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3"/>
  </p:notesMasterIdLst>
  <p:handoutMasterIdLst>
    <p:handoutMasterId r:id="rId14"/>
  </p:handoutMasterIdLst>
  <p:sldIdLst>
    <p:sldId id="1968" r:id="rId2"/>
    <p:sldId id="1289" r:id="rId3"/>
    <p:sldId id="1969" r:id="rId4"/>
    <p:sldId id="1288" r:id="rId5"/>
    <p:sldId id="1970" r:id="rId6"/>
    <p:sldId id="1971" r:id="rId7"/>
    <p:sldId id="1241" r:id="rId8"/>
    <p:sldId id="1284" r:id="rId9"/>
    <p:sldId id="1972" r:id="rId10"/>
    <p:sldId id="1973" r:id="rId11"/>
    <p:sldId id="1287" r:id="rId12"/>
  </p:sldIdLst>
  <p:sldSz cx="12192000" cy="6858000"/>
  <p:notesSz cx="6858000" cy="9144000"/>
  <p:embeddedFontLst>
    <p:embeddedFont>
      <p:font typeface="Cambria Math" panose="02040503050406030204" pitchFamily="18" charset="0"/>
      <p:regular r:id="rId15"/>
    </p:embeddedFont>
    <p:embeddedFont>
      <p:font typeface="Lato" panose="020F0502020204030203" pitchFamily="34" charset="0"/>
      <p:regular r:id="rId16"/>
      <p:bold r:id="rId17"/>
      <p:italic r:id="rId18"/>
      <p:boldItalic r:id="rId19"/>
    </p:embeddedFont>
    <p:embeddedFont>
      <p:font typeface="Lato Black" panose="020F0A02020204030203" pitchFamily="34" charset="0"/>
      <p:bold r:id="rId20"/>
      <p:italic r:id="rId21"/>
      <p:boldItalic r:id="rId22"/>
    </p:embeddedFont>
    <p:embeddedFont>
      <p:font typeface="Lato Light" panose="020F0302020204030203" pitchFamily="34" charset="0"/>
      <p:regular r:id="rId23"/>
      <p:italic r:id="rId24"/>
    </p:embeddedFont>
  </p:embeddedFontLst>
  <p:defaultTex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F3F9"/>
    <a:srgbClr val="F3F8F9"/>
    <a:srgbClr val="84C2EA"/>
    <a:srgbClr val="FFD999"/>
    <a:srgbClr val="F19986"/>
    <a:srgbClr val="C3D7E5"/>
    <a:srgbClr val="C3D2E6"/>
    <a:srgbClr val="C8D7E5"/>
    <a:srgbClr val="CDD7E5"/>
    <a:srgbClr val="C9D5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53" autoAdjust="0"/>
    <p:restoredTop sz="91345" autoAdjust="0"/>
  </p:normalViewPr>
  <p:slideViewPr>
    <p:cSldViewPr snapToGrid="0">
      <p:cViewPr varScale="1">
        <p:scale>
          <a:sx n="104" d="100"/>
          <a:sy n="104" d="100"/>
        </p:scale>
        <p:origin x="1110" y="114"/>
      </p:cViewPr>
      <p:guideLst>
        <p:guide orient="horz" pos="2160"/>
        <p:guide pos="3840"/>
      </p:guideLst>
    </p:cSldViewPr>
  </p:slideViewPr>
  <p:outlineViewPr>
    <p:cViewPr>
      <p:scale>
        <a:sx n="33" d="100"/>
        <a:sy n="33" d="100"/>
      </p:scale>
      <p:origin x="0" y="-7267"/>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6" d="100"/>
          <a:sy n="86" d="100"/>
        </p:scale>
        <p:origin x="-2358" y="-78"/>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11/16/2022</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11/16/2022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Lato" panose="020F0502020204030203" pitchFamily="34" charset="0"/>
        <a:ea typeface="+mn-ea"/>
        <a:cs typeface="+mn-cs"/>
      </a:defRPr>
    </a:lvl1pPr>
    <a:lvl2pPr marL="609585" algn="l" defTabSz="1219170" rtl="0" eaLnBrk="1" latinLnBrk="0" hangingPunct="1">
      <a:defRPr sz="1600" kern="1200">
        <a:solidFill>
          <a:schemeClr val="tx1"/>
        </a:solidFill>
        <a:latin typeface="Lato" panose="020F0502020204030203" pitchFamily="34" charset="0"/>
        <a:ea typeface="+mn-ea"/>
        <a:cs typeface="+mn-cs"/>
      </a:defRPr>
    </a:lvl2pPr>
    <a:lvl3pPr marL="1219170" algn="l" defTabSz="1219170" rtl="0" eaLnBrk="1" latinLnBrk="0" hangingPunct="1">
      <a:defRPr sz="1600" kern="1200">
        <a:solidFill>
          <a:schemeClr val="tx1"/>
        </a:solidFill>
        <a:latin typeface="Lato" panose="020F0502020204030203" pitchFamily="34" charset="0"/>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5</a:t>
            </a:fld>
            <a:endParaRPr lang="en-US" dirty="0"/>
          </a:p>
        </p:txBody>
      </p:sp>
    </p:spTree>
    <p:extLst>
      <p:ext uri="{BB962C8B-B14F-4D97-AF65-F5344CB8AC3E}">
        <p14:creationId xmlns:p14="http://schemas.microsoft.com/office/powerpoint/2010/main" val="2108814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6</a:t>
            </a:fld>
            <a:endParaRPr lang="en-US" dirty="0"/>
          </a:p>
        </p:txBody>
      </p:sp>
    </p:spTree>
    <p:extLst>
      <p:ext uri="{BB962C8B-B14F-4D97-AF65-F5344CB8AC3E}">
        <p14:creationId xmlns:p14="http://schemas.microsoft.com/office/powerpoint/2010/main" val="295564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9</a:t>
            </a:fld>
            <a:endParaRPr lang="en-US" dirty="0"/>
          </a:p>
        </p:txBody>
      </p:sp>
    </p:spTree>
    <p:extLst>
      <p:ext uri="{BB962C8B-B14F-4D97-AF65-F5344CB8AC3E}">
        <p14:creationId xmlns:p14="http://schemas.microsoft.com/office/powerpoint/2010/main" val="4022514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241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9877"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E90536AE-01BB-8045-A38A-303A59E98089}"/>
              </a:ext>
            </a:extLst>
          </p:cNvPr>
          <p:cNvSpPr/>
          <p:nvPr userDrawn="1"/>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59960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637707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59960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637707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491336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2.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63"/>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4"/>
          <a:stretch>
            <a:fillRect/>
          </a:stretch>
        </p:blipFill>
        <p:spPr>
          <a:xfrm>
            <a:off x="154371" y="298551"/>
            <a:ext cx="1003093" cy="92877"/>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1" r:id="rId61"/>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5"/>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png"/><Relationship Id="rId1" Type="http://schemas.openxmlformats.org/officeDocument/2006/relationships/slideLayout" Target="../slideLayouts/slideLayout33.xml"/><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6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33.xml"/><Relationship Id="rId5" Type="http://schemas.openxmlformats.org/officeDocument/2006/relationships/image" Target="../media/image3.png"/><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16.xml"/><Relationship Id="rId5" Type="http://schemas.openxmlformats.org/officeDocument/2006/relationships/image" Target="../media/image40.png"/><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4C787E53-7623-489F-AFBD-A9A6BD2FA1D1}"/>
              </a:ext>
            </a:extLst>
          </p:cNvPr>
          <p:cNvPicPr>
            <a:picLocks noChangeAspect="1"/>
          </p:cNvPicPr>
          <p:nvPr/>
        </p:nvPicPr>
        <p:blipFill rotWithShape="1">
          <a:blip r:embed="rId2"/>
          <a:srcRect l="1737" r="1351"/>
          <a:stretch/>
        </p:blipFill>
        <p:spPr>
          <a:xfrm>
            <a:off x="0" y="-1695852"/>
            <a:ext cx="12240683" cy="7104789"/>
          </a:xfrm>
          <a:prstGeom prst="rect">
            <a:avLst/>
          </a:prstGeom>
        </p:spPr>
      </p:pic>
      <p:sp>
        <p:nvSpPr>
          <p:cNvPr id="8" name="Rectangle 7">
            <a:extLst>
              <a:ext uri="{FF2B5EF4-FFF2-40B4-BE49-F238E27FC236}">
                <a16:creationId xmlns:a16="http://schemas.microsoft.com/office/drawing/2014/main" id="{618E5990-CE97-B18E-50CE-34068EC6AEF4}"/>
              </a:ext>
            </a:extLst>
          </p:cNvPr>
          <p:cNvSpPr/>
          <p:nvPr/>
        </p:nvSpPr>
        <p:spPr>
          <a:xfrm>
            <a:off x="-1" y="4389120"/>
            <a:ext cx="12192001" cy="24688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2" name="Title 1">
            <a:extLst>
              <a:ext uri="{FF2B5EF4-FFF2-40B4-BE49-F238E27FC236}">
                <a16:creationId xmlns:a16="http://schemas.microsoft.com/office/drawing/2014/main" id="{CBA0B884-3B7B-2FF8-BDE6-E174A7064DBD}"/>
              </a:ext>
            </a:extLst>
          </p:cNvPr>
          <p:cNvSpPr>
            <a:spLocks noGrp="1"/>
          </p:cNvSpPr>
          <p:nvPr>
            <p:ph type="title"/>
          </p:nvPr>
        </p:nvSpPr>
        <p:spPr/>
        <p:txBody>
          <a:bodyPr/>
          <a:lstStyle/>
          <a:p>
            <a:r>
              <a:rPr lang="en-US" dirty="0"/>
              <a:t>Rayleigh–</a:t>
            </a:r>
            <a:r>
              <a:rPr lang="en-US" dirty="0" err="1"/>
              <a:t>Bénard</a:t>
            </a:r>
            <a:r>
              <a:rPr lang="en-US" dirty="0"/>
              <a:t> Convection</a:t>
            </a:r>
          </a:p>
        </p:txBody>
      </p:sp>
    </p:spTree>
    <p:extLst>
      <p:ext uri="{BB962C8B-B14F-4D97-AF65-F5344CB8AC3E}">
        <p14:creationId xmlns:p14="http://schemas.microsoft.com/office/powerpoint/2010/main" val="3033793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DE571E-43CB-A431-B440-D56709EE68BC}"/>
              </a:ext>
            </a:extLst>
          </p:cNvPr>
          <p:cNvSpPr>
            <a:spLocks noGrp="1"/>
          </p:cNvSpPr>
          <p:nvPr>
            <p:ph sz="quarter" idx="29"/>
          </p:nvPr>
        </p:nvSpPr>
        <p:spPr>
          <a:xfrm>
            <a:off x="0" y="1484784"/>
            <a:ext cx="12192000" cy="5373216"/>
          </a:xfrm>
          <a:solidFill>
            <a:schemeClr val="bg1"/>
          </a:solidFill>
          <a:ln>
            <a:noFill/>
          </a:ln>
        </p:spPr>
        <p:txBody>
          <a:bodyPr/>
          <a:lstStyle/>
          <a:p>
            <a:r>
              <a:rPr lang="en-US" dirty="0"/>
              <a:t> </a:t>
            </a:r>
          </a:p>
        </p:txBody>
      </p:sp>
      <p:sp>
        <p:nvSpPr>
          <p:cNvPr id="16" name="Text Placeholder 10">
            <a:extLst>
              <a:ext uri="{FF2B5EF4-FFF2-40B4-BE49-F238E27FC236}">
                <a16:creationId xmlns:a16="http://schemas.microsoft.com/office/drawing/2014/main" id="{FA62C1B4-11E7-DDF9-6973-6BFE2A5255A2}"/>
              </a:ext>
            </a:extLst>
          </p:cNvPr>
          <p:cNvSpPr txBox="1">
            <a:spLocks/>
          </p:cNvSpPr>
          <p:nvPr/>
        </p:nvSpPr>
        <p:spPr>
          <a:xfrm>
            <a:off x="3431704" y="3573016"/>
            <a:ext cx="4416491" cy="406400"/>
          </a:xfrm>
          <a:prstGeom prst="rect">
            <a:avLst/>
          </a:prstGeom>
        </p:spPr>
        <p:txBody>
          <a:bodyPr>
            <a:normAutofit/>
          </a:bodyPr>
          <a:lst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200" i="1" dirty="0">
                <a:solidFill>
                  <a:schemeClr val="accent5"/>
                </a:solidFill>
              </a:rPr>
              <a:t>The intersection of the two curves gives the critical Rayleigh number.</a:t>
            </a:r>
          </a:p>
        </p:txBody>
      </p:sp>
      <p:sp>
        <p:nvSpPr>
          <p:cNvPr id="17" name="Text Placeholder 10">
            <a:extLst>
              <a:ext uri="{FF2B5EF4-FFF2-40B4-BE49-F238E27FC236}">
                <a16:creationId xmlns:a16="http://schemas.microsoft.com/office/drawing/2014/main" id="{711CD348-3073-4348-DAE3-5D9DB083A3EE}"/>
              </a:ext>
            </a:extLst>
          </p:cNvPr>
          <p:cNvSpPr txBox="1">
            <a:spLocks/>
          </p:cNvSpPr>
          <p:nvPr/>
        </p:nvSpPr>
        <p:spPr>
          <a:xfrm>
            <a:off x="3566210" y="6081309"/>
            <a:ext cx="6202198" cy="406400"/>
          </a:xfrm>
          <a:prstGeom prst="rect">
            <a:avLst/>
          </a:prstGeom>
        </p:spPr>
        <p:txBody>
          <a:bodyPr vert="horz" lIns="0" tIns="60960" rIns="121920" bIns="60960" rtlCol="0">
            <a:no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200" dirty="0"/>
              <a:t>The shape of the first amplified mode. This shows the vertical velocity perturbation (colors), isotherms of temperature perturbation (black), and velocity field (arrows).</a:t>
            </a:r>
          </a:p>
        </p:txBody>
      </p:sp>
      <p:sp>
        <p:nvSpPr>
          <p:cNvPr id="8" name="Title 7">
            <a:extLst>
              <a:ext uri="{FF2B5EF4-FFF2-40B4-BE49-F238E27FC236}">
                <a16:creationId xmlns:a16="http://schemas.microsoft.com/office/drawing/2014/main" id="{2375695A-021E-048F-503A-BCD3BE52407F}"/>
              </a:ext>
            </a:extLst>
          </p:cNvPr>
          <p:cNvSpPr>
            <a:spLocks noGrp="1"/>
          </p:cNvSpPr>
          <p:nvPr>
            <p:ph type="title"/>
          </p:nvPr>
        </p:nvSpPr>
        <p:spPr>
          <a:xfrm>
            <a:off x="609600" y="1647434"/>
            <a:ext cx="2073005" cy="990600"/>
          </a:xfrm>
        </p:spPr>
        <p:txBody>
          <a:bodyPr anchor="b"/>
          <a:lstStyle/>
          <a:p>
            <a:r>
              <a:rPr lang="en-US" dirty="0"/>
              <a:t>Results</a:t>
            </a:r>
          </a:p>
        </p:txBody>
      </p:sp>
      <p:pic>
        <p:nvPicPr>
          <p:cNvPr id="13" name="Picture 12">
            <a:extLst>
              <a:ext uri="{FF2B5EF4-FFF2-40B4-BE49-F238E27FC236}">
                <a16:creationId xmlns:a16="http://schemas.microsoft.com/office/drawing/2014/main" id="{0B9DA674-4577-4D09-974D-78020CD8EE51}"/>
              </a:ext>
            </a:extLst>
          </p:cNvPr>
          <p:cNvPicPr>
            <a:picLocks noChangeAspect="1"/>
          </p:cNvPicPr>
          <p:nvPr/>
        </p:nvPicPr>
        <p:blipFill>
          <a:blip r:embed="rId3"/>
          <a:stretch>
            <a:fillRect/>
          </a:stretch>
        </p:blipFill>
        <p:spPr>
          <a:xfrm>
            <a:off x="3359696" y="836712"/>
            <a:ext cx="5717311" cy="2768132"/>
          </a:xfrm>
          <a:prstGeom prst="rect">
            <a:avLst/>
          </a:prstGeom>
        </p:spPr>
      </p:pic>
      <p:pic>
        <p:nvPicPr>
          <p:cNvPr id="14" name="Picture 13">
            <a:extLst>
              <a:ext uri="{FF2B5EF4-FFF2-40B4-BE49-F238E27FC236}">
                <a16:creationId xmlns:a16="http://schemas.microsoft.com/office/drawing/2014/main" id="{F7DB7A56-B724-4A49-8FFD-DC902E761D06}"/>
              </a:ext>
            </a:extLst>
          </p:cNvPr>
          <p:cNvPicPr>
            <a:picLocks noChangeAspect="1"/>
          </p:cNvPicPr>
          <p:nvPr/>
        </p:nvPicPr>
        <p:blipFill>
          <a:blip r:embed="rId4"/>
          <a:stretch>
            <a:fillRect/>
          </a:stretch>
        </p:blipFill>
        <p:spPr>
          <a:xfrm>
            <a:off x="3359696" y="4005064"/>
            <a:ext cx="6400711" cy="2016224"/>
          </a:xfrm>
          <a:prstGeom prst="rect">
            <a:avLst/>
          </a:prstGeom>
        </p:spPr>
      </p:pic>
      <p:sp>
        <p:nvSpPr>
          <p:cNvPr id="6" name="Content Placeholder 5">
            <a:extLst>
              <a:ext uri="{FF2B5EF4-FFF2-40B4-BE49-F238E27FC236}">
                <a16:creationId xmlns:a16="http://schemas.microsoft.com/office/drawing/2014/main" id="{BDEE7ED0-B749-4C3F-B02C-2B9C612C7A92}"/>
              </a:ext>
            </a:extLst>
          </p:cNvPr>
          <p:cNvSpPr>
            <a:spLocks noGrp="1"/>
          </p:cNvSpPr>
          <p:nvPr>
            <p:ph sz="quarter" idx="31"/>
          </p:nvPr>
        </p:nvSpPr>
        <p:spPr>
          <a:xfrm>
            <a:off x="8922932" y="4137935"/>
            <a:ext cx="2319171" cy="568125"/>
          </a:xfrm>
        </p:spPr>
        <p:txBody>
          <a:bodyPr/>
          <a:lstStyle/>
          <a:p>
            <a:r>
              <a:rPr lang="en-US" dirty="0"/>
              <a:t>Solution</a:t>
            </a:r>
          </a:p>
        </p:txBody>
      </p:sp>
      <p:sp>
        <p:nvSpPr>
          <p:cNvPr id="7" name="Content Placeholder 6">
            <a:extLst>
              <a:ext uri="{FF2B5EF4-FFF2-40B4-BE49-F238E27FC236}">
                <a16:creationId xmlns:a16="http://schemas.microsoft.com/office/drawing/2014/main" id="{EEF4F3BC-78CB-73A7-05CE-8336E59AB74E}"/>
              </a:ext>
            </a:extLst>
          </p:cNvPr>
          <p:cNvSpPr>
            <a:spLocks noGrp="1"/>
          </p:cNvSpPr>
          <p:nvPr>
            <p:ph sz="quarter" idx="32"/>
          </p:nvPr>
        </p:nvSpPr>
        <p:spPr>
          <a:xfrm>
            <a:off x="8922932" y="4706059"/>
            <a:ext cx="2319171" cy="1334789"/>
          </a:xfrm>
        </p:spPr>
        <p:txBody>
          <a:bodyPr>
            <a:normAutofit/>
          </a:bodyPr>
          <a:lstStyle/>
          <a:p>
            <a:r>
              <a:rPr lang="en-US" sz="1400" dirty="0"/>
              <a:t>Note that the solution gets closer to the analytical value as the mesh is refined.</a:t>
            </a:r>
          </a:p>
        </p:txBody>
      </p:sp>
      <p:sp>
        <p:nvSpPr>
          <p:cNvPr id="3" name="Content Placeholder 2">
            <a:extLst>
              <a:ext uri="{FF2B5EF4-FFF2-40B4-BE49-F238E27FC236}">
                <a16:creationId xmlns:a16="http://schemas.microsoft.com/office/drawing/2014/main" id="{47225974-A44D-1FAB-193C-B01744E07007}"/>
              </a:ext>
            </a:extLst>
          </p:cNvPr>
          <p:cNvSpPr>
            <a:spLocks noGrp="1"/>
          </p:cNvSpPr>
          <p:nvPr>
            <p:ph sz="quarter" idx="19"/>
          </p:nvPr>
        </p:nvSpPr>
        <p:spPr>
          <a:xfrm>
            <a:off x="8904312" y="1420716"/>
            <a:ext cx="2310796" cy="568125"/>
          </a:xfrm>
        </p:spPr>
        <p:txBody>
          <a:bodyPr/>
          <a:lstStyle/>
          <a:p>
            <a:r>
              <a:rPr lang="en-US" dirty="0"/>
              <a:t>Rayleigh Number</a:t>
            </a:r>
          </a:p>
        </p:txBody>
      </p:sp>
      <p:sp>
        <p:nvSpPr>
          <p:cNvPr id="4" name="Content Placeholder 3">
            <a:extLst>
              <a:ext uri="{FF2B5EF4-FFF2-40B4-BE49-F238E27FC236}">
                <a16:creationId xmlns:a16="http://schemas.microsoft.com/office/drawing/2014/main" id="{11972AA5-9F4E-D640-2075-D298DC6CC60C}"/>
              </a:ext>
            </a:extLst>
          </p:cNvPr>
          <p:cNvSpPr>
            <a:spLocks noGrp="1"/>
          </p:cNvSpPr>
          <p:nvPr>
            <p:ph sz="quarter" idx="20"/>
          </p:nvPr>
        </p:nvSpPr>
        <p:spPr>
          <a:xfrm>
            <a:off x="8904312" y="1988840"/>
            <a:ext cx="2310796" cy="1334789"/>
          </a:xfrm>
        </p:spPr>
        <p:txBody>
          <a:bodyPr>
            <a:noAutofit/>
          </a:bodyPr>
          <a:lstStyle/>
          <a:p>
            <a:r>
              <a:rPr lang="en-US" sz="1400" dirty="0" err="1"/>
              <a:t>Ra</a:t>
            </a:r>
            <a:r>
              <a:rPr lang="en-US" sz="1400" baseline="-25000" dirty="0" err="1"/>
              <a:t>c</a:t>
            </a:r>
            <a:r>
              <a:rPr lang="en-US" sz="1400" baseline="-25000" dirty="0"/>
              <a:t> </a:t>
            </a:r>
            <a:r>
              <a:rPr lang="en-US" sz="1400" dirty="0"/>
              <a:t>= 1706.9 is the result, to be compared with the analytical value 1707.76.</a:t>
            </a:r>
          </a:p>
        </p:txBody>
      </p:sp>
    </p:spTree>
    <p:extLst>
      <p:ext uri="{BB962C8B-B14F-4D97-AF65-F5344CB8AC3E}">
        <p14:creationId xmlns:p14="http://schemas.microsoft.com/office/powerpoint/2010/main" val="3623345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noProof="0" dirty="0"/>
              <a:t>Concluding Remarks</a:t>
            </a:r>
          </a:p>
        </p:txBody>
      </p:sp>
      <p:sp>
        <p:nvSpPr>
          <p:cNvPr id="3" name="Content Placeholder 2"/>
          <p:cNvSpPr>
            <a:spLocks noGrp="1"/>
          </p:cNvSpPr>
          <p:nvPr>
            <p:ph idx="1"/>
          </p:nvPr>
        </p:nvSpPr>
        <p:spPr/>
        <p:txBody>
          <a:bodyPr>
            <a:noAutofit/>
          </a:bodyPr>
          <a:lstStyle/>
          <a:p>
            <a:r>
              <a:rPr lang="en-US" sz="1867" dirty="0"/>
              <a:t>Two methods are used to analyze the transition from conductive to convective state, known as </a:t>
            </a:r>
            <a:r>
              <a:rPr lang="en-US" sz="1867" i="1" dirty="0"/>
              <a:t>Rayleigh–</a:t>
            </a:r>
            <a:r>
              <a:rPr lang="en-US" sz="1867" i="1" dirty="0" err="1"/>
              <a:t>Bénard’s</a:t>
            </a:r>
            <a:r>
              <a:rPr lang="en-US" sz="1867" i="1" dirty="0"/>
              <a:t> cells</a:t>
            </a:r>
            <a:r>
              <a:rPr lang="en-US" sz="1867" dirty="0"/>
              <a:t>.</a:t>
            </a:r>
          </a:p>
          <a:p>
            <a:r>
              <a:rPr lang="en-US" sz="1867" dirty="0"/>
              <a:t>The first method uses a parametric stationary study based on the full nonlinear system of heat transfer equations coupled with the Navier–Stokes equations with the </a:t>
            </a:r>
            <a:r>
              <a:rPr lang="en-US" sz="1867" dirty="0" err="1"/>
              <a:t>Boussinesq</a:t>
            </a:r>
            <a:r>
              <a:rPr lang="en-US" sz="1867" dirty="0"/>
              <a:t> approximation. It detects the onset of the convective state and computes the intensity of the fluid flow.</a:t>
            </a:r>
          </a:p>
          <a:p>
            <a:r>
              <a:rPr lang="en-US" sz="1867" dirty="0"/>
              <a:t>The second method uses a linear eigenvalue study around the linearization point, which is the purely conductive solution. This method only detects the onset of the convection cells.</a:t>
            </a:r>
          </a:p>
          <a:p>
            <a:r>
              <a:rPr lang="en-US" sz="1867" dirty="0"/>
              <a:t>Both analyses show good agreement with the analytic solution of the problem</a:t>
            </a:r>
            <a:r>
              <a:rPr lang="en-US" sz="2000" baseline="30000" dirty="0"/>
              <a:t>1</a:t>
            </a:r>
            <a:r>
              <a:rPr lang="en-US" sz="1867" dirty="0"/>
              <a:t>.</a:t>
            </a:r>
          </a:p>
        </p:txBody>
      </p:sp>
      <p:sp>
        <p:nvSpPr>
          <p:cNvPr id="4" name="TextBox 3">
            <a:extLst>
              <a:ext uri="{FF2B5EF4-FFF2-40B4-BE49-F238E27FC236}">
                <a16:creationId xmlns:a16="http://schemas.microsoft.com/office/drawing/2014/main" id="{8968BFE0-8DC9-B7B6-FB74-3618C8EC033C}"/>
              </a:ext>
            </a:extLst>
          </p:cNvPr>
          <p:cNvSpPr txBox="1"/>
          <p:nvPr/>
        </p:nvSpPr>
        <p:spPr>
          <a:xfrm>
            <a:off x="609600" y="6550968"/>
            <a:ext cx="5184576" cy="230832"/>
          </a:xfrm>
          <a:prstGeom prst="rect">
            <a:avLst/>
          </a:prstGeom>
          <a:noFill/>
        </p:spPr>
        <p:txBody>
          <a:bodyPr wrap="square" lIns="0" rtlCol="0">
            <a:spAutoFit/>
          </a:bodyPr>
          <a:lstStyle/>
          <a:p>
            <a:r>
              <a:rPr lang="en-US" sz="900" dirty="0">
                <a:solidFill>
                  <a:schemeClr val="tx1">
                    <a:lumMod val="40000"/>
                    <a:lumOff val="60000"/>
                  </a:schemeClr>
                </a:solidFill>
              </a:rPr>
              <a:t>1. P.G. </a:t>
            </a:r>
            <a:r>
              <a:rPr lang="en-US" sz="900" dirty="0" err="1">
                <a:solidFill>
                  <a:schemeClr val="tx1">
                    <a:lumMod val="40000"/>
                    <a:lumOff val="60000"/>
                  </a:schemeClr>
                </a:solidFill>
              </a:rPr>
              <a:t>Drazin</a:t>
            </a:r>
            <a:r>
              <a:rPr lang="en-US" sz="900" dirty="0">
                <a:solidFill>
                  <a:schemeClr val="tx1">
                    <a:lumMod val="40000"/>
                    <a:lumOff val="60000"/>
                  </a:schemeClr>
                </a:solidFill>
              </a:rPr>
              <a:t> and W.H. Reid, “Hydrodynamic Stability”, Cambridge University Press, 2004. </a:t>
            </a:r>
          </a:p>
        </p:txBody>
      </p:sp>
    </p:spTree>
    <p:extLst>
      <p:ext uri="{BB962C8B-B14F-4D97-AF65-F5344CB8AC3E}">
        <p14:creationId xmlns:p14="http://schemas.microsoft.com/office/powerpoint/2010/main" val="690577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14">
            <a:extLst>
              <a:ext uri="{FF2B5EF4-FFF2-40B4-BE49-F238E27FC236}">
                <a16:creationId xmlns:a16="http://schemas.microsoft.com/office/drawing/2014/main" id="{CAABED82-6CA5-46B3-9423-EE8784CD6D10}"/>
              </a:ext>
            </a:extLst>
          </p:cNvPr>
          <p:cNvSpPr>
            <a:spLocks noGrp="1"/>
          </p:cNvSpPr>
          <p:nvPr>
            <p:ph sz="quarter" idx="29"/>
          </p:nvPr>
        </p:nvSpPr>
        <p:spPr/>
        <p:txBody>
          <a:bodyPr/>
          <a:lstStyle/>
          <a:p>
            <a:r>
              <a:rPr lang="en-US" noProof="0" dirty="0"/>
              <a:t> </a:t>
            </a:r>
          </a:p>
        </p:txBody>
      </p:sp>
      <p:sp>
        <p:nvSpPr>
          <p:cNvPr id="16" name="Content Placeholder 15">
            <a:extLst>
              <a:ext uri="{FF2B5EF4-FFF2-40B4-BE49-F238E27FC236}">
                <a16:creationId xmlns:a16="http://schemas.microsoft.com/office/drawing/2014/main" id="{CEAA3676-9226-4DA6-82D3-0438157E413E}"/>
              </a:ext>
            </a:extLst>
          </p:cNvPr>
          <p:cNvSpPr>
            <a:spLocks noGrp="1"/>
          </p:cNvSpPr>
          <p:nvPr>
            <p:ph sz="quarter" idx="30"/>
          </p:nvPr>
        </p:nvSpPr>
        <p:spPr/>
        <p:txBody>
          <a:bodyPr/>
          <a:lstStyle/>
          <a:p>
            <a:r>
              <a:rPr lang="en-US" noProof="0" dirty="0"/>
              <a:t> </a:t>
            </a:r>
          </a:p>
        </p:txBody>
      </p:sp>
      <p:sp>
        <p:nvSpPr>
          <p:cNvPr id="14" name="Title 13">
            <a:extLst>
              <a:ext uri="{FF2B5EF4-FFF2-40B4-BE49-F238E27FC236}">
                <a16:creationId xmlns:a16="http://schemas.microsoft.com/office/drawing/2014/main" id="{AC48614A-987C-4637-ABAC-9FF8525E5A22}"/>
              </a:ext>
            </a:extLst>
          </p:cNvPr>
          <p:cNvSpPr>
            <a:spLocks noGrp="1"/>
          </p:cNvSpPr>
          <p:nvPr>
            <p:ph type="title"/>
          </p:nvPr>
        </p:nvSpPr>
        <p:spPr/>
        <p:txBody>
          <a:bodyPr anchor="t"/>
          <a:lstStyle/>
          <a:p>
            <a:r>
              <a:rPr lang="en-US" noProof="0" dirty="0"/>
              <a:t>Background and Motivation</a:t>
            </a:r>
          </a:p>
        </p:txBody>
      </p:sp>
      <p:sp>
        <p:nvSpPr>
          <p:cNvPr id="5" name="Content Placeholder 4">
            <a:extLst>
              <a:ext uri="{FF2B5EF4-FFF2-40B4-BE49-F238E27FC236}">
                <a16:creationId xmlns:a16="http://schemas.microsoft.com/office/drawing/2014/main" id="{4B7BB603-AB4A-4131-A8D9-F0FF55B426D2}"/>
              </a:ext>
            </a:extLst>
          </p:cNvPr>
          <p:cNvSpPr>
            <a:spLocks noGrp="1"/>
          </p:cNvSpPr>
          <p:nvPr>
            <p:ph sz="half" idx="10"/>
          </p:nvPr>
        </p:nvSpPr>
        <p:spPr>
          <a:xfrm>
            <a:off x="609600" y="4239072"/>
            <a:ext cx="10972800" cy="2432497"/>
          </a:xfrm>
        </p:spPr>
        <p:txBody>
          <a:bodyPr>
            <a:noAutofit/>
          </a:bodyPr>
          <a:lstStyle/>
          <a:p>
            <a:pPr>
              <a:spcBef>
                <a:spcPts val="800"/>
              </a:spcBef>
            </a:pPr>
            <a:r>
              <a:rPr lang="en-US" sz="1333" dirty="0"/>
              <a:t>Rayleigh–</a:t>
            </a:r>
            <a:r>
              <a:rPr lang="en-US" sz="1333" dirty="0" err="1"/>
              <a:t>Bénard</a:t>
            </a:r>
            <a:r>
              <a:rPr lang="en-US" sz="1333" dirty="0"/>
              <a:t> convection represents an idealized model for the atmospheric circulation where the sun radiation reaches and heats the ground, while the top layer of the atmosphere is kept cold.</a:t>
            </a:r>
          </a:p>
          <a:p>
            <a:pPr>
              <a:spcBef>
                <a:spcPts val="800"/>
              </a:spcBef>
            </a:pPr>
            <a:r>
              <a:rPr lang="en-US" sz="1333" dirty="0"/>
              <a:t>The modeled phenomenon exhibits a stationary, purely conductive profile up to a critical value of the Rayleigh number, </a:t>
            </a:r>
            <a:r>
              <a:rPr lang="en-US" sz="1333" dirty="0" err="1"/>
              <a:t>Ra</a:t>
            </a:r>
            <a:r>
              <a:rPr lang="en-US" sz="1333" baseline="-25000" dirty="0" err="1"/>
              <a:t>c</a:t>
            </a:r>
            <a:r>
              <a:rPr lang="en-US" sz="1333" dirty="0"/>
              <a:t>. </a:t>
            </a:r>
          </a:p>
          <a:p>
            <a:pPr>
              <a:spcBef>
                <a:spcPts val="800"/>
              </a:spcBef>
            </a:pPr>
            <a:r>
              <a:rPr lang="en-US" sz="1333" dirty="0"/>
              <a:t>The 2D model equations, which can be solved analytically, give a critical value of </a:t>
            </a:r>
            <a:r>
              <a:rPr lang="en-US" sz="1333" dirty="0" err="1"/>
              <a:t>Ra</a:t>
            </a:r>
            <a:r>
              <a:rPr lang="en-US" sz="1333" baseline="-25000" dirty="0" err="1"/>
              <a:t>c</a:t>
            </a:r>
            <a:r>
              <a:rPr lang="en-US" sz="1333" dirty="0"/>
              <a:t> = 1708 for no-slip horizontal walls. At higher Ra numbers, circulating convection cells are formed. </a:t>
            </a:r>
            <a:br>
              <a:rPr lang="en-US" sz="1333" dirty="0"/>
            </a:br>
            <a:br>
              <a:rPr lang="en-US" sz="1333" dirty="0"/>
            </a:br>
            <a:endParaRPr lang="en-US" sz="1333" dirty="0"/>
          </a:p>
          <a:p>
            <a:pPr>
              <a:spcBef>
                <a:spcPts val="800"/>
              </a:spcBef>
            </a:pPr>
            <a:r>
              <a:rPr lang="en-US" sz="1333" dirty="0"/>
              <a:t>Rayleigh–</a:t>
            </a:r>
            <a:r>
              <a:rPr lang="en-US" sz="1333" dirty="0" err="1"/>
              <a:t>Bénard</a:t>
            </a:r>
            <a:r>
              <a:rPr lang="en-US" sz="1333" dirty="0"/>
              <a:t> convection has been extensively studied: experimentally since </a:t>
            </a:r>
            <a:r>
              <a:rPr lang="en-US" sz="1333" dirty="0" err="1"/>
              <a:t>Bénard</a:t>
            </a:r>
            <a:r>
              <a:rPr lang="en-US" sz="1333" dirty="0"/>
              <a:t> in 1900 and theoretically since Rayleigh in 1916. The analytical solution used for reference was obtained with linear stability theory (see, for instance, Ref. 1).</a:t>
            </a:r>
          </a:p>
          <a:p>
            <a:pPr>
              <a:spcBef>
                <a:spcPts val="800"/>
              </a:spcBef>
            </a:pPr>
            <a:r>
              <a:rPr lang="en-US" sz="1333" dirty="0"/>
              <a:t>This example shows how to find the critical </a:t>
            </a:r>
            <a:r>
              <a:rPr lang="en-US" sz="1333" dirty="0" err="1"/>
              <a:t>Ra</a:t>
            </a:r>
            <a:r>
              <a:rPr lang="en-US" sz="1333" baseline="-25000" dirty="0" err="1"/>
              <a:t>c</a:t>
            </a:r>
            <a:r>
              <a:rPr lang="en-US" sz="1333" dirty="0"/>
              <a:t> number through two different implementations of a parametric study over the </a:t>
            </a:r>
            <a:r>
              <a:rPr lang="en-US" sz="1333" dirty="0" err="1"/>
              <a:t>Ra</a:t>
            </a:r>
            <a:r>
              <a:rPr lang="en-US" sz="1333" baseline="-25000" dirty="0" err="1"/>
              <a:t>c</a:t>
            </a:r>
            <a:r>
              <a:rPr lang="en-US" sz="1333" dirty="0"/>
              <a:t> number:</a:t>
            </a:r>
          </a:p>
          <a:p>
            <a:pPr marL="599002" lvl="1">
              <a:spcBef>
                <a:spcPts val="800"/>
              </a:spcBef>
              <a:tabLst>
                <a:tab pos="599002" algn="l"/>
              </a:tabLst>
            </a:pPr>
            <a:r>
              <a:rPr lang="en-US" sz="1067" dirty="0"/>
              <a:t>A parametric stationary study (Part 1).</a:t>
            </a:r>
          </a:p>
          <a:p>
            <a:pPr marL="599002" lvl="1">
              <a:spcBef>
                <a:spcPts val="800"/>
              </a:spcBef>
              <a:tabLst>
                <a:tab pos="599002" algn="l"/>
              </a:tabLst>
            </a:pPr>
            <a:r>
              <a:rPr lang="en-US" sz="1067" dirty="0"/>
              <a:t>A linear perturbation analysis performed using a parametric eigenvalue study (Part 2).</a:t>
            </a:r>
          </a:p>
        </p:txBody>
      </p:sp>
      <p:sp>
        <p:nvSpPr>
          <p:cNvPr id="17" name="Oval 16">
            <a:extLst>
              <a:ext uri="{FF2B5EF4-FFF2-40B4-BE49-F238E27FC236}">
                <a16:creationId xmlns:a16="http://schemas.microsoft.com/office/drawing/2014/main" id="{EA313483-B8D6-467B-8D0C-C7C35E2AFFB7}"/>
              </a:ext>
            </a:extLst>
          </p:cNvPr>
          <p:cNvSpPr/>
          <p:nvPr/>
        </p:nvSpPr>
        <p:spPr>
          <a:xfrm>
            <a:off x="1702235" y="113681"/>
            <a:ext cx="457328" cy="457328"/>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19" name="Straight Connector 18">
            <a:extLst>
              <a:ext uri="{FF2B5EF4-FFF2-40B4-BE49-F238E27FC236}">
                <a16:creationId xmlns:a16="http://schemas.microsoft.com/office/drawing/2014/main" id="{B4826D58-0C42-4F6C-9D0B-AF93AA827194}"/>
              </a:ext>
            </a:extLst>
          </p:cNvPr>
          <p:cNvCxnSpPr/>
          <p:nvPr/>
        </p:nvCxnSpPr>
        <p:spPr>
          <a:xfrm>
            <a:off x="2063552" y="3140968"/>
            <a:ext cx="4800533" cy="0"/>
          </a:xfrm>
          <a:prstGeom prst="line">
            <a:avLst/>
          </a:prstGeom>
          <a:ln w="762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A646821-A82A-4CA5-80B2-60973EF1F3EC}"/>
              </a:ext>
            </a:extLst>
          </p:cNvPr>
          <p:cNvCxnSpPr>
            <a:cxnSpLocks/>
            <a:endCxn id="20" idx="8"/>
          </p:cNvCxnSpPr>
          <p:nvPr/>
        </p:nvCxnSpPr>
        <p:spPr>
          <a:xfrm>
            <a:off x="1934121" y="356660"/>
            <a:ext cx="609363" cy="264977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0FA83-C3B2-48C2-B525-4DEDE140C762}"/>
              </a:ext>
            </a:extLst>
          </p:cNvPr>
          <p:cNvCxnSpPr>
            <a:cxnSpLocks/>
            <a:endCxn id="21" idx="8"/>
          </p:cNvCxnSpPr>
          <p:nvPr/>
        </p:nvCxnSpPr>
        <p:spPr>
          <a:xfrm>
            <a:off x="1933036" y="356660"/>
            <a:ext cx="949261" cy="264977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5EBBBBA-9462-4994-A9B9-096CEADDBCF0}"/>
              </a:ext>
            </a:extLst>
          </p:cNvPr>
          <p:cNvCxnSpPr>
            <a:cxnSpLocks/>
            <a:endCxn id="22" idx="8"/>
          </p:cNvCxnSpPr>
          <p:nvPr/>
        </p:nvCxnSpPr>
        <p:spPr>
          <a:xfrm>
            <a:off x="1930899" y="331262"/>
            <a:ext cx="1290212" cy="26751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C1F375F-34C0-41EF-BF6A-7DBD24141B3E}"/>
              </a:ext>
            </a:extLst>
          </p:cNvPr>
          <p:cNvCxnSpPr>
            <a:cxnSpLocks/>
            <a:endCxn id="23" idx="8"/>
          </p:cNvCxnSpPr>
          <p:nvPr/>
        </p:nvCxnSpPr>
        <p:spPr>
          <a:xfrm>
            <a:off x="1930900" y="342345"/>
            <a:ext cx="1629025" cy="2664091"/>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E24C338-61F6-4940-8888-7C6032F95316}"/>
              </a:ext>
            </a:extLst>
          </p:cNvPr>
          <p:cNvCxnSpPr>
            <a:cxnSpLocks/>
            <a:endCxn id="26" idx="8"/>
          </p:cNvCxnSpPr>
          <p:nvPr/>
        </p:nvCxnSpPr>
        <p:spPr>
          <a:xfrm>
            <a:off x="1930899" y="340039"/>
            <a:ext cx="1967839" cy="266639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61C8B6E-1FFB-422E-B3D5-EAB73446F448}"/>
              </a:ext>
            </a:extLst>
          </p:cNvPr>
          <p:cNvCxnSpPr>
            <a:cxnSpLocks/>
            <a:endCxn id="27" idx="8"/>
          </p:cNvCxnSpPr>
          <p:nvPr/>
        </p:nvCxnSpPr>
        <p:spPr>
          <a:xfrm>
            <a:off x="1930899" y="331262"/>
            <a:ext cx="2306652" cy="26751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6A3893D-A398-47A6-B041-14258D3834A2}"/>
              </a:ext>
            </a:extLst>
          </p:cNvPr>
          <p:cNvCxnSpPr>
            <a:cxnSpLocks/>
            <a:endCxn id="28" idx="8"/>
          </p:cNvCxnSpPr>
          <p:nvPr/>
        </p:nvCxnSpPr>
        <p:spPr>
          <a:xfrm>
            <a:off x="1930900" y="331262"/>
            <a:ext cx="2645465" cy="26751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3972FE14-087F-483D-B369-645A9D9C13DE}"/>
              </a:ext>
            </a:extLst>
          </p:cNvPr>
          <p:cNvCxnSpPr>
            <a:cxnSpLocks/>
            <a:endCxn id="28" idx="8"/>
          </p:cNvCxnSpPr>
          <p:nvPr/>
        </p:nvCxnSpPr>
        <p:spPr>
          <a:xfrm>
            <a:off x="1930900" y="331262"/>
            <a:ext cx="2645465" cy="26751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D398ADD-74A7-49E9-81BC-805EA60A72DD}"/>
              </a:ext>
            </a:extLst>
          </p:cNvPr>
          <p:cNvCxnSpPr>
            <a:cxnSpLocks/>
            <a:endCxn id="29" idx="8"/>
          </p:cNvCxnSpPr>
          <p:nvPr/>
        </p:nvCxnSpPr>
        <p:spPr>
          <a:xfrm>
            <a:off x="1930899" y="331262"/>
            <a:ext cx="2984279" cy="26751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6BF6D490-AC4E-4148-923A-D65AE3745B3C}"/>
              </a:ext>
            </a:extLst>
          </p:cNvPr>
          <p:cNvCxnSpPr>
            <a:cxnSpLocks/>
            <a:endCxn id="30" idx="8"/>
          </p:cNvCxnSpPr>
          <p:nvPr/>
        </p:nvCxnSpPr>
        <p:spPr>
          <a:xfrm>
            <a:off x="1930899" y="331262"/>
            <a:ext cx="3323092" cy="26751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EEEBB1B-3648-4C8C-A53D-4B7839630D92}"/>
              </a:ext>
            </a:extLst>
          </p:cNvPr>
          <p:cNvCxnSpPr>
            <a:cxnSpLocks/>
            <a:endCxn id="31" idx="8"/>
          </p:cNvCxnSpPr>
          <p:nvPr/>
        </p:nvCxnSpPr>
        <p:spPr>
          <a:xfrm>
            <a:off x="1930900" y="340039"/>
            <a:ext cx="3661905" cy="266639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6AF2BA5A-963F-4FB9-BF66-C88717445BE1}"/>
              </a:ext>
            </a:extLst>
          </p:cNvPr>
          <p:cNvCxnSpPr>
            <a:cxnSpLocks/>
            <a:endCxn id="32" idx="8"/>
          </p:cNvCxnSpPr>
          <p:nvPr/>
        </p:nvCxnSpPr>
        <p:spPr>
          <a:xfrm>
            <a:off x="1930899" y="340039"/>
            <a:ext cx="4000719" cy="266639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1DF8CF12-BED1-4C4D-BBB3-333EC31E47EF}"/>
              </a:ext>
            </a:extLst>
          </p:cNvPr>
          <p:cNvCxnSpPr>
            <a:cxnSpLocks/>
            <a:endCxn id="33" idx="8"/>
          </p:cNvCxnSpPr>
          <p:nvPr/>
        </p:nvCxnSpPr>
        <p:spPr>
          <a:xfrm>
            <a:off x="1930899" y="340039"/>
            <a:ext cx="4339532" cy="266639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282E8692-1E5F-4A09-839D-BE941141ADDA}"/>
              </a:ext>
            </a:extLst>
          </p:cNvPr>
          <p:cNvCxnSpPr>
            <a:cxnSpLocks/>
            <a:endCxn id="34" idx="8"/>
          </p:cNvCxnSpPr>
          <p:nvPr/>
        </p:nvCxnSpPr>
        <p:spPr>
          <a:xfrm>
            <a:off x="1930900" y="331262"/>
            <a:ext cx="4678345" cy="26751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79" name="Arrow: U-Turn 78">
            <a:extLst>
              <a:ext uri="{FF2B5EF4-FFF2-40B4-BE49-F238E27FC236}">
                <a16:creationId xmlns:a16="http://schemas.microsoft.com/office/drawing/2014/main" id="{01D5F93B-92E0-4646-BEA5-DB573C72BC67}"/>
              </a:ext>
            </a:extLst>
          </p:cNvPr>
          <p:cNvSpPr/>
          <p:nvPr/>
        </p:nvSpPr>
        <p:spPr>
          <a:xfrm rot="5400000">
            <a:off x="2664758" y="2037302"/>
            <a:ext cx="1083877" cy="432520"/>
          </a:xfrm>
          <a:prstGeom prst="uturnArrow">
            <a:avLst>
              <a:gd name="adj1" fmla="val 25000"/>
              <a:gd name="adj2" fmla="val 25000"/>
              <a:gd name="adj3" fmla="val 25000"/>
              <a:gd name="adj4" fmla="val 43750"/>
              <a:gd name="adj5" fmla="val 10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solidFill>
            </a:endParaRPr>
          </a:p>
        </p:txBody>
      </p:sp>
      <p:sp>
        <p:nvSpPr>
          <p:cNvPr id="80" name="Arrow: U-Turn 79">
            <a:extLst>
              <a:ext uri="{FF2B5EF4-FFF2-40B4-BE49-F238E27FC236}">
                <a16:creationId xmlns:a16="http://schemas.microsoft.com/office/drawing/2014/main" id="{9CE49DE1-9753-4DF3-98B6-64EF534270DC}"/>
              </a:ext>
            </a:extLst>
          </p:cNvPr>
          <p:cNvSpPr/>
          <p:nvPr/>
        </p:nvSpPr>
        <p:spPr>
          <a:xfrm rot="5400000" flipH="1" flipV="1">
            <a:off x="2135636" y="1990124"/>
            <a:ext cx="1083877" cy="432520"/>
          </a:xfrm>
          <a:prstGeom prst="uturnArrow">
            <a:avLst>
              <a:gd name="adj1" fmla="val 25000"/>
              <a:gd name="adj2" fmla="val 25000"/>
              <a:gd name="adj3" fmla="val 25000"/>
              <a:gd name="adj4" fmla="val 43750"/>
              <a:gd name="adj5" fmla="val 10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solidFill>
            </a:endParaRPr>
          </a:p>
        </p:txBody>
      </p:sp>
      <p:cxnSp>
        <p:nvCxnSpPr>
          <p:cNvPr id="88" name="Straight Connector 87">
            <a:extLst>
              <a:ext uri="{FF2B5EF4-FFF2-40B4-BE49-F238E27FC236}">
                <a16:creationId xmlns:a16="http://schemas.microsoft.com/office/drawing/2014/main" id="{37CA160E-C64C-4961-88A6-B35BE903B739}"/>
              </a:ext>
            </a:extLst>
          </p:cNvPr>
          <p:cNvCxnSpPr/>
          <p:nvPr/>
        </p:nvCxnSpPr>
        <p:spPr>
          <a:xfrm>
            <a:off x="2063552" y="1508787"/>
            <a:ext cx="470452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F8B74CE8-A417-4E76-989B-5D4DD5768D79}"/>
              </a:ext>
            </a:extLst>
          </p:cNvPr>
          <p:cNvSpPr txBox="1"/>
          <p:nvPr/>
        </p:nvSpPr>
        <p:spPr>
          <a:xfrm>
            <a:off x="995772" y="2957162"/>
            <a:ext cx="609363" cy="297454"/>
          </a:xfrm>
          <a:prstGeom prst="rect">
            <a:avLst/>
          </a:prstGeom>
          <a:noFill/>
        </p:spPr>
        <p:txBody>
          <a:bodyPr wrap="square" rtlCol="0">
            <a:spAutoFit/>
          </a:bodyPr>
          <a:lstStyle/>
          <a:p>
            <a:r>
              <a:rPr lang="en-US" sz="1333" dirty="0">
                <a:latin typeface="Lato Light" panose="020F0302020204030203" pitchFamily="34" charset="0"/>
              </a:rPr>
              <a:t>Hot</a:t>
            </a:r>
          </a:p>
        </p:txBody>
      </p:sp>
      <p:sp>
        <p:nvSpPr>
          <p:cNvPr id="91" name="TextBox 90">
            <a:extLst>
              <a:ext uri="{FF2B5EF4-FFF2-40B4-BE49-F238E27FC236}">
                <a16:creationId xmlns:a16="http://schemas.microsoft.com/office/drawing/2014/main" id="{0DEE8B02-BD48-426C-B7BC-7CA7C53F3288}"/>
              </a:ext>
            </a:extLst>
          </p:cNvPr>
          <p:cNvSpPr txBox="1"/>
          <p:nvPr/>
        </p:nvSpPr>
        <p:spPr>
          <a:xfrm>
            <a:off x="1002075" y="1323376"/>
            <a:ext cx="609363" cy="297454"/>
          </a:xfrm>
          <a:prstGeom prst="rect">
            <a:avLst/>
          </a:prstGeom>
          <a:noFill/>
        </p:spPr>
        <p:txBody>
          <a:bodyPr wrap="square" rtlCol="0">
            <a:spAutoFit/>
          </a:bodyPr>
          <a:lstStyle/>
          <a:p>
            <a:r>
              <a:rPr lang="en-US" sz="1333" dirty="0">
                <a:latin typeface="Lato Light" panose="020F0302020204030203" pitchFamily="34" charset="0"/>
              </a:rPr>
              <a:t>Cold</a:t>
            </a:r>
          </a:p>
        </p:txBody>
      </p:sp>
      <p:sp>
        <p:nvSpPr>
          <p:cNvPr id="20" name="Freeform: Shape 19">
            <a:extLst>
              <a:ext uri="{FF2B5EF4-FFF2-40B4-BE49-F238E27FC236}">
                <a16:creationId xmlns:a16="http://schemas.microsoft.com/office/drawing/2014/main" id="{2E64E720-1C2A-469E-9E47-B7A899EAB03C}"/>
              </a:ext>
            </a:extLst>
          </p:cNvPr>
          <p:cNvSpPr/>
          <p:nvPr/>
        </p:nvSpPr>
        <p:spPr>
          <a:xfrm>
            <a:off x="2447595"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Freeform: Shape 20">
            <a:extLst>
              <a:ext uri="{FF2B5EF4-FFF2-40B4-BE49-F238E27FC236}">
                <a16:creationId xmlns:a16="http://schemas.microsoft.com/office/drawing/2014/main" id="{1850210E-2A0B-4984-8A34-FE1F9336076A}"/>
              </a:ext>
            </a:extLst>
          </p:cNvPr>
          <p:cNvSpPr/>
          <p:nvPr/>
        </p:nvSpPr>
        <p:spPr>
          <a:xfrm>
            <a:off x="2786408"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Freeform: Shape 21">
            <a:extLst>
              <a:ext uri="{FF2B5EF4-FFF2-40B4-BE49-F238E27FC236}">
                <a16:creationId xmlns:a16="http://schemas.microsoft.com/office/drawing/2014/main" id="{485077E3-4915-4E6B-AF4F-95AB5775ABB3}"/>
              </a:ext>
            </a:extLst>
          </p:cNvPr>
          <p:cNvSpPr/>
          <p:nvPr/>
        </p:nvSpPr>
        <p:spPr>
          <a:xfrm>
            <a:off x="3125222"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 name="Freeform: Shape 22">
            <a:extLst>
              <a:ext uri="{FF2B5EF4-FFF2-40B4-BE49-F238E27FC236}">
                <a16:creationId xmlns:a16="http://schemas.microsoft.com/office/drawing/2014/main" id="{B5C6AF3D-77ED-412D-9E2C-038AAD6035A0}"/>
              </a:ext>
            </a:extLst>
          </p:cNvPr>
          <p:cNvSpPr/>
          <p:nvPr/>
        </p:nvSpPr>
        <p:spPr>
          <a:xfrm>
            <a:off x="3464035"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 name="Freeform: Shape 25">
            <a:extLst>
              <a:ext uri="{FF2B5EF4-FFF2-40B4-BE49-F238E27FC236}">
                <a16:creationId xmlns:a16="http://schemas.microsoft.com/office/drawing/2014/main" id="{B41A31B8-5271-4656-8FEC-FDC9DCF34822}"/>
              </a:ext>
            </a:extLst>
          </p:cNvPr>
          <p:cNvSpPr/>
          <p:nvPr/>
        </p:nvSpPr>
        <p:spPr>
          <a:xfrm>
            <a:off x="3802848"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 name="Freeform: Shape 26">
            <a:extLst>
              <a:ext uri="{FF2B5EF4-FFF2-40B4-BE49-F238E27FC236}">
                <a16:creationId xmlns:a16="http://schemas.microsoft.com/office/drawing/2014/main" id="{E51378A2-CB49-461C-AFB4-14FEB74C0104}"/>
              </a:ext>
            </a:extLst>
          </p:cNvPr>
          <p:cNvSpPr/>
          <p:nvPr/>
        </p:nvSpPr>
        <p:spPr>
          <a:xfrm>
            <a:off x="4141662"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 name="Freeform: Shape 27">
            <a:extLst>
              <a:ext uri="{FF2B5EF4-FFF2-40B4-BE49-F238E27FC236}">
                <a16:creationId xmlns:a16="http://schemas.microsoft.com/office/drawing/2014/main" id="{DC730F90-4D4F-4229-B9AC-22FF368C451B}"/>
              </a:ext>
            </a:extLst>
          </p:cNvPr>
          <p:cNvSpPr/>
          <p:nvPr/>
        </p:nvSpPr>
        <p:spPr>
          <a:xfrm>
            <a:off x="4480475"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 name="Freeform: Shape 28">
            <a:extLst>
              <a:ext uri="{FF2B5EF4-FFF2-40B4-BE49-F238E27FC236}">
                <a16:creationId xmlns:a16="http://schemas.microsoft.com/office/drawing/2014/main" id="{D9DE4F5C-B200-4059-BEBE-FF462B8F3737}"/>
              </a:ext>
            </a:extLst>
          </p:cNvPr>
          <p:cNvSpPr/>
          <p:nvPr/>
        </p:nvSpPr>
        <p:spPr>
          <a:xfrm>
            <a:off x="4819288"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 name="Freeform: Shape 29">
            <a:extLst>
              <a:ext uri="{FF2B5EF4-FFF2-40B4-BE49-F238E27FC236}">
                <a16:creationId xmlns:a16="http://schemas.microsoft.com/office/drawing/2014/main" id="{C0ED0ADA-5BE8-4036-B269-87F595A1A0CC}"/>
              </a:ext>
            </a:extLst>
          </p:cNvPr>
          <p:cNvSpPr/>
          <p:nvPr/>
        </p:nvSpPr>
        <p:spPr>
          <a:xfrm>
            <a:off x="5158102"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 name="Freeform: Shape 30">
            <a:extLst>
              <a:ext uri="{FF2B5EF4-FFF2-40B4-BE49-F238E27FC236}">
                <a16:creationId xmlns:a16="http://schemas.microsoft.com/office/drawing/2014/main" id="{0E4B06E2-CE40-42B0-BCAC-094A965B1C1B}"/>
              </a:ext>
            </a:extLst>
          </p:cNvPr>
          <p:cNvSpPr/>
          <p:nvPr/>
        </p:nvSpPr>
        <p:spPr>
          <a:xfrm>
            <a:off x="5496915"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Freeform: Shape 31">
            <a:extLst>
              <a:ext uri="{FF2B5EF4-FFF2-40B4-BE49-F238E27FC236}">
                <a16:creationId xmlns:a16="http://schemas.microsoft.com/office/drawing/2014/main" id="{3870FE4E-0EBE-47BA-943F-2C3830670611}"/>
              </a:ext>
            </a:extLst>
          </p:cNvPr>
          <p:cNvSpPr/>
          <p:nvPr/>
        </p:nvSpPr>
        <p:spPr>
          <a:xfrm>
            <a:off x="5835728"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 name="Freeform: Shape 32">
            <a:extLst>
              <a:ext uri="{FF2B5EF4-FFF2-40B4-BE49-F238E27FC236}">
                <a16:creationId xmlns:a16="http://schemas.microsoft.com/office/drawing/2014/main" id="{7130A415-0F06-4702-BAA7-C51BDE1CB6DA}"/>
              </a:ext>
            </a:extLst>
          </p:cNvPr>
          <p:cNvSpPr/>
          <p:nvPr/>
        </p:nvSpPr>
        <p:spPr>
          <a:xfrm>
            <a:off x="6174542"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 name="Freeform: Shape 33">
            <a:extLst>
              <a:ext uri="{FF2B5EF4-FFF2-40B4-BE49-F238E27FC236}">
                <a16:creationId xmlns:a16="http://schemas.microsoft.com/office/drawing/2014/main" id="{45934784-610A-4492-8429-1FE4FDFF05FB}"/>
              </a:ext>
            </a:extLst>
          </p:cNvPr>
          <p:cNvSpPr/>
          <p:nvPr/>
        </p:nvSpPr>
        <p:spPr>
          <a:xfrm>
            <a:off x="6513355" y="2852936"/>
            <a:ext cx="180813" cy="432520"/>
          </a:xfrm>
          <a:custGeom>
            <a:avLst/>
            <a:gdLst>
              <a:gd name="connsiteX0" fmla="*/ 76466 w 135610"/>
              <a:gd name="connsiteY0" fmla="*/ 272955 h 272955"/>
              <a:gd name="connsiteX1" fmla="*/ 76466 w 135610"/>
              <a:gd name="connsiteY1" fmla="*/ 213815 h 272955"/>
              <a:gd name="connsiteX2" fmla="*/ 76466 w 135610"/>
              <a:gd name="connsiteY2" fmla="*/ 213815 h 272955"/>
              <a:gd name="connsiteX3" fmla="*/ 40072 w 135610"/>
              <a:gd name="connsiteY3" fmla="*/ 209266 h 272955"/>
              <a:gd name="connsiteX4" fmla="*/ 3678 w 135610"/>
              <a:gd name="connsiteY4" fmla="*/ 191069 h 272955"/>
              <a:gd name="connsiteX5" fmla="*/ 135607 w 135610"/>
              <a:gd name="connsiteY5" fmla="*/ 154675 h 272955"/>
              <a:gd name="connsiteX6" fmla="*/ 8228 w 135610"/>
              <a:gd name="connsiteY6" fmla="*/ 118281 h 272955"/>
              <a:gd name="connsiteX7" fmla="*/ 126508 w 135610"/>
              <a:gd name="connsiteY7" fmla="*/ 81887 h 272955"/>
              <a:gd name="connsiteX8" fmla="*/ 71917 w 135610"/>
              <a:gd name="connsiteY8" fmla="*/ 63690 h 272955"/>
              <a:gd name="connsiteX9" fmla="*/ 58269 w 135610"/>
              <a:gd name="connsiteY9" fmla="*/ 0 h 272955"/>
              <a:gd name="connsiteX0" fmla="*/ 76466 w 135610"/>
              <a:gd name="connsiteY0" fmla="*/ 322485 h 322485"/>
              <a:gd name="connsiteX1" fmla="*/ 76466 w 135610"/>
              <a:gd name="connsiteY1" fmla="*/ 263345 h 322485"/>
              <a:gd name="connsiteX2" fmla="*/ 76466 w 135610"/>
              <a:gd name="connsiteY2" fmla="*/ 263345 h 322485"/>
              <a:gd name="connsiteX3" fmla="*/ 40072 w 135610"/>
              <a:gd name="connsiteY3" fmla="*/ 258796 h 322485"/>
              <a:gd name="connsiteX4" fmla="*/ 3678 w 135610"/>
              <a:gd name="connsiteY4" fmla="*/ 240599 h 322485"/>
              <a:gd name="connsiteX5" fmla="*/ 135607 w 135610"/>
              <a:gd name="connsiteY5" fmla="*/ 204205 h 322485"/>
              <a:gd name="connsiteX6" fmla="*/ 8228 w 135610"/>
              <a:gd name="connsiteY6" fmla="*/ 167811 h 322485"/>
              <a:gd name="connsiteX7" fmla="*/ 126508 w 135610"/>
              <a:gd name="connsiteY7" fmla="*/ 131417 h 322485"/>
              <a:gd name="connsiteX8" fmla="*/ 71917 w 135610"/>
              <a:gd name="connsiteY8" fmla="*/ 113220 h 322485"/>
              <a:gd name="connsiteX9" fmla="*/ 65889 w 135610"/>
              <a:gd name="connsiteY9" fmla="*/ 0 h 322485"/>
              <a:gd name="connsiteX0" fmla="*/ 76466 w 135610"/>
              <a:gd name="connsiteY0" fmla="*/ 324390 h 324390"/>
              <a:gd name="connsiteX1" fmla="*/ 76466 w 135610"/>
              <a:gd name="connsiteY1" fmla="*/ 265250 h 324390"/>
              <a:gd name="connsiteX2" fmla="*/ 76466 w 135610"/>
              <a:gd name="connsiteY2" fmla="*/ 265250 h 324390"/>
              <a:gd name="connsiteX3" fmla="*/ 40072 w 135610"/>
              <a:gd name="connsiteY3" fmla="*/ 260701 h 324390"/>
              <a:gd name="connsiteX4" fmla="*/ 3678 w 135610"/>
              <a:gd name="connsiteY4" fmla="*/ 242504 h 324390"/>
              <a:gd name="connsiteX5" fmla="*/ 135607 w 135610"/>
              <a:gd name="connsiteY5" fmla="*/ 206110 h 324390"/>
              <a:gd name="connsiteX6" fmla="*/ 8228 w 135610"/>
              <a:gd name="connsiteY6" fmla="*/ 169716 h 324390"/>
              <a:gd name="connsiteX7" fmla="*/ 126508 w 135610"/>
              <a:gd name="connsiteY7" fmla="*/ 133322 h 324390"/>
              <a:gd name="connsiteX8" fmla="*/ 71917 w 135610"/>
              <a:gd name="connsiteY8" fmla="*/ 115125 h 324390"/>
              <a:gd name="connsiteX9" fmla="*/ 71604 w 135610"/>
              <a:gd name="connsiteY9" fmla="*/ 0 h 32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10" h="324390">
                <a:moveTo>
                  <a:pt x="76466" y="324390"/>
                </a:moveTo>
                <a:lnTo>
                  <a:pt x="76466" y="265250"/>
                </a:lnTo>
                <a:lnTo>
                  <a:pt x="76466" y="265250"/>
                </a:lnTo>
                <a:cubicBezTo>
                  <a:pt x="70400" y="264492"/>
                  <a:pt x="52203" y="264492"/>
                  <a:pt x="40072" y="260701"/>
                </a:cubicBezTo>
                <a:cubicBezTo>
                  <a:pt x="27941" y="256910"/>
                  <a:pt x="-12244" y="251602"/>
                  <a:pt x="3678" y="242504"/>
                </a:cubicBezTo>
                <a:cubicBezTo>
                  <a:pt x="19600" y="233406"/>
                  <a:pt x="134849" y="218241"/>
                  <a:pt x="135607" y="206110"/>
                </a:cubicBezTo>
                <a:cubicBezTo>
                  <a:pt x="136365" y="193979"/>
                  <a:pt x="9744" y="181847"/>
                  <a:pt x="8228" y="169716"/>
                </a:cubicBezTo>
                <a:cubicBezTo>
                  <a:pt x="6711" y="157585"/>
                  <a:pt x="115893" y="142420"/>
                  <a:pt x="126508" y="133322"/>
                </a:cubicBezTo>
                <a:cubicBezTo>
                  <a:pt x="137123" y="124223"/>
                  <a:pt x="81068" y="137345"/>
                  <a:pt x="71917" y="115125"/>
                </a:cubicBezTo>
                <a:cubicBezTo>
                  <a:pt x="62766" y="92905"/>
                  <a:pt x="72741" y="25021"/>
                  <a:pt x="71604"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mc:AlternateContent xmlns:mc="http://schemas.openxmlformats.org/markup-compatibility/2006" xmlns:a14="http://schemas.microsoft.com/office/drawing/2010/main">
        <mc:Choice Requires="a14">
          <p:sp>
            <p:nvSpPr>
              <p:cNvPr id="92" name="TextBox 91">
                <a:extLst>
                  <a:ext uri="{FF2B5EF4-FFF2-40B4-BE49-F238E27FC236}">
                    <a16:creationId xmlns:a16="http://schemas.microsoft.com/office/drawing/2014/main" id="{F2807D10-F529-4DA2-B17E-BD050DD66981}"/>
                  </a:ext>
                </a:extLst>
              </p:cNvPr>
              <p:cNvSpPr txBox="1"/>
              <p:nvPr/>
            </p:nvSpPr>
            <p:spPr>
              <a:xfrm>
                <a:off x="8201329" y="1636453"/>
                <a:ext cx="3776867" cy="9704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4800" i="1">
                          <a:latin typeface="Cambria Math" panose="02040503050406030204" pitchFamily="18" charset="0"/>
                        </a:rPr>
                        <m:t>𝑅𝑎</m:t>
                      </m:r>
                      <m:r>
                        <a:rPr lang="fr-FR" sz="4800" i="1">
                          <a:latin typeface="Cambria Math" panose="02040503050406030204" pitchFamily="18" charset="0"/>
                        </a:rPr>
                        <m:t>= </m:t>
                      </m:r>
                      <m:box>
                        <m:boxPr>
                          <m:ctrlPr>
                            <a:rPr lang="fr-FR" sz="4800" i="1">
                              <a:latin typeface="Cambria Math" panose="02040503050406030204" pitchFamily="18" charset="0"/>
                            </a:rPr>
                          </m:ctrlPr>
                        </m:boxPr>
                        <m:e>
                          <m:argPr>
                            <m:argSz m:val="-1"/>
                          </m:argPr>
                          <m:f>
                            <m:fPr>
                              <m:ctrlPr>
                                <a:rPr lang="fr-FR" sz="4800" i="1">
                                  <a:latin typeface="Cambria Math" panose="02040503050406030204" pitchFamily="18" charset="0"/>
                                </a:rPr>
                              </m:ctrlPr>
                            </m:fPr>
                            <m:num>
                              <m:r>
                                <a:rPr lang="fr-FR" sz="4800" i="1">
                                  <a:latin typeface="Cambria Math" panose="02040503050406030204" pitchFamily="18" charset="0"/>
                                  <a:ea typeface="Cambria Math" panose="02040503050406030204" pitchFamily="18" charset="0"/>
                                </a:rPr>
                                <m:t>𝛼</m:t>
                              </m:r>
                              <m:r>
                                <a:rPr lang="fr-FR" sz="4800" i="1">
                                  <a:latin typeface="Cambria Math" panose="02040503050406030204" pitchFamily="18" charset="0"/>
                                  <a:ea typeface="Cambria Math" panose="02040503050406030204" pitchFamily="18" charset="0"/>
                                </a:rPr>
                                <m:t> </m:t>
                              </m:r>
                              <m:r>
                                <a:rPr lang="fr-FR" sz="4800" i="1">
                                  <a:latin typeface="Cambria Math" panose="02040503050406030204" pitchFamily="18" charset="0"/>
                                  <a:ea typeface="Cambria Math" panose="02040503050406030204" pitchFamily="18" charset="0"/>
                                </a:rPr>
                                <m:t>𝑔</m:t>
                              </m:r>
                              <m:r>
                                <a:rPr lang="fr-FR" sz="4800" i="1">
                                  <a:latin typeface="Cambria Math" panose="02040503050406030204" pitchFamily="18" charset="0"/>
                                  <a:ea typeface="Cambria Math" panose="02040503050406030204" pitchFamily="18" charset="0"/>
                                </a:rPr>
                                <m:t> </m:t>
                              </m:r>
                              <m:r>
                                <m:rPr>
                                  <m:sty m:val="p"/>
                                </m:rPr>
                                <a:rPr lang="el-GR" sz="4800" i="1">
                                  <a:latin typeface="Cambria Math" panose="02040503050406030204" pitchFamily="18" charset="0"/>
                                  <a:ea typeface="Cambria Math" panose="02040503050406030204" pitchFamily="18" charset="0"/>
                                </a:rPr>
                                <m:t>Δ</m:t>
                              </m:r>
                              <m:r>
                                <a:rPr lang="fr-FR" sz="4800" i="1">
                                  <a:latin typeface="Cambria Math" panose="02040503050406030204" pitchFamily="18" charset="0"/>
                                  <a:ea typeface="Cambria Math" panose="02040503050406030204" pitchFamily="18" charset="0"/>
                                </a:rPr>
                                <m:t>𝑇</m:t>
                              </m:r>
                              <m:r>
                                <a:rPr lang="fr-FR" sz="4800" i="1">
                                  <a:latin typeface="Cambria Math" panose="02040503050406030204" pitchFamily="18" charset="0"/>
                                  <a:ea typeface="Cambria Math" panose="02040503050406030204" pitchFamily="18" charset="0"/>
                                </a:rPr>
                                <m:t> </m:t>
                              </m:r>
                              <m:sSup>
                                <m:sSupPr>
                                  <m:ctrlPr>
                                    <a:rPr lang="fr-FR" sz="4800" i="1">
                                      <a:latin typeface="Cambria Math" panose="02040503050406030204" pitchFamily="18" charset="0"/>
                                      <a:ea typeface="Cambria Math" panose="02040503050406030204" pitchFamily="18" charset="0"/>
                                    </a:rPr>
                                  </m:ctrlPr>
                                </m:sSupPr>
                                <m:e>
                                  <m:r>
                                    <a:rPr lang="fr-FR" sz="4800" i="1">
                                      <a:latin typeface="Cambria Math" panose="02040503050406030204" pitchFamily="18" charset="0"/>
                                      <a:ea typeface="Cambria Math" panose="02040503050406030204" pitchFamily="18" charset="0"/>
                                    </a:rPr>
                                    <m:t>𝐿</m:t>
                                  </m:r>
                                </m:e>
                                <m:sup>
                                  <m:r>
                                    <a:rPr lang="fr-FR" sz="4800" i="1">
                                      <a:latin typeface="Cambria Math" panose="02040503050406030204" pitchFamily="18" charset="0"/>
                                      <a:ea typeface="Cambria Math" panose="02040503050406030204" pitchFamily="18" charset="0"/>
                                    </a:rPr>
                                    <m:t>3</m:t>
                                  </m:r>
                                </m:sup>
                              </m:sSup>
                            </m:num>
                            <m:den>
                              <m:r>
                                <a:rPr lang="fr-FR" sz="4800" i="1">
                                  <a:latin typeface="Cambria Math" panose="02040503050406030204" pitchFamily="18" charset="0"/>
                                  <a:ea typeface="Cambria Math" panose="02040503050406030204" pitchFamily="18" charset="0"/>
                                </a:rPr>
                                <m:t>𝜈</m:t>
                              </m:r>
                              <m:r>
                                <a:rPr lang="fr-FR" sz="4800" i="1">
                                  <a:latin typeface="Cambria Math" panose="02040503050406030204" pitchFamily="18" charset="0"/>
                                  <a:ea typeface="Cambria Math" panose="02040503050406030204" pitchFamily="18" charset="0"/>
                                </a:rPr>
                                <m:t> </m:t>
                              </m:r>
                              <m:r>
                                <a:rPr lang="fr-FR" sz="4800" i="1">
                                  <a:latin typeface="Cambria Math" panose="02040503050406030204" pitchFamily="18" charset="0"/>
                                  <a:ea typeface="Cambria Math" panose="02040503050406030204" pitchFamily="18" charset="0"/>
                                </a:rPr>
                                <m:t>𝜅</m:t>
                              </m:r>
                            </m:den>
                          </m:f>
                        </m:e>
                      </m:box>
                    </m:oMath>
                  </m:oMathPara>
                </a14:m>
                <a:endParaRPr lang="fr-FR" sz="4800" dirty="0"/>
              </a:p>
            </p:txBody>
          </p:sp>
        </mc:Choice>
        <mc:Fallback xmlns="">
          <p:sp>
            <p:nvSpPr>
              <p:cNvPr id="92" name="TextBox 91">
                <a:extLst>
                  <a:ext uri="{FF2B5EF4-FFF2-40B4-BE49-F238E27FC236}">
                    <a16:creationId xmlns:a16="http://schemas.microsoft.com/office/drawing/2014/main" id="{F2807D10-F529-4DA2-B17E-BD050DD66981}"/>
                  </a:ext>
                </a:extLst>
              </p:cNvPr>
              <p:cNvSpPr txBox="1">
                <a:spLocks noRot="1" noChangeAspect="1" noMove="1" noResize="1" noEditPoints="1" noAdjustHandles="1" noChangeArrowheads="1" noChangeShapeType="1" noTextEdit="1"/>
              </p:cNvSpPr>
              <p:nvPr/>
            </p:nvSpPr>
            <p:spPr>
              <a:xfrm>
                <a:off x="8201329" y="1636453"/>
                <a:ext cx="3776867" cy="970458"/>
              </a:xfrm>
              <a:prstGeom prst="rect">
                <a:avLst/>
              </a:prstGeom>
              <a:blipFill>
                <a:blip r:embed="rId2"/>
                <a:stretch>
                  <a:fillRect l="-3344" r="-334" b="-30769"/>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C2182D27-7919-6427-288E-338FC9C9D153}"/>
              </a:ext>
            </a:extLst>
          </p:cNvPr>
          <p:cNvSpPr txBox="1"/>
          <p:nvPr/>
        </p:nvSpPr>
        <p:spPr>
          <a:xfrm>
            <a:off x="609600" y="6501340"/>
            <a:ext cx="5121380" cy="600164"/>
          </a:xfrm>
          <a:prstGeom prst="rect">
            <a:avLst/>
          </a:prstGeom>
          <a:noFill/>
        </p:spPr>
        <p:txBody>
          <a:bodyPr wrap="square" lIns="0" rtlCol="0">
            <a:spAutoFit/>
          </a:bodyPr>
          <a:lstStyle/>
          <a:p>
            <a:r>
              <a:rPr lang="en-US" sz="900" dirty="0">
                <a:solidFill>
                  <a:schemeClr val="tx1">
                    <a:lumMod val="40000"/>
                    <a:lumOff val="60000"/>
                  </a:schemeClr>
                </a:solidFill>
              </a:rPr>
              <a:t>1. P.G. </a:t>
            </a:r>
            <a:r>
              <a:rPr lang="en-US" sz="900" dirty="0" err="1">
                <a:solidFill>
                  <a:schemeClr val="tx1">
                    <a:lumMod val="40000"/>
                    <a:lumOff val="60000"/>
                  </a:schemeClr>
                </a:solidFill>
              </a:rPr>
              <a:t>Drazin</a:t>
            </a:r>
            <a:r>
              <a:rPr lang="en-US" sz="900" dirty="0">
                <a:solidFill>
                  <a:schemeClr val="tx1">
                    <a:lumMod val="40000"/>
                    <a:lumOff val="60000"/>
                  </a:schemeClr>
                </a:solidFill>
              </a:rPr>
              <a:t> and W.H. Reid, “Hydrodynamic Stability”, Cambridge University Press, 2004. </a:t>
            </a:r>
          </a:p>
          <a:p>
            <a:endParaRPr lang="en-US" dirty="0"/>
          </a:p>
        </p:txBody>
      </p:sp>
      <p:sp>
        <p:nvSpPr>
          <p:cNvPr id="54" name="Arrow: U-Turn 53">
            <a:extLst>
              <a:ext uri="{FF2B5EF4-FFF2-40B4-BE49-F238E27FC236}">
                <a16:creationId xmlns:a16="http://schemas.microsoft.com/office/drawing/2014/main" id="{22715959-9129-4399-A334-BC1A05B3D182}"/>
              </a:ext>
            </a:extLst>
          </p:cNvPr>
          <p:cNvSpPr/>
          <p:nvPr/>
        </p:nvSpPr>
        <p:spPr>
          <a:xfrm rot="16200000" flipH="1">
            <a:off x="3204800" y="2046110"/>
            <a:ext cx="1083877" cy="432520"/>
          </a:xfrm>
          <a:prstGeom prst="uturnArrow">
            <a:avLst>
              <a:gd name="adj1" fmla="val 25000"/>
              <a:gd name="adj2" fmla="val 25000"/>
              <a:gd name="adj3" fmla="val 25000"/>
              <a:gd name="adj4" fmla="val 43750"/>
              <a:gd name="adj5" fmla="val 10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solidFill>
            </a:endParaRPr>
          </a:p>
        </p:txBody>
      </p:sp>
      <p:sp>
        <p:nvSpPr>
          <p:cNvPr id="55" name="Arrow: U-Turn 54">
            <a:extLst>
              <a:ext uri="{FF2B5EF4-FFF2-40B4-BE49-F238E27FC236}">
                <a16:creationId xmlns:a16="http://schemas.microsoft.com/office/drawing/2014/main" id="{334B87E2-B856-4501-953A-816987E2D5CF}"/>
              </a:ext>
            </a:extLst>
          </p:cNvPr>
          <p:cNvSpPr/>
          <p:nvPr/>
        </p:nvSpPr>
        <p:spPr>
          <a:xfrm rot="16200000" flipV="1">
            <a:off x="3717808" y="1997911"/>
            <a:ext cx="1083877" cy="432520"/>
          </a:xfrm>
          <a:prstGeom prst="uturnArrow">
            <a:avLst>
              <a:gd name="adj1" fmla="val 25000"/>
              <a:gd name="adj2" fmla="val 25000"/>
              <a:gd name="adj3" fmla="val 25000"/>
              <a:gd name="adj4" fmla="val 43750"/>
              <a:gd name="adj5" fmla="val 10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solidFill>
            </a:endParaRPr>
          </a:p>
        </p:txBody>
      </p:sp>
      <p:sp>
        <p:nvSpPr>
          <p:cNvPr id="57" name="Arrow: U-Turn 56">
            <a:extLst>
              <a:ext uri="{FF2B5EF4-FFF2-40B4-BE49-F238E27FC236}">
                <a16:creationId xmlns:a16="http://schemas.microsoft.com/office/drawing/2014/main" id="{BF0580B8-9D4C-4FA3-A75D-1A4F434C29BE}"/>
              </a:ext>
            </a:extLst>
          </p:cNvPr>
          <p:cNvSpPr/>
          <p:nvPr/>
        </p:nvSpPr>
        <p:spPr>
          <a:xfrm rot="5400000">
            <a:off x="4769784" y="2051589"/>
            <a:ext cx="1083877" cy="432520"/>
          </a:xfrm>
          <a:prstGeom prst="uturnArrow">
            <a:avLst>
              <a:gd name="adj1" fmla="val 25000"/>
              <a:gd name="adj2" fmla="val 25000"/>
              <a:gd name="adj3" fmla="val 25000"/>
              <a:gd name="adj4" fmla="val 43750"/>
              <a:gd name="adj5" fmla="val 10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solidFill>
            </a:endParaRPr>
          </a:p>
        </p:txBody>
      </p:sp>
      <p:sp>
        <p:nvSpPr>
          <p:cNvPr id="58" name="Arrow: U-Turn 57">
            <a:extLst>
              <a:ext uri="{FF2B5EF4-FFF2-40B4-BE49-F238E27FC236}">
                <a16:creationId xmlns:a16="http://schemas.microsoft.com/office/drawing/2014/main" id="{BDE174A4-C375-47C1-9BA3-9D56BA4EFA69}"/>
              </a:ext>
            </a:extLst>
          </p:cNvPr>
          <p:cNvSpPr/>
          <p:nvPr/>
        </p:nvSpPr>
        <p:spPr>
          <a:xfrm rot="5400000" flipH="1" flipV="1">
            <a:off x="4240662" y="2004411"/>
            <a:ext cx="1083877" cy="432520"/>
          </a:xfrm>
          <a:prstGeom prst="uturnArrow">
            <a:avLst>
              <a:gd name="adj1" fmla="val 25000"/>
              <a:gd name="adj2" fmla="val 25000"/>
              <a:gd name="adj3" fmla="val 25000"/>
              <a:gd name="adj4" fmla="val 43750"/>
              <a:gd name="adj5" fmla="val 10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solidFill>
            </a:endParaRPr>
          </a:p>
        </p:txBody>
      </p:sp>
      <p:sp>
        <p:nvSpPr>
          <p:cNvPr id="60" name="Arrow: U-Turn 59">
            <a:extLst>
              <a:ext uri="{FF2B5EF4-FFF2-40B4-BE49-F238E27FC236}">
                <a16:creationId xmlns:a16="http://schemas.microsoft.com/office/drawing/2014/main" id="{AFE58A8C-F993-421F-A315-3122B26E695D}"/>
              </a:ext>
            </a:extLst>
          </p:cNvPr>
          <p:cNvSpPr/>
          <p:nvPr/>
        </p:nvSpPr>
        <p:spPr>
          <a:xfrm rot="16200000" flipH="1">
            <a:off x="5309826" y="2060397"/>
            <a:ext cx="1083877" cy="432520"/>
          </a:xfrm>
          <a:prstGeom prst="uturnArrow">
            <a:avLst>
              <a:gd name="adj1" fmla="val 25000"/>
              <a:gd name="adj2" fmla="val 25000"/>
              <a:gd name="adj3" fmla="val 25000"/>
              <a:gd name="adj4" fmla="val 43750"/>
              <a:gd name="adj5" fmla="val 10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solidFill>
            </a:endParaRPr>
          </a:p>
        </p:txBody>
      </p:sp>
      <p:sp>
        <p:nvSpPr>
          <p:cNvPr id="61" name="Arrow: U-Turn 60">
            <a:extLst>
              <a:ext uri="{FF2B5EF4-FFF2-40B4-BE49-F238E27FC236}">
                <a16:creationId xmlns:a16="http://schemas.microsoft.com/office/drawing/2014/main" id="{36595F59-582E-4C3A-9391-466C5E73C3B7}"/>
              </a:ext>
            </a:extLst>
          </p:cNvPr>
          <p:cNvSpPr/>
          <p:nvPr/>
        </p:nvSpPr>
        <p:spPr>
          <a:xfrm rot="16200000" flipV="1">
            <a:off x="5822834" y="2012198"/>
            <a:ext cx="1083877" cy="432520"/>
          </a:xfrm>
          <a:prstGeom prst="uturnArrow">
            <a:avLst>
              <a:gd name="adj1" fmla="val 25000"/>
              <a:gd name="adj2" fmla="val 25000"/>
              <a:gd name="adj3" fmla="val 25000"/>
              <a:gd name="adj4" fmla="val 43750"/>
              <a:gd name="adj5" fmla="val 10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solidFill>
            </a:endParaRPr>
          </a:p>
        </p:txBody>
      </p:sp>
    </p:spTree>
    <p:extLst>
      <p:ext uri="{BB962C8B-B14F-4D97-AF65-F5344CB8AC3E}">
        <p14:creationId xmlns:p14="http://schemas.microsoft.com/office/powerpoint/2010/main" val="2645707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AB52-FDBF-274E-BE0C-E13959E183CA}"/>
              </a:ext>
            </a:extLst>
          </p:cNvPr>
          <p:cNvSpPr>
            <a:spLocks noGrp="1"/>
          </p:cNvSpPr>
          <p:nvPr>
            <p:ph type="title"/>
          </p:nvPr>
        </p:nvSpPr>
        <p:spPr>
          <a:xfrm>
            <a:off x="609600" y="1220755"/>
            <a:ext cx="5966453" cy="1418299"/>
          </a:xfrm>
        </p:spPr>
        <p:txBody>
          <a:bodyPr>
            <a:normAutofit/>
          </a:bodyPr>
          <a:lstStyle/>
          <a:p>
            <a:r>
              <a:rPr lang="en-US" dirty="0"/>
              <a:t>Simulation Approach, Part 1: </a:t>
            </a:r>
            <a:br>
              <a:rPr lang="en-US" dirty="0"/>
            </a:br>
            <a:r>
              <a:rPr lang="en-US" dirty="0"/>
              <a:t>Stationary Parametric Study</a:t>
            </a:r>
          </a:p>
        </p:txBody>
      </p:sp>
      <p:sp>
        <p:nvSpPr>
          <p:cNvPr id="4" name="Content Placeholder 3">
            <a:extLst>
              <a:ext uri="{FF2B5EF4-FFF2-40B4-BE49-F238E27FC236}">
                <a16:creationId xmlns:a16="http://schemas.microsoft.com/office/drawing/2014/main" id="{BDEA13B2-EAA3-7F5C-0EC5-5B04AD7E8188}"/>
              </a:ext>
            </a:extLst>
          </p:cNvPr>
          <p:cNvSpPr>
            <a:spLocks noGrp="1"/>
          </p:cNvSpPr>
          <p:nvPr>
            <p:ph sz="half" idx="10"/>
          </p:nvPr>
        </p:nvSpPr>
        <p:spPr>
          <a:xfrm>
            <a:off x="609600" y="2639053"/>
            <a:ext cx="4910336" cy="2710160"/>
          </a:xfrm>
        </p:spPr>
        <p:txBody>
          <a:bodyPr/>
          <a:lstStyle/>
          <a:p>
            <a:r>
              <a:rPr lang="en-US" dirty="0" err="1"/>
              <a:t>Nonisothermal</a:t>
            </a:r>
            <a:r>
              <a:rPr lang="en-US" dirty="0"/>
              <a:t> flow is used, i.e., Navier–Stokes equations coupled to heat transfer. </a:t>
            </a:r>
          </a:p>
          <a:p>
            <a:r>
              <a:rPr lang="en-US" dirty="0"/>
              <a:t>Flow equations use the </a:t>
            </a:r>
            <a:r>
              <a:rPr lang="en-US" dirty="0" err="1"/>
              <a:t>Boussinesq</a:t>
            </a:r>
            <a:r>
              <a:rPr lang="en-US" dirty="0"/>
              <a:t> approximation.</a:t>
            </a:r>
          </a:p>
          <a:p>
            <a:r>
              <a:rPr lang="en-US" dirty="0"/>
              <a:t>The equations are then dependent on the Rayleigh number only.</a:t>
            </a:r>
          </a:p>
          <a:p>
            <a:endParaRPr lang="en-US" dirty="0"/>
          </a:p>
          <a:p>
            <a:endParaRPr lang="en-US" dirty="0"/>
          </a:p>
          <a:p>
            <a:endParaRPr lang="en-US" dirty="0"/>
          </a:p>
        </p:txBody>
      </p:sp>
      <p:graphicFrame>
        <p:nvGraphicFramePr>
          <p:cNvPr id="7" name="Content Placeholder 19">
            <a:extLst>
              <a:ext uri="{FF2B5EF4-FFF2-40B4-BE49-F238E27FC236}">
                <a16:creationId xmlns:a16="http://schemas.microsoft.com/office/drawing/2014/main" id="{B3E2F7B6-958F-F9BE-DF1F-A41E3961DD91}"/>
              </a:ext>
            </a:extLst>
          </p:cNvPr>
          <p:cNvGraphicFramePr>
            <a:graphicFrameLocks/>
          </p:cNvGraphicFramePr>
          <p:nvPr>
            <p:extLst>
              <p:ext uri="{D42A27DB-BD31-4B8C-83A1-F6EECF244321}">
                <p14:modId xmlns:p14="http://schemas.microsoft.com/office/powerpoint/2010/main" val="1363637197"/>
              </p:ext>
            </p:extLst>
          </p:nvPr>
        </p:nvGraphicFramePr>
        <p:xfrm>
          <a:off x="7056107" y="1941951"/>
          <a:ext cx="4128458" cy="2906942"/>
        </p:xfrm>
        <a:graphic>
          <a:graphicData uri="http://schemas.openxmlformats.org/drawingml/2006/table">
            <a:tbl>
              <a:tblPr>
                <a:tableStyleId>{5C22544A-7EE6-4342-B048-85BDC9FD1C3A}</a:tableStyleId>
              </a:tblPr>
              <a:tblGrid>
                <a:gridCol w="2064229">
                  <a:extLst>
                    <a:ext uri="{9D8B030D-6E8A-4147-A177-3AD203B41FA5}">
                      <a16:colId xmlns:a16="http://schemas.microsoft.com/office/drawing/2014/main" val="3252075112"/>
                    </a:ext>
                  </a:extLst>
                </a:gridCol>
                <a:gridCol w="2064229">
                  <a:extLst>
                    <a:ext uri="{9D8B030D-6E8A-4147-A177-3AD203B41FA5}">
                      <a16:colId xmlns:a16="http://schemas.microsoft.com/office/drawing/2014/main" val="3272773269"/>
                    </a:ext>
                  </a:extLst>
                </a:gridCol>
              </a:tblGrid>
              <a:tr h="434677">
                <a:tc>
                  <a:txBody>
                    <a:bodyPr/>
                    <a:lstStyle/>
                    <a:p>
                      <a:r>
                        <a:rPr lang="en-US" sz="1900" b="1" noProof="0" dirty="0"/>
                        <a:t>Variable</a:t>
                      </a:r>
                    </a:p>
                  </a:txBody>
                  <a:tcPr marL="121920" marR="121920" marT="60960" marB="60960" anchor="b">
                    <a:lnR w="6350" cap="flat" cmpd="sng" algn="ctr">
                      <a:solidFill>
                        <a:schemeClr val="bg1">
                          <a:lumMod val="75000"/>
                        </a:schemeClr>
                      </a:solidFill>
                      <a:prstDash val="solid"/>
                      <a:round/>
                      <a:headEnd type="none" w="med" len="med"/>
                      <a:tailEnd type="none" w="med" len="med"/>
                    </a:lnR>
                    <a:lnB w="19050" cap="flat" cmpd="sng" algn="ctr">
                      <a:solidFill>
                        <a:schemeClr val="accent2"/>
                      </a:solidFill>
                      <a:prstDash val="solid"/>
                      <a:round/>
                      <a:headEnd type="none" w="med" len="med"/>
                      <a:tailEnd type="none" w="med" len="med"/>
                    </a:lnB>
                    <a:solidFill>
                      <a:srgbClr val="EBF3F9"/>
                    </a:solidFill>
                  </a:tcPr>
                </a:tc>
                <a:tc>
                  <a:txBody>
                    <a:bodyPr/>
                    <a:lstStyle/>
                    <a:p>
                      <a:r>
                        <a:rPr lang="en-US" sz="1900" b="1" noProof="0" dirty="0"/>
                        <a:t>Scaling</a:t>
                      </a:r>
                    </a:p>
                  </a:txBody>
                  <a:tcPr marL="121920" marR="121920" marT="60960" marB="60960" anchor="b">
                    <a:lnL w="6350" cap="flat" cmpd="sng" algn="ctr">
                      <a:solidFill>
                        <a:schemeClr val="bg1">
                          <a:lumMod val="75000"/>
                        </a:schemeClr>
                      </a:solidFill>
                      <a:prstDash val="solid"/>
                      <a:round/>
                      <a:headEnd type="none" w="med" len="med"/>
                      <a:tailEnd type="none" w="med" len="med"/>
                    </a:lnL>
                    <a:lnB w="19050" cap="flat" cmpd="sng" algn="ctr">
                      <a:solidFill>
                        <a:schemeClr val="accent2"/>
                      </a:solidFill>
                      <a:prstDash val="solid"/>
                      <a:round/>
                      <a:headEnd type="none" w="med" len="med"/>
                      <a:tailEnd type="none" w="med" len="med"/>
                    </a:lnB>
                    <a:solidFill>
                      <a:srgbClr val="EBF3F9"/>
                    </a:solidFill>
                  </a:tcPr>
                </a:tc>
                <a:extLst>
                  <a:ext uri="{0D108BD9-81ED-4DB2-BD59-A6C34878D82A}">
                    <a16:rowId xmlns:a16="http://schemas.microsoft.com/office/drawing/2014/main" val="4124425799"/>
                  </a:ext>
                </a:extLst>
              </a:tr>
              <a:tr h="494453">
                <a:tc>
                  <a:txBody>
                    <a:bodyPr/>
                    <a:lstStyle/>
                    <a:p>
                      <a:r>
                        <a:rPr lang="en-US" sz="1900" noProof="0" dirty="0"/>
                        <a:t>Length</a:t>
                      </a:r>
                    </a:p>
                  </a:txBody>
                  <a:tcPr marL="121920" marR="121920" marT="60960" marB="60960" anchor="ctr">
                    <a:lnR w="6350" cap="flat" cmpd="sng" algn="ctr">
                      <a:solidFill>
                        <a:schemeClr val="bg1">
                          <a:lumMod val="75000"/>
                        </a:schemeClr>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EBF3F9"/>
                    </a:solidFill>
                  </a:tcPr>
                </a:tc>
                <a:tc>
                  <a:txBody>
                    <a:bodyPr/>
                    <a:lstStyle/>
                    <a:p>
                      <a:endParaRPr lang="en-US" sz="1900" noProof="0" dirty="0"/>
                    </a:p>
                  </a:txBody>
                  <a:tcPr marL="121920" marR="121920" marT="60960" marB="60960">
                    <a:lnL w="6350" cap="flat" cmpd="sng" algn="ctr">
                      <a:solidFill>
                        <a:schemeClr val="bg1">
                          <a:lumMod val="75000"/>
                        </a:schemeClr>
                      </a:solidFill>
                      <a:prstDash val="solid"/>
                      <a:round/>
                      <a:headEnd type="none" w="med" len="med"/>
                      <a:tailEnd type="none" w="med" len="med"/>
                    </a:lnL>
                    <a:lnT w="19050" cap="flat" cmpd="sng" algn="ctr">
                      <a:solidFill>
                        <a:schemeClr val="accent2"/>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EBF3F9"/>
                    </a:solidFill>
                  </a:tcPr>
                </a:tc>
                <a:extLst>
                  <a:ext uri="{0D108BD9-81ED-4DB2-BD59-A6C34878D82A}">
                    <a16:rowId xmlns:a16="http://schemas.microsoft.com/office/drawing/2014/main" val="237712920"/>
                  </a:ext>
                </a:extLst>
              </a:tr>
              <a:tr h="494453">
                <a:tc>
                  <a:txBody>
                    <a:bodyPr/>
                    <a:lstStyle/>
                    <a:p>
                      <a:r>
                        <a:rPr lang="en-US" sz="1900" noProof="0" dirty="0"/>
                        <a:t>Time</a:t>
                      </a:r>
                    </a:p>
                  </a:txBody>
                  <a:tcPr marL="121920" marR="121920" marT="60960" marB="60960" anchor="ctr">
                    <a:lnR w="6350" cap="flat" cmpd="sng" algn="ctr">
                      <a:solidFill>
                        <a:schemeClr val="bg1">
                          <a:lumMod val="75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EBF3F9"/>
                    </a:solidFill>
                  </a:tcPr>
                </a:tc>
                <a:tc>
                  <a:txBody>
                    <a:bodyPr/>
                    <a:lstStyle/>
                    <a:p>
                      <a:endParaRPr lang="en-US" sz="1900" noProof="0" dirty="0"/>
                    </a:p>
                  </a:txBody>
                  <a:tcPr marL="121920" marR="121920" marT="60960" marB="60960">
                    <a:lnL w="6350" cap="flat" cmpd="sng" algn="ctr">
                      <a:solidFill>
                        <a:schemeClr val="bg1">
                          <a:lumMod val="75000"/>
                        </a:schemeClr>
                      </a:solidFill>
                      <a:prstDash val="solid"/>
                      <a:round/>
                      <a:headEnd type="none" w="med" len="med"/>
                      <a:tailEnd type="none" w="med" len="med"/>
                    </a:lnL>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EBF3F9"/>
                    </a:solidFill>
                  </a:tcPr>
                </a:tc>
                <a:extLst>
                  <a:ext uri="{0D108BD9-81ED-4DB2-BD59-A6C34878D82A}">
                    <a16:rowId xmlns:a16="http://schemas.microsoft.com/office/drawing/2014/main" val="1330343935"/>
                  </a:ext>
                </a:extLst>
              </a:tr>
              <a:tr h="494453">
                <a:tc>
                  <a:txBody>
                    <a:bodyPr/>
                    <a:lstStyle/>
                    <a:p>
                      <a:r>
                        <a:rPr lang="en-US" sz="1900" noProof="0" dirty="0"/>
                        <a:t>Velocity</a:t>
                      </a:r>
                    </a:p>
                  </a:txBody>
                  <a:tcPr marL="121920" marR="121920" marT="60960" marB="60960" anchor="ctr">
                    <a:lnR w="6350" cap="flat" cmpd="sng" algn="ctr">
                      <a:solidFill>
                        <a:schemeClr val="bg1">
                          <a:lumMod val="75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EBF3F9"/>
                    </a:solidFill>
                  </a:tcPr>
                </a:tc>
                <a:tc>
                  <a:txBody>
                    <a:bodyPr/>
                    <a:lstStyle/>
                    <a:p>
                      <a:endParaRPr lang="en-US" sz="1900" noProof="0" dirty="0"/>
                    </a:p>
                  </a:txBody>
                  <a:tcPr marL="121920" marR="121920" marT="60960" marB="60960">
                    <a:lnL w="6350" cap="flat" cmpd="sng" algn="ctr">
                      <a:solidFill>
                        <a:schemeClr val="bg1">
                          <a:lumMod val="75000"/>
                        </a:schemeClr>
                      </a:solidFill>
                      <a:prstDash val="solid"/>
                      <a:round/>
                      <a:headEnd type="none" w="med" len="med"/>
                      <a:tailEnd type="none" w="med" len="med"/>
                    </a:lnL>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EBF3F9"/>
                    </a:solidFill>
                  </a:tcPr>
                </a:tc>
                <a:extLst>
                  <a:ext uri="{0D108BD9-81ED-4DB2-BD59-A6C34878D82A}">
                    <a16:rowId xmlns:a16="http://schemas.microsoft.com/office/drawing/2014/main" val="42599988"/>
                  </a:ext>
                </a:extLst>
              </a:tr>
              <a:tr h="494453">
                <a:tc>
                  <a:txBody>
                    <a:bodyPr/>
                    <a:lstStyle/>
                    <a:p>
                      <a:r>
                        <a:rPr lang="en-US" sz="1900" noProof="0" dirty="0"/>
                        <a:t>Temperature</a:t>
                      </a:r>
                    </a:p>
                  </a:txBody>
                  <a:tcPr marL="121920" marR="121920" marT="60960" marB="60960" anchor="ctr">
                    <a:lnR w="6350" cap="flat" cmpd="sng" algn="ctr">
                      <a:solidFill>
                        <a:schemeClr val="bg1">
                          <a:lumMod val="75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EBF3F9"/>
                    </a:solidFill>
                  </a:tcPr>
                </a:tc>
                <a:tc>
                  <a:txBody>
                    <a:bodyPr/>
                    <a:lstStyle/>
                    <a:p>
                      <a:endParaRPr lang="en-US" sz="1900" noProof="0" dirty="0"/>
                    </a:p>
                  </a:txBody>
                  <a:tcPr marL="121920" marR="121920" marT="60960" marB="60960">
                    <a:lnL w="6350" cap="flat" cmpd="sng" algn="ctr">
                      <a:solidFill>
                        <a:schemeClr val="bg1">
                          <a:lumMod val="75000"/>
                        </a:schemeClr>
                      </a:solidFill>
                      <a:prstDash val="solid"/>
                      <a:round/>
                      <a:headEnd type="none" w="med" len="med"/>
                      <a:tailEnd type="none" w="med" len="med"/>
                    </a:lnL>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EBF3F9"/>
                    </a:solidFill>
                  </a:tcPr>
                </a:tc>
                <a:extLst>
                  <a:ext uri="{0D108BD9-81ED-4DB2-BD59-A6C34878D82A}">
                    <a16:rowId xmlns:a16="http://schemas.microsoft.com/office/drawing/2014/main" val="1752408461"/>
                  </a:ext>
                </a:extLst>
              </a:tr>
              <a:tr h="494453">
                <a:tc>
                  <a:txBody>
                    <a:bodyPr/>
                    <a:lstStyle/>
                    <a:p>
                      <a:r>
                        <a:rPr lang="en-US" sz="1900" noProof="0" dirty="0"/>
                        <a:t>Pressure</a:t>
                      </a:r>
                    </a:p>
                  </a:txBody>
                  <a:tcPr marL="121920" marR="121920" marT="60960" marB="60960" anchor="ctr">
                    <a:lnR w="6350" cap="flat" cmpd="sng" algn="ctr">
                      <a:solidFill>
                        <a:schemeClr val="bg1">
                          <a:lumMod val="75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solidFill>
                      <a:srgbClr val="EBF3F9"/>
                    </a:solidFill>
                  </a:tcPr>
                </a:tc>
                <a:tc>
                  <a:txBody>
                    <a:bodyPr/>
                    <a:lstStyle/>
                    <a:p>
                      <a:endParaRPr lang="en-US" sz="1900" noProof="0" dirty="0"/>
                    </a:p>
                  </a:txBody>
                  <a:tcPr marL="121920" marR="121920" marT="60960" marB="60960">
                    <a:lnL w="6350" cap="flat" cmpd="sng" algn="ctr">
                      <a:solidFill>
                        <a:schemeClr val="bg1">
                          <a:lumMod val="75000"/>
                        </a:schemeClr>
                      </a:solidFill>
                      <a:prstDash val="solid"/>
                      <a:round/>
                      <a:headEnd type="none" w="med" len="med"/>
                      <a:tailEnd type="none" w="med" len="med"/>
                    </a:lnL>
                    <a:lnT w="9525" cap="flat" cmpd="sng" algn="ctr">
                      <a:solidFill>
                        <a:schemeClr val="bg1">
                          <a:lumMod val="50000"/>
                        </a:schemeClr>
                      </a:solidFill>
                      <a:prstDash val="solid"/>
                      <a:round/>
                      <a:headEnd type="none" w="med" len="med"/>
                      <a:tailEnd type="none" w="med" len="med"/>
                    </a:lnT>
                    <a:solidFill>
                      <a:srgbClr val="EBF3F9"/>
                    </a:solidFill>
                  </a:tcPr>
                </a:tc>
                <a:extLst>
                  <a:ext uri="{0D108BD9-81ED-4DB2-BD59-A6C34878D82A}">
                    <a16:rowId xmlns:a16="http://schemas.microsoft.com/office/drawing/2014/main" val="3211071946"/>
                  </a:ext>
                </a:extLst>
              </a:tr>
            </a:tbl>
          </a:graphicData>
        </a:graphic>
      </p:graphicFrame>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23EB278-FF48-2BD2-2E89-AE788FE5A486}"/>
                  </a:ext>
                </a:extLst>
              </p:cNvPr>
              <p:cNvSpPr txBox="1"/>
              <p:nvPr/>
            </p:nvSpPr>
            <p:spPr>
              <a:xfrm>
                <a:off x="9456374" y="3943742"/>
                <a:ext cx="338725" cy="28732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1867" i="1">
                          <a:latin typeface="Cambria Math" panose="02040503050406030204" pitchFamily="18" charset="0"/>
                          <a:ea typeface="Cambria Math" panose="02040503050406030204" pitchFamily="18" charset="0"/>
                        </a:rPr>
                        <m:t>Δ</m:t>
                      </m:r>
                      <m:r>
                        <a:rPr lang="en-US" sz="1867" i="1">
                          <a:latin typeface="Cambria Math" panose="02040503050406030204" pitchFamily="18" charset="0"/>
                          <a:ea typeface="Cambria Math" panose="02040503050406030204" pitchFamily="18" charset="0"/>
                        </a:rPr>
                        <m:t>𝑇</m:t>
                      </m:r>
                    </m:oMath>
                  </m:oMathPara>
                </a14:m>
                <a:endParaRPr lang="en-US" sz="1867" dirty="0"/>
              </a:p>
            </p:txBody>
          </p:sp>
        </mc:Choice>
        <mc:Fallback xmlns="">
          <p:sp>
            <p:nvSpPr>
              <p:cNvPr id="8" name="TextBox 7">
                <a:extLst>
                  <a:ext uri="{FF2B5EF4-FFF2-40B4-BE49-F238E27FC236}">
                    <a16:creationId xmlns:a16="http://schemas.microsoft.com/office/drawing/2014/main" id="{823EB278-FF48-2BD2-2E89-AE788FE5A486}"/>
                  </a:ext>
                </a:extLst>
              </p:cNvPr>
              <p:cNvSpPr txBox="1">
                <a:spLocks noRot="1" noChangeAspect="1" noMove="1" noResize="1" noEditPoints="1" noAdjustHandles="1" noChangeArrowheads="1" noChangeShapeType="1" noTextEdit="1"/>
              </p:cNvSpPr>
              <p:nvPr/>
            </p:nvSpPr>
            <p:spPr>
              <a:xfrm>
                <a:off x="9456374" y="3943742"/>
                <a:ext cx="338725" cy="287323"/>
              </a:xfrm>
              <a:prstGeom prst="rect">
                <a:avLst/>
              </a:prstGeom>
              <a:blipFill>
                <a:blip r:embed="rId2"/>
                <a:stretch>
                  <a:fillRect l="-17857" r="-14286" b="-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F5A32C9-33DB-8C52-3FAD-593AC54BF127}"/>
                  </a:ext>
                </a:extLst>
              </p:cNvPr>
              <p:cNvSpPr txBox="1"/>
              <p:nvPr/>
            </p:nvSpPr>
            <p:spPr>
              <a:xfrm>
                <a:off x="9456374" y="4394289"/>
                <a:ext cx="407804" cy="39549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box>
                        <m:boxPr>
                          <m:ctrlPr>
                            <a:rPr lang="en-US" sz="1867" i="1">
                              <a:latin typeface="Cambria Math" panose="02040503050406030204" pitchFamily="18" charset="0"/>
                            </a:rPr>
                          </m:ctrlPr>
                        </m:boxPr>
                        <m:e>
                          <m:argPr>
                            <m:argSz m:val="-1"/>
                          </m:argPr>
                          <m:f>
                            <m:fPr>
                              <m:ctrlPr>
                                <a:rPr lang="en-US" sz="1867" i="1">
                                  <a:latin typeface="Cambria Math" panose="02040503050406030204" pitchFamily="18" charset="0"/>
                                </a:rPr>
                              </m:ctrlPr>
                            </m:fPr>
                            <m:num>
                              <m:r>
                                <a:rPr lang="en-US" sz="1867" i="1">
                                  <a:latin typeface="Cambria Math" panose="02040503050406030204" pitchFamily="18" charset="0"/>
                                  <a:ea typeface="Cambria Math" panose="02040503050406030204" pitchFamily="18" charset="0"/>
                                </a:rPr>
                                <m:t>𝜌</m:t>
                              </m:r>
                              <m:r>
                                <a:rPr lang="en-US" sz="1867" i="1">
                                  <a:latin typeface="Cambria Math" panose="02040503050406030204" pitchFamily="18" charset="0"/>
                                  <a:ea typeface="Cambria Math" panose="02040503050406030204" pitchFamily="18" charset="0"/>
                                </a:rPr>
                                <m:t> </m:t>
                              </m:r>
                              <m:sSup>
                                <m:sSupPr>
                                  <m:ctrlPr>
                                    <a:rPr lang="en-US" sz="1867" i="1">
                                      <a:latin typeface="Cambria Math" panose="02040503050406030204" pitchFamily="18" charset="0"/>
                                      <a:ea typeface="Cambria Math" panose="02040503050406030204" pitchFamily="18" charset="0"/>
                                    </a:rPr>
                                  </m:ctrlPr>
                                </m:sSupPr>
                                <m:e>
                                  <m:r>
                                    <a:rPr lang="en-US" sz="1867" i="1">
                                      <a:latin typeface="Cambria Math" panose="02040503050406030204" pitchFamily="18" charset="0"/>
                                      <a:ea typeface="Cambria Math" panose="02040503050406030204" pitchFamily="18" charset="0"/>
                                    </a:rPr>
                                    <m:t>𝑘</m:t>
                                  </m:r>
                                </m:e>
                                <m:sup>
                                  <m:r>
                                    <a:rPr lang="en-US" sz="1867" i="1">
                                      <a:latin typeface="Cambria Math" panose="02040503050406030204" pitchFamily="18" charset="0"/>
                                      <a:ea typeface="Cambria Math" panose="02040503050406030204" pitchFamily="18" charset="0"/>
                                    </a:rPr>
                                    <m:t>2</m:t>
                                  </m:r>
                                </m:sup>
                              </m:sSup>
                            </m:num>
                            <m:den>
                              <m:r>
                                <a:rPr lang="en-US" sz="1867" i="1">
                                  <a:latin typeface="Cambria Math" panose="02040503050406030204" pitchFamily="18" charset="0"/>
                                  <a:ea typeface="Cambria Math" panose="02040503050406030204" pitchFamily="18" charset="0"/>
                                </a:rPr>
                                <m:t> </m:t>
                              </m:r>
                              <m:sSup>
                                <m:sSupPr>
                                  <m:ctrlPr>
                                    <a:rPr lang="en-US" sz="1867" i="1">
                                      <a:latin typeface="Cambria Math" panose="02040503050406030204" pitchFamily="18" charset="0"/>
                                      <a:ea typeface="Cambria Math" panose="02040503050406030204" pitchFamily="18" charset="0"/>
                                    </a:rPr>
                                  </m:ctrlPr>
                                </m:sSupPr>
                                <m:e>
                                  <m:r>
                                    <a:rPr lang="en-US" sz="1867" i="1">
                                      <a:latin typeface="Cambria Math" panose="02040503050406030204" pitchFamily="18" charset="0"/>
                                      <a:ea typeface="Cambria Math" panose="02040503050406030204" pitchFamily="18" charset="0"/>
                                    </a:rPr>
                                    <m:t>𝐿</m:t>
                                  </m:r>
                                </m:e>
                                <m:sup>
                                  <m:r>
                                    <a:rPr lang="en-US" sz="1867" i="1">
                                      <a:latin typeface="Cambria Math" panose="02040503050406030204" pitchFamily="18" charset="0"/>
                                      <a:ea typeface="Cambria Math" panose="02040503050406030204" pitchFamily="18" charset="0"/>
                                    </a:rPr>
                                    <m:t>2</m:t>
                                  </m:r>
                                </m:sup>
                              </m:sSup>
                            </m:den>
                          </m:f>
                        </m:e>
                      </m:box>
                    </m:oMath>
                  </m:oMathPara>
                </a14:m>
                <a:endParaRPr lang="en-US" sz="1867" dirty="0"/>
              </a:p>
            </p:txBody>
          </p:sp>
        </mc:Choice>
        <mc:Fallback xmlns="">
          <p:sp>
            <p:nvSpPr>
              <p:cNvPr id="9" name="TextBox 8">
                <a:extLst>
                  <a:ext uri="{FF2B5EF4-FFF2-40B4-BE49-F238E27FC236}">
                    <a16:creationId xmlns:a16="http://schemas.microsoft.com/office/drawing/2014/main" id="{0F5A32C9-33DB-8C52-3FAD-593AC54BF127}"/>
                  </a:ext>
                </a:extLst>
              </p:cNvPr>
              <p:cNvSpPr txBox="1">
                <a:spLocks noRot="1" noChangeAspect="1" noMove="1" noResize="1" noEditPoints="1" noAdjustHandles="1" noChangeArrowheads="1" noChangeShapeType="1" noTextEdit="1"/>
              </p:cNvSpPr>
              <p:nvPr/>
            </p:nvSpPr>
            <p:spPr>
              <a:xfrm>
                <a:off x="9456374" y="4394289"/>
                <a:ext cx="407804" cy="395493"/>
              </a:xfrm>
              <a:prstGeom prst="rect">
                <a:avLst/>
              </a:prstGeom>
              <a:blipFill>
                <a:blip r:embed="rId3"/>
                <a:stretch>
                  <a:fillRect l="-9091" r="-3030" b="-31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C427AFDB-01FD-A5AC-48B1-0C6A3CFEB3EC}"/>
                  </a:ext>
                </a:extLst>
              </p:cNvPr>
              <p:cNvSpPr txBox="1"/>
              <p:nvPr/>
            </p:nvSpPr>
            <p:spPr>
              <a:xfrm>
                <a:off x="9456373" y="3441520"/>
                <a:ext cx="186376" cy="31495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box>
                        <m:boxPr>
                          <m:ctrlPr>
                            <a:rPr lang="en-US" sz="1867" i="1">
                              <a:latin typeface="Cambria Math" panose="02040503050406030204" pitchFamily="18" charset="0"/>
                            </a:rPr>
                          </m:ctrlPr>
                        </m:boxPr>
                        <m:e>
                          <m:argPr>
                            <m:argSz m:val="-1"/>
                          </m:argPr>
                          <m:f>
                            <m:fPr>
                              <m:ctrlPr>
                                <a:rPr lang="en-US" sz="1867" i="1">
                                  <a:latin typeface="Cambria Math" panose="02040503050406030204" pitchFamily="18" charset="0"/>
                                </a:rPr>
                              </m:ctrlPr>
                            </m:fPr>
                            <m:num>
                              <m:r>
                                <a:rPr lang="en-US" sz="1867" i="1">
                                  <a:latin typeface="Cambria Math" panose="02040503050406030204" pitchFamily="18" charset="0"/>
                                  <a:ea typeface="Cambria Math" panose="02040503050406030204" pitchFamily="18" charset="0"/>
                                </a:rPr>
                                <m:t>𝜅</m:t>
                              </m:r>
                            </m:num>
                            <m:den>
                              <m:r>
                                <a:rPr lang="en-US" sz="1867" i="1">
                                  <a:latin typeface="Cambria Math" panose="02040503050406030204" pitchFamily="18" charset="0"/>
                                  <a:ea typeface="Cambria Math" panose="02040503050406030204" pitchFamily="18" charset="0"/>
                                </a:rPr>
                                <m:t> </m:t>
                              </m:r>
                              <m:r>
                                <a:rPr lang="en-US" sz="1867" i="1">
                                  <a:latin typeface="Cambria Math" panose="02040503050406030204" pitchFamily="18" charset="0"/>
                                  <a:ea typeface="Cambria Math" panose="02040503050406030204" pitchFamily="18" charset="0"/>
                                </a:rPr>
                                <m:t>𝐿</m:t>
                              </m:r>
                            </m:den>
                          </m:f>
                        </m:e>
                      </m:box>
                    </m:oMath>
                  </m:oMathPara>
                </a14:m>
                <a:endParaRPr lang="en-US" sz="1867" dirty="0"/>
              </a:p>
            </p:txBody>
          </p:sp>
        </mc:Choice>
        <mc:Fallback xmlns="">
          <p:sp>
            <p:nvSpPr>
              <p:cNvPr id="10" name="TextBox 9">
                <a:extLst>
                  <a:ext uri="{FF2B5EF4-FFF2-40B4-BE49-F238E27FC236}">
                    <a16:creationId xmlns:a16="http://schemas.microsoft.com/office/drawing/2014/main" id="{C427AFDB-01FD-A5AC-48B1-0C6A3CFEB3EC}"/>
                  </a:ext>
                </a:extLst>
              </p:cNvPr>
              <p:cNvSpPr txBox="1">
                <a:spLocks noRot="1" noChangeAspect="1" noMove="1" noResize="1" noEditPoints="1" noAdjustHandles="1" noChangeArrowheads="1" noChangeShapeType="1" noTextEdit="1"/>
              </p:cNvSpPr>
              <p:nvPr/>
            </p:nvSpPr>
            <p:spPr>
              <a:xfrm>
                <a:off x="9456373" y="3441520"/>
                <a:ext cx="186376" cy="314958"/>
              </a:xfrm>
              <a:prstGeom prst="rect">
                <a:avLst/>
              </a:prstGeom>
              <a:blipFill>
                <a:blip r:embed="rId4"/>
                <a:stretch>
                  <a:fillRect l="-31250" r="-12500" b="-4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E37F17A-0E0D-05BF-7C09-A3A759BEB878}"/>
                  </a:ext>
                </a:extLst>
              </p:cNvPr>
              <p:cNvSpPr txBox="1"/>
              <p:nvPr/>
            </p:nvSpPr>
            <p:spPr>
              <a:xfrm>
                <a:off x="9456374" y="2920877"/>
                <a:ext cx="227925" cy="37715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box>
                        <m:boxPr>
                          <m:ctrlPr>
                            <a:rPr lang="en-US" sz="1867" i="1">
                              <a:latin typeface="Cambria Math" panose="02040503050406030204" pitchFamily="18" charset="0"/>
                            </a:rPr>
                          </m:ctrlPr>
                        </m:boxPr>
                        <m:e>
                          <m:argPr>
                            <m:argSz m:val="-1"/>
                          </m:argPr>
                          <m:f>
                            <m:fPr>
                              <m:ctrlPr>
                                <a:rPr lang="en-US" sz="1867" i="1">
                                  <a:latin typeface="Cambria Math" panose="02040503050406030204" pitchFamily="18" charset="0"/>
                                </a:rPr>
                              </m:ctrlPr>
                            </m:fPr>
                            <m:num>
                              <m:sSup>
                                <m:sSupPr>
                                  <m:ctrlPr>
                                    <a:rPr lang="en-US" sz="1867" i="1">
                                      <a:latin typeface="Cambria Math" panose="02040503050406030204" pitchFamily="18" charset="0"/>
                                    </a:rPr>
                                  </m:ctrlPr>
                                </m:sSupPr>
                                <m:e>
                                  <m:r>
                                    <a:rPr lang="en-US" sz="1867" i="1">
                                      <a:latin typeface="Cambria Math" panose="02040503050406030204" pitchFamily="18" charset="0"/>
                                    </a:rPr>
                                    <m:t>𝐿</m:t>
                                  </m:r>
                                </m:e>
                                <m:sup>
                                  <m:r>
                                    <a:rPr lang="en-US" sz="1867" i="1">
                                      <a:latin typeface="Cambria Math" panose="02040503050406030204" pitchFamily="18" charset="0"/>
                                    </a:rPr>
                                    <m:t>2</m:t>
                                  </m:r>
                                </m:sup>
                              </m:sSup>
                            </m:num>
                            <m:den>
                              <m:r>
                                <a:rPr lang="en-US" sz="1867" i="1">
                                  <a:latin typeface="Cambria Math" panose="02040503050406030204" pitchFamily="18" charset="0"/>
                                  <a:ea typeface="Cambria Math" panose="02040503050406030204" pitchFamily="18" charset="0"/>
                                </a:rPr>
                                <m:t>𝜅</m:t>
                              </m:r>
                            </m:den>
                          </m:f>
                        </m:e>
                      </m:box>
                    </m:oMath>
                  </m:oMathPara>
                </a14:m>
                <a:endParaRPr lang="en-US" sz="1867" dirty="0"/>
              </a:p>
            </p:txBody>
          </p:sp>
        </mc:Choice>
        <mc:Fallback xmlns="">
          <p:sp>
            <p:nvSpPr>
              <p:cNvPr id="11" name="TextBox 10">
                <a:extLst>
                  <a:ext uri="{FF2B5EF4-FFF2-40B4-BE49-F238E27FC236}">
                    <a16:creationId xmlns:a16="http://schemas.microsoft.com/office/drawing/2014/main" id="{9E37F17A-0E0D-05BF-7C09-A3A759BEB878}"/>
                  </a:ext>
                </a:extLst>
              </p:cNvPr>
              <p:cNvSpPr txBox="1">
                <a:spLocks noRot="1" noChangeAspect="1" noMove="1" noResize="1" noEditPoints="1" noAdjustHandles="1" noChangeArrowheads="1" noChangeShapeType="1" noTextEdit="1"/>
              </p:cNvSpPr>
              <p:nvPr/>
            </p:nvSpPr>
            <p:spPr>
              <a:xfrm>
                <a:off x="9456374" y="2920877"/>
                <a:ext cx="227925" cy="377155"/>
              </a:xfrm>
              <a:prstGeom prst="rect">
                <a:avLst/>
              </a:prstGeom>
              <a:blipFill>
                <a:blip r:embed="rId5"/>
                <a:stretch>
                  <a:fillRect l="-15789" r="-5263"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88EEFE3-12B2-DA1D-3998-115EEE57D24C}"/>
                  </a:ext>
                </a:extLst>
              </p:cNvPr>
              <p:cNvSpPr txBox="1"/>
              <p:nvPr/>
            </p:nvSpPr>
            <p:spPr>
              <a:xfrm>
                <a:off x="9456374" y="2485537"/>
                <a:ext cx="180135" cy="28732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867" i="1">
                          <a:latin typeface="Cambria Math" panose="02040503050406030204" pitchFamily="18" charset="0"/>
                          <a:ea typeface="Cambria Math" panose="02040503050406030204" pitchFamily="18" charset="0"/>
                        </a:rPr>
                        <m:t>𝐿</m:t>
                      </m:r>
                    </m:oMath>
                  </m:oMathPara>
                </a14:m>
                <a:endParaRPr lang="en-US" sz="1867" dirty="0"/>
              </a:p>
            </p:txBody>
          </p:sp>
        </mc:Choice>
        <mc:Fallback xmlns="">
          <p:sp>
            <p:nvSpPr>
              <p:cNvPr id="12" name="TextBox 11">
                <a:extLst>
                  <a:ext uri="{FF2B5EF4-FFF2-40B4-BE49-F238E27FC236}">
                    <a16:creationId xmlns:a16="http://schemas.microsoft.com/office/drawing/2014/main" id="{F88EEFE3-12B2-DA1D-3998-115EEE57D24C}"/>
                  </a:ext>
                </a:extLst>
              </p:cNvPr>
              <p:cNvSpPr txBox="1">
                <a:spLocks noRot="1" noChangeAspect="1" noMove="1" noResize="1" noEditPoints="1" noAdjustHandles="1" noChangeArrowheads="1" noChangeShapeType="1" noTextEdit="1"/>
              </p:cNvSpPr>
              <p:nvPr/>
            </p:nvSpPr>
            <p:spPr>
              <a:xfrm>
                <a:off x="9456374" y="2485537"/>
                <a:ext cx="180135" cy="287323"/>
              </a:xfrm>
              <a:prstGeom prst="rect">
                <a:avLst/>
              </a:prstGeom>
              <a:blipFill>
                <a:blip r:embed="rId6"/>
                <a:stretch>
                  <a:fillRect l="-26667" r="-26667" b="-4167"/>
                </a:stretch>
              </a:blipFill>
            </p:spPr>
            <p:txBody>
              <a:bodyPr/>
              <a:lstStyle/>
              <a:p>
                <a:r>
                  <a:rPr lang="en-US">
                    <a:noFill/>
                  </a:rPr>
                  <a:t> </a:t>
                </a:r>
              </a:p>
            </p:txBody>
          </p:sp>
        </mc:Fallback>
      </mc:AlternateContent>
    </p:spTree>
    <p:extLst>
      <p:ext uri="{BB962C8B-B14F-4D97-AF65-F5344CB8AC3E}">
        <p14:creationId xmlns:p14="http://schemas.microsoft.com/office/powerpoint/2010/main" val="672579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CCDE418-E70D-0ED6-4F0E-C9AA18C6FF7A}"/>
              </a:ext>
            </a:extLst>
          </p:cNvPr>
          <p:cNvSpPr/>
          <p:nvPr/>
        </p:nvSpPr>
        <p:spPr>
          <a:xfrm>
            <a:off x="6092915" y="1862945"/>
            <a:ext cx="5187661" cy="4051249"/>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Content Placeholder 1">
            <a:extLst>
              <a:ext uri="{FF2B5EF4-FFF2-40B4-BE49-F238E27FC236}">
                <a16:creationId xmlns:a16="http://schemas.microsoft.com/office/drawing/2014/main" id="{A54F4FAB-BEBA-450F-A4EE-820B03E03934}"/>
              </a:ext>
            </a:extLst>
          </p:cNvPr>
          <p:cNvSpPr>
            <a:spLocks noGrp="1"/>
          </p:cNvSpPr>
          <p:nvPr>
            <p:ph sz="half" idx="1"/>
          </p:nvPr>
        </p:nvSpPr>
        <p:spPr/>
        <p:txBody>
          <a:bodyPr/>
          <a:lstStyle/>
          <a:p>
            <a:r>
              <a:rPr lang="en-US" noProof="0" dirty="0"/>
              <a:t>Stationary solution cancels the time derivative.</a:t>
            </a:r>
          </a:p>
          <a:p>
            <a:r>
              <a:rPr lang="en-US" noProof="0" dirty="0"/>
              <a:t>Boundary conditions:</a:t>
            </a:r>
          </a:p>
          <a:p>
            <a:pPr lvl="1"/>
            <a:r>
              <a:rPr lang="en-US" noProof="0" dirty="0"/>
              <a:t>Vertical walls: </a:t>
            </a:r>
          </a:p>
          <a:p>
            <a:pPr lvl="2"/>
            <a:r>
              <a:rPr lang="en-US" noProof="0" dirty="0"/>
              <a:t>Periodic boundary conditions for u, p, and T.</a:t>
            </a:r>
          </a:p>
          <a:p>
            <a:pPr lvl="1"/>
            <a:r>
              <a:rPr lang="en-US" noProof="0" dirty="0"/>
              <a:t>Horizontal walls:</a:t>
            </a:r>
          </a:p>
          <a:p>
            <a:pPr lvl="2"/>
            <a:r>
              <a:rPr lang="en-US" noProof="0" dirty="0"/>
              <a:t>No-slip boundary condition.</a:t>
            </a:r>
          </a:p>
          <a:p>
            <a:pPr lvl="2"/>
            <a:r>
              <a:rPr lang="en-US" noProof="0" dirty="0"/>
              <a:t>T = 1 K at the bottom boundary.</a:t>
            </a:r>
          </a:p>
          <a:p>
            <a:pPr lvl="2"/>
            <a:r>
              <a:rPr lang="en-US" noProof="0" dirty="0"/>
              <a:t>T = 0 K at the top boundary.</a:t>
            </a:r>
          </a:p>
          <a:p>
            <a:r>
              <a:rPr lang="en-US" noProof="0" dirty="0"/>
              <a:t>A reference pressure, p = 0, is set at one of the points</a:t>
            </a:r>
            <a:r>
              <a:rPr lang="en-US" dirty="0"/>
              <a:t>.</a:t>
            </a:r>
            <a:endParaRPr lang="en-US" noProof="0" dirty="0"/>
          </a:p>
          <a:p>
            <a:endParaRPr lang="en-US" noProof="0" dirty="0"/>
          </a:p>
        </p:txBody>
      </p:sp>
      <p:sp>
        <p:nvSpPr>
          <p:cNvPr id="4" name="Title 3">
            <a:extLst>
              <a:ext uri="{FF2B5EF4-FFF2-40B4-BE49-F238E27FC236}">
                <a16:creationId xmlns:a16="http://schemas.microsoft.com/office/drawing/2014/main" id="{8AD4ECDE-8EBC-4687-88C3-411C137FF308}"/>
              </a:ext>
            </a:extLst>
          </p:cNvPr>
          <p:cNvSpPr>
            <a:spLocks noGrp="1"/>
          </p:cNvSpPr>
          <p:nvPr>
            <p:ph type="title"/>
          </p:nvPr>
        </p:nvSpPr>
        <p:spPr/>
        <p:txBody>
          <a:bodyPr/>
          <a:lstStyle/>
          <a:p>
            <a:r>
              <a:rPr lang="en-US" noProof="0" dirty="0"/>
              <a:t>Equations System and Boundary Conditions</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A0A33E5-4537-4237-B163-F3A9D521027E}"/>
                  </a:ext>
                </a:extLst>
              </p:cNvPr>
              <p:cNvSpPr txBox="1"/>
              <p:nvPr/>
            </p:nvSpPr>
            <p:spPr>
              <a:xfrm>
                <a:off x="6288022" y="2007642"/>
                <a:ext cx="1525717" cy="28732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fr-FR" sz="1867" i="1">
                          <a:latin typeface="Cambria Math" panose="02040503050406030204" pitchFamily="18" charset="0"/>
                        </a:rPr>
                        <m:t>𝑑𝑖𝑣</m:t>
                      </m:r>
                      <m:r>
                        <a:rPr lang="fr-FR" sz="1867" i="1">
                          <a:latin typeface="Cambria Math" panose="02040503050406030204" pitchFamily="18" charset="0"/>
                        </a:rPr>
                        <m:t>(</m:t>
                      </m:r>
                      <m:acc>
                        <m:accPr>
                          <m:chr m:val="⃗"/>
                          <m:ctrlPr>
                            <a:rPr lang="fr-FR" sz="1867" i="1">
                              <a:latin typeface="Cambria Math" panose="02040503050406030204" pitchFamily="18" charset="0"/>
                            </a:rPr>
                          </m:ctrlPr>
                        </m:accPr>
                        <m:e>
                          <m:r>
                            <a:rPr lang="fr-FR" sz="1867" i="1">
                              <a:latin typeface="Cambria Math" panose="02040503050406030204" pitchFamily="18" charset="0"/>
                            </a:rPr>
                            <m:t>𝑢</m:t>
                          </m:r>
                        </m:e>
                      </m:acc>
                      <m:r>
                        <a:rPr lang="fr-FR" sz="1867" i="1">
                          <a:latin typeface="Cambria Math" panose="02040503050406030204" pitchFamily="18" charset="0"/>
                        </a:rPr>
                        <m:t>)=0</m:t>
                      </m:r>
                    </m:oMath>
                  </m:oMathPara>
                </a14:m>
                <a:endParaRPr lang="fr-FR" sz="1867" dirty="0"/>
              </a:p>
            </p:txBody>
          </p:sp>
        </mc:Choice>
        <mc:Fallback xmlns="">
          <p:sp>
            <p:nvSpPr>
              <p:cNvPr id="5" name="TextBox 4">
                <a:extLst>
                  <a:ext uri="{FF2B5EF4-FFF2-40B4-BE49-F238E27FC236}">
                    <a16:creationId xmlns:a16="http://schemas.microsoft.com/office/drawing/2014/main" id="{2A0A33E5-4537-4237-B163-F3A9D521027E}"/>
                  </a:ext>
                </a:extLst>
              </p:cNvPr>
              <p:cNvSpPr txBox="1">
                <a:spLocks noRot="1" noChangeAspect="1" noMove="1" noResize="1" noEditPoints="1" noAdjustHandles="1" noChangeArrowheads="1" noChangeShapeType="1" noTextEdit="1"/>
              </p:cNvSpPr>
              <p:nvPr/>
            </p:nvSpPr>
            <p:spPr>
              <a:xfrm>
                <a:off x="6288022" y="2007642"/>
                <a:ext cx="1525717" cy="287323"/>
              </a:xfrm>
              <a:prstGeom prst="rect">
                <a:avLst/>
              </a:prstGeom>
              <a:blipFill>
                <a:blip r:embed="rId2"/>
                <a:stretch>
                  <a:fillRect b="-3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EF8893D-3B7D-422C-863A-CFE0E7F7AD73}"/>
                  </a:ext>
                </a:extLst>
              </p:cNvPr>
              <p:cNvSpPr txBox="1"/>
              <p:nvPr/>
            </p:nvSpPr>
            <p:spPr>
              <a:xfrm>
                <a:off x="6480043" y="2391684"/>
                <a:ext cx="4597925" cy="5663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fr-FR" sz="1867" i="1">
                              <a:latin typeface="Cambria Math" panose="02040503050406030204" pitchFamily="18" charset="0"/>
                            </a:rPr>
                          </m:ctrlPr>
                        </m:fPr>
                        <m:num>
                          <m:r>
                            <a:rPr lang="fr-FR" sz="1867" i="1">
                              <a:latin typeface="Cambria Math" panose="02040503050406030204" pitchFamily="18" charset="0"/>
                            </a:rPr>
                            <m:t>𝜕</m:t>
                          </m:r>
                          <m:acc>
                            <m:accPr>
                              <m:chr m:val="⃗"/>
                              <m:ctrlPr>
                                <a:rPr lang="fr-FR" sz="1867" i="1">
                                  <a:latin typeface="Cambria Math" panose="02040503050406030204" pitchFamily="18" charset="0"/>
                                </a:rPr>
                              </m:ctrlPr>
                            </m:accPr>
                            <m:e>
                              <m:r>
                                <a:rPr lang="fr-FR" sz="1867" i="1">
                                  <a:latin typeface="Cambria Math" panose="02040503050406030204" pitchFamily="18" charset="0"/>
                                </a:rPr>
                                <m:t>𝑢</m:t>
                              </m:r>
                            </m:e>
                          </m:acc>
                        </m:num>
                        <m:den>
                          <m:r>
                            <a:rPr lang="fr-FR" sz="1867" i="1">
                              <a:latin typeface="Cambria Math" panose="02040503050406030204" pitchFamily="18" charset="0"/>
                            </a:rPr>
                            <m:t>𝜕</m:t>
                          </m:r>
                          <m:r>
                            <a:rPr lang="fr-FR" sz="1867" i="1">
                              <a:latin typeface="Cambria Math" panose="02040503050406030204" pitchFamily="18" charset="0"/>
                            </a:rPr>
                            <m:t>𝑡</m:t>
                          </m:r>
                        </m:den>
                      </m:f>
                      <m:r>
                        <a:rPr lang="fr-FR" sz="1867" i="1">
                          <a:latin typeface="Cambria Math" panose="02040503050406030204" pitchFamily="18" charset="0"/>
                        </a:rPr>
                        <m:t>+</m:t>
                      </m:r>
                      <m:d>
                        <m:dPr>
                          <m:ctrlPr>
                            <a:rPr lang="fr-FR" sz="1867" i="1">
                              <a:latin typeface="Cambria Math" panose="02040503050406030204" pitchFamily="18" charset="0"/>
                            </a:rPr>
                          </m:ctrlPr>
                        </m:dPr>
                        <m:e>
                          <m:acc>
                            <m:accPr>
                              <m:chr m:val="⃗"/>
                              <m:ctrlPr>
                                <a:rPr lang="fr-FR" sz="1867" i="1">
                                  <a:latin typeface="Cambria Math" panose="02040503050406030204" pitchFamily="18" charset="0"/>
                                </a:rPr>
                              </m:ctrlPr>
                            </m:accPr>
                            <m:e>
                              <m:r>
                                <a:rPr lang="fr-FR" sz="1867" i="1">
                                  <a:latin typeface="Cambria Math" panose="02040503050406030204" pitchFamily="18" charset="0"/>
                                </a:rPr>
                                <m:t>𝑢</m:t>
                              </m:r>
                            </m:e>
                          </m:acc>
                          <m:r>
                            <a:rPr lang="fr-FR" sz="1867" i="1">
                              <a:latin typeface="Cambria Math" panose="02040503050406030204" pitchFamily="18" charset="0"/>
                              <a:ea typeface="Cambria Math" panose="02040503050406030204" pitchFamily="18" charset="0"/>
                            </a:rPr>
                            <m:t>∙</m:t>
                          </m:r>
                          <m:acc>
                            <m:accPr>
                              <m:chr m:val="⃗"/>
                              <m:ctrlPr>
                                <a:rPr lang="fr-FR" sz="1867" i="1">
                                  <a:latin typeface="Cambria Math" panose="02040503050406030204" pitchFamily="18" charset="0"/>
                                </a:rPr>
                              </m:ctrlPr>
                            </m:accPr>
                            <m:e>
                              <m:r>
                                <m:rPr>
                                  <m:sty m:val="p"/>
                                </m:rPr>
                                <a:rPr lang="fr-FR" sz="1867" i="1">
                                  <a:latin typeface="Cambria Math" panose="02040503050406030204" pitchFamily="18" charset="0"/>
                                </a:rPr>
                                <m:t>∇</m:t>
                              </m:r>
                            </m:e>
                          </m:acc>
                        </m:e>
                      </m:d>
                      <m:acc>
                        <m:accPr>
                          <m:chr m:val="⃗"/>
                          <m:ctrlPr>
                            <a:rPr lang="fr-FR" sz="1867" i="1">
                              <a:latin typeface="Cambria Math" panose="02040503050406030204" pitchFamily="18" charset="0"/>
                            </a:rPr>
                          </m:ctrlPr>
                        </m:accPr>
                        <m:e>
                          <m:r>
                            <a:rPr lang="fr-FR" sz="1867" i="1">
                              <a:latin typeface="Cambria Math" panose="02040503050406030204" pitchFamily="18" charset="0"/>
                            </a:rPr>
                            <m:t>𝑢</m:t>
                          </m:r>
                        </m:e>
                      </m:acc>
                      <m:r>
                        <a:rPr lang="fr-FR" sz="1867" i="1">
                          <a:latin typeface="Cambria Math" panose="02040503050406030204" pitchFamily="18" charset="0"/>
                        </a:rPr>
                        <m:t>=−</m:t>
                      </m:r>
                      <m:acc>
                        <m:accPr>
                          <m:chr m:val="⃗"/>
                          <m:ctrlPr>
                            <a:rPr lang="fr-FR" sz="1867" i="1">
                              <a:latin typeface="Cambria Math" panose="02040503050406030204" pitchFamily="18" charset="0"/>
                            </a:rPr>
                          </m:ctrlPr>
                        </m:accPr>
                        <m:e>
                          <m:r>
                            <m:rPr>
                              <m:sty m:val="p"/>
                            </m:rPr>
                            <a:rPr lang="fr-FR" sz="1867" i="1">
                              <a:latin typeface="Cambria Math" panose="02040503050406030204" pitchFamily="18" charset="0"/>
                            </a:rPr>
                            <m:t>∇</m:t>
                          </m:r>
                        </m:e>
                      </m:acc>
                      <m:r>
                        <a:rPr lang="fr-FR" sz="1867" i="1">
                          <a:latin typeface="Cambria Math" panose="02040503050406030204" pitchFamily="18" charset="0"/>
                        </a:rPr>
                        <m:t>𝑝</m:t>
                      </m:r>
                      <m:r>
                        <a:rPr lang="fr-FR" sz="1867" i="1">
                          <a:latin typeface="Cambria Math" panose="02040503050406030204" pitchFamily="18" charset="0"/>
                        </a:rPr>
                        <m:t>+</m:t>
                      </m:r>
                      <m:r>
                        <a:rPr lang="fr-FR" sz="1867" i="1">
                          <a:latin typeface="Cambria Math" panose="02040503050406030204" pitchFamily="18" charset="0"/>
                        </a:rPr>
                        <m:t>𝑃𝑟</m:t>
                      </m:r>
                      <m:r>
                        <a:rPr lang="fr-FR" sz="1867" i="1">
                          <a:latin typeface="Cambria Math" panose="02040503050406030204" pitchFamily="18" charset="0"/>
                        </a:rPr>
                        <m:t> </m:t>
                      </m:r>
                      <m:sSup>
                        <m:sSupPr>
                          <m:ctrlPr>
                            <a:rPr lang="fr-FR" sz="1867" i="1">
                              <a:latin typeface="Cambria Math" panose="02040503050406030204" pitchFamily="18" charset="0"/>
                            </a:rPr>
                          </m:ctrlPr>
                        </m:sSupPr>
                        <m:e>
                          <m:acc>
                            <m:accPr>
                              <m:chr m:val="⃗"/>
                              <m:ctrlPr>
                                <a:rPr lang="fr-FR" sz="1867" i="1">
                                  <a:latin typeface="Cambria Math" panose="02040503050406030204" pitchFamily="18" charset="0"/>
                                </a:rPr>
                              </m:ctrlPr>
                            </m:accPr>
                            <m:e>
                              <m:r>
                                <m:rPr>
                                  <m:sty m:val="p"/>
                                </m:rPr>
                                <a:rPr lang="fr-FR" sz="1867" i="1">
                                  <a:latin typeface="Cambria Math" panose="02040503050406030204" pitchFamily="18" charset="0"/>
                                </a:rPr>
                                <m:t>∇</m:t>
                              </m:r>
                            </m:e>
                          </m:acc>
                        </m:e>
                        <m:sup>
                          <m:r>
                            <a:rPr lang="fr-FR" sz="1867" i="1">
                              <a:latin typeface="Cambria Math" panose="02040503050406030204" pitchFamily="18" charset="0"/>
                            </a:rPr>
                            <m:t>2</m:t>
                          </m:r>
                        </m:sup>
                      </m:sSup>
                      <m:acc>
                        <m:accPr>
                          <m:chr m:val="⃗"/>
                          <m:ctrlPr>
                            <a:rPr lang="fr-FR" sz="1867" i="1">
                              <a:latin typeface="Cambria Math" panose="02040503050406030204" pitchFamily="18" charset="0"/>
                            </a:rPr>
                          </m:ctrlPr>
                        </m:accPr>
                        <m:e>
                          <m:r>
                            <a:rPr lang="fr-FR" sz="1867" i="1">
                              <a:latin typeface="Cambria Math" panose="02040503050406030204" pitchFamily="18" charset="0"/>
                            </a:rPr>
                            <m:t>𝑢</m:t>
                          </m:r>
                        </m:e>
                      </m:acc>
                      <m:r>
                        <a:rPr lang="fr-FR" sz="1867" i="1">
                          <a:latin typeface="Cambria Math" panose="02040503050406030204" pitchFamily="18" charset="0"/>
                        </a:rPr>
                        <m:t>+</m:t>
                      </m:r>
                      <m:r>
                        <a:rPr lang="fr-FR" sz="1867" i="1">
                          <a:latin typeface="Cambria Math" panose="02040503050406030204" pitchFamily="18" charset="0"/>
                        </a:rPr>
                        <m:t>𝑅𝑎</m:t>
                      </m:r>
                      <m:r>
                        <a:rPr lang="fr-FR" sz="1867" i="1">
                          <a:latin typeface="Cambria Math" panose="02040503050406030204" pitchFamily="18" charset="0"/>
                        </a:rPr>
                        <m:t> </m:t>
                      </m:r>
                      <m:r>
                        <a:rPr lang="fr-FR" sz="1867" i="1">
                          <a:latin typeface="Cambria Math" panose="02040503050406030204" pitchFamily="18" charset="0"/>
                        </a:rPr>
                        <m:t>𝑃𝑟</m:t>
                      </m:r>
                      <m:r>
                        <a:rPr lang="fr-FR" sz="1867" i="1">
                          <a:latin typeface="Cambria Math" panose="02040503050406030204" pitchFamily="18" charset="0"/>
                        </a:rPr>
                        <m:t> </m:t>
                      </m:r>
                      <m:r>
                        <a:rPr lang="fr-FR" sz="1867" i="1">
                          <a:latin typeface="Cambria Math" panose="02040503050406030204" pitchFamily="18" charset="0"/>
                        </a:rPr>
                        <m:t>𝑇</m:t>
                      </m:r>
                      <m:acc>
                        <m:accPr>
                          <m:chr m:val="⃗"/>
                          <m:ctrlPr>
                            <a:rPr lang="fr-FR" sz="1867" i="1">
                              <a:latin typeface="Cambria Math" panose="02040503050406030204" pitchFamily="18" charset="0"/>
                            </a:rPr>
                          </m:ctrlPr>
                        </m:accPr>
                        <m:e>
                          <m:sSub>
                            <m:sSubPr>
                              <m:ctrlPr>
                                <a:rPr lang="fr-FR" sz="1867" i="1">
                                  <a:latin typeface="Cambria Math" panose="02040503050406030204" pitchFamily="18" charset="0"/>
                                </a:rPr>
                              </m:ctrlPr>
                            </m:sSubPr>
                            <m:e>
                              <m:r>
                                <a:rPr lang="fr-FR" sz="1867" i="1">
                                  <a:latin typeface="Cambria Math" panose="02040503050406030204" pitchFamily="18" charset="0"/>
                                </a:rPr>
                                <m:t> </m:t>
                              </m:r>
                              <m:r>
                                <a:rPr lang="fr-FR" sz="1867" i="1">
                                  <a:latin typeface="Cambria Math" panose="02040503050406030204" pitchFamily="18" charset="0"/>
                                </a:rPr>
                                <m:t>𝑒</m:t>
                              </m:r>
                            </m:e>
                            <m:sub>
                              <m:r>
                                <a:rPr lang="fr-FR" sz="1867" i="1">
                                  <a:latin typeface="Cambria Math" panose="02040503050406030204" pitchFamily="18" charset="0"/>
                                </a:rPr>
                                <m:t>𝑦</m:t>
                              </m:r>
                            </m:sub>
                          </m:sSub>
                        </m:e>
                      </m:acc>
                    </m:oMath>
                  </m:oMathPara>
                </a14:m>
                <a:endParaRPr lang="fr-FR" sz="1867" dirty="0"/>
              </a:p>
            </p:txBody>
          </p:sp>
        </mc:Choice>
        <mc:Fallback xmlns="">
          <p:sp>
            <p:nvSpPr>
              <p:cNvPr id="6" name="TextBox 5">
                <a:extLst>
                  <a:ext uri="{FF2B5EF4-FFF2-40B4-BE49-F238E27FC236}">
                    <a16:creationId xmlns:a16="http://schemas.microsoft.com/office/drawing/2014/main" id="{4EF8893D-3B7D-422C-863A-CFE0E7F7AD73}"/>
                  </a:ext>
                </a:extLst>
              </p:cNvPr>
              <p:cNvSpPr txBox="1">
                <a:spLocks noRot="1" noChangeAspect="1" noMove="1" noResize="1" noEditPoints="1" noAdjustHandles="1" noChangeArrowheads="1" noChangeShapeType="1" noTextEdit="1"/>
              </p:cNvSpPr>
              <p:nvPr/>
            </p:nvSpPr>
            <p:spPr>
              <a:xfrm>
                <a:off x="6480043" y="2391684"/>
                <a:ext cx="4597925" cy="566374"/>
              </a:xfrm>
              <a:prstGeom prst="rect">
                <a:avLst/>
              </a:prstGeom>
              <a:blipFill>
                <a:blip r:embed="rId3"/>
                <a:stretch>
                  <a:fillRect l="-1102" b="-177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2149B3F-D7E7-477A-A4C8-E571CD9B0685}"/>
                  </a:ext>
                </a:extLst>
              </p:cNvPr>
              <p:cNvSpPr txBox="1"/>
              <p:nvPr/>
            </p:nvSpPr>
            <p:spPr>
              <a:xfrm>
                <a:off x="6480043" y="3063759"/>
                <a:ext cx="2150460" cy="5459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fr-FR" sz="1867" i="1">
                              <a:latin typeface="Cambria Math" panose="02040503050406030204" pitchFamily="18" charset="0"/>
                            </a:rPr>
                          </m:ctrlPr>
                        </m:fPr>
                        <m:num>
                          <m:r>
                            <a:rPr lang="fr-FR" sz="1867" i="1">
                              <a:latin typeface="Cambria Math" panose="02040503050406030204" pitchFamily="18" charset="0"/>
                            </a:rPr>
                            <m:t>𝜕</m:t>
                          </m:r>
                          <m:r>
                            <a:rPr lang="fr-FR" sz="1867" i="1">
                              <a:latin typeface="Cambria Math" panose="02040503050406030204" pitchFamily="18" charset="0"/>
                            </a:rPr>
                            <m:t>𝑇</m:t>
                          </m:r>
                        </m:num>
                        <m:den>
                          <m:r>
                            <a:rPr lang="fr-FR" sz="1867" i="1">
                              <a:latin typeface="Cambria Math" panose="02040503050406030204" pitchFamily="18" charset="0"/>
                            </a:rPr>
                            <m:t>𝜕</m:t>
                          </m:r>
                          <m:r>
                            <a:rPr lang="fr-FR" sz="1867" i="1">
                              <a:latin typeface="Cambria Math" panose="02040503050406030204" pitchFamily="18" charset="0"/>
                            </a:rPr>
                            <m:t>𝑡</m:t>
                          </m:r>
                        </m:den>
                      </m:f>
                      <m:r>
                        <a:rPr lang="fr-FR" sz="1867" i="1">
                          <a:latin typeface="Cambria Math" panose="02040503050406030204" pitchFamily="18" charset="0"/>
                        </a:rPr>
                        <m:t>+</m:t>
                      </m:r>
                      <m:d>
                        <m:dPr>
                          <m:ctrlPr>
                            <a:rPr lang="fr-FR" sz="1867" i="1">
                              <a:latin typeface="Cambria Math" panose="02040503050406030204" pitchFamily="18" charset="0"/>
                            </a:rPr>
                          </m:ctrlPr>
                        </m:dPr>
                        <m:e>
                          <m:acc>
                            <m:accPr>
                              <m:chr m:val="⃗"/>
                              <m:ctrlPr>
                                <a:rPr lang="fr-FR" sz="1867" i="1">
                                  <a:latin typeface="Cambria Math" panose="02040503050406030204" pitchFamily="18" charset="0"/>
                                </a:rPr>
                              </m:ctrlPr>
                            </m:accPr>
                            <m:e>
                              <m:r>
                                <a:rPr lang="fr-FR" sz="1867" i="1">
                                  <a:latin typeface="Cambria Math" panose="02040503050406030204" pitchFamily="18" charset="0"/>
                                </a:rPr>
                                <m:t>𝑢</m:t>
                              </m:r>
                            </m:e>
                          </m:acc>
                          <m:r>
                            <a:rPr lang="fr-FR" sz="1867" i="1">
                              <a:latin typeface="Cambria Math" panose="02040503050406030204" pitchFamily="18" charset="0"/>
                              <a:ea typeface="Cambria Math" panose="02040503050406030204" pitchFamily="18" charset="0"/>
                            </a:rPr>
                            <m:t>∙</m:t>
                          </m:r>
                          <m:acc>
                            <m:accPr>
                              <m:chr m:val="⃗"/>
                              <m:ctrlPr>
                                <a:rPr lang="fr-FR" sz="1867" i="1">
                                  <a:latin typeface="Cambria Math" panose="02040503050406030204" pitchFamily="18" charset="0"/>
                                </a:rPr>
                              </m:ctrlPr>
                            </m:accPr>
                            <m:e>
                              <m:r>
                                <m:rPr>
                                  <m:sty m:val="p"/>
                                </m:rPr>
                                <a:rPr lang="fr-FR" sz="1867" i="1">
                                  <a:latin typeface="Cambria Math" panose="02040503050406030204" pitchFamily="18" charset="0"/>
                                </a:rPr>
                                <m:t>∇</m:t>
                              </m:r>
                            </m:e>
                          </m:acc>
                        </m:e>
                      </m:d>
                      <m:r>
                        <a:rPr lang="fr-FR" sz="1867" i="1">
                          <a:latin typeface="Cambria Math" panose="02040503050406030204" pitchFamily="18" charset="0"/>
                        </a:rPr>
                        <m:t>𝑇</m:t>
                      </m:r>
                      <m:r>
                        <a:rPr lang="fr-FR" sz="1867" i="1">
                          <a:latin typeface="Cambria Math" panose="02040503050406030204" pitchFamily="18" charset="0"/>
                        </a:rPr>
                        <m:t>=</m:t>
                      </m:r>
                      <m:sSup>
                        <m:sSupPr>
                          <m:ctrlPr>
                            <a:rPr lang="fr-FR" sz="1867" i="1">
                              <a:latin typeface="Cambria Math" panose="02040503050406030204" pitchFamily="18" charset="0"/>
                            </a:rPr>
                          </m:ctrlPr>
                        </m:sSupPr>
                        <m:e>
                          <m:acc>
                            <m:accPr>
                              <m:chr m:val="⃗"/>
                              <m:ctrlPr>
                                <a:rPr lang="fr-FR" sz="1867" i="1">
                                  <a:latin typeface="Cambria Math" panose="02040503050406030204" pitchFamily="18" charset="0"/>
                                </a:rPr>
                              </m:ctrlPr>
                            </m:accPr>
                            <m:e>
                              <m:r>
                                <m:rPr>
                                  <m:sty m:val="p"/>
                                </m:rPr>
                                <a:rPr lang="fr-FR" sz="1867" i="1">
                                  <a:latin typeface="Cambria Math" panose="02040503050406030204" pitchFamily="18" charset="0"/>
                                </a:rPr>
                                <m:t>∇</m:t>
                              </m:r>
                            </m:e>
                          </m:acc>
                        </m:e>
                        <m:sup>
                          <m:r>
                            <a:rPr lang="fr-FR" sz="1867" i="1">
                              <a:latin typeface="Cambria Math" panose="02040503050406030204" pitchFamily="18" charset="0"/>
                            </a:rPr>
                            <m:t>2</m:t>
                          </m:r>
                        </m:sup>
                      </m:sSup>
                      <m:r>
                        <a:rPr lang="fr-FR" sz="1867" i="1">
                          <a:latin typeface="Cambria Math" panose="02040503050406030204" pitchFamily="18" charset="0"/>
                        </a:rPr>
                        <m:t>𝑇</m:t>
                      </m:r>
                    </m:oMath>
                  </m:oMathPara>
                </a14:m>
                <a:endParaRPr lang="fr-FR" sz="1867" dirty="0"/>
              </a:p>
            </p:txBody>
          </p:sp>
        </mc:Choice>
        <mc:Fallback xmlns="">
          <p:sp>
            <p:nvSpPr>
              <p:cNvPr id="7" name="TextBox 6">
                <a:extLst>
                  <a:ext uri="{FF2B5EF4-FFF2-40B4-BE49-F238E27FC236}">
                    <a16:creationId xmlns:a16="http://schemas.microsoft.com/office/drawing/2014/main" id="{C2149B3F-D7E7-477A-A4C8-E571CD9B0685}"/>
                  </a:ext>
                </a:extLst>
              </p:cNvPr>
              <p:cNvSpPr txBox="1">
                <a:spLocks noRot="1" noChangeAspect="1" noMove="1" noResize="1" noEditPoints="1" noAdjustHandles="1" noChangeArrowheads="1" noChangeShapeType="1" noTextEdit="1"/>
              </p:cNvSpPr>
              <p:nvPr/>
            </p:nvSpPr>
            <p:spPr>
              <a:xfrm>
                <a:off x="6480043" y="3063759"/>
                <a:ext cx="2150460" cy="545919"/>
              </a:xfrm>
              <a:prstGeom prst="rect">
                <a:avLst/>
              </a:prstGeom>
              <a:blipFill>
                <a:blip r:embed="rId4"/>
                <a:stretch>
                  <a:fillRect l="-2941" t="-2273" r="-1765" b="-136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E3D9A76-FA83-4BB2-8C93-167486282C13}"/>
                  </a:ext>
                </a:extLst>
              </p:cNvPr>
              <p:cNvSpPr txBox="1"/>
              <p:nvPr/>
            </p:nvSpPr>
            <p:spPr>
              <a:xfrm>
                <a:off x="6480043" y="3831845"/>
                <a:ext cx="1468992" cy="3771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1867" i="1">
                          <a:latin typeface="Cambria Math" panose="02040503050406030204" pitchFamily="18" charset="0"/>
                        </a:rPr>
                        <m:t>𝑅𝑎</m:t>
                      </m:r>
                      <m:r>
                        <a:rPr lang="fr-FR" sz="1867" i="1">
                          <a:latin typeface="Cambria Math" panose="02040503050406030204" pitchFamily="18" charset="0"/>
                        </a:rPr>
                        <m:t>= </m:t>
                      </m:r>
                      <m:box>
                        <m:boxPr>
                          <m:ctrlPr>
                            <a:rPr lang="fr-FR" sz="1867" i="1">
                              <a:latin typeface="Cambria Math" panose="02040503050406030204" pitchFamily="18" charset="0"/>
                            </a:rPr>
                          </m:ctrlPr>
                        </m:boxPr>
                        <m:e>
                          <m:argPr>
                            <m:argSz m:val="-1"/>
                          </m:argPr>
                          <m:f>
                            <m:fPr>
                              <m:ctrlPr>
                                <a:rPr lang="fr-FR" sz="1867" i="1">
                                  <a:latin typeface="Cambria Math" panose="02040503050406030204" pitchFamily="18" charset="0"/>
                                </a:rPr>
                              </m:ctrlPr>
                            </m:fPr>
                            <m:num>
                              <m:r>
                                <a:rPr lang="fr-FR" sz="1867" i="1">
                                  <a:latin typeface="Cambria Math" panose="02040503050406030204" pitchFamily="18" charset="0"/>
                                  <a:ea typeface="Cambria Math" panose="02040503050406030204" pitchFamily="18" charset="0"/>
                                </a:rPr>
                                <m:t>𝛼</m:t>
                              </m:r>
                              <m:r>
                                <a:rPr lang="fr-FR" sz="1867" i="1">
                                  <a:latin typeface="Cambria Math" panose="02040503050406030204" pitchFamily="18" charset="0"/>
                                  <a:ea typeface="Cambria Math" panose="02040503050406030204" pitchFamily="18" charset="0"/>
                                </a:rPr>
                                <m:t> </m:t>
                              </m:r>
                              <m:r>
                                <a:rPr lang="fr-FR" sz="1867" i="1">
                                  <a:latin typeface="Cambria Math" panose="02040503050406030204" pitchFamily="18" charset="0"/>
                                  <a:ea typeface="Cambria Math" panose="02040503050406030204" pitchFamily="18" charset="0"/>
                                </a:rPr>
                                <m:t>𝑔</m:t>
                              </m:r>
                              <m:r>
                                <a:rPr lang="fr-FR" sz="1867" i="1">
                                  <a:latin typeface="Cambria Math" panose="02040503050406030204" pitchFamily="18" charset="0"/>
                                  <a:ea typeface="Cambria Math" panose="02040503050406030204" pitchFamily="18" charset="0"/>
                                </a:rPr>
                                <m:t> </m:t>
                              </m:r>
                              <m:r>
                                <m:rPr>
                                  <m:sty m:val="p"/>
                                </m:rPr>
                                <a:rPr lang="el-GR" sz="1867" i="1">
                                  <a:latin typeface="Cambria Math" panose="02040503050406030204" pitchFamily="18" charset="0"/>
                                  <a:ea typeface="Cambria Math" panose="02040503050406030204" pitchFamily="18" charset="0"/>
                                </a:rPr>
                                <m:t>Δ</m:t>
                              </m:r>
                              <m:r>
                                <a:rPr lang="fr-FR" sz="1867" i="1">
                                  <a:latin typeface="Cambria Math" panose="02040503050406030204" pitchFamily="18" charset="0"/>
                                  <a:ea typeface="Cambria Math" panose="02040503050406030204" pitchFamily="18" charset="0"/>
                                </a:rPr>
                                <m:t>𝑇</m:t>
                              </m:r>
                              <m:r>
                                <a:rPr lang="fr-FR" sz="1867" i="1">
                                  <a:latin typeface="Cambria Math" panose="02040503050406030204" pitchFamily="18" charset="0"/>
                                  <a:ea typeface="Cambria Math" panose="02040503050406030204" pitchFamily="18" charset="0"/>
                                </a:rPr>
                                <m:t> </m:t>
                              </m:r>
                              <m:sSup>
                                <m:sSupPr>
                                  <m:ctrlPr>
                                    <a:rPr lang="fr-FR" sz="1867" i="1">
                                      <a:latin typeface="Cambria Math" panose="02040503050406030204" pitchFamily="18" charset="0"/>
                                      <a:ea typeface="Cambria Math" panose="02040503050406030204" pitchFamily="18" charset="0"/>
                                    </a:rPr>
                                  </m:ctrlPr>
                                </m:sSupPr>
                                <m:e>
                                  <m:r>
                                    <a:rPr lang="fr-FR" sz="1867" i="1">
                                      <a:latin typeface="Cambria Math" panose="02040503050406030204" pitchFamily="18" charset="0"/>
                                      <a:ea typeface="Cambria Math" panose="02040503050406030204" pitchFamily="18" charset="0"/>
                                    </a:rPr>
                                    <m:t>𝐿</m:t>
                                  </m:r>
                                </m:e>
                                <m:sup>
                                  <m:r>
                                    <a:rPr lang="fr-FR" sz="1867" i="1">
                                      <a:latin typeface="Cambria Math" panose="02040503050406030204" pitchFamily="18" charset="0"/>
                                      <a:ea typeface="Cambria Math" panose="02040503050406030204" pitchFamily="18" charset="0"/>
                                    </a:rPr>
                                    <m:t>3</m:t>
                                  </m:r>
                                </m:sup>
                              </m:sSup>
                            </m:num>
                            <m:den>
                              <m:r>
                                <a:rPr lang="fr-FR" sz="1867" i="1">
                                  <a:latin typeface="Cambria Math" panose="02040503050406030204" pitchFamily="18" charset="0"/>
                                  <a:ea typeface="Cambria Math" panose="02040503050406030204" pitchFamily="18" charset="0"/>
                                </a:rPr>
                                <m:t>𝜈</m:t>
                              </m:r>
                              <m:r>
                                <a:rPr lang="fr-FR" sz="1867" i="1">
                                  <a:latin typeface="Cambria Math" panose="02040503050406030204" pitchFamily="18" charset="0"/>
                                  <a:ea typeface="Cambria Math" panose="02040503050406030204" pitchFamily="18" charset="0"/>
                                </a:rPr>
                                <m:t> </m:t>
                              </m:r>
                              <m:r>
                                <a:rPr lang="fr-FR" sz="1867" i="1">
                                  <a:latin typeface="Cambria Math" panose="02040503050406030204" pitchFamily="18" charset="0"/>
                                  <a:ea typeface="Cambria Math" panose="02040503050406030204" pitchFamily="18" charset="0"/>
                                </a:rPr>
                                <m:t>𝜅</m:t>
                              </m:r>
                            </m:den>
                          </m:f>
                        </m:e>
                      </m:box>
                    </m:oMath>
                  </m:oMathPara>
                </a14:m>
                <a:endParaRPr lang="fr-FR" sz="1867" dirty="0"/>
              </a:p>
            </p:txBody>
          </p:sp>
        </mc:Choice>
        <mc:Fallback xmlns="">
          <p:sp>
            <p:nvSpPr>
              <p:cNvPr id="8" name="TextBox 7">
                <a:extLst>
                  <a:ext uri="{FF2B5EF4-FFF2-40B4-BE49-F238E27FC236}">
                    <a16:creationId xmlns:a16="http://schemas.microsoft.com/office/drawing/2014/main" id="{9E3D9A76-FA83-4BB2-8C93-167486282C13}"/>
                  </a:ext>
                </a:extLst>
              </p:cNvPr>
              <p:cNvSpPr txBox="1">
                <a:spLocks noRot="1" noChangeAspect="1" noMove="1" noResize="1" noEditPoints="1" noAdjustHandles="1" noChangeArrowheads="1" noChangeShapeType="1" noTextEdit="1"/>
              </p:cNvSpPr>
              <p:nvPr/>
            </p:nvSpPr>
            <p:spPr>
              <a:xfrm>
                <a:off x="6480043" y="3831845"/>
                <a:ext cx="1468992" cy="377155"/>
              </a:xfrm>
              <a:prstGeom prst="rect">
                <a:avLst/>
              </a:prstGeom>
              <a:blipFill>
                <a:blip r:embed="rId5"/>
                <a:stretch>
                  <a:fillRect l="-3448" t="-3226" r="-862" b="-290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59EA86E-8A48-4948-9BD9-C9BE21F879F0}"/>
                  </a:ext>
                </a:extLst>
              </p:cNvPr>
              <p:cNvSpPr txBox="1"/>
              <p:nvPr/>
            </p:nvSpPr>
            <p:spPr>
              <a:xfrm>
                <a:off x="6480043" y="4407909"/>
                <a:ext cx="827278" cy="3164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1867" i="1">
                          <a:latin typeface="Cambria Math" panose="02040503050406030204" pitchFamily="18" charset="0"/>
                        </a:rPr>
                        <m:t>𝑃𝑟</m:t>
                      </m:r>
                      <m:r>
                        <a:rPr lang="fr-FR" sz="1867" i="1">
                          <a:latin typeface="Cambria Math" panose="02040503050406030204" pitchFamily="18" charset="0"/>
                        </a:rPr>
                        <m:t>= </m:t>
                      </m:r>
                      <m:box>
                        <m:boxPr>
                          <m:ctrlPr>
                            <a:rPr lang="fr-FR" sz="1867" i="1">
                              <a:latin typeface="Cambria Math" panose="02040503050406030204" pitchFamily="18" charset="0"/>
                            </a:rPr>
                          </m:ctrlPr>
                        </m:boxPr>
                        <m:e>
                          <m:argPr>
                            <m:argSz m:val="-1"/>
                          </m:argPr>
                          <m:f>
                            <m:fPr>
                              <m:ctrlPr>
                                <a:rPr lang="fr-FR" sz="1867" i="1">
                                  <a:latin typeface="Cambria Math" panose="02040503050406030204" pitchFamily="18" charset="0"/>
                                </a:rPr>
                              </m:ctrlPr>
                            </m:fPr>
                            <m:num>
                              <m:r>
                                <a:rPr lang="fr-FR" sz="1867" i="1">
                                  <a:latin typeface="Cambria Math" panose="02040503050406030204" pitchFamily="18" charset="0"/>
                                  <a:ea typeface="Cambria Math" panose="02040503050406030204" pitchFamily="18" charset="0"/>
                                </a:rPr>
                                <m:t>𝜈</m:t>
                              </m:r>
                            </m:num>
                            <m:den>
                              <m:r>
                                <a:rPr lang="fr-FR" sz="1867" i="1">
                                  <a:latin typeface="Cambria Math" panose="02040503050406030204" pitchFamily="18" charset="0"/>
                                  <a:ea typeface="Cambria Math" panose="02040503050406030204" pitchFamily="18" charset="0"/>
                                </a:rPr>
                                <m:t> </m:t>
                              </m:r>
                              <m:r>
                                <a:rPr lang="fr-FR" sz="1867" i="1">
                                  <a:latin typeface="Cambria Math" panose="02040503050406030204" pitchFamily="18" charset="0"/>
                                  <a:ea typeface="Cambria Math" panose="02040503050406030204" pitchFamily="18" charset="0"/>
                                </a:rPr>
                                <m:t>𝜅</m:t>
                              </m:r>
                            </m:den>
                          </m:f>
                        </m:e>
                      </m:box>
                    </m:oMath>
                  </m:oMathPara>
                </a14:m>
                <a:endParaRPr lang="fr-FR" sz="1867" dirty="0"/>
              </a:p>
            </p:txBody>
          </p:sp>
        </mc:Choice>
        <mc:Fallback xmlns="">
          <p:sp>
            <p:nvSpPr>
              <p:cNvPr id="9" name="TextBox 8">
                <a:extLst>
                  <a:ext uri="{FF2B5EF4-FFF2-40B4-BE49-F238E27FC236}">
                    <a16:creationId xmlns:a16="http://schemas.microsoft.com/office/drawing/2014/main" id="{E59EA86E-8A48-4948-9BD9-C9BE21F879F0}"/>
                  </a:ext>
                </a:extLst>
              </p:cNvPr>
              <p:cNvSpPr txBox="1">
                <a:spLocks noRot="1" noChangeAspect="1" noMove="1" noResize="1" noEditPoints="1" noAdjustHandles="1" noChangeArrowheads="1" noChangeShapeType="1" noTextEdit="1"/>
              </p:cNvSpPr>
              <p:nvPr/>
            </p:nvSpPr>
            <p:spPr>
              <a:xfrm>
                <a:off x="6480043" y="4407909"/>
                <a:ext cx="827278" cy="316497"/>
              </a:xfrm>
              <a:prstGeom prst="rect">
                <a:avLst/>
              </a:prstGeom>
              <a:blipFill>
                <a:blip r:embed="rId6"/>
                <a:stretch>
                  <a:fillRect l="-7576" t="-8000" r="-1515" b="-4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2476006-0F46-4CB6-99F3-15F5D6AF3016}"/>
                  </a:ext>
                </a:extLst>
              </p:cNvPr>
              <p:cNvSpPr txBox="1"/>
              <p:nvPr/>
            </p:nvSpPr>
            <p:spPr>
              <a:xfrm>
                <a:off x="6480043" y="5368016"/>
                <a:ext cx="994631" cy="28732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1867" i="1">
                          <a:latin typeface="Cambria Math" panose="02040503050406030204" pitchFamily="18" charset="0"/>
                          <a:ea typeface="Cambria Math" panose="02040503050406030204" pitchFamily="18" charset="0"/>
                        </a:rPr>
                        <m:t>𝐿</m:t>
                      </m:r>
                      <m:r>
                        <a:rPr lang="fr-FR" sz="1867" i="1">
                          <a:latin typeface="Cambria Math" panose="02040503050406030204" pitchFamily="18" charset="0"/>
                        </a:rPr>
                        <m:t>=1[</m:t>
                      </m:r>
                      <m:r>
                        <a:rPr lang="fr-FR" sz="1867" i="1">
                          <a:latin typeface="Cambria Math" panose="02040503050406030204" pitchFamily="18" charset="0"/>
                        </a:rPr>
                        <m:t>𝑚</m:t>
                      </m:r>
                      <m:r>
                        <a:rPr lang="fr-FR" sz="1867" i="1">
                          <a:latin typeface="Cambria Math" panose="02040503050406030204" pitchFamily="18" charset="0"/>
                        </a:rPr>
                        <m:t>]</m:t>
                      </m:r>
                    </m:oMath>
                  </m:oMathPara>
                </a14:m>
                <a:endParaRPr lang="fr-FR" sz="1867" dirty="0"/>
              </a:p>
            </p:txBody>
          </p:sp>
        </mc:Choice>
        <mc:Fallback xmlns="">
          <p:sp>
            <p:nvSpPr>
              <p:cNvPr id="10" name="TextBox 9">
                <a:extLst>
                  <a:ext uri="{FF2B5EF4-FFF2-40B4-BE49-F238E27FC236}">
                    <a16:creationId xmlns:a16="http://schemas.microsoft.com/office/drawing/2014/main" id="{F2476006-0F46-4CB6-99F3-15F5D6AF3016}"/>
                  </a:ext>
                </a:extLst>
              </p:cNvPr>
              <p:cNvSpPr txBox="1">
                <a:spLocks noRot="1" noChangeAspect="1" noMove="1" noResize="1" noEditPoints="1" noAdjustHandles="1" noChangeArrowheads="1" noChangeShapeType="1" noTextEdit="1"/>
              </p:cNvSpPr>
              <p:nvPr/>
            </p:nvSpPr>
            <p:spPr>
              <a:xfrm>
                <a:off x="6480043" y="5368016"/>
                <a:ext cx="994631" cy="287323"/>
              </a:xfrm>
              <a:prstGeom prst="rect">
                <a:avLst/>
              </a:prstGeom>
              <a:blipFill>
                <a:blip r:embed="rId7"/>
                <a:stretch>
                  <a:fillRect l="-6329" r="-8861" b="-3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65C1112-929D-43D8-BFDB-EFA9F6589F37}"/>
                  </a:ext>
                </a:extLst>
              </p:cNvPr>
              <p:cNvSpPr txBox="1"/>
              <p:nvPr/>
            </p:nvSpPr>
            <p:spPr>
              <a:xfrm>
                <a:off x="6480043" y="4887962"/>
                <a:ext cx="1123192" cy="28732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1867" i="1">
                          <a:latin typeface="Cambria Math" panose="02040503050406030204" pitchFamily="18" charset="0"/>
                          <a:ea typeface="Cambria Math" panose="02040503050406030204" pitchFamily="18" charset="0"/>
                        </a:rPr>
                        <m:t>Δ</m:t>
                      </m:r>
                      <m:r>
                        <a:rPr lang="fr-FR" sz="1867" i="1">
                          <a:latin typeface="Cambria Math" panose="02040503050406030204" pitchFamily="18" charset="0"/>
                          <a:ea typeface="Cambria Math" panose="02040503050406030204" pitchFamily="18" charset="0"/>
                        </a:rPr>
                        <m:t>𝑇</m:t>
                      </m:r>
                      <m:r>
                        <a:rPr lang="fr-FR" sz="1867" i="1">
                          <a:latin typeface="Cambria Math" panose="02040503050406030204" pitchFamily="18" charset="0"/>
                        </a:rPr>
                        <m:t>=1[</m:t>
                      </m:r>
                      <m:r>
                        <a:rPr lang="fr-FR" sz="1867" i="1">
                          <a:latin typeface="Cambria Math" panose="02040503050406030204" pitchFamily="18" charset="0"/>
                        </a:rPr>
                        <m:t>𝐾</m:t>
                      </m:r>
                      <m:r>
                        <a:rPr lang="fr-FR" sz="1867" i="1">
                          <a:latin typeface="Cambria Math" panose="02040503050406030204" pitchFamily="18" charset="0"/>
                        </a:rPr>
                        <m:t>]</m:t>
                      </m:r>
                    </m:oMath>
                  </m:oMathPara>
                </a14:m>
                <a:endParaRPr lang="fr-FR" sz="1867" dirty="0"/>
              </a:p>
            </p:txBody>
          </p:sp>
        </mc:Choice>
        <mc:Fallback xmlns="">
          <p:sp>
            <p:nvSpPr>
              <p:cNvPr id="11" name="TextBox 10">
                <a:extLst>
                  <a:ext uri="{FF2B5EF4-FFF2-40B4-BE49-F238E27FC236}">
                    <a16:creationId xmlns:a16="http://schemas.microsoft.com/office/drawing/2014/main" id="{365C1112-929D-43D8-BFDB-EFA9F6589F37}"/>
                  </a:ext>
                </a:extLst>
              </p:cNvPr>
              <p:cNvSpPr txBox="1">
                <a:spLocks noRot="1" noChangeAspect="1" noMove="1" noResize="1" noEditPoints="1" noAdjustHandles="1" noChangeArrowheads="1" noChangeShapeType="1" noTextEdit="1"/>
              </p:cNvSpPr>
              <p:nvPr/>
            </p:nvSpPr>
            <p:spPr>
              <a:xfrm>
                <a:off x="6480043" y="4887962"/>
                <a:ext cx="1123192" cy="287323"/>
              </a:xfrm>
              <a:prstGeom prst="rect">
                <a:avLst/>
              </a:prstGeom>
              <a:blipFill>
                <a:blip r:embed="rId8"/>
                <a:stretch>
                  <a:fillRect l="-5618" r="-7865" b="-33333"/>
                </a:stretch>
              </a:blipFill>
            </p:spPr>
            <p:txBody>
              <a:bodyPr/>
              <a:lstStyle/>
              <a:p>
                <a:r>
                  <a:rPr lang="en-US">
                    <a:noFill/>
                  </a:rPr>
                  <a:t> </a:t>
                </a:r>
              </a:p>
            </p:txBody>
          </p:sp>
        </mc:Fallback>
      </mc:AlternateContent>
      <p:cxnSp>
        <p:nvCxnSpPr>
          <p:cNvPr id="12" name="Straight Connector 11">
            <a:extLst>
              <a:ext uri="{FF2B5EF4-FFF2-40B4-BE49-F238E27FC236}">
                <a16:creationId xmlns:a16="http://schemas.microsoft.com/office/drawing/2014/main" id="{0DD660EA-9861-4EC6-B433-5AD89F9579C8}"/>
              </a:ext>
            </a:extLst>
          </p:cNvPr>
          <p:cNvCxnSpPr/>
          <p:nvPr/>
        </p:nvCxnSpPr>
        <p:spPr>
          <a:xfrm flipV="1">
            <a:off x="6480043" y="2487695"/>
            <a:ext cx="384043" cy="480053"/>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BD84BF9-5421-4B36-B697-FCDA5DB73311}"/>
              </a:ext>
            </a:extLst>
          </p:cNvPr>
          <p:cNvCxnSpPr/>
          <p:nvPr/>
        </p:nvCxnSpPr>
        <p:spPr>
          <a:xfrm flipV="1">
            <a:off x="6480043" y="3159770"/>
            <a:ext cx="384043" cy="480053"/>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932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638BB4-C3AE-65AF-A6EB-2C189A1AA7C6}"/>
              </a:ext>
            </a:extLst>
          </p:cNvPr>
          <p:cNvSpPr>
            <a:spLocks noGrp="1"/>
          </p:cNvSpPr>
          <p:nvPr>
            <p:ph type="title"/>
          </p:nvPr>
        </p:nvSpPr>
        <p:spPr>
          <a:xfrm>
            <a:off x="6118137" y="1346200"/>
            <a:ext cx="4893568" cy="1219200"/>
          </a:xfrm>
        </p:spPr>
        <p:txBody>
          <a:bodyPr/>
          <a:lstStyle/>
          <a:p>
            <a:r>
              <a:rPr lang="en-US" dirty="0"/>
              <a:t>Solver Settings</a:t>
            </a:r>
          </a:p>
        </p:txBody>
      </p:sp>
      <p:sp>
        <p:nvSpPr>
          <p:cNvPr id="4" name="Content Placeholder 3">
            <a:extLst>
              <a:ext uri="{FF2B5EF4-FFF2-40B4-BE49-F238E27FC236}">
                <a16:creationId xmlns:a16="http://schemas.microsoft.com/office/drawing/2014/main" id="{7E1184EE-7E0A-4B7C-B251-AE43CA462492}"/>
              </a:ext>
            </a:extLst>
          </p:cNvPr>
          <p:cNvSpPr>
            <a:spLocks noGrp="1"/>
          </p:cNvSpPr>
          <p:nvPr>
            <p:ph sz="half" idx="10"/>
          </p:nvPr>
        </p:nvSpPr>
        <p:spPr>
          <a:xfrm>
            <a:off x="6118137" y="2921000"/>
            <a:ext cx="4893568" cy="3657600"/>
          </a:xfrm>
        </p:spPr>
        <p:txBody>
          <a:bodyPr/>
          <a:lstStyle/>
          <a:p>
            <a:r>
              <a:rPr lang="en-US" dirty="0"/>
              <a:t>Since the first solutions for the velocity field are zero, the solver may have difficulties in adjusting the scaling of variables:</a:t>
            </a:r>
          </a:p>
          <a:p>
            <a:pPr lvl="1"/>
            <a:r>
              <a:rPr lang="en-US" dirty="0"/>
              <a:t>A manual, nonzero value for the scaling of the velocity solves this issue.</a:t>
            </a:r>
          </a:p>
          <a:p>
            <a:r>
              <a:rPr lang="en-US" dirty="0"/>
              <a:t>Nonlinear solver settings:</a:t>
            </a:r>
          </a:p>
          <a:p>
            <a:pPr lvl="1"/>
            <a:r>
              <a:rPr lang="en-US" dirty="0"/>
              <a:t>Fully coupled.</a:t>
            </a:r>
          </a:p>
          <a:p>
            <a:pPr lvl="1"/>
            <a:r>
              <a:rPr lang="en-US" dirty="0"/>
              <a:t>Nonlinear method: constant (Newton).</a:t>
            </a:r>
          </a:p>
          <a:p>
            <a:pPr lvl="1"/>
            <a:r>
              <a:rPr lang="en-US" dirty="0"/>
              <a:t>Stabilization and acceleration option: pseudo time stepping.</a:t>
            </a:r>
          </a:p>
          <a:p>
            <a:endParaRPr lang="en-US" dirty="0"/>
          </a:p>
        </p:txBody>
      </p:sp>
      <p:pic>
        <p:nvPicPr>
          <p:cNvPr id="9" name="Picture 8">
            <a:extLst>
              <a:ext uri="{FF2B5EF4-FFF2-40B4-BE49-F238E27FC236}">
                <a16:creationId xmlns:a16="http://schemas.microsoft.com/office/drawing/2014/main" id="{A5BFE565-AED2-CD99-FB5A-E6C124792A81}"/>
              </a:ext>
            </a:extLst>
          </p:cNvPr>
          <p:cNvPicPr>
            <a:picLocks noChangeAspect="1"/>
          </p:cNvPicPr>
          <p:nvPr/>
        </p:nvPicPr>
        <p:blipFill>
          <a:blip r:embed="rId3"/>
          <a:stretch>
            <a:fillRect/>
          </a:stretch>
        </p:blipFill>
        <p:spPr>
          <a:xfrm>
            <a:off x="914400" y="932724"/>
            <a:ext cx="4797557" cy="6367265"/>
          </a:xfrm>
          <a:prstGeom prst="rect">
            <a:avLst/>
          </a:prstGeom>
        </p:spPr>
      </p:pic>
      <p:sp>
        <p:nvSpPr>
          <p:cNvPr id="10" name="Text Placeholder 6">
            <a:extLst>
              <a:ext uri="{FF2B5EF4-FFF2-40B4-BE49-F238E27FC236}">
                <a16:creationId xmlns:a16="http://schemas.microsoft.com/office/drawing/2014/main" id="{026C59DD-4F05-7410-AC26-3DADF912E352}"/>
              </a:ext>
            </a:extLst>
          </p:cNvPr>
          <p:cNvSpPr txBox="1">
            <a:spLocks/>
          </p:cNvSpPr>
          <p:nvPr/>
        </p:nvSpPr>
        <p:spPr>
          <a:xfrm>
            <a:off x="6118136" y="6451600"/>
            <a:ext cx="4874407" cy="406400"/>
          </a:xfrm>
          <a:prstGeom prst="rect">
            <a:avLst/>
          </a:prstGeom>
        </p:spPr>
        <p:txBody>
          <a:bodyPr>
            <a:normAutofit fontScale="55000" lnSpcReduction="20000"/>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4"/>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33" i="1" dirty="0">
                <a:solidFill>
                  <a:schemeClr val="accent5"/>
                </a:solidFill>
              </a:rPr>
              <a:t>Manual scaling for the velocity.</a:t>
            </a:r>
            <a:r>
              <a:rPr lang="en-US" sz="2133" b="1" i="1" dirty="0">
                <a:solidFill>
                  <a:schemeClr val="accent5"/>
                </a:solidFill>
              </a:rPr>
              <a:t> </a:t>
            </a:r>
            <a:r>
              <a:rPr lang="en-US" sz="2400" dirty="0" err="1">
                <a:solidFill>
                  <a:schemeClr val="bg2">
                    <a:lumMod val="50000"/>
                  </a:schemeClr>
                </a:solidFill>
                <a:latin typeface="Courier New" panose="02070309020205020404" pitchFamily="49" charset="0"/>
                <a:cs typeface="Courier New" panose="02070309020205020404" pitchFamily="49" charset="0"/>
              </a:rPr>
              <a:t>u_scale</a:t>
            </a:r>
            <a:r>
              <a:rPr lang="en-US" sz="2133" dirty="0">
                <a:solidFill>
                  <a:schemeClr val="bg2">
                    <a:lumMod val="50000"/>
                  </a:schemeClr>
                </a:solidFill>
              </a:rPr>
              <a:t> </a:t>
            </a:r>
            <a:r>
              <a:rPr lang="en-US" sz="2133" i="1" dirty="0">
                <a:solidFill>
                  <a:schemeClr val="accent5"/>
                </a:solidFill>
              </a:rPr>
              <a:t>is defined as the parameter.</a:t>
            </a:r>
          </a:p>
        </p:txBody>
      </p:sp>
    </p:spTree>
    <p:extLst>
      <p:ext uri="{BB962C8B-B14F-4D97-AF65-F5344CB8AC3E}">
        <p14:creationId xmlns:p14="http://schemas.microsoft.com/office/powerpoint/2010/main" val="3738745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3950276-018A-9385-A4D5-981280B11369}"/>
              </a:ext>
            </a:extLst>
          </p:cNvPr>
          <p:cNvSpPr/>
          <p:nvPr/>
        </p:nvSpPr>
        <p:spPr>
          <a:xfrm>
            <a:off x="7700746" y="1940834"/>
            <a:ext cx="4761604" cy="49143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Content Placeholder 1">
            <a:extLst>
              <a:ext uri="{FF2B5EF4-FFF2-40B4-BE49-F238E27FC236}">
                <a16:creationId xmlns:a16="http://schemas.microsoft.com/office/drawing/2014/main" id="{3CDE571E-43CB-A431-B440-D56709EE68BC}"/>
              </a:ext>
            </a:extLst>
          </p:cNvPr>
          <p:cNvSpPr>
            <a:spLocks noGrp="1"/>
          </p:cNvSpPr>
          <p:nvPr>
            <p:ph sz="quarter" idx="29"/>
          </p:nvPr>
        </p:nvSpPr>
        <p:spPr>
          <a:xfrm>
            <a:off x="0" y="1844824"/>
            <a:ext cx="7536160" cy="5013176"/>
          </a:xfrm>
          <a:solidFill>
            <a:schemeClr val="bg1"/>
          </a:solidFill>
          <a:ln>
            <a:noFill/>
          </a:ln>
        </p:spPr>
        <p:txBody>
          <a:bodyPr/>
          <a:lstStyle/>
          <a:p>
            <a:r>
              <a:rPr lang="en-US" dirty="0"/>
              <a:t> </a:t>
            </a:r>
          </a:p>
        </p:txBody>
      </p:sp>
      <p:sp>
        <p:nvSpPr>
          <p:cNvPr id="6" name="Content Placeholder 5">
            <a:extLst>
              <a:ext uri="{FF2B5EF4-FFF2-40B4-BE49-F238E27FC236}">
                <a16:creationId xmlns:a16="http://schemas.microsoft.com/office/drawing/2014/main" id="{BDEE7ED0-B749-4C3F-B02C-2B9C612C7A92}"/>
              </a:ext>
            </a:extLst>
          </p:cNvPr>
          <p:cNvSpPr>
            <a:spLocks noGrp="1"/>
          </p:cNvSpPr>
          <p:nvPr>
            <p:ph sz="quarter" idx="31"/>
          </p:nvPr>
        </p:nvSpPr>
        <p:spPr>
          <a:xfrm>
            <a:off x="7377380" y="4046367"/>
            <a:ext cx="2261223" cy="568125"/>
          </a:xfrm>
        </p:spPr>
        <p:txBody>
          <a:bodyPr/>
          <a:lstStyle/>
          <a:p>
            <a:r>
              <a:rPr lang="en-US" dirty="0"/>
              <a:t>Wavenumber</a:t>
            </a:r>
          </a:p>
        </p:txBody>
      </p:sp>
      <p:sp>
        <p:nvSpPr>
          <p:cNvPr id="7" name="Content Placeholder 6">
            <a:extLst>
              <a:ext uri="{FF2B5EF4-FFF2-40B4-BE49-F238E27FC236}">
                <a16:creationId xmlns:a16="http://schemas.microsoft.com/office/drawing/2014/main" id="{EEF4F3BC-78CB-73A7-05CE-8336E59AB74E}"/>
              </a:ext>
            </a:extLst>
          </p:cNvPr>
          <p:cNvSpPr>
            <a:spLocks noGrp="1"/>
          </p:cNvSpPr>
          <p:nvPr>
            <p:ph sz="quarter" idx="32"/>
          </p:nvPr>
        </p:nvSpPr>
        <p:spPr>
          <a:xfrm>
            <a:off x="7377380" y="4614491"/>
            <a:ext cx="2261223" cy="1718491"/>
          </a:xfrm>
        </p:spPr>
        <p:txBody>
          <a:bodyPr>
            <a:normAutofit/>
          </a:bodyPr>
          <a:lstStyle/>
          <a:p>
            <a:r>
              <a:rPr lang="en-US" sz="1400" dirty="0"/>
              <a:t>The wavenumber is found to be 3.14 (</a:t>
            </a:r>
            <a:r>
              <a:rPr lang="en-US" sz="1400" dirty="0">
                <a:latin typeface="Symbol" panose="05050102010706020507" pitchFamily="18" charset="2"/>
              </a:rPr>
              <a:t>p</a:t>
            </a:r>
            <a:r>
              <a:rPr lang="en-US" sz="1400" dirty="0"/>
              <a:t>), whereas it is reported to be 3.12 in the literature.</a:t>
            </a:r>
          </a:p>
        </p:txBody>
      </p:sp>
      <p:sp>
        <p:nvSpPr>
          <p:cNvPr id="8" name="Title 7">
            <a:extLst>
              <a:ext uri="{FF2B5EF4-FFF2-40B4-BE49-F238E27FC236}">
                <a16:creationId xmlns:a16="http://schemas.microsoft.com/office/drawing/2014/main" id="{2375695A-021E-048F-503A-BCD3BE52407F}"/>
              </a:ext>
            </a:extLst>
          </p:cNvPr>
          <p:cNvSpPr>
            <a:spLocks noGrp="1"/>
          </p:cNvSpPr>
          <p:nvPr>
            <p:ph type="title"/>
          </p:nvPr>
        </p:nvSpPr>
        <p:spPr/>
        <p:txBody>
          <a:bodyPr/>
          <a:lstStyle/>
          <a:p>
            <a:r>
              <a:rPr lang="en-US" dirty="0"/>
              <a:t>Results</a:t>
            </a:r>
          </a:p>
        </p:txBody>
      </p:sp>
      <p:pic>
        <p:nvPicPr>
          <p:cNvPr id="9" name="Picture 8">
            <a:extLst>
              <a:ext uri="{FF2B5EF4-FFF2-40B4-BE49-F238E27FC236}">
                <a16:creationId xmlns:a16="http://schemas.microsoft.com/office/drawing/2014/main" id="{1BA704FE-62FA-6A73-8D39-CF02A8B5655E}"/>
              </a:ext>
            </a:extLst>
          </p:cNvPr>
          <p:cNvPicPr>
            <a:picLocks noChangeAspect="1"/>
          </p:cNvPicPr>
          <p:nvPr/>
        </p:nvPicPr>
        <p:blipFill rotWithShape="1">
          <a:blip r:embed="rId3"/>
          <a:srcRect t="7163"/>
          <a:stretch/>
        </p:blipFill>
        <p:spPr>
          <a:xfrm>
            <a:off x="431371" y="1844824"/>
            <a:ext cx="5842623" cy="3770971"/>
          </a:xfrm>
          <a:prstGeom prst="rect">
            <a:avLst/>
          </a:prstGeom>
        </p:spPr>
      </p:pic>
      <p:sp>
        <p:nvSpPr>
          <p:cNvPr id="3" name="Content Placeholder 2">
            <a:extLst>
              <a:ext uri="{FF2B5EF4-FFF2-40B4-BE49-F238E27FC236}">
                <a16:creationId xmlns:a16="http://schemas.microsoft.com/office/drawing/2014/main" id="{47225974-A44D-1FAB-193C-B01744E07007}"/>
              </a:ext>
            </a:extLst>
          </p:cNvPr>
          <p:cNvSpPr>
            <a:spLocks noGrp="1"/>
          </p:cNvSpPr>
          <p:nvPr>
            <p:ph sz="quarter" idx="19"/>
          </p:nvPr>
        </p:nvSpPr>
        <p:spPr>
          <a:xfrm>
            <a:off x="4559829" y="4046367"/>
            <a:ext cx="2560320" cy="568125"/>
          </a:xfrm>
        </p:spPr>
        <p:txBody>
          <a:bodyPr/>
          <a:lstStyle/>
          <a:p>
            <a:r>
              <a:rPr lang="en-US" dirty="0"/>
              <a:t>Maximum Velocity</a:t>
            </a:r>
          </a:p>
        </p:txBody>
      </p:sp>
      <p:sp>
        <p:nvSpPr>
          <p:cNvPr id="4" name="Content Placeholder 3">
            <a:extLst>
              <a:ext uri="{FF2B5EF4-FFF2-40B4-BE49-F238E27FC236}">
                <a16:creationId xmlns:a16="http://schemas.microsoft.com/office/drawing/2014/main" id="{11972AA5-9F4E-D640-2075-D298DC6CC60C}"/>
              </a:ext>
            </a:extLst>
          </p:cNvPr>
          <p:cNvSpPr>
            <a:spLocks noGrp="1"/>
          </p:cNvSpPr>
          <p:nvPr>
            <p:ph sz="quarter" idx="20"/>
          </p:nvPr>
        </p:nvSpPr>
        <p:spPr>
          <a:xfrm>
            <a:off x="4559829" y="4614491"/>
            <a:ext cx="2560320" cy="1718491"/>
          </a:xfrm>
        </p:spPr>
        <p:txBody>
          <a:bodyPr>
            <a:noAutofit/>
          </a:bodyPr>
          <a:lstStyle/>
          <a:p>
            <a:pPr>
              <a:spcBef>
                <a:spcPts val="0"/>
              </a:spcBef>
            </a:pPr>
            <a:r>
              <a:rPr lang="en-US" sz="1400" dirty="0"/>
              <a:t>Maximum velocity in the domain versus Ra shows the critical Ra number </a:t>
            </a:r>
          </a:p>
          <a:p>
            <a:pPr>
              <a:spcBef>
                <a:spcPts val="0"/>
              </a:spcBef>
            </a:pPr>
            <a:r>
              <a:rPr lang="en-US" sz="1400" dirty="0"/>
              <a:t>1708 &lt; </a:t>
            </a:r>
            <a:r>
              <a:rPr lang="en-US" sz="1400" dirty="0" err="1"/>
              <a:t>Ra</a:t>
            </a:r>
            <a:r>
              <a:rPr lang="en-US" sz="1400" baseline="-25000" dirty="0" err="1"/>
              <a:t>c</a:t>
            </a:r>
            <a:r>
              <a:rPr lang="en-US" sz="1400" baseline="-25000" dirty="0"/>
              <a:t>  </a:t>
            </a:r>
            <a:r>
              <a:rPr lang="en-US" sz="1400" dirty="0"/>
              <a:t>&lt; 1708.1, </a:t>
            </a:r>
          </a:p>
          <a:p>
            <a:pPr>
              <a:spcBef>
                <a:spcPts val="0"/>
              </a:spcBef>
            </a:pPr>
            <a:r>
              <a:rPr lang="en-US" sz="1400" dirty="0"/>
              <a:t>which shows good accuracy compared to the analytical solution </a:t>
            </a:r>
            <a:r>
              <a:rPr lang="en-US" sz="1400" dirty="0" err="1"/>
              <a:t>Ra</a:t>
            </a:r>
            <a:r>
              <a:rPr lang="en-US" sz="1400" baseline="-25000" dirty="0" err="1"/>
              <a:t>c</a:t>
            </a:r>
            <a:r>
              <a:rPr lang="en-US" sz="1400" baseline="-25000" dirty="0"/>
              <a:t> </a:t>
            </a:r>
            <a:r>
              <a:rPr lang="en-US" sz="1400" dirty="0"/>
              <a:t>= 1707.8.</a:t>
            </a:r>
          </a:p>
        </p:txBody>
      </p:sp>
      <p:pic>
        <p:nvPicPr>
          <p:cNvPr id="10" name="Content Placeholder 2">
            <a:extLst>
              <a:ext uri="{FF2B5EF4-FFF2-40B4-BE49-F238E27FC236}">
                <a16:creationId xmlns:a16="http://schemas.microsoft.com/office/drawing/2014/main" id="{22599AEB-B8A9-6F14-7898-2FCB62F92A08}"/>
              </a:ext>
            </a:extLst>
          </p:cNvPr>
          <p:cNvPicPr>
            <a:picLocks noChangeAspect="1"/>
          </p:cNvPicPr>
          <p:nvPr/>
        </p:nvPicPr>
        <p:blipFill rotWithShape="1">
          <a:blip r:embed="rId4"/>
          <a:srcRect l="12000" r="17832"/>
          <a:stretch/>
        </p:blipFill>
        <p:spPr>
          <a:xfrm>
            <a:off x="7700745" y="2239201"/>
            <a:ext cx="4491255" cy="1635585"/>
          </a:xfrm>
          <a:prstGeom prst="rect">
            <a:avLst/>
          </a:prstGeom>
        </p:spPr>
      </p:pic>
      <p:sp>
        <p:nvSpPr>
          <p:cNvPr id="13" name="Text Placeholder 5">
            <a:extLst>
              <a:ext uri="{FF2B5EF4-FFF2-40B4-BE49-F238E27FC236}">
                <a16:creationId xmlns:a16="http://schemas.microsoft.com/office/drawing/2014/main" id="{D1AD8374-951C-434A-05EF-3C26F7AD4FA3}"/>
              </a:ext>
            </a:extLst>
          </p:cNvPr>
          <p:cNvSpPr txBox="1">
            <a:spLocks/>
          </p:cNvSpPr>
          <p:nvPr/>
        </p:nvSpPr>
        <p:spPr>
          <a:xfrm>
            <a:off x="1103446" y="5615795"/>
            <a:ext cx="2610228" cy="485013"/>
          </a:xfrm>
          <a:prstGeom prst="rect">
            <a:avLst/>
          </a:prstGeom>
        </p:spPr>
        <p:txBody>
          <a:bodyPr vert="horz" lIns="0" tIns="60960" rIns="121920" bIns="60960" rtlCol="0">
            <a:no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67" dirty="0"/>
              <a:t>Max velocity versus Rayleigh number showing the onset of the convective regime.</a:t>
            </a:r>
          </a:p>
        </p:txBody>
      </p:sp>
      <p:sp>
        <p:nvSpPr>
          <p:cNvPr id="14" name="Text Placeholder 5">
            <a:extLst>
              <a:ext uri="{FF2B5EF4-FFF2-40B4-BE49-F238E27FC236}">
                <a16:creationId xmlns:a16="http://schemas.microsoft.com/office/drawing/2014/main" id="{BE508A53-9406-6833-6D93-9B6D448ECCFA}"/>
              </a:ext>
            </a:extLst>
          </p:cNvPr>
          <p:cNvSpPr txBox="1">
            <a:spLocks/>
          </p:cNvSpPr>
          <p:nvPr/>
        </p:nvSpPr>
        <p:spPr>
          <a:xfrm>
            <a:off x="9913881" y="4046367"/>
            <a:ext cx="2091027" cy="1718491"/>
          </a:xfrm>
          <a:prstGeom prst="rect">
            <a:avLst/>
          </a:prstGeom>
        </p:spPr>
        <p:txBody>
          <a:bodyPr anchor="t">
            <a:noAutofit/>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067" i="1" dirty="0">
                <a:solidFill>
                  <a:schemeClr val="accent5"/>
                </a:solidFill>
              </a:rPr>
              <a:t>Convection rolls for Ra = 1710. Isotherms of the temperature difference between the conductive profile (black). Colors show the vertical velocity magnitude.</a:t>
            </a:r>
          </a:p>
        </p:txBody>
      </p:sp>
    </p:spTree>
    <p:extLst>
      <p:ext uri="{BB962C8B-B14F-4D97-AF65-F5344CB8AC3E}">
        <p14:creationId xmlns:p14="http://schemas.microsoft.com/office/powerpoint/2010/main" val="1001561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E481A-E23B-4B46-88E1-9FA05C409D60}"/>
              </a:ext>
            </a:extLst>
          </p:cNvPr>
          <p:cNvSpPr>
            <a:spLocks noGrp="1"/>
          </p:cNvSpPr>
          <p:nvPr>
            <p:ph type="title"/>
          </p:nvPr>
        </p:nvSpPr>
        <p:spPr>
          <a:xfrm>
            <a:off x="609601" y="836712"/>
            <a:ext cx="3932767" cy="1066800"/>
          </a:xfrm>
        </p:spPr>
        <p:txBody>
          <a:bodyPr/>
          <a:lstStyle/>
          <a:p>
            <a:r>
              <a:rPr lang="en-US" noProof="0" dirty="0"/>
              <a:t>Implementation Details</a:t>
            </a:r>
          </a:p>
        </p:txBody>
      </p:sp>
      <p:sp>
        <p:nvSpPr>
          <p:cNvPr id="4" name="Content Placeholder 3">
            <a:extLst>
              <a:ext uri="{FF2B5EF4-FFF2-40B4-BE49-F238E27FC236}">
                <a16:creationId xmlns:a16="http://schemas.microsoft.com/office/drawing/2014/main" id="{49D47BE8-4BE4-4E74-B66E-CF4DFC468919}"/>
              </a:ext>
            </a:extLst>
          </p:cNvPr>
          <p:cNvSpPr>
            <a:spLocks noGrp="1"/>
          </p:cNvSpPr>
          <p:nvPr>
            <p:ph sz="quarter" idx="11"/>
          </p:nvPr>
        </p:nvSpPr>
        <p:spPr/>
        <p:txBody>
          <a:bodyPr/>
          <a:lstStyle/>
          <a:p>
            <a:r>
              <a:rPr lang="en-US" dirty="0"/>
              <a:t> </a:t>
            </a:r>
          </a:p>
        </p:txBody>
      </p:sp>
      <p:sp>
        <p:nvSpPr>
          <p:cNvPr id="3" name="Content Placeholder 2">
            <a:extLst>
              <a:ext uri="{FF2B5EF4-FFF2-40B4-BE49-F238E27FC236}">
                <a16:creationId xmlns:a16="http://schemas.microsoft.com/office/drawing/2014/main" id="{04D22340-3CF7-4EE7-ADAD-A980F79C6B8D}"/>
              </a:ext>
            </a:extLst>
          </p:cNvPr>
          <p:cNvSpPr>
            <a:spLocks noGrp="1"/>
          </p:cNvSpPr>
          <p:nvPr>
            <p:ph sz="half" idx="10"/>
          </p:nvPr>
        </p:nvSpPr>
        <p:spPr>
          <a:xfrm>
            <a:off x="609600" y="1903512"/>
            <a:ext cx="4238261" cy="4216400"/>
          </a:xfrm>
        </p:spPr>
        <p:txBody>
          <a:bodyPr>
            <a:noAutofit/>
          </a:bodyPr>
          <a:lstStyle/>
          <a:p>
            <a:pPr marL="0" indent="0">
              <a:spcBef>
                <a:spcPts val="800"/>
              </a:spcBef>
              <a:buNone/>
            </a:pPr>
            <a:r>
              <a:rPr lang="en-US" sz="1333" b="1" dirty="0" err="1"/>
              <a:t>Nonisothermal</a:t>
            </a:r>
            <a:r>
              <a:rPr lang="en-US" sz="1333" b="1" dirty="0"/>
              <a:t>, Laminar Flow </a:t>
            </a:r>
            <a:r>
              <a:rPr lang="en-US" sz="1333" b="1" dirty="0" err="1"/>
              <a:t>multiphysics</a:t>
            </a:r>
            <a:r>
              <a:rPr lang="en-US" sz="1333" b="1" dirty="0"/>
              <a:t> interface:</a:t>
            </a:r>
          </a:p>
          <a:p>
            <a:pPr marL="219451" indent="-219451">
              <a:spcBef>
                <a:spcPts val="667"/>
              </a:spcBef>
            </a:pPr>
            <a:r>
              <a:rPr lang="en-US" sz="1200" dirty="0"/>
              <a:t>Add a material with constant values, according to the nondimensional form of the equations.</a:t>
            </a:r>
          </a:p>
          <a:p>
            <a:pPr marL="219451" indent="-219451">
              <a:spcBef>
                <a:spcPts val="667"/>
              </a:spcBef>
            </a:pPr>
            <a:r>
              <a:rPr lang="en-US" sz="1200" dirty="0"/>
              <a:t>In the </a:t>
            </a:r>
            <a:r>
              <a:rPr lang="en-US" sz="1200" i="1" dirty="0"/>
              <a:t>Laminar Flow </a:t>
            </a:r>
            <a:r>
              <a:rPr lang="en-US" sz="1200" dirty="0"/>
              <a:t>node’s settings, select </a:t>
            </a:r>
            <a:r>
              <a:rPr lang="en-US" sz="1200" i="1" dirty="0"/>
              <a:t>Incompressible flow </a:t>
            </a:r>
            <a:r>
              <a:rPr lang="en-US" sz="1200" dirty="0"/>
              <a:t>in the </a:t>
            </a:r>
            <a:r>
              <a:rPr lang="en-US" sz="1200" i="1" dirty="0"/>
              <a:t>Physical Model</a:t>
            </a:r>
            <a:r>
              <a:rPr lang="en-US" sz="1200" dirty="0"/>
              <a:t> section.</a:t>
            </a:r>
          </a:p>
          <a:p>
            <a:pPr marL="219451" indent="-219451">
              <a:spcBef>
                <a:spcPts val="667"/>
              </a:spcBef>
            </a:pPr>
            <a:r>
              <a:rPr lang="en-US" sz="1200" dirty="0"/>
              <a:t>Delete the </a:t>
            </a:r>
            <a:r>
              <a:rPr lang="en-US" sz="1200" i="1" dirty="0"/>
              <a:t>Nonisothermal flow</a:t>
            </a:r>
            <a:r>
              <a:rPr lang="en-US" sz="1200" dirty="0"/>
              <a:t> </a:t>
            </a:r>
            <a:r>
              <a:rPr lang="en-US" sz="1200" dirty="0" err="1"/>
              <a:t>subnode</a:t>
            </a:r>
            <a:r>
              <a:rPr lang="en-US" sz="1200" dirty="0"/>
              <a:t> in the </a:t>
            </a:r>
            <a:r>
              <a:rPr lang="en-US" sz="1200" i="1" dirty="0"/>
              <a:t>Multiphysics</a:t>
            </a:r>
            <a:r>
              <a:rPr lang="en-US" sz="1200" dirty="0"/>
              <a:t> branch.</a:t>
            </a:r>
          </a:p>
          <a:p>
            <a:pPr marL="219451" indent="-219451">
              <a:spcBef>
                <a:spcPts val="667"/>
              </a:spcBef>
            </a:pPr>
            <a:r>
              <a:rPr lang="en-US" sz="1200" dirty="0"/>
              <a:t>Add the buoyancy force as a </a:t>
            </a:r>
            <a:r>
              <a:rPr lang="en-US" sz="1200" i="1" dirty="0"/>
              <a:t>Volume Force</a:t>
            </a:r>
            <a:r>
              <a:rPr lang="en-US" sz="1200" dirty="0"/>
              <a:t> in the </a:t>
            </a:r>
            <a:r>
              <a:rPr lang="en-US" sz="1200" i="1" dirty="0"/>
              <a:t>Laminar Flow</a:t>
            </a:r>
            <a:r>
              <a:rPr lang="en-US" sz="1200" dirty="0"/>
              <a:t> interface.</a:t>
            </a:r>
          </a:p>
          <a:p>
            <a:pPr marL="219451" indent="-219451">
              <a:spcBef>
                <a:spcPts val="667"/>
              </a:spcBef>
            </a:pPr>
            <a:r>
              <a:rPr lang="en-US" sz="1200" dirty="0"/>
              <a:t>Enter </a:t>
            </a:r>
            <a:r>
              <a:rPr lang="en-US" sz="1200" dirty="0">
                <a:latin typeface="Courier New" panose="02070309020205020404" pitchFamily="49" charset="0"/>
                <a:cs typeface="Courier New" panose="02070309020205020404" pitchFamily="49" charset="0"/>
              </a:rPr>
              <a:t>Ra*</a:t>
            </a:r>
            <a:r>
              <a:rPr lang="en-US" sz="1200" dirty="0" err="1">
                <a:latin typeface="Courier New" panose="02070309020205020404" pitchFamily="49" charset="0"/>
                <a:cs typeface="Courier New" panose="02070309020205020404" pitchFamily="49" charset="0"/>
              </a:rPr>
              <a:t>Pr</a:t>
            </a:r>
            <a:r>
              <a:rPr lang="en-US" sz="1200" dirty="0">
                <a:latin typeface="Courier New" panose="02070309020205020404" pitchFamily="49" charset="0"/>
                <a:cs typeface="Courier New" panose="02070309020205020404" pitchFamily="49" charset="0"/>
              </a:rPr>
              <a:t>*T</a:t>
            </a:r>
            <a:r>
              <a:rPr lang="en-US" sz="1200" dirty="0"/>
              <a:t> in the second component of the volume force (</a:t>
            </a:r>
            <a:r>
              <a:rPr lang="en-US" sz="1200" i="1" dirty="0"/>
              <a:t>y</a:t>
            </a:r>
            <a:r>
              <a:rPr lang="en-US" sz="1200" dirty="0"/>
              <a:t>-component), see the nondimensional form of the equation. </a:t>
            </a:r>
          </a:p>
          <a:p>
            <a:pPr marL="219451" indent="-219451">
              <a:spcBef>
                <a:spcPts val="667"/>
              </a:spcBef>
            </a:pPr>
            <a:r>
              <a:rPr lang="en-US" sz="1200" dirty="0"/>
              <a:t>In the </a:t>
            </a:r>
            <a:r>
              <a:rPr lang="en-US" sz="1200" i="1" dirty="0"/>
              <a:t>Heat Transfer in Fluids</a:t>
            </a:r>
            <a:r>
              <a:rPr lang="en-US" sz="1200" dirty="0"/>
              <a:t> interface, in the </a:t>
            </a:r>
            <a:r>
              <a:rPr lang="en-US" sz="1200" i="1" dirty="0"/>
              <a:t>Heat convection</a:t>
            </a:r>
            <a:r>
              <a:rPr lang="en-US" sz="1200" dirty="0"/>
              <a:t> section of the </a:t>
            </a:r>
            <a:r>
              <a:rPr lang="en-US" sz="1200" i="1" dirty="0"/>
              <a:t>Fluid</a:t>
            </a:r>
            <a:r>
              <a:rPr lang="en-US" sz="1200" dirty="0"/>
              <a:t> node’s </a:t>
            </a:r>
            <a:r>
              <a:rPr lang="en-US" sz="1200" i="1" dirty="0"/>
              <a:t>Settings</a:t>
            </a:r>
            <a:r>
              <a:rPr lang="en-US" sz="1200" dirty="0"/>
              <a:t> window, select </a:t>
            </a:r>
            <a:r>
              <a:rPr lang="en-US" sz="1200" i="1" dirty="0"/>
              <a:t>Velocity field (</a:t>
            </a:r>
            <a:r>
              <a:rPr lang="en-US" sz="1200" i="1" dirty="0" err="1"/>
              <a:t>spf</a:t>
            </a:r>
            <a:r>
              <a:rPr lang="en-US" sz="1200" i="1" dirty="0"/>
              <a:t>)</a:t>
            </a:r>
            <a:r>
              <a:rPr lang="en-US" sz="1200" dirty="0"/>
              <a:t> in the </a:t>
            </a:r>
            <a:r>
              <a:rPr lang="en-US" sz="1200" i="1" dirty="0"/>
              <a:t>u</a:t>
            </a:r>
            <a:r>
              <a:rPr lang="en-US" sz="1200" dirty="0"/>
              <a:t> combo box. </a:t>
            </a:r>
          </a:p>
          <a:p>
            <a:pPr marL="219451" indent="-219451">
              <a:spcBef>
                <a:spcPts val="667"/>
              </a:spcBef>
            </a:pPr>
            <a:r>
              <a:rPr lang="en-US" sz="1200" dirty="0"/>
              <a:t>Define a mapped mesh with a maximum element size controlled by the parameter </a:t>
            </a:r>
            <a:r>
              <a:rPr lang="en-US" sz="1200" dirty="0" err="1">
                <a:latin typeface="Courier New" panose="02070309020205020404" pitchFamily="49" charset="0"/>
                <a:cs typeface="Courier New" panose="02070309020205020404" pitchFamily="49" charset="0"/>
              </a:rPr>
              <a:t>ms_max</a:t>
            </a:r>
            <a:r>
              <a:rPr lang="en-US" sz="1200" dirty="0"/>
              <a:t>.</a:t>
            </a:r>
          </a:p>
          <a:p>
            <a:pPr marL="219451" indent="-219451">
              <a:spcBef>
                <a:spcPts val="667"/>
              </a:spcBef>
            </a:pPr>
            <a:r>
              <a:rPr lang="en-US" sz="1200" dirty="0"/>
              <a:t>Define a parametric study over the Ra number using the study extension, using </a:t>
            </a:r>
            <a:r>
              <a:rPr lang="en-US" sz="1200" dirty="0">
                <a:latin typeface="Courier New" panose="02070309020205020404" pitchFamily="49" charset="0"/>
                <a:cs typeface="Courier New" panose="02070309020205020404" pitchFamily="49" charset="0"/>
              </a:rPr>
              <a:t>range(1700,1,1720)</a:t>
            </a:r>
            <a:r>
              <a:rPr lang="en-US" sz="1200" dirty="0"/>
              <a:t>.</a:t>
            </a:r>
          </a:p>
          <a:p>
            <a:pPr marL="219451" indent="-219451">
              <a:spcBef>
                <a:spcPts val="667"/>
              </a:spcBef>
            </a:pPr>
            <a:r>
              <a:rPr lang="en-US" sz="1200" dirty="0"/>
              <a:t>Define a probe that displays the maximum velocity magnitude in the domain while solving.</a:t>
            </a:r>
          </a:p>
        </p:txBody>
      </p:sp>
      <p:pic>
        <p:nvPicPr>
          <p:cNvPr id="6" name="Picture 5">
            <a:extLst>
              <a:ext uri="{FF2B5EF4-FFF2-40B4-BE49-F238E27FC236}">
                <a16:creationId xmlns:a16="http://schemas.microsoft.com/office/drawing/2014/main" id="{F257BF40-8431-41E1-AE62-46C7E889F5D7}"/>
              </a:ext>
            </a:extLst>
          </p:cNvPr>
          <p:cNvPicPr>
            <a:picLocks noChangeAspect="1"/>
          </p:cNvPicPr>
          <p:nvPr/>
        </p:nvPicPr>
        <p:blipFill rotWithShape="1">
          <a:blip r:embed="rId2"/>
          <a:srcRect r="38576" b="4801"/>
          <a:stretch/>
        </p:blipFill>
        <p:spPr>
          <a:xfrm>
            <a:off x="5231904" y="548680"/>
            <a:ext cx="7488832" cy="6528725"/>
          </a:xfrm>
          <a:prstGeom prst="rect">
            <a:avLst/>
          </a:prstGeom>
          <a:ln w="3175">
            <a:solidFill>
              <a:schemeClr val="bg2"/>
            </a:solidFill>
          </a:ln>
        </p:spPr>
      </p:pic>
    </p:spTree>
    <p:extLst>
      <p:ext uri="{BB962C8B-B14F-4D97-AF65-F5344CB8AC3E}">
        <p14:creationId xmlns:p14="http://schemas.microsoft.com/office/powerpoint/2010/main" val="1126087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F058091C-3453-4FCF-9CDE-F284EEF56A28}"/>
              </a:ext>
            </a:extLst>
          </p:cNvPr>
          <p:cNvSpPr>
            <a:spLocks noGrp="1"/>
          </p:cNvSpPr>
          <p:nvPr>
            <p:ph idx="1"/>
          </p:nvPr>
        </p:nvSpPr>
        <p:spPr/>
        <p:txBody>
          <a:bodyPr>
            <a:normAutofit/>
          </a:bodyPr>
          <a:lstStyle/>
          <a:p>
            <a:pPr marL="0" indent="0">
              <a:buNone/>
            </a:pPr>
            <a:r>
              <a:rPr lang="en-US" noProof="0" dirty="0"/>
              <a:t>The Navier</a:t>
            </a:r>
            <a:r>
              <a:rPr lang="en-US" dirty="0"/>
              <a:t>–</a:t>
            </a:r>
            <a:r>
              <a:rPr lang="en-US" noProof="0" dirty="0"/>
              <a:t>Stokes and heat </a:t>
            </a:r>
            <a:r>
              <a:rPr lang="en-US" dirty="0"/>
              <a:t>t</a:t>
            </a:r>
            <a:r>
              <a:rPr lang="en-US" noProof="0" dirty="0" err="1"/>
              <a:t>ransfer</a:t>
            </a:r>
            <a:r>
              <a:rPr lang="en-US" noProof="0" dirty="0"/>
              <a:t> equations are linearized around the state at rest, </a:t>
            </a:r>
            <a:br>
              <a:rPr lang="en-US" noProof="0" dirty="0"/>
            </a:br>
            <a:r>
              <a:rPr lang="en-US" noProof="0" dirty="0"/>
              <a:t>with a linear temperature profile. The state at rest is described as follows</a:t>
            </a:r>
            <a:r>
              <a:rPr lang="en-US" baseline="30000" noProof="0" dirty="0"/>
              <a:t>1</a:t>
            </a:r>
            <a:r>
              <a:rPr lang="en-US" noProof="0" dirty="0"/>
              <a:t>:</a:t>
            </a:r>
          </a:p>
          <a:p>
            <a:pPr marL="0" indent="0">
              <a:buNone/>
            </a:pPr>
            <a:endParaRPr lang="en-US" noProof="0" dirty="0"/>
          </a:p>
          <a:p>
            <a:pPr marL="0" indent="0">
              <a:buNone/>
            </a:pPr>
            <a:endParaRPr lang="en-US" noProof="0" dirty="0"/>
          </a:p>
          <a:p>
            <a:pPr marL="0" indent="0">
              <a:buNone/>
            </a:pPr>
            <a:endParaRPr lang="en-US" noProof="0" dirty="0"/>
          </a:p>
          <a:p>
            <a:pPr marL="0" indent="0">
              <a:buNone/>
            </a:pPr>
            <a:r>
              <a:rPr lang="en-US" dirty="0"/>
              <a:t>Using this as the </a:t>
            </a:r>
            <a:r>
              <a:rPr lang="en-US" noProof="0" dirty="0"/>
              <a:t>linearization point in the initial nonlinear problem leads </a:t>
            </a:r>
            <a:br>
              <a:rPr lang="en-US" noProof="0" dirty="0"/>
            </a:br>
            <a:r>
              <a:rPr lang="en-US" noProof="0" dirty="0"/>
              <a:t>to the following  linearized equations:</a:t>
            </a:r>
          </a:p>
          <a:p>
            <a:pPr marL="0" indent="0">
              <a:buNone/>
            </a:pPr>
            <a:endParaRPr lang="en-US" noProof="0" dirty="0"/>
          </a:p>
          <a:p>
            <a:pPr marL="0" indent="0">
              <a:buNone/>
            </a:pPr>
            <a:endParaRPr lang="en-US" noProof="0" dirty="0"/>
          </a:p>
        </p:txBody>
      </p:sp>
      <p:sp>
        <p:nvSpPr>
          <p:cNvPr id="15" name="Rectangle 14">
            <a:extLst>
              <a:ext uri="{FF2B5EF4-FFF2-40B4-BE49-F238E27FC236}">
                <a16:creationId xmlns:a16="http://schemas.microsoft.com/office/drawing/2014/main" id="{EA77BFBE-1551-63C1-AA4D-5BB094C3E368}"/>
              </a:ext>
            </a:extLst>
          </p:cNvPr>
          <p:cNvSpPr/>
          <p:nvPr/>
        </p:nvSpPr>
        <p:spPr>
          <a:xfrm>
            <a:off x="6002935" y="4850046"/>
            <a:ext cx="5181629" cy="882025"/>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Rectangle 13">
            <a:extLst>
              <a:ext uri="{FF2B5EF4-FFF2-40B4-BE49-F238E27FC236}">
                <a16:creationId xmlns:a16="http://schemas.microsoft.com/office/drawing/2014/main" id="{31590200-7BA1-37DF-1290-AC8A3D58655C}"/>
              </a:ext>
            </a:extLst>
          </p:cNvPr>
          <p:cNvSpPr/>
          <p:nvPr/>
        </p:nvSpPr>
        <p:spPr>
          <a:xfrm>
            <a:off x="626337" y="4850046"/>
            <a:ext cx="4029503" cy="1624608"/>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Rectangle 12">
            <a:extLst>
              <a:ext uri="{FF2B5EF4-FFF2-40B4-BE49-F238E27FC236}">
                <a16:creationId xmlns:a16="http://schemas.microsoft.com/office/drawing/2014/main" id="{9C86C3AC-47B1-4911-4036-53995A7EB53E}"/>
              </a:ext>
            </a:extLst>
          </p:cNvPr>
          <p:cNvSpPr/>
          <p:nvPr/>
        </p:nvSpPr>
        <p:spPr>
          <a:xfrm>
            <a:off x="626337" y="2561205"/>
            <a:ext cx="4029503" cy="1539027"/>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Title 6">
            <a:extLst>
              <a:ext uri="{FF2B5EF4-FFF2-40B4-BE49-F238E27FC236}">
                <a16:creationId xmlns:a16="http://schemas.microsoft.com/office/drawing/2014/main" id="{F5D5833A-DDE8-4F0D-BFF6-E7D37A0F424F}"/>
              </a:ext>
            </a:extLst>
          </p:cNvPr>
          <p:cNvSpPr>
            <a:spLocks noGrp="1"/>
          </p:cNvSpPr>
          <p:nvPr>
            <p:ph type="title"/>
          </p:nvPr>
        </p:nvSpPr>
        <p:spPr/>
        <p:txBody>
          <a:bodyPr>
            <a:normAutofit/>
          </a:bodyPr>
          <a:lstStyle/>
          <a:p>
            <a:r>
              <a:rPr lang="en-US" noProof="0" dirty="0"/>
              <a:t>Simulation Approach, Part 2: Parametric Eigenvalue Study</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6137BF9-0419-4949-BF18-B66CC1B79942}"/>
                  </a:ext>
                </a:extLst>
              </p:cNvPr>
              <p:cNvSpPr txBox="1"/>
              <p:nvPr/>
            </p:nvSpPr>
            <p:spPr>
              <a:xfrm>
                <a:off x="1007435" y="2662189"/>
                <a:ext cx="4224469" cy="1175835"/>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fr-FR" sz="1867" i="1">
                              <a:latin typeface="Cambria Math" panose="02040503050406030204" pitchFamily="18" charset="0"/>
                            </a:rPr>
                          </m:ctrlPr>
                        </m:accPr>
                        <m:e>
                          <m:r>
                            <a:rPr lang="fr-FR" sz="1867" i="1">
                              <a:latin typeface="Cambria Math" panose="02040503050406030204" pitchFamily="18" charset="0"/>
                            </a:rPr>
                            <m:t>𝑢</m:t>
                          </m:r>
                        </m:e>
                      </m:acc>
                      <m:r>
                        <a:rPr lang="fr-FR" sz="1867" i="1">
                          <a:latin typeface="Cambria Math" panose="02040503050406030204" pitchFamily="18" charset="0"/>
                        </a:rPr>
                        <m:t>=0</m:t>
                      </m:r>
                    </m:oMath>
                  </m:oMathPara>
                </a14:m>
                <a:endParaRPr lang="fr-FR" sz="1867" dirty="0"/>
              </a:p>
              <a:p>
                <a:pPr/>
                <a14:m>
                  <m:oMathPara xmlns:m="http://schemas.openxmlformats.org/officeDocument/2006/math">
                    <m:oMathParaPr>
                      <m:jc m:val="left"/>
                    </m:oMathParaPr>
                    <m:oMath xmlns:m="http://schemas.openxmlformats.org/officeDocument/2006/math">
                      <m:r>
                        <a:rPr lang="fr-FR" sz="1867" i="1">
                          <a:latin typeface="Cambria Math" panose="02040503050406030204" pitchFamily="18" charset="0"/>
                        </a:rPr>
                        <m:t>𝑇</m:t>
                      </m:r>
                      <m:r>
                        <a:rPr lang="fr-FR" sz="1867" i="1">
                          <a:latin typeface="Cambria Math" panose="02040503050406030204" pitchFamily="18" charset="0"/>
                        </a:rPr>
                        <m:t>=</m:t>
                      </m:r>
                      <m:sSub>
                        <m:sSubPr>
                          <m:ctrlPr>
                            <a:rPr lang="fr-FR" sz="1867" i="1">
                              <a:latin typeface="Cambria Math" panose="02040503050406030204" pitchFamily="18" charset="0"/>
                            </a:rPr>
                          </m:ctrlPr>
                        </m:sSubPr>
                        <m:e>
                          <m:r>
                            <a:rPr lang="fr-FR" sz="1867" i="1">
                              <a:latin typeface="Cambria Math" panose="02040503050406030204" pitchFamily="18" charset="0"/>
                            </a:rPr>
                            <m:t>𝑇</m:t>
                          </m:r>
                        </m:e>
                        <m:sub>
                          <m:r>
                            <a:rPr lang="fr-FR" sz="1867" i="1">
                              <a:latin typeface="Cambria Math" panose="02040503050406030204" pitchFamily="18" charset="0"/>
                            </a:rPr>
                            <m:t>𝑏𝑜𝑡𝑡𝑜𝑚</m:t>
                          </m:r>
                        </m:sub>
                      </m:sSub>
                      <m:r>
                        <a:rPr lang="fr-FR" sz="1867" i="1">
                          <a:latin typeface="Cambria Math" panose="02040503050406030204" pitchFamily="18" charset="0"/>
                        </a:rPr>
                        <m:t>−</m:t>
                      </m:r>
                      <m:box>
                        <m:boxPr>
                          <m:ctrlPr>
                            <a:rPr lang="fr-FR" sz="1867" i="1">
                              <a:latin typeface="Cambria Math" panose="02040503050406030204" pitchFamily="18" charset="0"/>
                            </a:rPr>
                          </m:ctrlPr>
                        </m:boxPr>
                        <m:e>
                          <m:argPr>
                            <m:argSz m:val="-1"/>
                          </m:argPr>
                          <m:f>
                            <m:fPr>
                              <m:ctrlPr>
                                <a:rPr lang="fr-FR" sz="1867" i="1">
                                  <a:latin typeface="Cambria Math" panose="02040503050406030204" pitchFamily="18" charset="0"/>
                                </a:rPr>
                              </m:ctrlPr>
                            </m:fPr>
                            <m:num>
                              <m:r>
                                <a:rPr lang="fr-FR" sz="1867" i="1">
                                  <a:latin typeface="Cambria Math" panose="02040503050406030204" pitchFamily="18" charset="0"/>
                                  <a:ea typeface="Cambria Math" panose="02040503050406030204" pitchFamily="18" charset="0"/>
                                </a:rPr>
                                <m:t>∆</m:t>
                              </m:r>
                              <m:r>
                                <a:rPr lang="fr-FR" sz="1867" i="1">
                                  <a:latin typeface="Cambria Math" panose="02040503050406030204" pitchFamily="18" charset="0"/>
                                </a:rPr>
                                <m:t>𝑇</m:t>
                              </m:r>
                            </m:num>
                            <m:den>
                              <m:r>
                                <a:rPr lang="fr-FR" sz="1867" i="1">
                                  <a:latin typeface="Cambria Math" panose="02040503050406030204" pitchFamily="18" charset="0"/>
                                </a:rPr>
                                <m:t>𝐿</m:t>
                              </m:r>
                            </m:den>
                          </m:f>
                          <m:r>
                            <a:rPr lang="fr-FR" sz="1867" i="1">
                              <a:latin typeface="Cambria Math" panose="02040503050406030204" pitchFamily="18" charset="0"/>
                            </a:rPr>
                            <m:t>𝑦</m:t>
                          </m:r>
                        </m:e>
                      </m:box>
                    </m:oMath>
                  </m:oMathPara>
                </a14:m>
                <a:endParaRPr lang="fr-FR" sz="1867" dirty="0"/>
              </a:p>
              <a:p>
                <a:pPr/>
                <a14:m>
                  <m:oMathPara xmlns:m="http://schemas.openxmlformats.org/officeDocument/2006/math">
                    <m:oMathParaPr>
                      <m:jc m:val="left"/>
                    </m:oMathParaPr>
                    <m:oMath xmlns:m="http://schemas.openxmlformats.org/officeDocument/2006/math">
                      <m:r>
                        <a:rPr lang="fr-FR" sz="1867" i="1">
                          <a:latin typeface="Cambria Math" panose="02040503050406030204" pitchFamily="18" charset="0"/>
                        </a:rPr>
                        <m:t>𝑝</m:t>
                      </m:r>
                      <m:r>
                        <a:rPr lang="fr-FR" sz="1867" i="1">
                          <a:latin typeface="Cambria Math" panose="02040503050406030204" pitchFamily="18" charset="0"/>
                        </a:rPr>
                        <m:t>=</m:t>
                      </m:r>
                      <m:sSub>
                        <m:sSubPr>
                          <m:ctrlPr>
                            <a:rPr lang="fr-FR" sz="1867" i="1">
                              <a:latin typeface="Cambria Math" panose="02040503050406030204" pitchFamily="18" charset="0"/>
                            </a:rPr>
                          </m:ctrlPr>
                        </m:sSubPr>
                        <m:e>
                          <m:r>
                            <a:rPr lang="fr-FR" sz="1867" i="1">
                              <a:latin typeface="Cambria Math" panose="02040503050406030204" pitchFamily="18" charset="0"/>
                            </a:rPr>
                            <m:t>𝑝</m:t>
                          </m:r>
                        </m:e>
                        <m:sub>
                          <m:r>
                            <a:rPr lang="fr-FR" sz="1867" i="1">
                              <a:latin typeface="Cambria Math" panose="02040503050406030204" pitchFamily="18" charset="0"/>
                            </a:rPr>
                            <m:t>𝑏𝑜𝑡𝑡𝑜𝑚</m:t>
                          </m:r>
                        </m:sub>
                      </m:sSub>
                      <m:r>
                        <a:rPr lang="fr-FR" sz="1867" i="1">
                          <a:latin typeface="Cambria Math" panose="02040503050406030204" pitchFamily="18" charset="0"/>
                        </a:rPr>
                        <m:t>−</m:t>
                      </m:r>
                      <m:sSub>
                        <m:sSubPr>
                          <m:ctrlPr>
                            <a:rPr lang="fr-FR" sz="1867" i="1">
                              <a:latin typeface="Cambria Math" panose="02040503050406030204" pitchFamily="18" charset="0"/>
                              <a:ea typeface="Cambria Math" panose="02040503050406030204" pitchFamily="18" charset="0"/>
                            </a:rPr>
                          </m:ctrlPr>
                        </m:sSubPr>
                        <m:e>
                          <m:r>
                            <a:rPr lang="fr-FR" sz="1867" i="1">
                              <a:latin typeface="Cambria Math" panose="02040503050406030204" pitchFamily="18" charset="0"/>
                              <a:ea typeface="Cambria Math" panose="02040503050406030204" pitchFamily="18" charset="0"/>
                            </a:rPr>
                            <m:t>𝜌</m:t>
                          </m:r>
                        </m:e>
                        <m:sub>
                          <m:r>
                            <a:rPr lang="fr-FR" sz="1867" i="1">
                              <a:latin typeface="Cambria Math" panose="02040503050406030204" pitchFamily="18" charset="0"/>
                              <a:ea typeface="Cambria Math" panose="02040503050406030204" pitchFamily="18" charset="0"/>
                            </a:rPr>
                            <m:t>0</m:t>
                          </m:r>
                        </m:sub>
                      </m:sSub>
                      <m:r>
                        <a:rPr lang="fr-FR" sz="1867" i="1">
                          <a:latin typeface="Cambria Math" panose="02040503050406030204" pitchFamily="18" charset="0"/>
                          <a:ea typeface="Cambria Math" panose="02040503050406030204" pitchFamily="18" charset="0"/>
                        </a:rPr>
                        <m:t>𝑔</m:t>
                      </m:r>
                      <m:d>
                        <m:dPr>
                          <m:ctrlPr>
                            <a:rPr lang="fr-FR" sz="1867" i="1">
                              <a:latin typeface="Cambria Math" panose="02040503050406030204" pitchFamily="18" charset="0"/>
                              <a:ea typeface="Cambria Math" panose="02040503050406030204" pitchFamily="18" charset="0"/>
                            </a:rPr>
                          </m:ctrlPr>
                        </m:dPr>
                        <m:e>
                          <m:r>
                            <a:rPr lang="fr-FR" sz="1867" i="1">
                              <a:latin typeface="Cambria Math" panose="02040503050406030204" pitchFamily="18" charset="0"/>
                              <a:ea typeface="Cambria Math" panose="02040503050406030204" pitchFamily="18" charset="0"/>
                            </a:rPr>
                            <m:t>𝑦</m:t>
                          </m:r>
                          <m:r>
                            <a:rPr lang="fr-FR" sz="1867" i="1">
                              <a:latin typeface="Cambria Math" panose="02040503050406030204" pitchFamily="18" charset="0"/>
                              <a:ea typeface="Cambria Math" panose="02040503050406030204" pitchFamily="18" charset="0"/>
                            </a:rPr>
                            <m:t>+</m:t>
                          </m:r>
                          <m:box>
                            <m:boxPr>
                              <m:ctrlPr>
                                <a:rPr lang="fr-FR" sz="1867" i="1">
                                  <a:latin typeface="Cambria Math" panose="02040503050406030204" pitchFamily="18" charset="0"/>
                                  <a:ea typeface="Cambria Math" panose="02040503050406030204" pitchFamily="18" charset="0"/>
                                </a:rPr>
                              </m:ctrlPr>
                            </m:boxPr>
                            <m:e>
                              <m:argPr>
                                <m:argSz m:val="-1"/>
                              </m:argPr>
                              <m:f>
                                <m:fPr>
                                  <m:ctrlPr>
                                    <a:rPr lang="fr-FR" sz="1867" i="1">
                                      <a:latin typeface="Cambria Math" panose="02040503050406030204" pitchFamily="18" charset="0"/>
                                      <a:ea typeface="Cambria Math" panose="02040503050406030204" pitchFamily="18" charset="0"/>
                                    </a:rPr>
                                  </m:ctrlPr>
                                </m:fPr>
                                <m:num>
                                  <m:r>
                                    <a:rPr lang="fr-FR" sz="1867" i="1">
                                      <a:latin typeface="Cambria Math" panose="02040503050406030204" pitchFamily="18" charset="0"/>
                                      <a:ea typeface="Cambria Math" panose="02040503050406030204" pitchFamily="18" charset="0"/>
                                    </a:rPr>
                                    <m:t>1</m:t>
                                  </m:r>
                                </m:num>
                                <m:den>
                                  <m:r>
                                    <a:rPr lang="fr-FR" sz="1867" i="1">
                                      <a:latin typeface="Cambria Math" panose="02040503050406030204" pitchFamily="18" charset="0"/>
                                      <a:ea typeface="Cambria Math" panose="02040503050406030204" pitchFamily="18" charset="0"/>
                                    </a:rPr>
                                    <m:t>2</m:t>
                                  </m:r>
                                </m:den>
                              </m:f>
                            </m:e>
                          </m:box>
                          <m:r>
                            <a:rPr lang="fr-FR" sz="1867" i="1">
                              <a:latin typeface="Cambria Math" panose="02040503050406030204" pitchFamily="18" charset="0"/>
                              <a:ea typeface="Cambria Math" panose="02040503050406030204" pitchFamily="18" charset="0"/>
                            </a:rPr>
                            <m:t>𝛼</m:t>
                          </m:r>
                          <m:f>
                            <m:fPr>
                              <m:ctrlPr>
                                <a:rPr lang="fr-FR" sz="1867" i="1">
                                  <a:latin typeface="Cambria Math" panose="02040503050406030204" pitchFamily="18" charset="0"/>
                                </a:rPr>
                              </m:ctrlPr>
                            </m:fPr>
                            <m:num>
                              <m:r>
                                <a:rPr lang="fr-FR" sz="1867" i="1">
                                  <a:latin typeface="Cambria Math" panose="02040503050406030204" pitchFamily="18" charset="0"/>
                                  <a:ea typeface="Cambria Math" panose="02040503050406030204" pitchFamily="18" charset="0"/>
                                </a:rPr>
                                <m:t>∆</m:t>
                              </m:r>
                              <m:r>
                                <a:rPr lang="fr-FR" sz="1867" i="1">
                                  <a:latin typeface="Cambria Math" panose="02040503050406030204" pitchFamily="18" charset="0"/>
                                </a:rPr>
                                <m:t>𝑇</m:t>
                              </m:r>
                            </m:num>
                            <m:den>
                              <m:r>
                                <a:rPr lang="fr-FR" sz="1867" i="1">
                                  <a:latin typeface="Cambria Math" panose="02040503050406030204" pitchFamily="18" charset="0"/>
                                </a:rPr>
                                <m:t>𝐿</m:t>
                              </m:r>
                            </m:den>
                          </m:f>
                          <m:sSup>
                            <m:sSupPr>
                              <m:ctrlPr>
                                <a:rPr lang="fr-FR" sz="1867" i="1">
                                  <a:latin typeface="Cambria Math" panose="02040503050406030204" pitchFamily="18" charset="0"/>
                                </a:rPr>
                              </m:ctrlPr>
                            </m:sSupPr>
                            <m:e>
                              <m:r>
                                <a:rPr lang="fr-FR" sz="1867" i="1">
                                  <a:latin typeface="Cambria Math" panose="02040503050406030204" pitchFamily="18" charset="0"/>
                                </a:rPr>
                                <m:t>𝑦</m:t>
                              </m:r>
                            </m:e>
                            <m:sup>
                              <m:r>
                                <a:rPr lang="fr-FR" sz="1867" i="1">
                                  <a:latin typeface="Cambria Math" panose="02040503050406030204" pitchFamily="18" charset="0"/>
                                </a:rPr>
                                <m:t>2</m:t>
                              </m:r>
                            </m:sup>
                          </m:sSup>
                        </m:e>
                      </m:d>
                    </m:oMath>
                  </m:oMathPara>
                </a14:m>
                <a:endParaRPr lang="fr-FR" sz="1867" dirty="0"/>
              </a:p>
            </p:txBody>
          </p:sp>
        </mc:Choice>
        <mc:Fallback xmlns="">
          <p:sp>
            <p:nvSpPr>
              <p:cNvPr id="4" name="TextBox 3">
                <a:extLst>
                  <a:ext uri="{FF2B5EF4-FFF2-40B4-BE49-F238E27FC236}">
                    <a16:creationId xmlns:a16="http://schemas.microsoft.com/office/drawing/2014/main" id="{A6137BF9-0419-4949-BF18-B66CC1B79942}"/>
                  </a:ext>
                </a:extLst>
              </p:cNvPr>
              <p:cNvSpPr txBox="1">
                <a:spLocks noRot="1" noChangeAspect="1" noMove="1" noResize="1" noEditPoints="1" noAdjustHandles="1" noChangeArrowheads="1" noChangeShapeType="1" noTextEdit="1"/>
              </p:cNvSpPr>
              <p:nvPr/>
            </p:nvSpPr>
            <p:spPr>
              <a:xfrm>
                <a:off x="1007435" y="2662189"/>
                <a:ext cx="4224469" cy="1175835"/>
              </a:xfrm>
              <a:prstGeom prst="rect">
                <a:avLst/>
              </a:prstGeom>
              <a:blipFill>
                <a:blip r:embed="rId2"/>
                <a:stretch>
                  <a:fillRect l="-2102" b="-531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BA51C8D-028D-4251-91DF-4079A96E009A}"/>
                  </a:ext>
                </a:extLst>
              </p:cNvPr>
              <p:cNvSpPr txBox="1"/>
              <p:nvPr/>
            </p:nvSpPr>
            <p:spPr>
              <a:xfrm>
                <a:off x="1007435" y="4871563"/>
                <a:ext cx="1525717" cy="287323"/>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fr-FR" sz="1867" i="1">
                          <a:latin typeface="Cambria Math" panose="02040503050406030204" pitchFamily="18" charset="0"/>
                        </a:rPr>
                        <m:t>𝑑𝑖𝑣</m:t>
                      </m:r>
                      <m:r>
                        <a:rPr lang="fr-FR" sz="1867" i="1">
                          <a:latin typeface="Cambria Math" panose="02040503050406030204" pitchFamily="18" charset="0"/>
                        </a:rPr>
                        <m:t>(</m:t>
                      </m:r>
                      <m:acc>
                        <m:accPr>
                          <m:chr m:val="⃗"/>
                          <m:ctrlPr>
                            <a:rPr lang="fr-FR" sz="1867" i="1">
                              <a:latin typeface="Cambria Math" panose="02040503050406030204" pitchFamily="18" charset="0"/>
                            </a:rPr>
                          </m:ctrlPr>
                        </m:accPr>
                        <m:e>
                          <m:r>
                            <a:rPr lang="fr-FR" sz="1867" i="1">
                              <a:latin typeface="Cambria Math" panose="02040503050406030204" pitchFamily="18" charset="0"/>
                            </a:rPr>
                            <m:t>𝑢</m:t>
                          </m:r>
                        </m:e>
                      </m:acc>
                      <m:r>
                        <a:rPr lang="fr-FR" sz="1867" i="1">
                          <a:latin typeface="Cambria Math" panose="02040503050406030204" pitchFamily="18" charset="0"/>
                        </a:rPr>
                        <m:t>)=0</m:t>
                      </m:r>
                    </m:oMath>
                  </m:oMathPara>
                </a14:m>
                <a:endParaRPr lang="fr-FR" sz="1867" dirty="0"/>
              </a:p>
            </p:txBody>
          </p:sp>
        </mc:Choice>
        <mc:Fallback xmlns="">
          <p:sp>
            <p:nvSpPr>
              <p:cNvPr id="5" name="TextBox 4">
                <a:extLst>
                  <a:ext uri="{FF2B5EF4-FFF2-40B4-BE49-F238E27FC236}">
                    <a16:creationId xmlns:a16="http://schemas.microsoft.com/office/drawing/2014/main" id="{ABA51C8D-028D-4251-91DF-4079A96E009A}"/>
                  </a:ext>
                </a:extLst>
              </p:cNvPr>
              <p:cNvSpPr txBox="1">
                <a:spLocks noRot="1" noChangeAspect="1" noMove="1" noResize="1" noEditPoints="1" noAdjustHandles="1" noChangeArrowheads="1" noChangeShapeType="1" noTextEdit="1"/>
              </p:cNvSpPr>
              <p:nvPr/>
            </p:nvSpPr>
            <p:spPr>
              <a:xfrm>
                <a:off x="1007435" y="4871563"/>
                <a:ext cx="1525717" cy="287323"/>
              </a:xfrm>
              <a:prstGeom prst="rect">
                <a:avLst/>
              </a:prstGeom>
              <a:blipFill>
                <a:blip r:embed="rId3"/>
                <a:stretch>
                  <a:fillRect l="-5785" b="-3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9478282-4506-4D24-8766-DAB257420340}"/>
                  </a:ext>
                </a:extLst>
              </p:cNvPr>
              <p:cNvSpPr txBox="1"/>
              <p:nvPr/>
            </p:nvSpPr>
            <p:spPr>
              <a:xfrm>
                <a:off x="1007435" y="5159594"/>
                <a:ext cx="3492816" cy="56637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f>
                        <m:fPr>
                          <m:ctrlPr>
                            <a:rPr lang="fr-FR" sz="1867" i="1">
                              <a:latin typeface="Cambria Math" panose="02040503050406030204" pitchFamily="18" charset="0"/>
                            </a:rPr>
                          </m:ctrlPr>
                        </m:fPr>
                        <m:num>
                          <m:r>
                            <a:rPr lang="fr-FR" sz="1867" i="1">
                              <a:latin typeface="Cambria Math" panose="02040503050406030204" pitchFamily="18" charset="0"/>
                            </a:rPr>
                            <m:t>𝜕</m:t>
                          </m:r>
                          <m:acc>
                            <m:accPr>
                              <m:chr m:val="⃗"/>
                              <m:ctrlPr>
                                <a:rPr lang="fr-FR" sz="1867" i="1">
                                  <a:latin typeface="Cambria Math" panose="02040503050406030204" pitchFamily="18" charset="0"/>
                                </a:rPr>
                              </m:ctrlPr>
                            </m:accPr>
                            <m:e>
                              <m:r>
                                <a:rPr lang="fr-FR" sz="1867" i="1">
                                  <a:latin typeface="Cambria Math" panose="02040503050406030204" pitchFamily="18" charset="0"/>
                                </a:rPr>
                                <m:t>𝑢</m:t>
                              </m:r>
                            </m:e>
                          </m:acc>
                        </m:num>
                        <m:den>
                          <m:r>
                            <a:rPr lang="fr-FR" sz="1867" i="1">
                              <a:latin typeface="Cambria Math" panose="02040503050406030204" pitchFamily="18" charset="0"/>
                            </a:rPr>
                            <m:t>𝜕</m:t>
                          </m:r>
                          <m:r>
                            <a:rPr lang="fr-FR" sz="1867" i="1">
                              <a:latin typeface="Cambria Math" panose="02040503050406030204" pitchFamily="18" charset="0"/>
                            </a:rPr>
                            <m:t>𝑡</m:t>
                          </m:r>
                        </m:den>
                      </m:f>
                      <m:r>
                        <a:rPr lang="fr-FR" sz="1867" i="1">
                          <a:latin typeface="Cambria Math" panose="02040503050406030204" pitchFamily="18" charset="0"/>
                        </a:rPr>
                        <m:t>=−</m:t>
                      </m:r>
                      <m:acc>
                        <m:accPr>
                          <m:chr m:val="⃗"/>
                          <m:ctrlPr>
                            <a:rPr lang="fr-FR" sz="1867" i="1">
                              <a:latin typeface="Cambria Math" panose="02040503050406030204" pitchFamily="18" charset="0"/>
                            </a:rPr>
                          </m:ctrlPr>
                        </m:accPr>
                        <m:e>
                          <m:r>
                            <m:rPr>
                              <m:sty m:val="p"/>
                            </m:rPr>
                            <a:rPr lang="fr-FR" sz="1867" i="1">
                              <a:latin typeface="Cambria Math" panose="02040503050406030204" pitchFamily="18" charset="0"/>
                            </a:rPr>
                            <m:t>∇</m:t>
                          </m:r>
                        </m:e>
                      </m:acc>
                      <m:r>
                        <a:rPr lang="fr-FR" sz="1867" i="1">
                          <a:latin typeface="Cambria Math" panose="02040503050406030204" pitchFamily="18" charset="0"/>
                        </a:rPr>
                        <m:t>𝑝</m:t>
                      </m:r>
                      <m:r>
                        <a:rPr lang="fr-FR" sz="1867" i="1">
                          <a:latin typeface="Cambria Math" panose="02040503050406030204" pitchFamily="18" charset="0"/>
                        </a:rPr>
                        <m:t>+</m:t>
                      </m:r>
                      <m:r>
                        <a:rPr lang="fr-FR" sz="1867" i="1">
                          <a:latin typeface="Cambria Math" panose="02040503050406030204" pitchFamily="18" charset="0"/>
                        </a:rPr>
                        <m:t>𝑃𝑟</m:t>
                      </m:r>
                      <m:r>
                        <a:rPr lang="fr-FR" sz="1867" i="1">
                          <a:latin typeface="Cambria Math" panose="02040503050406030204" pitchFamily="18" charset="0"/>
                        </a:rPr>
                        <m:t> </m:t>
                      </m:r>
                      <m:sSup>
                        <m:sSupPr>
                          <m:ctrlPr>
                            <a:rPr lang="fr-FR" sz="1867" i="1">
                              <a:latin typeface="Cambria Math" panose="02040503050406030204" pitchFamily="18" charset="0"/>
                            </a:rPr>
                          </m:ctrlPr>
                        </m:sSupPr>
                        <m:e>
                          <m:acc>
                            <m:accPr>
                              <m:chr m:val="⃗"/>
                              <m:ctrlPr>
                                <a:rPr lang="fr-FR" sz="1867" i="1">
                                  <a:latin typeface="Cambria Math" panose="02040503050406030204" pitchFamily="18" charset="0"/>
                                </a:rPr>
                              </m:ctrlPr>
                            </m:accPr>
                            <m:e>
                              <m:r>
                                <m:rPr>
                                  <m:sty m:val="p"/>
                                </m:rPr>
                                <a:rPr lang="fr-FR" sz="1867" i="1">
                                  <a:latin typeface="Cambria Math" panose="02040503050406030204" pitchFamily="18" charset="0"/>
                                </a:rPr>
                                <m:t>∇</m:t>
                              </m:r>
                            </m:e>
                          </m:acc>
                        </m:e>
                        <m:sup>
                          <m:r>
                            <a:rPr lang="fr-FR" sz="1867" i="1">
                              <a:latin typeface="Cambria Math" panose="02040503050406030204" pitchFamily="18" charset="0"/>
                            </a:rPr>
                            <m:t>2</m:t>
                          </m:r>
                        </m:sup>
                      </m:sSup>
                      <m:acc>
                        <m:accPr>
                          <m:chr m:val="⃗"/>
                          <m:ctrlPr>
                            <a:rPr lang="fr-FR" sz="1867" i="1">
                              <a:latin typeface="Cambria Math" panose="02040503050406030204" pitchFamily="18" charset="0"/>
                            </a:rPr>
                          </m:ctrlPr>
                        </m:accPr>
                        <m:e>
                          <m:r>
                            <a:rPr lang="fr-FR" sz="1867" i="1">
                              <a:latin typeface="Cambria Math" panose="02040503050406030204" pitchFamily="18" charset="0"/>
                            </a:rPr>
                            <m:t>𝑢</m:t>
                          </m:r>
                        </m:e>
                      </m:acc>
                      <m:r>
                        <a:rPr lang="fr-FR" sz="1867" i="1">
                          <a:latin typeface="Cambria Math" panose="02040503050406030204" pitchFamily="18" charset="0"/>
                        </a:rPr>
                        <m:t>+</m:t>
                      </m:r>
                      <m:r>
                        <a:rPr lang="fr-FR" sz="1867" i="1">
                          <a:latin typeface="Cambria Math" panose="02040503050406030204" pitchFamily="18" charset="0"/>
                        </a:rPr>
                        <m:t>𝑅𝑎</m:t>
                      </m:r>
                      <m:r>
                        <a:rPr lang="fr-FR" sz="1867" i="1">
                          <a:latin typeface="Cambria Math" panose="02040503050406030204" pitchFamily="18" charset="0"/>
                        </a:rPr>
                        <m:t> </m:t>
                      </m:r>
                      <m:r>
                        <a:rPr lang="fr-FR" sz="1867" i="1">
                          <a:latin typeface="Cambria Math" panose="02040503050406030204" pitchFamily="18" charset="0"/>
                        </a:rPr>
                        <m:t>𝑃𝑟</m:t>
                      </m:r>
                      <m:r>
                        <a:rPr lang="fr-FR" sz="1867" i="1">
                          <a:latin typeface="Cambria Math" panose="02040503050406030204" pitchFamily="18" charset="0"/>
                        </a:rPr>
                        <m:t> </m:t>
                      </m:r>
                      <m:r>
                        <a:rPr lang="fr-FR" sz="1867" i="1">
                          <a:latin typeface="Cambria Math" panose="02040503050406030204" pitchFamily="18" charset="0"/>
                        </a:rPr>
                        <m:t>𝑇</m:t>
                      </m:r>
                      <m:acc>
                        <m:accPr>
                          <m:chr m:val="⃗"/>
                          <m:ctrlPr>
                            <a:rPr lang="fr-FR" sz="1867" i="1">
                              <a:latin typeface="Cambria Math" panose="02040503050406030204" pitchFamily="18" charset="0"/>
                            </a:rPr>
                          </m:ctrlPr>
                        </m:accPr>
                        <m:e>
                          <m:sSub>
                            <m:sSubPr>
                              <m:ctrlPr>
                                <a:rPr lang="fr-FR" sz="1867" i="1">
                                  <a:latin typeface="Cambria Math" panose="02040503050406030204" pitchFamily="18" charset="0"/>
                                </a:rPr>
                              </m:ctrlPr>
                            </m:sSubPr>
                            <m:e>
                              <m:r>
                                <a:rPr lang="fr-FR" sz="1867" i="1">
                                  <a:latin typeface="Cambria Math" panose="02040503050406030204" pitchFamily="18" charset="0"/>
                                </a:rPr>
                                <m:t> </m:t>
                              </m:r>
                              <m:r>
                                <a:rPr lang="fr-FR" sz="1867" i="1">
                                  <a:latin typeface="Cambria Math" panose="02040503050406030204" pitchFamily="18" charset="0"/>
                                </a:rPr>
                                <m:t>𝑒</m:t>
                              </m:r>
                            </m:e>
                            <m:sub>
                              <m:r>
                                <a:rPr lang="fr-FR" sz="1867" i="1">
                                  <a:latin typeface="Cambria Math" panose="02040503050406030204" pitchFamily="18" charset="0"/>
                                </a:rPr>
                                <m:t>𝑦</m:t>
                              </m:r>
                            </m:sub>
                          </m:sSub>
                        </m:e>
                      </m:acc>
                    </m:oMath>
                  </m:oMathPara>
                </a14:m>
                <a:endParaRPr lang="fr-FR" sz="1867" dirty="0"/>
              </a:p>
            </p:txBody>
          </p:sp>
        </mc:Choice>
        <mc:Fallback xmlns="">
          <p:sp>
            <p:nvSpPr>
              <p:cNvPr id="6" name="TextBox 5">
                <a:extLst>
                  <a:ext uri="{FF2B5EF4-FFF2-40B4-BE49-F238E27FC236}">
                    <a16:creationId xmlns:a16="http://schemas.microsoft.com/office/drawing/2014/main" id="{99478282-4506-4D24-8766-DAB257420340}"/>
                  </a:ext>
                </a:extLst>
              </p:cNvPr>
              <p:cNvSpPr txBox="1">
                <a:spLocks noRot="1" noChangeAspect="1" noMove="1" noResize="1" noEditPoints="1" noAdjustHandles="1" noChangeArrowheads="1" noChangeShapeType="1" noTextEdit="1"/>
              </p:cNvSpPr>
              <p:nvPr/>
            </p:nvSpPr>
            <p:spPr>
              <a:xfrm>
                <a:off x="1007435" y="5159594"/>
                <a:ext cx="3492816" cy="566374"/>
              </a:xfrm>
              <a:prstGeom prst="rect">
                <a:avLst/>
              </a:prstGeom>
              <a:blipFill>
                <a:blip r:embed="rId4"/>
                <a:stretch>
                  <a:fillRect l="-2536" b="-155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56C1B43-3F2F-4CA8-AB05-E39A8E7FC418}"/>
                  </a:ext>
                </a:extLst>
              </p:cNvPr>
              <p:cNvSpPr txBox="1"/>
              <p:nvPr/>
            </p:nvSpPr>
            <p:spPr>
              <a:xfrm>
                <a:off x="1007436" y="5831669"/>
                <a:ext cx="1464055" cy="54591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f>
                        <m:fPr>
                          <m:ctrlPr>
                            <a:rPr lang="fr-FR" sz="1867" i="1">
                              <a:latin typeface="Cambria Math" panose="02040503050406030204" pitchFamily="18" charset="0"/>
                            </a:rPr>
                          </m:ctrlPr>
                        </m:fPr>
                        <m:num>
                          <m:r>
                            <a:rPr lang="fr-FR" sz="1867" i="1">
                              <a:latin typeface="Cambria Math" panose="02040503050406030204" pitchFamily="18" charset="0"/>
                            </a:rPr>
                            <m:t>𝜕</m:t>
                          </m:r>
                          <m:r>
                            <a:rPr lang="fr-FR" sz="1867" i="1">
                              <a:latin typeface="Cambria Math" panose="02040503050406030204" pitchFamily="18" charset="0"/>
                            </a:rPr>
                            <m:t>𝑇</m:t>
                          </m:r>
                        </m:num>
                        <m:den>
                          <m:r>
                            <a:rPr lang="fr-FR" sz="1867" i="1">
                              <a:latin typeface="Cambria Math" panose="02040503050406030204" pitchFamily="18" charset="0"/>
                            </a:rPr>
                            <m:t>𝜕</m:t>
                          </m:r>
                          <m:r>
                            <a:rPr lang="fr-FR" sz="1867" i="1">
                              <a:latin typeface="Cambria Math" panose="02040503050406030204" pitchFamily="18" charset="0"/>
                            </a:rPr>
                            <m:t>𝑡</m:t>
                          </m:r>
                        </m:den>
                      </m:f>
                      <m:r>
                        <a:rPr lang="fr-FR" sz="1867" i="1">
                          <a:latin typeface="Cambria Math" panose="02040503050406030204" pitchFamily="18" charset="0"/>
                        </a:rPr>
                        <m:t>−</m:t>
                      </m:r>
                      <m:r>
                        <a:rPr lang="fr-FR" sz="1867" i="1">
                          <a:latin typeface="Cambria Math" panose="02040503050406030204" pitchFamily="18" charset="0"/>
                        </a:rPr>
                        <m:t>𝑣</m:t>
                      </m:r>
                      <m:r>
                        <a:rPr lang="fr-FR" sz="1867" i="1">
                          <a:latin typeface="Cambria Math" panose="02040503050406030204" pitchFamily="18" charset="0"/>
                        </a:rPr>
                        <m:t>=</m:t>
                      </m:r>
                      <m:sSup>
                        <m:sSupPr>
                          <m:ctrlPr>
                            <a:rPr lang="fr-FR" sz="1867" i="1">
                              <a:latin typeface="Cambria Math" panose="02040503050406030204" pitchFamily="18" charset="0"/>
                            </a:rPr>
                          </m:ctrlPr>
                        </m:sSupPr>
                        <m:e>
                          <m:acc>
                            <m:accPr>
                              <m:chr m:val="⃗"/>
                              <m:ctrlPr>
                                <a:rPr lang="fr-FR" sz="1867" i="1">
                                  <a:latin typeface="Cambria Math" panose="02040503050406030204" pitchFamily="18" charset="0"/>
                                </a:rPr>
                              </m:ctrlPr>
                            </m:accPr>
                            <m:e>
                              <m:r>
                                <m:rPr>
                                  <m:sty m:val="p"/>
                                </m:rPr>
                                <a:rPr lang="fr-FR" sz="1867" i="1">
                                  <a:latin typeface="Cambria Math" panose="02040503050406030204" pitchFamily="18" charset="0"/>
                                </a:rPr>
                                <m:t>∇</m:t>
                              </m:r>
                            </m:e>
                          </m:acc>
                        </m:e>
                        <m:sup>
                          <m:r>
                            <a:rPr lang="fr-FR" sz="1867" i="1">
                              <a:latin typeface="Cambria Math" panose="02040503050406030204" pitchFamily="18" charset="0"/>
                            </a:rPr>
                            <m:t>2</m:t>
                          </m:r>
                        </m:sup>
                      </m:sSup>
                      <m:r>
                        <a:rPr lang="fr-FR" sz="1867" i="1">
                          <a:latin typeface="Cambria Math" panose="02040503050406030204" pitchFamily="18" charset="0"/>
                        </a:rPr>
                        <m:t>𝑇</m:t>
                      </m:r>
                    </m:oMath>
                  </m:oMathPara>
                </a14:m>
                <a:endParaRPr lang="fr-FR" sz="1867" dirty="0"/>
              </a:p>
            </p:txBody>
          </p:sp>
        </mc:Choice>
        <mc:Fallback xmlns="">
          <p:sp>
            <p:nvSpPr>
              <p:cNvPr id="9" name="TextBox 8">
                <a:extLst>
                  <a:ext uri="{FF2B5EF4-FFF2-40B4-BE49-F238E27FC236}">
                    <a16:creationId xmlns:a16="http://schemas.microsoft.com/office/drawing/2014/main" id="{B56C1B43-3F2F-4CA8-AB05-E39A8E7FC418}"/>
                  </a:ext>
                </a:extLst>
              </p:cNvPr>
              <p:cNvSpPr txBox="1">
                <a:spLocks noRot="1" noChangeAspect="1" noMove="1" noResize="1" noEditPoints="1" noAdjustHandles="1" noChangeArrowheads="1" noChangeShapeType="1" noTextEdit="1"/>
              </p:cNvSpPr>
              <p:nvPr/>
            </p:nvSpPr>
            <p:spPr>
              <a:xfrm>
                <a:off x="1007436" y="5831669"/>
                <a:ext cx="1464055" cy="545919"/>
              </a:xfrm>
              <a:prstGeom prst="rect">
                <a:avLst/>
              </a:prstGeom>
              <a:blipFill>
                <a:blip r:embed="rId5"/>
                <a:stretch>
                  <a:fillRect l="-6034" t="-2273" r="-862" b="-136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5A95AC6-8DA6-417B-8A52-D9C201341BF6}"/>
                  </a:ext>
                </a:extLst>
              </p:cNvPr>
              <p:cNvSpPr txBox="1"/>
              <p:nvPr/>
            </p:nvSpPr>
            <p:spPr>
              <a:xfrm>
                <a:off x="6192011" y="5069944"/>
                <a:ext cx="1525717" cy="431144"/>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fr-FR" sz="1867" i="1">
                              <a:latin typeface="Cambria Math" panose="02040503050406030204" pitchFamily="18" charset="0"/>
                            </a:rPr>
                          </m:ctrlPr>
                        </m:accPr>
                        <m:e>
                          <m:r>
                            <a:rPr lang="fr-FR" sz="1867" i="1">
                              <a:latin typeface="Cambria Math" panose="02040503050406030204" pitchFamily="18" charset="0"/>
                            </a:rPr>
                            <m:t>𝑢</m:t>
                          </m:r>
                        </m:e>
                      </m:acc>
                      <m:r>
                        <a:rPr lang="fr-FR" sz="1867" i="1">
                          <a:latin typeface="Cambria Math" panose="02040503050406030204" pitchFamily="18" charset="0"/>
                        </a:rPr>
                        <m:t>=</m:t>
                      </m:r>
                      <m:d>
                        <m:dPr>
                          <m:ctrlPr>
                            <a:rPr lang="fr-FR" sz="1867" i="1">
                              <a:latin typeface="Cambria Math" panose="02040503050406030204" pitchFamily="18" charset="0"/>
                            </a:rPr>
                          </m:ctrlPr>
                        </m:dPr>
                        <m:e>
                          <m:eqArr>
                            <m:eqArrPr>
                              <m:ctrlPr>
                                <a:rPr lang="fr-FR" sz="1867" i="1">
                                  <a:latin typeface="Cambria Math" panose="02040503050406030204" pitchFamily="18" charset="0"/>
                                </a:rPr>
                              </m:ctrlPr>
                            </m:eqArrPr>
                            <m:e>
                              <m:r>
                                <a:rPr lang="fr-FR" sz="1867" i="1">
                                  <a:latin typeface="Cambria Math" panose="02040503050406030204" pitchFamily="18" charset="0"/>
                                </a:rPr>
                                <m:t>𝑢</m:t>
                              </m:r>
                            </m:e>
                            <m:e>
                              <m:r>
                                <a:rPr lang="fr-FR" sz="1867" i="1">
                                  <a:latin typeface="Cambria Math" panose="02040503050406030204" pitchFamily="18" charset="0"/>
                                </a:rPr>
                                <m:t>𝑣</m:t>
                              </m:r>
                            </m:e>
                          </m:eqArr>
                        </m:e>
                      </m:d>
                    </m:oMath>
                  </m:oMathPara>
                </a14:m>
                <a:endParaRPr lang="fr-FR" sz="1867" dirty="0"/>
              </a:p>
            </p:txBody>
          </p:sp>
        </mc:Choice>
        <mc:Fallback xmlns="">
          <p:sp>
            <p:nvSpPr>
              <p:cNvPr id="10" name="TextBox 9">
                <a:extLst>
                  <a:ext uri="{FF2B5EF4-FFF2-40B4-BE49-F238E27FC236}">
                    <a16:creationId xmlns:a16="http://schemas.microsoft.com/office/drawing/2014/main" id="{55A95AC6-8DA6-417B-8A52-D9C201341BF6}"/>
                  </a:ext>
                </a:extLst>
              </p:cNvPr>
              <p:cNvSpPr txBox="1">
                <a:spLocks noRot="1" noChangeAspect="1" noMove="1" noResize="1" noEditPoints="1" noAdjustHandles="1" noChangeArrowheads="1" noChangeShapeType="1" noTextEdit="1"/>
              </p:cNvSpPr>
              <p:nvPr/>
            </p:nvSpPr>
            <p:spPr>
              <a:xfrm>
                <a:off x="6192011" y="5069944"/>
                <a:ext cx="1525717" cy="431144"/>
              </a:xfrm>
              <a:prstGeom prst="rect">
                <a:avLst/>
              </a:prstGeom>
              <a:blipFill>
                <a:blip r:embed="rId6"/>
                <a:stretch>
                  <a:fillRect l="-4132" b="-147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A09E9E6-1B12-4548-82EA-3DAD6AC79930}"/>
                  </a:ext>
                </a:extLst>
              </p:cNvPr>
              <p:cNvSpPr txBox="1"/>
              <p:nvPr/>
            </p:nvSpPr>
            <p:spPr>
              <a:xfrm>
                <a:off x="7752184" y="5096939"/>
                <a:ext cx="1468992" cy="3771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1867" i="1">
                          <a:latin typeface="Cambria Math" panose="02040503050406030204" pitchFamily="18" charset="0"/>
                        </a:rPr>
                        <m:t>𝑅𝑎</m:t>
                      </m:r>
                      <m:r>
                        <a:rPr lang="fr-FR" sz="1867" i="1">
                          <a:latin typeface="Cambria Math" panose="02040503050406030204" pitchFamily="18" charset="0"/>
                        </a:rPr>
                        <m:t>= </m:t>
                      </m:r>
                      <m:box>
                        <m:boxPr>
                          <m:ctrlPr>
                            <a:rPr lang="fr-FR" sz="1867" i="1">
                              <a:latin typeface="Cambria Math" panose="02040503050406030204" pitchFamily="18" charset="0"/>
                            </a:rPr>
                          </m:ctrlPr>
                        </m:boxPr>
                        <m:e>
                          <m:argPr>
                            <m:argSz m:val="-1"/>
                          </m:argPr>
                          <m:f>
                            <m:fPr>
                              <m:ctrlPr>
                                <a:rPr lang="fr-FR" sz="1867" i="1">
                                  <a:latin typeface="Cambria Math" panose="02040503050406030204" pitchFamily="18" charset="0"/>
                                </a:rPr>
                              </m:ctrlPr>
                            </m:fPr>
                            <m:num>
                              <m:r>
                                <a:rPr lang="fr-FR" sz="1867" i="1">
                                  <a:latin typeface="Cambria Math" panose="02040503050406030204" pitchFamily="18" charset="0"/>
                                  <a:ea typeface="Cambria Math" panose="02040503050406030204" pitchFamily="18" charset="0"/>
                                </a:rPr>
                                <m:t>𝛼</m:t>
                              </m:r>
                              <m:r>
                                <a:rPr lang="fr-FR" sz="1867" i="1">
                                  <a:latin typeface="Cambria Math" panose="02040503050406030204" pitchFamily="18" charset="0"/>
                                  <a:ea typeface="Cambria Math" panose="02040503050406030204" pitchFamily="18" charset="0"/>
                                </a:rPr>
                                <m:t> </m:t>
                              </m:r>
                              <m:r>
                                <a:rPr lang="fr-FR" sz="1867" i="1">
                                  <a:latin typeface="Cambria Math" panose="02040503050406030204" pitchFamily="18" charset="0"/>
                                  <a:ea typeface="Cambria Math" panose="02040503050406030204" pitchFamily="18" charset="0"/>
                                </a:rPr>
                                <m:t>𝑔</m:t>
                              </m:r>
                              <m:r>
                                <a:rPr lang="fr-FR" sz="1867" i="1">
                                  <a:latin typeface="Cambria Math" panose="02040503050406030204" pitchFamily="18" charset="0"/>
                                  <a:ea typeface="Cambria Math" panose="02040503050406030204" pitchFamily="18" charset="0"/>
                                </a:rPr>
                                <m:t> </m:t>
                              </m:r>
                              <m:r>
                                <m:rPr>
                                  <m:sty m:val="p"/>
                                </m:rPr>
                                <a:rPr lang="el-GR" sz="1867" i="1">
                                  <a:latin typeface="Cambria Math" panose="02040503050406030204" pitchFamily="18" charset="0"/>
                                  <a:ea typeface="Cambria Math" panose="02040503050406030204" pitchFamily="18" charset="0"/>
                                </a:rPr>
                                <m:t>Δ</m:t>
                              </m:r>
                              <m:r>
                                <a:rPr lang="fr-FR" sz="1867" i="1">
                                  <a:latin typeface="Cambria Math" panose="02040503050406030204" pitchFamily="18" charset="0"/>
                                  <a:ea typeface="Cambria Math" panose="02040503050406030204" pitchFamily="18" charset="0"/>
                                </a:rPr>
                                <m:t>𝑇</m:t>
                              </m:r>
                              <m:r>
                                <a:rPr lang="fr-FR" sz="1867" i="1">
                                  <a:latin typeface="Cambria Math" panose="02040503050406030204" pitchFamily="18" charset="0"/>
                                  <a:ea typeface="Cambria Math" panose="02040503050406030204" pitchFamily="18" charset="0"/>
                                </a:rPr>
                                <m:t> </m:t>
                              </m:r>
                              <m:sSup>
                                <m:sSupPr>
                                  <m:ctrlPr>
                                    <a:rPr lang="fr-FR" sz="1867" i="1">
                                      <a:latin typeface="Cambria Math" panose="02040503050406030204" pitchFamily="18" charset="0"/>
                                      <a:ea typeface="Cambria Math" panose="02040503050406030204" pitchFamily="18" charset="0"/>
                                    </a:rPr>
                                  </m:ctrlPr>
                                </m:sSupPr>
                                <m:e>
                                  <m:r>
                                    <a:rPr lang="fr-FR" sz="1867" i="1">
                                      <a:latin typeface="Cambria Math" panose="02040503050406030204" pitchFamily="18" charset="0"/>
                                      <a:ea typeface="Cambria Math" panose="02040503050406030204" pitchFamily="18" charset="0"/>
                                    </a:rPr>
                                    <m:t>𝐿</m:t>
                                  </m:r>
                                </m:e>
                                <m:sup>
                                  <m:r>
                                    <a:rPr lang="fr-FR" sz="1867" i="1">
                                      <a:latin typeface="Cambria Math" panose="02040503050406030204" pitchFamily="18" charset="0"/>
                                      <a:ea typeface="Cambria Math" panose="02040503050406030204" pitchFamily="18" charset="0"/>
                                    </a:rPr>
                                    <m:t>3</m:t>
                                  </m:r>
                                </m:sup>
                              </m:sSup>
                            </m:num>
                            <m:den>
                              <m:r>
                                <a:rPr lang="fr-FR" sz="1867" i="1">
                                  <a:latin typeface="Cambria Math" panose="02040503050406030204" pitchFamily="18" charset="0"/>
                                  <a:ea typeface="Cambria Math" panose="02040503050406030204" pitchFamily="18" charset="0"/>
                                </a:rPr>
                                <m:t>𝜈</m:t>
                              </m:r>
                              <m:r>
                                <a:rPr lang="fr-FR" sz="1867" i="1">
                                  <a:latin typeface="Cambria Math" panose="02040503050406030204" pitchFamily="18" charset="0"/>
                                  <a:ea typeface="Cambria Math" panose="02040503050406030204" pitchFamily="18" charset="0"/>
                                </a:rPr>
                                <m:t> </m:t>
                              </m:r>
                              <m:r>
                                <a:rPr lang="fr-FR" sz="1867" i="1">
                                  <a:latin typeface="Cambria Math" panose="02040503050406030204" pitchFamily="18" charset="0"/>
                                  <a:ea typeface="Cambria Math" panose="02040503050406030204" pitchFamily="18" charset="0"/>
                                </a:rPr>
                                <m:t>𝜅</m:t>
                              </m:r>
                            </m:den>
                          </m:f>
                        </m:e>
                      </m:box>
                    </m:oMath>
                  </m:oMathPara>
                </a14:m>
                <a:endParaRPr lang="fr-FR" sz="1867" dirty="0"/>
              </a:p>
            </p:txBody>
          </p:sp>
        </mc:Choice>
        <mc:Fallback xmlns="">
          <p:sp>
            <p:nvSpPr>
              <p:cNvPr id="11" name="TextBox 10">
                <a:extLst>
                  <a:ext uri="{FF2B5EF4-FFF2-40B4-BE49-F238E27FC236}">
                    <a16:creationId xmlns:a16="http://schemas.microsoft.com/office/drawing/2014/main" id="{2A09E9E6-1B12-4548-82EA-3DAD6AC79930}"/>
                  </a:ext>
                </a:extLst>
              </p:cNvPr>
              <p:cNvSpPr txBox="1">
                <a:spLocks noRot="1" noChangeAspect="1" noMove="1" noResize="1" noEditPoints="1" noAdjustHandles="1" noChangeArrowheads="1" noChangeShapeType="1" noTextEdit="1"/>
              </p:cNvSpPr>
              <p:nvPr/>
            </p:nvSpPr>
            <p:spPr>
              <a:xfrm>
                <a:off x="7752184" y="5096939"/>
                <a:ext cx="1468992" cy="377155"/>
              </a:xfrm>
              <a:prstGeom prst="rect">
                <a:avLst/>
              </a:prstGeom>
              <a:blipFill>
                <a:blip r:embed="rId7"/>
                <a:stretch>
                  <a:fillRect l="-3419" t="-3226" b="-290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45A46D5-5683-40EB-8A5B-CBD8FFA9F7A1}"/>
                  </a:ext>
                </a:extLst>
              </p:cNvPr>
              <p:cNvSpPr txBox="1"/>
              <p:nvPr/>
            </p:nvSpPr>
            <p:spPr>
              <a:xfrm>
                <a:off x="10032438" y="5127268"/>
                <a:ext cx="827278" cy="3164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fr-FR" sz="1867" i="1">
                          <a:latin typeface="Cambria Math" panose="02040503050406030204" pitchFamily="18" charset="0"/>
                        </a:rPr>
                        <m:t>𝑃𝑟</m:t>
                      </m:r>
                      <m:r>
                        <a:rPr lang="fr-FR" sz="1867" i="1">
                          <a:latin typeface="Cambria Math" panose="02040503050406030204" pitchFamily="18" charset="0"/>
                        </a:rPr>
                        <m:t>= </m:t>
                      </m:r>
                      <m:box>
                        <m:boxPr>
                          <m:ctrlPr>
                            <a:rPr lang="fr-FR" sz="1867" i="1">
                              <a:latin typeface="Cambria Math" panose="02040503050406030204" pitchFamily="18" charset="0"/>
                            </a:rPr>
                          </m:ctrlPr>
                        </m:boxPr>
                        <m:e>
                          <m:argPr>
                            <m:argSz m:val="-1"/>
                          </m:argPr>
                          <m:f>
                            <m:fPr>
                              <m:ctrlPr>
                                <a:rPr lang="fr-FR" sz="1867" i="1">
                                  <a:latin typeface="Cambria Math" panose="02040503050406030204" pitchFamily="18" charset="0"/>
                                </a:rPr>
                              </m:ctrlPr>
                            </m:fPr>
                            <m:num>
                              <m:r>
                                <a:rPr lang="fr-FR" sz="1867" i="1">
                                  <a:latin typeface="Cambria Math" panose="02040503050406030204" pitchFamily="18" charset="0"/>
                                  <a:ea typeface="Cambria Math" panose="02040503050406030204" pitchFamily="18" charset="0"/>
                                </a:rPr>
                                <m:t>𝜈</m:t>
                              </m:r>
                            </m:num>
                            <m:den>
                              <m:r>
                                <a:rPr lang="fr-FR" sz="1867" i="1">
                                  <a:latin typeface="Cambria Math" panose="02040503050406030204" pitchFamily="18" charset="0"/>
                                  <a:ea typeface="Cambria Math" panose="02040503050406030204" pitchFamily="18" charset="0"/>
                                </a:rPr>
                                <m:t> </m:t>
                              </m:r>
                              <m:r>
                                <a:rPr lang="fr-FR" sz="1867" i="1">
                                  <a:latin typeface="Cambria Math" panose="02040503050406030204" pitchFamily="18" charset="0"/>
                                  <a:ea typeface="Cambria Math" panose="02040503050406030204" pitchFamily="18" charset="0"/>
                                </a:rPr>
                                <m:t>𝜅</m:t>
                              </m:r>
                            </m:den>
                          </m:f>
                        </m:e>
                      </m:box>
                    </m:oMath>
                  </m:oMathPara>
                </a14:m>
                <a:endParaRPr lang="fr-FR" sz="1867" dirty="0"/>
              </a:p>
            </p:txBody>
          </p:sp>
        </mc:Choice>
        <mc:Fallback xmlns="">
          <p:sp>
            <p:nvSpPr>
              <p:cNvPr id="12" name="TextBox 11">
                <a:extLst>
                  <a:ext uri="{FF2B5EF4-FFF2-40B4-BE49-F238E27FC236}">
                    <a16:creationId xmlns:a16="http://schemas.microsoft.com/office/drawing/2014/main" id="{245A46D5-5683-40EB-8A5B-CBD8FFA9F7A1}"/>
                  </a:ext>
                </a:extLst>
              </p:cNvPr>
              <p:cNvSpPr txBox="1">
                <a:spLocks noRot="1" noChangeAspect="1" noMove="1" noResize="1" noEditPoints="1" noAdjustHandles="1" noChangeArrowheads="1" noChangeShapeType="1" noTextEdit="1"/>
              </p:cNvSpPr>
              <p:nvPr/>
            </p:nvSpPr>
            <p:spPr>
              <a:xfrm>
                <a:off x="10032438" y="5127268"/>
                <a:ext cx="827278" cy="316497"/>
              </a:xfrm>
              <a:prstGeom prst="rect">
                <a:avLst/>
              </a:prstGeom>
              <a:blipFill>
                <a:blip r:embed="rId8"/>
                <a:stretch>
                  <a:fillRect l="-10769" t="-7692" b="-38462"/>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4821ACD6-1C6C-1921-D8A3-263E60DAE890}"/>
              </a:ext>
            </a:extLst>
          </p:cNvPr>
          <p:cNvSpPr txBox="1"/>
          <p:nvPr/>
        </p:nvSpPr>
        <p:spPr>
          <a:xfrm>
            <a:off x="626337" y="6579136"/>
            <a:ext cx="6744072" cy="230832"/>
          </a:xfrm>
          <a:prstGeom prst="rect">
            <a:avLst/>
          </a:prstGeom>
          <a:noFill/>
        </p:spPr>
        <p:txBody>
          <a:bodyPr wrap="square" lIns="0" rtlCol="0">
            <a:spAutoFit/>
          </a:bodyPr>
          <a:lstStyle/>
          <a:p>
            <a:r>
              <a:rPr lang="en-US" sz="900" dirty="0">
                <a:solidFill>
                  <a:schemeClr val="tx1">
                    <a:lumMod val="40000"/>
                    <a:lumOff val="60000"/>
                  </a:schemeClr>
                </a:solidFill>
              </a:rPr>
              <a:t>1. P.G. </a:t>
            </a:r>
            <a:r>
              <a:rPr lang="en-US" sz="900" dirty="0" err="1">
                <a:solidFill>
                  <a:schemeClr val="tx1">
                    <a:lumMod val="40000"/>
                    <a:lumOff val="60000"/>
                  </a:schemeClr>
                </a:solidFill>
              </a:rPr>
              <a:t>Drazin</a:t>
            </a:r>
            <a:r>
              <a:rPr lang="en-US" sz="900" dirty="0">
                <a:solidFill>
                  <a:schemeClr val="tx1">
                    <a:lumMod val="40000"/>
                    <a:lumOff val="60000"/>
                  </a:schemeClr>
                </a:solidFill>
              </a:rPr>
              <a:t> and W.H. Reid, “Hydrodynamic Stability”, pp. 37, Cambridge University Press, 2004. </a:t>
            </a:r>
          </a:p>
        </p:txBody>
      </p:sp>
    </p:spTree>
    <p:extLst>
      <p:ext uri="{BB962C8B-B14F-4D97-AF65-F5344CB8AC3E}">
        <p14:creationId xmlns:p14="http://schemas.microsoft.com/office/powerpoint/2010/main" val="2000495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F100481-9F2D-CA37-BF4C-A60CE3F9AD1A}"/>
              </a:ext>
            </a:extLst>
          </p:cNvPr>
          <p:cNvSpPr/>
          <p:nvPr/>
        </p:nvSpPr>
        <p:spPr>
          <a:xfrm>
            <a:off x="713584" y="1052736"/>
            <a:ext cx="10916641" cy="15121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F1EC219-C4D6-471C-07D9-C13F25A95CCE}"/>
              </a:ext>
            </a:extLst>
          </p:cNvPr>
          <p:cNvSpPr/>
          <p:nvPr/>
        </p:nvSpPr>
        <p:spPr>
          <a:xfrm>
            <a:off x="623392" y="2564904"/>
            <a:ext cx="11233248"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AC2BF2AC-E668-B0BE-71F6-E11ED4E8AEE3}"/>
              </a:ext>
            </a:extLst>
          </p:cNvPr>
          <p:cNvSpPr>
            <a:spLocks noGrp="1"/>
          </p:cNvSpPr>
          <p:nvPr>
            <p:ph type="title"/>
          </p:nvPr>
        </p:nvSpPr>
        <p:spPr>
          <a:xfrm>
            <a:off x="5645573" y="1202184"/>
            <a:ext cx="5632027" cy="1219200"/>
          </a:xfrm>
        </p:spPr>
        <p:txBody>
          <a:bodyPr/>
          <a:lstStyle/>
          <a:p>
            <a:r>
              <a:rPr lang="en-US" dirty="0"/>
              <a:t>General Form PDE</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66CFA44-98E5-F901-6740-904AADEBE02C}"/>
                  </a:ext>
                </a:extLst>
              </p:cNvPr>
              <p:cNvSpPr>
                <a:spLocks noGrp="1"/>
              </p:cNvSpPr>
              <p:nvPr>
                <p:ph sz="half" idx="10"/>
              </p:nvPr>
            </p:nvSpPr>
            <p:spPr>
              <a:xfrm>
                <a:off x="5645573" y="2776984"/>
                <a:ext cx="5202955" cy="3937000"/>
              </a:xfrm>
            </p:spPr>
            <p:txBody>
              <a:bodyPr>
                <a:normAutofit fontScale="77500" lnSpcReduction="20000"/>
              </a:bodyPr>
              <a:lstStyle/>
              <a:p>
                <a:pPr>
                  <a:lnSpc>
                    <a:spcPct val="120000"/>
                  </a:lnSpc>
                </a:pPr>
                <a:r>
                  <a:rPr lang="en-US" dirty="0"/>
                  <a:t>The </a:t>
                </a:r>
                <a:r>
                  <a:rPr lang="en-US" i="1" dirty="0"/>
                  <a:t>General Form PDE</a:t>
                </a:r>
                <a:r>
                  <a:rPr lang="en-US" dirty="0"/>
                  <a:t> interface is used to enter this system of four equations with four dependent variables.</a:t>
                </a:r>
              </a:p>
              <a:p>
                <a:pPr>
                  <a:lnSpc>
                    <a:spcPct val="120000"/>
                  </a:lnSpc>
                </a:pPr>
                <a:r>
                  <a:rPr lang="en-US" dirty="0"/>
                  <a:t>Perturbation has the form: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𝑢</m:t>
                        </m:r>
                      </m:e>
                    </m:acc>
                    <m:r>
                      <a:rPr lang="en-US" i="1">
                        <a:latin typeface="Cambria Math" panose="02040503050406030204" pitchFamily="18" charset="0"/>
                      </a:rPr>
                      <m:t>=</m:t>
                    </m:r>
                    <m:sSup>
                      <m:sSupPr>
                        <m:ctrlPr>
                          <a:rPr lang="en-US" i="1">
                            <a:latin typeface="Cambria Math" panose="02040503050406030204" pitchFamily="18" charset="0"/>
                          </a:rPr>
                        </m:ctrlPr>
                      </m:sSupPr>
                      <m:e>
                        <m:acc>
                          <m:accPr>
                            <m:chr m:val="⃗"/>
                            <m:ctrlPr>
                              <a:rPr lang="en-US" i="1">
                                <a:latin typeface="Cambria Math" panose="02040503050406030204" pitchFamily="18" charset="0"/>
                              </a:rPr>
                            </m:ctrlPr>
                          </m:accPr>
                          <m:e>
                            <m:r>
                              <a:rPr lang="en-US" i="1">
                                <a:latin typeface="Cambria Math" panose="02040503050406030204" pitchFamily="18" charset="0"/>
                              </a:rPr>
                              <m:t>𝑢</m:t>
                            </m:r>
                          </m:e>
                        </m:acc>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m:t>
                        </m:r>
                        <m:r>
                          <a:rPr lang="en-US" i="1">
                            <a:latin typeface="Cambria Math" panose="02040503050406030204" pitchFamily="18" charset="0"/>
                          </a:rPr>
                          <m:t>𝑒</m:t>
                        </m:r>
                      </m:e>
                      <m:sup>
                        <m:r>
                          <a:rPr lang="en-US" i="1">
                            <a:latin typeface="Cambria Math" panose="02040503050406030204" pitchFamily="18" charset="0"/>
                          </a:rPr>
                          <m:t>−</m:t>
                        </m:r>
                        <m:r>
                          <a:rPr lang="en-US" i="1">
                            <a:latin typeface="Cambria Math" panose="02040503050406030204" pitchFamily="18" charset="0"/>
                          </a:rPr>
                          <m:t>𝑖</m:t>
                        </m:r>
                        <m:r>
                          <a:rPr lang="en-US" i="1">
                            <a:latin typeface="Cambria Math" panose="02040503050406030204" pitchFamily="18" charset="0"/>
                            <a:ea typeface="Cambria Math" panose="02040503050406030204" pitchFamily="18" charset="0"/>
                          </a:rPr>
                          <m:t>𝜆</m:t>
                        </m:r>
                        <m:r>
                          <a:rPr lang="en-US" i="1">
                            <a:latin typeface="Cambria Math" panose="02040503050406030204" pitchFamily="18" charset="0"/>
                          </a:rPr>
                          <m:t>𝑡</m:t>
                        </m:r>
                      </m:sup>
                    </m:sSup>
                  </m:oMath>
                </a14:m>
                <a:r>
                  <a:rPr lang="en-US" dirty="0"/>
                  <a:t>, where </a:t>
                </a:r>
                <a:r>
                  <a:rPr lang="en-US" dirty="0">
                    <a:latin typeface="Symbol" panose="05050102010706020507" pitchFamily="18" charset="2"/>
                  </a:rPr>
                  <a:t>l</a:t>
                </a:r>
                <a:r>
                  <a:rPr lang="en-US" dirty="0"/>
                  <a:t> is the eigenvalue.</a:t>
                </a:r>
              </a:p>
              <a:p>
                <a:pPr>
                  <a:lnSpc>
                    <a:spcPct val="120000"/>
                  </a:lnSpc>
                </a:pPr>
                <a:r>
                  <a:rPr lang="en-US" dirty="0"/>
                  <a:t>The sign of  </a:t>
                </a:r>
                <a:r>
                  <a:rPr lang="en-US" dirty="0">
                    <a:latin typeface="Symbol" panose="05050102010706020507" pitchFamily="18" charset="2"/>
                  </a:rPr>
                  <a:t>l</a:t>
                </a:r>
                <a:r>
                  <a:rPr lang="en-US" dirty="0"/>
                  <a:t> indicates whether the perturbation gets amplified or dampened:</a:t>
                </a:r>
              </a:p>
              <a:p>
                <a:pPr lvl="1">
                  <a:lnSpc>
                    <a:spcPct val="120000"/>
                  </a:lnSpc>
                </a:pPr>
                <a:r>
                  <a:rPr lang="en-US" dirty="0">
                    <a:latin typeface="Symbol" panose="05050102010706020507" pitchFamily="18" charset="2"/>
                  </a:rPr>
                  <a:t>l </a:t>
                </a:r>
                <a:r>
                  <a:rPr lang="en-US" dirty="0"/>
                  <a:t>&lt; 0: the perturbation is amplified with time; some convection cells appear.</a:t>
                </a:r>
              </a:p>
              <a:p>
                <a:pPr lvl="1">
                  <a:lnSpc>
                    <a:spcPct val="120000"/>
                  </a:lnSpc>
                </a:pPr>
                <a:r>
                  <a:rPr lang="en-US" dirty="0">
                    <a:latin typeface="Symbol" panose="05050102010706020507" pitchFamily="18" charset="2"/>
                  </a:rPr>
                  <a:t>l </a:t>
                </a:r>
                <a:r>
                  <a:rPr lang="en-US" dirty="0"/>
                  <a:t>&gt; 0: the perturbation is damped with time; the initial velocity profile remains identically zero.</a:t>
                </a:r>
              </a:p>
              <a:p>
                <a:pPr>
                  <a:lnSpc>
                    <a:spcPct val="120000"/>
                  </a:lnSpc>
                </a:pPr>
                <a:r>
                  <a:rPr lang="en-US" dirty="0"/>
                  <a:t>When solving for the eigenvalue problem with the Ra number as the parameter, the critical Ra number is the first to show a negative </a:t>
                </a:r>
                <a:r>
                  <a:rPr lang="en-US" dirty="0">
                    <a:latin typeface="Symbol" panose="05050102010706020507" pitchFamily="18" charset="2"/>
                  </a:rPr>
                  <a:t>l</a:t>
                </a:r>
                <a:r>
                  <a:rPr lang="en-US" dirty="0"/>
                  <a:t>.</a:t>
                </a:r>
              </a:p>
            </p:txBody>
          </p:sp>
        </mc:Choice>
        <mc:Fallback xmlns="">
          <p:sp>
            <p:nvSpPr>
              <p:cNvPr id="4" name="Content Placeholder 3">
                <a:extLst>
                  <a:ext uri="{FF2B5EF4-FFF2-40B4-BE49-F238E27FC236}">
                    <a16:creationId xmlns:a16="http://schemas.microsoft.com/office/drawing/2014/main" id="{666CFA44-98E5-F901-6740-904AADEBE02C}"/>
                  </a:ext>
                </a:extLst>
              </p:cNvPr>
              <p:cNvSpPr>
                <a:spLocks noGrp="1" noRot="1" noChangeAspect="1" noMove="1" noResize="1" noEditPoints="1" noAdjustHandles="1" noChangeArrowheads="1" noChangeShapeType="1" noTextEdit="1"/>
              </p:cNvSpPr>
              <p:nvPr>
                <p:ph sz="half" idx="10"/>
              </p:nvPr>
            </p:nvSpPr>
            <p:spPr>
              <a:xfrm>
                <a:off x="5645573" y="2776984"/>
                <a:ext cx="5202955" cy="3937000"/>
              </a:xfrm>
              <a:blipFill>
                <a:blip r:embed="rId3"/>
                <a:stretch>
                  <a:fillRect l="-1946" t="-1286"/>
                </a:stretch>
              </a:blipFill>
            </p:spPr>
            <p:txBody>
              <a:bodyPr/>
              <a:lstStyle/>
              <a:p>
                <a:r>
                  <a:rPr lang="en-US">
                    <a:noFill/>
                  </a:rPr>
                  <a:t> </a:t>
                </a:r>
              </a:p>
            </p:txBody>
          </p:sp>
        </mc:Fallback>
      </mc:AlternateContent>
      <p:pic>
        <p:nvPicPr>
          <p:cNvPr id="6" name="Content Placeholder 4">
            <a:extLst>
              <a:ext uri="{FF2B5EF4-FFF2-40B4-BE49-F238E27FC236}">
                <a16:creationId xmlns:a16="http://schemas.microsoft.com/office/drawing/2014/main" id="{FFF601BE-EACA-D40C-18C5-F75330D56DE5}"/>
              </a:ext>
            </a:extLst>
          </p:cNvPr>
          <p:cNvPicPr>
            <a:picLocks noChangeAspect="1"/>
          </p:cNvPicPr>
          <p:nvPr/>
        </p:nvPicPr>
        <p:blipFill rotWithShape="1">
          <a:blip r:embed="rId4"/>
          <a:srcRect t="99173"/>
          <a:stretch/>
        </p:blipFill>
        <p:spPr>
          <a:xfrm>
            <a:off x="1055440" y="6394696"/>
            <a:ext cx="4276089" cy="463304"/>
          </a:xfrm>
          <a:prstGeom prst="rect">
            <a:avLst/>
          </a:prstGeom>
          <a:effectLst/>
        </p:spPr>
      </p:pic>
      <p:pic>
        <p:nvPicPr>
          <p:cNvPr id="2" name="Picture 1">
            <a:extLst>
              <a:ext uri="{FF2B5EF4-FFF2-40B4-BE49-F238E27FC236}">
                <a16:creationId xmlns:a16="http://schemas.microsoft.com/office/drawing/2014/main" id="{287485E9-CED1-437A-8F40-879FBFA0232D}"/>
              </a:ext>
            </a:extLst>
          </p:cNvPr>
          <p:cNvPicPr>
            <a:picLocks noChangeAspect="1"/>
          </p:cNvPicPr>
          <p:nvPr/>
        </p:nvPicPr>
        <p:blipFill>
          <a:blip r:embed="rId5"/>
          <a:stretch>
            <a:fillRect/>
          </a:stretch>
        </p:blipFill>
        <p:spPr>
          <a:xfrm>
            <a:off x="1127448" y="908720"/>
            <a:ext cx="3887485" cy="5544616"/>
          </a:xfrm>
          <a:prstGeom prst="rect">
            <a:avLst/>
          </a:prstGeom>
        </p:spPr>
      </p:pic>
    </p:spTree>
    <p:extLst>
      <p:ext uri="{BB962C8B-B14F-4D97-AF65-F5344CB8AC3E}">
        <p14:creationId xmlns:p14="http://schemas.microsoft.com/office/powerpoint/2010/main" val="1625057378"/>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624</TotalTime>
  <Words>1214</Words>
  <Application>Microsoft Office PowerPoint</Application>
  <PresentationFormat>Widescreen</PresentationFormat>
  <Paragraphs>119</Paragraphs>
  <Slides>11</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Lato</vt:lpstr>
      <vt:lpstr>Symbol</vt:lpstr>
      <vt:lpstr>Courier New</vt:lpstr>
      <vt:lpstr>Cambria Math</vt:lpstr>
      <vt:lpstr>Lato Black</vt:lpstr>
      <vt:lpstr>Arial</vt:lpstr>
      <vt:lpstr>Lato Light</vt:lpstr>
      <vt:lpstr>Wingdings</vt:lpstr>
      <vt:lpstr>comsol-slide-template-NEW</vt:lpstr>
      <vt:lpstr>Rayleigh–Bénard Convection</vt:lpstr>
      <vt:lpstr>Background and Motivation</vt:lpstr>
      <vt:lpstr>Simulation Approach, Part 1:  Stationary Parametric Study</vt:lpstr>
      <vt:lpstr>Equations System and Boundary Conditions</vt:lpstr>
      <vt:lpstr>Solver Settings</vt:lpstr>
      <vt:lpstr>Results</vt:lpstr>
      <vt:lpstr>Implementation Details</vt:lpstr>
      <vt:lpstr>Simulation Approach, Part 2: Parametric Eigenvalue Study</vt:lpstr>
      <vt:lpstr>General Form PDE</vt:lpstr>
      <vt:lpstr>Results</vt:lpstr>
      <vt:lpstr>Concluding Remarks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Rayleigh-Bénard convection</dc:title>
  <dc:creator>Eric Favre</dc:creator>
  <cp:lastModifiedBy>Eric Favre</cp:lastModifiedBy>
  <cp:revision>75</cp:revision>
  <dcterms:created xsi:type="dcterms:W3CDTF">2022-05-19T17:08:08Z</dcterms:created>
  <dcterms:modified xsi:type="dcterms:W3CDTF">2022-11-16T17:07:19Z</dcterms:modified>
</cp:coreProperties>
</file>