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67" r:id="rId3"/>
    <p:sldId id="291" r:id="rId4"/>
    <p:sldId id="329" r:id="rId5"/>
    <p:sldId id="289" r:id="rId6"/>
    <p:sldId id="26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3" d="100"/>
          <a:sy n="113" d="100"/>
        </p:scale>
        <p:origin x="51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F3007B-D04B-45CD-80D5-E3683BD92547}" type="datetimeFigureOut">
              <a:rPr lang="fr-FR" smtClean="0"/>
              <a:t>02/10/2023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E716A8-9AA5-46FF-9699-3C6A9E34F8F1}" type="slidenum">
              <a:rPr lang="fr-FR" smtClean="0"/>
              <a:t>‹N°›</a:t>
            </a:fld>
            <a:endParaRPr lang="fr-FR"/>
          </a:p>
        </p:txBody>
      </p:sp>
    </p:spTree>
    <p:extLst>
      <p:ext uri="{BB962C8B-B14F-4D97-AF65-F5344CB8AC3E}">
        <p14:creationId xmlns:p14="http://schemas.microsoft.com/office/powerpoint/2010/main" val="4487253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BA59D8-9568-4106-99FA-0311CF4FDC99}" type="slidenum">
              <a:rPr lang="en-US" smtClean="0"/>
              <a:t>1</a:t>
            </a:fld>
            <a:endParaRPr lang="en-US"/>
          </a:p>
        </p:txBody>
      </p:sp>
    </p:spTree>
    <p:extLst>
      <p:ext uri="{BB962C8B-B14F-4D97-AF65-F5344CB8AC3E}">
        <p14:creationId xmlns:p14="http://schemas.microsoft.com/office/powerpoint/2010/main" val="2678700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BA59D8-9568-4106-99FA-0311CF4FDC99}" type="slidenum">
              <a:rPr lang="en-US" smtClean="0"/>
              <a:t>2</a:t>
            </a:fld>
            <a:endParaRPr lang="en-US"/>
          </a:p>
        </p:txBody>
      </p:sp>
    </p:spTree>
    <p:extLst>
      <p:ext uri="{BB962C8B-B14F-4D97-AF65-F5344CB8AC3E}">
        <p14:creationId xmlns:p14="http://schemas.microsoft.com/office/powerpoint/2010/main" val="4168602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BA59D8-9568-4106-99FA-0311CF4FDC99}" type="slidenum">
              <a:rPr lang="en-US" smtClean="0"/>
              <a:t>3</a:t>
            </a:fld>
            <a:endParaRPr lang="en-US"/>
          </a:p>
        </p:txBody>
      </p:sp>
    </p:spTree>
    <p:extLst>
      <p:ext uri="{BB962C8B-B14F-4D97-AF65-F5344CB8AC3E}">
        <p14:creationId xmlns:p14="http://schemas.microsoft.com/office/powerpoint/2010/main" val="39163816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BA59D8-9568-4106-99FA-0311CF4FDC99}" type="slidenum">
              <a:rPr lang="en-US" smtClean="0"/>
              <a:t>4</a:t>
            </a:fld>
            <a:endParaRPr lang="en-US"/>
          </a:p>
        </p:txBody>
      </p:sp>
    </p:spTree>
    <p:extLst>
      <p:ext uri="{BB962C8B-B14F-4D97-AF65-F5344CB8AC3E}">
        <p14:creationId xmlns:p14="http://schemas.microsoft.com/office/powerpoint/2010/main" val="29425386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BA59D8-9568-4106-99FA-0311CF4FDC99}" type="slidenum">
              <a:rPr lang="en-US" smtClean="0"/>
              <a:t>5</a:t>
            </a:fld>
            <a:endParaRPr lang="en-US"/>
          </a:p>
        </p:txBody>
      </p:sp>
    </p:spTree>
    <p:extLst>
      <p:ext uri="{BB962C8B-B14F-4D97-AF65-F5344CB8AC3E}">
        <p14:creationId xmlns:p14="http://schemas.microsoft.com/office/powerpoint/2010/main" val="800816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709739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625972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8501317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1513302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4847894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42380642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6033042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fr-FR"/>
              <a:t>Modifiez le style du titre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Tree>
    <p:extLst>
      <p:ext uri="{BB962C8B-B14F-4D97-AF65-F5344CB8AC3E}">
        <p14:creationId xmlns:p14="http://schemas.microsoft.com/office/powerpoint/2010/main" val="26136671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42901964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fr-FR"/>
              <a:t>Modifiez le style du titre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24851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fr-FR"/>
              <a:t>Modifiez le style du titre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485286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8150127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7196526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1540801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fr-FR"/>
              <a:t>Modifiez le style du titre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3360106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fr-FR"/>
              <a:t>Modifiez le style du titre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4867667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0004755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0906316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1427812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036122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4486659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2819468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fr-FR"/>
              <a:t>Cliquez pour modifier les styles du texte du masque</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fr-FR"/>
              <a:t>Cliquez pour modifier les styles du texte du masque</a:t>
            </a:r>
          </a:p>
        </p:txBody>
      </p:sp>
    </p:spTree>
    <p:extLst>
      <p:ext uri="{BB962C8B-B14F-4D97-AF65-F5344CB8AC3E}">
        <p14:creationId xmlns:p14="http://schemas.microsoft.com/office/powerpoint/2010/main" val="34385284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fr-FR"/>
              <a:t>Modifiez le style du titre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9699636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38446856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94321596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33392817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4087928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23329"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37873918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23769676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761674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6095244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23329"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2690577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42929827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22845250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4899167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379078628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30112322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64474943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23329"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243239836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60425865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423164787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428108873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4191694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6817083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212253031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69342850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34824175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106450705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00827430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54695957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18140024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454574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Tree>
    <p:extLst>
      <p:ext uri="{BB962C8B-B14F-4D97-AF65-F5344CB8AC3E}">
        <p14:creationId xmlns:p14="http://schemas.microsoft.com/office/powerpoint/2010/main" val="1220541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78825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fr-FR"/>
              <a:t>Cliquez pour modifier les styles du texte du masque</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5094645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996877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54371" y="298551"/>
            <a:ext cx="1003093" cy="92877"/>
          </a:xfrm>
          <a:prstGeom prst="rect">
            <a:avLst/>
          </a:prstGeom>
        </p:spPr>
      </p:pic>
    </p:spTree>
    <p:extLst>
      <p:ext uri="{BB962C8B-B14F-4D97-AF65-F5344CB8AC3E}">
        <p14:creationId xmlns:p14="http://schemas.microsoft.com/office/powerpoint/2010/main" val="22511010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275FD-FD1F-47C0-9F47-C48E7F298560}"/>
              </a:ext>
            </a:extLst>
          </p:cNvPr>
          <p:cNvSpPr>
            <a:spLocks noGrp="1"/>
          </p:cNvSpPr>
          <p:nvPr>
            <p:ph type="title"/>
          </p:nvPr>
        </p:nvSpPr>
        <p:spPr/>
        <p:txBody>
          <a:bodyPr/>
          <a:lstStyle/>
          <a:p>
            <a:r>
              <a:rPr lang="en-US" noProof="0" dirty="0"/>
              <a:t>Isotropic Scattering in a Cylindrical Furnace, Benchmark 2</a:t>
            </a:r>
          </a:p>
        </p:txBody>
      </p:sp>
      <p:sp>
        <p:nvSpPr>
          <p:cNvPr id="5" name="Text Placeholder 4">
            <a:extLst>
              <a:ext uri="{FF2B5EF4-FFF2-40B4-BE49-F238E27FC236}">
                <a16:creationId xmlns:a16="http://schemas.microsoft.com/office/drawing/2014/main" id="{906FCEE4-6587-23B0-5BD7-7C94CB57AD99}"/>
              </a:ext>
            </a:extLst>
          </p:cNvPr>
          <p:cNvSpPr>
            <a:spLocks noGrp="1"/>
          </p:cNvSpPr>
          <p:nvPr>
            <p:ph type="body" idx="1"/>
          </p:nvPr>
        </p:nvSpPr>
        <p:spPr/>
        <p:txBody>
          <a:bodyPr>
            <a:normAutofit/>
          </a:bodyPr>
          <a:lstStyle/>
          <a:p>
            <a:endParaRPr lang="en-US"/>
          </a:p>
        </p:txBody>
      </p:sp>
      <p:sp>
        <p:nvSpPr>
          <p:cNvPr id="6" name="Text Placeholder 5">
            <a:extLst>
              <a:ext uri="{FF2B5EF4-FFF2-40B4-BE49-F238E27FC236}">
                <a16:creationId xmlns:a16="http://schemas.microsoft.com/office/drawing/2014/main" id="{7C491A0C-7622-87C4-7EBD-D704D41EC53F}"/>
              </a:ext>
            </a:extLst>
          </p:cNvPr>
          <p:cNvSpPr>
            <a:spLocks noGrp="1"/>
          </p:cNvSpPr>
          <p:nvPr>
            <p:ph type="body" idx="10"/>
          </p:nvPr>
        </p:nvSpPr>
        <p:spPr/>
        <p:txBody>
          <a:bodyPr/>
          <a:lstStyle/>
          <a:p>
            <a:endParaRPr lang="en-US"/>
          </a:p>
        </p:txBody>
      </p:sp>
      <p:sp>
        <p:nvSpPr>
          <p:cNvPr id="7" name="Text Placeholder 6">
            <a:extLst>
              <a:ext uri="{FF2B5EF4-FFF2-40B4-BE49-F238E27FC236}">
                <a16:creationId xmlns:a16="http://schemas.microsoft.com/office/drawing/2014/main" id="{20ADB0A4-419D-F9FF-A206-944594D4F7D7}"/>
              </a:ext>
            </a:extLst>
          </p:cNvPr>
          <p:cNvSpPr>
            <a:spLocks noGrp="1"/>
          </p:cNvSpPr>
          <p:nvPr>
            <p:ph type="body" idx="11"/>
          </p:nvPr>
        </p:nvSpPr>
        <p:spPr/>
        <p:txBody>
          <a:bodyPr>
            <a:normAutofit/>
          </a:bodyPr>
          <a:lstStyle/>
          <a:p>
            <a:endParaRPr lang="en-US"/>
          </a:p>
        </p:txBody>
      </p:sp>
      <p:sp>
        <p:nvSpPr>
          <p:cNvPr id="8" name="Text Placeholder 7">
            <a:extLst>
              <a:ext uri="{FF2B5EF4-FFF2-40B4-BE49-F238E27FC236}">
                <a16:creationId xmlns:a16="http://schemas.microsoft.com/office/drawing/2014/main" id="{C289BC9D-B3C6-2F91-AA79-BAD53B20FDE9}"/>
              </a:ext>
            </a:extLst>
          </p:cNvPr>
          <p:cNvSpPr>
            <a:spLocks noGrp="1"/>
          </p:cNvSpPr>
          <p:nvPr>
            <p:ph type="body" idx="12"/>
          </p:nvPr>
        </p:nvSpPr>
        <p:spPr/>
        <p:txBody>
          <a:bodyPr/>
          <a:lstStyle/>
          <a:p>
            <a:endParaRPr lang="en-US"/>
          </a:p>
        </p:txBody>
      </p:sp>
    </p:spTree>
    <p:extLst>
      <p:ext uri="{BB962C8B-B14F-4D97-AF65-F5344CB8AC3E}">
        <p14:creationId xmlns:p14="http://schemas.microsoft.com/office/powerpoint/2010/main" val="3228420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Image 26">
            <a:extLst>
              <a:ext uri="{FF2B5EF4-FFF2-40B4-BE49-F238E27FC236}">
                <a16:creationId xmlns:a16="http://schemas.microsoft.com/office/drawing/2014/main" id="{F76DBFC8-8138-450B-8A44-1F642CCFCF78}"/>
              </a:ext>
            </a:extLst>
          </p:cNvPr>
          <p:cNvPicPr>
            <a:picLocks noChangeAspect="1"/>
          </p:cNvPicPr>
          <p:nvPr/>
        </p:nvPicPr>
        <p:blipFill rotWithShape="1">
          <a:blip r:embed="rId3">
            <a:extLst>
              <a:ext uri="{28A0092B-C50C-407E-A947-70E740481C1C}">
                <a14:useLocalDpi xmlns:a14="http://schemas.microsoft.com/office/drawing/2010/main" val="0"/>
              </a:ext>
            </a:extLst>
          </a:blip>
          <a:srcRect l="55200"/>
          <a:stretch/>
        </p:blipFill>
        <p:spPr>
          <a:xfrm>
            <a:off x="8229600" y="496453"/>
            <a:ext cx="3962400" cy="5837386"/>
          </a:xfrm>
          <a:prstGeom prst="rect">
            <a:avLst/>
          </a:prstGeom>
        </p:spPr>
      </p:pic>
      <p:sp>
        <p:nvSpPr>
          <p:cNvPr id="6" name="Title 5">
            <a:extLst>
              <a:ext uri="{FF2B5EF4-FFF2-40B4-BE49-F238E27FC236}">
                <a16:creationId xmlns:a16="http://schemas.microsoft.com/office/drawing/2014/main" id="{8A34D59B-F940-4FAC-8A42-03B7CD8438B3}"/>
              </a:ext>
            </a:extLst>
          </p:cNvPr>
          <p:cNvSpPr>
            <a:spLocks noGrp="1"/>
          </p:cNvSpPr>
          <p:nvPr>
            <p:ph type="title"/>
          </p:nvPr>
        </p:nvSpPr>
        <p:spPr/>
        <p:txBody>
          <a:bodyPr/>
          <a:lstStyle/>
          <a:p>
            <a:r>
              <a:rPr lang="en-US" noProof="0" dirty="0"/>
              <a:t>Background</a:t>
            </a:r>
          </a:p>
        </p:txBody>
      </p:sp>
      <p:sp>
        <p:nvSpPr>
          <p:cNvPr id="7" name="Content Placeholder 6">
            <a:extLst>
              <a:ext uri="{FF2B5EF4-FFF2-40B4-BE49-F238E27FC236}">
                <a16:creationId xmlns:a16="http://schemas.microsoft.com/office/drawing/2014/main" id="{AE96C3D0-D40E-431F-8689-CC9637443498}"/>
              </a:ext>
            </a:extLst>
          </p:cNvPr>
          <p:cNvSpPr>
            <a:spLocks noGrp="1"/>
          </p:cNvSpPr>
          <p:nvPr>
            <p:ph sz="half" idx="10"/>
          </p:nvPr>
        </p:nvSpPr>
        <p:spPr/>
        <p:txBody>
          <a:bodyPr/>
          <a:lstStyle/>
          <a:p>
            <a:pPr marL="234939" indent="-234939">
              <a:buFont typeface="Wingdings"/>
              <a:buChar char="§"/>
            </a:pPr>
            <a:r>
              <a:rPr lang="en-US" dirty="0">
                <a:latin typeface="Lato"/>
              </a:rPr>
              <a:t>The discrete ordinates method (DOM) was originally developed to study neutron transport, but has proved to be applicable to study radiative heat transfer</a:t>
            </a:r>
          </a:p>
          <a:p>
            <a:pPr marL="234939" indent="-234939">
              <a:buFont typeface="Wingdings"/>
              <a:buChar char="§"/>
            </a:pPr>
            <a:r>
              <a:rPr lang="en-US" dirty="0">
                <a:latin typeface="Lato"/>
              </a:rPr>
              <a:t>Since the angular space has to be discretized, this method can quickly become high-demanding in terms of computation time and memory</a:t>
            </a:r>
          </a:p>
          <a:p>
            <a:pPr marL="234939" indent="-234939">
              <a:buFont typeface="Wingdings"/>
              <a:buChar char="§"/>
            </a:pPr>
            <a:r>
              <a:rPr lang="en-US" dirty="0">
                <a:latin typeface="Lato"/>
              </a:rPr>
              <a:t>To reduce the cost of such computations, one can take advantage of the symmetries in the model, such as the </a:t>
            </a:r>
            <a:r>
              <a:rPr lang="en-US" dirty="0" err="1">
                <a:latin typeface="Lato"/>
              </a:rPr>
              <a:t>axisymmetry</a:t>
            </a:r>
            <a:endParaRPr lang="en-US" dirty="0">
              <a:latin typeface="Lato"/>
            </a:endParaRPr>
          </a:p>
          <a:p>
            <a:pPr marL="234939" indent="-234939">
              <a:buFont typeface="Wingdings"/>
              <a:buChar char="§"/>
            </a:pPr>
            <a:r>
              <a:rPr lang="en-US" dirty="0">
                <a:latin typeface="Lato"/>
              </a:rPr>
              <a:t>This model is benchmark to validate the implementation of DOM for 2D axisymmetric setups</a:t>
            </a:r>
          </a:p>
          <a:p>
            <a:pPr marL="234939" indent="-234939">
              <a:buFont typeface="Wingdings"/>
              <a:buChar char="§"/>
            </a:pPr>
            <a:r>
              <a:rPr lang="en-US" dirty="0">
                <a:latin typeface="Lato"/>
              </a:rPr>
              <a:t>The results of COMSOL Multiphysics are compared to reference Monte Carlo results</a:t>
            </a:r>
          </a:p>
        </p:txBody>
      </p:sp>
      <p:sp>
        <p:nvSpPr>
          <p:cNvPr id="4" name="Text Placeholder 3">
            <a:extLst>
              <a:ext uri="{FF2B5EF4-FFF2-40B4-BE49-F238E27FC236}">
                <a16:creationId xmlns:a16="http://schemas.microsoft.com/office/drawing/2014/main" id="{28C2BA93-CD77-4025-ADD4-81A5921F9A4D}"/>
              </a:ext>
            </a:extLst>
          </p:cNvPr>
          <p:cNvSpPr>
            <a:spLocks noGrp="1"/>
          </p:cNvSpPr>
          <p:nvPr>
            <p:ph type="body" sz="quarter" idx="12"/>
          </p:nvPr>
        </p:nvSpPr>
        <p:spPr>
          <a:xfrm>
            <a:off x="8311661" y="6393870"/>
            <a:ext cx="3962400" cy="424873"/>
          </a:xfrm>
        </p:spPr>
        <p:txBody>
          <a:bodyPr>
            <a:normAutofit/>
          </a:bodyPr>
          <a:lstStyle/>
          <a:p>
            <a:pPr algn="ctr"/>
            <a:r>
              <a:rPr lang="en-US" dirty="0"/>
              <a:t>Incident radiation in a cylindrical furnace.</a:t>
            </a:r>
          </a:p>
        </p:txBody>
      </p:sp>
    </p:spTree>
    <p:extLst>
      <p:ext uri="{BB962C8B-B14F-4D97-AF65-F5344CB8AC3E}">
        <p14:creationId xmlns:p14="http://schemas.microsoft.com/office/powerpoint/2010/main" val="11548442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C9695-88CB-4946-A3E1-E621F9492BF0}"/>
              </a:ext>
            </a:extLst>
          </p:cNvPr>
          <p:cNvSpPr>
            <a:spLocks noGrp="1"/>
          </p:cNvSpPr>
          <p:nvPr>
            <p:ph type="title"/>
          </p:nvPr>
        </p:nvSpPr>
        <p:spPr/>
        <p:txBody>
          <a:bodyPr>
            <a:normAutofit/>
          </a:bodyPr>
          <a:lstStyle/>
          <a:p>
            <a:r>
              <a:rPr lang="en-US" noProof="0" dirty="0"/>
              <a:t>Model Definition</a:t>
            </a:r>
          </a:p>
        </p:txBody>
      </p:sp>
      <p:sp>
        <p:nvSpPr>
          <p:cNvPr id="4" name="Content Placeholder 3">
            <a:extLst>
              <a:ext uri="{FF2B5EF4-FFF2-40B4-BE49-F238E27FC236}">
                <a16:creationId xmlns:a16="http://schemas.microsoft.com/office/drawing/2014/main" id="{0E533967-6BCF-4D63-B18A-A2BD0FD78C9B}"/>
              </a:ext>
            </a:extLst>
          </p:cNvPr>
          <p:cNvSpPr>
            <a:spLocks noGrp="1"/>
          </p:cNvSpPr>
          <p:nvPr>
            <p:ph sz="half" idx="10"/>
          </p:nvPr>
        </p:nvSpPr>
        <p:spPr>
          <a:xfrm>
            <a:off x="609600" y="2159000"/>
            <a:ext cx="6543160" cy="4216400"/>
          </a:xfrm>
        </p:spPr>
        <p:txBody>
          <a:bodyPr>
            <a:normAutofit/>
          </a:bodyPr>
          <a:lstStyle/>
          <a:p>
            <a:r>
              <a:rPr lang="en-US" dirty="0"/>
              <a:t>The cylindrical furnace is modeled with a </a:t>
            </a:r>
            <a:r>
              <a:rPr lang="en-US" noProof="0" dirty="0"/>
              <a:t>2D axisymmetric geometry</a:t>
            </a:r>
          </a:p>
          <a:p>
            <a:r>
              <a:rPr lang="en-US" dirty="0"/>
              <a:t>The domain is divided in 4 subdomains to setup the temperature</a:t>
            </a:r>
          </a:p>
        </p:txBody>
      </p:sp>
      <p:grpSp>
        <p:nvGrpSpPr>
          <p:cNvPr id="11" name="Groupe 10">
            <a:extLst>
              <a:ext uri="{FF2B5EF4-FFF2-40B4-BE49-F238E27FC236}">
                <a16:creationId xmlns:a16="http://schemas.microsoft.com/office/drawing/2014/main" id="{F15D2DDC-7ED4-48CB-AE41-203E82F56E1A}"/>
              </a:ext>
            </a:extLst>
          </p:cNvPr>
          <p:cNvGrpSpPr/>
          <p:nvPr/>
        </p:nvGrpSpPr>
        <p:grpSpPr>
          <a:xfrm>
            <a:off x="9381254" y="2214716"/>
            <a:ext cx="2401716" cy="2428568"/>
            <a:chOff x="7035940" y="1661037"/>
            <a:chExt cx="1801287" cy="1821426"/>
          </a:xfrm>
        </p:grpSpPr>
        <p:grpSp>
          <p:nvGrpSpPr>
            <p:cNvPr id="15" name="Groupe 14">
              <a:extLst>
                <a:ext uri="{FF2B5EF4-FFF2-40B4-BE49-F238E27FC236}">
                  <a16:creationId xmlns:a16="http://schemas.microsoft.com/office/drawing/2014/main" id="{D93B82E9-87C8-4342-898E-A3FA869DFCA4}"/>
                </a:ext>
              </a:extLst>
            </p:cNvPr>
            <p:cNvGrpSpPr/>
            <p:nvPr/>
          </p:nvGrpSpPr>
          <p:grpSpPr>
            <a:xfrm>
              <a:off x="7035940" y="1661037"/>
              <a:ext cx="1316740" cy="1821426"/>
              <a:chOff x="2958162" y="1020049"/>
              <a:chExt cx="1316740" cy="1821426"/>
            </a:xfrm>
          </p:grpSpPr>
          <p:pic>
            <p:nvPicPr>
              <p:cNvPr id="16" name="Image 15">
                <a:extLst>
                  <a:ext uri="{FF2B5EF4-FFF2-40B4-BE49-F238E27FC236}">
                    <a16:creationId xmlns:a16="http://schemas.microsoft.com/office/drawing/2014/main" id="{FE44D6B6-9E29-4EA8-99AB-8134457F39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8162" y="1272392"/>
                <a:ext cx="1316740" cy="1316740"/>
              </a:xfrm>
              <a:prstGeom prst="rect">
                <a:avLst/>
              </a:prstGeom>
            </p:spPr>
          </p:pic>
          <p:cxnSp>
            <p:nvCxnSpPr>
              <p:cNvPr id="17" name="Connecteur droit 16">
                <a:extLst>
                  <a:ext uri="{FF2B5EF4-FFF2-40B4-BE49-F238E27FC236}">
                    <a16:creationId xmlns:a16="http://schemas.microsoft.com/office/drawing/2014/main" id="{2972DE5D-4A41-4BB7-B162-81E941346434}"/>
                  </a:ext>
                </a:extLst>
              </p:cNvPr>
              <p:cNvCxnSpPr>
                <a:cxnSpLocks/>
              </p:cNvCxnSpPr>
              <p:nvPr/>
            </p:nvCxnSpPr>
            <p:spPr>
              <a:xfrm>
                <a:off x="3042154" y="1020049"/>
                <a:ext cx="0" cy="1821426"/>
              </a:xfrm>
              <a:prstGeom prst="line">
                <a:avLst/>
              </a:prstGeom>
              <a:ln w="19050" cap="flat" cmpd="sng" algn="ctr">
                <a:solidFill>
                  <a:schemeClr val="tx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1" name="Connecteur droit 30">
                <a:extLst>
                  <a:ext uri="{FF2B5EF4-FFF2-40B4-BE49-F238E27FC236}">
                    <a16:creationId xmlns:a16="http://schemas.microsoft.com/office/drawing/2014/main" id="{D0F55DBD-D64D-4FF3-9C6E-3C4AEC7480E8}"/>
                  </a:ext>
                </a:extLst>
              </p:cNvPr>
              <p:cNvCxnSpPr>
                <a:cxnSpLocks/>
              </p:cNvCxnSpPr>
              <p:nvPr/>
            </p:nvCxnSpPr>
            <p:spPr>
              <a:xfrm>
                <a:off x="3046917" y="1364456"/>
                <a:ext cx="1139321"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2" name="Connecteur droit 31">
                <a:extLst>
                  <a:ext uri="{FF2B5EF4-FFF2-40B4-BE49-F238E27FC236}">
                    <a16:creationId xmlns:a16="http://schemas.microsoft.com/office/drawing/2014/main" id="{00A9BF0C-47ED-4864-9EEA-494DEBD377F5}"/>
                  </a:ext>
                </a:extLst>
              </p:cNvPr>
              <p:cNvCxnSpPr>
                <a:cxnSpLocks/>
              </p:cNvCxnSpPr>
              <p:nvPr/>
            </p:nvCxnSpPr>
            <p:spPr>
              <a:xfrm>
                <a:off x="3050092" y="2488406"/>
                <a:ext cx="1139321"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3" name="Connecteur droit 32">
                <a:extLst>
                  <a:ext uri="{FF2B5EF4-FFF2-40B4-BE49-F238E27FC236}">
                    <a16:creationId xmlns:a16="http://schemas.microsoft.com/office/drawing/2014/main" id="{BFFF862B-CC1F-40F4-BC79-4A000E411616}"/>
                  </a:ext>
                </a:extLst>
              </p:cNvPr>
              <p:cNvCxnSpPr>
                <a:cxnSpLocks/>
              </p:cNvCxnSpPr>
              <p:nvPr/>
            </p:nvCxnSpPr>
            <p:spPr>
              <a:xfrm>
                <a:off x="4179936" y="1355725"/>
                <a:ext cx="0" cy="1139825"/>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175" name="Straight Arrow Connector 12">
              <a:extLst>
                <a:ext uri="{FF2B5EF4-FFF2-40B4-BE49-F238E27FC236}">
                  <a16:creationId xmlns:a16="http://schemas.microsoft.com/office/drawing/2014/main" id="{AD926B20-67F0-4E72-A68A-B86B457B1E3D}"/>
                </a:ext>
              </a:extLst>
            </p:cNvPr>
            <p:cNvCxnSpPr>
              <a:cxnSpLocks/>
            </p:cNvCxnSpPr>
            <p:nvPr/>
          </p:nvCxnSpPr>
          <p:spPr>
            <a:xfrm flipH="1">
              <a:off x="7127871" y="1938768"/>
              <a:ext cx="1139320" cy="0"/>
            </a:xfrm>
            <a:prstGeom prst="straightConnector1">
              <a:avLst/>
            </a:prstGeom>
            <a:ln>
              <a:solidFill>
                <a:schemeClr val="accent5"/>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6" name="TextBox 17">
              <a:extLst>
                <a:ext uri="{FF2B5EF4-FFF2-40B4-BE49-F238E27FC236}">
                  <a16:creationId xmlns:a16="http://schemas.microsoft.com/office/drawing/2014/main" id="{FD30048E-BAB5-474A-B36F-FC1884E92DC7}"/>
                </a:ext>
              </a:extLst>
            </p:cNvPr>
            <p:cNvSpPr txBox="1"/>
            <p:nvPr/>
          </p:nvSpPr>
          <p:spPr>
            <a:xfrm>
              <a:off x="7484813" y="1696873"/>
              <a:ext cx="430308" cy="238575"/>
            </a:xfrm>
            <a:prstGeom prst="rect">
              <a:avLst/>
            </a:prstGeom>
            <a:noFill/>
          </p:spPr>
          <p:txBody>
            <a:bodyPr wrap="square" rtlCol="0">
              <a:spAutoFit/>
            </a:bodyPr>
            <a:lstStyle/>
            <a:p>
              <a:r>
                <a:rPr lang="sv-SE" sz="1467" dirty="0">
                  <a:solidFill>
                    <a:schemeClr val="accent5"/>
                  </a:solidFill>
                </a:rPr>
                <a:t>2 m</a:t>
              </a:r>
            </a:p>
          </p:txBody>
        </p:sp>
        <p:cxnSp>
          <p:nvCxnSpPr>
            <p:cNvPr id="177" name="Straight Arrow Connector 13">
              <a:extLst>
                <a:ext uri="{FF2B5EF4-FFF2-40B4-BE49-F238E27FC236}">
                  <a16:creationId xmlns:a16="http://schemas.microsoft.com/office/drawing/2014/main" id="{AEFC61FE-0F90-480A-97BF-C683225D920B}"/>
                </a:ext>
              </a:extLst>
            </p:cNvPr>
            <p:cNvCxnSpPr>
              <a:cxnSpLocks/>
            </p:cNvCxnSpPr>
            <p:nvPr/>
          </p:nvCxnSpPr>
          <p:spPr>
            <a:xfrm flipV="1">
              <a:off x="8333565" y="2005445"/>
              <a:ext cx="0" cy="1123949"/>
            </a:xfrm>
            <a:prstGeom prst="straightConnector1">
              <a:avLst/>
            </a:prstGeom>
            <a:ln>
              <a:solidFill>
                <a:schemeClr val="accent5"/>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8" name="TextBox 16">
              <a:extLst>
                <a:ext uri="{FF2B5EF4-FFF2-40B4-BE49-F238E27FC236}">
                  <a16:creationId xmlns:a16="http://schemas.microsoft.com/office/drawing/2014/main" id="{F262572A-7928-49C8-AD4C-E12A91C1737E}"/>
                </a:ext>
              </a:extLst>
            </p:cNvPr>
            <p:cNvSpPr txBox="1"/>
            <p:nvPr/>
          </p:nvSpPr>
          <p:spPr>
            <a:xfrm>
              <a:off x="8303692" y="2440945"/>
              <a:ext cx="533535" cy="238575"/>
            </a:xfrm>
            <a:prstGeom prst="rect">
              <a:avLst/>
            </a:prstGeom>
            <a:noFill/>
          </p:spPr>
          <p:txBody>
            <a:bodyPr wrap="square" rtlCol="0">
              <a:spAutoFit/>
            </a:bodyPr>
            <a:lstStyle/>
            <a:p>
              <a:r>
                <a:rPr lang="sv-SE" sz="1467" dirty="0">
                  <a:solidFill>
                    <a:schemeClr val="accent5"/>
                  </a:solidFill>
                </a:rPr>
                <a:t>2 m</a:t>
              </a:r>
            </a:p>
          </p:txBody>
        </p:sp>
      </p:grpSp>
      <p:sp>
        <p:nvSpPr>
          <p:cNvPr id="18" name="Text Placeholder 3">
            <a:extLst>
              <a:ext uri="{FF2B5EF4-FFF2-40B4-BE49-F238E27FC236}">
                <a16:creationId xmlns:a16="http://schemas.microsoft.com/office/drawing/2014/main" id="{6F30E0A9-3988-4AAF-BBF7-EDEEFD19E0E9}"/>
              </a:ext>
            </a:extLst>
          </p:cNvPr>
          <p:cNvSpPr>
            <a:spLocks noGrp="1"/>
          </p:cNvSpPr>
          <p:nvPr>
            <p:ph type="body" sz="quarter" idx="12"/>
          </p:nvPr>
        </p:nvSpPr>
        <p:spPr>
          <a:xfrm>
            <a:off x="8238840" y="4781182"/>
            <a:ext cx="3962400" cy="424873"/>
          </a:xfrm>
        </p:spPr>
        <p:txBody>
          <a:bodyPr>
            <a:normAutofit/>
          </a:bodyPr>
          <a:lstStyle/>
          <a:p>
            <a:pPr algn="ctr"/>
            <a:r>
              <a:rPr lang="en-US" dirty="0"/>
              <a:t>       Model geometry and definition.</a:t>
            </a:r>
          </a:p>
        </p:txBody>
      </p:sp>
    </p:spTree>
    <p:extLst>
      <p:ext uri="{BB962C8B-B14F-4D97-AF65-F5344CB8AC3E}">
        <p14:creationId xmlns:p14="http://schemas.microsoft.com/office/powerpoint/2010/main" val="1575907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C9695-88CB-4946-A3E1-E621F9492BF0}"/>
              </a:ext>
            </a:extLst>
          </p:cNvPr>
          <p:cNvSpPr>
            <a:spLocks noGrp="1"/>
          </p:cNvSpPr>
          <p:nvPr>
            <p:ph type="title"/>
          </p:nvPr>
        </p:nvSpPr>
        <p:spPr/>
        <p:txBody>
          <a:bodyPr>
            <a:normAutofit/>
          </a:bodyPr>
          <a:lstStyle/>
          <a:p>
            <a:r>
              <a:rPr lang="en-US" noProof="0" dirty="0"/>
              <a:t>Model Definition</a:t>
            </a:r>
            <a:br>
              <a:rPr lang="en-US" noProof="0" dirty="0"/>
            </a:br>
            <a:r>
              <a:rPr lang="en-US" sz="2400" b="0" i="1" dirty="0">
                <a:solidFill>
                  <a:schemeClr val="accent3"/>
                </a:solidFill>
              </a:rPr>
              <a:t>Radiation in Participating Media</a:t>
            </a:r>
            <a:endParaRPr lang="en-US" noProof="0" dirty="0">
              <a:solidFill>
                <a:schemeClr val="accent3"/>
              </a:solidFill>
            </a:endParaRPr>
          </a:p>
        </p:txBody>
      </p:sp>
      <p:sp>
        <p:nvSpPr>
          <p:cNvPr id="4" name="Content Placeholder 3">
            <a:extLst>
              <a:ext uri="{FF2B5EF4-FFF2-40B4-BE49-F238E27FC236}">
                <a16:creationId xmlns:a16="http://schemas.microsoft.com/office/drawing/2014/main" id="{0E533967-6BCF-4D63-B18A-A2BD0FD78C9B}"/>
              </a:ext>
            </a:extLst>
          </p:cNvPr>
          <p:cNvSpPr>
            <a:spLocks noGrp="1"/>
          </p:cNvSpPr>
          <p:nvPr>
            <p:ph sz="half" idx="10"/>
          </p:nvPr>
        </p:nvSpPr>
        <p:spPr>
          <a:xfrm>
            <a:off x="609600" y="2159000"/>
            <a:ext cx="6543160" cy="4216400"/>
          </a:xfrm>
        </p:spPr>
        <p:txBody>
          <a:bodyPr>
            <a:normAutofit/>
          </a:bodyPr>
          <a:lstStyle/>
          <a:p>
            <a:r>
              <a:rPr lang="en-US" dirty="0"/>
              <a:t>The model uses the Level Symmetric Hybrid (LSH) S10 quadrature set, and thus solves for 60 radiative intensities</a:t>
            </a:r>
          </a:p>
          <a:p>
            <a:r>
              <a:rPr lang="en-US" dirty="0"/>
              <a:t>The temperature is imposed in the 4 subdomains</a:t>
            </a:r>
          </a:p>
          <a:p>
            <a:r>
              <a:rPr lang="en-US" dirty="0"/>
              <a:t>The exterior wall is a black surface at a temperature of 800 K</a:t>
            </a:r>
          </a:p>
          <a:p>
            <a:r>
              <a:rPr lang="en-US" dirty="0"/>
              <a:t>At the inlet, blackbody radiation at a temperature of 1500 K is considered</a:t>
            </a:r>
          </a:p>
          <a:p>
            <a:r>
              <a:rPr lang="en-US" dirty="0"/>
              <a:t>At the outlet, blackbody radiation at a temperature of 1200 K is considered</a:t>
            </a:r>
          </a:p>
          <a:p>
            <a:r>
              <a:rPr lang="en-US" dirty="0"/>
              <a:t>Radiation scattering in the domain is isotropic</a:t>
            </a:r>
          </a:p>
        </p:txBody>
      </p:sp>
      <p:sp>
        <p:nvSpPr>
          <p:cNvPr id="105" name="Text Placeholder 3">
            <a:extLst>
              <a:ext uri="{FF2B5EF4-FFF2-40B4-BE49-F238E27FC236}">
                <a16:creationId xmlns:a16="http://schemas.microsoft.com/office/drawing/2014/main" id="{05DF0881-49F9-4984-92D3-4493C8A0B73D}"/>
              </a:ext>
            </a:extLst>
          </p:cNvPr>
          <p:cNvSpPr>
            <a:spLocks noGrp="1"/>
          </p:cNvSpPr>
          <p:nvPr>
            <p:ph type="body" sz="quarter" idx="12"/>
          </p:nvPr>
        </p:nvSpPr>
        <p:spPr>
          <a:xfrm>
            <a:off x="8238840" y="4781182"/>
            <a:ext cx="3962400" cy="424873"/>
          </a:xfrm>
        </p:spPr>
        <p:txBody>
          <a:bodyPr>
            <a:normAutofit/>
          </a:bodyPr>
          <a:lstStyle/>
          <a:p>
            <a:pPr algn="ctr"/>
            <a:r>
              <a:rPr lang="en-US" dirty="0"/>
              <a:t>       Model geometry and definition.</a:t>
            </a:r>
          </a:p>
        </p:txBody>
      </p:sp>
      <p:grpSp>
        <p:nvGrpSpPr>
          <p:cNvPr id="42" name="Groupe 41">
            <a:extLst>
              <a:ext uri="{FF2B5EF4-FFF2-40B4-BE49-F238E27FC236}">
                <a16:creationId xmlns:a16="http://schemas.microsoft.com/office/drawing/2014/main" id="{91EC79A6-4BF4-47EB-A1F1-E80DAE150780}"/>
              </a:ext>
            </a:extLst>
          </p:cNvPr>
          <p:cNvGrpSpPr/>
          <p:nvPr/>
        </p:nvGrpSpPr>
        <p:grpSpPr>
          <a:xfrm>
            <a:off x="8332338" y="2214716"/>
            <a:ext cx="3775404" cy="2428568"/>
            <a:chOff x="2171475" y="1020049"/>
            <a:chExt cx="2831553" cy="1821426"/>
          </a:xfrm>
        </p:grpSpPr>
        <p:pic>
          <p:nvPicPr>
            <p:cNvPr id="43" name="Image 42">
              <a:extLst>
                <a:ext uri="{FF2B5EF4-FFF2-40B4-BE49-F238E27FC236}">
                  <a16:creationId xmlns:a16="http://schemas.microsoft.com/office/drawing/2014/main" id="{47F1AEE3-1A20-411E-87C9-206125908D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8162" y="1272392"/>
              <a:ext cx="1316740" cy="1316740"/>
            </a:xfrm>
            <a:prstGeom prst="rect">
              <a:avLst/>
            </a:prstGeom>
          </p:spPr>
        </p:pic>
        <p:cxnSp>
          <p:nvCxnSpPr>
            <p:cNvPr id="44" name="Connecteur droit 43">
              <a:extLst>
                <a:ext uri="{FF2B5EF4-FFF2-40B4-BE49-F238E27FC236}">
                  <a16:creationId xmlns:a16="http://schemas.microsoft.com/office/drawing/2014/main" id="{4EA146A7-1E8A-41B5-88E6-DAFCA177AA2F}"/>
                </a:ext>
              </a:extLst>
            </p:cNvPr>
            <p:cNvCxnSpPr>
              <a:cxnSpLocks/>
            </p:cNvCxnSpPr>
            <p:nvPr/>
          </p:nvCxnSpPr>
          <p:spPr>
            <a:xfrm>
              <a:off x="3042154" y="1020049"/>
              <a:ext cx="0" cy="1821426"/>
            </a:xfrm>
            <a:prstGeom prst="line">
              <a:avLst/>
            </a:prstGeom>
            <a:ln w="19050" cap="flat" cmpd="sng" algn="ctr">
              <a:solidFill>
                <a:schemeClr val="tx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5" name="Rectangle 44">
              <a:extLst>
                <a:ext uri="{FF2B5EF4-FFF2-40B4-BE49-F238E27FC236}">
                  <a16:creationId xmlns:a16="http://schemas.microsoft.com/office/drawing/2014/main" id="{2A6E7A3A-3DFB-491A-BB24-FB81577DC739}"/>
                </a:ext>
              </a:extLst>
            </p:cNvPr>
            <p:cNvSpPr/>
            <p:nvPr/>
          </p:nvSpPr>
          <p:spPr>
            <a:xfrm>
              <a:off x="2171475" y="1531760"/>
              <a:ext cx="742386" cy="2301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accent4"/>
                  </a:solidFill>
                </a:rPr>
                <a:t>1500 K</a:t>
              </a:r>
            </a:p>
          </p:txBody>
        </p:sp>
        <p:cxnSp>
          <p:nvCxnSpPr>
            <p:cNvPr id="46" name="Connecteur droit 45">
              <a:extLst>
                <a:ext uri="{FF2B5EF4-FFF2-40B4-BE49-F238E27FC236}">
                  <a16:creationId xmlns:a16="http://schemas.microsoft.com/office/drawing/2014/main" id="{6F93C3A4-1730-4B76-9167-753518FDD80C}"/>
                </a:ext>
              </a:extLst>
            </p:cNvPr>
            <p:cNvCxnSpPr>
              <a:cxnSpLocks/>
              <a:stCxn id="45" idx="3"/>
            </p:cNvCxnSpPr>
            <p:nvPr/>
          </p:nvCxnSpPr>
          <p:spPr>
            <a:xfrm>
              <a:off x="2913861" y="1646859"/>
              <a:ext cx="330201"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056ECDC7-A881-4FD8-ADE9-2E65FC984E85}"/>
                </a:ext>
              </a:extLst>
            </p:cNvPr>
            <p:cNvSpPr/>
            <p:nvPr/>
          </p:nvSpPr>
          <p:spPr>
            <a:xfrm>
              <a:off x="2176041" y="2095645"/>
              <a:ext cx="742386" cy="2301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accent4"/>
                  </a:solidFill>
                </a:rPr>
                <a:t>1800 K</a:t>
              </a:r>
            </a:p>
          </p:txBody>
        </p:sp>
        <p:cxnSp>
          <p:nvCxnSpPr>
            <p:cNvPr id="48" name="Connecteur droit 47">
              <a:extLst>
                <a:ext uri="{FF2B5EF4-FFF2-40B4-BE49-F238E27FC236}">
                  <a16:creationId xmlns:a16="http://schemas.microsoft.com/office/drawing/2014/main" id="{DD1AA63E-2916-412E-8BC9-F0E540F53F0B}"/>
                </a:ext>
              </a:extLst>
            </p:cNvPr>
            <p:cNvCxnSpPr>
              <a:cxnSpLocks/>
              <a:stCxn id="47" idx="3"/>
            </p:cNvCxnSpPr>
            <p:nvPr/>
          </p:nvCxnSpPr>
          <p:spPr>
            <a:xfrm>
              <a:off x="2918427" y="2210744"/>
              <a:ext cx="330201"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99ADA0A0-B0A7-40D8-8B63-00993673A508}"/>
                </a:ext>
              </a:extLst>
            </p:cNvPr>
            <p:cNvSpPr/>
            <p:nvPr/>
          </p:nvSpPr>
          <p:spPr>
            <a:xfrm>
              <a:off x="4260642" y="1531760"/>
              <a:ext cx="742386" cy="2301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solidFill>
                    <a:schemeClr val="accent4"/>
                  </a:solidFill>
                </a:rPr>
                <a:t>1200 K</a:t>
              </a:r>
            </a:p>
          </p:txBody>
        </p:sp>
        <p:sp>
          <p:nvSpPr>
            <p:cNvPr id="51" name="Rectangle 50">
              <a:extLst>
                <a:ext uri="{FF2B5EF4-FFF2-40B4-BE49-F238E27FC236}">
                  <a16:creationId xmlns:a16="http://schemas.microsoft.com/office/drawing/2014/main" id="{3F95BDEC-9DDE-476E-B200-25771D6185BE}"/>
                </a:ext>
              </a:extLst>
            </p:cNvPr>
            <p:cNvSpPr/>
            <p:nvPr/>
          </p:nvSpPr>
          <p:spPr>
            <a:xfrm>
              <a:off x="4260642" y="2095645"/>
              <a:ext cx="742386" cy="2301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solidFill>
                    <a:schemeClr val="accent4"/>
                  </a:solidFill>
                </a:rPr>
                <a:t>1500 K</a:t>
              </a:r>
            </a:p>
          </p:txBody>
        </p:sp>
        <p:sp>
          <p:nvSpPr>
            <p:cNvPr id="53" name="Forme libre : forme 52">
              <a:extLst>
                <a:ext uri="{FF2B5EF4-FFF2-40B4-BE49-F238E27FC236}">
                  <a16:creationId xmlns:a16="http://schemas.microsoft.com/office/drawing/2014/main" id="{7EAC038C-3D2F-4B4A-BCF1-6913E2A5BA3C}"/>
                </a:ext>
              </a:extLst>
            </p:cNvPr>
            <p:cNvSpPr/>
            <p:nvPr/>
          </p:nvSpPr>
          <p:spPr>
            <a:xfrm>
              <a:off x="3341594" y="2082760"/>
              <a:ext cx="45719" cy="408996"/>
            </a:xfrm>
            <a:custGeom>
              <a:avLst/>
              <a:gdLst>
                <a:gd name="connsiteX0" fmla="*/ 118775 w 174251"/>
                <a:gd name="connsiteY0" fmla="*/ 884903 h 884903"/>
                <a:gd name="connsiteX1" fmla="*/ 788 w 174251"/>
                <a:gd name="connsiteY1" fmla="*/ 604684 h 884903"/>
                <a:gd name="connsiteX2" fmla="*/ 170395 w 174251"/>
                <a:gd name="connsiteY2" fmla="*/ 309716 h 884903"/>
                <a:gd name="connsiteX3" fmla="*/ 118775 w 174251"/>
                <a:gd name="connsiteY3" fmla="*/ 73742 h 884903"/>
                <a:gd name="connsiteX4" fmla="*/ 111401 w 174251"/>
                <a:gd name="connsiteY4" fmla="*/ 0 h 884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251" h="884903">
                  <a:moveTo>
                    <a:pt x="118775" y="884903"/>
                  </a:moveTo>
                  <a:cubicBezTo>
                    <a:pt x="55480" y="792725"/>
                    <a:pt x="-7815" y="700548"/>
                    <a:pt x="788" y="604684"/>
                  </a:cubicBezTo>
                  <a:cubicBezTo>
                    <a:pt x="9391" y="508820"/>
                    <a:pt x="150731" y="398206"/>
                    <a:pt x="170395" y="309716"/>
                  </a:cubicBezTo>
                  <a:cubicBezTo>
                    <a:pt x="190060" y="221226"/>
                    <a:pt x="128607" y="125361"/>
                    <a:pt x="118775" y="73742"/>
                  </a:cubicBezTo>
                  <a:cubicBezTo>
                    <a:pt x="108943" y="22123"/>
                    <a:pt x="110172" y="11061"/>
                    <a:pt x="111401" y="0"/>
                  </a:cubicBezTo>
                </a:path>
              </a:pathLst>
            </a:custGeom>
            <a:noFill/>
            <a:ln>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p>
          </p:txBody>
        </p:sp>
        <p:sp>
          <p:nvSpPr>
            <p:cNvPr id="54" name="Forme libre : forme 53">
              <a:extLst>
                <a:ext uri="{FF2B5EF4-FFF2-40B4-BE49-F238E27FC236}">
                  <a16:creationId xmlns:a16="http://schemas.microsoft.com/office/drawing/2014/main" id="{5488901E-C7CE-462D-A080-81A0E995125C}"/>
                </a:ext>
              </a:extLst>
            </p:cNvPr>
            <p:cNvSpPr/>
            <p:nvPr/>
          </p:nvSpPr>
          <p:spPr>
            <a:xfrm>
              <a:off x="3853200" y="2082760"/>
              <a:ext cx="45719" cy="408996"/>
            </a:xfrm>
            <a:custGeom>
              <a:avLst/>
              <a:gdLst>
                <a:gd name="connsiteX0" fmla="*/ 118775 w 174251"/>
                <a:gd name="connsiteY0" fmla="*/ 884903 h 884903"/>
                <a:gd name="connsiteX1" fmla="*/ 788 w 174251"/>
                <a:gd name="connsiteY1" fmla="*/ 604684 h 884903"/>
                <a:gd name="connsiteX2" fmla="*/ 170395 w 174251"/>
                <a:gd name="connsiteY2" fmla="*/ 309716 h 884903"/>
                <a:gd name="connsiteX3" fmla="*/ 118775 w 174251"/>
                <a:gd name="connsiteY3" fmla="*/ 73742 h 884903"/>
                <a:gd name="connsiteX4" fmla="*/ 111401 w 174251"/>
                <a:gd name="connsiteY4" fmla="*/ 0 h 884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251" h="884903">
                  <a:moveTo>
                    <a:pt x="118775" y="884903"/>
                  </a:moveTo>
                  <a:cubicBezTo>
                    <a:pt x="55480" y="792725"/>
                    <a:pt x="-7815" y="700548"/>
                    <a:pt x="788" y="604684"/>
                  </a:cubicBezTo>
                  <a:cubicBezTo>
                    <a:pt x="9391" y="508820"/>
                    <a:pt x="150731" y="398206"/>
                    <a:pt x="170395" y="309716"/>
                  </a:cubicBezTo>
                  <a:cubicBezTo>
                    <a:pt x="190060" y="221226"/>
                    <a:pt x="128607" y="125361"/>
                    <a:pt x="118775" y="73742"/>
                  </a:cubicBezTo>
                  <a:cubicBezTo>
                    <a:pt x="108943" y="22123"/>
                    <a:pt x="110172" y="11061"/>
                    <a:pt x="111401" y="0"/>
                  </a:cubicBezTo>
                </a:path>
              </a:pathLst>
            </a:custGeom>
            <a:noFill/>
            <a:ln>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p>
          </p:txBody>
        </p:sp>
        <p:sp>
          <p:nvSpPr>
            <p:cNvPr id="55" name="Forme libre : forme 54">
              <a:extLst>
                <a:ext uri="{FF2B5EF4-FFF2-40B4-BE49-F238E27FC236}">
                  <a16:creationId xmlns:a16="http://schemas.microsoft.com/office/drawing/2014/main" id="{FBC4EE6F-90AF-4045-85D5-2CAAF5C1DA0D}"/>
                </a:ext>
              </a:extLst>
            </p:cNvPr>
            <p:cNvSpPr/>
            <p:nvPr/>
          </p:nvSpPr>
          <p:spPr>
            <a:xfrm rot="10800000">
              <a:off x="3353521" y="1365261"/>
              <a:ext cx="45719" cy="408996"/>
            </a:xfrm>
            <a:custGeom>
              <a:avLst/>
              <a:gdLst>
                <a:gd name="connsiteX0" fmla="*/ 118775 w 174251"/>
                <a:gd name="connsiteY0" fmla="*/ 884903 h 884903"/>
                <a:gd name="connsiteX1" fmla="*/ 788 w 174251"/>
                <a:gd name="connsiteY1" fmla="*/ 604684 h 884903"/>
                <a:gd name="connsiteX2" fmla="*/ 170395 w 174251"/>
                <a:gd name="connsiteY2" fmla="*/ 309716 h 884903"/>
                <a:gd name="connsiteX3" fmla="*/ 118775 w 174251"/>
                <a:gd name="connsiteY3" fmla="*/ 73742 h 884903"/>
                <a:gd name="connsiteX4" fmla="*/ 111401 w 174251"/>
                <a:gd name="connsiteY4" fmla="*/ 0 h 884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251" h="884903">
                  <a:moveTo>
                    <a:pt x="118775" y="884903"/>
                  </a:moveTo>
                  <a:cubicBezTo>
                    <a:pt x="55480" y="792725"/>
                    <a:pt x="-7815" y="700548"/>
                    <a:pt x="788" y="604684"/>
                  </a:cubicBezTo>
                  <a:cubicBezTo>
                    <a:pt x="9391" y="508820"/>
                    <a:pt x="150731" y="398206"/>
                    <a:pt x="170395" y="309716"/>
                  </a:cubicBezTo>
                  <a:cubicBezTo>
                    <a:pt x="190060" y="221226"/>
                    <a:pt x="128607" y="125361"/>
                    <a:pt x="118775" y="73742"/>
                  </a:cubicBezTo>
                  <a:cubicBezTo>
                    <a:pt x="108943" y="22123"/>
                    <a:pt x="110172" y="11061"/>
                    <a:pt x="111401" y="0"/>
                  </a:cubicBezTo>
                </a:path>
              </a:pathLst>
            </a:custGeom>
            <a:noFill/>
            <a:ln>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p>
          </p:txBody>
        </p:sp>
        <p:sp>
          <p:nvSpPr>
            <p:cNvPr id="56" name="Forme libre : forme 55">
              <a:extLst>
                <a:ext uri="{FF2B5EF4-FFF2-40B4-BE49-F238E27FC236}">
                  <a16:creationId xmlns:a16="http://schemas.microsoft.com/office/drawing/2014/main" id="{6FA4B582-F168-4203-AD4D-AA24E3BFC4A0}"/>
                </a:ext>
              </a:extLst>
            </p:cNvPr>
            <p:cNvSpPr/>
            <p:nvPr/>
          </p:nvSpPr>
          <p:spPr>
            <a:xfrm rot="10800000">
              <a:off x="3871085" y="1365261"/>
              <a:ext cx="45719" cy="408996"/>
            </a:xfrm>
            <a:custGeom>
              <a:avLst/>
              <a:gdLst>
                <a:gd name="connsiteX0" fmla="*/ 118775 w 174251"/>
                <a:gd name="connsiteY0" fmla="*/ 884903 h 884903"/>
                <a:gd name="connsiteX1" fmla="*/ 788 w 174251"/>
                <a:gd name="connsiteY1" fmla="*/ 604684 h 884903"/>
                <a:gd name="connsiteX2" fmla="*/ 170395 w 174251"/>
                <a:gd name="connsiteY2" fmla="*/ 309716 h 884903"/>
                <a:gd name="connsiteX3" fmla="*/ 118775 w 174251"/>
                <a:gd name="connsiteY3" fmla="*/ 73742 h 884903"/>
                <a:gd name="connsiteX4" fmla="*/ 111401 w 174251"/>
                <a:gd name="connsiteY4" fmla="*/ 0 h 884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251" h="884903">
                  <a:moveTo>
                    <a:pt x="118775" y="884903"/>
                  </a:moveTo>
                  <a:cubicBezTo>
                    <a:pt x="55480" y="792725"/>
                    <a:pt x="-7815" y="700548"/>
                    <a:pt x="788" y="604684"/>
                  </a:cubicBezTo>
                  <a:cubicBezTo>
                    <a:pt x="9391" y="508820"/>
                    <a:pt x="150731" y="398206"/>
                    <a:pt x="170395" y="309716"/>
                  </a:cubicBezTo>
                  <a:cubicBezTo>
                    <a:pt x="190060" y="221226"/>
                    <a:pt x="128607" y="125361"/>
                    <a:pt x="118775" y="73742"/>
                  </a:cubicBezTo>
                  <a:cubicBezTo>
                    <a:pt x="108943" y="22123"/>
                    <a:pt x="110172" y="11061"/>
                    <a:pt x="111401" y="0"/>
                  </a:cubicBezTo>
                </a:path>
              </a:pathLst>
            </a:custGeom>
            <a:noFill/>
            <a:ln>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p>
          </p:txBody>
        </p:sp>
        <p:sp>
          <p:nvSpPr>
            <p:cNvPr id="57" name="TextBox 2">
              <a:extLst>
                <a:ext uri="{FF2B5EF4-FFF2-40B4-BE49-F238E27FC236}">
                  <a16:creationId xmlns:a16="http://schemas.microsoft.com/office/drawing/2014/main" id="{8CAEE730-E666-4AB4-9B00-9B8185DA314C}"/>
                </a:ext>
              </a:extLst>
            </p:cNvPr>
            <p:cNvSpPr txBox="1"/>
            <p:nvPr/>
          </p:nvSpPr>
          <p:spPr>
            <a:xfrm>
              <a:off x="3318966" y="1103249"/>
              <a:ext cx="544861" cy="238575"/>
            </a:xfrm>
            <a:prstGeom prst="rect">
              <a:avLst/>
            </a:prstGeom>
            <a:noFill/>
          </p:spPr>
          <p:txBody>
            <a:bodyPr wrap="none" rtlCol="0">
              <a:spAutoFit/>
            </a:bodyPr>
            <a:lstStyle/>
            <a:p>
              <a:r>
                <a:rPr lang="en-US" sz="1467" dirty="0">
                  <a:solidFill>
                    <a:schemeClr val="accent4"/>
                  </a:solidFill>
                </a:rPr>
                <a:t>Outlet</a:t>
              </a:r>
            </a:p>
          </p:txBody>
        </p:sp>
        <p:cxnSp>
          <p:nvCxnSpPr>
            <p:cNvPr id="58" name="Connecteur droit 57">
              <a:extLst>
                <a:ext uri="{FF2B5EF4-FFF2-40B4-BE49-F238E27FC236}">
                  <a16:creationId xmlns:a16="http://schemas.microsoft.com/office/drawing/2014/main" id="{8BEF241B-8CEC-4A35-A262-9886664ABDF0}"/>
                </a:ext>
              </a:extLst>
            </p:cNvPr>
            <p:cNvCxnSpPr>
              <a:cxnSpLocks/>
            </p:cNvCxnSpPr>
            <p:nvPr/>
          </p:nvCxnSpPr>
          <p:spPr>
            <a:xfrm>
              <a:off x="3046917" y="1364456"/>
              <a:ext cx="1139321"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59" name="Connecteur droit 58">
              <a:extLst>
                <a:ext uri="{FF2B5EF4-FFF2-40B4-BE49-F238E27FC236}">
                  <a16:creationId xmlns:a16="http://schemas.microsoft.com/office/drawing/2014/main" id="{AC915783-EB33-4A49-BF4F-AAB03844CB68}"/>
                </a:ext>
              </a:extLst>
            </p:cNvPr>
            <p:cNvCxnSpPr>
              <a:cxnSpLocks/>
            </p:cNvCxnSpPr>
            <p:nvPr/>
          </p:nvCxnSpPr>
          <p:spPr>
            <a:xfrm>
              <a:off x="3050092" y="2488406"/>
              <a:ext cx="1139321"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3" name="Connecteur droit 62">
              <a:extLst>
                <a:ext uri="{FF2B5EF4-FFF2-40B4-BE49-F238E27FC236}">
                  <a16:creationId xmlns:a16="http://schemas.microsoft.com/office/drawing/2014/main" id="{2D675009-C3CB-4E89-A133-D25795800F17}"/>
                </a:ext>
              </a:extLst>
            </p:cNvPr>
            <p:cNvCxnSpPr>
              <a:cxnSpLocks/>
            </p:cNvCxnSpPr>
            <p:nvPr/>
          </p:nvCxnSpPr>
          <p:spPr>
            <a:xfrm>
              <a:off x="4179936" y="1355725"/>
              <a:ext cx="0" cy="1139825"/>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4" name="TextBox 2">
              <a:extLst>
                <a:ext uri="{FF2B5EF4-FFF2-40B4-BE49-F238E27FC236}">
                  <a16:creationId xmlns:a16="http://schemas.microsoft.com/office/drawing/2014/main" id="{7C138CC8-301A-406D-9560-1F1DE75B1DDC}"/>
                </a:ext>
              </a:extLst>
            </p:cNvPr>
            <p:cNvSpPr txBox="1"/>
            <p:nvPr/>
          </p:nvSpPr>
          <p:spPr>
            <a:xfrm>
              <a:off x="3379881" y="2489022"/>
              <a:ext cx="422231" cy="238575"/>
            </a:xfrm>
            <a:prstGeom prst="rect">
              <a:avLst/>
            </a:prstGeom>
            <a:noFill/>
          </p:spPr>
          <p:txBody>
            <a:bodyPr wrap="none" rtlCol="0">
              <a:spAutoFit/>
            </a:bodyPr>
            <a:lstStyle/>
            <a:p>
              <a:r>
                <a:rPr lang="en-US" sz="1467" dirty="0">
                  <a:solidFill>
                    <a:schemeClr val="accent4"/>
                  </a:solidFill>
                </a:rPr>
                <a:t>Inlet</a:t>
              </a:r>
            </a:p>
          </p:txBody>
        </p:sp>
        <p:cxnSp>
          <p:nvCxnSpPr>
            <p:cNvPr id="50" name="Connecteur droit 49">
              <a:extLst>
                <a:ext uri="{FF2B5EF4-FFF2-40B4-BE49-F238E27FC236}">
                  <a16:creationId xmlns:a16="http://schemas.microsoft.com/office/drawing/2014/main" id="{6E2A85FB-F2AA-4AFA-846B-5FB5206D92A1}"/>
                </a:ext>
              </a:extLst>
            </p:cNvPr>
            <p:cNvCxnSpPr>
              <a:stCxn id="49" idx="1"/>
            </p:cNvCxnSpPr>
            <p:nvPr/>
          </p:nvCxnSpPr>
          <p:spPr>
            <a:xfrm flipH="1">
              <a:off x="3993732" y="1646859"/>
              <a:ext cx="266910" cy="13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52" name="Connecteur droit 51">
              <a:extLst>
                <a:ext uri="{FF2B5EF4-FFF2-40B4-BE49-F238E27FC236}">
                  <a16:creationId xmlns:a16="http://schemas.microsoft.com/office/drawing/2014/main" id="{73FBB901-A430-4AA7-B010-B6E76760F459}"/>
                </a:ext>
              </a:extLst>
            </p:cNvPr>
            <p:cNvCxnSpPr>
              <a:stCxn id="51" idx="1"/>
            </p:cNvCxnSpPr>
            <p:nvPr/>
          </p:nvCxnSpPr>
          <p:spPr>
            <a:xfrm flipH="1">
              <a:off x="3993732" y="2210744"/>
              <a:ext cx="266910" cy="13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69034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F2C81-9951-4653-A3FE-9FEF71FDBC55}"/>
              </a:ext>
            </a:extLst>
          </p:cNvPr>
          <p:cNvSpPr>
            <a:spLocks noGrp="1"/>
          </p:cNvSpPr>
          <p:nvPr>
            <p:ph type="title"/>
          </p:nvPr>
        </p:nvSpPr>
        <p:spPr/>
        <p:txBody>
          <a:bodyPr>
            <a:normAutofit/>
          </a:bodyPr>
          <a:lstStyle/>
          <a:p>
            <a:r>
              <a:rPr lang="en-US" noProof="0" dirty="0"/>
              <a:t>Results</a:t>
            </a:r>
            <a:br>
              <a:rPr lang="en-US" noProof="0" dirty="0"/>
            </a:br>
            <a:r>
              <a:rPr lang="en-US" sz="2400" b="0" i="1" dirty="0">
                <a:solidFill>
                  <a:schemeClr val="accent3"/>
                </a:solidFill>
              </a:rPr>
              <a:t>Heat Flux</a:t>
            </a:r>
            <a:endParaRPr lang="en-US" b="0" i="1" noProof="0" dirty="0">
              <a:solidFill>
                <a:schemeClr val="accent3"/>
              </a:solidFill>
            </a:endParaRPr>
          </a:p>
        </p:txBody>
      </p:sp>
      <p:sp>
        <p:nvSpPr>
          <p:cNvPr id="16" name="Text Placeholder 15">
            <a:extLst>
              <a:ext uri="{FF2B5EF4-FFF2-40B4-BE49-F238E27FC236}">
                <a16:creationId xmlns:a16="http://schemas.microsoft.com/office/drawing/2014/main" id="{9593F63F-D4A4-4AAC-9119-EBEA8994E061}"/>
              </a:ext>
            </a:extLst>
          </p:cNvPr>
          <p:cNvSpPr>
            <a:spLocks noGrp="1"/>
          </p:cNvSpPr>
          <p:nvPr>
            <p:ph type="body" sz="quarter" idx="12"/>
          </p:nvPr>
        </p:nvSpPr>
        <p:spPr>
          <a:xfrm>
            <a:off x="5624946" y="5834133"/>
            <a:ext cx="6262255" cy="541267"/>
          </a:xfrm>
        </p:spPr>
        <p:txBody>
          <a:bodyPr>
            <a:normAutofit/>
          </a:bodyPr>
          <a:lstStyle/>
          <a:p>
            <a:r>
              <a:rPr lang="en-US" dirty="0"/>
              <a:t>Total heat transfer on the exterior wall, comparison of DOM and Monte Carlo results.</a:t>
            </a:r>
          </a:p>
        </p:txBody>
      </p:sp>
      <p:sp>
        <p:nvSpPr>
          <p:cNvPr id="8" name="Content Placeholder 2">
            <a:extLst>
              <a:ext uri="{FF2B5EF4-FFF2-40B4-BE49-F238E27FC236}">
                <a16:creationId xmlns:a16="http://schemas.microsoft.com/office/drawing/2014/main" id="{A3B99186-8EFE-423F-8269-7FA64320C343}"/>
              </a:ext>
            </a:extLst>
          </p:cNvPr>
          <p:cNvSpPr txBox="1">
            <a:spLocks/>
          </p:cNvSpPr>
          <p:nvPr/>
        </p:nvSpPr>
        <p:spPr>
          <a:xfrm>
            <a:off x="609601" y="2159000"/>
            <a:ext cx="4095908" cy="4216400"/>
          </a:xfrm>
          <a:prstGeom prst="rect">
            <a:avLst/>
          </a:prstGeom>
        </p:spPr>
        <p:txBody>
          <a:bodyPr vert="horz" lIns="0" tIns="60960" rIns="121920" bIns="60960" rtlCol="0">
            <a:normAutofit/>
          </a:bodyPr>
          <a:lstStyle>
            <a:lvl1pPr marL="176213" indent="-176213" algn="l" defTabSz="914400" rtl="0" eaLnBrk="1" latinLnBrk="0" hangingPunct="1">
              <a:lnSpc>
                <a:spcPct val="100000"/>
              </a:lnSpc>
              <a:spcBef>
                <a:spcPts val="1000"/>
              </a:spcBef>
              <a:buFont typeface="Wingdings" pitchFamily="2" charset="2"/>
              <a:buChar char="§"/>
              <a:tabLst/>
              <a:defRPr sz="14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3"/>
              </a:buBlip>
              <a:tabLst/>
              <a:defRPr sz="12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1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2400"/>
              </a:spcBef>
            </a:pPr>
            <a:r>
              <a:rPr lang="en-US" sz="1867" dirty="0"/>
              <a:t>A parametric study with different values for albedo and extinction coefficient is performed</a:t>
            </a:r>
          </a:p>
          <a:p>
            <a:pPr>
              <a:spcBef>
                <a:spcPts val="2400"/>
              </a:spcBef>
            </a:pPr>
            <a:r>
              <a:rPr lang="en-US" sz="1867" dirty="0"/>
              <a:t>Results with the LSH S10 quadrature set are in very good accordance with the highly accurate Monte Carlo reference results</a:t>
            </a:r>
          </a:p>
          <a:p>
            <a:pPr marL="0" indent="0">
              <a:spcBef>
                <a:spcPts val="2400"/>
              </a:spcBef>
              <a:buNone/>
            </a:pPr>
            <a:endParaRPr lang="en-US" sz="1867" dirty="0"/>
          </a:p>
        </p:txBody>
      </p:sp>
      <p:pic>
        <p:nvPicPr>
          <p:cNvPr id="10" name="Image 9">
            <a:extLst>
              <a:ext uri="{FF2B5EF4-FFF2-40B4-BE49-F238E27FC236}">
                <a16:creationId xmlns:a16="http://schemas.microsoft.com/office/drawing/2014/main" id="{3E981A55-6A3D-40A5-BCA8-FD7AAF169A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3268" y="1267425"/>
            <a:ext cx="6550226" cy="4323150"/>
          </a:xfrm>
          <a:prstGeom prst="rect">
            <a:avLst/>
          </a:prstGeom>
        </p:spPr>
      </p:pic>
    </p:spTree>
    <p:extLst>
      <p:ext uri="{BB962C8B-B14F-4D97-AF65-F5344CB8AC3E}">
        <p14:creationId xmlns:p14="http://schemas.microsoft.com/office/powerpoint/2010/main" val="13296595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2EFD8A2-4DA2-4685-9DC4-CF8987F54DB6}"/>
              </a:ext>
            </a:extLst>
          </p:cNvPr>
          <p:cNvSpPr>
            <a:spLocks noGrp="1"/>
          </p:cNvSpPr>
          <p:nvPr>
            <p:ph type="title"/>
          </p:nvPr>
        </p:nvSpPr>
        <p:spPr/>
        <p:txBody>
          <a:bodyPr>
            <a:normAutofit/>
          </a:bodyPr>
          <a:lstStyle/>
          <a:p>
            <a:r>
              <a:rPr lang="en-US" noProof="0" dirty="0"/>
              <a:t>References</a:t>
            </a:r>
          </a:p>
        </p:txBody>
      </p:sp>
      <p:sp>
        <p:nvSpPr>
          <p:cNvPr id="6" name="Content Placeholder 5">
            <a:extLst>
              <a:ext uri="{FF2B5EF4-FFF2-40B4-BE49-F238E27FC236}">
                <a16:creationId xmlns:a16="http://schemas.microsoft.com/office/drawing/2014/main" id="{4B48752D-85D8-413F-B2ED-B5804F61B0C6}"/>
              </a:ext>
            </a:extLst>
          </p:cNvPr>
          <p:cNvSpPr>
            <a:spLocks noGrp="1"/>
          </p:cNvSpPr>
          <p:nvPr>
            <p:ph idx="1"/>
          </p:nvPr>
        </p:nvSpPr>
        <p:spPr>
          <a:xfrm>
            <a:off x="609600" y="1777800"/>
            <a:ext cx="11073600" cy="5003800"/>
          </a:xfrm>
        </p:spPr>
        <p:txBody>
          <a:bodyPr/>
          <a:lstStyle/>
          <a:p>
            <a:pPr marL="0" indent="0" defTabSz="594769">
              <a:buNone/>
            </a:pPr>
            <a:r>
              <a:rPr lang="en-US" dirty="0"/>
              <a:t>[1]	R </a:t>
            </a:r>
            <a:r>
              <a:rPr lang="fr-FR" dirty="0"/>
              <a:t>.P. Gupta, T.F. Wall, J.S. </a:t>
            </a:r>
            <a:r>
              <a:rPr lang="fr-FR" dirty="0" err="1"/>
              <a:t>Truelove</a:t>
            </a:r>
            <a:r>
              <a:rPr lang="fr-FR" dirty="0"/>
              <a:t>, </a:t>
            </a:r>
            <a:r>
              <a:rPr lang="en-US" sz="2400" dirty="0"/>
              <a:t>“</a:t>
            </a:r>
            <a:r>
              <a:rPr lang="fr-FR" dirty="0"/>
              <a:t>Radiative </a:t>
            </a:r>
            <a:r>
              <a:rPr lang="fr-FR" dirty="0" err="1"/>
              <a:t>scatter</a:t>
            </a:r>
            <a:r>
              <a:rPr lang="fr-FR" dirty="0"/>
              <a:t> by </a:t>
            </a:r>
            <a:r>
              <a:rPr lang="fr-FR" dirty="0" err="1"/>
              <a:t>fly</a:t>
            </a:r>
            <a:r>
              <a:rPr lang="fr-FR" dirty="0"/>
              <a:t> </a:t>
            </a:r>
            <a:r>
              <a:rPr lang="fr-FR" dirty="0" err="1"/>
              <a:t>ash</a:t>
            </a:r>
            <a:r>
              <a:rPr lang="fr-FR" dirty="0"/>
              <a:t> in </a:t>
            </a:r>
            <a:r>
              <a:rPr lang="fr-FR" dirty="0" err="1"/>
              <a:t>pulverized-coal-fired</a:t>
            </a:r>
            <a:r>
              <a:rPr lang="fr-FR" dirty="0"/>
              <a:t> 	</a:t>
            </a:r>
            <a:r>
              <a:rPr lang="fr-FR" dirty="0" err="1"/>
              <a:t>furnaces</a:t>
            </a:r>
            <a:r>
              <a:rPr lang="fr-FR" dirty="0"/>
              <a:t>: Application of the Monte Carlo </a:t>
            </a:r>
            <a:r>
              <a:rPr lang="fr-FR" dirty="0" err="1"/>
              <a:t>method</a:t>
            </a:r>
            <a:r>
              <a:rPr lang="fr-FR" dirty="0"/>
              <a:t> to </a:t>
            </a:r>
            <a:r>
              <a:rPr lang="fr-FR" dirty="0" err="1"/>
              <a:t>anisotropic</a:t>
            </a:r>
            <a:r>
              <a:rPr lang="fr-FR" dirty="0"/>
              <a:t> </a:t>
            </a:r>
            <a:r>
              <a:rPr lang="fr-FR" dirty="0" err="1"/>
              <a:t>scatter</a:t>
            </a:r>
            <a:r>
              <a:rPr lang="en-US" dirty="0"/>
              <a:t>”</a:t>
            </a:r>
            <a:r>
              <a:rPr lang="fr-FR" dirty="0"/>
              <a:t>, </a:t>
            </a:r>
            <a:r>
              <a:rPr lang="fr-FR" i="1" dirty="0"/>
              <a:t>International 	Journal of </a:t>
            </a:r>
            <a:r>
              <a:rPr lang="fr-FR" i="1" dirty="0" err="1"/>
              <a:t>Heat</a:t>
            </a:r>
            <a:r>
              <a:rPr lang="fr-FR" i="1" dirty="0"/>
              <a:t> and Mass Transfer</a:t>
            </a:r>
            <a:r>
              <a:rPr lang="fr-FR" dirty="0"/>
              <a:t>, vol. 26, Issue 11, pp. 1649-1660 , 1983.</a:t>
            </a:r>
            <a:endParaRPr lang="en-US" dirty="0"/>
          </a:p>
          <a:p>
            <a:pPr marL="0" indent="0" defTabSz="594769">
              <a:buNone/>
            </a:pPr>
            <a:endParaRPr lang="en-US" dirty="0"/>
          </a:p>
        </p:txBody>
      </p:sp>
    </p:spTree>
    <p:extLst>
      <p:ext uri="{BB962C8B-B14F-4D97-AF65-F5344CB8AC3E}">
        <p14:creationId xmlns:p14="http://schemas.microsoft.com/office/powerpoint/2010/main" val="395835850"/>
      </p:ext>
    </p:extLst>
  </p:cSld>
  <p:clrMapOvr>
    <a:masterClrMapping/>
  </p:clrMapOvr>
</p:sld>
</file>

<file path=ppt/theme/theme1.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D3CD683F-4248-4F3B-B0DE-5FD66E73E871}" vid="{1BB5DA90-75C9-4BF2-A890-29856E7CCCB3}"/>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Template>
  <TotalTime>37</TotalTime>
  <Words>372</Words>
  <Application>Microsoft Office PowerPoint</Application>
  <PresentationFormat>Grand écran</PresentationFormat>
  <Paragraphs>39</Paragraphs>
  <Slides>6</Slides>
  <Notes>5</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6</vt:i4>
      </vt:variant>
    </vt:vector>
  </HeadingPairs>
  <TitlesOfParts>
    <vt:vector size="13" baseType="lpstr">
      <vt:lpstr>Arial</vt:lpstr>
      <vt:lpstr>Calibri</vt:lpstr>
      <vt:lpstr>Lato</vt:lpstr>
      <vt:lpstr>Lato Black</vt:lpstr>
      <vt:lpstr>Lato Light</vt:lpstr>
      <vt:lpstr>Wingdings</vt:lpstr>
      <vt:lpstr>comsol</vt:lpstr>
      <vt:lpstr>Isotropic Scattering in a Cylindrical Furnace, Benchmark 2</vt:lpstr>
      <vt:lpstr>Background</vt:lpstr>
      <vt:lpstr>Model Definition</vt:lpstr>
      <vt:lpstr>Model Definition Radiation in Participating Media</vt:lpstr>
      <vt:lpstr>Results Heat Flux</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Isotropic Scattering in a Cylindrical Furnace, Benchmark 2</dc:title>
  <dc:creator>Anthony Paumier</dc:creator>
  <cp:lastModifiedBy>Anthony Paumier</cp:lastModifiedBy>
  <cp:revision>6</cp:revision>
  <dcterms:created xsi:type="dcterms:W3CDTF">2023-09-28T08:13:31Z</dcterms:created>
  <dcterms:modified xsi:type="dcterms:W3CDTF">2023-10-02T09:05:48Z</dcterms:modified>
</cp:coreProperties>
</file>