
<file path=[Content_Types].xml><?xml version="1.0" encoding="utf-8"?>
<Types xmlns="http://schemas.openxmlformats.org/package/2006/content-types">
  <Default ContentType="image/x-emf" Extension="emf"/>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Types>
</file>

<file path=_rels/.rels><?xml version="1.0" encoding="UTF-8" standalone="no"?><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10"/>
    <p:sldId id="257" r:id="rId11"/>
    <p:sldId id="258" r:id="rId12"/>
    <p:sldId id="259" r:id="rId13"/>
    <p:sldId id="260" r:id="rId14"/>
    <p:sldId id="261" r:id="rId15"/>
    <p:sldId id="263" r:id="rId17"/>
    <p:sldId id="264" r:id="rId18"/>
    <p:sldId id="265" r:id="rId19"/>
    <p:sldId id="266" r:id="rId20"/>
    <p:sldId id="268" r:id="rId22"/>
    <p:sldId id="269" r:id="rId23"/>
    <p:sldId id="270" r:id="rId24"/>
    <p:sldId id="272" r:id="rId26"/>
    <p:sldId id="273" r:id="rId27"/>
    <p:sldId id="274" r:id="rId28"/>
    <p:sldId id="275" r:id="rId29"/>
    <p:sldId id="276" r:id="rId30"/>
    <p:sldId id="278" r:id="rId32"/>
    <p:sldId id="279" r:id="rId33"/>
    <p:sldId id="280" r:id="rId34"/>
    <p:sldId id="281" r:id="rId35"/>
    <p:sldId id="282" r:id="rId36"/>
    <p:sldId id="283" r:id="rId37"/>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4660"/>
  </p:normalViewPr>
  <p:slideViewPr>
    <p:cSldViewPr snapToGrid="0" showGuides="1">
      <p:cViewPr varScale="1">
        <p:scale>
          <a:sx n="154" d="100"/>
          <a:sy n="154" d="100"/>
        </p:scale>
        <p:origin x="168" y="39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no"?><Relationships xmlns="http://schemas.openxmlformats.org/package/2006/relationships"><Relationship Id="rId1" Target="slideMasters/slideMaster1.xml" Type="http://schemas.openxmlformats.org/officeDocument/2006/relationships/slideMaster"/><Relationship Id="rId10" Target="slides/slide1.xml" Type="http://schemas.openxmlformats.org/officeDocument/2006/relationships/slide"/><Relationship Id="rId11" Target="slides/slide2.xml" Type="http://schemas.openxmlformats.org/officeDocument/2006/relationships/slide"/><Relationship Id="rId12" Target="slides/slide3.xml" Type="http://schemas.openxmlformats.org/officeDocument/2006/relationships/slide"/><Relationship Id="rId13" Target="slides/slide4.xml" Type="http://schemas.openxmlformats.org/officeDocument/2006/relationships/slide"/><Relationship Id="rId14" Target="slides/slide5.xml" Type="http://schemas.openxmlformats.org/officeDocument/2006/relationships/slide"/><Relationship Id="rId15" Target="slides/slide6.xml" Type="http://schemas.openxmlformats.org/officeDocument/2006/relationships/slide"/><Relationship Id="rId17" Target="slides/slide8.xml" Type="http://schemas.openxmlformats.org/officeDocument/2006/relationships/slide"/><Relationship Id="rId18" Target="slides/slide7.xml" Type="http://schemas.openxmlformats.org/officeDocument/2006/relationships/slide"/><Relationship Id="rId19" Target="slides/slide9.xml" Type="http://schemas.openxmlformats.org/officeDocument/2006/relationships/slide"/><Relationship Id="rId20" Target="slides/slide10.xml" Type="http://schemas.openxmlformats.org/officeDocument/2006/relationships/slide"/><Relationship Id="rId22" Target="slides/slide12.xml" Type="http://schemas.openxmlformats.org/officeDocument/2006/relationships/slide"/><Relationship Id="rId23" Target="slides/slide11.xml" Type="http://schemas.openxmlformats.org/officeDocument/2006/relationships/slide"/><Relationship Id="rId24" Target="slides/slide13.xml" Type="http://schemas.openxmlformats.org/officeDocument/2006/relationships/slide"/><Relationship Id="rId26" Target="slides/slide15.xml" Type="http://schemas.openxmlformats.org/officeDocument/2006/relationships/slide"/><Relationship Id="rId27" Target="slides/slide14.xml" Type="http://schemas.openxmlformats.org/officeDocument/2006/relationships/slide"/><Relationship Id="rId28" Target="slides/slide16.xml" Type="http://schemas.openxmlformats.org/officeDocument/2006/relationships/slide"/><Relationship Id="rId29" Target="slides/slide17.xml" Type="http://schemas.openxmlformats.org/officeDocument/2006/relationships/slide"/><Relationship Id="rId3" Target="presProps.xml" Type="http://schemas.openxmlformats.org/officeDocument/2006/relationships/presProps"/><Relationship Id="rId30" Target="slides/slide18.xml" Type="http://schemas.openxmlformats.org/officeDocument/2006/relationships/slide"/><Relationship Id="rId32" Target="slides/slide20.xml" Type="http://schemas.openxmlformats.org/officeDocument/2006/relationships/slide"/><Relationship Id="rId33" Target="slides/slide19.xml" Type="http://schemas.openxmlformats.org/officeDocument/2006/relationships/slide"/><Relationship Id="rId34" Target="slides/slide21.xml" Type="http://schemas.openxmlformats.org/officeDocument/2006/relationships/slide"/><Relationship Id="rId35" Target="slides/slide22.xml" Type="http://schemas.openxmlformats.org/officeDocument/2006/relationships/slide"/><Relationship Id="rId36" Target="slides/slide23.xml" Type="http://schemas.openxmlformats.org/officeDocument/2006/relationships/slide"/><Relationship Id="rId37" Target="slides/slide24.xml" Type="http://schemas.openxmlformats.org/officeDocument/2006/relationships/slide"/><Relationship Id="rId4" Target="viewProps.xml" Type="http://schemas.openxmlformats.org/officeDocument/2006/relationships/viewProps"/><Relationship Id="rId5" Target="theme/theme1.xml" Type="http://schemas.openxmlformats.org/officeDocument/2006/relationships/theme"/><Relationship Id="rId6" Target="tableStyles.xml" Type="http://schemas.openxmlformats.org/officeDocument/2006/relationships/tableStyles"/></Relationships>
</file>

<file path=ppt/slideLayouts/_rels/slideLayout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00E37-2066-457D-A866-CD6115300D34}"/>
              </a:ext>
            </a:extLst>
          </p:cNvPr>
          <p:cNvSpPr>
            <a:spLocks noGrp="1"/>
          </p:cNvSpPr>
          <p:nvPr>
            <p:ph type="ctrTitle"/>
          </p:nvPr>
        </p:nvSpPr>
        <p:spPr>
          <a:xfrm>
            <a:off x="457200" y="841375"/>
            <a:ext cx="8305200" cy="1790700"/>
          </a:xfrm>
          <a:prstGeom prst="rect">
            <a:avLst/>
          </a:prstGeom>
        </p:spPr>
        <p:txBody>
          <a:bodyPr anchor="b">
            <a:normAutofit/>
          </a:bodyPr>
          <a:lstStyle>
            <a:lvl1pPr algn="ctr">
              <a:defRPr sz="3600" b="1">
                <a:solidFill>
                  <a:srgbClr val="1B4D81"/>
                </a:solidFill>
                <a:latin typeface="Lato" panose="020F0502020204030203" pitchFamily="34" charset="0"/>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BBC01D0-B230-4859-8CF6-4664E1E5F385}"/>
              </a:ext>
            </a:extLst>
          </p:cNvPr>
          <p:cNvSpPr>
            <a:spLocks noGrp="1"/>
          </p:cNvSpPr>
          <p:nvPr>
            <p:ph type="subTitle" idx="1"/>
          </p:nvPr>
        </p:nvSpPr>
        <p:spPr>
          <a:xfrm>
            <a:off x="1143000" y="2701926"/>
            <a:ext cx="7010400" cy="1241425"/>
          </a:xfrm>
          <a:prstGeom prst="rect">
            <a:avLst/>
          </a:prstGeom>
        </p:spPr>
        <p:txBody>
          <a:bodyPr>
            <a:normAutofit/>
          </a:bodyPr>
          <a:lstStyle>
            <a:lvl1pPr marL="0" indent="0" algn="ctr">
              <a:buNone/>
              <a:defRPr sz="1800">
                <a:solidFill>
                  <a:srgbClr val="393A39"/>
                </a:solidFill>
                <a:latin typeface="Lato" panose="020F0502020204030203" pitchFamily="34" charset="0"/>
              </a:defRPr>
            </a:lvl1pPr>
            <a:lvl2pPr marL="457189" indent="0" algn="ctr">
              <a:buNone/>
              <a:defRPr sz="2000"/>
            </a:lvl2pPr>
            <a:lvl3pPr marL="914378" indent="0" algn="ctr">
              <a:buNone/>
              <a:defRPr sz="1800"/>
            </a:lvl3pPr>
            <a:lvl4pPr marL="1371566" indent="0" algn="ctr">
              <a:buNone/>
              <a:defRPr sz="1600"/>
            </a:lvl4pPr>
            <a:lvl5pPr marL="1828754" indent="0" algn="ctr">
              <a:buNone/>
              <a:defRPr sz="1600"/>
            </a:lvl5pPr>
            <a:lvl6pPr marL="2285943" indent="0" algn="ctr">
              <a:buNone/>
              <a:defRPr sz="1600"/>
            </a:lvl6pPr>
            <a:lvl7pPr marL="2743132" indent="0" algn="ctr">
              <a:buNone/>
              <a:defRPr sz="1600"/>
            </a:lvl7pPr>
            <a:lvl8pPr marL="3200320" indent="0" algn="ctr">
              <a:buNone/>
              <a:defRPr sz="1600"/>
            </a:lvl8pPr>
            <a:lvl9pPr marL="3657509"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17287056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67B1DA0-7E63-4CDE-961E-607D001A9B67}"/>
              </a:ext>
            </a:extLst>
          </p:cNvPr>
          <p:cNvSpPr>
            <a:spLocks noGrp="1"/>
          </p:cNvSpPr>
          <p:nvPr>
            <p:ph idx="1"/>
          </p:nvPr>
        </p:nvSpPr>
        <p:spPr>
          <a:xfrm>
            <a:off x="457200" y="1332000"/>
            <a:ext cx="8305200" cy="3752850"/>
          </a:xfrm>
          <a:prstGeom prst="rect">
            <a:avLst/>
          </a:prstGeom>
        </p:spPr>
        <p:txBody>
          <a:bodyPr>
            <a:normAutofit/>
          </a:bodyPr>
          <a:lstStyle>
            <a:lvl1pPr>
              <a:defRPr sz="1600">
                <a:solidFill>
                  <a:srgbClr val="393A39"/>
                </a:solidFill>
                <a:latin typeface="Lato" panose="020F0502020204030203" pitchFamily="34" charset="0"/>
              </a:defRPr>
            </a:lvl1pPr>
            <a:lvl2pPr marL="469800" indent="-175500">
              <a:buFontTx/>
              <a:buChar char="‒"/>
              <a:defRPr sz="1400">
                <a:solidFill>
                  <a:srgbClr val="393A39"/>
                </a:solidFill>
                <a:latin typeface="Lato" panose="020F0502020204030203" pitchFamily="34" charset="0"/>
              </a:defRPr>
            </a:lvl2pPr>
            <a:lvl3pPr>
              <a:defRPr sz="1200">
                <a:solidFill>
                  <a:srgbClr val="393A39"/>
                </a:solidFill>
                <a:latin typeface="Lato" panose="020F0502020204030203" pitchFamily="34" charset="0"/>
              </a:defRPr>
            </a:lvl3pPr>
            <a:lvl4pPr marL="1021613" indent="-170100">
              <a:lnSpc>
                <a:spcPct val="100000"/>
              </a:lnSpc>
              <a:buFont typeface="Arial" panose="020B0604020202020204" pitchFamily="34" charset="0"/>
              <a:buChar char="•"/>
              <a:defRPr sz="1200">
                <a:latin typeface="Lato" panose="020F0502020204030203" pitchFamily="34" charset="0"/>
              </a:defRPr>
            </a:lvl4pPr>
            <a:lvl5pPr marL="1253813" indent="-170100">
              <a:lnSpc>
                <a:spcPct val="100000"/>
              </a:lnSpc>
              <a:buFont typeface="Arial" panose="020B0604020202020204" pitchFamily="34" charset="0"/>
              <a:buChar char="•"/>
              <a:defRPr sz="1200">
                <a:latin typeface="Lato" panose="020F0502020204030203" pitchFamily="34" charset="0"/>
              </a:defRPr>
            </a:lvl5pPr>
            <a:lvl6pPr marL="1433700" indent="-170100">
              <a:lnSpc>
                <a:spcPct val="100000"/>
              </a:lnSpc>
              <a:defRPr sz="1103"/>
            </a:lvl6pPr>
            <a:lvl7pPr marL="1674000" indent="-170100">
              <a:lnSpc>
                <a:spcPct val="100000"/>
              </a:lnSpc>
              <a:defRPr sz="1103"/>
            </a:lvl7pPr>
            <a:lvl8pPr marL="1906200" indent="-170100">
              <a:lnSpc>
                <a:spcPct val="100000"/>
              </a:lnSpc>
              <a:defRPr sz="1103"/>
            </a:lvl8pPr>
            <a:lvl9pPr marL="2135700" indent="-170100">
              <a:lnSpc>
                <a:spcPct val="100000"/>
              </a:lnSpc>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128942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DE514-B9D5-4E6A-B99C-10D5D54F711D}"/>
              </a:ext>
            </a:extLst>
          </p:cNvPr>
          <p:cNvSpPr>
            <a:spLocks noGrp="1"/>
          </p:cNvSpPr>
          <p:nvPr>
            <p:ph type="title" hasCustomPrompt="1"/>
          </p:nvPr>
        </p:nvSpPr>
        <p:spPr>
          <a:xfrm>
            <a:off x="457200" y="842400"/>
            <a:ext cx="8305200" cy="1789200"/>
          </a:xfrm>
          <a:prstGeom prst="rect">
            <a:avLst/>
          </a:prstGeom>
        </p:spPr>
        <p:txBody>
          <a:bodyPr anchor="b">
            <a:normAutofit/>
          </a:bodyPr>
          <a:lstStyle>
            <a:lvl1pPr>
              <a:defRPr sz="3600" b="1">
                <a:solidFill>
                  <a:srgbClr val="1B4D81"/>
                </a:solidFill>
                <a:latin typeface="Lato" panose="020F0502020204030203" pitchFamily="34" charset="0"/>
              </a:defRPr>
            </a:lvl1pPr>
          </a:lstStyle>
          <a:p>
            <a:r>
              <a:rPr lang="en-US" dirty="0"/>
              <a:t>Click to edit Master header style</a:t>
            </a:r>
          </a:p>
        </p:txBody>
      </p:sp>
      <p:sp>
        <p:nvSpPr>
          <p:cNvPr id="3" name="Text Placeholder 2">
            <a:extLst>
              <a:ext uri="{FF2B5EF4-FFF2-40B4-BE49-F238E27FC236}">
                <a16:creationId xmlns:a16="http://schemas.microsoft.com/office/drawing/2014/main" id="{D4E28C70-277B-4B74-B137-487CD1BFD7CB}"/>
              </a:ext>
            </a:extLst>
          </p:cNvPr>
          <p:cNvSpPr>
            <a:spLocks noGrp="1"/>
          </p:cNvSpPr>
          <p:nvPr>
            <p:ph type="body" idx="1"/>
          </p:nvPr>
        </p:nvSpPr>
        <p:spPr>
          <a:xfrm>
            <a:off x="457200" y="2703600"/>
            <a:ext cx="8305200" cy="1242000"/>
          </a:xfrm>
          <a:prstGeom prst="rect">
            <a:avLst/>
          </a:prstGeom>
        </p:spPr>
        <p:txBody>
          <a:bodyPr anchor="b">
            <a:normAutofit/>
          </a:bodyPr>
          <a:lstStyle>
            <a:lvl1pPr marL="0" indent="0">
              <a:spcBef>
                <a:spcPts val="100"/>
              </a:spcBef>
              <a:buNone/>
              <a:defRPr sz="1800">
                <a:solidFill>
                  <a:srgbClr val="393A39"/>
                </a:solidFill>
                <a:latin typeface="Lato" panose="020F0502020204030203" pitchFamily="34" charset="0"/>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21604661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183CD7-383B-48A0-8B71-F06BC83DEDB6}"/>
              </a:ext>
            </a:extLst>
          </p:cNvPr>
          <p:cNvSpPr>
            <a:spLocks noGrp="1"/>
          </p:cNvSpPr>
          <p:nvPr>
            <p:ph sz="half" idx="1"/>
          </p:nvPr>
        </p:nvSpPr>
        <p:spPr>
          <a:xfrm>
            <a:off x="457200" y="1332000"/>
            <a:ext cx="4111200" cy="3752837"/>
          </a:xfrm>
          <a:prstGeom prst="rect">
            <a:avLst/>
          </a:prstGeom>
        </p:spPr>
        <p:txBody>
          <a:bodyPr>
            <a:normAutofit/>
          </a:bodyPr>
          <a:lstStyle>
            <a:lvl1pPr>
              <a:defRPr sz="1403">
                <a:solidFill>
                  <a:srgbClr val="393A39"/>
                </a:solidFill>
                <a:latin typeface="Lato" panose="020F0502020204030203" pitchFamily="34" charset="0"/>
              </a:defRPr>
            </a:lvl1pPr>
            <a:lvl2pPr marL="469800" indent="-175500">
              <a:buFontTx/>
              <a:buChar char="‒"/>
              <a:defRPr sz="1200">
                <a:solidFill>
                  <a:srgbClr val="393A39"/>
                </a:solidFill>
                <a:latin typeface="Lato" panose="020F0502020204030203" pitchFamily="34" charset="0"/>
              </a:defRPr>
            </a:lvl2pPr>
            <a:lvl3pPr>
              <a:defRPr sz="1103">
                <a:solidFill>
                  <a:srgbClr val="393A39"/>
                </a:solidFill>
                <a:latin typeface="Lato" panose="020F0502020204030203" pitchFamily="34" charset="0"/>
              </a:defRPr>
            </a:lvl3pPr>
            <a:lvl4pPr marL="1064813" indent="-214313">
              <a:lnSpc>
                <a:spcPct val="100000"/>
              </a:lnSpc>
              <a:buFont typeface="Arial" panose="020B0604020202020204" pitchFamily="34" charset="0"/>
              <a:buChar char="•"/>
              <a:defRPr sz="1103">
                <a:latin typeface="Lato" panose="020F0502020204030203" pitchFamily="34" charset="0"/>
              </a:defRPr>
            </a:lvl4pPr>
            <a:lvl5pPr marL="1252800" indent="-170100">
              <a:lnSpc>
                <a:spcPct val="100000"/>
              </a:lnSpc>
              <a:buFont typeface="Arial" panose="020B0604020202020204" pitchFamily="34" charset="0"/>
              <a:buChar char="•"/>
              <a:defRPr sz="1103">
                <a:latin typeface="Lato" panose="020F0502020204030203" pitchFamily="34" charset="0"/>
              </a:defRPr>
            </a:lvl5pPr>
            <a:lvl6pPr marL="1433700" indent="-170100">
              <a:lnSpc>
                <a:spcPct val="100000"/>
              </a:lnSpc>
              <a:defRPr sz="1103"/>
            </a:lvl6pPr>
            <a:lvl7pPr marL="1674000" indent="-170100">
              <a:lnSpc>
                <a:spcPct val="100000"/>
              </a:lnSpc>
              <a:defRPr sz="1103"/>
            </a:lvl7pPr>
            <a:lvl8pPr marL="1906200" indent="-170100">
              <a:lnSpc>
                <a:spcPct val="100000"/>
              </a:lnSpc>
              <a:defRPr sz="1103"/>
            </a:lvl8pPr>
            <a:lvl9pPr marL="2135700" indent="-170100">
              <a:lnSpc>
                <a:spcPct val="100000"/>
              </a:lnSpc>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03355965-8388-42DC-8FE0-FECC99CDC81E}"/>
              </a:ext>
            </a:extLst>
          </p:cNvPr>
          <p:cNvSpPr>
            <a:spLocks noGrp="1"/>
          </p:cNvSpPr>
          <p:nvPr>
            <p:ph sz="half" idx="2"/>
          </p:nvPr>
        </p:nvSpPr>
        <p:spPr>
          <a:xfrm>
            <a:off x="4726800" y="1332000"/>
            <a:ext cx="4035600" cy="3752837"/>
          </a:xfrm>
          <a:prstGeom prst="rect">
            <a:avLst/>
          </a:prstGeom>
        </p:spPr>
        <p:txBody>
          <a:bodyPr>
            <a:normAutofit/>
          </a:bodyPr>
          <a:lstStyle>
            <a:lvl1pPr>
              <a:defRPr sz="1403">
                <a:solidFill>
                  <a:srgbClr val="393A39"/>
                </a:solidFill>
                <a:latin typeface="Lato" panose="020F0502020204030203" pitchFamily="34" charset="0"/>
              </a:defRPr>
            </a:lvl1pPr>
            <a:lvl2pPr marL="469800" indent="-175500">
              <a:buFontTx/>
              <a:buChar char="‒"/>
              <a:defRPr sz="1200">
                <a:solidFill>
                  <a:srgbClr val="393A39"/>
                </a:solidFill>
                <a:latin typeface="Lato" panose="020F0502020204030203" pitchFamily="34" charset="0"/>
              </a:defRPr>
            </a:lvl2pPr>
            <a:lvl3pPr>
              <a:defRPr sz="1103">
                <a:solidFill>
                  <a:srgbClr val="393A39"/>
                </a:solidFill>
                <a:latin typeface="Lato" panose="020F0502020204030203" pitchFamily="34" charset="0"/>
              </a:defRPr>
            </a:lvl3pPr>
            <a:lvl4pPr marL="1020600" indent="-170100">
              <a:lnSpc>
                <a:spcPct val="100000"/>
              </a:lnSpc>
              <a:buFont typeface="Arial" panose="020B0604020202020204" pitchFamily="34" charset="0"/>
              <a:buChar char="•"/>
              <a:defRPr sz="1103">
                <a:latin typeface="Lato" panose="020F0502020204030203" pitchFamily="34" charset="0"/>
              </a:defRPr>
            </a:lvl4pPr>
            <a:lvl5pPr marL="1252800" indent="-170100">
              <a:lnSpc>
                <a:spcPct val="100000"/>
              </a:lnSpc>
              <a:buFont typeface="Arial" panose="020B0604020202020204" pitchFamily="34" charset="0"/>
              <a:buChar char="•"/>
              <a:defRPr sz="1103">
                <a:latin typeface="Lato" panose="020F0502020204030203" pitchFamily="34" charset="0"/>
              </a:defRPr>
            </a:lvl5pPr>
            <a:lvl6pPr marL="1433700" indent="-170100">
              <a:lnSpc>
                <a:spcPct val="100000"/>
              </a:lnSpc>
              <a:defRPr sz="1103"/>
            </a:lvl6pPr>
            <a:lvl7pPr marL="1674000" indent="-170100">
              <a:lnSpc>
                <a:spcPct val="100000"/>
              </a:lnSpc>
              <a:defRPr sz="1103"/>
            </a:lvl7pPr>
            <a:lvl8pPr marL="1906200" indent="-170100">
              <a:lnSpc>
                <a:spcPct val="100000"/>
              </a:lnSpc>
              <a:defRPr sz="1103"/>
            </a:lvl8pPr>
            <a:lvl9pPr marL="2135700" indent="-170100">
              <a:lnSpc>
                <a:spcPct val="100000"/>
              </a:lnSpc>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1">
            <a:extLst>
              <a:ext uri="{FF2B5EF4-FFF2-40B4-BE49-F238E27FC236}">
                <a16:creationId xmlns:a16="http://schemas.microsoft.com/office/drawing/2014/main" id="{F0C35649-F5E1-436D-BCBC-468BEAF27C9D}"/>
              </a:ext>
            </a:extLst>
          </p:cNvPr>
          <p:cNvSpPr>
            <a:spLocks noGrp="1"/>
          </p:cNvSpPr>
          <p:nvPr>
            <p:ph type="title"/>
          </p:nvPr>
        </p:nvSpPr>
        <p:spPr>
          <a:xfrm>
            <a:off x="457200" y="590400"/>
            <a:ext cx="8305200" cy="742950"/>
          </a:xfrm>
          <a:prstGeom prst="rect">
            <a:avLst/>
          </a:prstGeom>
        </p:spPr>
        <p:txBody>
          <a:bodyPr anchor="t">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6552444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ntent with Picture with Fill">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A16AAA2-A7C1-4541-8877-3F69DB6229BC}"/>
              </a:ext>
            </a:extLst>
          </p:cNvPr>
          <p:cNvSpPr/>
          <p:nvPr/>
        </p:nvSpPr>
        <p:spPr>
          <a:xfrm>
            <a:off x="3887788" y="0"/>
            <a:ext cx="5256212" cy="5143500"/>
          </a:xfrm>
          <a:prstGeom prst="rect">
            <a:avLst/>
          </a:prstGeom>
          <a:solidFill>
            <a:srgbClr val="D3E2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
        <p:nvSpPr>
          <p:cNvPr id="8" name="Content Placeholder 3">
            <a:extLst>
              <a:ext uri="{FF2B5EF4-FFF2-40B4-BE49-F238E27FC236}">
                <a16:creationId xmlns:a16="http://schemas.microsoft.com/office/drawing/2014/main" id="{1DC379B0-B7F6-4942-A1A3-CADED67F6B32}"/>
              </a:ext>
            </a:extLst>
          </p:cNvPr>
          <p:cNvSpPr>
            <a:spLocks noGrp="1"/>
          </p:cNvSpPr>
          <p:nvPr>
            <p:ph sz="quarter" idx="11" hasCustomPrompt="1"/>
          </p:nvPr>
        </p:nvSpPr>
        <p:spPr>
          <a:xfrm>
            <a:off x="4114800" y="209550"/>
            <a:ext cx="4800600" cy="4724400"/>
          </a:xfrm>
          <a:noFill/>
        </p:spPr>
        <p:txBody>
          <a:bodyPr/>
          <a:lstStyle>
            <a:lvl2pPr marL="469800" indent="-175500">
              <a:buFontTx/>
              <a:buChar char="‒"/>
              <a:defRPr/>
            </a:lvl2pPr>
            <a:lvl3pPr>
              <a:defRPr/>
            </a:lvl3pPr>
          </a:lstStyle>
          <a:p>
            <a:pPr lvl="0"/>
            <a:r>
              <a:rPr lang="en-US" dirty="0"/>
              <a:t>Click to add transparent background image</a:t>
            </a:r>
          </a:p>
          <a:p>
            <a:pPr lvl="1"/>
            <a:r>
              <a:rPr lang="en-US" dirty="0"/>
              <a:t>Second level</a:t>
            </a:r>
          </a:p>
          <a:p>
            <a:pPr lvl="2"/>
            <a:r>
              <a:rPr lang="en-US" dirty="0"/>
              <a:t>Third level</a:t>
            </a:r>
          </a:p>
        </p:txBody>
      </p:sp>
      <p:sp>
        <p:nvSpPr>
          <p:cNvPr id="5" name="Content Placeholder 3">
            <a:extLst>
              <a:ext uri="{FF2B5EF4-FFF2-40B4-BE49-F238E27FC236}">
                <a16:creationId xmlns:a16="http://schemas.microsoft.com/office/drawing/2014/main" id="{B59D9A38-D1D3-4C7D-A204-0D4D6C3813FF}"/>
              </a:ext>
            </a:extLst>
          </p:cNvPr>
          <p:cNvSpPr>
            <a:spLocks noGrp="1"/>
          </p:cNvSpPr>
          <p:nvPr>
            <p:ph sz="half" idx="10"/>
          </p:nvPr>
        </p:nvSpPr>
        <p:spPr>
          <a:xfrm>
            <a:off x="457200" y="1620000"/>
            <a:ext cx="2949575" cy="3162300"/>
          </a:xfrm>
          <a:prstGeom prst="rect">
            <a:avLst/>
          </a:prstGeom>
        </p:spPr>
        <p:txBody>
          <a:bodyPr>
            <a:normAutofit/>
          </a:bodyPr>
          <a:lstStyle>
            <a:lvl1pPr>
              <a:lnSpc>
                <a:spcPct val="100000"/>
              </a:lnSpc>
              <a:defRPr sz="1400">
                <a:solidFill>
                  <a:srgbClr val="393A39"/>
                </a:solidFill>
                <a:latin typeface="Lato" panose="020F0502020204030203" pitchFamily="34" charset="0"/>
              </a:defRPr>
            </a:lvl1pPr>
            <a:lvl2pPr marL="469800" indent="-175500">
              <a:lnSpc>
                <a:spcPct val="100000"/>
              </a:lnSpc>
              <a:buFontTx/>
              <a:buChar char="‒"/>
              <a:defRPr sz="1200">
                <a:solidFill>
                  <a:srgbClr val="393A39"/>
                </a:solidFill>
                <a:latin typeface="Lato" panose="020F0502020204030203" pitchFamily="34" charset="0"/>
              </a:defRPr>
            </a:lvl2pPr>
            <a:lvl3pPr>
              <a:lnSpc>
                <a:spcPct val="100000"/>
              </a:lnSpc>
              <a:defRPr sz="1100">
                <a:solidFill>
                  <a:srgbClr val="393A39"/>
                </a:solidFill>
                <a:latin typeface="Lato" panose="020F0502020204030203" pitchFamily="34" charset="0"/>
              </a:defRPr>
            </a:lvl3pPr>
            <a:lvl4pPr marL="1020600" indent="-170100">
              <a:lnSpc>
                <a:spcPct val="100000"/>
              </a:lnSpc>
              <a:buFont typeface="Arial" panose="020B0604020202020204" pitchFamily="34" charset="0"/>
              <a:buChar char="•"/>
              <a:defRPr sz="1103">
                <a:latin typeface="Lato" panose="020F0502020204030203" pitchFamily="34" charset="0"/>
              </a:defRPr>
            </a:lvl4pPr>
            <a:lvl5pPr marL="1297013" indent="-170100">
              <a:lnSpc>
                <a:spcPct val="100000"/>
              </a:lnSpc>
              <a:buFont typeface="Arial" panose="020B0604020202020204" pitchFamily="34" charset="0"/>
              <a:buChar char="•"/>
              <a:defRPr sz="1103">
                <a:latin typeface="Lato" panose="020F0502020204030203" pitchFamily="34" charset="0"/>
              </a:defRPr>
            </a:lvl5pPr>
            <a:lvl6pPr marL="1433700" indent="-170100">
              <a:lnSpc>
                <a:spcPct val="100000"/>
              </a:lnSpc>
              <a:defRPr sz="1103"/>
            </a:lvl6pPr>
            <a:lvl7pPr marL="1674000" indent="-170100">
              <a:lnSpc>
                <a:spcPct val="100000"/>
              </a:lnSpc>
              <a:defRPr sz="1103"/>
            </a:lvl7pPr>
            <a:lvl8pPr marL="1906200" indent="-170100">
              <a:lnSpc>
                <a:spcPct val="100000"/>
              </a:lnSpc>
              <a:defRPr sz="1103"/>
            </a:lvl8pPr>
            <a:lvl9pPr marL="2135700" indent="-170100">
              <a:lnSpc>
                <a:spcPct val="100000"/>
              </a:lnSpc>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665346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ntent with Small Picture with Fill">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A16AAA2-A7C1-4541-8877-3F69DB6229BC}"/>
              </a:ext>
            </a:extLst>
          </p:cNvPr>
          <p:cNvSpPr/>
          <p:nvPr/>
        </p:nvSpPr>
        <p:spPr>
          <a:xfrm>
            <a:off x="6172200" y="0"/>
            <a:ext cx="2971800" cy="5143500"/>
          </a:xfrm>
          <a:prstGeom prst="rect">
            <a:avLst/>
          </a:prstGeom>
          <a:solidFill>
            <a:srgbClr val="D3E2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5313362"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
        <p:nvSpPr>
          <p:cNvPr id="8" name="Content Placeholder 3">
            <a:extLst>
              <a:ext uri="{FF2B5EF4-FFF2-40B4-BE49-F238E27FC236}">
                <a16:creationId xmlns:a16="http://schemas.microsoft.com/office/drawing/2014/main" id="{1DC379B0-B7F6-4942-A1A3-CADED67F6B32}"/>
              </a:ext>
            </a:extLst>
          </p:cNvPr>
          <p:cNvSpPr>
            <a:spLocks noGrp="1"/>
          </p:cNvSpPr>
          <p:nvPr>
            <p:ph sz="quarter" idx="11" hasCustomPrompt="1"/>
          </p:nvPr>
        </p:nvSpPr>
        <p:spPr>
          <a:xfrm>
            <a:off x="6400800" y="209550"/>
            <a:ext cx="2514600" cy="4724400"/>
          </a:xfrm>
          <a:noFill/>
        </p:spPr>
        <p:txBody>
          <a:bodyPr/>
          <a:lstStyle>
            <a:lvl2pPr marL="469800" indent="-175500">
              <a:buFontTx/>
              <a:buChar char="‒"/>
              <a:defRPr/>
            </a:lvl2pPr>
            <a:lvl3pPr>
              <a:defRPr/>
            </a:lvl3pPr>
          </a:lstStyle>
          <a:p>
            <a:pPr lvl="0"/>
            <a:r>
              <a:rPr lang="en-US" dirty="0"/>
              <a:t>Click to add transparent background image</a:t>
            </a:r>
          </a:p>
          <a:p>
            <a:pPr lvl="1"/>
            <a:r>
              <a:rPr lang="en-US" dirty="0"/>
              <a:t>Second level</a:t>
            </a:r>
          </a:p>
          <a:p>
            <a:pPr lvl="2"/>
            <a:r>
              <a:rPr lang="en-US" dirty="0"/>
              <a:t>Third level</a:t>
            </a:r>
          </a:p>
        </p:txBody>
      </p:sp>
      <p:sp>
        <p:nvSpPr>
          <p:cNvPr id="5" name="Content Placeholder 3">
            <a:extLst>
              <a:ext uri="{FF2B5EF4-FFF2-40B4-BE49-F238E27FC236}">
                <a16:creationId xmlns:a16="http://schemas.microsoft.com/office/drawing/2014/main" id="{B59D9A38-D1D3-4C7D-A204-0D4D6C3813FF}"/>
              </a:ext>
            </a:extLst>
          </p:cNvPr>
          <p:cNvSpPr>
            <a:spLocks noGrp="1"/>
          </p:cNvSpPr>
          <p:nvPr>
            <p:ph sz="half" idx="10"/>
          </p:nvPr>
        </p:nvSpPr>
        <p:spPr>
          <a:xfrm>
            <a:off x="457200" y="1620000"/>
            <a:ext cx="5313362" cy="3162300"/>
          </a:xfrm>
          <a:prstGeom prst="rect">
            <a:avLst/>
          </a:prstGeom>
        </p:spPr>
        <p:txBody>
          <a:bodyPr numCol="1">
            <a:normAutofit/>
          </a:bodyPr>
          <a:lstStyle>
            <a:lvl1pPr>
              <a:lnSpc>
                <a:spcPct val="100000"/>
              </a:lnSpc>
              <a:defRPr sz="1400">
                <a:solidFill>
                  <a:srgbClr val="393A39"/>
                </a:solidFill>
                <a:latin typeface="Lato" panose="020F0502020204030203" pitchFamily="34" charset="0"/>
              </a:defRPr>
            </a:lvl1pPr>
            <a:lvl2pPr marL="469800" indent="-175500">
              <a:lnSpc>
                <a:spcPct val="100000"/>
              </a:lnSpc>
              <a:buFontTx/>
              <a:buChar char="‒"/>
              <a:defRPr sz="1200">
                <a:solidFill>
                  <a:srgbClr val="393A39"/>
                </a:solidFill>
                <a:latin typeface="Lato" panose="020F0502020204030203" pitchFamily="34" charset="0"/>
              </a:defRPr>
            </a:lvl2pPr>
            <a:lvl3pPr>
              <a:lnSpc>
                <a:spcPct val="100000"/>
              </a:lnSpc>
              <a:defRPr sz="1100">
                <a:solidFill>
                  <a:srgbClr val="393A39"/>
                </a:solidFill>
                <a:latin typeface="Lato" panose="020F0502020204030203" pitchFamily="34" charset="0"/>
              </a:defRPr>
            </a:lvl3pPr>
            <a:lvl4pPr marL="10206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000">
                <a:latin typeface="Lato" panose="020F0502020204030203" pitchFamily="34" charset="0"/>
              </a:defRPr>
            </a:lvl4pPr>
            <a:lvl5pPr marL="12528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998">
                <a:latin typeface="Lato" panose="020F0502020204030203" pitchFamily="34" charset="0"/>
              </a:defRPr>
            </a:lvl5pPr>
            <a:lvl6pPr marL="1477913" marR="0" indent="-214313"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900"/>
            </a:lvl6pPr>
            <a:lvl7pPr marL="16740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0"/>
            </a:lvl7pPr>
            <a:lvl8pPr marL="19062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800"/>
            </a:lvl8pPr>
            <a:lvl9pPr marL="2135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9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kumimoji="0" lang="en-US" sz="1100" b="0" i="0" u="none" strike="noStrike" kern="1200" cap="none" spc="0" normalizeH="0" baseline="0" noProof="0" dirty="0">
              <a:ln>
                <a:noFill/>
              </a:ln>
              <a:solidFill>
                <a:srgbClr val="393A39"/>
              </a:solidFill>
              <a:effectLst/>
              <a:uLnTx/>
              <a:uFillTx/>
              <a:latin typeface="Lato" panose="020F0502020204030203" pitchFamily="34" charset="0"/>
              <a:ea typeface="+mn-ea"/>
              <a:cs typeface="+mn-cs"/>
            </a:endParaRPr>
          </a:p>
        </p:txBody>
      </p:sp>
    </p:spTree>
    <p:extLst>
      <p:ext uri="{BB962C8B-B14F-4D97-AF65-F5344CB8AC3E}">
        <p14:creationId xmlns:p14="http://schemas.microsoft.com/office/powerpoint/2010/main" val="29572328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04774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Slide Two Presenter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AA8A8-3946-DE4F-97CB-CBC48B9F7A60}"/>
              </a:ext>
            </a:extLst>
          </p:cNvPr>
          <p:cNvSpPr/>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a:extLst>
              <a:ext uri="{FF2B5EF4-FFF2-40B4-BE49-F238E27FC236}">
                <a16:creationId xmlns:a16="http://schemas.microsoft.com/office/drawing/2014/main" id="{04FDE514-B9D5-4E6A-B99C-10D5D54F711D}"/>
              </a:ext>
            </a:extLst>
          </p:cNvPr>
          <p:cNvSpPr>
            <a:spLocks noGrp="1"/>
          </p:cNvSpPr>
          <p:nvPr>
            <p:ph type="title"/>
          </p:nvPr>
        </p:nvSpPr>
        <p:spPr>
          <a:xfrm>
            <a:off x="457200" y="3028950"/>
            <a:ext cx="8062912" cy="1231900"/>
          </a:xfrm>
          <a:prstGeom prst="rect">
            <a:avLst/>
          </a:prstGeom>
        </p:spPr>
        <p:txBody>
          <a:bodyPr anchor="b">
            <a:normAutofit/>
          </a:bodyPr>
          <a:lstStyle>
            <a:lvl1pPr>
              <a:defRPr sz="3600" b="1">
                <a:solidFill>
                  <a:schemeClr val="bg1"/>
                </a:solidFill>
                <a:latin typeface="Lato" panose="020F0502020204030203" pitchFamily="34" charset="0"/>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4E28C70-277B-4B74-B137-487CD1BFD7CB}"/>
              </a:ext>
            </a:extLst>
          </p:cNvPr>
          <p:cNvSpPr>
            <a:spLocks noGrp="1"/>
          </p:cNvSpPr>
          <p:nvPr>
            <p:ph type="body" idx="1" hasCustomPrompt="1"/>
          </p:nvPr>
        </p:nvSpPr>
        <p:spPr>
          <a:xfrm>
            <a:off x="457200" y="4267777"/>
            <a:ext cx="1837944" cy="349250"/>
          </a:xfrm>
          <a:prstGeom prst="rect">
            <a:avLst/>
          </a:prstGeom>
        </p:spPr>
        <p:txBody>
          <a:bodyPr anchor="b">
            <a:normAutofit/>
          </a:bodyPr>
          <a:lstStyle>
            <a:lvl1pPr marL="0" indent="0">
              <a:spcBef>
                <a:spcPts val="100"/>
              </a:spcBef>
              <a:buNone/>
              <a:defRPr sz="1800">
                <a:solidFill>
                  <a:schemeClr val="bg2"/>
                </a:solidFill>
                <a:latin typeface="Lato" panose="020F0502020204030203" pitchFamily="34" charset="0"/>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Name</a:t>
            </a:r>
          </a:p>
        </p:txBody>
      </p:sp>
      <p:sp>
        <p:nvSpPr>
          <p:cNvPr id="4" name="Text Placeholder 2">
            <a:extLst>
              <a:ext uri="{FF2B5EF4-FFF2-40B4-BE49-F238E27FC236}">
                <a16:creationId xmlns:a16="http://schemas.microsoft.com/office/drawing/2014/main" id="{68E08046-4BE1-4FB9-890C-3BAA6099F53A}"/>
              </a:ext>
            </a:extLst>
          </p:cNvPr>
          <p:cNvSpPr>
            <a:spLocks noGrp="1"/>
          </p:cNvSpPr>
          <p:nvPr>
            <p:ph type="body" idx="10" hasCustomPrompt="1"/>
          </p:nvPr>
        </p:nvSpPr>
        <p:spPr>
          <a:xfrm>
            <a:off x="457200" y="4540827"/>
            <a:ext cx="1837944" cy="453190"/>
          </a:xfrm>
          <a:prstGeom prst="rect">
            <a:avLst/>
          </a:prstGeom>
        </p:spPr>
        <p:txBody>
          <a:bodyPr>
            <a:normAutofit/>
          </a:bodyPr>
          <a:lstStyle>
            <a:lvl1pPr marL="0" indent="0">
              <a:spcBef>
                <a:spcPts val="100"/>
              </a:spcBef>
              <a:buNone/>
              <a:defRPr sz="1200" b="0" i="0">
                <a:solidFill>
                  <a:schemeClr val="bg2"/>
                </a:solidFill>
                <a:latin typeface="Lato Light" panose="020F0302020204030203" pitchFamily="34" charset="77"/>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Title, company</a:t>
            </a:r>
          </a:p>
        </p:txBody>
      </p:sp>
      <p:sp>
        <p:nvSpPr>
          <p:cNvPr id="5" name="Text Placeholder 2">
            <a:extLst>
              <a:ext uri="{FF2B5EF4-FFF2-40B4-BE49-F238E27FC236}">
                <a16:creationId xmlns:a16="http://schemas.microsoft.com/office/drawing/2014/main" id="{286E2C5B-58AD-4D69-8653-58174ACC8AD7}"/>
              </a:ext>
            </a:extLst>
          </p:cNvPr>
          <p:cNvSpPr>
            <a:spLocks noGrp="1"/>
          </p:cNvSpPr>
          <p:nvPr>
            <p:ph type="body" idx="11" hasCustomPrompt="1"/>
          </p:nvPr>
        </p:nvSpPr>
        <p:spPr>
          <a:xfrm>
            <a:off x="2559600" y="4269600"/>
            <a:ext cx="1837944" cy="349250"/>
          </a:xfrm>
          <a:prstGeom prst="rect">
            <a:avLst/>
          </a:prstGeom>
        </p:spPr>
        <p:txBody>
          <a:bodyPr anchor="b">
            <a:normAutofit/>
          </a:bodyPr>
          <a:lstStyle>
            <a:lvl1pPr marL="0" indent="0">
              <a:spcBef>
                <a:spcPts val="100"/>
              </a:spcBef>
              <a:buNone/>
              <a:defRPr sz="1800">
                <a:solidFill>
                  <a:schemeClr val="bg2"/>
                </a:solidFill>
                <a:latin typeface="Lato" panose="020F0502020204030203" pitchFamily="34" charset="0"/>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Name</a:t>
            </a:r>
          </a:p>
        </p:txBody>
      </p:sp>
      <p:sp>
        <p:nvSpPr>
          <p:cNvPr id="6" name="Text Placeholder 2">
            <a:extLst>
              <a:ext uri="{FF2B5EF4-FFF2-40B4-BE49-F238E27FC236}">
                <a16:creationId xmlns:a16="http://schemas.microsoft.com/office/drawing/2014/main" id="{8599CD08-F90D-4D15-9B4E-79BB92E4CDF2}"/>
              </a:ext>
            </a:extLst>
          </p:cNvPr>
          <p:cNvSpPr>
            <a:spLocks noGrp="1"/>
          </p:cNvSpPr>
          <p:nvPr>
            <p:ph type="body" idx="12" hasCustomPrompt="1"/>
          </p:nvPr>
        </p:nvSpPr>
        <p:spPr>
          <a:xfrm>
            <a:off x="2559600" y="4539600"/>
            <a:ext cx="1837944" cy="453190"/>
          </a:xfrm>
          <a:prstGeom prst="rect">
            <a:avLst/>
          </a:prstGeom>
        </p:spPr>
        <p:txBody>
          <a:bodyPr>
            <a:normAutofit/>
          </a:bodyPr>
          <a:lstStyle>
            <a:lvl1pPr marL="0" indent="0">
              <a:spcBef>
                <a:spcPts val="100"/>
              </a:spcBef>
              <a:buNone/>
              <a:defRPr sz="1200" b="0" i="0">
                <a:solidFill>
                  <a:schemeClr val="bg2"/>
                </a:solidFill>
                <a:latin typeface="Lato Light" panose="020F0302020204030203" pitchFamily="34" charset="77"/>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Title, company</a:t>
            </a:r>
          </a:p>
        </p:txBody>
      </p:sp>
    </p:spTree>
    <p:extLst>
      <p:ext uri="{BB962C8B-B14F-4D97-AF65-F5344CB8AC3E}">
        <p14:creationId xmlns:p14="http://schemas.microsoft.com/office/powerpoint/2010/main" val="3869858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Slide with Pictur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DE514-B9D5-4E6A-B99C-10D5D54F711D}"/>
              </a:ext>
            </a:extLst>
          </p:cNvPr>
          <p:cNvSpPr>
            <a:spLocks noGrp="1"/>
          </p:cNvSpPr>
          <p:nvPr>
            <p:ph type="title"/>
          </p:nvPr>
        </p:nvSpPr>
        <p:spPr>
          <a:xfrm>
            <a:off x="396000" y="1282701"/>
            <a:ext cx="8062912" cy="2139950"/>
          </a:xfrm>
          <a:prstGeom prst="rect">
            <a:avLst/>
          </a:prstGeom>
        </p:spPr>
        <p:txBody>
          <a:bodyPr anchor="b">
            <a:normAutofit/>
          </a:bodyPr>
          <a:lstStyle>
            <a:lvl1pPr>
              <a:defRPr sz="3600" b="1">
                <a:solidFill>
                  <a:srgbClr val="1B4D81"/>
                </a:solidFill>
                <a:latin typeface="Lato" panose="020F0502020204030203" pitchFamily="34" charset="0"/>
              </a:defRPr>
            </a:lvl1pPr>
          </a:lstStyle>
          <a:p>
            <a:r>
              <a:rPr lang="en-US"/>
              <a:t>Click to edit Master title style</a:t>
            </a:r>
            <a:endParaRPr lang="en-US" dirty="0"/>
          </a:p>
        </p:txBody>
      </p:sp>
      <p:sp>
        <p:nvSpPr>
          <p:cNvPr id="8" name="Text Placeholder 2">
            <a:extLst>
              <a:ext uri="{FF2B5EF4-FFF2-40B4-BE49-F238E27FC236}">
                <a16:creationId xmlns:a16="http://schemas.microsoft.com/office/drawing/2014/main" id="{04FF62A3-F460-4741-8342-309E52138A71}"/>
              </a:ext>
            </a:extLst>
          </p:cNvPr>
          <p:cNvSpPr>
            <a:spLocks noGrp="1"/>
          </p:cNvSpPr>
          <p:nvPr>
            <p:ph type="body" idx="1" hasCustomPrompt="1"/>
          </p:nvPr>
        </p:nvSpPr>
        <p:spPr>
          <a:xfrm>
            <a:off x="1602000" y="3436567"/>
            <a:ext cx="1836821" cy="349250"/>
          </a:xfrm>
          <a:prstGeom prst="rect">
            <a:avLst/>
          </a:prstGeom>
        </p:spPr>
        <p:txBody>
          <a:bodyPr anchor="b">
            <a:normAutofit/>
          </a:bodyPr>
          <a:lstStyle>
            <a:lvl1pPr marL="0" indent="0">
              <a:spcBef>
                <a:spcPts val="100"/>
              </a:spcBef>
              <a:buNone/>
              <a:defRPr sz="1800">
                <a:solidFill>
                  <a:srgbClr val="393A39"/>
                </a:solidFill>
                <a:latin typeface="Lato" panose="020F0502020204030203" pitchFamily="34" charset="0"/>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Name</a:t>
            </a:r>
          </a:p>
        </p:txBody>
      </p:sp>
      <p:sp>
        <p:nvSpPr>
          <p:cNvPr id="9" name="Text Placeholder 2">
            <a:extLst>
              <a:ext uri="{FF2B5EF4-FFF2-40B4-BE49-F238E27FC236}">
                <a16:creationId xmlns:a16="http://schemas.microsoft.com/office/drawing/2014/main" id="{AF8AF9C0-51D9-4A91-8E30-9CA60298FBC0}"/>
              </a:ext>
            </a:extLst>
          </p:cNvPr>
          <p:cNvSpPr>
            <a:spLocks noGrp="1"/>
          </p:cNvSpPr>
          <p:nvPr>
            <p:ph type="body" idx="13" hasCustomPrompt="1"/>
          </p:nvPr>
        </p:nvSpPr>
        <p:spPr>
          <a:xfrm>
            <a:off x="1602000" y="3709617"/>
            <a:ext cx="1836821" cy="453190"/>
          </a:xfrm>
          <a:prstGeom prst="rect">
            <a:avLst/>
          </a:prstGeom>
        </p:spPr>
        <p:txBody>
          <a:bodyPr>
            <a:normAutofit/>
          </a:bodyPr>
          <a:lstStyle>
            <a:lvl1pPr marL="0" indent="0">
              <a:spcBef>
                <a:spcPts val="100"/>
              </a:spcBef>
              <a:buNone/>
              <a:defRPr sz="1200" b="0" i="0">
                <a:solidFill>
                  <a:srgbClr val="393A39"/>
                </a:solidFill>
                <a:latin typeface="Lato Light" panose="020F0302020204030203" pitchFamily="34" charset="77"/>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Title, company</a:t>
            </a:r>
          </a:p>
        </p:txBody>
      </p:sp>
      <p:sp>
        <p:nvSpPr>
          <p:cNvPr id="10" name="Text Placeholder 2">
            <a:extLst>
              <a:ext uri="{FF2B5EF4-FFF2-40B4-BE49-F238E27FC236}">
                <a16:creationId xmlns:a16="http://schemas.microsoft.com/office/drawing/2014/main" id="{C4298647-61D0-4FBB-8F52-37C8A845D3E8}"/>
              </a:ext>
            </a:extLst>
          </p:cNvPr>
          <p:cNvSpPr>
            <a:spLocks noGrp="1"/>
          </p:cNvSpPr>
          <p:nvPr>
            <p:ph type="body" idx="14" hasCustomPrompt="1"/>
          </p:nvPr>
        </p:nvSpPr>
        <p:spPr>
          <a:xfrm>
            <a:off x="4726800" y="3436567"/>
            <a:ext cx="1836821" cy="349250"/>
          </a:xfrm>
          <a:prstGeom prst="rect">
            <a:avLst/>
          </a:prstGeom>
        </p:spPr>
        <p:txBody>
          <a:bodyPr anchor="b">
            <a:normAutofit/>
          </a:bodyPr>
          <a:lstStyle>
            <a:lvl1pPr marL="0" indent="0">
              <a:spcBef>
                <a:spcPts val="100"/>
              </a:spcBef>
              <a:buNone/>
              <a:defRPr sz="1800">
                <a:solidFill>
                  <a:srgbClr val="393A39"/>
                </a:solidFill>
                <a:latin typeface="Lato" panose="020F0502020204030203" pitchFamily="34" charset="0"/>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Name</a:t>
            </a:r>
          </a:p>
        </p:txBody>
      </p:sp>
      <p:sp>
        <p:nvSpPr>
          <p:cNvPr id="11" name="Text Placeholder 2">
            <a:extLst>
              <a:ext uri="{FF2B5EF4-FFF2-40B4-BE49-F238E27FC236}">
                <a16:creationId xmlns:a16="http://schemas.microsoft.com/office/drawing/2014/main" id="{F578A0BF-E876-40F4-A20B-1A438C7EEFAC}"/>
              </a:ext>
            </a:extLst>
          </p:cNvPr>
          <p:cNvSpPr>
            <a:spLocks noGrp="1"/>
          </p:cNvSpPr>
          <p:nvPr>
            <p:ph type="body" idx="15" hasCustomPrompt="1"/>
          </p:nvPr>
        </p:nvSpPr>
        <p:spPr>
          <a:xfrm>
            <a:off x="4726800" y="3709617"/>
            <a:ext cx="1836821" cy="453190"/>
          </a:xfrm>
          <a:prstGeom prst="rect">
            <a:avLst/>
          </a:prstGeom>
        </p:spPr>
        <p:txBody>
          <a:bodyPr>
            <a:normAutofit/>
          </a:bodyPr>
          <a:lstStyle>
            <a:lvl1pPr marL="0" indent="0">
              <a:spcBef>
                <a:spcPts val="100"/>
              </a:spcBef>
              <a:buNone/>
              <a:defRPr sz="1200" b="0" i="0">
                <a:solidFill>
                  <a:srgbClr val="393A39"/>
                </a:solidFill>
                <a:latin typeface="Lato Light" panose="020F0302020204030203" pitchFamily="34" charset="77"/>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Title, company</a:t>
            </a:r>
          </a:p>
        </p:txBody>
      </p:sp>
      <p:sp>
        <p:nvSpPr>
          <p:cNvPr id="4" name="Content Placeholder 3">
            <a:extLst>
              <a:ext uri="{FF2B5EF4-FFF2-40B4-BE49-F238E27FC236}">
                <a16:creationId xmlns:a16="http://schemas.microsoft.com/office/drawing/2014/main" id="{F649E506-AD96-463A-84F2-AAE1BB90340A}"/>
              </a:ext>
            </a:extLst>
          </p:cNvPr>
          <p:cNvSpPr>
            <a:spLocks noGrp="1"/>
          </p:cNvSpPr>
          <p:nvPr>
            <p:ph sz="quarter" idx="16"/>
          </p:nvPr>
        </p:nvSpPr>
        <p:spPr>
          <a:xfrm>
            <a:off x="396000" y="3432556"/>
            <a:ext cx="1115568" cy="1115568"/>
          </a:xfrm>
        </p:spPr>
        <p:txBody>
          <a:bodyPr/>
          <a:lstStyle/>
          <a:p>
            <a:pPr lvl="0"/>
            <a:r>
              <a:rPr lang="en-US"/>
              <a:t>Edit Master text styles</a:t>
            </a:r>
          </a:p>
        </p:txBody>
      </p:sp>
      <p:sp>
        <p:nvSpPr>
          <p:cNvPr id="12" name="Content Placeholder 3">
            <a:extLst>
              <a:ext uri="{FF2B5EF4-FFF2-40B4-BE49-F238E27FC236}">
                <a16:creationId xmlns:a16="http://schemas.microsoft.com/office/drawing/2014/main" id="{D8A7706D-1D21-49ED-888E-699D6B6BE78C}"/>
              </a:ext>
            </a:extLst>
          </p:cNvPr>
          <p:cNvSpPr>
            <a:spLocks noGrp="1"/>
          </p:cNvSpPr>
          <p:nvPr>
            <p:ph sz="quarter" idx="17"/>
          </p:nvPr>
        </p:nvSpPr>
        <p:spPr>
          <a:xfrm>
            <a:off x="3524400" y="3429000"/>
            <a:ext cx="1115568" cy="1115568"/>
          </a:xfrm>
        </p:spPr>
        <p:txBody>
          <a:bodyPr/>
          <a:lstStyle/>
          <a:p>
            <a:pPr lvl="0"/>
            <a:r>
              <a:rPr lang="en-US"/>
              <a:t>Edit Master text styles</a:t>
            </a:r>
          </a:p>
        </p:txBody>
      </p:sp>
    </p:spTree>
    <p:extLst>
      <p:ext uri="{BB962C8B-B14F-4D97-AF65-F5344CB8AC3E}">
        <p14:creationId xmlns:p14="http://schemas.microsoft.com/office/powerpoint/2010/main" val="31491261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with Subtitl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8855CD0-D773-472C-923C-F2A3641F6698}"/>
              </a:ext>
            </a:extLst>
          </p:cNvPr>
          <p:cNvSpPr>
            <a:spLocks noGrp="1"/>
          </p:cNvSpPr>
          <p:nvPr>
            <p:ph type="body" idx="1"/>
          </p:nvPr>
        </p:nvSpPr>
        <p:spPr>
          <a:xfrm>
            <a:off x="457200" y="1332000"/>
            <a:ext cx="4042800" cy="628631"/>
          </a:xfrm>
          <a:prstGeom prst="rect">
            <a:avLst/>
          </a:prstGeom>
        </p:spPr>
        <p:txBody>
          <a:bodyPr anchor="t">
            <a:normAutofit/>
          </a:bodyPr>
          <a:lstStyle>
            <a:lvl1pPr marL="0" indent="0">
              <a:buNone/>
              <a:defRPr sz="1800" b="1">
                <a:solidFill>
                  <a:srgbClr val="393A39"/>
                </a:solidFill>
                <a:latin typeface="Lato" panose="020F0502020204030203" pitchFamily="34" charset="0"/>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A0970D2E-452D-4D8D-8871-F92BDDC48512}"/>
              </a:ext>
            </a:extLst>
          </p:cNvPr>
          <p:cNvSpPr>
            <a:spLocks noGrp="1"/>
          </p:cNvSpPr>
          <p:nvPr>
            <p:ph sz="half" idx="2"/>
          </p:nvPr>
        </p:nvSpPr>
        <p:spPr>
          <a:xfrm>
            <a:off x="457200" y="1962000"/>
            <a:ext cx="4042800" cy="3124205"/>
          </a:xfrm>
          <a:prstGeom prst="rect">
            <a:avLst/>
          </a:prstGeom>
        </p:spPr>
        <p:txBody>
          <a:bodyPr>
            <a:normAutofit/>
          </a:bodyPr>
          <a:lstStyle>
            <a:lvl1pPr>
              <a:lnSpc>
                <a:spcPct val="100000"/>
              </a:lnSpc>
              <a:defRPr sz="1403">
                <a:solidFill>
                  <a:srgbClr val="393A39"/>
                </a:solidFill>
                <a:latin typeface="Lato" panose="020F0502020204030203" pitchFamily="34" charset="0"/>
              </a:defRPr>
            </a:lvl1pPr>
            <a:lvl2pPr marL="469800" indent="-170100">
              <a:lnSpc>
                <a:spcPct val="100000"/>
              </a:lnSpc>
              <a:buFontTx/>
              <a:buChar char="‒"/>
              <a:defRPr sz="1200">
                <a:solidFill>
                  <a:srgbClr val="393A39"/>
                </a:solidFill>
                <a:latin typeface="Lato" panose="020F0502020204030203" pitchFamily="34" charset="0"/>
              </a:defRPr>
            </a:lvl2pPr>
            <a:lvl3pPr>
              <a:lnSpc>
                <a:spcPct val="100000"/>
              </a:lnSpc>
              <a:defRPr sz="1103">
                <a:solidFill>
                  <a:srgbClr val="393A39"/>
                </a:solidFill>
                <a:latin typeface="Lato" panose="020F0502020204030203" pitchFamily="34" charset="0"/>
              </a:defRPr>
            </a:lvl3pPr>
            <a:lvl4pPr marL="10206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4pPr>
            <a:lvl5pPr marL="12528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5pPr>
            <a:lvl6pPr marL="1433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6pPr>
            <a:lvl7pPr marL="16740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7pPr>
            <a:lvl8pPr marL="19062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8pPr>
            <a:lvl9pPr marL="2135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21265C34-988A-4381-BE35-3CF7874797A1}"/>
              </a:ext>
            </a:extLst>
          </p:cNvPr>
          <p:cNvSpPr>
            <a:spLocks noGrp="1"/>
          </p:cNvSpPr>
          <p:nvPr>
            <p:ph type="body" sz="quarter" idx="3"/>
          </p:nvPr>
        </p:nvSpPr>
        <p:spPr>
          <a:xfrm>
            <a:off x="4719600" y="1332000"/>
            <a:ext cx="4042800" cy="628650"/>
          </a:xfrm>
          <a:prstGeom prst="rect">
            <a:avLst/>
          </a:prstGeom>
        </p:spPr>
        <p:txBody>
          <a:bodyPr anchor="t">
            <a:normAutofit/>
          </a:bodyPr>
          <a:lstStyle>
            <a:lvl1pPr marL="0" indent="0">
              <a:buNone/>
              <a:defRPr sz="1800" b="1">
                <a:solidFill>
                  <a:srgbClr val="393A39"/>
                </a:solidFill>
                <a:latin typeface="Lato" panose="020F0502020204030203" pitchFamily="34" charset="0"/>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FBAD278-0467-4156-945B-8A0C6FB1AAEA}"/>
              </a:ext>
            </a:extLst>
          </p:cNvPr>
          <p:cNvSpPr>
            <a:spLocks noGrp="1"/>
          </p:cNvSpPr>
          <p:nvPr>
            <p:ph sz="quarter" idx="4"/>
          </p:nvPr>
        </p:nvSpPr>
        <p:spPr>
          <a:xfrm>
            <a:off x="4719600" y="1962000"/>
            <a:ext cx="4042800" cy="3124187"/>
          </a:xfrm>
          <a:prstGeom prst="rect">
            <a:avLst/>
          </a:prstGeom>
        </p:spPr>
        <p:txBody>
          <a:bodyPr>
            <a:normAutofit/>
          </a:bodyPr>
          <a:lstStyle>
            <a:lvl1pPr>
              <a:lnSpc>
                <a:spcPct val="100000"/>
              </a:lnSpc>
              <a:defRPr sz="1403">
                <a:solidFill>
                  <a:srgbClr val="393A39"/>
                </a:solidFill>
                <a:latin typeface="Lato" panose="020F0502020204030203" pitchFamily="34" charset="0"/>
              </a:defRPr>
            </a:lvl1pPr>
            <a:lvl2pPr marL="469800" indent="-170100">
              <a:lnSpc>
                <a:spcPct val="100000"/>
              </a:lnSpc>
              <a:buFontTx/>
              <a:buChar char="‒"/>
              <a:defRPr sz="1200">
                <a:solidFill>
                  <a:srgbClr val="393A39"/>
                </a:solidFill>
                <a:latin typeface="Lato" panose="020F0502020204030203" pitchFamily="34" charset="0"/>
              </a:defRPr>
            </a:lvl2pPr>
            <a:lvl3pPr>
              <a:lnSpc>
                <a:spcPct val="100000"/>
              </a:lnSpc>
              <a:defRPr sz="1103">
                <a:solidFill>
                  <a:srgbClr val="393A39"/>
                </a:solidFill>
                <a:latin typeface="Lato" panose="020F0502020204030203" pitchFamily="34" charset="0"/>
              </a:defRPr>
            </a:lvl3pPr>
            <a:lvl4pPr marL="10206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4pPr>
            <a:lvl5pPr marL="12528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5pPr>
            <a:lvl6pPr marL="1433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6pPr>
            <a:lvl7pPr marL="16740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7pPr>
            <a:lvl8pPr marL="19062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8pPr>
            <a:lvl9pPr marL="2135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1">
            <a:extLst>
              <a:ext uri="{FF2B5EF4-FFF2-40B4-BE49-F238E27FC236}">
                <a16:creationId xmlns:a16="http://schemas.microsoft.com/office/drawing/2014/main" id="{9B9489FC-5B9D-4C9C-A962-ECD59DECD47F}"/>
              </a:ext>
            </a:extLst>
          </p:cNvPr>
          <p:cNvSpPr>
            <a:spLocks noGrp="1"/>
          </p:cNvSpPr>
          <p:nvPr>
            <p:ph type="title"/>
          </p:nvPr>
        </p:nvSpPr>
        <p:spPr>
          <a:xfrm>
            <a:off x="457200" y="590400"/>
            <a:ext cx="8305200" cy="742950"/>
          </a:xfrm>
          <a:prstGeom prst="rect">
            <a:avLst/>
          </a:prstGeom>
        </p:spPr>
        <p:txBody>
          <a:bodyPr anchor="t">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1976404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Picture with Caption">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FC4E7365-D38C-47DC-98CE-EFDE9B5AA7FB}"/>
              </a:ext>
            </a:extLst>
          </p:cNvPr>
          <p:cNvSpPr>
            <a:spLocks noGrp="1"/>
          </p:cNvSpPr>
          <p:nvPr>
            <p:ph idx="1"/>
          </p:nvPr>
        </p:nvSpPr>
        <p:spPr>
          <a:xfrm>
            <a:off x="457200" y="1332000"/>
            <a:ext cx="8305200" cy="3752850"/>
          </a:xfrm>
          <a:prstGeom prst="rect">
            <a:avLst/>
          </a:prstGeom>
        </p:spPr>
        <p:txBody>
          <a:bodyPr>
            <a:normAutofit/>
          </a:bodyPr>
          <a:lstStyle>
            <a:lvl1pPr>
              <a:defRPr sz="1600">
                <a:solidFill>
                  <a:srgbClr val="393A39"/>
                </a:solidFill>
                <a:latin typeface="Lato" panose="020F0502020204030203" pitchFamily="34" charset="0"/>
              </a:defRPr>
            </a:lvl1pPr>
            <a:lvl2pPr marL="469800" indent="-170100">
              <a:buFontTx/>
              <a:buChar char="‒"/>
              <a:defRPr sz="1400">
                <a:solidFill>
                  <a:srgbClr val="393A39"/>
                </a:solidFill>
                <a:latin typeface="Lato" panose="020F0502020204030203" pitchFamily="34" charset="0"/>
              </a:defRPr>
            </a:lvl2pPr>
            <a:lvl3pPr>
              <a:defRPr sz="1200">
                <a:solidFill>
                  <a:srgbClr val="393A39"/>
                </a:solidFill>
                <a:latin typeface="Lato" panose="020F0502020204030203" pitchFamily="34" charset="0"/>
              </a:defRPr>
            </a:lvl3pPr>
            <a:lvl4pPr marL="10206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200">
                <a:latin typeface="Lato" panose="020F0502020204030203" pitchFamily="34" charset="0"/>
              </a:defRPr>
            </a:lvl4pPr>
            <a:lvl5pPr marL="12528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200">
                <a:latin typeface="Lato" panose="020F0502020204030203" pitchFamily="34" charset="0"/>
              </a:defRPr>
            </a:lvl5pPr>
            <a:lvl6pPr marL="1433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6pPr>
            <a:lvl7pPr marL="16740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7pPr>
            <a:lvl8pPr marL="19062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8pPr>
            <a:lvl9pPr marL="2135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1">
            <a:extLst>
              <a:ext uri="{FF2B5EF4-FFF2-40B4-BE49-F238E27FC236}">
                <a16:creationId xmlns:a16="http://schemas.microsoft.com/office/drawing/2014/main" id="{AE057F52-E5D6-4C4F-8C1F-48ED323FF9B6}"/>
              </a:ext>
            </a:extLst>
          </p:cNvPr>
          <p:cNvSpPr>
            <a:spLocks noGrp="1"/>
          </p:cNvSpPr>
          <p:nvPr>
            <p:ph type="title"/>
          </p:nvPr>
        </p:nvSpPr>
        <p:spPr>
          <a:xfrm>
            <a:off x="457200" y="590400"/>
            <a:ext cx="8305200" cy="742950"/>
          </a:xfrm>
          <a:prstGeom prst="rect">
            <a:avLst/>
          </a:prstGeom>
        </p:spPr>
        <p:txBody>
          <a:bodyPr>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CE51587-1A95-4AA5-AD68-679421FFF792}"/>
              </a:ext>
            </a:extLst>
          </p:cNvPr>
          <p:cNvSpPr>
            <a:spLocks noGrp="1"/>
          </p:cNvSpPr>
          <p:nvPr>
            <p:ph type="body" sz="quarter" idx="10"/>
          </p:nvPr>
        </p:nvSpPr>
        <p:spPr>
          <a:xfrm>
            <a:off x="5659623" y="4780800"/>
            <a:ext cx="3103200" cy="304800"/>
          </a:xfrm>
        </p:spPr>
        <p:txBody>
          <a:bodyPr>
            <a:normAutofit/>
          </a:bodyPr>
          <a:lstStyle>
            <a:lvl1pPr marL="0" indent="0">
              <a:buNone/>
              <a:defRPr sz="800" b="0" i="1">
                <a:solidFill>
                  <a:schemeClr val="accent5"/>
                </a:solidFill>
                <a:latin typeface="Lato" panose="020F0502020204030203" pitchFamily="34" charset="77"/>
              </a:defRPr>
            </a:lvl1pPr>
            <a:lvl2pPr marL="457189" indent="0">
              <a:buNone/>
              <a:defRPr/>
            </a:lvl2pPr>
            <a:lvl3pPr marL="914378" indent="0">
              <a:buNone/>
              <a:defRPr/>
            </a:lvl3pPr>
          </a:lstStyle>
          <a:p>
            <a:pPr lvl="0"/>
            <a:r>
              <a:rPr lang="en-US"/>
              <a:t>Edit Master text styles</a:t>
            </a:r>
          </a:p>
        </p:txBody>
      </p:sp>
    </p:spTree>
    <p:extLst>
      <p:ext uri="{BB962C8B-B14F-4D97-AF65-F5344CB8AC3E}">
        <p14:creationId xmlns:p14="http://schemas.microsoft.com/office/powerpoint/2010/main" val="17520195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D463150-919C-4838-9C50-4A49E1F7035F}"/>
              </a:ext>
            </a:extLst>
          </p:cNvPr>
          <p:cNvSpPr>
            <a:spLocks noGrp="1"/>
          </p:cNvSpPr>
          <p:nvPr>
            <p:ph idx="1" hasCustomPrompt="1"/>
          </p:nvPr>
        </p:nvSpPr>
        <p:spPr>
          <a:xfrm>
            <a:off x="4114800" y="209551"/>
            <a:ext cx="4800600" cy="4724400"/>
          </a:xfrm>
          <a:prstGeom prst="rect">
            <a:avLst/>
          </a:prstGeom>
        </p:spPr>
        <p:txBody>
          <a:bodyPr>
            <a:normAutofit/>
          </a:bodyPr>
          <a:lstStyle>
            <a:lvl1pPr>
              <a:defRPr sz="1600">
                <a:solidFill>
                  <a:srgbClr val="393A39"/>
                </a:solidFill>
                <a:latin typeface="Lato" panose="020F0502020204030203" pitchFamily="34" charset="0"/>
              </a:defRPr>
            </a:lvl1pPr>
            <a:lvl2pPr marL="469800" indent="-170100">
              <a:buFontTx/>
              <a:buChar char="‒"/>
              <a:defRPr sz="1400">
                <a:solidFill>
                  <a:srgbClr val="393A39"/>
                </a:solidFill>
                <a:latin typeface="Lato" panose="020F0502020204030203" pitchFamily="34" charset="0"/>
              </a:defRPr>
            </a:lvl2pPr>
            <a:lvl3pPr>
              <a:defRPr sz="1200">
                <a:solidFill>
                  <a:srgbClr val="393A39"/>
                </a:solidFill>
                <a:latin typeface="Lato" panose="020F0502020204030203" pitchFamily="34" charset="0"/>
              </a:defRPr>
            </a:lvl3pPr>
            <a:lvl4pPr marL="1371566" indent="0">
              <a:buNone/>
              <a:defRPr sz="2000">
                <a:latin typeface="Lato" panose="020F0502020204030203" pitchFamily="34" charset="0"/>
              </a:defRPr>
            </a:lvl4pPr>
            <a:lvl5pPr marL="1828754" indent="0">
              <a:buNone/>
              <a:defRPr sz="2000">
                <a:latin typeface="Lato" panose="020F0502020204030203" pitchFamily="34" charset="0"/>
              </a:defRPr>
            </a:lvl5pPr>
            <a:lvl6pPr>
              <a:defRPr sz="2000"/>
            </a:lvl6pPr>
            <a:lvl7pPr>
              <a:defRPr sz="2000"/>
            </a:lvl7pPr>
            <a:lvl8pPr>
              <a:defRPr sz="2000"/>
            </a:lvl8pPr>
            <a:lvl9pPr>
              <a:defRPr sz="2000"/>
            </a:lvl9pPr>
          </a:lstStyle>
          <a:p>
            <a:pPr lvl="0"/>
            <a:r>
              <a:rPr lang="en-US" dirty="0"/>
              <a:t>Click to add image</a:t>
            </a:r>
          </a:p>
          <a:p>
            <a:pPr lvl="1"/>
            <a:r>
              <a:rPr lang="en-US" dirty="0"/>
              <a:t>Second level</a:t>
            </a:r>
          </a:p>
          <a:p>
            <a:pPr lvl="2"/>
            <a:r>
              <a:rPr lang="en-US" dirty="0"/>
              <a:t>Third level</a:t>
            </a:r>
          </a:p>
        </p:txBody>
      </p:sp>
      <p:sp>
        <p:nvSpPr>
          <p:cNvPr id="2" name="Title 1">
            <a:extLst>
              <a:ext uri="{FF2B5EF4-FFF2-40B4-BE49-F238E27FC236}">
                <a16:creationId xmlns:a16="http://schemas.microsoft.com/office/drawing/2014/main" id="{072DF0CC-FE08-413C-BBD2-A8A78D851C51}"/>
              </a:ext>
            </a:extLst>
          </p:cNvPr>
          <p:cNvSpPr>
            <a:spLocks noGrp="1"/>
          </p:cNvSpPr>
          <p:nvPr>
            <p:ph type="title"/>
          </p:nvPr>
        </p:nvSpPr>
        <p:spPr>
          <a:xfrm>
            <a:off x="457200" y="820800"/>
            <a:ext cx="2949575"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
        <p:nvSpPr>
          <p:cNvPr id="5" name="Content Placeholder 3">
            <a:extLst>
              <a:ext uri="{FF2B5EF4-FFF2-40B4-BE49-F238E27FC236}">
                <a16:creationId xmlns:a16="http://schemas.microsoft.com/office/drawing/2014/main" id="{341956C6-5D94-4460-ABB5-94D93E7EDC33}"/>
              </a:ext>
            </a:extLst>
          </p:cNvPr>
          <p:cNvSpPr>
            <a:spLocks noGrp="1"/>
          </p:cNvSpPr>
          <p:nvPr>
            <p:ph sz="half" idx="10"/>
          </p:nvPr>
        </p:nvSpPr>
        <p:spPr>
          <a:xfrm>
            <a:off x="457200" y="1620000"/>
            <a:ext cx="2949575" cy="3162300"/>
          </a:xfrm>
          <a:prstGeom prst="rect">
            <a:avLst/>
          </a:prstGeom>
        </p:spPr>
        <p:txBody>
          <a:bodyPr>
            <a:normAutofit/>
          </a:bodyPr>
          <a:lstStyle>
            <a:lvl1pPr>
              <a:lnSpc>
                <a:spcPct val="100000"/>
              </a:lnSpc>
              <a:defRPr sz="1400">
                <a:solidFill>
                  <a:srgbClr val="393A39"/>
                </a:solidFill>
                <a:latin typeface="Lato" panose="020F0502020204030203" pitchFamily="34" charset="0"/>
              </a:defRPr>
            </a:lvl1pPr>
            <a:lvl2pPr marL="469800" indent="-170100">
              <a:lnSpc>
                <a:spcPct val="100000"/>
              </a:lnSpc>
              <a:buFontTx/>
              <a:buChar char="‒"/>
              <a:defRPr sz="1200">
                <a:solidFill>
                  <a:srgbClr val="393A39"/>
                </a:solidFill>
                <a:latin typeface="Lato" panose="020F0502020204030203" pitchFamily="34" charset="0"/>
              </a:defRPr>
            </a:lvl2pPr>
            <a:lvl3pPr>
              <a:lnSpc>
                <a:spcPct val="100000"/>
              </a:lnSpc>
              <a:defRPr sz="1100">
                <a:solidFill>
                  <a:srgbClr val="393A39"/>
                </a:solidFill>
                <a:latin typeface="Lato" panose="020F0502020204030203" pitchFamily="34" charset="0"/>
              </a:defRPr>
            </a:lvl3pPr>
            <a:lvl4pPr marL="10206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4pPr>
            <a:lvl5pPr marL="12528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5pPr>
            <a:lvl6pPr marL="1477913" marR="0" indent="-214313"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6pPr>
            <a:lvl7pPr marL="16740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7pPr>
            <a:lvl8pPr marL="19062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8pPr>
            <a:lvl9pPr marL="2135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a:extLst>
              <a:ext uri="{FF2B5EF4-FFF2-40B4-BE49-F238E27FC236}">
                <a16:creationId xmlns:a16="http://schemas.microsoft.com/office/drawing/2014/main" id="{6FA45BAD-29C1-9741-879D-03074B2081D1}"/>
              </a:ext>
            </a:extLst>
          </p:cNvPr>
          <p:cNvSpPr>
            <a:spLocks noGrp="1"/>
          </p:cNvSpPr>
          <p:nvPr>
            <p:ph type="body" sz="quarter" idx="11" hasCustomPrompt="1"/>
          </p:nvPr>
        </p:nvSpPr>
        <p:spPr>
          <a:xfrm>
            <a:off x="4114800" y="4629600"/>
            <a:ext cx="3103200" cy="306000"/>
          </a:xfrm>
        </p:spPr>
        <p:txBody>
          <a:bodyPr>
            <a:normAutofit/>
          </a:bodyPr>
          <a:lstStyle>
            <a:lvl1pPr marL="0" indent="0">
              <a:buNone/>
              <a:defRPr sz="800" b="0" i="1">
                <a:solidFill>
                  <a:schemeClr val="accent5"/>
                </a:solidFill>
                <a:latin typeface="Lato" panose="020F0502020204030203" pitchFamily="34" charset="77"/>
              </a:defRPr>
            </a:lvl1pPr>
          </a:lstStyle>
          <a:p>
            <a:pPr lvl="0"/>
            <a:r>
              <a:rPr lang="en-US" dirty="0"/>
              <a:t>Caption goes here</a:t>
            </a:r>
          </a:p>
        </p:txBody>
      </p:sp>
    </p:spTree>
    <p:extLst>
      <p:ext uri="{BB962C8B-B14F-4D97-AF65-F5344CB8AC3E}">
        <p14:creationId xmlns:p14="http://schemas.microsoft.com/office/powerpoint/2010/main" val="601439836"/>
      </p:ext>
    </p:extLst>
  </p:cSld>
  <p:clrMapOvr>
    <a:masterClrMapping/>
  </p:clrMapOvr>
</p:sldLayout>
</file>

<file path=ppt/slideMasters/_rels/slideMaster1.xml.rels><?xml version="1.0" encoding="UTF-8" standalone="no"?><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slideLayouts/slideLayout12.xml" Type="http://schemas.openxmlformats.org/officeDocument/2006/relationships/slideLayout"/><Relationship Id="rId13" Target="../theme/theme1.xml" Type="http://schemas.openxmlformats.org/officeDocument/2006/relationships/theme"/><Relationship Id="rId14" Target="../media/image1.emf" Type="http://schemas.openxmlformats.org/officeDocument/2006/relationships/image"/><Relationship Id="rId15" Target="../media/image2.emf" Type="http://schemas.openxmlformats.org/officeDocument/2006/relationships/image"/><Relationship Id="rId16" Target="../media/image3.png" Type="http://schemas.openxmlformats.org/officeDocument/2006/relationships/imag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33F58E3-9A58-46F0-BF14-7D50442D181F}"/>
              </a:ext>
            </a:extLst>
          </p:cNvPr>
          <p:cNvSpPr>
            <a:spLocks noGrp="1"/>
          </p:cNvSpPr>
          <p:nvPr>
            <p:ph type="title"/>
          </p:nvPr>
        </p:nvSpPr>
        <p:spPr>
          <a:xfrm>
            <a:off x="457200" y="590400"/>
            <a:ext cx="8229600" cy="741600"/>
          </a:xfrm>
          <a:prstGeom prst="rect">
            <a:avLst/>
          </a:prstGeom>
        </p:spPr>
        <p:txBody>
          <a:bodyPr vert="horz" lIns="0" tIns="45720" rIns="91440" bIns="45720" rtlCol="0" anchor="ctr" anchorCtr="0">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04A2A96-2EF0-4D95-8F42-7400F1711668}"/>
              </a:ext>
            </a:extLst>
          </p:cNvPr>
          <p:cNvSpPr>
            <a:spLocks noGrp="1"/>
          </p:cNvSpPr>
          <p:nvPr>
            <p:ph type="body" idx="1"/>
          </p:nvPr>
        </p:nvSpPr>
        <p:spPr>
          <a:xfrm>
            <a:off x="457200" y="1332000"/>
            <a:ext cx="8107082" cy="3754800"/>
          </a:xfrm>
          <a:prstGeom prst="rect">
            <a:avLst/>
          </a:prstGeom>
        </p:spPr>
        <p:txBody>
          <a:bodyPr vert="horz" lIns="0" tIns="45720" rIns="91440" bIns="45720" rtlCol="0">
            <a:normAutofit/>
          </a:bodyPr>
          <a:lstStyle/>
          <a:p>
            <a:pPr lvl="0"/>
            <a:r>
              <a:rPr lang="en-US" dirty="0"/>
              <a:t>Edit Master text styles</a:t>
            </a:r>
          </a:p>
          <a:p>
            <a:pPr lvl="1"/>
            <a:r>
              <a:rPr lang="en-US" dirty="0"/>
              <a:t>Second level</a:t>
            </a:r>
          </a:p>
          <a:p>
            <a:pPr lvl="2"/>
            <a:r>
              <a:rPr lang="en-US" dirty="0"/>
              <a:t>Third level</a:t>
            </a:r>
          </a:p>
        </p:txBody>
      </p:sp>
      <p:pic>
        <p:nvPicPr>
          <p:cNvPr id="5" name="Picture 4">
            <a:extLst>
              <a:ext uri="{FF2B5EF4-FFF2-40B4-BE49-F238E27FC236}">
                <a16:creationId xmlns:a16="http://schemas.microsoft.com/office/drawing/2014/main" id="{C97D267B-40D0-4DD7-AC1D-48683B254030}"/>
              </a:ext>
            </a:extLst>
          </p:cNvPr>
          <p:cNvPicPr>
            <a:picLocks noChangeAspect="1"/>
          </p:cNvPicPr>
          <p:nvPr userDrawn="1"/>
        </p:nvPicPr>
        <p:blipFill>
          <a:blip r:embed="rId14"/>
          <a:stretch>
            <a:fillRect/>
          </a:stretch>
        </p:blipFill>
        <p:spPr>
          <a:xfrm>
            <a:off x="86834" y="167935"/>
            <a:ext cx="564240" cy="52244"/>
          </a:xfrm>
          <a:prstGeom prst="rect">
            <a:avLst/>
          </a:prstGeom>
        </p:spPr>
      </p:pic>
      <p:pic>
        <p:nvPicPr>
          <p:cNvPr id="6" name="Picture 5">
            <a:extLst>
              <a:ext uri="{FF2B5EF4-FFF2-40B4-BE49-F238E27FC236}">
                <a16:creationId xmlns:a16="http://schemas.microsoft.com/office/drawing/2014/main" id="{ADFCAB09-91CA-475B-B6CD-D124E3343787}"/>
              </a:ext>
            </a:extLst>
          </p:cNvPr>
          <p:cNvPicPr>
            <a:picLocks noChangeAspect="1"/>
          </p:cNvPicPr>
          <p:nvPr userDrawn="1"/>
        </p:nvPicPr>
        <p:blipFill rotWithShape="1">
          <a:blip r:embed="rId15"/>
          <a:srcRect l="24096"/>
          <a:stretch/>
        </p:blipFill>
        <p:spPr>
          <a:xfrm>
            <a:off x="0" y="115217"/>
            <a:ext cx="1066800" cy="287051"/>
          </a:xfrm>
          <a:prstGeom prst="rect">
            <a:avLst/>
          </a:prstGeom>
        </p:spPr>
      </p:pic>
      <p:pic>
        <p:nvPicPr>
          <p:cNvPr id="7" name="Picture 6">
            <a:extLst>
              <a:ext uri="{FF2B5EF4-FFF2-40B4-BE49-F238E27FC236}">
                <a16:creationId xmlns:a16="http://schemas.microsoft.com/office/drawing/2014/main" id="{D390FBC2-4514-4E11-A820-6885E5011C24}"/>
              </a:ext>
            </a:extLst>
          </p:cNvPr>
          <p:cNvPicPr>
            <a:picLocks noChangeAspect="1"/>
          </p:cNvPicPr>
          <p:nvPr userDrawn="1"/>
        </p:nvPicPr>
        <p:blipFill>
          <a:blip r:embed="rId14"/>
          <a:stretch>
            <a:fillRect/>
          </a:stretch>
        </p:blipFill>
        <p:spPr>
          <a:xfrm>
            <a:off x="115778" y="223913"/>
            <a:ext cx="752320" cy="69658"/>
          </a:xfrm>
          <a:prstGeom prst="rect">
            <a:avLst/>
          </a:prstGeom>
        </p:spPr>
      </p:pic>
    </p:spTree>
    <p:extLst>
      <p:ext uri="{BB962C8B-B14F-4D97-AF65-F5344CB8AC3E}">
        <p14:creationId xmlns:p14="http://schemas.microsoft.com/office/powerpoint/2010/main" val="33288485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7" r:id="rId4"/>
    <p:sldLayoutId id="2147483671" r:id="rId5"/>
    <p:sldLayoutId id="2147483672" r:id="rId6"/>
    <p:sldLayoutId id="2147483664" r:id="rId7"/>
    <p:sldLayoutId id="2147483665" r:id="rId8"/>
    <p:sldLayoutId id="2147483666" r:id="rId9"/>
    <p:sldLayoutId id="2147483668" r:id="rId10"/>
    <p:sldLayoutId id="2147483669" r:id="rId11"/>
    <p:sldLayoutId id="2147483670" r:id="rId12"/>
  </p:sldLayoutIdLst>
  <p:txStyles>
    <p:titleStyle>
      <a:lvl1pPr algn="l" defTabSz="914378" rtl="0" eaLnBrk="1" latinLnBrk="0" hangingPunct="1">
        <a:lnSpc>
          <a:spcPct val="90000"/>
        </a:lnSpc>
        <a:spcBef>
          <a:spcPct val="0"/>
        </a:spcBef>
        <a:buNone/>
        <a:defRPr sz="2400" b="1" kern="1200" baseline="0">
          <a:solidFill>
            <a:srgbClr val="1B4D81"/>
          </a:solidFill>
          <a:latin typeface="Lato" panose="020F0502020204030203" pitchFamily="34" charset="0"/>
          <a:ea typeface="+mj-ea"/>
          <a:cs typeface="+mj-cs"/>
        </a:defRPr>
      </a:lvl1pPr>
    </p:titleStyle>
    <p:bodyStyle>
      <a:lvl1pPr marL="176209" indent="-176209" algn="l" defTabSz="914378" rtl="0" eaLnBrk="1" latinLnBrk="0" hangingPunct="1">
        <a:lnSpc>
          <a:spcPct val="100000"/>
        </a:lnSpc>
        <a:spcBef>
          <a:spcPts val="1000"/>
        </a:spcBef>
        <a:buFont typeface="Wingdings" pitchFamily="2" charset="2"/>
        <a:buChar char="§"/>
        <a:tabLst/>
        <a:defRPr sz="1600" kern="1200">
          <a:solidFill>
            <a:srgbClr val="393A39"/>
          </a:solidFill>
          <a:latin typeface="Lato" panose="020F0502020204030203" pitchFamily="34" charset="0"/>
          <a:ea typeface="+mn-ea"/>
          <a:cs typeface="+mn-cs"/>
        </a:defRPr>
      </a:lvl1pPr>
      <a:lvl2pPr marL="514337" indent="-222245" algn="l" defTabSz="914378" rtl="0" eaLnBrk="1" latinLnBrk="0" hangingPunct="1">
        <a:lnSpc>
          <a:spcPct val="100000"/>
        </a:lnSpc>
        <a:spcBef>
          <a:spcPts val="500"/>
        </a:spcBef>
        <a:buFontTx/>
        <a:buBlip>
          <a:blip r:embed="rId16"/>
        </a:buBlip>
        <a:tabLst/>
        <a:defRPr sz="1400" kern="1200">
          <a:solidFill>
            <a:srgbClr val="393A39"/>
          </a:solidFill>
          <a:latin typeface="Lato" panose="020F0502020204030203" pitchFamily="34" charset="0"/>
          <a:ea typeface="+mn-ea"/>
          <a:cs typeface="+mn-cs"/>
        </a:defRPr>
      </a:lvl2pPr>
      <a:lvl3pPr marL="746106" indent="-169859" algn="l" defTabSz="806430" rtl="0" eaLnBrk="1" latinLnBrk="0" hangingPunct="1">
        <a:lnSpc>
          <a:spcPct val="100000"/>
        </a:lnSpc>
        <a:spcBef>
          <a:spcPts val="500"/>
        </a:spcBef>
        <a:buFont typeface="Arial" panose="020B0604020202020204" pitchFamily="34" charset="0"/>
        <a:buChar char="•"/>
        <a:tabLst/>
        <a:defRPr sz="1200" kern="1200">
          <a:solidFill>
            <a:srgbClr val="393A39"/>
          </a:solidFill>
          <a:latin typeface="Lato" panose="020F0502020204030203" pitchFamily="34" charset="0"/>
          <a:ea typeface="+mn-ea"/>
          <a:cs typeface="+mn-cs"/>
        </a:defRPr>
      </a:lvl3pPr>
      <a:lvl4pPr marL="1371566" indent="0" algn="l" defTabSz="914378" rtl="0" eaLnBrk="1" latinLnBrk="0" hangingPunct="1">
        <a:lnSpc>
          <a:spcPct val="90000"/>
        </a:lnSpc>
        <a:spcBef>
          <a:spcPts val="500"/>
        </a:spcBef>
        <a:buFont typeface="Arial" panose="020B0604020202020204" pitchFamily="34" charset="0"/>
        <a:buNone/>
        <a:defRPr sz="1100" kern="1200">
          <a:solidFill>
            <a:schemeClr val="tx1"/>
          </a:solidFill>
          <a:latin typeface="Lato" panose="020F0502020204030203" pitchFamily="34" charset="0"/>
          <a:ea typeface="+mn-ea"/>
          <a:cs typeface="+mn-cs"/>
        </a:defRPr>
      </a:lvl4pPr>
      <a:lvl5pPr marL="1828754" indent="0" algn="l" defTabSz="914378" rtl="0" eaLnBrk="1" latinLnBrk="0" hangingPunct="1">
        <a:lnSpc>
          <a:spcPct val="90000"/>
        </a:lnSpc>
        <a:spcBef>
          <a:spcPts val="500"/>
        </a:spcBef>
        <a:buFont typeface="Arial" panose="020B0604020202020204" pitchFamily="34" charset="0"/>
        <a:buNone/>
        <a:defRPr sz="1100" kern="1200">
          <a:solidFill>
            <a:schemeClr val="tx1"/>
          </a:solidFill>
          <a:latin typeface="Lato" panose="020F0502020204030203" pitchFamily="34" charset="0"/>
          <a:ea typeface="+mn-ea"/>
          <a:cs typeface="+mn-cs"/>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Relationships xmlns="http://schemas.openxmlformats.org/package/2006/relationships"><Relationship Id="rId1" Target="../slideLayouts/slideLayout1.xml" Type="http://schemas.openxmlformats.org/officeDocument/2006/relationships/slideLayout"/></Relationships>
</file>

<file path=ppt/slides/_rels/slide2.xml.rels><?xml version="1.0" encoding="UTF-8" standalone="no"?><Relationships xmlns="http://schemas.openxmlformats.org/package/2006/relationships"><Relationship Id="rId1" Target="../slideLayouts/slideLayout2.xml" Type="http://schemas.openxmlformats.org/officeDocument/2006/relationships/slideLayout"/></Relationships>
</file>

<file path=ppt/slides/_rels/slide3.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4.png" Type="http://schemas.openxmlformats.org/officeDocument/2006/relationships/image"/></Relationships>
</file>

<file path=ppt/slides/_rels/slide4.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4.png" Type="http://schemas.openxmlformats.org/officeDocument/2006/relationships/image"/></Relationships>
</file>

<file path=ppt/slides/_rels/slide5.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5.png" Type="http://schemas.openxmlformats.org/officeDocument/2006/relationships/image"/><Relationship Id="rId3" Target="../media/image6.png" Type="http://schemas.openxmlformats.org/officeDocument/2006/relationships/image"/><Relationship Id="rId4" Target="../media/image7.png" Type="http://schemas.openxmlformats.org/officeDocument/2006/relationships/image"/><Relationship Id="rId5" Target="../media/image8.png" Type="http://schemas.openxmlformats.org/officeDocument/2006/relationships/image"/><Relationship Id="rId6" Target="../media/image9.png" Type="http://schemas.openxmlformats.org/officeDocument/2006/relationships/image"/></Relationships>
</file>

<file path=ppt/slides/_rels/slide6.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5.png" Type="http://schemas.openxmlformats.org/officeDocument/2006/relationships/image"/><Relationship Id="rId3" Target="../media/image10.png" Type="http://schemas.openxmlformats.org/officeDocument/2006/relationships/image"/><Relationship Id="rId4" Target="../media/image11.png" Type="http://schemas.openxmlformats.org/officeDocument/2006/relationships/image"/><Relationship Id="rId5" Target="../media/image12.png" Type="http://schemas.openxmlformats.org/officeDocument/2006/relationships/image"/></Relationships>
</file>

<file path=ppt/slides/_rels/slide7.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14.png" Type="http://schemas.openxmlformats.org/officeDocument/2006/relationships/image"/><Relationship Id="rId3" Type="http://schemas.openxmlformats.org/officeDocument/2006/relationships/tags" Target="../tags/tag2.xml"/></Relationships>

</file>

<file path=ppt/slides/_rels/slide8.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13.png" Type="http://schemas.openxmlformats.org/officeDocument/2006/relationships/image"/><Relationship Id="rId3" Type="http://schemas.openxmlformats.org/officeDocument/2006/relationships/tags" Target="../tags/tag1.xml"/></Relationships>

</file>

<file path=ppt/slides/_rels/slide9.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15.png" Type="http://schemas.openxmlformats.org/officeDocument/2006/relationships/image"/><Relationship Id="rId3" Type="http://schemas.openxmlformats.org/officeDocument/2006/relationships/tags" Target="../tags/tag4.xml"/></Relationships>

</file>

<file path=ppt/slides/_rels/slide10.xml.rels><?xml version="1.0" encoding="UTF-8" standalone="no"?><Relationships xmlns="http://schemas.openxmlformats.org/package/2006/relationships"><Relationship Id="rId1" Target="../slideLayouts/slideLayout2.xml" Type="http://schemas.openxmlformats.org/officeDocument/2006/relationships/slideLayout"/></Relationships>
</file>

<file path=ppt/slides/_rels/slide11.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16.png" Type="http://schemas.openxmlformats.org/officeDocument/2006/relationships/image"/><Relationship Id="rId3" Type="http://schemas.openxmlformats.org/officeDocument/2006/relationships/tags" Target="../tags/tag6.xml"/></Relationships>

</file>

<file path=ppt/slides/_rels/slide12.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16.png" Type="http://schemas.openxmlformats.org/officeDocument/2006/relationships/image"/><Relationship Id="rId3" Type="http://schemas.openxmlformats.org/officeDocument/2006/relationships/tags" Target="../tags/tag5.xml"/></Relationships>

</file>

<file path=ppt/slides/_rels/slide13.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17.png" Type="http://schemas.openxmlformats.org/officeDocument/2006/relationships/image"/><Relationship Id="rId3" Type="http://schemas.openxmlformats.org/officeDocument/2006/relationships/tags" Target="../tags/tag7.xml"/></Relationships>

</file>

<file path=ppt/slides/_rels/slide14.xml.rels><?xml version="1.0" encoding="UTF-8" standalone="no"?><Relationships xmlns="http://schemas.openxmlformats.org/package/2006/relationships"><Relationship Id="rId1" Target="../slideLayouts/slideLayout2.xml" Type="http://schemas.openxmlformats.org/officeDocument/2006/relationships/slideLayout"/><Relationship Id="rId2" Target="../media/image19.png" Type="http://schemas.openxmlformats.org/officeDocument/2006/relationships/image"/><Relationship Id="rId3" Type="http://schemas.openxmlformats.org/officeDocument/2006/relationships/tags" Target="../tags/tag9.xml"/></Relationships>

</file>

<file path=ppt/slides/_rels/slide15.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18.png" Type="http://schemas.openxmlformats.org/officeDocument/2006/relationships/image"/><Relationship Id="rId3" Type="http://schemas.openxmlformats.org/officeDocument/2006/relationships/tags" Target="../tags/tag8.xml"/></Relationships>

</file>

<file path=ppt/slides/_rels/slide16.xml.rels><?xml version="1.0" encoding="UTF-8" standalone="no"?><Relationships xmlns="http://schemas.openxmlformats.org/package/2006/relationships"><Relationship Id="rId1" Target="../slideLayouts/slideLayout2.xml" Type="http://schemas.openxmlformats.org/officeDocument/2006/relationships/slideLayout"/><Relationship Id="rId2" Target="../media/image20.png" Type="http://schemas.openxmlformats.org/officeDocument/2006/relationships/image"/><Relationship Id="rId3" Type="http://schemas.openxmlformats.org/officeDocument/2006/relationships/tags" Target="../tags/tag10.xml"/></Relationships>

</file>

<file path=ppt/slides/_rels/slide17.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21.png" Type="http://schemas.openxmlformats.org/officeDocument/2006/relationships/image"/><Relationship Id="rId3" Type="http://schemas.openxmlformats.org/officeDocument/2006/relationships/tags" Target="../tags/tag11.xml"/></Relationships>

</file>

<file path=ppt/slides/_rels/slide18.xml.rels><?xml version="1.0" encoding="UTF-8" standalone="no"?><Relationships xmlns="http://schemas.openxmlformats.org/package/2006/relationships"><Relationship Id="rId1" Target="../slideLayouts/slideLayout2.xml" Type="http://schemas.openxmlformats.org/officeDocument/2006/relationships/slideLayout"/><Relationship Id="rId2" Target="../media/image22.png" Type="http://schemas.openxmlformats.org/officeDocument/2006/relationships/image"/><Relationship Id="rId3" Type="http://schemas.openxmlformats.org/officeDocument/2006/relationships/tags" Target="../tags/tag12.xml"/></Relationships>

</file>

<file path=ppt/slides/_rels/slide19.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14.png" Type="http://schemas.openxmlformats.org/officeDocument/2006/relationships/image"/><Relationship Id="rId3" Type="http://schemas.openxmlformats.org/officeDocument/2006/relationships/tags" Target="../tags/tag3.xml"/></Relationships>

</file>

<file path=ppt/slides/_rels/slide20.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23.png" Type="http://schemas.openxmlformats.org/officeDocument/2006/relationships/image"/><Relationship Id="rId3" Type="http://schemas.openxmlformats.org/officeDocument/2006/relationships/tags" Target="../tags/tag13.xml"/></Relationships>

</file>

<file path=ppt/slides/_rels/slide21.xml.rels><?xml version="1.0" encoding="UTF-8" standalone="no"?><Relationships xmlns="http://schemas.openxmlformats.org/package/2006/relationships"><Relationship Id="rId1" Target="../slideLayouts/slideLayout2.xml" Type="http://schemas.openxmlformats.org/officeDocument/2006/relationships/slideLayout"/><Relationship Id="rId2" Target="../media/image24.png" Type="http://schemas.openxmlformats.org/officeDocument/2006/relationships/image"/><Relationship Id="rId3" Type="http://schemas.openxmlformats.org/officeDocument/2006/relationships/tags" Target="../tags/tag14.xml"/></Relationships>

</file>

<file path=ppt/slides/_rels/slide22.xml.rels><?xml version="1.0" encoding="UTF-8" standalone="no"?><Relationships xmlns="http://schemas.openxmlformats.org/package/2006/relationships"><Relationship Id="rId1" Target="../slideLayouts/slideLayout2.xml" Type="http://schemas.openxmlformats.org/officeDocument/2006/relationships/slideLayout"/><Relationship Id="rId2" Target="../media/image16.png" Type="http://schemas.openxmlformats.org/officeDocument/2006/relationships/image"/><Relationship Id="rId3" Type="http://schemas.openxmlformats.org/officeDocument/2006/relationships/tags" Target="../tags/tag15.xml"/></Relationships>

</file>

<file path=ppt/slides/_rels/slide23.xml.rels><?xml version="1.0" encoding="UTF-8" standalone="no"?><Relationships xmlns="http://schemas.openxmlformats.org/package/2006/relationships"><Relationship Id="rId1" Target="../slideLayouts/slideLayout2.xml" Type="http://schemas.openxmlformats.org/officeDocument/2006/relationships/slideLayout"/><Relationship Id="rId2" Target="../media/image17.png" Type="http://schemas.openxmlformats.org/officeDocument/2006/relationships/image"/><Relationship Id="rId3" Type="http://schemas.openxmlformats.org/officeDocument/2006/relationships/tags" Target="../tags/tag16.xml"/></Relationships>

</file>

<file path=ppt/slides/_rels/slide24.xml.rels><?xml version="1.0" encoding="UTF-8" standalone="no"?><Relationships xmlns="http://schemas.openxmlformats.org/package/2006/relationships"><Relationship Id="rId1" Target="../slideLayouts/slideLayout2.xml" Type="http://schemas.openxmlformats.org/officeDocument/2006/relationships/slideLayout"/></Relationships>
</file>

<file path=ppt/slides/slide1.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xmlns:r="http://schemas.openxmlformats.org/officeDocument/2006/relationships">
        <p:nvSpPr>
          <p:cNvPr id="2" name="Title 1">
            <a:extLst>
              <a:ext uri="{FF2B5EF4-FFF2-40B4-BE49-F238E27FC236}">
                <a16:creationId xmlns:a16="http://schemas.microsoft.com/office/drawing/2014/main" id="{67100E37-2066-457D-A866-CD6115300D34}"/>
              </a:ext>
            </a:extLst>
          </p:cNvPr>
          <p:cNvSpPr>
            <a:spLocks noGrp="1"/>
          </p:cNvSpPr>
          <p:nvPr>
            <p:ph type="ctrTitle"/>
          </p:nvPr>
        </p:nvSpPr>
        <p:spPr>
          <a:xfrm>
            <a:off x="457200" y="841375"/>
            <a:ext cx="8305200" cy="1790700"/>
          </a:xfrm>
          <a:prstGeom prst="rect">
            <a:avLst/>
          </a:prstGeom>
        </p:spPr>
        <p:txBody>
          <a:bodyPr anchor="b">
            <a:normAutofit/>
          </a:bodyPr>
          <a:lstStyle>
            <a:lvl1pPr algn="ctr">
              <a:defRPr sz="3600" b="1">
                <a:solidFill>
                  <a:srgbClr val="1B4D81"/>
                </a:solidFill>
                <a:latin typeface="Lato" panose="020F0502020204030203" pitchFamily="34" charset="0"/>
              </a:defRPr>
            </a:lvl1pPr>
          </a:lstStyle>
          <a:p>
            <a:r>
              <a:rPr lang="en-US"/>
              <a:t>Edge Effects in a Spirally Wound Lithium-Ion Battery</a:t>
            </a:r>
          </a:p>
        </p:txBody>
      </p:sp>
      <p:sp xmlns:r="http://schemas.openxmlformats.org/officeDocument/2006/relationships">
        <p:nvSpPr>
          <p:cNvPr id="3" name="Subtitle 2">
            <a:extLst>
              <a:ext uri="{FF2B5EF4-FFF2-40B4-BE49-F238E27FC236}">
                <a16:creationId xmlns:a16="http://schemas.microsoft.com/office/drawing/2014/main" id="{FBBC01D0-B230-4859-8CF6-4664E1E5F385}"/>
              </a:ext>
            </a:extLst>
          </p:cNvPr>
          <p:cNvSpPr>
            <a:spLocks noGrp="1"/>
          </p:cNvSpPr>
          <p:nvPr>
            <p:ph type="subTitle" idx="1"/>
          </p:nvPr>
        </p:nvSpPr>
        <p:spPr>
          <a:xfrm>
            <a:off x="1143000" y="2701926"/>
            <a:ext cx="7010400" cy="1241425"/>
          </a:xfrm>
          <a:prstGeom prst="rect">
            <a:avLst/>
          </a:prstGeom>
        </p:spPr>
        <p:txBody>
          <a:bodyPr>
            <a:normAutofit/>
          </a:bodyPr>
          <a:lstStyle>
            <a:lvl1pPr marL="0" indent="0" algn="ctr">
              <a:buNone/>
              <a:defRPr sz="1800">
                <a:solidFill>
                  <a:srgbClr val="393A39"/>
                </a:solidFill>
                <a:latin typeface="Lato" panose="020F0502020204030203" pitchFamily="34" charset="0"/>
              </a:defRPr>
            </a:lvl1pPr>
            <a:lvl2pPr marL="457189" indent="0" algn="ctr">
              <a:buNone/>
              <a:defRPr sz="2000"/>
            </a:lvl2pPr>
            <a:lvl3pPr marL="914378" indent="0" algn="ctr">
              <a:buNone/>
              <a:defRPr sz="1800"/>
            </a:lvl3pPr>
            <a:lvl4pPr marL="1371566" indent="0" algn="ctr">
              <a:buNone/>
              <a:defRPr sz="1600"/>
            </a:lvl4pPr>
            <a:lvl5pPr marL="1828754" indent="0" algn="ctr">
              <a:buNone/>
              <a:defRPr sz="1600"/>
            </a:lvl5pPr>
            <a:lvl6pPr marL="2285943" indent="0" algn="ctr">
              <a:buNone/>
              <a:defRPr sz="1600"/>
            </a:lvl6pPr>
            <a:lvl7pPr marL="2743132" indent="0" algn="ctr">
              <a:buNone/>
              <a:defRPr sz="1600"/>
            </a:lvl7pPr>
            <a:lvl8pPr marL="3200320" indent="0" algn="ctr">
              <a:buNone/>
              <a:defRPr sz="1600"/>
            </a:lvl8pPr>
            <a:lvl9pPr marL="3657509" indent="0" algn="ctr">
              <a:buNone/>
              <a:defRPr sz="1600"/>
            </a:lvl9pPr>
          </a:lstStyle>
          <a:p>
            <a:pPr lvl="0" indent="0" marL="0">
              <a:spcAft>
                <a:spcPct val="15000"/>
              </a:spcAft>
            </a:pPr>
            <a:r>
              <a:rPr lang="en-US"/>
              <a:t>COMSOL</a:t>
            </a:r>
          </a:p>
        </p:txBody>
      </p:sp>
    </p:spTree>
  </p:cSld>
  <p:clrMapOvr>
    <a:masterClrMapping/>
  </p:clrMapOvr>
</p:sld>
</file>

<file path=ppt/slides/slide2.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xmlns:r="http://schemas.openxmlformats.org/officeDocument/2006/relationships">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sz="2400" b="1">
                <a:solidFill>
                  <a:srgbClr val="1B4D81"/>
                </a:solidFill>
                <a:latin typeface="Lato" panose="020F0502020204030203" pitchFamily="34" charset="0"/>
              </a:defRPr>
            </a:lvl1pPr>
          </a:lstStyle>
          <a:p>
            <a:r>
              <a:rPr lang="en-US"/>
              <a:t>Introduction</a:t>
            </a:r>
            <a:endParaRPr lang="en-US"/>
          </a:p>
        </p:txBody>
      </p:sp>
      <p:sp>
        <p:nvSpPr>
          <p:cNvPr name="AutoShape 4" id="4"/>
          <p:cNvSpPr/>
          <p:nvPr/>
        </p:nvSpPr>
        <p:spPr>
          <a:xfrm flipH="false" flipV="false" rot="0">
            <a:off x="457200" y="1332000"/>
            <a:ext cx="8305200" cy="3752850"/>
          </a:xfrm>
          <a:prstGeom prst="rect">
            <a:avLst/>
          </a:prstGeom>
          <a:noFill/>
          <a:ln>
            <a:noFill/>
            <a:headEnd type="none" len="med" w="med"/>
            <a:tailEnd type="none" len="med" w="med"/>
          </a:ln>
        </p:spPr>
        <p:txBody>
          <a:bodyPr anchorCtr="false" anchor="t" vert="horz" tIns="45720" lIns="0" bIns="45720" rIns="91440" wrap="square">
            <a:normAutofit/>
          </a:bodyPr>
          <a:p>
            <a:pPr lvl="0" algn="l" indent="-176209" marL="176209">
              <a:lnSpc>
                <a:spcPct val="100000"/>
              </a:lnSpc>
              <a:spcBef>
                <a:spcPts val="1000"/>
              </a:spcBef>
              <a:buFont typeface="Wingdings"/>
              <a:buChar char="§"/>
            </a:pPr>
            <a:r>
              <a:rPr lang="en-US" sz="1600" b="false" i="false" u="none">
                <a:solidFill>
                  <a:srgbClr val="393A39"/>
                </a:solidFill>
                <a:latin typeface="Lato"/>
              </a:rPr>
              <a:t>With the thickness of the different layers typically being several orders of magnitude smaller than the extension in the sheet direction, a lithium-ion battery is often well represented by a one-dimensional model</a:t>
            </a:r>
          </a:p>
          <a:p>
            <a:pPr lvl="0" algn="l" indent="-176209" marL="176209">
              <a:lnSpc>
                <a:spcPct val="100000"/>
              </a:lnSpc>
              <a:spcBef>
                <a:spcPts val="1000"/>
              </a:spcBef>
              <a:buFont typeface="Wingdings"/>
              <a:buChar char="§"/>
            </a:pPr>
            <a:r>
              <a:rPr lang="en-US" sz="1600" b="false" i="false" u="none">
                <a:solidFill>
                  <a:srgbClr val="393A39"/>
                </a:solidFill>
                <a:latin typeface="Lato"/>
              </a:rPr>
              <a:t>However, the packing and stacking of the battery may cause edge effects which motivate modeling in higher dimensions</a:t>
            </a:r>
          </a:p>
          <a:p>
            <a:pPr lvl="0" algn="l" indent="-176209" marL="176209">
              <a:lnSpc>
                <a:spcPct val="100000"/>
              </a:lnSpc>
              <a:spcBef>
                <a:spcPts val="1000"/>
              </a:spcBef>
              <a:spcAft>
                <a:spcPct val="15000"/>
              </a:spcAft>
              <a:buFont typeface="Wingdings"/>
              <a:buChar char="§"/>
            </a:pPr>
            <a:r>
              <a:rPr lang="en-US" sz="1600" b="false" i="false" u="none">
                <a:solidFill>
                  <a:srgbClr val="393A39"/>
                </a:solidFill>
                <a:latin typeface="Lato"/>
              </a:rPr>
              <a:t>This example investigates the geometrical effects that occur when a constructing a lithium-ion battery by spirally winding the active battery components to construct a cylindrical “jelly-roll” battery</a:t>
            </a:r>
          </a:p>
        </p:txBody>
      </p:sp>
    </p:spTree>
  </p:cSld>
  <p:clrMapOvr>
    <a:masterClrMapping/>
  </p:clrMapOvr>
</p:sld>
</file>

<file path=ppt/slides/slide3.xml><?xml version="1.0" encoding="utf-8"?>
<p:sld xmlns:p="http://schemas.openxmlformats.org/presentationml/2006/main" xmlns:a="http://schemas.openxmlformats.org/drawingml/2006/main" xmlns:xsi="http://www.w3.org/2001/XMLSchema-instance"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Model Definition</a:t>
            </a:r>
          </a:p>
        </p:txBody>
      </p:sp>
      <p:sp>
        <p:nvSpPr>
          <p:cNvPr name="AutoShape 2" id="2"/>
          <p:cNvSpPr/>
          <p:nvPr/>
        </p:nvSpPr>
        <p:spPr>
          <a:xfrm flipH="false" flipV="false" rot="0">
            <a:off x="457200" y="1620000"/>
            <a:ext cx="2949575" cy="3162300"/>
          </a:xfrm>
          <a:prstGeom prst="rect">
            <a:avLst/>
          </a:prstGeom>
          <a:noFill/>
          <a:ln>
            <a:noFill/>
            <a:headEnd type="none" len="med" w="med"/>
            <a:tailEnd type="none" len="med" w="med"/>
          </a:ln>
        </p:spPr>
        <p:txBody>
          <a:bodyPr anchorCtr="false" anchor="t" vert="horz" tIns="45720" lIns="0" bIns="45720" rIns="91440" wrap="square">
            <a:normAutofit/>
          </a:bodyPr>
          <a:p>
            <a:pPr algn="l">
              <a:spcAft>
                <a:spcPct val="30000"/>
              </a:spcAft>
            </a:pPr>
            <a:r>
              <a:rPr lang="en-US" sz="1100" b="false" i="true" u="none">
                <a:solidFill>
                  <a:srgbClr val="1B4D81"/>
                </a:solidFill>
                <a:latin typeface="Lato"/>
              </a:rPr>
              <a:t>Geometry</a:t>
            </a:r>
          </a:p>
          <a:p>
            <a:pPr lvl="0" algn="l" indent="-176209" marL="176209">
              <a:lnSpc>
                <a:spcPct val="100000"/>
              </a:lnSpc>
              <a:spcBef>
                <a:spcPts val="1000"/>
              </a:spcBef>
              <a:buFont typeface="Wingdings"/>
              <a:buChar char="§"/>
            </a:pPr>
            <a:r>
              <a:rPr lang="en-US" sz="1100" b="false" i="false" u="none">
                <a:solidFill>
                  <a:srgbClr val="393A39"/>
                </a:solidFill>
                <a:latin typeface="Lato"/>
              </a:rPr>
              <a:t>The battery is constructed by winding a laminated bi-battery sheet into a spiral, which is placed in a cylinder and filled with liquid electrolyte</a:t>
            </a:r>
          </a:p>
          <a:p>
            <a:pPr lvl="0" algn="l" indent="-176209" marL="176209">
              <a:lnSpc>
                <a:spcPct val="100000"/>
              </a:lnSpc>
              <a:spcBef>
                <a:spcPts val="1000"/>
              </a:spcBef>
              <a:buFont typeface="Wingdings"/>
              <a:buChar char="§"/>
            </a:pPr>
            <a:r>
              <a:rPr lang="en-US" sz="1100" b="false" i="false" u="none">
                <a:solidFill>
                  <a:srgbClr val="393A39"/>
                </a:solidFill>
                <a:latin typeface="Lato"/>
              </a:rPr>
              <a:t>The battery model consists of the following parts:</a:t>
            </a:r>
          </a:p>
          <a:p>
            <a:pPr lvl="1" algn="l" indent="-175500" marL="469800">
              <a:lnSpc>
                <a:spcPct val="100000"/>
              </a:lnSpc>
              <a:spcBef>
                <a:spcPts val="500"/>
              </a:spcBef>
              <a:buFont typeface=""/>
              <a:buChar char="‒"/>
            </a:pPr>
            <a:r>
              <a:rPr lang="en-US" sz="1100" b="false" i="false" u="none">
                <a:solidFill>
                  <a:srgbClr val="393A39"/>
                </a:solidFill>
                <a:latin typeface="Lato"/>
              </a:rPr>
              <a:t>Two negative porous electrodes (60 μm thick)</a:t>
            </a:r>
          </a:p>
          <a:p>
            <a:pPr lvl="1" algn="l" indent="-175500" marL="469800">
              <a:lnSpc>
                <a:spcPct val="100000"/>
              </a:lnSpc>
              <a:spcBef>
                <a:spcPts val="500"/>
              </a:spcBef>
              <a:buFont typeface=""/>
              <a:buChar char="‒"/>
            </a:pPr>
            <a:r>
              <a:rPr lang="en-US" sz="1100" b="false" i="false" u="none">
                <a:solidFill>
                  <a:srgbClr val="393A39"/>
                </a:solidFill>
                <a:latin typeface="Lato"/>
              </a:rPr>
              <a:t>Two positive porous electrodes (60 μm thick)</a:t>
            </a:r>
          </a:p>
          <a:p>
            <a:pPr lvl="1" algn="l" indent="-175500" marL="469800">
              <a:lnSpc>
                <a:spcPct val="100000"/>
              </a:lnSpc>
              <a:spcBef>
                <a:spcPts val="500"/>
              </a:spcBef>
              <a:buFont typeface=""/>
              <a:buChar char="‒"/>
            </a:pPr>
            <a:r>
              <a:rPr lang="en-US" sz="1100" b="false" i="false" u="none">
                <a:solidFill>
                  <a:srgbClr val="393A39"/>
                </a:solidFill>
                <a:latin typeface="Lato"/>
              </a:rPr>
              <a:t>One negative current collector (14 μm thick)</a:t>
            </a:r>
          </a:p>
          <a:p>
            <a:pPr lvl="1" algn="l" indent="-175500" marL="469800">
              <a:lnSpc>
                <a:spcPct val="100000"/>
              </a:lnSpc>
              <a:spcBef>
                <a:spcPts val="500"/>
              </a:spcBef>
              <a:buFont typeface=""/>
              <a:buChar char="‒"/>
            </a:pPr>
            <a:r>
              <a:rPr lang="en-US" sz="1100" b="false" i="false" u="none">
                <a:solidFill>
                  <a:srgbClr val="393A39"/>
                </a:solidFill>
                <a:latin typeface="Lato"/>
              </a:rPr>
              <a:t xsi:nil="true"/>
            </a:r>
          </a:p>
        </p:txBody>
      </p:sp>
      <p:sp>
        <p:nvSpPr>
          <p:cNvPr name="AutoShape 4" id="4"/>
          <p:cNvSpPr/>
          <p:nvPr/>
        </p:nvSpPr>
        <p:spPr>
          <a:xfrm>
            <a:off x="4454520" y="4441443"/>
            <a:ext cx="4800600" cy="492507"/>
          </a:xfrm>
          <a:prstGeom prst="rect">
            <a:avLst/>
          </a:prstGeom>
        </p:spPr>
        <p:txBody>
          <a:bodyPr anchor="t" anchorCtr="false"/>
          <a:p>
            <a:r>
              <a:rPr lang="en-US" sz="1200" b="false" i="true" u="none">
                <a:solidFill>
                  <a:srgbClr val="1B4D81"/>
                </a:solidFill>
                <a:latin typeface="Lato"/>
              </a:rPr>
              <a:t>Modeled geometry. Spirally wound bi-battery in circular casing filled with liquid electrolyte</a:t>
            </a:r>
          </a:p>
        </p:txBody>
      </p:sp>
      <p:pic>
        <p:nvPicPr>
          <p:cNvPr name="Picture 3" id="3"/>
          <p:cNvPicPr>
            <a:picLocks noChangeAspect="true"/>
          </p:cNvPicPr>
          <p:nvPr/>
        </p:nvPicPr>
        <p:blipFill>
          <a:blip r:embed="rId2"/>
          <a:stretch>
            <a:fillRect/>
          </a:stretch>
        </p:blipFill>
        <p:spPr>
          <a:xfrm>
            <a:off x="4454520" y="209550"/>
            <a:ext cx="4121161" cy="4231893"/>
          </a:xfrm>
          <a:prstGeom prst="rect">
            <a:avLst/>
          </a:prstGeom>
        </p:spPr>
      </p:pic>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Model Definition</a:t>
            </a:r>
          </a:p>
        </p:txBody>
      </p:sp>
      <p:sp>
        <p:nvSpPr>
          <p:cNvPr name="AutoShape 4" id="4"/>
          <p:cNvSpPr/>
          <p:nvPr/>
        </p:nvSpPr>
        <p:spPr>
          <a:xfrm>
            <a:off x="4454520" y="4441443"/>
            <a:ext cx="4800600" cy="492507"/>
          </a:xfrm>
          <a:prstGeom prst="rect">
            <a:avLst/>
          </a:prstGeom>
        </p:spPr>
        <p:txBody>
          <a:bodyPr anchor="t" anchorCtr="false"/>
          <a:p>
            <a:r>
              <a:rPr lang="en-US" sz="1200" b="false" i="true" u="none">
                <a:solidFill>
                  <a:srgbClr val="1B4D81"/>
                </a:solidFill>
                <a:latin typeface="Lato"/>
              </a:rPr>
              <a:t>Modeled geometry. Spirally wound bi-battery in circular casing filled with liquid electrolyte</a:t>
            </a:r>
          </a:p>
        </p:txBody>
      </p:sp>
      <p:pic>
        <p:nvPicPr>
          <p:cNvPr name="Picture 3" id="3"/>
          <p:cNvPicPr>
            <a:picLocks noChangeAspect="true"/>
          </p:cNvPicPr>
          <p:nvPr/>
        </p:nvPicPr>
        <p:blipFill>
          <a:blip r:embed="rId2"/>
          <a:stretch>
            <a:fillRect/>
          </a:stretch>
        </p:blipFill>
        <p:spPr>
          <a:xfrm>
            <a:off x="4454520" y="209550"/>
            <a:ext cx="4121161" cy="4231893"/>
          </a:xfrm>
          <a:prstGeom prst="rect">
            <a:avLst/>
          </a:prstGeom>
        </p:spPr>
      </p:pic>
      <p:sp>
        <p:nvSpPr>
          <p:cNvPr name="AutoShape 2" id="2"/>
          <p:cNvSpPr/>
          <p:nvPr/>
        </p:nvSpPr>
        <p:spPr>
          <a:xfrm flipH="false" flipV="false" rot="0">
            <a:off x="457200" y="1620000"/>
            <a:ext cx="2949575" cy="3162300"/>
          </a:xfrm>
          <a:prstGeom prst="rect">
            <a:avLst/>
          </a:prstGeom>
          <a:noFill/>
          <a:ln>
            <a:noFill/>
            <a:headEnd type="none" len="med" w="med"/>
            <a:tailEnd type="none" len="med" w="med"/>
          </a:ln>
        </p:spPr>
        <p:txBody>
          <a:bodyPr anchorCtr="false" anchor="t" vert="horz" tIns="45720" lIns="0" bIns="45720" rIns="91440" wrap="square">
            <a:normAutofit/>
          </a:bodyPr>
          <a:p>
            <a:pPr lvl="1" algn="l" indent="-175500" marL="469800">
              <a:lnSpc>
                <a:spcPct val="100000"/>
              </a:lnSpc>
              <a:spcBef>
                <a:spcPts val="500"/>
              </a:spcBef>
              <a:buFont typeface=""/>
              <a:buChar char="‒"/>
            </a:pPr>
            <a:r>
              <a:rPr lang="en-US" sz="1100" b="false" i="false" u="none">
                <a:solidFill>
                  <a:srgbClr val="393A39"/>
                </a:solidFill>
                <a:latin typeface="Lato"/>
              </a:rPr>
              <a:t>One positive current collector (20 μm thick)</a:t>
            </a:r>
          </a:p>
          <a:p>
            <a:pPr lvl="1" algn="l" indent="-175500" marL="469800">
              <a:lnSpc>
                <a:spcPct val="100000"/>
              </a:lnSpc>
              <a:spcBef>
                <a:spcPts val="500"/>
              </a:spcBef>
              <a:buFont typeface=""/>
              <a:buChar char="‒"/>
            </a:pPr>
            <a:r>
              <a:rPr lang="en-US" sz="1100" b="false" i="false" u="none">
                <a:solidFill>
                  <a:srgbClr val="393A39"/>
                </a:solidFill>
                <a:latin typeface="Lato"/>
              </a:rPr>
              <a:t>Two separator regions (30 μm thick)</a:t>
            </a:r>
          </a:p>
          <a:p>
            <a:pPr lvl="1" algn="l" indent="-175500" marL="469800">
              <a:lnSpc>
                <a:spcPct val="100000"/>
              </a:lnSpc>
              <a:spcBef>
                <a:spcPts val="500"/>
              </a:spcBef>
              <a:buFont typeface=""/>
              <a:buChar char="‒"/>
            </a:pPr>
            <a:r>
              <a:rPr lang="en-US" sz="1100" b="false" i="false" u="none">
                <a:solidFill>
                  <a:srgbClr val="393A39"/>
                </a:solidFill>
                <a:latin typeface="Lato"/>
              </a:rPr>
              <a:t>One inner and one outer liquid electrolyte region, filling up the hollow space between the active components and the circular battery casing</a:t>
            </a:r>
          </a:p>
          <a:p>
            <a:pPr lvl="0" algn="l" indent="-176209" marL="176209">
              <a:lnSpc>
                <a:spcPct val="100000"/>
              </a:lnSpc>
              <a:spcBef>
                <a:spcPts val="1000"/>
              </a:spcBef>
              <a:spcAft>
                <a:spcPct val="15000"/>
              </a:spcAft>
              <a:buFont typeface="Wingdings"/>
              <a:buChar char="§"/>
            </a:pPr>
            <a:r>
              <a:rPr lang="en-US" sz="1100" b="false" i="false" u="none">
                <a:solidFill>
                  <a:srgbClr val="393A39"/>
                </a:solidFill>
                <a:latin typeface="Lato"/>
              </a:rPr>
              <a:t>The spiral revolves three full laps</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Model Definition</a:t>
            </a:r>
            <a:endParaRPr lang="en-US"/>
          </a:p>
        </p:txBody>
      </p:sp>
      <p:sp>
        <p:nvSpPr>
          <p:cNvPr name="AutoShape 2" id="2"/>
          <p:cNvSpPr/>
          <p:nvPr/>
        </p:nvSpPr>
        <p:spPr>
          <a:xfrm flipH="false" flipV="false" rot="0">
            <a:off x="457200" y="1620000"/>
            <a:ext cx="2949575" cy="397096"/>
          </a:xfrm>
          <a:prstGeom prst="rect">
            <a:avLst/>
          </a:prstGeom>
          <a:noFill/>
          <a:ln>
            <a:noFill/>
            <a:headEnd type="none" len="med" w="med"/>
            <a:tailEnd type="none" len="med" w="med"/>
          </a:ln>
        </p:spPr>
        <p:txBody>
          <a:bodyPr anchorCtr="false" anchor="t" vert="horz" tIns="45720" lIns="0" bIns="45720" rIns="91440" wrap="square">
            <a:normAutofit/>
          </a:bodyPr>
          <a:p>
            <a:pPr algn="l">
              <a:spcAft>
                <a:spcPct val="30000"/>
              </a:spcAft>
            </a:pPr>
            <a:r>
              <a:rPr lang="en-US" sz="1120" b="false" i="true" u="none">
                <a:solidFill>
                  <a:srgbClr val="1B4D81"/>
                </a:solidFill>
                <a:latin typeface="Lato"/>
              </a:rPr>
              <a:t>Equations</a:t>
            </a:r>
          </a:p>
        </p:txBody>
      </p:sp>
      <p:sp>
        <p:nvSpPr>
          <p:cNvPr name="AutoShape 4" id="4"/>
          <p:cNvSpPr/>
          <p:nvPr/>
        </p:nvSpPr>
        <p:spPr>
          <a:xfrm>
            <a:off x="4114800" y="4221567"/>
            <a:ext cx="4800600" cy="300816"/>
          </a:xfrm>
          <a:prstGeom prst="rect">
            <a:avLst/>
          </a:prstGeom>
        </p:spPr>
        <p:txBody>
          <a:bodyPr anchor="t" anchorCtr="false"/>
          <a:p>
            <a:r>
              <a:rPr lang="en-US" sz="1200" b="false" i="true" u="none">
                <a:solidFill>
                  <a:srgbClr val="1B4D81"/>
                </a:solidFill>
                <a:latin typeface="Lato"/>
              </a:rPr>
              <a:t>Lithium-Ion Battery</a:t>
            </a:r>
          </a:p>
        </p:txBody>
      </p:sp>
      <p:pic>
        <p:nvPicPr>
          <p:cNvPr name="Picture 3" id="3"/>
          <p:cNvPicPr>
            <a:picLocks noChangeAspect="true"/>
          </p:cNvPicPr>
          <p:nvPr/>
        </p:nvPicPr>
        <p:blipFill>
          <a:blip r:embed="rId2"/>
          <a:stretch>
            <a:fillRect/>
          </a:stretch>
        </p:blipFill>
        <p:spPr>
          <a:xfrm>
            <a:off x="4114800" y="621117"/>
            <a:ext cx="4800600" cy="3600450"/>
          </a:xfrm>
          <a:prstGeom prst="rect">
            <a:avLst/>
          </a:prstGeom>
        </p:spPr>
      </p:pic>
      <p:pic>
        <p:nvPicPr>
          <p:cNvPr name="Picture 7" id="7"/>
          <p:cNvPicPr>
            <a:picLocks noChangeAspect="true"/>
          </p:cNvPicPr>
          <p:nvPr/>
        </p:nvPicPr>
        <p:blipFill>
          <a:blip r:embed="rId3"/>
          <a:stretch>
            <a:fillRect/>
          </a:stretch>
        </p:blipFill>
        <p:spPr>
          <a:xfrm>
            <a:off x="584200" y="2207596"/>
            <a:ext cx="838200" cy="254000"/>
          </a:xfrm>
          <a:prstGeom prst="rect">
            <a:avLst/>
          </a:prstGeom>
        </p:spPr>
      </p:pic>
      <p:pic>
        <p:nvPicPr>
          <p:cNvPr name="Picture 11" id="11"/>
          <p:cNvPicPr>
            <a:picLocks noChangeAspect="true"/>
          </p:cNvPicPr>
          <p:nvPr/>
        </p:nvPicPr>
        <p:blipFill>
          <a:blip r:embed="rId4"/>
          <a:stretch>
            <a:fillRect/>
          </a:stretch>
        </p:blipFill>
        <p:spPr>
          <a:xfrm>
            <a:off x="584200" y="2842596"/>
            <a:ext cx="863600" cy="228600"/>
          </a:xfrm>
          <a:prstGeom prst="rect">
            <a:avLst/>
          </a:prstGeom>
        </p:spPr>
      </p:pic>
      <p:pic>
        <p:nvPicPr>
          <p:cNvPr name="Picture 13" id="13"/>
          <p:cNvPicPr>
            <a:picLocks noChangeAspect="true"/>
          </p:cNvPicPr>
          <p:nvPr/>
        </p:nvPicPr>
        <p:blipFill>
          <a:blip r:embed="rId5"/>
          <a:stretch>
            <a:fillRect/>
          </a:stretch>
        </p:blipFill>
        <p:spPr>
          <a:xfrm>
            <a:off x="584200" y="3452196"/>
            <a:ext cx="939800" cy="228600"/>
          </a:xfrm>
          <a:prstGeom prst="rect">
            <a:avLst/>
          </a:prstGeom>
        </p:spPr>
      </p:pic>
      <p:pic>
        <p:nvPicPr>
          <p:cNvPr name="Picture 15" id="15"/>
          <p:cNvPicPr>
            <a:picLocks noChangeAspect="true"/>
          </p:cNvPicPr>
          <p:nvPr/>
        </p:nvPicPr>
        <p:blipFill>
          <a:blip r:embed="rId6"/>
          <a:stretch>
            <a:fillRect/>
          </a:stretch>
        </p:blipFill>
        <p:spPr>
          <a:xfrm>
            <a:off x="584200" y="4061796"/>
            <a:ext cx="1524000" cy="444500"/>
          </a:xfrm>
          <a:prstGeom prst="rect">
            <a:avLst/>
          </a:prstGeom>
        </p:spPr>
      </p:pic>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Model Definition</a:t>
            </a:r>
            <a:endParaRPr lang="en-US"/>
          </a:p>
        </p:txBody>
      </p:sp>
      <p:sp>
        <p:nvSpPr>
          <p:cNvPr name="AutoShape 4" id="4"/>
          <p:cNvSpPr/>
          <p:nvPr/>
        </p:nvSpPr>
        <p:spPr>
          <a:xfrm>
            <a:off x="4114800" y="4221567"/>
            <a:ext cx="4800600" cy="300816"/>
          </a:xfrm>
          <a:prstGeom prst="rect">
            <a:avLst/>
          </a:prstGeom>
        </p:spPr>
        <p:txBody>
          <a:bodyPr anchor="t" anchorCtr="false"/>
          <a:p>
            <a:r>
              <a:rPr lang="en-US" sz="1200" b="false" i="true" u="none">
                <a:solidFill>
                  <a:srgbClr val="1B4D81"/>
                </a:solidFill>
                <a:latin typeface="Lato"/>
              </a:rPr>
              <a:t>Lithium-Ion Battery</a:t>
            </a:r>
          </a:p>
        </p:txBody>
      </p:sp>
      <p:pic>
        <p:nvPicPr>
          <p:cNvPr name="Picture 3" id="3"/>
          <p:cNvPicPr>
            <a:picLocks noChangeAspect="true"/>
          </p:cNvPicPr>
          <p:nvPr/>
        </p:nvPicPr>
        <p:blipFill>
          <a:blip r:embed="rId2"/>
          <a:stretch>
            <a:fillRect/>
          </a:stretch>
        </p:blipFill>
        <p:spPr>
          <a:xfrm>
            <a:off x="4114800" y="621117"/>
            <a:ext cx="4800600" cy="3600450"/>
          </a:xfrm>
          <a:prstGeom prst="rect">
            <a:avLst/>
          </a:prstGeom>
        </p:spPr>
      </p:pic>
      <p:sp>
        <p:nvSpPr>
          <p:cNvPr name="AutoShape 2" id="2"/>
          <p:cNvSpPr/>
          <p:nvPr/>
        </p:nvSpPr>
        <p:spPr>
          <a:xfrm flipH="false" flipV="false" rot="0">
            <a:off x="457200" y="1620000"/>
            <a:ext cx="2949575" cy="397096"/>
          </a:xfrm>
          <a:prstGeom prst="rect">
            <a:avLst/>
          </a:prstGeom>
          <a:noFill/>
          <a:ln>
            <a:noFill/>
            <a:headEnd type="none" len="med" w="med"/>
            <a:tailEnd type="none" len="med" w="med"/>
          </a:ln>
        </p:spPr>
        <p:txBody>
          <a:bodyPr anchorCtr="false" anchor="t" vert="horz" tIns="45720" lIns="0" bIns="45720" rIns="91440" wrap="square">
            <a:normAutofit/>
          </a:bodyPr>
          <a:p>
            <a:pPr algn="l">
              <a:spcAft>
                <a:spcPct val="30000"/>
              </a:spcAft>
            </a:pPr>
            <a:r>
              <a:rPr lang="en-US" sz="1120" b="false" i="true" u="none">
                <a:solidFill>
                  <a:srgbClr val="1B4D81"/>
                </a:solidFill>
                <a:latin typeface="Lato"/>
              </a:rPr>
              <a:t>Equations</a:t>
            </a:r>
          </a:p>
        </p:txBody>
      </p:sp>
      <p:pic>
        <p:nvPicPr>
          <p:cNvPr name="Picture 7" id="7"/>
          <p:cNvPicPr>
            <a:picLocks noChangeAspect="true"/>
          </p:cNvPicPr>
          <p:nvPr/>
        </p:nvPicPr>
        <p:blipFill>
          <a:blip r:embed="rId3"/>
          <a:stretch>
            <a:fillRect/>
          </a:stretch>
        </p:blipFill>
        <p:spPr>
          <a:xfrm>
            <a:off x="584200" y="2207596"/>
            <a:ext cx="2819400" cy="431800"/>
          </a:xfrm>
          <a:prstGeom prst="rect">
            <a:avLst/>
          </a:prstGeom>
        </p:spPr>
      </p:pic>
      <p:pic>
        <p:nvPicPr>
          <p:cNvPr name="Picture 11" id="11"/>
          <p:cNvPicPr>
            <a:picLocks noChangeAspect="true"/>
          </p:cNvPicPr>
          <p:nvPr/>
        </p:nvPicPr>
        <p:blipFill>
          <a:blip r:embed="rId4"/>
          <a:stretch>
            <a:fillRect/>
          </a:stretch>
        </p:blipFill>
        <p:spPr>
          <a:xfrm>
            <a:off x="584200" y="3020396"/>
            <a:ext cx="1066800" cy="254000"/>
          </a:xfrm>
          <a:prstGeom prst="rect">
            <a:avLst/>
          </a:prstGeom>
        </p:spPr>
      </p:pic>
      <p:pic>
        <p:nvPicPr>
          <p:cNvPr name="Picture 13" id="13"/>
          <p:cNvPicPr>
            <a:picLocks noChangeAspect="true"/>
          </p:cNvPicPr>
          <p:nvPr/>
        </p:nvPicPr>
        <p:blipFill>
          <a:blip r:embed="rId5"/>
          <a:stretch>
            <a:fillRect/>
          </a:stretch>
        </p:blipFill>
        <p:spPr>
          <a:xfrm>
            <a:off x="584200" y="3655396"/>
            <a:ext cx="2819400" cy="254000"/>
          </a:xfrm>
          <a:prstGeom prst="rect">
            <a:avLst/>
          </a:prstGeom>
        </p:spPr>
      </p:pic>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b="1" sz="2400">
                <a:solidFill>
                  <a:srgbClr val="1B4D81"/>
                </a:solidFill>
                <a:latin charset="0" panose="020F0502020204030203" pitchFamily="34" typeface="Lato"/>
              </a:defRPr>
            </a:lvl1pPr>
          </a:lstStyle>
          <a:p>
            <a:r>
              <a:rPr lang="en-US"/>
              <a:t>Results</a:t>
            </a:r>
          </a:p>
        </p:txBody>
      </p:sp>
      <p:sp>
        <p:nvSpPr>
          <p:cNvPr id="2" name="AutoShape 2"/>
          <p:cNvSpPr/>
          <p:nvPr/>
        </p:nvSpPr>
        <p:spPr>
          <a:xfrm flipH="false" flipV="false" rot="0">
            <a:off x="457200" y="1620000"/>
            <a:ext cx="2949575" cy="3162300"/>
          </a:xfrm>
          <a:prstGeom prst="rect">
            <a:avLst/>
          </a:prstGeom>
          <a:noFill/>
          <a:ln>
            <a:noFill/>
            <a:headEnd len="med" type="none" w="med"/>
            <a:tailEnd len="med" type="none" w="med"/>
          </a:ln>
        </p:spPr>
        <p:txBody>
          <a:bodyPr anchor="t" anchorCtr="false" bIns="45720" lIns="0" rIns="91440" tIns="45720" vert="horz" wrap="square">
            <a:normAutofit/>
          </a:bodyPr>
          <a:p>
            <a:pPr algn="l" indent="-176209" lvl="0" marL="176209">
              <a:lnSpc>
                <a:spcPct val="100000"/>
              </a:lnSpc>
              <a:spcBef>
                <a:spcPts val="1000"/>
              </a:spcBef>
              <a:buFont typeface="Wingdings"/>
              <a:buChar char="§"/>
            </a:pPr>
            <a:r>
              <a:rPr b="false" i="false" lang="en-US" sz="1200" u="none">
                <a:solidFill>
                  <a:srgbClr val="393A39"/>
                </a:solidFill>
                <a:latin typeface="Lato"/>
              </a:rPr>
              <a:t>The figure shows the relative lithium concentration at the surface of the electrode particles for the negative porous electrode regions at the end of the 1C discharge (t = 1800 s)</a:t>
            </a:r>
          </a:p>
          <a:p>
            <a:pPr algn="l" indent="-176209" lvl="0" marL="176209">
              <a:lnSpc>
                <a:spcPct val="100000"/>
              </a:lnSpc>
              <a:spcBef>
                <a:spcPts val="1000"/>
              </a:spcBef>
              <a:buFont typeface="Wingdings"/>
              <a:buChar char="§"/>
            </a:pPr>
            <a:r>
              <a:rPr b="false" i="false" lang="en-US" sz="1200" u="none">
                <a:solidFill>
                  <a:srgbClr val="393A39"/>
                </a:solidFill>
                <a:latin typeface="Lato"/>
              </a:rPr>
              <a:t>Due to the resulting large electrolyte resistivity for lithium transport from and to the innermost and outermost parts of the spiral, these areas of the porous electrodes are hardly discharged at all</a:t>
            </a:r>
          </a:p>
          <a:p>
            <a:pPr algn="l" indent="-176209" lvl="0" marL="176209">
              <a:lnSpc>
                <a:spcPct val="100000"/>
              </a:lnSpc>
              <a:spcBef>
                <a:spcPts val="1000"/>
              </a:spcBef>
              <a:spcAft>
                <a:spcPct val="15000"/>
              </a:spcAft>
              <a:buFont typeface="Wingdings"/>
              <a:buChar char="§"/>
            </a:pPr>
            <a:r>
              <a:rPr b="false" i="false" lang="en-US" sz="1200" u="none">
                <a:solidFill>
                  <a:srgbClr val="393A39"/>
                </a:solidFill>
                <a:latin typeface="Lato"/>
              </a:rPr>
              <a:t>The discharge rate is higher for the negative electrode at the inner end of the spiral</a:t>
            </a:r>
          </a:p>
        </p:txBody>
      </p:sp>
      <p:sp>
        <p:nvSpPr>
          <p:cNvPr id="4" name="AutoShape 4"/>
          <p:cNvSpPr/>
          <p:nvPr/>
        </p:nvSpPr>
        <p:spPr>
          <a:xfrm>
            <a:off x="4114800" y="4125721"/>
            <a:ext cx="4800600" cy="492507"/>
          </a:xfrm>
          <a:prstGeom prst="rect">
            <a:avLst/>
          </a:prstGeom>
        </p:spPr>
        <p:txBody>
          <a:bodyPr anchor="t" anchorCtr="false"/>
          <a:p>
            <a:r>
              <a:rPr b="false" i="true" lang="en-US" sz="1200" u="none">
                <a:solidFill>
                  <a:srgbClr val="1B4D81"/>
                </a:solidFill>
                <a:latin typeface="Lato"/>
              </a:rPr>
              <a:t>Relative lithium concentration at the surface of the negative electrode particles during at t = 1800 s for the 1C discharge</a:t>
            </a:r>
          </a:p>
        </p:txBody>
      </p:sp>
      <p:pic>
        <p:nvPicPr>
          <p:cNvPr id="3" name="Picture 3"/>
          <p:cNvPicPr>
            <a:picLocks noChangeAspect="true"/>
          </p:cNvPicPr>
          <p:nvPr>
            <p:custDataLst>
              <p:tags r:id="rId3"/>
            </p:custDataLst>
          </p:nvPr>
        </p:nvPicPr>
        <p:blipFill>
          <a:blip r:embed="rId2"/>
          <a:stretch>
            <a:fillRect/>
          </a:stretch>
        </p:blipFill>
        <p:spPr>
          <a:xfrm>
            <a:off x="4114800" y="525271"/>
            <a:ext cx="4800600" cy="3600450"/>
          </a:xfrm>
          <a:prstGeom prst="rect">
            <a:avLst/>
          </a:prstGeom>
        </p:spPr>
      </p:pic>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b="1" sz="2400">
                <a:solidFill>
                  <a:srgbClr val="1B4D81"/>
                </a:solidFill>
                <a:latin charset="0" panose="020F0502020204030203" pitchFamily="34" typeface="Lato"/>
              </a:defRPr>
            </a:lvl1pPr>
          </a:lstStyle>
          <a:p>
            <a:r>
              <a:rPr lang="en-US"/>
              <a:t>Results</a:t>
            </a:r>
          </a:p>
        </p:txBody>
      </p:sp>
      <p:sp>
        <p:nvSpPr>
          <p:cNvPr id="2" name="AutoShape 2"/>
          <p:cNvSpPr/>
          <p:nvPr/>
        </p:nvSpPr>
        <p:spPr>
          <a:xfrm flipH="false" flipV="false" rot="0">
            <a:off x="457200" y="1620000"/>
            <a:ext cx="2949575" cy="3162300"/>
          </a:xfrm>
          <a:prstGeom prst="rect">
            <a:avLst/>
          </a:prstGeom>
          <a:noFill/>
          <a:ln>
            <a:noFill/>
            <a:headEnd len="med" type="none" w="med"/>
            <a:tailEnd len="med" type="none" w="med"/>
          </a:ln>
        </p:spPr>
        <p:txBody>
          <a:bodyPr anchor="t" anchorCtr="false" bIns="45720" lIns="0" rIns="91440" tIns="45720" vert="horz" wrap="square">
            <a:normAutofit/>
          </a:bodyPr>
          <a:p>
            <a:pPr algn="l" indent="0" lvl="0" marL="0">
              <a:lnSpc>
                <a:spcPct val="100000"/>
              </a:lnSpc>
              <a:spcBef>
                <a:spcPts val="1000"/>
              </a:spcBef>
              <a:spcAft>
                <a:spcPct val="15000"/>
              </a:spcAft>
              <a:buNone/>
            </a:pPr>
            <a:r>
              <a:rPr b="false" i="false" lang="en-US" sz="1400" u="none">
                <a:solidFill>
                  <a:srgbClr val="393A39"/>
                </a:solidFill>
                <a:latin typeface="Lato"/>
              </a:rPr>
              <a:t>The graph shows the cell potential versus time during the 1C discharge</a:t>
            </a:r>
          </a:p>
        </p:txBody>
      </p:sp>
      <p:sp>
        <p:nvSpPr>
          <p:cNvPr id="4" name="AutoShape 4"/>
          <p:cNvSpPr/>
          <p:nvPr/>
        </p:nvSpPr>
        <p:spPr>
          <a:xfrm>
            <a:off x="4114800" y="4221567"/>
            <a:ext cx="4800600" cy="300816"/>
          </a:xfrm>
          <a:prstGeom prst="rect">
            <a:avLst/>
          </a:prstGeom>
        </p:spPr>
        <p:txBody>
          <a:bodyPr anchor="t" anchorCtr="false"/>
          <a:p>
            <a:r>
              <a:rPr b="false" i="true" lang="en-US" sz="1200" u="none">
                <a:solidFill>
                  <a:srgbClr val="1B4D81"/>
                </a:solidFill>
                <a:latin typeface="Lato"/>
              </a:rPr>
              <a:t>Cell potential versus time during the 1C discharge</a:t>
            </a:r>
          </a:p>
        </p:txBody>
      </p:sp>
      <p:pic>
        <p:nvPicPr>
          <p:cNvPr id="3" name="Picture 3"/>
          <p:cNvPicPr>
            <a:picLocks noChangeAspect="true"/>
          </p:cNvPicPr>
          <p:nvPr>
            <p:custDataLst>
              <p:tags r:id="rId3"/>
            </p:custDataLst>
          </p:nvPr>
        </p:nvPicPr>
        <p:blipFill>
          <a:blip r:embed="rId2"/>
          <a:stretch>
            <a:fillRect/>
          </a:stretch>
        </p:blipFill>
        <p:spPr>
          <a:xfrm>
            <a:off x="4114800" y="621117"/>
            <a:ext cx="4800600" cy="3600450"/>
          </a:xfrm>
          <a:prstGeom prst="rect">
            <a:avLst/>
          </a:prstGeom>
        </p:spPr>
      </p:pic>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b="1" sz="2400">
                <a:solidFill>
                  <a:srgbClr val="1B4D81"/>
                </a:solidFill>
                <a:latin charset="0" panose="020F0502020204030203" pitchFamily="34" typeface="Lato"/>
              </a:defRPr>
            </a:lvl1pPr>
          </a:lstStyle>
          <a:p>
            <a:r>
              <a:rPr lang="en-US"/>
              <a:t>Results</a:t>
            </a:r>
          </a:p>
        </p:txBody>
      </p:sp>
      <p:sp>
        <p:nvSpPr>
          <p:cNvPr id="2" name="AutoShape 2"/>
          <p:cNvSpPr/>
          <p:nvPr/>
        </p:nvSpPr>
        <p:spPr>
          <a:xfrm flipH="false" flipV="false" rot="0">
            <a:off x="457200" y="1620000"/>
            <a:ext cx="2949575" cy="3162300"/>
          </a:xfrm>
          <a:prstGeom prst="rect">
            <a:avLst/>
          </a:prstGeom>
          <a:noFill/>
          <a:ln>
            <a:noFill/>
            <a:headEnd len="med" type="none" w="med"/>
            <a:tailEnd len="med" type="none" w="med"/>
          </a:ln>
        </p:spPr>
        <p:txBody>
          <a:bodyPr anchor="t" anchorCtr="false" bIns="45720" lIns="0" rIns="91440" tIns="45720" vert="horz" wrap="square">
            <a:normAutofit/>
          </a:bodyPr>
          <a:p>
            <a:pPr algn="l" indent="-176209" lvl="0" marL="176209">
              <a:lnSpc>
                <a:spcPct val="100000"/>
              </a:lnSpc>
              <a:spcBef>
                <a:spcPts val="1000"/>
              </a:spcBef>
              <a:buFont typeface="Wingdings"/>
              <a:buChar char="§"/>
            </a:pPr>
            <a:r>
              <a:rPr b="false" i="false" lang="en-US" sz="1300" u="none">
                <a:solidFill>
                  <a:srgbClr val="393A39"/>
                </a:solidFill>
                <a:latin typeface="Lato"/>
              </a:rPr>
              <a:t>The figure shows the relative lithium concentration at the surface of the electrode particles for the positive porous electrode regions at the end of the 1C discharge (t = 1800 s)</a:t>
            </a:r>
          </a:p>
          <a:p>
            <a:pPr algn="l" indent="-176209" lvl="0" marL="176209">
              <a:lnSpc>
                <a:spcPct val="100000"/>
              </a:lnSpc>
              <a:spcBef>
                <a:spcPts val="1000"/>
              </a:spcBef>
              <a:buFont typeface="Wingdings"/>
              <a:buChar char="§"/>
            </a:pPr>
            <a:r>
              <a:rPr b="false" i="false" lang="en-US" sz="1300" u="none">
                <a:solidFill>
                  <a:srgbClr val="393A39"/>
                </a:solidFill>
                <a:latin typeface="Lato"/>
              </a:rPr>
              <a:t>The discharge rate is higher at the outer end for the positive electrodes</a:t>
            </a:r>
          </a:p>
          <a:p>
            <a:pPr algn="l" indent="-176209" lvl="0" marL="176209">
              <a:lnSpc>
                <a:spcPct val="100000"/>
              </a:lnSpc>
              <a:spcBef>
                <a:spcPts val="1000"/>
              </a:spcBef>
              <a:spcAft>
                <a:spcPct val="15000"/>
              </a:spcAft>
              <a:buFont typeface="Wingdings"/>
              <a:buChar char="§"/>
            </a:pPr>
            <a:r>
              <a:rPr b="false" i="false" lang="en-US" sz="1300" u="none">
                <a:solidFill>
                  <a:srgbClr val="393A39"/>
                </a:solidFill>
                <a:latin typeface="Lato"/>
              </a:rPr>
              <a:t>This is an effect of the outermost or innermost porous electrode regions contributing to the electrochemical current close to the spiral ends</a:t>
            </a:r>
          </a:p>
        </p:txBody>
      </p:sp>
      <p:sp>
        <p:nvSpPr>
          <p:cNvPr id="4" name="AutoShape 4"/>
          <p:cNvSpPr/>
          <p:nvPr/>
        </p:nvSpPr>
        <p:spPr>
          <a:xfrm>
            <a:off x="4114800" y="4125721"/>
            <a:ext cx="4800600" cy="492507"/>
          </a:xfrm>
          <a:prstGeom prst="rect">
            <a:avLst/>
          </a:prstGeom>
        </p:spPr>
        <p:txBody>
          <a:bodyPr anchor="t" anchorCtr="false"/>
          <a:p>
            <a:r>
              <a:rPr b="false" i="true" lang="en-US" sz="1200" u="none">
                <a:solidFill>
                  <a:srgbClr val="1B4D81"/>
                </a:solidFill>
                <a:latin typeface="Lato"/>
              </a:rPr>
              <a:t>Relative lithium concentration at the surface of the positive electrode particles</a:t>
            </a:r>
          </a:p>
        </p:txBody>
      </p:sp>
      <p:pic>
        <p:nvPicPr>
          <p:cNvPr id="3" name="Picture 3"/>
          <p:cNvPicPr>
            <a:picLocks noChangeAspect="true"/>
          </p:cNvPicPr>
          <p:nvPr>
            <p:custDataLst>
              <p:tags r:id="rId3"/>
            </p:custDataLst>
          </p:nvPr>
        </p:nvPicPr>
        <p:blipFill>
          <a:blip r:embed="rId2"/>
          <a:stretch>
            <a:fillRect/>
          </a:stretch>
        </p:blipFill>
        <p:spPr>
          <a:xfrm>
            <a:off x="4114800" y="525271"/>
            <a:ext cx="4800600" cy="3600450"/>
          </a:xfrm>
          <a:prstGeom prst="rect">
            <a:avLst/>
          </a:prstGeom>
        </p:spPr>
      </p:pic>
    </p:spTree>
  </p:cSld>
  <p:clrMapOvr>
    <a:masterClrMapping/>
  </p:clrMapOvr>
</p:sld>
</file>

<file path=ppt/slides/slide10.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xmlns:r="http://schemas.openxmlformats.org/officeDocument/2006/relationships">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sz="2400" b="1">
                <a:solidFill>
                  <a:srgbClr val="1B4D81"/>
                </a:solidFill>
                <a:latin typeface="Lato" panose="020F0502020204030203" pitchFamily="34" charset="0"/>
              </a:defRPr>
            </a:lvl1pPr>
          </a:lstStyle>
          <a:p>
            <a:r>
              <a:rPr lang="en-US"/>
              <a:t>Results</a:t>
            </a:r>
            <a:endParaRPr lang="en-US"/>
          </a:p>
        </p:txBody>
      </p:sp>
      <p:sp>
        <p:nvSpPr>
          <p:cNvPr name="AutoShape 4" id="4"/>
          <p:cNvSpPr/>
          <p:nvPr/>
        </p:nvSpPr>
        <p:spPr>
          <a:xfrm flipH="false" flipV="false" rot="0">
            <a:off x="457200" y="1332000"/>
            <a:ext cx="8305200" cy="3752850"/>
          </a:xfrm>
          <a:prstGeom prst="rect">
            <a:avLst/>
          </a:prstGeom>
          <a:noFill/>
          <a:ln>
            <a:noFill/>
            <a:headEnd type="none" len="med" w="med"/>
            <a:tailEnd type="none" len="med" w="med"/>
          </a:ln>
        </p:spPr>
        <p:txBody>
          <a:bodyPr anchorCtr="false" anchor="t" vert="horz" tIns="45720" lIns="0" bIns="45720" rIns="91440" wrap="square">
            <a:normAutofit/>
          </a:bodyPr>
          <a:p>
            <a:pPr lvl="0" algn="l" indent="-176209" marL="176209">
              <a:lnSpc>
                <a:spcPct val="100000"/>
              </a:lnSpc>
              <a:spcBef>
                <a:spcPts val="1000"/>
              </a:spcBef>
              <a:buFont typeface="Wingdings"/>
              <a:buChar char="§"/>
            </a:pPr>
            <a:r>
              <a:rPr lang="en-US" sz="1600" b="false" i="false" u="none">
                <a:solidFill>
                  <a:srgbClr val="393A39"/>
                </a:solidFill>
                <a:latin typeface="Lato"/>
              </a:rPr>
              <a:t>These locally higher discharge rates at the ends typically results in a shorter lifetime for these regions than for the inner parts of the spiral, which are discharged more uniformly</a:t>
            </a:r>
          </a:p>
          <a:p>
            <a:pPr lvl="0" algn="l" indent="-176209" marL="176209">
              <a:lnSpc>
                <a:spcPct val="100000"/>
              </a:lnSpc>
              <a:spcBef>
                <a:spcPts val="1000"/>
              </a:spcBef>
              <a:buFont typeface="Wingdings"/>
              <a:buChar char="§"/>
            </a:pPr>
            <a:r>
              <a:rPr lang="en-US" sz="1600" b="false" i="false" u="none">
                <a:solidFill>
                  <a:srgbClr val="393A39"/>
                </a:solidFill>
                <a:latin typeface="Lato"/>
              </a:rPr>
              <a:t>However, for a battery with more windings, the relative area of these end regions is small compared to the inner part of the spiral</a:t>
            </a:r>
          </a:p>
          <a:p>
            <a:pPr lvl="0" algn="l" indent="-176209" marL="176209">
              <a:lnSpc>
                <a:spcPct val="100000"/>
              </a:lnSpc>
              <a:spcBef>
                <a:spcPts val="1000"/>
              </a:spcBef>
              <a:spcAft>
                <a:spcPct val="15000"/>
              </a:spcAft>
              <a:buFont typeface="Wingdings"/>
              <a:buChar char="§"/>
            </a:pPr>
            <a:r>
              <a:rPr lang="en-US" sz="1600" b="false" i="false" u="none">
                <a:solidFill>
                  <a:srgbClr val="393A39"/>
                </a:solidFill>
                <a:latin typeface="Lato"/>
              </a:rPr>
              <a:t>For this system, there is an excess of negative porous electrode material, and therefore the negative electrode does not get fully depleted in areas where the positive electrode reaches lithium saturation (a relative lithium concentration close to unity in relation to the maximum possible concentration)</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b="1" sz="2400">
                <a:solidFill>
                  <a:srgbClr val="1B4D81"/>
                </a:solidFill>
                <a:latin charset="0" panose="020F0502020204030203" pitchFamily="34" typeface="Lato"/>
              </a:defRPr>
            </a:lvl1pPr>
          </a:lstStyle>
          <a:p>
            <a:r>
              <a:rPr lang="en-US"/>
              <a:t>Results</a:t>
            </a:r>
          </a:p>
        </p:txBody>
      </p:sp>
      <p:sp>
        <p:nvSpPr>
          <p:cNvPr id="4" name="AutoShape 4"/>
          <p:cNvSpPr/>
          <p:nvPr/>
        </p:nvSpPr>
        <p:spPr>
          <a:xfrm>
            <a:off x="4114800" y="4221567"/>
            <a:ext cx="4800600" cy="300816"/>
          </a:xfrm>
          <a:prstGeom prst="rect">
            <a:avLst/>
          </a:prstGeom>
        </p:spPr>
        <p:txBody>
          <a:bodyPr anchor="t" anchorCtr="false"/>
          <a:p>
            <a:r>
              <a:rPr b="false" i="true" lang="en-US" sz="1200" u="none">
                <a:solidFill>
                  <a:srgbClr val="1B4D81"/>
                </a:solidFill>
                <a:latin typeface="Lato"/>
              </a:rPr>
              <a:t>Electrolyte potential at t = 1800 s for the 1C discharge</a:t>
            </a:r>
          </a:p>
        </p:txBody>
      </p:sp>
      <p:pic>
        <p:nvPicPr>
          <p:cNvPr id="3" name="Picture 3"/>
          <p:cNvPicPr>
            <a:picLocks noChangeAspect="true"/>
          </p:cNvPicPr>
          <p:nvPr>
            <p:custDataLst>
              <p:tags r:id="rId3"/>
            </p:custDataLst>
          </p:nvPr>
        </p:nvPicPr>
        <p:blipFill>
          <a:blip r:embed="rId2"/>
          <a:stretch>
            <a:fillRect/>
          </a:stretch>
        </p:blipFill>
        <p:spPr>
          <a:xfrm>
            <a:off x="4114800" y="621117"/>
            <a:ext cx="4800600" cy="3600450"/>
          </a:xfrm>
          <a:prstGeom prst="rect">
            <a:avLst/>
          </a:prstGeom>
        </p:spPr>
      </p:pic>
      <p:sp>
        <p:nvSpPr>
          <p:cNvPr id="2" name="AutoShape 2"/>
          <p:cNvSpPr/>
          <p:nvPr/>
        </p:nvSpPr>
        <p:spPr>
          <a:xfrm flipH="false" flipV="false" rot="0">
            <a:off x="457200" y="1620000"/>
            <a:ext cx="2949575" cy="3162300"/>
          </a:xfrm>
          <a:prstGeom prst="rect">
            <a:avLst/>
          </a:prstGeom>
          <a:noFill/>
          <a:ln>
            <a:noFill/>
            <a:headEnd len="med" type="none" w="med"/>
            <a:tailEnd len="med" type="none" w="med"/>
          </a:ln>
        </p:spPr>
        <p:txBody>
          <a:bodyPr anchor="t" anchorCtr="false" bIns="45720" lIns="0" rIns="91440" tIns="45720" vert="horz" wrap="square">
            <a:normAutofit/>
          </a:bodyPr>
          <a:p>
            <a:pPr algn="l" indent="-176209" lvl="0" marL="176209">
              <a:lnSpc>
                <a:spcPct val="100000"/>
              </a:lnSpc>
              <a:spcBef>
                <a:spcPts val="1000"/>
              </a:spcBef>
              <a:spcAft>
                <a:spcPct val="15000"/>
              </a:spcAft>
              <a:buFont typeface="Wingdings"/>
              <a:buChar char="§"/>
            </a:pPr>
            <a:r>
              <a:rPr b="false" i="false" lang="en-US" sz="1100" u="none">
                <a:solidFill>
                  <a:srgbClr val="393A39"/>
                </a:solidFill>
                <a:latin typeface="Lato"/>
              </a:rPr>
              <a:t>The potential gradients indicate that there is a current flowing also in the spiral direction close to the spiral ends</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xmlns:xsi="http://www.w3.org/2001/XMLSchema-instance">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b="1" sz="2400">
                <a:solidFill>
                  <a:srgbClr val="1B4D81"/>
                </a:solidFill>
                <a:latin charset="0" panose="020F0502020204030203" pitchFamily="34" typeface="Lato"/>
              </a:defRPr>
            </a:lvl1pPr>
          </a:lstStyle>
          <a:p>
            <a:r>
              <a:rPr lang="en-US"/>
              <a:t>Results</a:t>
            </a:r>
          </a:p>
        </p:txBody>
      </p:sp>
      <p:sp>
        <p:nvSpPr>
          <p:cNvPr id="2" name="AutoShape 2"/>
          <p:cNvSpPr/>
          <p:nvPr/>
        </p:nvSpPr>
        <p:spPr>
          <a:xfrm flipH="false" flipV="false" rot="0">
            <a:off x="457200" y="1620000"/>
            <a:ext cx="2949575" cy="3162300"/>
          </a:xfrm>
          <a:prstGeom prst="rect">
            <a:avLst/>
          </a:prstGeom>
          <a:noFill/>
          <a:ln>
            <a:noFill/>
            <a:headEnd len="med" type="none" w="med"/>
            <a:tailEnd len="med" type="none" w="med"/>
          </a:ln>
        </p:spPr>
        <p:txBody>
          <a:bodyPr anchor="t" anchorCtr="false" bIns="45720" lIns="0" rIns="91440" tIns="45720" vert="horz" wrap="square">
            <a:normAutofit/>
          </a:bodyPr>
          <a:p>
            <a:pPr algn="l" indent="-176209" lvl="0" marL="176209">
              <a:lnSpc>
                <a:spcPct val="100000"/>
              </a:lnSpc>
              <a:spcBef>
                <a:spcPts val="1000"/>
              </a:spcBef>
              <a:buFont typeface="Wingdings"/>
              <a:buChar char="§"/>
            </a:pPr>
            <a:r>
              <a:rPr b="false" i="false" lang="en-US" sz="1100" u="none">
                <a:solidFill>
                  <a:srgbClr val="393A39"/>
                </a:solidFill>
                <a:latin typeface="Lato"/>
              </a:rPr>
              <a:t>The figure shows the electrolyte potential at the end of the 1C discharge cycle (t = 1800 s)</a:t>
            </a:r>
          </a:p>
          <a:p>
            <a:pPr algn="l" indent="-176209" lvl="0" marL="176209">
              <a:lnSpc>
                <a:spcPct val="100000"/>
              </a:lnSpc>
              <a:spcBef>
                <a:spcPts val="1000"/>
              </a:spcBef>
              <a:buFont typeface="Wingdings"/>
              <a:buChar char="§"/>
            </a:pPr>
            <a:r>
              <a:rPr b="false" i="false" lang="en-US" sz="1100" u="none">
                <a:solidFill>
                  <a:srgbClr val="393A39"/>
                </a:solidFill>
                <a:latin typeface="Lato"/>
              </a:rPr>
              <a:t>There is a significant drop in potential from the outer liquid electrolyte region through the spiral into the inner electrolyte region</a:t>
            </a:r>
          </a:p>
          <a:p>
            <a:pPr algn="l" indent="-176209" lvl="0" marL="176209">
              <a:lnSpc>
                <a:spcPct val="100000"/>
              </a:lnSpc>
              <a:spcBef>
                <a:spcPts val="1000"/>
              </a:spcBef>
              <a:buFont typeface="Wingdings"/>
              <a:buChar char="§"/>
            </a:pPr>
            <a:r>
              <a:rPr b="false" i="false" lang="en-US" sz="1100" u="none">
                <a:solidFill>
                  <a:srgbClr val="393A39"/>
                </a:solidFill>
                <a:latin typeface="Lato"/>
              </a:rPr>
              <a:t>This is an effect of the outermost and innermost porous electrode regions being discharged at a much lower rate than the rest of the system due to large ohmic drops in the electrolyte, and thereby in effect having almost constant equilibrium potentials throughout the discharge</a:t>
            </a:r>
          </a:p>
          <a:p>
            <a:pPr algn="l" indent="-176209" lvl="0" marL="176209">
              <a:lnSpc>
                <a:spcPct val="100000"/>
              </a:lnSpc>
              <a:spcBef>
                <a:spcPts val="1000"/>
              </a:spcBef>
              <a:buFont typeface="Wingdings"/>
              <a:buChar char="§"/>
            </a:pPr>
            <a:r>
              <a:rPr b="false" i="false" lang="en-US" sz="1100" u="none">
                <a:solidFill>
                  <a:srgbClr val="393A39"/>
                </a:solidFill>
                <a:latin typeface="Lato"/>
              </a:rPr>
              <a:t xsi:nil="true"/>
            </a:r>
          </a:p>
        </p:txBody>
      </p:sp>
      <p:sp>
        <p:nvSpPr>
          <p:cNvPr id="4" name="AutoShape 4"/>
          <p:cNvSpPr/>
          <p:nvPr/>
        </p:nvSpPr>
        <p:spPr>
          <a:xfrm>
            <a:off x="4114800" y="4221567"/>
            <a:ext cx="4800600" cy="300816"/>
          </a:xfrm>
          <a:prstGeom prst="rect">
            <a:avLst/>
          </a:prstGeom>
        </p:spPr>
        <p:txBody>
          <a:bodyPr anchor="t" anchorCtr="false"/>
          <a:p>
            <a:r>
              <a:rPr b="false" i="true" lang="en-US" sz="1200" u="none">
                <a:solidFill>
                  <a:srgbClr val="1B4D81"/>
                </a:solidFill>
                <a:latin typeface="Lato"/>
              </a:rPr>
              <a:t>Electrolyte potential at t = 1800 s for the 1C discharge</a:t>
            </a:r>
          </a:p>
        </p:txBody>
      </p:sp>
      <p:pic>
        <p:nvPicPr>
          <p:cNvPr id="3" name="Picture 3"/>
          <p:cNvPicPr>
            <a:picLocks noChangeAspect="true"/>
          </p:cNvPicPr>
          <p:nvPr>
            <p:custDataLst>
              <p:tags r:id="rId3"/>
            </p:custDataLst>
          </p:nvPr>
        </p:nvPicPr>
        <p:blipFill>
          <a:blip r:embed="rId2"/>
          <a:stretch>
            <a:fillRect/>
          </a:stretch>
        </p:blipFill>
        <p:spPr>
          <a:xfrm>
            <a:off x="4114800" y="621117"/>
            <a:ext cx="4800600" cy="3600450"/>
          </a:xfrm>
          <a:prstGeom prst="rect">
            <a:avLst/>
          </a:prstGeom>
        </p:spPr>
      </p:pic>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b="1" sz="2400">
                <a:solidFill>
                  <a:srgbClr val="1B4D81"/>
                </a:solidFill>
                <a:latin charset="0" panose="020F0502020204030203" pitchFamily="34" typeface="Lato"/>
              </a:defRPr>
            </a:lvl1pPr>
          </a:lstStyle>
          <a:p>
            <a:r>
              <a:rPr lang="en-US"/>
              <a:t>Results</a:t>
            </a:r>
          </a:p>
        </p:txBody>
      </p:sp>
      <p:sp>
        <p:nvSpPr>
          <p:cNvPr id="2" name="AutoShape 2"/>
          <p:cNvSpPr/>
          <p:nvPr/>
        </p:nvSpPr>
        <p:spPr>
          <a:xfrm flipH="false" flipV="false" rot="0">
            <a:off x="457200" y="1620000"/>
            <a:ext cx="2949575" cy="3162300"/>
          </a:xfrm>
          <a:prstGeom prst="rect">
            <a:avLst/>
          </a:prstGeom>
          <a:noFill/>
          <a:ln>
            <a:noFill/>
            <a:headEnd len="med" type="none" w="med"/>
            <a:tailEnd len="med" type="none" w="med"/>
          </a:ln>
        </p:spPr>
        <p:txBody>
          <a:bodyPr anchor="t" anchorCtr="false" bIns="45720" lIns="0" rIns="91440" tIns="45720" vert="horz" wrap="square">
            <a:normAutofit/>
          </a:bodyPr>
          <a:p>
            <a:pPr algn="l" indent="-176209" lvl="0" marL="176209">
              <a:lnSpc>
                <a:spcPct val="100000"/>
              </a:lnSpc>
              <a:spcBef>
                <a:spcPts val="1000"/>
              </a:spcBef>
              <a:buFont typeface="Wingdings"/>
              <a:buChar char="§"/>
            </a:pPr>
            <a:r>
              <a:rPr b="false" i="false" lang="en-US" sz="1400" u="none">
                <a:solidFill>
                  <a:srgbClr val="393A39"/>
                </a:solidFill>
                <a:latin typeface="Lato"/>
              </a:rPr>
              <a:t>The figure shows the electrolyte salt concentration at the end of the 1C discharge (t = 1800 s)</a:t>
            </a:r>
          </a:p>
          <a:p>
            <a:pPr algn="l" indent="-176209" lvl="0" marL="176209">
              <a:lnSpc>
                <a:spcPct val="100000"/>
              </a:lnSpc>
              <a:spcBef>
                <a:spcPts val="1000"/>
              </a:spcBef>
              <a:spcAft>
                <a:spcPct val="15000"/>
              </a:spcAft>
              <a:buFont typeface="Wingdings"/>
              <a:buChar char="§"/>
            </a:pPr>
            <a:r>
              <a:rPr b="false" i="false" lang="en-US" sz="1400" u="none">
                <a:solidFill>
                  <a:srgbClr val="393A39"/>
                </a:solidFill>
                <a:latin typeface="Lato"/>
              </a:rPr>
              <a:t>The concentration gradients close to the spiral ends are due to the current flowing in the spiral direction</a:t>
            </a:r>
          </a:p>
        </p:txBody>
      </p:sp>
      <p:sp>
        <p:nvSpPr>
          <p:cNvPr id="4" name="AutoShape 4"/>
          <p:cNvSpPr/>
          <p:nvPr/>
        </p:nvSpPr>
        <p:spPr>
          <a:xfrm>
            <a:off x="4114800" y="4221567"/>
            <a:ext cx="4800600" cy="300816"/>
          </a:xfrm>
          <a:prstGeom prst="rect">
            <a:avLst/>
          </a:prstGeom>
        </p:spPr>
        <p:txBody>
          <a:bodyPr anchor="t" anchorCtr="false"/>
          <a:p>
            <a:r>
              <a:rPr b="false" i="true" lang="en-US" sz="1200" u="none">
                <a:solidFill>
                  <a:srgbClr val="1B4D81"/>
                </a:solidFill>
                <a:latin typeface="Lato"/>
              </a:rPr>
              <a:t>Electrolyte salt concentration at t = 1800 s for the 1C discharge</a:t>
            </a:r>
          </a:p>
        </p:txBody>
      </p:sp>
      <p:pic>
        <p:nvPicPr>
          <p:cNvPr id="3" name="Picture 3"/>
          <p:cNvPicPr>
            <a:picLocks noChangeAspect="true"/>
          </p:cNvPicPr>
          <p:nvPr>
            <p:custDataLst>
              <p:tags r:id="rId3"/>
            </p:custDataLst>
          </p:nvPr>
        </p:nvPicPr>
        <p:blipFill>
          <a:blip r:embed="rId2"/>
          <a:stretch>
            <a:fillRect/>
          </a:stretch>
        </p:blipFill>
        <p:spPr>
          <a:xfrm>
            <a:off x="4114800" y="621117"/>
            <a:ext cx="4800600" cy="3600450"/>
          </a:xfrm>
          <a:prstGeom prst="rect">
            <a:avLst/>
          </a:prstGeom>
        </p:spPr>
      </p:pic>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b="1" sz="2400">
                <a:solidFill>
                  <a:srgbClr val="1B4D81"/>
                </a:solidFill>
                <a:latin charset="0" panose="020F0502020204030203" pitchFamily="34" typeface="Lato"/>
              </a:defRPr>
            </a:lvl1pPr>
          </a:lstStyle>
          <a:p>
            <a:r>
              <a:rPr lang="en-US"/>
              <a:t>Results</a:t>
            </a:r>
          </a:p>
        </p:txBody>
      </p:sp>
      <p:sp>
        <p:nvSpPr>
          <p:cNvPr id="6" name="AutoShape 6"/>
          <p:cNvSpPr/>
          <p:nvPr/>
        </p:nvSpPr>
        <p:spPr>
          <a:xfrm>
            <a:off x="2436238" y="4592343"/>
            <a:ext cx="5334880" cy="492507"/>
          </a:xfrm>
          <a:prstGeom prst="rect">
            <a:avLst/>
          </a:prstGeom>
        </p:spPr>
        <p:txBody>
          <a:bodyPr anchor="t" anchorCtr="false"/>
          <a:p>
            <a:r>
              <a:rPr b="false" i="true" lang="en-US" sz="1200" u="none">
                <a:solidFill>
                  <a:srgbClr val="1B4D81"/>
                </a:solidFill>
                <a:latin typeface="Lato"/>
              </a:rPr>
              <a:t>Relative lithium concentration at the surface of the negative electrode particles during at t = 180 s for the 10C discharge</a:t>
            </a:r>
          </a:p>
        </p:txBody>
      </p:sp>
      <p:pic>
        <p:nvPicPr>
          <p:cNvPr id="5" name="Picture 5"/>
          <p:cNvPicPr>
            <a:picLocks noChangeAspect="true"/>
          </p:cNvPicPr>
          <p:nvPr>
            <p:custDataLst>
              <p:tags r:id="rId3"/>
            </p:custDataLst>
          </p:nvPr>
        </p:nvPicPr>
        <p:blipFill>
          <a:blip r:embed="rId2"/>
          <a:stretch>
            <a:fillRect/>
          </a:stretch>
        </p:blipFill>
        <p:spPr>
          <a:xfrm>
            <a:off x="2436238" y="1332000"/>
            <a:ext cx="4347124" cy="3260343"/>
          </a:xfrm>
          <a:prstGeom prst="rect">
            <a:avLst/>
          </a:prstGeom>
        </p:spPr>
      </p:pic>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b="1" sz="2400">
                <a:solidFill>
                  <a:srgbClr val="1B4D81"/>
                </a:solidFill>
                <a:latin charset="0" panose="020F0502020204030203" pitchFamily="34" typeface="Lato"/>
              </a:defRPr>
            </a:lvl1pPr>
          </a:lstStyle>
          <a:p>
            <a:r>
              <a:rPr lang="en-US"/>
              <a:t>Results</a:t>
            </a:r>
          </a:p>
        </p:txBody>
      </p:sp>
      <p:sp>
        <p:nvSpPr>
          <p:cNvPr id="2" name="AutoShape 2"/>
          <p:cNvSpPr/>
          <p:nvPr/>
        </p:nvSpPr>
        <p:spPr>
          <a:xfrm flipH="false" flipV="false" rot="0">
            <a:off x="457200" y="1620000"/>
            <a:ext cx="2949575" cy="3162300"/>
          </a:xfrm>
          <a:prstGeom prst="rect">
            <a:avLst/>
          </a:prstGeom>
          <a:noFill/>
          <a:ln>
            <a:noFill/>
            <a:headEnd len="med" type="none" w="med"/>
            <a:tailEnd len="med" type="none" w="med"/>
          </a:ln>
        </p:spPr>
        <p:txBody>
          <a:bodyPr anchor="t" anchorCtr="false" bIns="45720" lIns="0" rIns="91440" tIns="45720" vert="horz" wrap="square">
            <a:normAutofit/>
          </a:bodyPr>
          <a:p>
            <a:pPr algn="l" indent="0" lvl="0" marL="0">
              <a:lnSpc>
                <a:spcPct val="100000"/>
              </a:lnSpc>
              <a:spcBef>
                <a:spcPts val="1000"/>
              </a:spcBef>
              <a:spcAft>
                <a:spcPct val="15000"/>
              </a:spcAft>
              <a:buNone/>
            </a:pPr>
            <a:r>
              <a:rPr b="false" i="false" lang="en-US" sz="1400" u="none">
                <a:solidFill>
                  <a:srgbClr val="393A39"/>
                </a:solidFill>
                <a:latin typeface="Lato"/>
              </a:rPr>
              <a:t>The plot for the 10C discharge of cell voltage versus time</a:t>
            </a:r>
          </a:p>
        </p:txBody>
      </p:sp>
      <p:sp>
        <p:nvSpPr>
          <p:cNvPr id="4" name="AutoShape 4"/>
          <p:cNvSpPr/>
          <p:nvPr/>
        </p:nvSpPr>
        <p:spPr>
          <a:xfrm>
            <a:off x="4114800" y="4221567"/>
            <a:ext cx="4800600" cy="300816"/>
          </a:xfrm>
          <a:prstGeom prst="rect">
            <a:avLst/>
          </a:prstGeom>
        </p:spPr>
        <p:txBody>
          <a:bodyPr anchor="t" anchorCtr="false"/>
          <a:p>
            <a:r>
              <a:rPr b="false" i="true" lang="en-US" sz="1200" u="none">
                <a:solidFill>
                  <a:srgbClr val="1B4D81"/>
                </a:solidFill>
                <a:latin typeface="Lato"/>
              </a:rPr>
              <a:t>Cell potential versus time during the 10C discharge</a:t>
            </a:r>
          </a:p>
        </p:txBody>
      </p:sp>
      <p:pic>
        <p:nvPicPr>
          <p:cNvPr id="3" name="Picture 3"/>
          <p:cNvPicPr>
            <a:picLocks noChangeAspect="true"/>
          </p:cNvPicPr>
          <p:nvPr>
            <p:custDataLst>
              <p:tags r:id="rId3"/>
            </p:custDataLst>
          </p:nvPr>
        </p:nvPicPr>
        <p:blipFill>
          <a:blip r:embed="rId2"/>
          <a:stretch>
            <a:fillRect/>
          </a:stretch>
        </p:blipFill>
        <p:spPr>
          <a:xfrm>
            <a:off x="4114800" y="621117"/>
            <a:ext cx="4800600" cy="3600450"/>
          </a:xfrm>
          <a:prstGeom prst="rect">
            <a:avLst/>
          </a:prstGeom>
        </p:spPr>
      </p:pic>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b="1" sz="2400">
                <a:solidFill>
                  <a:srgbClr val="1B4D81"/>
                </a:solidFill>
                <a:latin charset="0" panose="020F0502020204030203" pitchFamily="34" typeface="Lato"/>
              </a:defRPr>
            </a:lvl1pPr>
          </a:lstStyle>
          <a:p>
            <a:r>
              <a:rPr lang="en-US"/>
              <a:t>Results</a:t>
            </a:r>
          </a:p>
        </p:txBody>
      </p:sp>
      <p:sp>
        <p:nvSpPr>
          <p:cNvPr id="6" name="AutoShape 6"/>
          <p:cNvSpPr/>
          <p:nvPr/>
        </p:nvSpPr>
        <p:spPr>
          <a:xfrm>
            <a:off x="2436238" y="4592343"/>
            <a:ext cx="5334880" cy="492507"/>
          </a:xfrm>
          <a:prstGeom prst="rect">
            <a:avLst/>
          </a:prstGeom>
        </p:spPr>
        <p:txBody>
          <a:bodyPr anchor="t" anchorCtr="false"/>
          <a:p>
            <a:r>
              <a:rPr b="false" i="true" lang="en-US" sz="1200" u="none">
                <a:solidFill>
                  <a:srgbClr val="1B4D81"/>
                </a:solidFill>
                <a:latin typeface="Lato"/>
              </a:rPr>
              <a:t>Relative lithium concentration at the surface of the positive electrode particles during at t = 180 s for the 10C discharge</a:t>
            </a:r>
          </a:p>
        </p:txBody>
      </p:sp>
      <p:pic>
        <p:nvPicPr>
          <p:cNvPr id="5" name="Picture 5"/>
          <p:cNvPicPr>
            <a:picLocks noChangeAspect="true"/>
          </p:cNvPicPr>
          <p:nvPr>
            <p:custDataLst>
              <p:tags r:id="rId3"/>
            </p:custDataLst>
          </p:nvPr>
        </p:nvPicPr>
        <p:blipFill>
          <a:blip r:embed="rId2"/>
          <a:stretch>
            <a:fillRect/>
          </a:stretch>
        </p:blipFill>
        <p:spPr>
          <a:xfrm>
            <a:off x="2436238" y="1332000"/>
            <a:ext cx="4347124" cy="3260343"/>
          </a:xfrm>
          <a:prstGeom prst="rect">
            <a:avLst/>
          </a:prstGeom>
        </p:spPr>
      </p:pic>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b="1" sz="2400">
                <a:solidFill>
                  <a:srgbClr val="1B4D81"/>
                </a:solidFill>
                <a:latin charset="0" panose="020F0502020204030203" pitchFamily="34" typeface="Lato"/>
              </a:defRPr>
            </a:lvl1pPr>
          </a:lstStyle>
          <a:p>
            <a:r>
              <a:rPr lang="en-US"/>
              <a:t>Results</a:t>
            </a:r>
          </a:p>
        </p:txBody>
      </p:sp>
      <p:sp>
        <p:nvSpPr>
          <p:cNvPr id="2" name="AutoShape 2"/>
          <p:cNvSpPr/>
          <p:nvPr/>
        </p:nvSpPr>
        <p:spPr>
          <a:xfrm flipH="false" flipV="false" rot="0">
            <a:off x="457200" y="1620000"/>
            <a:ext cx="2949575" cy="3162300"/>
          </a:xfrm>
          <a:prstGeom prst="rect">
            <a:avLst/>
          </a:prstGeom>
          <a:noFill/>
          <a:ln>
            <a:noFill/>
            <a:headEnd len="med" type="none" w="med"/>
            <a:tailEnd len="med" type="none" w="med"/>
          </a:ln>
        </p:spPr>
        <p:txBody>
          <a:bodyPr anchor="t" anchorCtr="false" bIns="45720" lIns="0" rIns="91440" tIns="45720" vert="horz" wrap="square">
            <a:normAutofit/>
          </a:bodyPr>
          <a:p>
            <a:pPr algn="l" indent="0" lvl="0" marL="0">
              <a:lnSpc>
                <a:spcPct val="100000"/>
              </a:lnSpc>
              <a:spcBef>
                <a:spcPts val="1000"/>
              </a:spcBef>
              <a:spcAft>
                <a:spcPct val="15000"/>
              </a:spcAft>
              <a:buNone/>
            </a:pPr>
            <a:r>
              <a:rPr b="false" i="false" lang="en-US" sz="1400" u="none">
                <a:solidFill>
                  <a:srgbClr val="393A39"/>
                </a:solidFill>
                <a:latin typeface="Lato"/>
              </a:rPr>
              <a:t>The higher discharge rates result in higher gradients in the battery direction compared to the spiral direction, giving less pronounced edge effects and a more uniform discharge</a:t>
            </a:r>
          </a:p>
        </p:txBody>
      </p:sp>
      <p:sp>
        <p:nvSpPr>
          <p:cNvPr id="4" name="AutoShape 4"/>
          <p:cNvSpPr/>
          <p:nvPr/>
        </p:nvSpPr>
        <p:spPr>
          <a:xfrm>
            <a:off x="4114800" y="4221567"/>
            <a:ext cx="4800600" cy="300816"/>
          </a:xfrm>
          <a:prstGeom prst="rect">
            <a:avLst/>
          </a:prstGeom>
        </p:spPr>
        <p:txBody>
          <a:bodyPr anchor="t" anchorCtr="false"/>
          <a:p>
            <a:r>
              <a:rPr b="false" i="true" lang="en-US" sz="1200" u="none">
                <a:solidFill>
                  <a:srgbClr val="1B4D81"/>
                </a:solidFill>
                <a:latin typeface="Lato"/>
              </a:rPr>
              <a:t>Electrolyte potential at t = 180 s for the 10C discharge</a:t>
            </a:r>
          </a:p>
        </p:txBody>
      </p:sp>
      <p:pic>
        <p:nvPicPr>
          <p:cNvPr id="3" name="Picture 3"/>
          <p:cNvPicPr>
            <a:picLocks noChangeAspect="true"/>
          </p:cNvPicPr>
          <p:nvPr>
            <p:custDataLst>
              <p:tags r:id="rId3"/>
            </p:custDataLst>
          </p:nvPr>
        </p:nvPicPr>
        <p:blipFill>
          <a:blip r:embed="rId2"/>
          <a:stretch>
            <a:fillRect/>
          </a:stretch>
        </p:blipFill>
        <p:spPr>
          <a:xfrm>
            <a:off x="4114800" y="621117"/>
            <a:ext cx="4800600" cy="3600450"/>
          </a:xfrm>
          <a:prstGeom prst="rect">
            <a:avLst/>
          </a:prstGeom>
        </p:spPr>
      </p:pic>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b="1" sz="2400">
                <a:solidFill>
                  <a:srgbClr val="1B4D81"/>
                </a:solidFill>
                <a:latin charset="0" panose="020F0502020204030203" pitchFamily="34" typeface="Lato"/>
              </a:defRPr>
            </a:lvl1pPr>
          </a:lstStyle>
          <a:p>
            <a:r>
              <a:rPr lang="en-US"/>
              <a:t>Results</a:t>
            </a:r>
          </a:p>
        </p:txBody>
      </p:sp>
      <p:sp>
        <p:nvSpPr>
          <p:cNvPr id="6" name="AutoShape 6"/>
          <p:cNvSpPr/>
          <p:nvPr/>
        </p:nvSpPr>
        <p:spPr>
          <a:xfrm>
            <a:off x="2308444" y="4784034"/>
            <a:ext cx="5334880" cy="300816"/>
          </a:xfrm>
          <a:prstGeom prst="rect">
            <a:avLst/>
          </a:prstGeom>
        </p:spPr>
        <p:txBody>
          <a:bodyPr anchor="t" anchorCtr="false"/>
          <a:p>
            <a:r>
              <a:rPr b="false" i="true" lang="en-US" sz="1200" u="none">
                <a:solidFill>
                  <a:srgbClr val="1B4D81"/>
                </a:solidFill>
                <a:latin typeface="Lato"/>
              </a:rPr>
              <a:t>Electrolyte salt concentration at t = 180 s for the 10C discharge</a:t>
            </a:r>
          </a:p>
        </p:txBody>
      </p:sp>
      <p:pic>
        <p:nvPicPr>
          <p:cNvPr id="5" name="Picture 5"/>
          <p:cNvPicPr>
            <a:picLocks noChangeAspect="true"/>
          </p:cNvPicPr>
          <p:nvPr>
            <p:custDataLst>
              <p:tags r:id="rId3"/>
            </p:custDataLst>
          </p:nvPr>
        </p:nvPicPr>
        <p:blipFill>
          <a:blip r:embed="rId2"/>
          <a:stretch>
            <a:fillRect/>
          </a:stretch>
        </p:blipFill>
        <p:spPr>
          <a:xfrm>
            <a:off x="2308444" y="1332000"/>
            <a:ext cx="4602712" cy="3452034"/>
          </a:xfrm>
          <a:prstGeom prst="rect">
            <a:avLst/>
          </a:prstGeom>
        </p:spPr>
      </p:pic>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b="1" sz="2400">
                <a:solidFill>
                  <a:srgbClr val="1B4D81"/>
                </a:solidFill>
                <a:latin charset="0" panose="020F0502020204030203" pitchFamily="34" typeface="Lato"/>
              </a:defRPr>
            </a:lvl1pPr>
          </a:lstStyle>
          <a:p>
            <a:r>
              <a:rPr lang="en-US"/>
              <a:t>Results</a:t>
            </a:r>
          </a:p>
        </p:txBody>
      </p:sp>
      <p:sp>
        <p:nvSpPr>
          <p:cNvPr id="4" name="AutoShape 4"/>
          <p:cNvSpPr/>
          <p:nvPr/>
        </p:nvSpPr>
        <p:spPr>
          <a:xfrm>
            <a:off x="4114800" y="4029876"/>
            <a:ext cx="4800600" cy="684198"/>
          </a:xfrm>
          <a:prstGeom prst="rect">
            <a:avLst/>
          </a:prstGeom>
        </p:spPr>
        <p:txBody>
          <a:bodyPr anchor="t" anchorCtr="false"/>
          <a:p>
            <a:r>
              <a:rPr b="false" i="true" lang="en-US" sz="1200" u="none">
                <a:solidFill>
                  <a:srgbClr val="1B4D81"/>
                </a:solidFill>
                <a:latin typeface="Lato"/>
              </a:rPr>
              <a:t>Relative lithium concentration at the surface of the negative electrode particles during at t = 10,000 s for the relaxation simulation</a:t>
            </a:r>
          </a:p>
        </p:txBody>
      </p:sp>
      <p:pic>
        <p:nvPicPr>
          <p:cNvPr id="3" name="Picture 3"/>
          <p:cNvPicPr>
            <a:picLocks noChangeAspect="true"/>
          </p:cNvPicPr>
          <p:nvPr>
            <p:custDataLst>
              <p:tags r:id="rId3"/>
            </p:custDataLst>
          </p:nvPr>
        </p:nvPicPr>
        <p:blipFill>
          <a:blip r:embed="rId2"/>
          <a:stretch>
            <a:fillRect/>
          </a:stretch>
        </p:blipFill>
        <p:spPr>
          <a:xfrm>
            <a:off x="4114800" y="429426"/>
            <a:ext cx="4800600" cy="3600450"/>
          </a:xfrm>
          <a:prstGeom prst="rect">
            <a:avLst/>
          </a:prstGeom>
        </p:spPr>
      </p:pic>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b="1" sz="2400">
                <a:solidFill>
                  <a:srgbClr val="1B4D81"/>
                </a:solidFill>
                <a:latin charset="0" panose="020F0502020204030203" pitchFamily="34" typeface="Lato"/>
              </a:defRPr>
            </a:lvl1pPr>
          </a:lstStyle>
          <a:p>
            <a:r>
              <a:rPr lang="en-US"/>
              <a:t>Results</a:t>
            </a:r>
          </a:p>
        </p:txBody>
      </p:sp>
      <p:sp>
        <p:nvSpPr>
          <p:cNvPr id="2" name="AutoShape 2"/>
          <p:cNvSpPr/>
          <p:nvPr/>
        </p:nvSpPr>
        <p:spPr>
          <a:xfrm flipH="false" flipV="false" rot="0">
            <a:off x="457200" y="1620000"/>
            <a:ext cx="2949575" cy="3162300"/>
          </a:xfrm>
          <a:prstGeom prst="rect">
            <a:avLst/>
          </a:prstGeom>
          <a:noFill/>
          <a:ln>
            <a:noFill/>
            <a:headEnd len="med" type="none" w="med"/>
            <a:tailEnd len="med" type="none" w="med"/>
          </a:ln>
        </p:spPr>
        <p:txBody>
          <a:bodyPr anchor="t" anchorCtr="false" bIns="45720" lIns="0" rIns="91440" tIns="45720" vert="horz" wrap="square">
            <a:normAutofit/>
          </a:bodyPr>
          <a:p>
            <a:pPr algn="l" indent="0" lvl="0" marL="0">
              <a:lnSpc>
                <a:spcPct val="100000"/>
              </a:lnSpc>
              <a:spcBef>
                <a:spcPts val="1000"/>
              </a:spcBef>
              <a:spcAft>
                <a:spcPct val="15000"/>
              </a:spcAft>
              <a:buNone/>
            </a:pPr>
            <a:r>
              <a:rPr b="false" i="false" lang="en-US" sz="1400" u="none">
                <a:solidFill>
                  <a:srgbClr val="393A39"/>
                </a:solidFill>
                <a:latin typeface="Lato"/>
              </a:rPr>
              <a:t>The first steep rise in cell voltage is closely related to the same relaxation phenomenon seen in the 1D Isothermal Lithium-Ion Battery model, whereas the slower rise after the first minutes is attributed to moving lithium to and from the outermost and innermost part of the spiral, a process that is very slow due to the long traveling distance in the spiral direction</a:t>
            </a:r>
          </a:p>
        </p:txBody>
      </p:sp>
      <p:sp>
        <p:nvSpPr>
          <p:cNvPr id="4" name="AutoShape 4"/>
          <p:cNvSpPr/>
          <p:nvPr/>
        </p:nvSpPr>
        <p:spPr>
          <a:xfrm>
            <a:off x="4114800" y="4221567"/>
            <a:ext cx="4800600" cy="300816"/>
          </a:xfrm>
          <a:prstGeom prst="rect">
            <a:avLst/>
          </a:prstGeom>
        </p:spPr>
        <p:txBody>
          <a:bodyPr anchor="t" anchorCtr="false"/>
          <a:p>
            <a:r>
              <a:rPr b="false" i="true" lang="en-US" sz="1200" u="none">
                <a:solidFill>
                  <a:srgbClr val="1B4D81"/>
                </a:solidFill>
                <a:latin typeface="Lato"/>
              </a:rPr>
              <a:t>Cell potential versus time during the relaxation simulation</a:t>
            </a:r>
          </a:p>
        </p:txBody>
      </p:sp>
      <p:pic>
        <p:nvPicPr>
          <p:cNvPr id="3" name="Picture 3"/>
          <p:cNvPicPr>
            <a:picLocks noChangeAspect="true"/>
          </p:cNvPicPr>
          <p:nvPr>
            <p:custDataLst>
              <p:tags r:id="rId3"/>
            </p:custDataLst>
          </p:nvPr>
        </p:nvPicPr>
        <p:blipFill>
          <a:blip r:embed="rId2"/>
          <a:stretch>
            <a:fillRect/>
          </a:stretch>
        </p:blipFill>
        <p:spPr>
          <a:xfrm>
            <a:off x="4114800" y="621117"/>
            <a:ext cx="4800600" cy="3600450"/>
          </a:xfrm>
          <a:prstGeom prst="rect">
            <a:avLst/>
          </a:prstGeom>
        </p:spPr>
      </p:pic>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b="1" sz="2400">
                <a:solidFill>
                  <a:srgbClr val="1B4D81"/>
                </a:solidFill>
                <a:latin charset="0" panose="020F0502020204030203" pitchFamily="34" typeface="Lato"/>
              </a:defRPr>
            </a:lvl1pPr>
          </a:lstStyle>
          <a:p>
            <a:r>
              <a:rPr lang="en-US"/>
              <a:t>Results</a:t>
            </a:r>
          </a:p>
        </p:txBody>
      </p:sp>
      <p:sp>
        <p:nvSpPr>
          <p:cNvPr id="6" name="AutoShape 6"/>
          <p:cNvSpPr/>
          <p:nvPr/>
        </p:nvSpPr>
        <p:spPr>
          <a:xfrm>
            <a:off x="2436238" y="4592343"/>
            <a:ext cx="5334880" cy="492507"/>
          </a:xfrm>
          <a:prstGeom prst="rect">
            <a:avLst/>
          </a:prstGeom>
        </p:spPr>
        <p:txBody>
          <a:bodyPr anchor="t" anchorCtr="false"/>
          <a:p>
            <a:r>
              <a:rPr b="false" i="true" lang="en-US" sz="1200" u="none">
                <a:solidFill>
                  <a:srgbClr val="1B4D81"/>
                </a:solidFill>
                <a:latin typeface="Lato"/>
              </a:rPr>
              <a:t>Relative lithium concentration at the surface of the positive electrode particles during at t = 10,000 s for the relaxation simulation</a:t>
            </a:r>
          </a:p>
        </p:txBody>
      </p:sp>
      <p:pic>
        <p:nvPicPr>
          <p:cNvPr id="5" name="Picture 5"/>
          <p:cNvPicPr>
            <a:picLocks noChangeAspect="true"/>
          </p:cNvPicPr>
          <p:nvPr>
            <p:custDataLst>
              <p:tags r:id="rId3"/>
            </p:custDataLst>
          </p:nvPr>
        </p:nvPicPr>
        <p:blipFill>
          <a:blip r:embed="rId2"/>
          <a:stretch>
            <a:fillRect/>
          </a:stretch>
        </p:blipFill>
        <p:spPr>
          <a:xfrm>
            <a:off x="2436238" y="1332000"/>
            <a:ext cx="4347124" cy="3260343"/>
          </a:xfrm>
          <a:prstGeom prst="rect">
            <a:avLst/>
          </a:prstGeom>
        </p:spPr>
      </p:pic>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b="1" sz="2400">
                <a:solidFill>
                  <a:srgbClr val="1B4D81"/>
                </a:solidFill>
                <a:latin charset="0" panose="020F0502020204030203" pitchFamily="34" typeface="Lato"/>
              </a:defRPr>
            </a:lvl1pPr>
          </a:lstStyle>
          <a:p>
            <a:r>
              <a:rPr lang="en-US"/>
              <a:t>Results</a:t>
            </a:r>
          </a:p>
        </p:txBody>
      </p:sp>
      <p:sp>
        <p:nvSpPr>
          <p:cNvPr id="6" name="AutoShape 6"/>
          <p:cNvSpPr/>
          <p:nvPr/>
        </p:nvSpPr>
        <p:spPr>
          <a:xfrm>
            <a:off x="2308444" y="4784034"/>
            <a:ext cx="5334880" cy="300816"/>
          </a:xfrm>
          <a:prstGeom prst="rect">
            <a:avLst/>
          </a:prstGeom>
        </p:spPr>
        <p:txBody>
          <a:bodyPr anchor="t" anchorCtr="false"/>
          <a:p>
            <a:r>
              <a:rPr b="false" i="true" lang="en-US" sz="1200" u="none">
                <a:solidFill>
                  <a:srgbClr val="1B4D81"/>
                </a:solidFill>
                <a:latin typeface="Lato"/>
              </a:rPr>
              <a:t>Electrolyte potential at t = 10,000 s for the relaxation simulation</a:t>
            </a:r>
          </a:p>
        </p:txBody>
      </p:sp>
      <p:pic>
        <p:nvPicPr>
          <p:cNvPr id="5" name="Picture 5"/>
          <p:cNvPicPr>
            <a:picLocks noChangeAspect="true"/>
          </p:cNvPicPr>
          <p:nvPr>
            <p:custDataLst>
              <p:tags r:id="rId3"/>
            </p:custDataLst>
          </p:nvPr>
        </p:nvPicPr>
        <p:blipFill>
          <a:blip r:embed="rId2"/>
          <a:stretch>
            <a:fillRect/>
          </a:stretch>
        </p:blipFill>
        <p:spPr>
          <a:xfrm>
            <a:off x="2308444" y="1332000"/>
            <a:ext cx="4602712" cy="3452034"/>
          </a:xfrm>
          <a:prstGeom prst="rect">
            <a:avLst/>
          </a:prstGeom>
        </p:spPr>
      </p:pic>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b="1" sz="2400">
                <a:solidFill>
                  <a:srgbClr val="1B4D81"/>
                </a:solidFill>
                <a:latin charset="0" panose="020F0502020204030203" pitchFamily="34" typeface="Lato"/>
              </a:defRPr>
            </a:lvl1pPr>
          </a:lstStyle>
          <a:p>
            <a:r>
              <a:rPr lang="en-US"/>
              <a:t>Results</a:t>
            </a:r>
          </a:p>
        </p:txBody>
      </p:sp>
      <p:sp>
        <p:nvSpPr>
          <p:cNvPr id="6" name="AutoShape 6"/>
          <p:cNvSpPr/>
          <p:nvPr/>
        </p:nvSpPr>
        <p:spPr>
          <a:xfrm>
            <a:off x="2308444" y="4784034"/>
            <a:ext cx="5334880" cy="300816"/>
          </a:xfrm>
          <a:prstGeom prst="rect">
            <a:avLst/>
          </a:prstGeom>
        </p:spPr>
        <p:txBody>
          <a:bodyPr anchor="t" anchorCtr="false"/>
          <a:p>
            <a:r>
              <a:rPr b="false" i="true" lang="en-US" sz="1200" u="none">
                <a:solidFill>
                  <a:srgbClr val="1B4D81"/>
                </a:solidFill>
                <a:latin typeface="Lato"/>
              </a:rPr>
              <a:t>Electrolyte salt concentration at t = 10,000 s for the relaxation simulation</a:t>
            </a:r>
          </a:p>
        </p:txBody>
      </p:sp>
      <p:pic>
        <p:nvPicPr>
          <p:cNvPr id="5" name="Picture 5"/>
          <p:cNvPicPr>
            <a:picLocks noChangeAspect="true"/>
          </p:cNvPicPr>
          <p:nvPr>
            <p:custDataLst>
              <p:tags r:id="rId3"/>
            </p:custDataLst>
          </p:nvPr>
        </p:nvPicPr>
        <p:blipFill>
          <a:blip r:embed="rId2"/>
          <a:stretch>
            <a:fillRect/>
          </a:stretch>
        </p:blipFill>
        <p:spPr>
          <a:xfrm>
            <a:off x="2308444" y="1332000"/>
            <a:ext cx="4602712" cy="3452034"/>
          </a:xfrm>
          <a:prstGeom prst="rect">
            <a:avLst/>
          </a:prstGeom>
        </p:spPr>
      </p:pic>
    </p:spTree>
  </p:cSld>
  <p:clrMapOvr>
    <a:masterClrMapping/>
  </p:clrMapOvr>
</p:sld>
</file>

<file path=ppt/slides/slide24.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xmlns:r="http://schemas.openxmlformats.org/officeDocument/2006/relationships">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sz="2400" b="1">
                <a:solidFill>
                  <a:srgbClr val="1B4D81"/>
                </a:solidFill>
                <a:latin typeface="Lato" panose="020F0502020204030203" pitchFamily="34" charset="0"/>
              </a:defRPr>
            </a:lvl1pPr>
          </a:lstStyle>
          <a:p>
            <a:r>
              <a:rPr lang="en-US"/>
              <a:t>Results</a:t>
            </a:r>
            <a:endParaRPr lang="en-US"/>
          </a:p>
        </p:txBody>
      </p:sp>
      <p:sp>
        <p:nvSpPr>
          <p:cNvPr name="AutoShape 4" id="4"/>
          <p:cNvSpPr/>
          <p:nvPr/>
        </p:nvSpPr>
        <p:spPr>
          <a:xfrm flipH="false" flipV="false" rot="0">
            <a:off x="457200" y="1332000"/>
            <a:ext cx="8305200" cy="3752850"/>
          </a:xfrm>
          <a:prstGeom prst="rect">
            <a:avLst/>
          </a:prstGeom>
          <a:noFill/>
          <a:ln>
            <a:noFill/>
            <a:headEnd type="none" len="med" w="med"/>
            <a:tailEnd type="none" len="med" w="med"/>
          </a:ln>
        </p:spPr>
        <p:txBody>
          <a:bodyPr anchorCtr="false" anchor="t" vert="horz" tIns="45720" lIns="0" bIns="45720" rIns="91440" wrap="square">
            <a:normAutofit/>
          </a:bodyPr>
          <a:p>
            <a:pPr lvl="0" algn="l" indent="-176209" marL="176209">
              <a:lnSpc>
                <a:spcPct val="100000"/>
              </a:lnSpc>
              <a:spcBef>
                <a:spcPts val="1000"/>
              </a:spcBef>
              <a:buFont typeface="Wingdings"/>
              <a:buChar char="§"/>
            </a:pPr>
            <a:r>
              <a:rPr lang="en-US" sz="1600" b="false" i="false" u="none">
                <a:solidFill>
                  <a:srgbClr val="393A39"/>
                </a:solidFill>
                <a:latin typeface="Lato"/>
              </a:rPr>
              <a:t>All the figures from the last study depict the cell potential, lithium concentrations, electrolyte potential, and electrolyte salt concentration at the end of a 10,000 s relaxation simulation after the 50% discharge at 1C</a:t>
            </a:r>
          </a:p>
          <a:p>
            <a:pPr lvl="0" algn="l" indent="-176209" marL="176209">
              <a:lnSpc>
                <a:spcPct val="100000"/>
              </a:lnSpc>
              <a:spcBef>
                <a:spcPts val="1000"/>
              </a:spcBef>
              <a:spcAft>
                <a:spcPct val="15000"/>
              </a:spcAft>
              <a:buFont typeface="Wingdings"/>
              <a:buChar char="§"/>
            </a:pPr>
            <a:r>
              <a:rPr lang="en-US" sz="1600" b="false" i="false" u="none">
                <a:solidFill>
                  <a:srgbClr val="393A39"/>
                </a:solidFill>
                <a:latin typeface="Lato"/>
              </a:rPr>
              <a:t>After approx 3 h of relaxation the battery has not yet reached complete equilibrium</a:t>
            </a:r>
          </a:p>
        </p:txBody>
      </p:sp>
    </p:spTree>
  </p:cSld>
  <p:clrMapOvr>
    <a:masterClrMapping/>
  </p:clrMapOvr>
</p:sld>
</file>

<file path=ppt/tags/tag1.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2.0.257&quot;&gt;&lt;VersionInformation&gt;&lt;Version&gt;1&lt;/Version&gt;&lt;/VersionInformation&gt;&lt;Entity&gt;/result/feature/pg7&lt;/Entity&gt;&lt;Tag&gt;pg7&lt;/Tag&gt;&lt;Node&gt;Results &amp;gt; Electrolyte Salt Concentration (liion)&lt;/Node&gt;&lt;LinkType&gt;Image&lt;/LinkType&gt;&lt;ModelLink directoryType=&quot;none&quot;&gt;H:\hub\root\build\main\daily\test\tapplications\Battery_Design_Module\Batteries,_Lithium-Ion\li_battery_spiral_2d.mph&lt;/ModelLink&gt;&lt;LocalPath&gt;li_battery_spiral_2d.mph&lt;/LocalPath&gt;&lt;SDim&gt;3&lt;/SDim&gt;&lt;Locked&gt;false&lt;/Locked&gt;&lt;PropSet id=&quot;image&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n&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ff&quot;/&gt;&lt;Property name=&quot;allowgltf&quot; type=&quot;bool&quot; value=&quot;on&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3&quot;/&gt;&lt;Property name=&quot;options3d&quot; type=&quot;group&quot; value=&quot;on&quot;/&gt;&lt;Property name=&quot;title3d&quot; type=&quot;bool&quot; value=&quot;on&quot;/&gt;&lt;Property name=&quot;legend3d&quot; type=&quot;bool&quot; value=&quot;on&quot;/&gt;&lt;Property name=&quot;grid&quot; type=&quot;bool&quot; value=&quot;on&quot;/&gt;&lt;Property name=&quot;axisorientation&quot; type=&quot;bool&quot; value=&quot;on&quot;/&gt;&lt;Property name=&quot;logo3d&quot; type=&quot;bool&quot; value=&quot;off&quot;/&gt;&lt;Property name=&quot;fontsize&quot; type=&quot;integer&quot; value=&quot;10&quot;/&gt;&lt;Property name=&quot;colortheme&quot; type=&quot;string&quot; value=&quot;globaltheme&quot;/&gt;&lt;Property name=&quot;background&quot; type=&quot;group&quot; value=&quot;color&quot;/&gt;&lt;Property name=&quot;customcolor&quot; type=&quot;realarray&quot; value=&quot;1, 1, 1&quot;/&gt;&lt;Property name=&quot;customcolor_vector_method&quot; type=&quot;string&quot; value=&quot;step&quot;/&gt;&lt;Property name=&quot;customcolor_vector_start&quot; type=&quot;string&quot; value=&quot;&quot;/&gt;&lt;Property name=&quot;customcolor_vector_stop&quot; type=&quot;string&quot; value=&quot;&quot;/&gt;&lt;Property name=&quot;customcolor_vector_step&quot; type=&quot;string&quot; value=&quot;&quot;/&gt;&lt;Property name=&quot;customcolor_vector_numvalues&quot; type=&quot;string&quot; value=&quot;&quot;/&gt;&lt;Property name=&quot;customcolor_vector_function&quot; type=&quot;string&quot; value=&quot;none&quot;/&gt;&lt;Property name=&quot;customcolor_vector_interval&quot; type=&quot;string&quot; value=&quot;octave&quot;/&gt;&lt;Property name=&quot;customcolor_vector_freqperdec&quot; type=&quot;string&quot; value=&quot;&quot;/&gt;&lt;Property name=&quot;lockview&quot; type=&quot;string&quot; value=&quot;on&quot;/&gt;&lt;Property name=&quot;linkedinfo&quot; type=&quot;string&quot; value=&quot;&quot;/&gt;&lt;/PropSet&gt;&lt;PropSet id=&quot;view&quot;&gt;&lt;Property name=&quot;renderwireframe&quot; type=&quot;bool&quot; value=&quot;off&quot;/&gt;&lt;Property name=&quot;showlabels&quot; type=&quot;bool&quot; value=&quot;off&quot;/&gt;&lt;Property name=&quot;showDirections&quot; type=&quot;bool&quot; value=&quot;off&quot;/&gt;&lt;Property name=&quot;showgrid&quot; type=&quot;bool&quot; value=&quot;on&quot;/&gt;&lt;Property name=&quot;showaxisorientation&quot; type=&quot;bool&quot; value=&quot;on&quot;/&gt;&lt;Property name=&quot;showunits&quot; type=&quot;bool&quot; value=&quot;on&quot;/&gt;&lt;Property name=&quot;plotgroupunits&quot; type=&quot;stringarray&quot; value=&quot;\small m, \small m, \small mol/m\textsuperscript {3}&quot;/&gt;&lt;Property name=&quot;locked&quot; type=&quot;bool&quot; value=&quot;off&quot;/&gt;&lt;Property name=&quot;rotcenlocked&quot; type=&quot;bool&quot; value=&quot;off&quot;/&gt;&lt;Property name=&quot;istemporary&quot; type=&quot;bool&quot; value=&quot;off&quot;/&gt;&lt;Property name=&quot;scenelight&quot; type=&quot;group&quot; value=&quot;on&quot;/&gt;&lt;Property name=&quot;totlightintensity&quot; type=&quot;real&quot; value=&quot;1.0&quot;/&gt;&lt;Property name=&quot;usediffuse&quot; type=&quot;bool&quot; value=&quot;on&quot;/&gt;&lt;Property name=&quot;usespecular&quot; type=&quot;bool&quot; value=&quot;on&quot;/&gt;&lt;Property name=&quot;globalambient&quot; type=&quot;group&quot; value=&quot;on&quot;/&gt;&lt;Property name=&quot;totambient&quot; type=&quot;real&quot; value=&quot;0.3&quot;/&gt;&lt;Property name=&quot;ambientcolor&quot; type=&quot;group&quot; value=&quot;white&quot;/&gt;&lt;Property name=&quot;customambientcolor&quot; type=&quot;realarray&quot; value=&quot;1, 1, 1&quot;/&gt;&lt;Property name=&quot;ssao&quot; type=&quot;group&quot; value=&quot;off&quot;/&gt;&lt;Property name=&quot;ssaoradiustype&quot; type=&quot;group&quot; value=&quot;relative&quot;/&gt;&lt;Property name=&quot;ssaoradiusrelative&quot; type=&quot;real&quot; value=&quot;0.4&quot;/&gt;&lt;Property name=&quot;ssaoradiusexplicit&quot; type=&quot;real&quot; value=&quot;0.4&quot;/&gt;&lt;Property name=&quot;ssaomagnitude&quot; type=&quot;real&quot; value=&quot;1.0&quot;/&gt;&lt;Property name=&quot;ssaosqueeze&quot; type=&quot;real&quot; value=&quot;1.0&quot;/&gt;&lt;Property name=&quot;ssaopreset&quot; type=&quot;group&quot; value=&quot;medium&quot;/&gt;&lt;Property name=&quot;ssaonsamples&quot; type=&quot;integer&quot; value=&quot;64&quot;/&gt;&lt;Property name=&quot;ssaoroughness&quot; type=&quot;real&quot; value=&quot;1.0&quot;/&gt;&lt;Property name=&quot;ssaokernelrotationstexturewidth&quot; type=&quot;integer&quot; value=&quot;4&quot;/&gt;&lt;Property name=&quot;ssaosmooth&quot; type=&quot;integer&quot; value=&quot;2&quot;/&gt;&lt;Property name=&quot;ssaonormalawaresmoothing&quot; type=&quot;bool&quot; value=&quot;off&quot;/&gt;&lt;Property name=&quot;ssaoresolution&quot; type=&quot;real&quot; value=&quot;1.0&quot;/&gt;&lt;Property name=&quot;shadowmapping&quot; type=&quot;group&quot; value=&quot;off&quot;/&gt;&lt;Property name=&quot;shadowmappingsoftness&quot; type=&quot;real&quot; value=&quot;0.5&quot;/&gt;&lt;Property name=&quot;shadowmappingstrength&quot; type=&quot;real&quot; value=&quot;0.5&quot;/&gt;&lt;Property name=&quot;shadowmappingpreset&quot; type=&quot;group&quot; value=&quot;low&quot;/&gt;&lt;Property name=&quot;shadowmappingnumberofoccludersamples&quot; type=&quot;integer&quot; value=&quot;8&quot;/&gt;&lt;Property name=&quot;shadowmappingnumberofsamples&quot; type=&quot;integer&quot; value=&quot;16&quot;/&gt;&lt;Property name=&quot;shadowmappingresolution&quot; type=&quot;real&quot; value=&quot;0.5&quot;/&gt;&lt;Property name=&quot;shadowmappingmultisamplingeverywhere&quot; type=&quot;bool&quot; value=&quot;on&quot;/&gt;&lt;Property name=&quot;shadowmappinglimitlightviewfrustums&quot; type=&quot;bool&quot; value=&quot;off&quot;/&gt;&lt;Property name=&quot;shadowmappingaccuratedepthcomparison&quot; type=&quot;group&quot; value=&quot;off&quot;/&gt;&lt;Property name=&quot;shadowmappingnormalawaresmoothing&quot; type=&quot;bool&quot; value=&quot;off&quot;/&gt;&lt;Property name=&quot;shadowmappingbiassettings&quot; type=&quot;group&quot; value=&quot;default&quot;/&gt;&lt;Property name=&quot;shadowmappingconstantdepthbias&quot; type=&quot;real&quot; value=&quot;0.001&quot;/&gt;&lt;Property name=&quot;shadowmappingslopedepthbias&quot; type=&quot;real&quot; value=&quot;0.001&quot;/&gt;&lt;Property name=&quot;shadowmappingnormaloffsetbias&quot; type=&quot;real&quot; value=&quot;0.003&quot;/&gt;&lt;Property name=&quot;flooreffect&quot; type=&quot;group&quot; value=&quot;off&quot;/&gt;&lt;Property name=&quot;flooreffectoriginsettings&quot; type=&quot;group&quot; value=&quot;farthestvertex&quot;/&gt;&lt;Property name=&quot;flooreffectshoworigin&quot; type=&quot;group&quot; value=&quot;off&quot;/&gt;&lt;Property name=&quot;flooreffectorigin&quot; type=&quot;realarray&quot; value=&quot;0, 0, 0&quot;/&gt;&lt;Property name=&quot;flooreffectorigin_vector_method&quot; type=&quot;string&quot; value=&quot;step&quot;/&gt;&lt;Property name=&quot;flooreffectorigin_vector_start&quot; type=&quot;string&quot; value=&quot;&quot;/&gt;&lt;Property name=&quot;flooreffectorigin_vector_stop&quot; type=&quot;string&quot; value=&quot;&quot;/&gt;&lt;Property name=&quot;flooreffectorigin_vector_step&quot; type=&quot;string&quot; value=&quot;&quot;/&gt;&lt;Property name=&quot;flooreffectorigin_vector_numvalues&quot; type=&quot;string&quot; value=&quot;&quot;/&gt;&lt;Property name=&quot;flooreffectorigin_vector_function&quot; type=&quot;string&quot; value=&quot;none&quot;/&gt;&lt;Property name=&quot;flooreffectorigin_vector_interval&quot; type=&quot;string&quot; value=&quot;octave&quot;/&gt;&lt;Property name=&quot;flooreffectorigin_vector_freqperdec&quot; type=&quot;string&quot; value=&quot;&quot;/&gt;&lt;Property name=&quot;flooreffectoffset&quot; type=&quot;real&quot; value=&quot;0.0&quot;/&gt;&lt;Property name=&quot;flooreffectshownormalsettings&quot; type=&quot;group&quot; value=&quot;on&quot;/&gt;&lt;Property name=&quot;flooreffectnormalsettings&quot; type=&quot;group&quot; value=&quot;angle&quot;/&gt;&lt;Property name=&quot;flooreffectshownormal&quot; type=&quot;group&quot; value=&quot;off&quot;/&gt;&lt;Property name=&quot;flooreffectnormalpreset&quot; type=&quot;group&quot; value=&quot;xyplane&quot;/&gt;&lt;Property name=&quot;flooreffectnormal&quot; type=&quot;realarray&quot; value=&quot;0, 0, 1&quot;/&gt;&lt;Property name=&quot;flooreffectnormal_vector_method&quot; type=&quot;string&quot; value=&quot;step&quot;/&gt;&lt;Property name=&quot;flooreffectnormal_vector_start&quot; type=&quot;string&quot; value=&quot;&quot;/&gt;&lt;Property name=&quot;flooreffectnormal_vector_stop&quot; type=&quot;string&quot; value=&quot;&quot;/&gt;&lt;Property name=&quot;flooreffectnormal_vector_step&quot; type=&quot;string&quot; value=&quot;&quot;/&gt;&lt;Property name=&quot;flooreffectnormal_vector_numvalues&quot; type=&quot;string&quot; value=&quot;&quot;/&gt;&lt;Property name=&quot;flooreffectnormal_vector_function&quot; type=&quot;string&quot; value=&quot;none&quot;/&gt;&lt;Property name=&quot;flooreffectnormal_vector_interval&quot; type=&quot;string&quot; value=&quot;octave&quot;/&gt;&lt;Property name=&quot;flooreffectnormal_vector_freqperdec&quot; type=&quot;string&quot; value=&quot;&quot;/&gt;&lt;Property name=&quot;flooreffectshowangle&quot; type=&quot;group&quot; value=&quot;on&quot;/&gt;&lt;Property name=&quot;flooreffectangle&quot; type=&quot;real&quot; value=&quot;5.0&quot;/&gt;&lt;Property name=&quot;flooreffectambientocclusion&quot; type=&quot;bool&quot; value=&quot;on&quot;/&gt;&lt;Property name=&quot;flooreffectshadow&quot; type=&quot;group&quot; value=&quot;on&quot;/&gt;&lt;Property name=&quot;flooreffectshadowblur&quot; type=&quot;real&quot; value=&quot;0.0&quot;/&gt;&lt;Property name=&quot;flooreffecttransparency&quot; type=&quot;real&quot; value=&quot;0&quot;/&gt;&lt;Property name=&quot;displayoutput&quot; type=&quot;group&quot; value=&quot;off&quot;/&gt;&lt;Property name=&quot;displayoutputpreset&quot; type=&quot;group&quot; value=&quot;default&quot;/&gt;&lt;Property name=&quot;displayoutputtonemap&quot; type=&quot;group&quot; value=&quot;4&quot;/&gt;&lt;Property name=&quot;displayoutputgamma&quot; type=&quot;real&quot; value=&quot;2.2&quot;/&gt;&lt;Property name=&quot;displayoutputexposure&quot; type=&quot;real&quot; value=&quot;0.0&quot;/&gt;&lt;Property name=&quot;displayoutputcontrast&quot; type=&quot;real&quot; value=&quot;1.0&quot;/&gt;&lt;Property name=&quot;displayoutputsaturation&quot; type=&quot;real&quot; value=&quot;1.0&quot;/&gt;&lt;Property name=&quot;displayoutputvibrance&quot; type=&quot;real&quot; value=&quot;0.0&quot;/&gt;&lt;Property name=&quot;displayoutputhue&quot; type=&quot;real&quot; value=&quot;0.0&quot;/&gt;&lt;Property name=&quot;displayoutputbrightness&quot; type=&quot;real&quot; value=&quot;0.0&quot;/&gt;&lt;Property name=&quot;environmentmap&quot; type=&quot;group&quot; value=&quot;envmap_none&quot;/&gt;&lt;Property name=&quot;skydirection&quot; type=&quot;group&quot; value=&quot;positivey&quot;/&gt;&lt;Property name=&quot;skyrotation&quot; type=&quot;group&quot; value=&quot;skyrotationzero&quot;/&gt;&lt;Property name=&quot;environmentreflections&quot; type=&quot;bool&quot; value=&quot;on&quot;/&gt;&lt;Property name=&quot;skybox&quot; type=&quot;group&quot; value=&quot;off&quot;/&gt;&lt;Property name=&quot;skyboxblurriness&quot; type=&quot;real&quot; value=&quot;0&quot;/&gt;&lt;Property name=&quot;skyboxblend&quot; type=&quot;real&quot; value=&quot;0&quot;/&gt;&lt;Property name=&quot;skyboxprojection&quot; type=&quot;group&quot; value=&quot;special&quot;/&gt;&lt;Property name=&quot;skyboxfov&quot; type=&quot;real&quot; value=&quot;110&quot;/&gt;&lt;Property name=&quot;rotateenvironment&quot; type=&quot;bool&quot; value=&quot;off&quot;/&gt;&lt;Property name=&quot;transparency&quot; type=&quot;group&quot; value=&quot;off&quot;/&gt;&lt;Property name=&quot;transparencylevel&quot; type=&quot;real&quot; value=&quot;0.5&quot;/&gt;&lt;Property name=&quot;uniformblending&quot; type=&quot;group&quot; value=&quot;off&quot;/&gt;&lt;Property name=&quot;uniformblendinglevel&quot; type=&quot;real&quot; value=&quot;0.5&quot;/&gt;&lt;Property name=&quot;clippingactive&quot; type=&quot;group&quot; value=&quot;on&quot;/&gt;&lt;Property name=&quot;clipfaces&quot; type=&quot;bool&quot; value=&quot;on&quot;/&gt;&lt;Property name=&quot;clipedges&quot; type=&quot;bool&quot; value=&quot;on&quot;/&gt;&lt;Property name=&quot;clippoints&quot; type=&quot;bool&quot; value=&quot;on&quot;/&gt;&lt;Property name=&quot;clipprimaryhovereffect&quot; type=&quot;bool&quot; value=&quot;on&quot;/&gt;&lt;Property name=&quot;clipsecondaryhovereffect&quot; type=&quot;bool&quot; value=&quot;off&quot;/&gt;&lt;Property name=&quot;cliphighlightintersection&quot; type=&quot;group&quot; value=&quot;on&quot;/&gt;&lt;Property name=&quot;clipintersectionhighlightcolor&quot; type=&quot;group&quot; value=&quot;fromtheme&quot;/&gt;&lt;Property name=&quot;customclipintersectionhighlightcolor&quot; type=&quot;realarray&quot; value=&quot;1, 0, 0&quot;/&gt;&lt;Property name=&quot;clipapplyclipping&quot; type=&quot;bool&quot; value=&quot;on&quot;/&gt;&lt;Property name=&quot;clipshowframes&quot; type=&quot;bool&quot; value=&quot;on&quot;/&gt;&lt;Property name=&quot;clipshowgizmos&quot; type=&quot;bool&quot; value=&quot;on&quot;/&gt;&lt;Property name=&quot;clipshowcappedfaces&quot; type=&quot;group&quot; value=&quot;off&quot;/&gt;&lt;Property name=&quot;clipcappedfacescolorize&quot; type=&quot;group&quot; value=&quot;on&quot;/&gt;&lt;Property name=&quot;clipcappedfacescolorizeper&quot; type=&quot;group&quot; value=&quot;domain&quot;/&gt;&lt;Property name=&quot;clipcappedfaceshighlightoverlappingdomains&quot; type=&quot;group&quot; value=&quot;on&quot;/&gt;&lt;Property name=&quot;clipcappedfaceshighlightoverlappingdomainscolor&quot; type=&quot;group&quot; value=&quot;fromtheme&quot;/&gt;&lt;Property name=&quot;customclipcappedfaceshighlightoverlappingdomainscolor&quot; type=&quot;realarray&quot; value=&quot;1, 0, 0&quot;/&gt;&lt;Property name=&quot;clipcappedfacestransparencyenabled&quot; type=&quot;group&quot; value=&quot;off&quot;/&gt;&lt;Property name=&quot;clipcappedfacestransparency&quot; type=&quot;real&quot; value=&quot;0.2&quot;/&gt;&lt;Property name=&quot;hidestatus&quot; type=&quot;string&quot; value=&quot;hide&quot;/&gt;&lt;Property name=&quot;isnew&quot; type=&quot;bool&quot; value=&quot;off&quot;/&gt;&lt;Property name=&quot;postviewkey&quot; type=&quot;string&quot; value=&quot;&quot;/&gt;&lt;Property name=&quot;workplaneclip&quot; type=&quot;bool&quot; value=&quot;off&quot;/&gt;&lt;Property name=&quot;offscreenoverride&quot; type=&quot;bool&quot; value=&quot;off&quot;/&gt;&lt;/PropSet&gt;&lt;PropSet id=&quot;camera&quot;&gt;&lt;Property name=&quot;projection&quot; type=&quot;group&quot; value=&quot;perspective&quot;/&gt;&lt;Property name=&quot;orthoscale&quot; type=&quot;real&quot; value=&quot;56.77886962890625&quot;/&gt;&lt;Property name=&quot;zoomanglefull&quot; type=&quot;real&quot; value=&quot;21.69807243347168&quot;/&gt;&lt;Property name=&quot;forcenoviewscaling&quot; type=&quot;bool&quot; value=&quot;off&quot;/&gt;&lt;Property name=&quot;viewscaletype&quot; type=&quot;group&quot; value=&quot;none&quot;/&gt;&lt;Property name=&quot;autocontext&quot; type=&quot;group&quot; value=&quot;isotropic&quot;/&gt;&lt;Property name=&quot;autoupdate&quot; type=&quot;bool&quot; value=&quot;off&quot;/&gt;&lt;Property name=&quot;xweight&quot; type=&quot;real&quot; value=&quot;1&quot;/&gt;&lt;Property name=&quot;yweight&quot; type=&quot;real&quot; value=&quot;1&quot;/&gt;&lt;Property name=&quot;zweight&quot; type=&quot;real&quot; value=&quot;1&quot;/&gt;&lt;Property name=&quot;xscale&quot; type=&quot;real&quot; value=&quot;1&quot;/&gt;&lt;Property name=&quot;yscale&quot; type=&quot;real&quot; value=&quot;1&quot;/&gt;&lt;Property name=&quot;zscale&quot; type=&quot;real&quot; value=&quot;1&quot;/&gt;&lt;Property name=&quot;position&quot; type=&quot;realarray&quot; value=&quot;-0.029666738584637642, -0.039750486612319946, 0.032929740846157074&quot;/&gt;&lt;Property name=&quot;target&quot; type=&quot;realarray&quot; value=&quot;8.350051939487457E-5, -8.349865674972534E-5, 0.003179498016834259&quot;/&gt;&lt;Property name=&quot;up&quot; type=&quot;realarray&quot; value=&quot;0.3086974322795868, 0.4115965962409973, 0.8574929237365723&quot;/&gt;&lt;Property name=&quot;rotationpoint&quot; type=&quot;realarray&quot; value=&quot;8.350005373358727E-5, -8.350005373358727E-5, 0.0031794998794794083&quot;/&gt;&lt;Property name=&quot;viewoffset&quot; type=&quot;realarray&quot; value=&quot;-0.04686013236641884, -0.006333299887651535&quot;/&gt;&lt;Property name=&quot;manualgrid&quot; type=&quot;group&quot; value=&quot;off&quot;/&gt;&lt;Property name=&quot;xspacing&quot; type=&quot;real&quot; value=&quot;1&quot;/&gt;&lt;Property name=&quot;yspacing&quot; type=&quot;real&quot; value=&quot;1&quot;/&gt;&lt;Property name=&quot;z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zextra&quot; type=&quot;realarray&quot; value=&quot;&quot;/&gt;&lt;Property name=&quot;zextra_vector_method&quot; type=&quot;string&quot; value=&quot;step&quot;/&gt;&lt;Property name=&quot;zextra_vector_start&quot; type=&quot;string&quot; value=&quot;&quot;/&gt;&lt;Property name=&quot;zextra_vector_stop&quot; type=&quot;string&quot; value=&quot;&quot;/&gt;&lt;Property name=&quot;zextra_vector_step&quot; type=&quot;string&quot; value=&quot;&quot;/&gt;&lt;Property name=&quot;zextra_vector_numvalues&quot; type=&quot;string&quot; value=&quot;&quot;/&gt;&lt;Property name=&quot;zextra_vector_function&quot; type=&quot;string&quot; value=&quot;none&quot;/&gt;&lt;Property name=&quot;zextra_vector_interval&quot; type=&quot;string&quot; value=&quot;octave&quot;/&gt;&lt;Property name=&quot;zextra_vector_freqperdec&quot; type=&quot;string&quot; value=&quot;&quot;/&gt;&lt;Property name=&quot;canvassizedip&quot; type=&quot;realarray&quot; value=&quot;710, 487&quot;/&gt;&lt;Property name=&quot;renderareasizedip&quot; type=&quot;realarray&quot; value=&quot;710, 487&quot;/&gt;&lt;/PropSet&gt;&lt;PropSet id=&quot;axis&quot;/&gt;&lt;PropSet id=&quot;clip&quot;/&gt;&lt;PropSet id=&quot;table&quot;/&gt;&lt;UpdateTimeStamp&gt;Sep 27, 2023, 9:14:47 PM&lt;/UpdateTimeStamp&gt;&lt;/Root&gt;"/>
</p:tagLst>
</file>

<file path=ppt/tags/tag2.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2.0.257&quot;&gt;&lt;VersionInformation&gt;&lt;Version&gt;1&lt;/Version&gt;&lt;/VersionInformation&gt;&lt;Entity&gt;/result/feature/pg8&lt;/Entity&gt;&lt;Tag&gt;pg8&lt;/Tag&gt;&lt;Node&gt;Results &amp;gt; Relative Li Concentration at Surface of Negative Electrode Particles&lt;/Node&gt;&lt;LinkType&gt;Image&lt;/LinkType&gt;&lt;ModelLink directoryType=&quot;none&quot;&gt;H:\hub\root\build\main\daily\test\tapplications\Battery_Design_Module\Batteries,_Lithium-Ion\li_battery_spiral_2d.mph&lt;/ModelLink&gt;&lt;LocalPath&gt;li_battery_spiral_2d.mph&lt;/LocalPath&gt;&lt;SDim&gt;3&lt;/SDim&gt;&lt;Locked&gt;false&lt;/Locked&gt;&lt;PropSet id=&quot;image&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n&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ff&quot;/&gt;&lt;Property name=&quot;allowgltf&quot; type=&quot;bool&quot; value=&quot;on&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3&quot;/&gt;&lt;Property name=&quot;options3d&quot; type=&quot;group&quot; value=&quot;on&quot;/&gt;&lt;Property name=&quot;title3d&quot; type=&quot;bool&quot; value=&quot;on&quot;/&gt;&lt;Property name=&quot;legend3d&quot; type=&quot;bool&quot; value=&quot;on&quot;/&gt;&lt;Property name=&quot;grid&quot; type=&quot;bool&quot; value=&quot;on&quot;/&gt;&lt;Property name=&quot;axisorientation&quot; type=&quot;bool&quot; value=&quot;on&quot;/&gt;&lt;Property name=&quot;logo3d&quot; type=&quot;bool&quot; value=&quot;off&quot;/&gt;&lt;Property name=&quot;fontsize&quot; type=&quot;integer&quot; value=&quot;10&quot;/&gt;&lt;Property name=&quot;colortheme&quot; type=&quot;string&quot; value=&quot;globaltheme&quot;/&gt;&lt;Property name=&quot;background&quot; type=&quot;group&quot; value=&quot;transparent&quot;/&gt;&lt;Property name=&quot;lockview&quot; type=&quot;string&quot; value=&quot;on&quot;/&gt;&lt;Property name=&quot;linkedinfo&quot; type=&quot;string&quot; value=&quot;&quot;/&gt;&lt;/PropSet&gt;&lt;PropSet id=&quot;view&quot;&gt;&lt;Property name=&quot;renderwireframe&quot; type=&quot;bool&quot; value=&quot;off&quot;/&gt;&lt;Property name=&quot;showlabels&quot; type=&quot;bool&quot; value=&quot;off&quot;/&gt;&lt;Property name=&quot;showDirections&quot; type=&quot;bool&quot; value=&quot;off&quot;/&gt;&lt;Property name=&quot;showgrid&quot; type=&quot;bool&quot; value=&quot;on&quot;/&gt;&lt;Property name=&quot;showaxisorientation&quot; type=&quot;bool&quot; value=&quot;on&quot;/&gt;&lt;Property name=&quot;showunits&quot; type=&quot;bool&quot; value=&quot;on&quot;/&gt;&lt;Property name=&quot;plotgroupunits&quot; type=&quot;stringarray&quot; value=&quot;\small m, \small m, &quot;/&gt;&lt;Property name=&quot;locked&quot; type=&quot;bool&quot; value=&quot;off&quot;/&gt;&lt;Property name=&quot;rotcenlocked&quot; type=&quot;bool&quot; value=&quot;off&quot;/&gt;&lt;Property name=&quot;istemporary&quot; type=&quot;bool&quot; value=&quot;off&quot;/&gt;&lt;Property name=&quot;scenelight&quot; type=&quot;group&quot; value=&quot;on&quot;/&gt;&lt;Property name=&quot;totlightintensity&quot; type=&quot;real&quot; value=&quot;1.0&quot;/&gt;&lt;Property name=&quot;usediffuse&quot; type=&quot;bool&quot; value=&quot;on&quot;/&gt;&lt;Property name=&quot;usespecular&quot; type=&quot;bool&quot; value=&quot;on&quot;/&gt;&lt;Property name=&quot;globalambient&quot; type=&quot;group&quot; value=&quot;on&quot;/&gt;&lt;Property name=&quot;totambient&quot; type=&quot;real&quot; value=&quot;0.3&quot;/&gt;&lt;Property name=&quot;ambientcolor&quot; type=&quot;group&quot; value=&quot;white&quot;/&gt;&lt;Property name=&quot;customambientcolor&quot; type=&quot;realarray&quot; value=&quot;1, 1, 1&quot;/&gt;&lt;Property name=&quot;ssao&quot; type=&quot;group&quot; value=&quot;off&quot;/&gt;&lt;Property name=&quot;ssaoradiustype&quot; type=&quot;group&quot; value=&quot;relative&quot;/&gt;&lt;Property name=&quot;ssaoradiusrelative&quot; type=&quot;real&quot; value=&quot;0.4&quot;/&gt;&lt;Property name=&quot;ssaoradiusexplicit&quot; type=&quot;real&quot; value=&quot;0.4&quot;/&gt;&lt;Property name=&quot;ssaomagnitude&quot; type=&quot;real&quot; value=&quot;1.0&quot;/&gt;&lt;Property name=&quot;ssaosqueeze&quot; type=&quot;real&quot; value=&quot;1.0&quot;/&gt;&lt;Property name=&quot;ssaopreset&quot; type=&quot;group&quot; value=&quot;medium&quot;/&gt;&lt;Property name=&quot;ssaonsamples&quot; type=&quot;integer&quot; value=&quot;64&quot;/&gt;&lt;Property name=&quot;ssaoroughness&quot; type=&quot;real&quot; value=&quot;1.0&quot;/&gt;&lt;Property name=&quot;ssaokernelrotationstexturewidth&quot; type=&quot;integer&quot; value=&quot;4&quot;/&gt;&lt;Property name=&quot;ssaosmooth&quot; type=&quot;integer&quot; value=&quot;2&quot;/&gt;&lt;Property name=&quot;ssaonormalawaresmoothing&quot; type=&quot;bool&quot; value=&quot;off&quot;/&gt;&lt;Property name=&quot;ssaoresolution&quot; type=&quot;real&quot; value=&quot;1.0&quot;/&gt;&lt;Property name=&quot;shadowmapping&quot; type=&quot;group&quot; value=&quot;off&quot;/&gt;&lt;Property name=&quot;shadowmappingsoftness&quot; type=&quot;real&quot; value=&quot;0.5&quot;/&gt;&lt;Property name=&quot;shadowmappingstrength&quot; type=&quot;real&quot; value=&quot;0.5&quot;/&gt;&lt;Property name=&quot;shadowmappingpreset&quot; type=&quot;group&quot; value=&quot;low&quot;/&gt;&lt;Property name=&quot;shadowmappingnumberofoccludersamples&quot; type=&quot;integer&quot; value=&quot;8&quot;/&gt;&lt;Property name=&quot;shadowmappingnumberofsamples&quot; type=&quot;integer&quot; value=&quot;16&quot;/&gt;&lt;Property name=&quot;shadowmappingresolution&quot; type=&quot;real&quot; value=&quot;0.5&quot;/&gt;&lt;Property name=&quot;shadowmappingmultisamplingeverywhere&quot; type=&quot;bool&quot; value=&quot;on&quot;/&gt;&lt;Property name=&quot;shadowmappinglimitlightviewfrustums&quot; type=&quot;bool&quot; value=&quot;off&quot;/&gt;&lt;Property name=&quot;shadowmappingaccuratedepthcomparison&quot; type=&quot;group&quot; value=&quot;off&quot;/&gt;&lt;Property name=&quot;shadowmappingnormalawaresmoothing&quot; type=&quot;bool&quot; value=&quot;off&quot;/&gt;&lt;Property name=&quot;shadowmappingbiassettings&quot; type=&quot;group&quot; value=&quot;default&quot;/&gt;&lt;Property name=&quot;shadowmappingconstantdepthbias&quot; type=&quot;real&quot; value=&quot;0.001&quot;/&gt;&lt;Property name=&quot;shadowmappingslopedepthbias&quot; type=&quot;real&quot; value=&quot;0.001&quot;/&gt;&lt;Property name=&quot;shadowmappingnormaloffsetbias&quot; type=&quot;real&quot; value=&quot;0.003&quot;/&gt;&lt;Property name=&quot;flooreffect&quot; type=&quot;group&quot; value=&quot;off&quot;/&gt;&lt;Property name=&quot;flooreffectoriginsettings&quot; type=&quot;group&quot; value=&quot;farthestvertex&quot;/&gt;&lt;Property name=&quot;flooreffectshoworigin&quot; type=&quot;group&quot; value=&quot;off&quot;/&gt;&lt;Property name=&quot;flooreffectorigin&quot; type=&quot;realarray&quot; value=&quot;0, 0, 0&quot;/&gt;&lt;Property name=&quot;flooreffectorigin_vector_method&quot; type=&quot;string&quot; value=&quot;step&quot;/&gt;&lt;Property name=&quot;flooreffectorigin_vector_start&quot; type=&quot;string&quot; value=&quot;&quot;/&gt;&lt;Property name=&quot;flooreffectorigin_vector_stop&quot; type=&quot;string&quot; value=&quot;&quot;/&gt;&lt;Property name=&quot;flooreffectorigin_vector_step&quot; type=&quot;string&quot; value=&quot;&quot;/&gt;&lt;Property name=&quot;flooreffectorigin_vector_numvalues&quot; type=&quot;string&quot; value=&quot;&quot;/&gt;&lt;Property name=&quot;flooreffectorigin_vector_function&quot; type=&quot;string&quot; value=&quot;none&quot;/&gt;&lt;Property name=&quot;flooreffectorigin_vector_interval&quot; type=&quot;string&quot; value=&quot;octave&quot;/&gt;&lt;Property name=&quot;flooreffectorigin_vector_freqperdec&quot; type=&quot;string&quot; value=&quot;&quot;/&gt;&lt;Property name=&quot;flooreffectoffset&quot; type=&quot;real&quot; value=&quot;0.0&quot;/&gt;&lt;Property name=&quot;flooreffectshownormalsettings&quot; type=&quot;group&quot; value=&quot;on&quot;/&gt;&lt;Property name=&quot;flooreffectnormalsettings&quot; type=&quot;group&quot; value=&quot;angle&quot;/&gt;&lt;Property name=&quot;flooreffectshownormal&quot; type=&quot;group&quot; value=&quot;off&quot;/&gt;&lt;Property name=&quot;flooreffectnormalpreset&quot; type=&quot;group&quot; value=&quot;xyplane&quot;/&gt;&lt;Property name=&quot;flooreffectnormal&quot; type=&quot;realarray&quot; value=&quot;0, 0, 1&quot;/&gt;&lt;Property name=&quot;flooreffectnormal_vector_method&quot; type=&quot;string&quot; value=&quot;step&quot;/&gt;&lt;Property name=&quot;flooreffectnormal_vector_start&quot; type=&quot;string&quot; value=&quot;&quot;/&gt;&lt;Property name=&quot;flooreffectnormal_vector_stop&quot; type=&quot;string&quot; value=&quot;&quot;/&gt;&lt;Property name=&quot;flooreffectnormal_vector_step&quot; type=&quot;string&quot; value=&quot;&quot;/&gt;&lt;Property name=&quot;flooreffectnormal_vector_numvalues&quot; type=&quot;string&quot; value=&quot;&quot;/&gt;&lt;Property name=&quot;flooreffectnormal_vector_function&quot; type=&quot;string&quot; value=&quot;none&quot;/&gt;&lt;Property name=&quot;flooreffectnormal_vector_interval&quot; type=&quot;string&quot; value=&quot;octave&quot;/&gt;&lt;Property name=&quot;flooreffectnormal_vector_freqperdec&quot; type=&quot;string&quot; value=&quot;&quot;/&gt;&lt;Property name=&quot;flooreffectshowangle&quot; type=&quot;group&quot; value=&quot;on&quot;/&gt;&lt;Property name=&quot;flooreffectangle&quot; type=&quot;real&quot; value=&quot;5.0&quot;/&gt;&lt;Property name=&quot;flooreffectambientocclusion&quot; type=&quot;bool&quot; value=&quot;on&quot;/&gt;&lt;Property name=&quot;flooreffectshadow&quot; type=&quot;group&quot; value=&quot;on&quot;/&gt;&lt;Property name=&quot;flooreffectshadowblur&quot; type=&quot;real&quot; value=&quot;0.0&quot;/&gt;&lt;Property name=&quot;flooreffecttransparency&quot; type=&quot;real&quot; value=&quot;0&quot;/&gt;&lt;Property name=&quot;displayoutput&quot; type=&quot;group&quot; value=&quot;off&quot;/&gt;&lt;Property name=&quot;displayoutputpreset&quot; type=&quot;group&quot; value=&quot;default&quot;/&gt;&lt;Property name=&quot;displayoutputtonemap&quot; type=&quot;group&quot; value=&quot;4&quot;/&gt;&lt;Property name=&quot;displayoutputgamma&quot; type=&quot;real&quot; value=&quot;2.2&quot;/&gt;&lt;Property name=&quot;displayoutputexposure&quot; type=&quot;real&quot; value=&quot;0.0&quot;/&gt;&lt;Property name=&quot;displayoutputcontrast&quot; type=&quot;real&quot; value=&quot;1.0&quot;/&gt;&lt;Property name=&quot;displayoutputsaturation&quot; type=&quot;real&quot; value=&quot;1.0&quot;/&gt;&lt;Property name=&quot;displayoutputvibrance&quot; type=&quot;real&quot; value=&quot;0.0&quot;/&gt;&lt;Property name=&quot;displayoutputhue&quot; type=&quot;real&quot; value=&quot;0.0&quot;/&gt;&lt;Property name=&quot;displayoutputbrightness&quot; type=&quot;real&quot; value=&quot;0.0&quot;/&gt;&lt;Property name=&quot;environmentmap&quot; type=&quot;group&quot; value=&quot;envmap_none&quot;/&gt;&lt;Property name=&quot;skydirection&quot; type=&quot;group&quot; value=&quot;positivey&quot;/&gt;&lt;Property name=&quot;skyrotation&quot; type=&quot;group&quot; value=&quot;skyrotationzero&quot;/&gt;&lt;Property name=&quot;environmentreflections&quot; type=&quot;bool&quot; value=&quot;on&quot;/&gt;&lt;Property name=&quot;skybox&quot; type=&quot;group&quot; value=&quot;off&quot;/&gt;&lt;Property name=&quot;skyboxblurriness&quot; type=&quot;real&quot; value=&quot;0&quot;/&gt;&lt;Property name=&quot;skyboxblend&quot; type=&quot;real&quot; value=&quot;0&quot;/&gt;&lt;Property name=&quot;skyboxprojection&quot; type=&quot;group&quot; value=&quot;special&quot;/&gt;&lt;Property name=&quot;skyboxfov&quot; type=&quot;real&quot; value=&quot;110&quot;/&gt;&lt;Property name=&quot;rotateenvironment&quot; type=&quot;bool&quot; value=&quot;off&quot;/&gt;&lt;Property name=&quot;transparency&quot; type=&quot;group&quot; value=&quot;off&quot;/&gt;&lt;Property name=&quot;transparencylevel&quot; type=&quot;real&quot; value=&quot;0.5&quot;/&gt;&lt;Property name=&quot;uniformblending&quot; type=&quot;group&quot; value=&quot;off&quot;/&gt;&lt;Property name=&quot;uniformblendinglevel&quot; type=&quot;real&quot; value=&quot;0.5&quot;/&gt;&lt;Property name=&quot;clippingactive&quot; type=&quot;group&quot; value=&quot;on&quot;/&gt;&lt;Property name=&quot;clipfaces&quot; type=&quot;bool&quot; value=&quot;on&quot;/&gt;&lt;Property name=&quot;clipedges&quot; type=&quot;bool&quot; value=&quot;on&quot;/&gt;&lt;Property name=&quot;clippoints&quot; type=&quot;bool&quot; value=&quot;on&quot;/&gt;&lt;Property name=&quot;clipprimaryhovereffect&quot; type=&quot;bool&quot; value=&quot;on&quot;/&gt;&lt;Property name=&quot;clipsecondaryhovereffect&quot; type=&quot;bool&quot; value=&quot;off&quot;/&gt;&lt;Property name=&quot;cliphighlightintersection&quot; type=&quot;group&quot; value=&quot;on&quot;/&gt;&lt;Property name=&quot;clipintersectionhighlightcolor&quot; type=&quot;group&quot; value=&quot;fromtheme&quot;/&gt;&lt;Property name=&quot;customclipintersectionhighlightcolor&quot; type=&quot;realarray&quot; value=&quot;1, 0, 0&quot;/&gt;&lt;Property name=&quot;clipapplyclipping&quot; type=&quot;bool&quot; value=&quot;on&quot;/&gt;&lt;Property name=&quot;clipshowframes&quot; type=&quot;bool&quot; value=&quot;on&quot;/&gt;&lt;Property name=&quot;clipshowgizmos&quot; type=&quot;bool&quot; value=&quot;on&quot;/&gt;&lt;Property name=&quot;clipshowcappedfaces&quot; type=&quot;group&quot; value=&quot;off&quot;/&gt;&lt;Property name=&quot;clipcappedfacescolorize&quot; type=&quot;group&quot; value=&quot;on&quot;/&gt;&lt;Property name=&quot;clipcappedfacescolorizeper&quot; type=&quot;group&quot; value=&quot;domain&quot;/&gt;&lt;Property name=&quot;clipcappedfaceshighlightoverlappingdomains&quot; type=&quot;group&quot; value=&quot;on&quot;/&gt;&lt;Property name=&quot;clipcappedfaceshighlightoverlappingdomainscolor&quot; type=&quot;group&quot; value=&quot;fromtheme&quot;/&gt;&lt;Property name=&quot;customclipcappedfaceshighlightoverlappingdomainscolor&quot; type=&quot;realarray&quot; value=&quot;1, 0, 0&quot;/&gt;&lt;Property name=&quot;clipcappedfacestransparencyenabled&quot; type=&quot;group&quot; value=&quot;off&quot;/&gt;&lt;Property name=&quot;clipcappedfacestransparency&quot; type=&quot;real&quot; value=&quot;0.2&quot;/&gt;&lt;Property name=&quot;hidestatus&quot; type=&quot;string&quot; value=&quot;hide&quot;/&gt;&lt;Property name=&quot;isnew&quot; type=&quot;bool&quot; value=&quot;off&quot;/&gt;&lt;Property name=&quot;postviewkey&quot; type=&quot;string&quot; value=&quot;&quot;/&gt;&lt;Property name=&quot;workplaneclip&quot; type=&quot;bool&quot; value=&quot;off&quot;/&gt;&lt;Property name=&quot;offscreenoverride&quot; type=&quot;bool&quot; value=&quot;off&quot;/&gt;&lt;/PropSet&gt;&lt;PropSet id=&quot;camera&quot;&gt;&lt;Property name=&quot;projection&quot; type=&quot;group&quot; value=&quot;perspective&quot;/&gt;&lt;Property name=&quot;orthoscale&quot; type=&quot;real&quot; value=&quot;14.189496040344238&quot;/&gt;&lt;Property name=&quot;zoomanglefull&quot; type=&quot;real&quot; value=&quot;21.714269638061523&quot;/&gt;&lt;Property name=&quot;forcenoviewscaling&quot; type=&quot;bool&quot; value=&quot;off&quot;/&gt;&lt;Property name=&quot;viewscaletype&quot; type=&quot;group&quot; value=&quot;none&quot;/&gt;&lt;Property name=&quot;autocontext&quot; type=&quot;group&quot; value=&quot;isotropic&quot;/&gt;&lt;Property name=&quot;autoupdate&quot; type=&quot;bool&quot; value=&quot;off&quot;/&gt;&lt;Property name=&quot;xweight&quot; type=&quot;real&quot; value=&quot;1&quot;/&gt;&lt;Property name=&quot;yweight&quot; type=&quot;real&quot; value=&quot;1&quot;/&gt;&lt;Property name=&quot;zweight&quot; type=&quot;real&quot; value=&quot;1&quot;/&gt;&lt;Property name=&quot;xscale&quot; type=&quot;real&quot; value=&quot;1&quot;/&gt;&lt;Property name=&quot;yscale&quot; type=&quot;real&quot; value=&quot;1&quot;/&gt;&lt;Property name=&quot;zscale&quot; type=&quot;real&quot; value=&quot;1&quot;/&gt;&lt;Property name=&quot;position&quot; type=&quot;realarray&quot; value=&quot;-0.02743661031126976, -0.036776792258024216, 0.030461063608527184&quot;/&gt;&lt;Property name=&quot;target&quot; type=&quot;realarray&quot; value=&quot;8.349306881427765E-5, -8.331984281539917E-5, 0.0029409602284431458&quot;/&gt;&lt;Property name=&quot;up&quot; type=&quot;realarray&quot; value=&quot;0.3086974024772644, 0.4115965962409973, 0.8574929237365723&quot;/&gt;&lt;Property name=&quot;rotationpoint&quot; type=&quot;realarray&quot; value=&quot;8.349353447556496E-5, -8.332054130733013E-5, 0.002940960694104433&quot;/&gt;&lt;Property name=&quot;viewoffset&quot; type=&quot;realarray&quot; value=&quot;-0.04708148539066315, -0.0062839147009460345&quot;/&gt;&lt;Property name=&quot;manualgrid&quot; type=&quot;group&quot; value=&quot;off&quot;/&gt;&lt;Property name=&quot;xspacing&quot; type=&quot;real&quot; value=&quot;1&quot;/&gt;&lt;Property name=&quot;yspacing&quot; type=&quot;real&quot; value=&quot;1&quot;/&gt;&lt;Property name=&quot;z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zextra&quot; type=&quot;realarray&quot; value=&quot;&quot;/&gt;&lt;Property name=&quot;zextra_vector_method&quot; type=&quot;string&quot; value=&quot;step&quot;/&gt;&lt;Property name=&quot;zextra_vector_start&quot; type=&quot;string&quot; value=&quot;&quot;/&gt;&lt;Property name=&quot;zextra_vector_stop&quot; type=&quot;string&quot; value=&quot;&quot;/&gt;&lt;Property name=&quot;zextra_vector_step&quot; type=&quot;string&quot; value=&quot;&quot;/&gt;&lt;Property name=&quot;zextra_vector_numvalues&quot; type=&quot;string&quot; value=&quot;&quot;/&gt;&lt;Property name=&quot;zextra_vector_function&quot; type=&quot;string&quot; value=&quot;none&quot;/&gt;&lt;Property name=&quot;zextra_vector_interval&quot; type=&quot;string&quot; value=&quot;octave&quot;/&gt;&lt;Property name=&quot;zextra_vector_freqperdec&quot; type=&quot;string&quot; value=&quot;&quot;/&gt;&lt;Property name=&quot;canvassizedip&quot; type=&quot;realarray&quot; value=&quot;710, 487&quot;/&gt;&lt;Property name=&quot;renderareasizedip&quot; type=&quot;realarray&quot; value=&quot;710, 487&quot;/&gt;&lt;/PropSet&gt;&lt;PropSet id=&quot;axis&quot;/&gt;&lt;PropSet id=&quot;clip&quot;/&gt;&lt;PropSet id=&quot;table&quot;/&gt;&lt;UpdateTimeStamp&gt;Sep 27, 2023, 9:14:50 PM&lt;/UpdateTimeStamp&gt;&lt;/Root&gt;"/>
</p:tagLst>
</file>

<file path=ppt/tags/tag3.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2.0.257&quot;&gt;&lt;VersionInformation&gt;&lt;Version&gt;1&lt;/Version&gt;&lt;/VersionInformation&gt;&lt;Entity&gt;/result/feature/pg8&lt;/Entity&gt;&lt;Tag&gt;pg8&lt;/Tag&gt;&lt;Node&gt;Results &amp;gt; Relative Li Concentration at Surface of Negative Electrode Particles&lt;/Node&gt;&lt;LinkType&gt;Image&lt;/LinkType&gt;&lt;ModelLink directoryType=&quot;none&quot;&gt;H:\hub\root\build\main\daily\test\tapplications\Battery_Design_Module\Batteries,_Lithium-Ion\li_battery_spiral_2d.mph&lt;/ModelLink&gt;&lt;LocalPath&gt;li_battery_spiral_2d.mph&lt;/LocalPath&gt;&lt;SDim&gt;3&lt;/SDim&gt;&lt;Locked&gt;false&lt;/Locked&gt;&lt;PropSet id=&quot;image&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n&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ff&quot;/&gt;&lt;Property name=&quot;allowgltf&quot; type=&quot;bool&quot; value=&quot;on&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3&quot;/&gt;&lt;Property name=&quot;options3d&quot; type=&quot;group&quot; value=&quot;on&quot;/&gt;&lt;Property name=&quot;title3d&quot; type=&quot;bool&quot; value=&quot;on&quot;/&gt;&lt;Property name=&quot;legend3d&quot; type=&quot;bool&quot; value=&quot;on&quot;/&gt;&lt;Property name=&quot;grid&quot; type=&quot;bool&quot; value=&quot;on&quot;/&gt;&lt;Property name=&quot;axisorientation&quot; type=&quot;bool&quot; value=&quot;on&quot;/&gt;&lt;Property name=&quot;logo3d&quot; type=&quot;bool&quot; value=&quot;off&quot;/&gt;&lt;Property name=&quot;fontsize&quot; type=&quot;integer&quot; value=&quot;10&quot;/&gt;&lt;Property name=&quot;colortheme&quot; type=&quot;string&quot; value=&quot;globaltheme&quot;/&gt;&lt;Property name=&quot;background&quot; type=&quot;group&quot; value=&quot;transparent&quot;/&gt;&lt;Property name=&quot;lockview&quot; type=&quot;string&quot; value=&quot;on&quot;/&gt;&lt;Property name=&quot;linkedinfo&quot; type=&quot;string&quot; value=&quot;&quot;/&gt;&lt;/PropSet&gt;&lt;PropSet id=&quot;view&quot;&gt;&lt;Property name=&quot;renderwireframe&quot; type=&quot;bool&quot; value=&quot;off&quot;/&gt;&lt;Property name=&quot;showlabels&quot; type=&quot;bool&quot; value=&quot;off&quot;/&gt;&lt;Property name=&quot;showDirections&quot; type=&quot;bool&quot; value=&quot;off&quot;/&gt;&lt;Property name=&quot;showgrid&quot; type=&quot;bool&quot; value=&quot;on&quot;/&gt;&lt;Property name=&quot;showaxisorientation&quot; type=&quot;bool&quot; value=&quot;on&quot;/&gt;&lt;Property name=&quot;showunits&quot; type=&quot;bool&quot; value=&quot;on&quot;/&gt;&lt;Property name=&quot;plotgroupunits&quot; type=&quot;stringarray&quot; value=&quot;\small m, \small m, &quot;/&gt;&lt;Property name=&quot;locked&quot; type=&quot;bool&quot; value=&quot;off&quot;/&gt;&lt;Property name=&quot;rotcenlocked&quot; type=&quot;bool&quot; value=&quot;off&quot;/&gt;&lt;Property name=&quot;istemporary&quot; type=&quot;bool&quot; value=&quot;off&quot;/&gt;&lt;Property name=&quot;scenelight&quot; type=&quot;group&quot; value=&quot;on&quot;/&gt;&lt;Property name=&quot;totlightintensity&quot; type=&quot;real&quot; value=&quot;1.0&quot;/&gt;&lt;Property name=&quot;usediffuse&quot; type=&quot;bool&quot; value=&quot;on&quot;/&gt;&lt;Property name=&quot;usespecular&quot; type=&quot;bool&quot; value=&quot;on&quot;/&gt;&lt;Property name=&quot;globalambient&quot; type=&quot;group&quot; value=&quot;on&quot;/&gt;&lt;Property name=&quot;totambient&quot; type=&quot;real&quot; value=&quot;0.3&quot;/&gt;&lt;Property name=&quot;ambientcolor&quot; type=&quot;group&quot; value=&quot;white&quot;/&gt;&lt;Property name=&quot;customambientcolor&quot; type=&quot;realarray&quot; value=&quot;1, 1, 1&quot;/&gt;&lt;Property name=&quot;ssao&quot; type=&quot;group&quot; value=&quot;off&quot;/&gt;&lt;Property name=&quot;ssaoradiustype&quot; type=&quot;group&quot; value=&quot;relative&quot;/&gt;&lt;Property name=&quot;ssaoradiusrelative&quot; type=&quot;real&quot; value=&quot;0.4&quot;/&gt;&lt;Property name=&quot;ssaoradiusexplicit&quot; type=&quot;real&quot; value=&quot;0.4&quot;/&gt;&lt;Property name=&quot;ssaomagnitude&quot; type=&quot;real&quot; value=&quot;1.0&quot;/&gt;&lt;Property name=&quot;ssaosqueeze&quot; type=&quot;real&quot; value=&quot;1.0&quot;/&gt;&lt;Property name=&quot;ssaopreset&quot; type=&quot;group&quot; value=&quot;medium&quot;/&gt;&lt;Property name=&quot;ssaonsamples&quot; type=&quot;integer&quot; value=&quot;64&quot;/&gt;&lt;Property name=&quot;ssaoroughness&quot; type=&quot;real&quot; value=&quot;1.0&quot;/&gt;&lt;Property name=&quot;ssaokernelrotationstexturewidth&quot; type=&quot;integer&quot; value=&quot;4&quot;/&gt;&lt;Property name=&quot;ssaosmooth&quot; type=&quot;integer&quot; value=&quot;2&quot;/&gt;&lt;Property name=&quot;ssaonormalawaresmoothing&quot; type=&quot;bool&quot; value=&quot;off&quot;/&gt;&lt;Property name=&quot;ssaoresolution&quot; type=&quot;real&quot; value=&quot;1.0&quot;/&gt;&lt;Property name=&quot;shadowmapping&quot; type=&quot;group&quot; value=&quot;off&quot;/&gt;&lt;Property name=&quot;shadowmappingsoftness&quot; type=&quot;real&quot; value=&quot;0.5&quot;/&gt;&lt;Property name=&quot;shadowmappingstrength&quot; type=&quot;real&quot; value=&quot;0.5&quot;/&gt;&lt;Property name=&quot;shadowmappingpreset&quot; type=&quot;group&quot; value=&quot;low&quot;/&gt;&lt;Property name=&quot;shadowmappingnumberofoccludersamples&quot; type=&quot;integer&quot; value=&quot;8&quot;/&gt;&lt;Property name=&quot;shadowmappingnumberofsamples&quot; type=&quot;integer&quot; value=&quot;16&quot;/&gt;&lt;Property name=&quot;shadowmappingresolution&quot; type=&quot;real&quot; value=&quot;0.5&quot;/&gt;&lt;Property name=&quot;shadowmappingmultisamplingeverywhere&quot; type=&quot;bool&quot; value=&quot;on&quot;/&gt;&lt;Property name=&quot;shadowmappinglimitlightviewfrustums&quot; type=&quot;bool&quot; value=&quot;off&quot;/&gt;&lt;Property name=&quot;shadowmappingaccuratedepthcomparison&quot; type=&quot;group&quot; value=&quot;off&quot;/&gt;&lt;Property name=&quot;shadowmappingnormalawaresmoothing&quot; type=&quot;bool&quot; value=&quot;off&quot;/&gt;&lt;Property name=&quot;shadowmappingbiassettings&quot; type=&quot;group&quot; value=&quot;default&quot;/&gt;&lt;Property name=&quot;shadowmappingconstantdepthbias&quot; type=&quot;real&quot; value=&quot;0.001&quot;/&gt;&lt;Property name=&quot;shadowmappingslopedepthbias&quot; type=&quot;real&quot; value=&quot;0.001&quot;/&gt;&lt;Property name=&quot;shadowmappingnormaloffsetbias&quot; type=&quot;real&quot; value=&quot;0.003&quot;/&gt;&lt;Property name=&quot;flooreffect&quot; type=&quot;group&quot; value=&quot;off&quot;/&gt;&lt;Property name=&quot;flooreffectoriginsettings&quot; type=&quot;group&quot; value=&quot;farthestvertex&quot;/&gt;&lt;Property name=&quot;flooreffectshoworigin&quot; type=&quot;group&quot; value=&quot;off&quot;/&gt;&lt;Property name=&quot;flooreffectorigin&quot; type=&quot;realarray&quot; value=&quot;0, 0, 0&quot;/&gt;&lt;Property name=&quot;flooreffectorigin_vector_method&quot; type=&quot;string&quot; value=&quot;step&quot;/&gt;&lt;Property name=&quot;flooreffectorigin_vector_start&quot; type=&quot;string&quot; value=&quot;&quot;/&gt;&lt;Property name=&quot;flooreffectorigin_vector_stop&quot; type=&quot;string&quot; value=&quot;&quot;/&gt;&lt;Property name=&quot;flooreffectorigin_vector_step&quot; type=&quot;string&quot; value=&quot;&quot;/&gt;&lt;Property name=&quot;flooreffectorigin_vector_numvalues&quot; type=&quot;string&quot; value=&quot;&quot;/&gt;&lt;Property name=&quot;flooreffectorigin_vector_function&quot; type=&quot;string&quot; value=&quot;none&quot;/&gt;&lt;Property name=&quot;flooreffectorigin_vector_interval&quot; type=&quot;string&quot; value=&quot;octave&quot;/&gt;&lt;Property name=&quot;flooreffectorigin_vector_freqperdec&quot; type=&quot;string&quot; value=&quot;&quot;/&gt;&lt;Property name=&quot;flooreffectoffset&quot; type=&quot;real&quot; value=&quot;0.0&quot;/&gt;&lt;Property name=&quot;flooreffectshownormalsettings&quot; type=&quot;group&quot; value=&quot;on&quot;/&gt;&lt;Property name=&quot;flooreffectnormalsettings&quot; type=&quot;group&quot; value=&quot;angle&quot;/&gt;&lt;Property name=&quot;flooreffectshownormal&quot; type=&quot;group&quot; value=&quot;off&quot;/&gt;&lt;Property name=&quot;flooreffectnormalpreset&quot; type=&quot;group&quot; value=&quot;xyplane&quot;/&gt;&lt;Property name=&quot;flooreffectnormal&quot; type=&quot;realarray&quot; value=&quot;0, 0, 1&quot;/&gt;&lt;Property name=&quot;flooreffectnormal_vector_method&quot; type=&quot;string&quot; value=&quot;step&quot;/&gt;&lt;Property name=&quot;flooreffectnormal_vector_start&quot; type=&quot;string&quot; value=&quot;&quot;/&gt;&lt;Property name=&quot;flooreffectnormal_vector_stop&quot; type=&quot;string&quot; value=&quot;&quot;/&gt;&lt;Property name=&quot;flooreffectnormal_vector_step&quot; type=&quot;string&quot; value=&quot;&quot;/&gt;&lt;Property name=&quot;flooreffectnormal_vector_numvalues&quot; type=&quot;string&quot; value=&quot;&quot;/&gt;&lt;Property name=&quot;flooreffectnormal_vector_function&quot; type=&quot;string&quot; value=&quot;none&quot;/&gt;&lt;Property name=&quot;flooreffectnormal_vector_interval&quot; type=&quot;string&quot; value=&quot;octave&quot;/&gt;&lt;Property name=&quot;flooreffectnormal_vector_freqperdec&quot; type=&quot;string&quot; value=&quot;&quot;/&gt;&lt;Property name=&quot;flooreffectshowangle&quot; type=&quot;group&quot; value=&quot;on&quot;/&gt;&lt;Property name=&quot;flooreffectangle&quot; type=&quot;real&quot; value=&quot;5.0&quot;/&gt;&lt;Property name=&quot;flooreffectambientocclusion&quot; type=&quot;bool&quot; value=&quot;on&quot;/&gt;&lt;Property name=&quot;flooreffectshadow&quot; type=&quot;group&quot; value=&quot;on&quot;/&gt;&lt;Property name=&quot;flooreffectshadowblur&quot; type=&quot;real&quot; value=&quot;0.0&quot;/&gt;&lt;Property name=&quot;flooreffecttransparency&quot; type=&quot;real&quot; value=&quot;0&quot;/&gt;&lt;Property name=&quot;displayoutput&quot; type=&quot;group&quot; value=&quot;off&quot;/&gt;&lt;Property name=&quot;displayoutputpreset&quot; type=&quot;group&quot; value=&quot;default&quot;/&gt;&lt;Property name=&quot;displayoutputtonemap&quot; type=&quot;group&quot; value=&quot;4&quot;/&gt;&lt;Property name=&quot;displayoutputgamma&quot; type=&quot;real&quot; value=&quot;2.2&quot;/&gt;&lt;Property name=&quot;displayoutputexposure&quot; type=&quot;real&quot; value=&quot;0.0&quot;/&gt;&lt;Property name=&quot;displayoutputcontrast&quot; type=&quot;real&quot; value=&quot;1.0&quot;/&gt;&lt;Property name=&quot;displayoutputsaturation&quot; type=&quot;real&quot; value=&quot;1.0&quot;/&gt;&lt;Property name=&quot;displayoutputvibrance&quot; type=&quot;real&quot; value=&quot;0.0&quot;/&gt;&lt;Property name=&quot;displayoutputhue&quot; type=&quot;real&quot; value=&quot;0.0&quot;/&gt;&lt;Property name=&quot;displayoutputbrightness&quot; type=&quot;real&quot; value=&quot;0.0&quot;/&gt;&lt;Property name=&quot;environmentmap&quot; type=&quot;group&quot; value=&quot;envmap_none&quot;/&gt;&lt;Property name=&quot;skydirection&quot; type=&quot;group&quot; value=&quot;positivey&quot;/&gt;&lt;Property name=&quot;skyrotation&quot; type=&quot;group&quot; value=&quot;skyrotationzero&quot;/&gt;&lt;Property name=&quot;environmentreflections&quot; type=&quot;bool&quot; value=&quot;on&quot;/&gt;&lt;Property name=&quot;skybox&quot; type=&quot;group&quot; value=&quot;off&quot;/&gt;&lt;Property name=&quot;skyboxblurriness&quot; type=&quot;real&quot; value=&quot;0&quot;/&gt;&lt;Property name=&quot;skyboxblend&quot; type=&quot;real&quot; value=&quot;0&quot;/&gt;&lt;Property name=&quot;skyboxprojection&quot; type=&quot;group&quot; value=&quot;special&quot;/&gt;&lt;Property name=&quot;skyboxfov&quot; type=&quot;real&quot; value=&quot;110&quot;/&gt;&lt;Property name=&quot;rotateenvironment&quot; type=&quot;bool&quot; value=&quot;off&quot;/&gt;&lt;Property name=&quot;transparency&quot; type=&quot;group&quot; value=&quot;off&quot;/&gt;&lt;Property name=&quot;transparencylevel&quot; type=&quot;real&quot; value=&quot;0.5&quot;/&gt;&lt;Property name=&quot;uniformblending&quot; type=&quot;group&quot; value=&quot;off&quot;/&gt;&lt;Property name=&quot;uniformblendinglevel&quot; type=&quot;real&quot; value=&quot;0.5&quot;/&gt;&lt;Property name=&quot;clippingactive&quot; type=&quot;group&quot; value=&quot;on&quot;/&gt;&lt;Property name=&quot;clipfaces&quot; type=&quot;bool&quot; value=&quot;on&quot;/&gt;&lt;Property name=&quot;clipedges&quot; type=&quot;bool&quot; value=&quot;on&quot;/&gt;&lt;Property name=&quot;clippoints&quot; type=&quot;bool&quot; value=&quot;on&quot;/&gt;&lt;Property name=&quot;clipprimaryhovereffect&quot; type=&quot;bool&quot; value=&quot;on&quot;/&gt;&lt;Property name=&quot;clipsecondaryhovereffect&quot; type=&quot;bool&quot; value=&quot;off&quot;/&gt;&lt;Property name=&quot;cliphighlightintersection&quot; type=&quot;group&quot; value=&quot;on&quot;/&gt;&lt;Property name=&quot;clipintersectionhighlightcolor&quot; type=&quot;group&quot; value=&quot;fromtheme&quot;/&gt;&lt;Property name=&quot;customclipintersectionhighlightcolor&quot; type=&quot;realarray&quot; value=&quot;1, 0, 0&quot;/&gt;&lt;Property name=&quot;clipapplyclipping&quot; type=&quot;bool&quot; value=&quot;on&quot;/&gt;&lt;Property name=&quot;clipshowframes&quot; type=&quot;bool&quot; value=&quot;on&quot;/&gt;&lt;Property name=&quot;clipshowgizmos&quot; type=&quot;bool&quot; value=&quot;on&quot;/&gt;&lt;Property name=&quot;clipshowcappedfaces&quot; type=&quot;group&quot; value=&quot;off&quot;/&gt;&lt;Property name=&quot;clipcappedfacescolorize&quot; type=&quot;group&quot; value=&quot;on&quot;/&gt;&lt;Property name=&quot;clipcappedfacescolorizeper&quot; type=&quot;group&quot; value=&quot;domain&quot;/&gt;&lt;Property name=&quot;clipcappedfaceshighlightoverlappingdomains&quot; type=&quot;group&quot; value=&quot;on&quot;/&gt;&lt;Property name=&quot;clipcappedfaceshighlightoverlappingdomainscolor&quot; type=&quot;group&quot; value=&quot;fromtheme&quot;/&gt;&lt;Property name=&quot;customclipcappedfaceshighlightoverlappingdomainscolor&quot; type=&quot;realarray&quot; value=&quot;1, 0, 0&quot;/&gt;&lt;Property name=&quot;clipcappedfacestransparencyenabled&quot; type=&quot;group&quot; value=&quot;off&quot;/&gt;&lt;Property name=&quot;clipcappedfacestransparency&quot; type=&quot;real&quot; value=&quot;0.2&quot;/&gt;&lt;Property name=&quot;hidestatus&quot; type=&quot;string&quot; value=&quot;hide&quot;/&gt;&lt;Property name=&quot;isnew&quot; type=&quot;bool&quot; value=&quot;off&quot;/&gt;&lt;Property name=&quot;postviewkey&quot; type=&quot;string&quot; value=&quot;&quot;/&gt;&lt;Property name=&quot;workplaneclip&quot; type=&quot;bool&quot; value=&quot;off&quot;/&gt;&lt;Property name=&quot;offscreenoverride&quot; type=&quot;bool&quot; value=&quot;off&quot;/&gt;&lt;/PropSet&gt;&lt;PropSet id=&quot;camera&quot;&gt;&lt;Property name=&quot;projection&quot; type=&quot;group&quot; value=&quot;perspective&quot;/&gt;&lt;Property name=&quot;orthoscale&quot; type=&quot;real&quot; value=&quot;14.189496040344238&quot;/&gt;&lt;Property name=&quot;zoomanglefull&quot; type=&quot;real&quot; value=&quot;21.714269638061523&quot;/&gt;&lt;Property name=&quot;forcenoviewscaling&quot; type=&quot;bool&quot; value=&quot;off&quot;/&gt;&lt;Property name=&quot;viewscaletype&quot; type=&quot;group&quot; value=&quot;none&quot;/&gt;&lt;Property name=&quot;autocontext&quot; type=&quot;group&quot; value=&quot;isotropic&quot;/&gt;&lt;Property name=&quot;autoupdate&quot; type=&quot;bool&quot; value=&quot;off&quot;/&gt;&lt;Property name=&quot;xweight&quot; type=&quot;real&quot; value=&quot;1&quot;/&gt;&lt;Property name=&quot;yweight&quot; type=&quot;real&quot; value=&quot;1&quot;/&gt;&lt;Property name=&quot;zweight&quot; type=&quot;real&quot; value=&quot;1&quot;/&gt;&lt;Property name=&quot;xscale&quot; type=&quot;real&quot; value=&quot;1&quot;/&gt;&lt;Property name=&quot;yscale&quot; type=&quot;real&quot; value=&quot;1&quot;/&gt;&lt;Property name=&quot;zscale&quot; type=&quot;real&quot; value=&quot;1&quot;/&gt;&lt;Property name=&quot;position&quot; type=&quot;realarray&quot; value=&quot;-0.02743661031126976, -0.036776792258024216, 0.030461063608527184&quot;/&gt;&lt;Property name=&quot;target&quot; type=&quot;realarray&quot; value=&quot;8.349306881427765E-5, -8.331984281539917E-5, 0.0029409602284431458&quot;/&gt;&lt;Property name=&quot;up&quot; type=&quot;realarray&quot; value=&quot;0.3086974024772644, 0.4115965962409973, 0.8574929237365723&quot;/&gt;&lt;Property name=&quot;rotationpoint&quot; type=&quot;realarray&quot; value=&quot;8.349353447556496E-5, -8.332054130733013E-5, 0.002940960694104433&quot;/&gt;&lt;Property name=&quot;viewoffset&quot; type=&quot;realarray&quot; value=&quot;-0.04708148539066315, -0.0062839147009460345&quot;/&gt;&lt;Property name=&quot;manualgrid&quot; type=&quot;group&quot; value=&quot;off&quot;/&gt;&lt;Property name=&quot;xspacing&quot; type=&quot;real&quot; value=&quot;1&quot;/&gt;&lt;Property name=&quot;yspacing&quot; type=&quot;real&quot; value=&quot;1&quot;/&gt;&lt;Property name=&quot;z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zextra&quot; type=&quot;realarray&quot; value=&quot;&quot;/&gt;&lt;Property name=&quot;zextra_vector_method&quot; type=&quot;string&quot; value=&quot;step&quot;/&gt;&lt;Property name=&quot;zextra_vector_start&quot; type=&quot;string&quot; value=&quot;&quot;/&gt;&lt;Property name=&quot;zextra_vector_stop&quot; type=&quot;string&quot; value=&quot;&quot;/&gt;&lt;Property name=&quot;zextra_vector_step&quot; type=&quot;string&quot; value=&quot;&quot;/&gt;&lt;Property name=&quot;zextra_vector_numvalues&quot; type=&quot;string&quot; value=&quot;&quot;/&gt;&lt;Property name=&quot;zextra_vector_function&quot; type=&quot;string&quot; value=&quot;none&quot;/&gt;&lt;Property name=&quot;zextra_vector_interval&quot; type=&quot;string&quot; value=&quot;octave&quot;/&gt;&lt;Property name=&quot;zextra_vector_freqperdec&quot; type=&quot;string&quot; value=&quot;&quot;/&gt;&lt;Property name=&quot;canvassizedip&quot; type=&quot;realarray&quot; value=&quot;710, 487&quot;/&gt;&lt;Property name=&quot;renderareasizedip&quot; type=&quot;realarray&quot; value=&quot;710, 487&quot;/&gt;&lt;/PropSet&gt;&lt;PropSet id=&quot;axis&quot;/&gt;&lt;PropSet id=&quot;clip&quot;/&gt;&lt;PropSet id=&quot;table&quot;/&gt;&lt;UpdateTimeStamp&gt;Sep 27, 2023, 9:14:50 PM&lt;/UpdateTimeStamp&gt;&lt;/Root&gt;"/>
</p:tagLst>
</file>

<file path=ppt/tags/tag4.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2.0.257&quot;&gt;&lt;VersionInformation&gt;&lt;Version&gt;1&lt;/Version&gt;&lt;/VersionInformation&gt;&lt;Entity&gt;/result/feature/pg18&lt;/Entity&gt;&lt;Tag&gt;pg18&lt;/Tag&gt;&lt;Node&gt;Results &amp;gt; Relative Li Concentration at Surface of Positive Electrode Particles 1&lt;/Node&gt;&lt;LinkType&gt;Image&lt;/LinkType&gt;&lt;ModelLink directoryType=&quot;none&quot;&gt;H:\hub\root\build\main\daily\test\tapplications\Battery_Design_Module\Batteries,_Lithium-Ion\li_battery_spiral_2d.mph&lt;/ModelLink&gt;&lt;LocalPath&gt;li_battery_spiral_2d.mph&lt;/LocalPath&gt;&lt;SDim&gt;3&lt;/SDim&gt;&lt;Locked&gt;false&lt;/Locked&gt;&lt;PropSet id=&quot;image&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n&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ff&quot;/&gt;&lt;Property name=&quot;allowgltf&quot; type=&quot;bool&quot; value=&quot;on&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3&quot;/&gt;&lt;Property name=&quot;options3d&quot; type=&quot;group&quot; value=&quot;on&quot;/&gt;&lt;Property name=&quot;title3d&quot; type=&quot;bool&quot; value=&quot;on&quot;/&gt;&lt;Property name=&quot;legend3d&quot; type=&quot;bool&quot; value=&quot;on&quot;/&gt;&lt;Property name=&quot;grid&quot; type=&quot;bool&quot; value=&quot;on&quot;/&gt;&lt;Property name=&quot;axisorientation&quot; type=&quot;bool&quot; value=&quot;on&quot;/&gt;&lt;Property name=&quot;logo3d&quot; type=&quot;bool&quot; value=&quot;off&quot;/&gt;&lt;Property name=&quot;fontsize&quot; type=&quot;integer&quot; value=&quot;10&quot;/&gt;&lt;Property name=&quot;colortheme&quot; type=&quot;string&quot; value=&quot;globaltheme&quot;/&gt;&lt;Property name=&quot;background&quot; type=&quot;group&quot; value=&quot;transparent&quot;/&gt;&lt;Property name=&quot;lockview&quot; type=&quot;string&quot; value=&quot;on&quot;/&gt;&lt;Property name=&quot;linkedinfo&quot; type=&quot;string&quot; value=&quot;&quot;/&gt;&lt;/PropSet&gt;&lt;PropSet id=&quot;view&quot;&gt;&lt;Property name=&quot;renderwireframe&quot; type=&quot;bool&quot; value=&quot;off&quot;/&gt;&lt;Property name=&quot;showlabels&quot; type=&quot;bool&quot; value=&quot;off&quot;/&gt;&lt;Property name=&quot;showDirections&quot; type=&quot;bool&quot; value=&quot;off&quot;/&gt;&lt;Property name=&quot;showgrid&quot; type=&quot;bool&quot; value=&quot;on&quot;/&gt;&lt;Property name=&quot;showaxisorientation&quot; type=&quot;bool&quot; value=&quot;on&quot;/&gt;&lt;Property name=&quot;showunits&quot; type=&quot;bool&quot; value=&quot;on&quot;/&gt;&lt;Property name=&quot;plotgroupunits&quot; type=&quot;stringarray&quot; value=&quot;\small m, \small m, &quot;/&gt;&lt;Property name=&quot;locked&quot; type=&quot;bool&quot; value=&quot;off&quot;/&gt;&lt;Property name=&quot;rotcenlocked&quot; type=&quot;bool&quot; value=&quot;off&quot;/&gt;&lt;Property name=&quot;istemporary&quot; type=&quot;bool&quot; value=&quot;off&quot;/&gt;&lt;Property name=&quot;scenelight&quot; type=&quot;group&quot; value=&quot;on&quot;/&gt;&lt;Property name=&quot;totlightintensity&quot; type=&quot;real&quot; value=&quot;1.0&quot;/&gt;&lt;Property name=&quot;usediffuse&quot; type=&quot;bool&quot; value=&quot;on&quot;/&gt;&lt;Property name=&quot;usespecular&quot; type=&quot;bool&quot; value=&quot;on&quot;/&gt;&lt;Property name=&quot;globalambient&quot; type=&quot;group&quot; value=&quot;on&quot;/&gt;&lt;Property name=&quot;totambient&quot; type=&quot;real&quot; value=&quot;0.3&quot;/&gt;&lt;Property name=&quot;ambientcolor&quot; type=&quot;group&quot; value=&quot;white&quot;/&gt;&lt;Property name=&quot;customambientcolor&quot; type=&quot;realarray&quot; value=&quot;1, 1, 1&quot;/&gt;&lt;Property name=&quot;ssao&quot; type=&quot;group&quot; value=&quot;off&quot;/&gt;&lt;Property name=&quot;ssaoradiustype&quot; type=&quot;group&quot; value=&quot;relative&quot;/&gt;&lt;Property name=&quot;ssaoradiusrelative&quot; type=&quot;real&quot; value=&quot;0.4&quot;/&gt;&lt;Property name=&quot;ssaoradiusexplicit&quot; type=&quot;real&quot; value=&quot;0.4&quot;/&gt;&lt;Property name=&quot;ssaomagnitude&quot; type=&quot;real&quot; value=&quot;1.0&quot;/&gt;&lt;Property name=&quot;ssaosqueeze&quot; type=&quot;real&quot; value=&quot;1.0&quot;/&gt;&lt;Property name=&quot;ssaopreset&quot; type=&quot;group&quot; value=&quot;medium&quot;/&gt;&lt;Property name=&quot;ssaonsamples&quot; type=&quot;integer&quot; value=&quot;64&quot;/&gt;&lt;Property name=&quot;ssaoroughness&quot; type=&quot;real&quot; value=&quot;1.0&quot;/&gt;&lt;Property name=&quot;ssaokernelrotationstexturewidth&quot; type=&quot;integer&quot; value=&quot;4&quot;/&gt;&lt;Property name=&quot;ssaosmooth&quot; type=&quot;integer&quot; value=&quot;2&quot;/&gt;&lt;Property name=&quot;ssaonormalawaresmoothing&quot; type=&quot;bool&quot; value=&quot;off&quot;/&gt;&lt;Property name=&quot;ssaoresolution&quot; type=&quot;real&quot; value=&quot;1.0&quot;/&gt;&lt;Property name=&quot;shadowmapping&quot; type=&quot;group&quot; value=&quot;off&quot;/&gt;&lt;Property name=&quot;shadowmappingsoftness&quot; type=&quot;real&quot; value=&quot;0.5&quot;/&gt;&lt;Property name=&quot;shadowmappingstrength&quot; type=&quot;real&quot; value=&quot;0.5&quot;/&gt;&lt;Property name=&quot;shadowmappingpreset&quot; type=&quot;group&quot; value=&quot;low&quot;/&gt;&lt;Property name=&quot;shadowmappingnumberofoccludersamples&quot; type=&quot;integer&quot; value=&quot;8&quot;/&gt;&lt;Property name=&quot;shadowmappingnumberofsamples&quot; type=&quot;integer&quot; value=&quot;16&quot;/&gt;&lt;Property name=&quot;shadowmappingresolution&quot; type=&quot;real&quot; value=&quot;0.5&quot;/&gt;&lt;Property name=&quot;shadowmappingmultisamplingeverywhere&quot; type=&quot;bool&quot; value=&quot;on&quot;/&gt;&lt;Property name=&quot;shadowmappinglimitlightviewfrustums&quot; type=&quot;bool&quot; value=&quot;off&quot;/&gt;&lt;Property name=&quot;shadowmappingaccuratedepthcomparison&quot; type=&quot;group&quot; value=&quot;off&quot;/&gt;&lt;Property name=&quot;shadowmappingnormalawaresmoothing&quot; type=&quot;bool&quot; value=&quot;off&quot;/&gt;&lt;Property name=&quot;shadowmappingbiassettings&quot; type=&quot;group&quot; value=&quot;default&quot;/&gt;&lt;Property name=&quot;shadowmappingconstantdepthbias&quot; type=&quot;real&quot; value=&quot;0.001&quot;/&gt;&lt;Property name=&quot;shadowmappingslopedepthbias&quot; type=&quot;real&quot; value=&quot;0.001&quot;/&gt;&lt;Property name=&quot;shadowmappingnormaloffsetbias&quot; type=&quot;real&quot; value=&quot;0.003&quot;/&gt;&lt;Property name=&quot;flooreffect&quot; type=&quot;group&quot; value=&quot;off&quot;/&gt;&lt;Property name=&quot;flooreffectoriginsettings&quot; type=&quot;group&quot; value=&quot;farthestvertex&quot;/&gt;&lt;Property name=&quot;flooreffectshoworigin&quot; type=&quot;group&quot; value=&quot;off&quot;/&gt;&lt;Property name=&quot;flooreffectorigin&quot; type=&quot;realarray&quot; value=&quot;0, 0, 0&quot;/&gt;&lt;Property name=&quot;flooreffectorigin_vector_method&quot; type=&quot;string&quot; value=&quot;step&quot;/&gt;&lt;Property name=&quot;flooreffectorigin_vector_start&quot; type=&quot;string&quot; value=&quot;&quot;/&gt;&lt;Property name=&quot;flooreffectorigin_vector_stop&quot; type=&quot;string&quot; value=&quot;&quot;/&gt;&lt;Property name=&quot;flooreffectorigin_vector_step&quot; type=&quot;string&quot; value=&quot;&quot;/&gt;&lt;Property name=&quot;flooreffectorigin_vector_numvalues&quot; type=&quot;string&quot; value=&quot;&quot;/&gt;&lt;Property name=&quot;flooreffectorigin_vector_function&quot; type=&quot;string&quot; value=&quot;none&quot;/&gt;&lt;Property name=&quot;flooreffectorigin_vector_interval&quot; type=&quot;string&quot; value=&quot;octave&quot;/&gt;&lt;Property name=&quot;flooreffectorigin_vector_freqperdec&quot; type=&quot;string&quot; value=&quot;&quot;/&gt;&lt;Property name=&quot;flooreffectoffset&quot; type=&quot;real&quot; value=&quot;0.0&quot;/&gt;&lt;Property name=&quot;flooreffectshownormalsettings&quot; type=&quot;group&quot; value=&quot;on&quot;/&gt;&lt;Property name=&quot;flooreffectnormalsettings&quot; type=&quot;group&quot; value=&quot;angle&quot;/&gt;&lt;Property name=&quot;flooreffectshownormal&quot; type=&quot;group&quot; value=&quot;off&quot;/&gt;&lt;Property name=&quot;flooreffectnormalpreset&quot; type=&quot;group&quot; value=&quot;xyplane&quot;/&gt;&lt;Property name=&quot;flooreffectnormal&quot; type=&quot;realarray&quot; value=&quot;0, 0, 1&quot;/&gt;&lt;Property name=&quot;flooreffectnormal_vector_method&quot; type=&quot;string&quot; value=&quot;step&quot;/&gt;&lt;Property name=&quot;flooreffectnormal_vector_start&quot; type=&quot;string&quot; value=&quot;&quot;/&gt;&lt;Property name=&quot;flooreffectnormal_vector_stop&quot; type=&quot;string&quot; value=&quot;&quot;/&gt;&lt;Property name=&quot;flooreffectnormal_vector_step&quot; type=&quot;string&quot; value=&quot;&quot;/&gt;&lt;Property name=&quot;flooreffectnormal_vector_numvalues&quot; type=&quot;string&quot; value=&quot;&quot;/&gt;&lt;Property name=&quot;flooreffectnormal_vector_function&quot; type=&quot;string&quot; value=&quot;none&quot;/&gt;&lt;Property name=&quot;flooreffectnormal_vector_interval&quot; type=&quot;string&quot; value=&quot;octave&quot;/&gt;&lt;Property name=&quot;flooreffectnormal_vector_freqperdec&quot; type=&quot;string&quot; value=&quot;&quot;/&gt;&lt;Property name=&quot;flooreffectshowangle&quot; type=&quot;group&quot; value=&quot;on&quot;/&gt;&lt;Property name=&quot;flooreffectangle&quot; type=&quot;real&quot; value=&quot;5.0&quot;/&gt;&lt;Property name=&quot;flooreffectambientocclusion&quot; type=&quot;bool&quot; value=&quot;on&quot;/&gt;&lt;Property name=&quot;flooreffectshadow&quot; type=&quot;group&quot; value=&quot;on&quot;/&gt;&lt;Property name=&quot;flooreffectshadowblur&quot; type=&quot;real&quot; value=&quot;0.0&quot;/&gt;&lt;Property name=&quot;flooreffecttransparency&quot; type=&quot;real&quot; value=&quot;0&quot;/&gt;&lt;Property name=&quot;displayoutput&quot; type=&quot;group&quot; value=&quot;off&quot;/&gt;&lt;Property name=&quot;displayoutputpreset&quot; type=&quot;group&quot; value=&quot;default&quot;/&gt;&lt;Property name=&quot;displayoutputtonemap&quot; type=&quot;group&quot; value=&quot;4&quot;/&gt;&lt;Property name=&quot;displayoutputgamma&quot; type=&quot;real&quot; value=&quot;2.2&quot;/&gt;&lt;Property name=&quot;displayoutputexposure&quot; type=&quot;real&quot; value=&quot;0.0&quot;/&gt;&lt;Property name=&quot;displayoutputcontrast&quot; type=&quot;real&quot; value=&quot;1.0&quot;/&gt;&lt;Property name=&quot;displayoutputsaturation&quot; type=&quot;real&quot; value=&quot;1.0&quot;/&gt;&lt;Property name=&quot;displayoutputvibrance&quot; type=&quot;real&quot; value=&quot;0.0&quot;/&gt;&lt;Property name=&quot;displayoutputhue&quot; type=&quot;real&quot; value=&quot;0.0&quot;/&gt;&lt;Property name=&quot;displayoutputbrightness&quot; type=&quot;real&quot; value=&quot;0.0&quot;/&gt;&lt;Property name=&quot;environmentmap&quot; type=&quot;group&quot; value=&quot;envmap_none&quot;/&gt;&lt;Property name=&quot;skydirection&quot; type=&quot;group&quot; value=&quot;positivey&quot;/&gt;&lt;Property name=&quot;skyrotation&quot; type=&quot;group&quot; value=&quot;skyrotationzero&quot;/&gt;&lt;Property name=&quot;environmentreflections&quot; type=&quot;bool&quot; value=&quot;on&quot;/&gt;&lt;Property name=&quot;skybox&quot; type=&quot;group&quot; value=&quot;off&quot;/&gt;&lt;Property name=&quot;skyboxblurriness&quot; type=&quot;real&quot; value=&quot;0&quot;/&gt;&lt;Property name=&quot;skyboxblend&quot; type=&quot;real&quot; value=&quot;0&quot;/&gt;&lt;Property name=&quot;skyboxprojection&quot; type=&quot;group&quot; value=&quot;special&quot;/&gt;&lt;Property name=&quot;skyboxfov&quot; type=&quot;real&quot; value=&quot;110&quot;/&gt;&lt;Property name=&quot;rotateenvironment&quot; type=&quot;bool&quot; value=&quot;off&quot;/&gt;&lt;Property name=&quot;transparency&quot; type=&quot;group&quot; value=&quot;off&quot;/&gt;&lt;Property name=&quot;transparencylevel&quot; type=&quot;real&quot; value=&quot;0.5&quot;/&gt;&lt;Property name=&quot;uniformblending&quot; type=&quot;group&quot; value=&quot;off&quot;/&gt;&lt;Property name=&quot;uniformblendinglevel&quot; type=&quot;real&quot; value=&quot;0.5&quot;/&gt;&lt;Property name=&quot;clippingactive&quot; type=&quot;group&quot; value=&quot;on&quot;/&gt;&lt;Property name=&quot;clipfaces&quot; type=&quot;bool&quot; value=&quot;on&quot;/&gt;&lt;Property name=&quot;clipedges&quot; type=&quot;bool&quot; value=&quot;on&quot;/&gt;&lt;Property name=&quot;clippoints&quot; type=&quot;bool&quot; value=&quot;on&quot;/&gt;&lt;Property name=&quot;clipprimaryhovereffect&quot; type=&quot;bool&quot; value=&quot;on&quot;/&gt;&lt;Property name=&quot;clipsecondaryhovereffect&quot; type=&quot;bool&quot; value=&quot;off&quot;/&gt;&lt;Property name=&quot;cliphighlightintersection&quot; type=&quot;group&quot; value=&quot;on&quot;/&gt;&lt;Property name=&quot;clipintersectionhighlightcolor&quot; type=&quot;group&quot; value=&quot;fromtheme&quot;/&gt;&lt;Property name=&quot;customclipintersectionhighlightcolor&quot; type=&quot;realarray&quot; value=&quot;1, 0, 0&quot;/&gt;&lt;Property name=&quot;clipapplyclipping&quot; type=&quot;bool&quot; value=&quot;on&quot;/&gt;&lt;Property name=&quot;clipshowframes&quot; type=&quot;bool&quot; value=&quot;on&quot;/&gt;&lt;Property name=&quot;clipshowgizmos&quot; type=&quot;bool&quot; value=&quot;on&quot;/&gt;&lt;Property name=&quot;clipshowcappedfaces&quot; type=&quot;group&quot; value=&quot;off&quot;/&gt;&lt;Property name=&quot;clipcappedfacescolorize&quot; type=&quot;group&quot; value=&quot;on&quot;/&gt;&lt;Property name=&quot;clipcappedfacescolorizeper&quot; type=&quot;group&quot; value=&quot;domain&quot;/&gt;&lt;Property name=&quot;clipcappedfaceshighlightoverlappingdomains&quot; type=&quot;group&quot; value=&quot;on&quot;/&gt;&lt;Property name=&quot;clipcappedfaceshighlightoverlappingdomainscolor&quot; type=&quot;group&quot; value=&quot;fromtheme&quot;/&gt;&lt;Property name=&quot;customclipcappedfaceshighlightoverlappingdomainscolor&quot; type=&quot;realarray&quot; value=&quot;1, 0, 0&quot;/&gt;&lt;Property name=&quot;clipcappedfacestransparencyenabled&quot; type=&quot;group&quot; value=&quot;off&quot;/&gt;&lt;Property name=&quot;clipcappedfacestransparency&quot; type=&quot;real&quot; value=&quot;0.2&quot;/&gt;&lt;Property name=&quot;hidestatus&quot; type=&quot;string&quot; value=&quot;hide&quot;/&gt;&lt;Property name=&quot;isnew&quot; type=&quot;bool&quot; value=&quot;off&quot;/&gt;&lt;Property name=&quot;postviewkey&quot; type=&quot;string&quot; value=&quot;&quot;/&gt;&lt;Property name=&quot;workplaneclip&quot; type=&quot;bool&quot; value=&quot;off&quot;/&gt;&lt;Property name=&quot;offscreenoverride&quot; type=&quot;bool&quot; value=&quot;off&quot;/&gt;&lt;/PropSet&gt;&lt;PropSet id=&quot;camera&quot;&gt;&lt;Property name=&quot;projection&quot; type=&quot;group&quot; value=&quot;perspective&quot;/&gt;&lt;Property name=&quot;orthoscale&quot; type=&quot;real&quot; value=&quot;13.728686332702637&quot;/&gt;&lt;Property name=&quot;zoomanglefull&quot; type=&quot;real&quot; value=&quot;18.237316131591797&quot;/&gt;&lt;Property name=&quot;forcenoviewscaling&quot; type=&quot;bool&quot; value=&quot;off&quot;/&gt;&lt;Property name=&quot;viewscaletype&quot; type=&quot;group&quot; value=&quot;none&quot;/&gt;&lt;Property name=&quot;autocontext&quot; type=&quot;group&quot; value=&quot;isotropic&quot;/&gt;&lt;Property name=&quot;autoupdate&quot; type=&quot;bool&quot; value=&quot;off&quot;/&gt;&lt;Property name=&quot;xweight&quot; type=&quot;real&quot; value=&quot;1&quot;/&gt;&lt;Property name=&quot;yweight&quot; type=&quot;real&quot; value=&quot;1&quot;/&gt;&lt;Property name=&quot;zweight&quot; type=&quot;real&quot; value=&quot;1&quot;/&gt;&lt;Property name=&quot;xscale&quot; type=&quot;real&quot; value=&quot;1&quot;/&gt;&lt;Property name=&quot;yscale&quot; type=&quot;real&quot; value=&quot;1&quot;/&gt;&lt;Property name=&quot;zscale&quot; type=&quot;real&quot; value=&quot;1&quot;/&gt;&lt;Property name=&quot;position&quot; type=&quot;realarray&quot; value=&quot;-0.025902600958943367, -0.03473149240016937, 0.028763096779584885&quot;/&gt;&lt;Property name=&quot;target&quot; type=&quot;realarray&quot; value=&quot;8.348748087882996E-5, -8.336827158927917E-5, 0.0027770083397626877&quot;/&gt;&lt;Property name=&quot;up&quot; type=&quot;realarray&quot; value=&quot;0.3086974620819092, 0.4115966558456421, 0.8574928641319275&quot;/&gt;&lt;Property name=&quot;rotationpoint&quot; type=&quot;realarray&quot; value=&quot;8.348887786269188E-5, -8.337059989571571E-5, 0.002777005545794964&quot;/&gt;&lt;Property name=&quot;viewoffset&quot; type=&quot;realarray&quot; value=&quot;-0.0639752522110939, -0.008341436651085925&quot;/&gt;&lt;Property name=&quot;manualgrid&quot; type=&quot;group&quot; value=&quot;off&quot;/&gt;&lt;Property name=&quot;xspacing&quot; type=&quot;real&quot; value=&quot;1&quot;/&gt;&lt;Property name=&quot;yspacing&quot; type=&quot;real&quot; value=&quot;1&quot;/&gt;&lt;Property name=&quot;z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zextra&quot; type=&quot;realarray&quot; value=&quot;&quot;/&gt;&lt;Property name=&quot;zextra_vector_method&quot; type=&quot;string&quot; value=&quot;step&quot;/&gt;&lt;Property name=&quot;zextra_vector_start&quot; type=&quot;string&quot; value=&quot;&quot;/&gt;&lt;Property name=&quot;zextra_vector_stop&quot; type=&quot;string&quot; value=&quot;&quot;/&gt;&lt;Property name=&quot;zextra_vector_step&quot; type=&quot;string&quot; value=&quot;&quot;/&gt;&lt;Property name=&quot;zextra_vector_numvalues&quot; type=&quot;string&quot; value=&quot;&quot;/&gt;&lt;Property name=&quot;zextra_vector_function&quot; type=&quot;string&quot; value=&quot;none&quot;/&gt;&lt;Property name=&quot;zextra_vector_interval&quot; type=&quot;string&quot; value=&quot;octave&quot;/&gt;&lt;Property name=&quot;zextra_vector_freqperdec&quot; type=&quot;string&quot; value=&quot;&quot;/&gt;&lt;Property name=&quot;canvassizedip&quot; type=&quot;realarray&quot; value=&quot;710, 487&quot;/&gt;&lt;Property name=&quot;renderareasizedip&quot; type=&quot;realarray&quot; value=&quot;710, 487&quot;/&gt;&lt;/PropSet&gt;&lt;PropSet id=&quot;axis&quot;/&gt;&lt;PropSet id=&quot;clip&quot;/&gt;&lt;PropSet id=&quot;table&quot;/&gt;&lt;UpdateTimeStamp&gt;Sep 27, 2023, 9:14:53 PM&lt;/UpdateTimeStamp&gt;&lt;/Root&gt;"/>
</p:tagLst>
</file>

<file path=ppt/tags/tag5.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2.0.257&quot;&gt;&lt;VersionInformation&gt;&lt;Version&gt;1&lt;/Version&gt;&lt;/VersionInformation&gt;&lt;Entity&gt;/result/feature/pg12&lt;/Entity&gt;&lt;Tag&gt;pg12&lt;/Tag&gt;&lt;Node&gt;Results &amp;gt; Average Electrode State-of-Charge (liion) 1&lt;/Node&gt;&lt;LinkType&gt;Image&lt;/LinkType&gt;&lt;ModelLink directoryType=&quot;none&quot;&gt;H:\hub\root\build\main\daily\test\tapplications\Battery_Design_Module\Batteries,_Lithium-Ion\li_battery_spiral_2d.mph&lt;/ModelLink&gt;&lt;LocalPath&gt;li_battery_spiral_2d.mph&lt;/LocalPath&gt;&lt;SDim&gt;1&lt;/SDim&gt;&lt;Locked&gt;false&lt;/Locked&gt;&lt;PropSet id=&quot;image&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n&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n&quot;/&gt;&lt;Property name=&quot;allowgltf&quot; type=&quot;bool&quot; value=&quot;off&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1&quot;/&gt;&lt;Property name=&quot;options1d&quot; type=&quot;group&quot; value=&quot;on&quot;/&gt;&lt;Property name=&quot;title1d&quot; type=&quot;bool&quot; value=&quot;on&quot;/&gt;&lt;Property name=&quot;legend1d&quot; type=&quot;bool&quot; value=&quot;on&quot;/&gt;&lt;Property name=&quot;axes1d&quot; type=&quot;bool&quot; value=&quot;on&quot;/&gt;&lt;Property name=&quot;showgrid&quot; type=&quot;bool&quot; value=&quot;on&quot;/&gt;&lt;Property name=&quot;logo1d&quot; type=&quot;bool&quot; value=&quot;off&quot;/&gt;&lt;Property name=&quot;fontsize&quot; type=&quot;integer&quot; value=&quot;10&quot;/&gt;&lt;Property name=&quot;colortheme&quot; type=&quot;string&quot; value=&quot;globaltheme&quot;/&gt;&lt;Property name=&quot;background&quot; type=&quot;group&quot; value=&quot;transparent&quot;/&gt;&lt;Property name=&quot;lockview&quot; type=&quot;string&quot; value=&quot;on&quot;/&gt;&lt;Property name=&quot;linkedinfo&quot; type=&quot;string&quot; value=&quot;&quot;/&gt;&lt;/PropSet&gt;&lt;PropSet id=&quot;view&quot;&gt;&lt;Property name=&quot;axislimits&quot; type=&quot;group&quot; value=&quot;off&quot;/&gt;&lt;Property name=&quot;xmin&quot; type=&quot;real&quot; value=&quot;-31.447532848840737&quot;/&gt;&lt;Property name=&quot;xmax&quot; type=&quot;real&quot; value=&quot;1831.4475328488406&quot;/&gt;&lt;Property name=&quot;ymin&quot; type=&quot;real&quot; value=&quot;0.1613490761452423&quot;/&gt;&lt;Property name=&quot;ymax&quot; type=&quot;real&quot; value=&quot;0.6706261285821171&quot;/&gt;&lt;Property name=&quot;showsecaxislimit&quot; type=&quot;group&quot; value=&quot;off&quot;/&gt;&lt;Property name=&quot;yminsec&quot; type=&quot;real&quot; value=&quot;-1&quot;/&gt;&lt;Property name=&quot;ymaxsec&quot; type=&quot;real&quot; value=&quot;1&quot;/&gt;&lt;Property name=&quot;preserveaspect&quot; type=&quot;bool&quot; value=&quot;off&quot;/&gt;&lt;Property name=&quot;xlog&quot; type=&quot;bool&quot; value=&quot;off&quot;/&gt;&lt;Property name=&quot;ylog&quot; type=&quot;bool&quot; value=&quot;off&quot;/&gt;&lt;Property name=&quot;showsecylog&quot; type=&quot;group&quot; value=&quot;off&quot;/&gt;&lt;Property name=&quot;ylogsec&quot; type=&quot;bool&quot; value=&quot;off&quot;/&gt;&lt;Property name=&quot;showgrid&quot; type=&quot;group&quot; value=&quot;on&quot;/&gt;&lt;Property name=&quot;showmanualgrid&quot; type=&quot;group&quot; value=&quot;on&quot;/&gt;&lt;Property name=&quot;manualgrid&quot; type=&quot;group&quot; value=&quot;off&quot;/&gt;&lt;Property name=&quot;showxspacing&quot; type=&quot;group&quot; value=&quot;on&quot;/&gt;&lt;Property name=&quot;xspacing&quot; type=&quot;real&quot; value=&quot;1&quot;/&gt;&lt;Property name=&quot;showyspacing&quot; type=&quot;group&quot; value=&quot;on&quot;/&gt;&lt;Property name=&quot;yspacing&quot; type=&quot;real&quot; value=&quot;1&quot;/&gt;&lt;Property name=&quot;showsecyspacing&quot; type=&quot;group&quot; value=&quot;off&quot;/&gt;&lt;Property name=&quot;ysec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showsecyextra&quot; type=&quot;group&quot; value=&quot;off&quot;/&gt;&lt;Property name=&quot;ysecextra&quot; type=&quot;realarray&quot; value=&quot;&quot;/&gt;&lt;Property name=&quot;ysecextra_vector_method&quot; type=&quot;string&quot; value=&quot;step&quot;/&gt;&lt;Property name=&quot;ysecextra_vector_start&quot; type=&quot;string&quot; value=&quot;&quot;/&gt;&lt;Property name=&quot;ysecextra_vector_stop&quot; type=&quot;string&quot; value=&quot;&quot;/&gt;&lt;Property name=&quot;ysecextra_vector_step&quot; type=&quot;string&quot; value=&quot;&quot;/&gt;&lt;Property name=&quot;ysecextra_vector_numvalues&quot; type=&quot;string&quot; value=&quot;&quot;/&gt;&lt;Property name=&quot;ysecextra_vector_function&quot; type=&quot;string&quot; value=&quot;none&quot;/&gt;&lt;Property name=&quot;ysecextra_vector_interval&quot; type=&quot;string&quot; value=&quot;octave&quot;/&gt;&lt;Property name=&quot;ysecextra_vector_freqperdec&quot; type=&quot;string&quot; value=&quot;&quot;/&gt;&lt;/PropSet&gt;&lt;PropSet id=&quot;camera&quot;/&gt;&lt;PropSet id=&quot;axis&quot;/&gt;&lt;PropSet id=&quot;clip&quot;/&gt;&lt;PropSet id=&quot;table&quot;/&gt;&lt;UpdateTimeStamp&gt;Sep 27, 2023, 9:14:57 PM&lt;/UpdateTimeStamp&gt;&lt;/Root&gt;"/>
</p:tagLst>
</file>

<file path=ppt/tags/tag6.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2.0.257&quot;&gt;&lt;VersionInformation&gt;&lt;Version&gt;1&lt;/Version&gt;&lt;/VersionInformation&gt;&lt;Entity&gt;/result/feature/pg12&lt;/Entity&gt;&lt;Tag&gt;pg12&lt;/Tag&gt;&lt;Node&gt;Results &amp;gt; Average Electrode State-of-Charge (liion) 1&lt;/Node&gt;&lt;LinkType&gt;Image&lt;/LinkType&gt;&lt;ModelLink directoryType=&quot;none&quot;&gt;H:\hub\root\build\main\daily\test\tapplications\Battery_Design_Module\Batteries,_Lithium-Ion\li_battery_spiral_2d.mph&lt;/ModelLink&gt;&lt;LocalPath&gt;li_battery_spiral_2d.mph&lt;/LocalPath&gt;&lt;SDim&gt;1&lt;/SDim&gt;&lt;Locked&gt;false&lt;/Locked&gt;&lt;PropSet id=&quot;image&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n&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n&quot;/&gt;&lt;Property name=&quot;allowgltf&quot; type=&quot;bool&quot; value=&quot;off&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1&quot;/&gt;&lt;Property name=&quot;options1d&quot; type=&quot;group&quot; value=&quot;on&quot;/&gt;&lt;Property name=&quot;title1d&quot; type=&quot;bool&quot; value=&quot;on&quot;/&gt;&lt;Property name=&quot;legend1d&quot; type=&quot;bool&quot; value=&quot;on&quot;/&gt;&lt;Property name=&quot;axes1d&quot; type=&quot;bool&quot; value=&quot;on&quot;/&gt;&lt;Property name=&quot;showgrid&quot; type=&quot;bool&quot; value=&quot;on&quot;/&gt;&lt;Property name=&quot;logo1d&quot; type=&quot;bool&quot; value=&quot;off&quot;/&gt;&lt;Property name=&quot;fontsize&quot; type=&quot;integer&quot; value=&quot;10&quot;/&gt;&lt;Property name=&quot;colortheme&quot; type=&quot;string&quot; value=&quot;globaltheme&quot;/&gt;&lt;Property name=&quot;background&quot; type=&quot;group&quot; value=&quot;transparent&quot;/&gt;&lt;Property name=&quot;lockview&quot; type=&quot;string&quot; value=&quot;on&quot;/&gt;&lt;Property name=&quot;linkedinfo&quot; type=&quot;string&quot; value=&quot;&quot;/&gt;&lt;/PropSet&gt;&lt;PropSet id=&quot;view&quot;&gt;&lt;Property name=&quot;axislimits&quot; type=&quot;group&quot; value=&quot;off&quot;/&gt;&lt;Property name=&quot;xmin&quot; type=&quot;real&quot; value=&quot;-31.447532848840737&quot;/&gt;&lt;Property name=&quot;xmax&quot; type=&quot;real&quot; value=&quot;1831.4475328488406&quot;/&gt;&lt;Property name=&quot;ymin&quot; type=&quot;real&quot; value=&quot;0.1613490761452423&quot;/&gt;&lt;Property name=&quot;ymax&quot; type=&quot;real&quot; value=&quot;0.6706261285821171&quot;/&gt;&lt;Property name=&quot;showsecaxislimit&quot; type=&quot;group&quot; value=&quot;off&quot;/&gt;&lt;Property name=&quot;yminsec&quot; type=&quot;real&quot; value=&quot;-1&quot;/&gt;&lt;Property name=&quot;ymaxsec&quot; type=&quot;real&quot; value=&quot;1&quot;/&gt;&lt;Property name=&quot;preserveaspect&quot; type=&quot;bool&quot; value=&quot;off&quot;/&gt;&lt;Property name=&quot;xlog&quot; type=&quot;bool&quot; value=&quot;off&quot;/&gt;&lt;Property name=&quot;ylog&quot; type=&quot;bool&quot; value=&quot;off&quot;/&gt;&lt;Property name=&quot;showsecylog&quot; type=&quot;group&quot; value=&quot;off&quot;/&gt;&lt;Property name=&quot;ylogsec&quot; type=&quot;bool&quot; value=&quot;off&quot;/&gt;&lt;Property name=&quot;showgrid&quot; type=&quot;group&quot; value=&quot;on&quot;/&gt;&lt;Property name=&quot;showmanualgrid&quot; type=&quot;group&quot; value=&quot;on&quot;/&gt;&lt;Property name=&quot;manualgrid&quot; type=&quot;group&quot; value=&quot;off&quot;/&gt;&lt;Property name=&quot;showxspacing&quot; type=&quot;group&quot; value=&quot;on&quot;/&gt;&lt;Property name=&quot;xspacing&quot; type=&quot;real&quot; value=&quot;1&quot;/&gt;&lt;Property name=&quot;showyspacing&quot; type=&quot;group&quot; value=&quot;on&quot;/&gt;&lt;Property name=&quot;yspacing&quot; type=&quot;real&quot; value=&quot;1&quot;/&gt;&lt;Property name=&quot;showsecyspacing&quot; type=&quot;group&quot; value=&quot;off&quot;/&gt;&lt;Property name=&quot;ysec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showsecyextra&quot; type=&quot;group&quot; value=&quot;off&quot;/&gt;&lt;Property name=&quot;ysecextra&quot; type=&quot;realarray&quot; value=&quot;&quot;/&gt;&lt;Property name=&quot;ysecextra_vector_method&quot; type=&quot;string&quot; value=&quot;step&quot;/&gt;&lt;Property name=&quot;ysecextra_vector_start&quot; type=&quot;string&quot; value=&quot;&quot;/&gt;&lt;Property name=&quot;ysecextra_vector_stop&quot; type=&quot;string&quot; value=&quot;&quot;/&gt;&lt;Property name=&quot;ysecextra_vector_step&quot; type=&quot;string&quot; value=&quot;&quot;/&gt;&lt;Property name=&quot;ysecextra_vector_numvalues&quot; type=&quot;string&quot; value=&quot;&quot;/&gt;&lt;Property name=&quot;ysecextra_vector_function&quot; type=&quot;string&quot; value=&quot;none&quot;/&gt;&lt;Property name=&quot;ysecextra_vector_interval&quot; type=&quot;string&quot; value=&quot;octave&quot;/&gt;&lt;Property name=&quot;ysecextra_vector_freqperdec&quot; type=&quot;string&quot; value=&quot;&quot;/&gt;&lt;/PropSet&gt;&lt;PropSet id=&quot;camera&quot;/&gt;&lt;PropSet id=&quot;axis&quot;/&gt;&lt;PropSet id=&quot;clip&quot;/&gt;&lt;PropSet id=&quot;table&quot;/&gt;&lt;UpdateTimeStamp&gt;Sep 27, 2023, 9:14:57 PM&lt;/UpdateTimeStamp&gt;&lt;/Root&gt;"/>
</p:tagLst>
</file>

<file path=ppt/tags/tag7.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2.0.257&quot;&gt;&lt;VersionInformation&gt;&lt;Version&gt;1&lt;/Version&gt;&lt;/VersionInformation&gt;&lt;Entity&gt;/result/feature/pg16&lt;/Entity&gt;&lt;Tag&gt;pg16&lt;/Tag&gt;&lt;Node&gt;Results &amp;gt; Electrode Current Density (liion) 1&lt;/Node&gt;&lt;LinkType&gt;Image&lt;/LinkType&gt;&lt;ModelLink directoryType=&quot;none&quot;&gt;H:\hub\root\build\main\daily\test\tapplications\Battery_Design_Module\Batteries,_Lithium-Ion\li_battery_spiral_2d.mph&lt;/ModelLink&gt;&lt;LocalPath&gt;li_battery_spiral_2d.mph&lt;/LocalPath&gt;&lt;SDim&gt;2&lt;/SDim&gt;&lt;Locked&gt;false&lt;/Locked&gt;&lt;PropSet id=&quot;image&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n&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ff&quot;/&gt;&lt;Property name=&quot;allowgltf&quot; type=&quot;bool&quot; value=&quot;off&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2&quot;/&gt;&lt;Property name=&quot;options2d&quot; type=&quot;group&quot; value=&quot;on&quot;/&gt;&lt;Property name=&quot;title2d&quot; type=&quot;bool&quot; value=&quot;on&quot;/&gt;&lt;Property name=&quot;legend2d&quot; type=&quot;bool&quot; value=&quot;on&quot;/&gt;&lt;Property name=&quot;axes2d&quot; type=&quot;bool&quot; value=&quot;on&quot;/&gt;&lt;Property name=&quot;logo2d&quot; type=&quot;bool&quot; value=&quot;off&quot;/&gt;&lt;Property name=&quot;fontsize&quot; type=&quot;integer&quot; value=&quot;10&quot;/&gt;&lt;Property name=&quot;colortheme&quot; type=&quot;string&quot; value=&quot;globaltheme&quot;/&gt;&lt;Property name=&quot;background&quot; type=&quot;group&quot; value=&quot;transparent&quot;/&gt;&lt;Property name=&quot;lockview&quot; type=&quot;string&quot; value=&quot;on&quot;/&gt;&lt;Property name=&quot;linkedinfo&quot; type=&quot;string&quot; value=&quot;&quot;/&gt;&lt;/PropSet&gt;&lt;PropSet id=&quot;view&quot;&gt;&lt;Property name=&quot;showlabels&quot; type=&quot;bool&quot; value=&quot;off&quot;/&gt;&lt;Property name=&quot;showDirections&quot; type=&quot;bool&quot; value=&quot;off&quot;/&gt;&lt;Property name=&quot;showgrid&quot; type=&quot;bool&quot; value=&quot;on&quot;/&gt;&lt;Property name=&quot;rendermesh&quot; type=&quot;bool&quot; value=&quot;on&quot;/&gt;&lt;Property name=&quot;showunits&quot; type=&quot;bool&quot; value=&quot;on&quot;/&gt;&lt;Property name=&quot;plotgroupunits&quot; type=&quot;stringarray&quot; value=&quot;, &quot;/&gt;&lt;Property name=&quot;locked&quot; type=&quot;bool&quot; value=&quot;off&quot;/&gt;&lt;Property name=&quot;istemporary&quot; type=&quot;bool&quot; value=&quot;off&quot;/&gt;&lt;Property name=&quot;showselection&quot; type=&quot;bool&quot; value=&quot;on&quot;/&gt;&lt;Property name=&quot;showmaterial&quot; type=&quot;bool&quot; value=&quot;off&quot;/&gt;&lt;Property name=&quot;hidestatus&quot; type=&quot;string&quot; value=&quot;hide&quot;/&gt;&lt;Property name=&quot;isnew&quot; type=&quot;bool&quot; value=&quot;off&quot;/&gt;&lt;Property name=&quot;postviewkey&quot; type=&quot;string&quot; value=&quot;&quot;/&gt;&lt;Property name=&quot;workplaneclip&quot; type=&quot;bool&quot; value=&quot;off&quot;/&gt;&lt;Property name=&quot;offscreenoverride&quot; type=&quot;bool&quot; value=&quot;off&quot;/&gt;&lt;/PropSet&gt;&lt;PropSet id=&quot;camera&quot;/&gt;&lt;PropSet id=&quot;axis&quot;&gt;&lt;Property name=&quot;xmin&quot; type=&quot;real&quot; value=&quot;-0.004346989095211029&quot;/&gt;&lt;Property name=&quot;xmax&quot; type=&quot;real&quot; value=&quot;0.004514009226113558&quot;/&gt;&lt;Property name=&quot;ymin&quot; type=&quot;real&quot; value=&quot;-0.0034219343215227127&quot;/&gt;&lt;Property name=&quot;ymax&quot; type=&quot;real&quot; value=&quot;0.0032550152391195297&quot;/&gt;&lt;Property name=&quot;xminhidden&quot; type=&quot;real&quot; value=&quot;-0.004346989095211029&quot;/&gt;&lt;Property name=&quot;xmaxhidden&quot; type=&quot;real&quot; value=&quot;0.004514009226113558&quot;/&gt;&lt;Property name=&quot;yminhidden&quot; type=&quot;real&quot; value=&quot;-0.0034219343215227127&quot;/&gt;&lt;Property name=&quot;ymaxhidden&quot; type=&quot;real&quot; value=&quot;0.0032550152391195297&quot;/&gt;&lt;Property name=&quot;forcenoviewscaling&quot; type=&quot;bool&quot; value=&quot;off&quot;/&gt;&lt;Property name=&quot;viewscaletype&quot; type=&quot;group&quot; value=&quot;none&quot;/&gt;&lt;Property name=&quot;autocontext&quot; type=&quot;group&quot; value=&quot;autofit&quot;/&gt;&lt;Property name=&quot;xweight&quot; type=&quot;real&quot; value=&quot;1&quot;/&gt;&lt;Property name=&quot;yweight&quot; type=&quot;real&quot; value=&quot;1&quot;/&gt;&lt;Property name=&quot;xscale&quot; type=&quot;real&quot; value=&quot;1&quot;/&gt;&lt;Property name=&quot;yscale&quot; type=&quot;real&quot; value=&quot;1&quot;/&gt;&lt;Property name=&quot;abstractviewsetting&quot; type=&quot;group&quot; value=&quot;on&quot;/&gt;&lt;Property name=&quot;abstractviewlratio&quot; type=&quot;real&quot; value=&quot;-0.6454465985298157&quot;/&gt;&lt;Property name=&quot;abstractviewrratio&quot; type=&quot;real&quot; value=&quot;0.6454571485519409&quot;/&gt;&lt;Property name=&quot;abstractviewbratio&quot; type=&quot;real&quot; value=&quot;-0.09219129383563995&quot;/&gt;&lt;Property name=&quot;abstractviewtratio&quot; type=&quot;real&quot; value=&quot;0.09223812818527222&quot;/&gt;&lt;Property name=&quot;abstractviewxscale&quot; type=&quot;real&quot; value=&quot;1.3682274584425613E-5&quot;/&gt;&lt;Property name=&quot;abstractviewyscale&quot; type=&quot;real&quot; value=&quot;1.3682274584425613E-5&quot;/&gt;&lt;Property name=&quot;manualgrid&quot; type=&quot;group&quot; value=&quot;off&quot;/&gt;&lt;Property name=&quot;xspacing&quot; type=&quot;real&quot; value=&quot;1&quot;/&gt;&lt;Property name=&quot;y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canvassizedip&quot; type=&quot;realarray&quot; value=&quot;710, 487&quot;/&gt;&lt;Property name=&quot;renderareasizedip&quot; type=&quot;realarray&quot; value=&quot;568, 428&quot;/&gt;&lt;/PropSet&gt;&lt;PropSet id=&quot;clip&quot;/&gt;&lt;PropSet id=&quot;table&quot;/&gt;&lt;UpdateTimeStamp&gt;Sep 27, 2023, 9:15:00 PM&lt;/UpdateTimeStamp&gt;&lt;/Root&gt;"/>
</p:tagLst>
</file>

<file path=ppt/tags/tag8.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2.0.257&quot;&gt;&lt;VersionInformation&gt;&lt;Version&gt;1&lt;/Version&gt;&lt;/VersionInformation&gt;&lt;Entity&gt;/result/feature/pg10&lt;/Entity&gt;&lt;Tag&gt;pg10&lt;/Tag&gt;&lt;Node&gt;Results &amp;gt; Cell Voltage - Study 2&lt;/Node&gt;&lt;LinkType&gt;Image&lt;/LinkType&gt;&lt;ModelLink directoryType=&quot;none&quot;&gt;H:\hub\root\build\main\daily\test\tapplications\Battery_Design_Module\Batteries,_Lithium-Ion\li_battery_spiral_2d.mph&lt;/ModelLink&gt;&lt;LocalPath&gt;li_battery_spiral_2d.mph&lt;/LocalPath&gt;&lt;SDim&gt;1&lt;/SDim&gt;&lt;Locked&gt;false&lt;/Locked&gt;&lt;PropSet id=&quot;image&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n&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n&quot;/&gt;&lt;Property name=&quot;allowgltf&quot; type=&quot;bool&quot; value=&quot;off&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1&quot;/&gt;&lt;Property name=&quot;options1d&quot; type=&quot;group&quot; value=&quot;on&quot;/&gt;&lt;Property name=&quot;title1d&quot; type=&quot;bool&quot; value=&quot;on&quot;/&gt;&lt;Property name=&quot;legend1d&quot; type=&quot;bool&quot; value=&quot;on&quot;/&gt;&lt;Property name=&quot;axes1d&quot; type=&quot;bool&quot; value=&quot;on&quot;/&gt;&lt;Property name=&quot;showgrid&quot; type=&quot;bool&quot; value=&quot;on&quot;/&gt;&lt;Property name=&quot;logo1d&quot; type=&quot;bool&quot; value=&quot;off&quot;/&gt;&lt;Property name=&quot;fontsize&quot; type=&quot;integer&quot; value=&quot;10&quot;/&gt;&lt;Property name=&quot;colortheme&quot; type=&quot;string&quot; value=&quot;globaltheme&quot;/&gt;&lt;Property name=&quot;background&quot; type=&quot;group&quot; value=&quot;color&quot;/&gt;&lt;Property name=&quot;customcolor&quot; type=&quot;realarray&quot; value=&quot;1, 1, 1&quot;/&gt;&lt;Property name=&quot;customcolor_vector_method&quot; type=&quot;string&quot; value=&quot;step&quot;/&gt;&lt;Property name=&quot;customcolor_vector_start&quot; type=&quot;string&quot; value=&quot;&quot;/&gt;&lt;Property name=&quot;customcolor_vector_stop&quot; type=&quot;string&quot; value=&quot;&quot;/&gt;&lt;Property name=&quot;customcolor_vector_step&quot; type=&quot;string&quot; value=&quot;&quot;/&gt;&lt;Property name=&quot;customcolor_vector_numvalues&quot; type=&quot;string&quot; value=&quot;&quot;/&gt;&lt;Property name=&quot;customcolor_vector_function&quot; type=&quot;string&quot; value=&quot;none&quot;/&gt;&lt;Property name=&quot;customcolor_vector_interval&quot; type=&quot;string&quot; value=&quot;octave&quot;/&gt;&lt;Property name=&quot;customcolor_vector_freqperdec&quot; type=&quot;string&quot; value=&quot;&quot;/&gt;&lt;Property name=&quot;lockview&quot; type=&quot;string&quot; value=&quot;on&quot;/&gt;&lt;Property name=&quot;linkedinfo&quot; type=&quot;string&quot; value=&quot;&quot;/&gt;&lt;/PropSet&gt;&lt;PropSet id=&quot;view&quot;&gt;&lt;Property name=&quot;axislimits&quot; type=&quot;group&quot; value=&quot;off&quot;/&gt;&lt;Property name=&quot;xmin&quot; type=&quot;real&quot; value=&quot;-1&quot;/&gt;&lt;Property name=&quot;xmax&quot; type=&quot;real&quot; value=&quot;1&quot;/&gt;&lt;Property name=&quot;ymin&quot; type=&quot;real&quot; value=&quot;-1&quot;/&gt;&lt;Property name=&quot;ymax&quot; type=&quot;real&quot; value=&quot;1&quot;/&gt;&lt;Property name=&quot;showsecaxislimit&quot; type=&quot;group&quot; value=&quot;off&quot;/&gt;&lt;Property name=&quot;yminsec&quot; type=&quot;real&quot; value=&quot;-1&quot;/&gt;&lt;Property name=&quot;ymaxsec&quot; type=&quot;real&quot; value=&quot;1&quot;/&gt;&lt;Property name=&quot;preserveaspect&quot; type=&quot;bool&quot; value=&quot;off&quot;/&gt;&lt;Property name=&quot;xlog&quot; type=&quot;bool&quot; value=&quot;off&quot;/&gt;&lt;Property name=&quot;ylog&quot; type=&quot;bool&quot; value=&quot;off&quot;/&gt;&lt;Property name=&quot;showsecylog&quot; type=&quot;group&quot; value=&quot;off&quot;/&gt;&lt;Property name=&quot;ylogsec&quot; type=&quot;bool&quot; value=&quot;off&quot;/&gt;&lt;Property name=&quot;showgrid&quot; type=&quot;group&quot; value=&quot;on&quot;/&gt;&lt;Property name=&quot;showmanualgrid&quot; type=&quot;group&quot; value=&quot;on&quot;/&gt;&lt;Property name=&quot;manualgrid&quot; type=&quot;group&quot; value=&quot;off&quot;/&gt;&lt;Property name=&quot;showxspacing&quot; type=&quot;group&quot; value=&quot;on&quot;/&gt;&lt;Property name=&quot;xspacing&quot; type=&quot;real&quot; value=&quot;1&quot;/&gt;&lt;Property name=&quot;showyspacing&quot; type=&quot;group&quot; value=&quot;on&quot;/&gt;&lt;Property name=&quot;yspacing&quot; type=&quot;real&quot; value=&quot;1&quot;/&gt;&lt;Property name=&quot;showsecyspacing&quot; type=&quot;group&quot; value=&quot;off&quot;/&gt;&lt;Property name=&quot;ysec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showsecyextra&quot; type=&quot;group&quot; value=&quot;off&quot;/&gt;&lt;Property name=&quot;ysecextra&quot; type=&quot;realarray&quot; value=&quot;&quot;/&gt;&lt;Property name=&quot;ysecextra_vector_method&quot; type=&quot;string&quot; value=&quot;step&quot;/&gt;&lt;Property name=&quot;ysecextra_vector_start&quot; type=&quot;string&quot; value=&quot;&quot;/&gt;&lt;Property name=&quot;ysecextra_vector_stop&quot; type=&quot;string&quot; value=&quot;&quot;/&gt;&lt;Property name=&quot;ysecextra_vector_step&quot; type=&quot;string&quot; value=&quot;&quot;/&gt;&lt;Property name=&quot;ysecextra_vector_numvalues&quot; type=&quot;string&quot; value=&quot;&quot;/&gt;&lt;Property name=&quot;ysecextra_vector_function&quot; type=&quot;string&quot; value=&quot;none&quot;/&gt;&lt;Property name=&quot;ysecextra_vector_interval&quot; type=&quot;string&quot; value=&quot;octave&quot;/&gt;&lt;Property name=&quot;ysecextra_vector_freqperdec&quot; type=&quot;string&quot; value=&quot;&quot;/&gt;&lt;/PropSet&gt;&lt;PropSet id=&quot;camera&quot;/&gt;&lt;PropSet id=&quot;axis&quot;/&gt;&lt;PropSet id=&quot;clip&quot;/&gt;&lt;PropSet id=&quot;table&quot;/&gt;&lt;UpdateTimeStamp&gt;Sep 27, 2023, 9:15:03 PM&lt;/UpdateTimeStamp&gt;&lt;/Root&gt;"/>
</p:tagLst>
</file>

<file path=ppt/tags/tag9.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2.0.257&quot;&gt;&lt;VersionInformation&gt;&lt;Version&gt;1&lt;/Version&gt;&lt;/VersionInformation&gt;&lt;Entity&gt;/result/feature/pg21&lt;/Entity&gt;&lt;Tag&gt;pg21&lt;/Tag&gt;&lt;Node&gt;Results &amp;gt; ...&lt;/Node&gt;&lt;LinkType&gt;Image&lt;/LinkType&gt;&lt;ModelLink directoryType=&quot;none&quot;&gt;H:\hub\root\build\main\daily\test\tapplications\Battery_Design_Module\Batteries,_Lithium-Ion\li_battery_spiral_2d.mph&lt;/ModelLink&gt;&lt;LocalPath&gt;li_battery_spiral_2d.mph&lt;/LocalPath&gt;&lt;SDim&gt;3&lt;/SDim&gt;&lt;Locked&gt;false&lt;/Locked&gt;&lt;PropSet id=&quot;image&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n&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ff&quot;/&gt;&lt;Property name=&quot;allowgltf&quot; type=&quot;bool&quot; value=&quot;on&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3&quot;/&gt;&lt;Property name=&quot;options3d&quot; type=&quot;group&quot; value=&quot;on&quot;/&gt;&lt;Property name=&quot;title3d&quot; type=&quot;bool&quot; value=&quot;on&quot;/&gt;&lt;Property name=&quot;legend3d&quot; type=&quot;bool&quot; value=&quot;on&quot;/&gt;&lt;Property name=&quot;grid&quot; type=&quot;bool&quot; value=&quot;on&quot;/&gt;&lt;Property name=&quot;axisorientation&quot; type=&quot;bool&quot; value=&quot;on&quot;/&gt;&lt;Property name=&quot;logo3d&quot; type=&quot;bool&quot; value=&quot;off&quot;/&gt;&lt;Property name=&quot;fontsize&quot; type=&quot;integer&quot; value=&quot;10&quot;/&gt;&lt;Property name=&quot;colortheme&quot; type=&quot;string&quot; value=&quot;globaltheme&quot;/&gt;&lt;Property name=&quot;background&quot; type=&quot;group&quot; value=&quot;transparent&quot;/&gt;&lt;Property name=&quot;lockview&quot; type=&quot;string&quot; value=&quot;on&quot;/&gt;&lt;Property name=&quot;linkedinfo&quot; type=&quot;string&quot; value=&quot;&quot;/&gt;&lt;/PropSet&gt;&lt;PropSet id=&quot;view&quot;&gt;&lt;Property name=&quot;renderwireframe&quot; type=&quot;bool&quot; value=&quot;off&quot;/&gt;&lt;Property name=&quot;showlabels&quot; type=&quot;bool&quot; value=&quot;off&quot;/&gt;&lt;Property name=&quot;showDirections&quot; type=&quot;bool&quot; value=&quot;off&quot;/&gt;&lt;Property name=&quot;showgrid&quot; type=&quot;bool&quot; value=&quot;on&quot;/&gt;&lt;Property name=&quot;showaxisorientation&quot; type=&quot;bool&quot; value=&quot;on&quot;/&gt;&lt;Property name=&quot;showunits&quot; type=&quot;bool&quot; value=&quot;on&quot;/&gt;&lt;Property name=&quot;plotgroupunits&quot; type=&quot;stringarray&quot; value=&quot;\small m, \small m, &quot;/&gt;&lt;Property name=&quot;locked&quot; type=&quot;bool&quot; value=&quot;off&quot;/&gt;&lt;Property name=&quot;rotcenlocked&quot; type=&quot;bool&quot; value=&quot;off&quot;/&gt;&lt;Property name=&quot;istemporary&quot; type=&quot;bool&quot; value=&quot;off&quot;/&gt;&lt;Property name=&quot;scenelight&quot; type=&quot;group&quot; value=&quot;on&quot;/&gt;&lt;Property name=&quot;totlightintensity&quot; type=&quot;real&quot; value=&quot;1.0&quot;/&gt;&lt;Property name=&quot;usediffuse&quot; type=&quot;bool&quot; value=&quot;on&quot;/&gt;&lt;Property name=&quot;usespecular&quot; type=&quot;bool&quot; value=&quot;on&quot;/&gt;&lt;Property name=&quot;globalambient&quot; type=&quot;group&quot; value=&quot;on&quot;/&gt;&lt;Property name=&quot;totambient&quot; type=&quot;real&quot; value=&quot;0.3&quot;/&gt;&lt;Property name=&quot;ambientcolor&quot; type=&quot;group&quot; value=&quot;white&quot;/&gt;&lt;Property name=&quot;customambientcolor&quot; type=&quot;realarray&quot; value=&quot;1, 1, 1&quot;/&gt;&lt;Property name=&quot;ssao&quot; type=&quot;group&quot; value=&quot;off&quot;/&gt;&lt;Property name=&quot;ssaoradiustype&quot; type=&quot;group&quot; value=&quot;relative&quot;/&gt;&lt;Property name=&quot;ssaoradiusrelative&quot; type=&quot;real&quot; value=&quot;0.4&quot;/&gt;&lt;Property name=&quot;ssaoradiusexplicit&quot; type=&quot;real&quot; value=&quot;0.4&quot;/&gt;&lt;Property name=&quot;ssaomagnitude&quot; type=&quot;real&quot; value=&quot;1.0&quot;/&gt;&lt;Property name=&quot;ssaosqueeze&quot; type=&quot;real&quot; value=&quot;1.0&quot;/&gt;&lt;Property name=&quot;ssaopreset&quot; type=&quot;group&quot; value=&quot;medium&quot;/&gt;&lt;Property name=&quot;ssaonsamples&quot; type=&quot;integer&quot; value=&quot;64&quot;/&gt;&lt;Property name=&quot;ssaoroughness&quot; type=&quot;real&quot; value=&quot;1.0&quot;/&gt;&lt;Property name=&quot;ssaokernelrotationstexturewidth&quot; type=&quot;integer&quot; value=&quot;4&quot;/&gt;&lt;Property name=&quot;ssaosmooth&quot; type=&quot;integer&quot; value=&quot;2&quot;/&gt;&lt;Property name=&quot;ssaonormalawaresmoothing&quot; type=&quot;bool&quot; value=&quot;off&quot;/&gt;&lt;Property name=&quot;ssaoresolution&quot; type=&quot;real&quot; value=&quot;1.0&quot;/&gt;&lt;Property name=&quot;shadowmapping&quot; type=&quot;group&quot; value=&quot;off&quot;/&gt;&lt;Property name=&quot;shadowmappingsoftness&quot; type=&quot;real&quot; value=&quot;0.5&quot;/&gt;&lt;Property name=&quot;shadowmappingstrength&quot; type=&quot;real&quot; value=&quot;0.5&quot;/&gt;&lt;Property name=&quot;shadowmappingpreset&quot; type=&quot;group&quot; value=&quot;low&quot;/&gt;&lt;Property name=&quot;shadowmappingnumberofoccludersamples&quot; type=&quot;integer&quot; value=&quot;8&quot;/&gt;&lt;Property name=&quot;shadowmappingnumberofsamples&quot; type=&quot;integer&quot; value=&quot;16&quot;/&gt;&lt;Property name=&quot;shadowmappingresolution&quot; type=&quot;real&quot; value=&quot;0.5&quot;/&gt;&lt;Property name=&quot;shadowmappingmultisamplingeverywhere&quot; type=&quot;bool&quot; value=&quot;on&quot;/&gt;&lt;Property name=&quot;shadowmappinglimitlightviewfrustums&quot; type=&quot;bool&quot; value=&quot;off&quot;/&gt;&lt;Property name=&quot;shadowmappingaccuratedepthcomparison&quot; type=&quot;group&quot; value=&quot;off&quot;/&gt;&lt;Property name=&quot;shadowmappingnormalawaresmoothing&quot; type=&quot;bool&quot; value=&quot;off&quot;/&gt;&lt;Property name=&quot;shadowmappingbiassettings&quot; type=&quot;group&quot; value=&quot;default&quot;/&gt;&lt;Property name=&quot;shadowmappingconstantdepthbias&quot; type=&quot;real&quot; value=&quot;0.001&quot;/&gt;&lt;Property name=&quot;shadowmappingslopedepthbias&quot; type=&quot;real&quot; value=&quot;0.001&quot;/&gt;&lt;Property name=&quot;shadowmappingnormaloffsetbias&quot; type=&quot;real&quot; value=&quot;0.003&quot;/&gt;&lt;Property name=&quot;flooreffect&quot; type=&quot;group&quot; value=&quot;off&quot;/&gt;&lt;Property name=&quot;flooreffectoriginsettings&quot; type=&quot;group&quot; value=&quot;farthestvertex&quot;/&gt;&lt;Property name=&quot;flooreffectshoworigin&quot; type=&quot;group&quot; value=&quot;off&quot;/&gt;&lt;Property name=&quot;flooreffectorigin&quot; type=&quot;realarray&quot; value=&quot;0, 0, 0&quot;/&gt;&lt;Property name=&quot;flooreffectorigin_vector_method&quot; type=&quot;string&quot; value=&quot;step&quot;/&gt;&lt;Property name=&quot;flooreffectorigin_vector_start&quot; type=&quot;string&quot; value=&quot;&quot;/&gt;&lt;Property name=&quot;flooreffectorigin_vector_stop&quot; type=&quot;string&quot; value=&quot;&quot;/&gt;&lt;Property name=&quot;flooreffectorigin_vector_step&quot; type=&quot;string&quot; value=&quot;&quot;/&gt;&lt;Property name=&quot;flooreffectorigin_vector_numvalues&quot; type=&quot;string&quot; value=&quot;&quot;/&gt;&lt;Property name=&quot;flooreffectorigin_vector_function&quot; type=&quot;string&quot; value=&quot;none&quot;/&gt;&lt;Property name=&quot;flooreffectorigin_vector_interval&quot; type=&quot;string&quot; value=&quot;octave&quot;/&gt;&lt;Property name=&quot;flooreffectorigin_vector_freqperdec&quot; type=&quot;string&quot; value=&quot;&quot;/&gt;&lt;Property name=&quot;flooreffectoffset&quot; type=&quot;real&quot; value=&quot;0.0&quot;/&gt;&lt;Property name=&quot;flooreffectshownormalsettings&quot; type=&quot;group&quot; value=&quot;on&quot;/&gt;&lt;Property name=&quot;flooreffectnormalsettings&quot; type=&quot;group&quot; value=&quot;angle&quot;/&gt;&lt;Property name=&quot;flooreffectshownormal&quot; type=&quot;group&quot; value=&quot;off&quot;/&gt;&lt;Property name=&quot;flooreffectnormalpreset&quot; type=&quot;group&quot; value=&quot;xyplane&quot;/&gt;&lt;Property name=&quot;flooreffectnormal&quot; type=&quot;realarray&quot; value=&quot;0, 0, 1&quot;/&gt;&lt;Property name=&quot;flooreffectnormal_vector_method&quot; type=&quot;string&quot; value=&quot;step&quot;/&gt;&lt;Property name=&quot;flooreffectnormal_vector_start&quot; type=&quot;string&quot; value=&quot;&quot;/&gt;&lt;Property name=&quot;flooreffectnormal_vector_stop&quot; type=&quot;string&quot; value=&quot;&quot;/&gt;&lt;Property name=&quot;flooreffectnormal_vector_step&quot; type=&quot;string&quot; value=&quot;&quot;/&gt;&lt;Property name=&quot;flooreffectnormal_vector_numvalues&quot; type=&quot;string&quot; value=&quot;&quot;/&gt;&lt;Property name=&quot;flooreffectnormal_vector_function&quot; type=&quot;string&quot; value=&quot;none&quot;/&gt;&lt;Property name=&quot;flooreffectnormal_vector_interval&quot; type=&quot;string&quot; value=&quot;octave&quot;/&gt;&lt;Property name=&quot;flooreffectnormal_vector_freqperdec&quot; type=&quot;string&quot; value=&quot;&quot;/&gt;&lt;Property name=&quot;flooreffectshowangle&quot; type=&quot;group&quot; value=&quot;on&quot;/&gt;&lt;Property name=&quot;flooreffectangle&quot; type=&quot;real&quot; value=&quot;5.0&quot;/&gt;&lt;Property name=&quot;flooreffectambientocclusion&quot; type=&quot;bool&quot; value=&quot;on&quot;/&gt;&lt;Property name=&quot;flooreffectshadow&quot; type=&quot;group&quot; value=&quot;on&quot;/&gt;&lt;Property name=&quot;flooreffectshadowblur&quot; type=&quot;real&quot; value=&quot;0.0&quot;/&gt;&lt;Property name=&quot;flooreffecttransparency&quot; type=&quot;real&quot; value=&quot;0&quot;/&gt;&lt;Property name=&quot;displayoutput&quot; type=&quot;group&quot; value=&quot;off&quot;/&gt;&lt;Property name=&quot;displayoutputpreset&quot; type=&quot;group&quot; value=&quot;default&quot;/&gt;&lt;Property name=&quot;displayoutputtonemap&quot; type=&quot;group&quot; value=&quot;4&quot;/&gt;&lt;Property name=&quot;displayoutputgamma&quot; type=&quot;real&quot; value=&quot;2.2&quot;/&gt;&lt;Property name=&quot;displayoutputexposure&quot; type=&quot;real&quot; value=&quot;0.0&quot;/&gt;&lt;Property name=&quot;displayoutputcontrast&quot; type=&quot;real&quot; value=&quot;1.0&quot;/&gt;&lt;Property name=&quot;displayoutputsaturation&quot; type=&quot;real&quot; value=&quot;1.0&quot;/&gt;&lt;Property name=&quot;displayoutputvibrance&quot; type=&quot;real&quot; value=&quot;0.0&quot;/&gt;&lt;Property name=&quot;displayoutputhue&quot; type=&quot;real&quot; value=&quot;0.0&quot;/&gt;&lt;Property name=&quot;displayoutputbrightness&quot; type=&quot;real&quot; value=&quot;0.0&quot;/&gt;&lt;Property name=&quot;environmentmap&quot; type=&quot;group&quot; value=&quot;envmap_none&quot;/&gt;&lt;Property name=&quot;skydirection&quot; type=&quot;group&quot; value=&quot;positivey&quot;/&gt;&lt;Property name=&quot;skyrotation&quot; type=&quot;group&quot; value=&quot;skyrotationzero&quot;/&gt;&lt;Property name=&quot;environmentreflections&quot; type=&quot;bool&quot; value=&quot;on&quot;/&gt;&lt;Property name=&quot;skybox&quot; type=&quot;group&quot; value=&quot;off&quot;/&gt;&lt;Property name=&quot;skyboxblurriness&quot; type=&quot;real&quot; value=&quot;0&quot;/&gt;&lt;Property name=&quot;skyboxblend&quot; type=&quot;real&quot; value=&quot;0&quot;/&gt;&lt;Property name=&quot;skyboxprojection&quot; type=&quot;group&quot; value=&quot;special&quot;/&gt;&lt;Property name=&quot;skyboxfov&quot; type=&quot;real&quot; value=&quot;110&quot;/&gt;&lt;Property name=&quot;rotateenvironment&quot; type=&quot;bool&quot; value=&quot;off&quot;/&gt;&lt;Property name=&quot;transparency&quot; type=&quot;group&quot; value=&quot;off&quot;/&gt;&lt;Property name=&quot;transparencylevel&quot; type=&quot;real&quot; value=&quot;0.5&quot;/&gt;&lt;Property name=&quot;uniformblending&quot; type=&quot;group&quot; value=&quot;off&quot;/&gt;&lt;Property name=&quot;uniformblendinglevel&quot; type=&quot;real&quot; value=&quot;0.5&quot;/&gt;&lt;Property name=&quot;clippingactive&quot; type=&quot;group&quot; value=&quot;on&quot;/&gt;&lt;Property name=&quot;clipfaces&quot; type=&quot;bool&quot; value=&quot;on&quot;/&gt;&lt;Property name=&quot;clipedges&quot; type=&quot;bool&quot; value=&quot;on&quot;/&gt;&lt;Property name=&quot;clippoints&quot; type=&quot;bool&quot; value=&quot;on&quot;/&gt;&lt;Property name=&quot;clipprimaryhovereffect&quot; type=&quot;bool&quot; value=&quot;on&quot;/&gt;&lt;Property name=&quot;clipsecondaryhovereffect&quot; type=&quot;bool&quot; value=&quot;off&quot;/&gt;&lt;Property name=&quot;cliphighlightintersection&quot; type=&quot;group&quot; value=&quot;on&quot;/&gt;&lt;Property name=&quot;clipintersectionhighlightcolor&quot; type=&quot;group&quot; value=&quot;fromtheme&quot;/&gt;&lt;Property name=&quot;customclipintersectionhighlightcolor&quot; type=&quot;realarray&quot; value=&quot;1, 0, 0&quot;/&gt;&lt;Property name=&quot;clipapplyclipping&quot; type=&quot;bool&quot; value=&quot;on&quot;/&gt;&lt;Property name=&quot;clipshowframes&quot; type=&quot;bool&quot; value=&quot;on&quot;/&gt;&lt;Property name=&quot;clipshowgizmos&quot; type=&quot;bool&quot; value=&quot;on&quot;/&gt;&lt;Property name=&quot;clipshowcappedfaces&quot; type=&quot;group&quot; value=&quot;off&quot;/&gt;&lt;Property name=&quot;clipcappedfacescolorize&quot; type=&quot;group&quot; value=&quot;on&quot;/&gt;&lt;Property name=&quot;clipcappedfacescolorizeper&quot; type=&quot;group&quot; value=&quot;domain&quot;/&gt;&lt;Property name=&quot;clipcappedfaceshighlightoverlappingdomains&quot; type=&quot;group&quot; value=&quot;on&quot;/&gt;&lt;Property name=&quot;clipcappedfaceshighlightoverlappingdomainscolor&quot; type=&quot;group&quot; value=&quot;fromtheme&quot;/&gt;&lt;Property name=&quot;customclipcappedfaceshighlightoverlappingdomainscolor&quot; type=&quot;realarray&quot; value=&quot;1, 0, 0&quot;/&gt;&lt;Property name=&quot;clipcappedfacestransparencyenabled&quot; type=&quot;group&quot; value=&quot;off&quot;/&gt;&lt;Property name=&quot;clipcappedfacestransparency&quot; type=&quot;real&quot; value=&quot;0.2&quot;/&gt;&lt;Property name=&quot;hidestatus&quot; type=&quot;string&quot; value=&quot;hide&quot;/&gt;&lt;Property name=&quot;isnew&quot; type=&quot;bool&quot; value=&quot;off&quot;/&gt;&lt;Property name=&quot;postviewkey&quot; type=&quot;string&quot; value=&quot;&quot;/&gt;&lt;Property name=&quot;workplaneclip&quot; type=&quot;bool&quot; value=&quot;off&quot;/&gt;&lt;Property name=&quot;offscreenoverride&quot; type=&quot;bool&quot; value=&quot;off&quot;/&gt;&lt;/PropSet&gt;&lt;PropSet id=&quot;camera&quot;&gt;&lt;Property name=&quot;projection&quot; type=&quot;group&quot; value=&quot;perspective&quot;/&gt;&lt;Property name=&quot;orthoscale&quot; type=&quot;real&quot; value=&quot;13.728686332702637&quot;/&gt;&lt;Property name=&quot;zoomanglefull&quot; type=&quot;real&quot; value=&quot;18.237316131591797&quot;/&gt;&lt;Property name=&quot;forcenoviewscaling&quot; type=&quot;bool&quot; value=&quot;off&quot;/&gt;&lt;Property name=&quot;viewscaletype&quot; type=&quot;group&quot; value=&quot;none&quot;/&gt;&lt;Property name=&quot;autocontext&quot; type=&quot;group&quot; value=&quot;isotropic&quot;/&gt;&lt;Property name=&quot;autoupdate&quot; type=&quot;bool&quot; value=&quot;off&quot;/&gt;&lt;Property name=&quot;xweight&quot; type=&quot;real&quot; value=&quot;1&quot;/&gt;&lt;Property name=&quot;yweight&quot; type=&quot;real&quot; value=&quot;1&quot;/&gt;&lt;Property name=&quot;zweight&quot; type=&quot;real&quot; value=&quot;1&quot;/&gt;&lt;Property name=&quot;xscale&quot; type=&quot;real&quot; value=&quot;1&quot;/&gt;&lt;Property name=&quot;yscale&quot; type=&quot;real&quot; value=&quot;1&quot;/&gt;&lt;Property name=&quot;zscale&quot; type=&quot;real&quot; value=&quot;1&quot;/&gt;&lt;Property name=&quot;position&quot; type=&quot;realarray&quot; value=&quot;-0.025902600958943367, -0.03473149240016937, 0.028763096779584885&quot;/&gt;&lt;Property name=&quot;target&quot; type=&quot;realarray&quot; value=&quot;8.348748087882996E-5, -8.336827158927917E-5, 0.0027770083397626877&quot;/&gt;&lt;Property name=&quot;up&quot; type=&quot;realarray&quot; value=&quot;0.30869752168655396, 0.4115966558456421, 0.8574929237365723&quot;/&gt;&lt;Property name=&quot;rotationpoint&quot; type=&quot;realarray&quot; value=&quot;8.348887786269188E-5, -8.337059989571571E-5, 0.002777005545794964&quot;/&gt;&lt;Property name=&quot;viewoffset&quot; type=&quot;realarray&quot; value=&quot;-0.0639752522110939, -0.008341436651085925&quot;/&gt;&lt;Property name=&quot;manualgrid&quot; type=&quot;group&quot; value=&quot;off&quot;/&gt;&lt;Property name=&quot;xspacing&quot; type=&quot;real&quot; value=&quot;1&quot;/&gt;&lt;Property name=&quot;yspacing&quot; type=&quot;real&quot; value=&quot;1&quot;/&gt;&lt;Property name=&quot;z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zextra&quot; type=&quot;realarray&quot; value=&quot;&quot;/&gt;&lt;Property name=&quot;zextra_vector_method&quot; type=&quot;string&quot; value=&quot;step&quot;/&gt;&lt;Property name=&quot;zextra_vector_start&quot; type=&quot;string&quot; value=&quot;&quot;/&gt;&lt;Property name=&quot;zextra_vector_stop&quot; type=&quot;string&quot; value=&quot;&quot;/&gt;&lt;Property name=&quot;zextra_vector_step&quot; type=&quot;string&quot; value=&quot;&quot;/&gt;&lt;Property name=&quot;zextra_vector_numvalues&quot; type=&quot;string&quot; value=&quot;&quot;/&gt;&lt;Property name=&quot;zextra_vector_function&quot; type=&quot;string&quot; value=&quot;none&quot;/&gt;&lt;Property name=&quot;zextra_vector_interval&quot; type=&quot;string&quot; value=&quot;octave&quot;/&gt;&lt;Property name=&quot;zextra_vector_freqperdec&quot; type=&quot;string&quot; value=&quot;&quot;/&gt;&lt;Property name=&quot;canvassizedip&quot; type=&quot;realarray&quot; value=&quot;710, 487&quot;/&gt;&lt;Property name=&quot;renderareasizedip&quot; type=&quot;realarray&quot; value=&quot;710, 487&quot;/&gt;&lt;/PropSet&gt;&lt;PropSet id=&quot;axis&quot;/&gt;&lt;PropSet id=&quot;clip&quot;/&gt;&lt;PropSet id=&quot;table&quot;/&gt;&lt;UpdateTimeStamp&gt;Sep 27, 2023, 9:15:06 PM&lt;/UpdateTimeStamp&gt;&lt;/Root&gt;"/>
</p:tagLst>
</file>

<file path=ppt/tags/tag10.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2.0.257&quot;&gt;&lt;VersionInformation&gt;&lt;Version&gt;1&lt;/Version&gt;&lt;/VersionInformation&gt;&lt;Entity&gt;/result/feature/pg22&lt;/Entity&gt;&lt;Tag&gt;pg22&lt;/Tag&gt;&lt;Node&gt;Results &amp;gt; Average Electrode State-of-Charge (liion) 1.1&lt;/Node&gt;&lt;LinkType&gt;Image&lt;/LinkType&gt;&lt;ModelLink directoryType=&quot;none&quot;&gt;H:\hub\root\build\main\daily\test\tapplications\Battery_Design_Module\Batteries,_Lithium-Ion\li_battery_spiral_2d.mph&lt;/ModelLink&gt;&lt;LocalPath&gt;li_battery_spiral_2d.mph&lt;/LocalPath&gt;&lt;SDim&gt;1&lt;/SDim&gt;&lt;Locked&gt;false&lt;/Locked&gt;&lt;PropSet id=&quot;image&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n&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n&quot;/&gt;&lt;Property name=&quot;allowgltf&quot; type=&quot;bool&quot; value=&quot;off&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1&quot;/&gt;&lt;Property name=&quot;options1d&quot; type=&quot;group&quot; value=&quot;on&quot;/&gt;&lt;Property name=&quot;title1d&quot; type=&quot;bool&quot; value=&quot;on&quot;/&gt;&lt;Property name=&quot;legend1d&quot; type=&quot;bool&quot; value=&quot;on&quot;/&gt;&lt;Property name=&quot;axes1d&quot; type=&quot;bool&quot; value=&quot;on&quot;/&gt;&lt;Property name=&quot;showgrid&quot; type=&quot;bool&quot; value=&quot;on&quot;/&gt;&lt;Property name=&quot;logo1d&quot; type=&quot;bool&quot; value=&quot;off&quot;/&gt;&lt;Property name=&quot;fontsize&quot; type=&quot;integer&quot; value=&quot;10&quot;/&gt;&lt;Property name=&quot;colortheme&quot; type=&quot;string&quot; value=&quot;globaltheme&quot;/&gt;&lt;Property name=&quot;background&quot; type=&quot;group&quot; value=&quot;transparent&quot;/&gt;&lt;Property name=&quot;lockview&quot; type=&quot;string&quot; value=&quot;on&quot;/&gt;&lt;Property name=&quot;linkedinfo&quot; type=&quot;string&quot; value=&quot;&quot;/&gt;&lt;/PropSet&gt;&lt;PropSet id=&quot;view&quot;&gt;&lt;Property name=&quot;axislimits&quot; type=&quot;group&quot; value=&quot;off&quot;/&gt;&lt;Property name=&quot;xmin&quot; type=&quot;real&quot; value=&quot;-1.8344394161823763&quot;/&gt;&lt;Property name=&quot;xmax&quot; type=&quot;real&quot; value=&quot;106.83443941618238&quot;/&gt;&lt;Property name=&quot;ymin&quot; type=&quot;real&quot; value=&quot;0.16134907614504276&quot;/&gt;&lt;Property name=&quot;ymax&quot; type=&quot;real&quot; value=&quot;0.6706261285821227&quot;/&gt;&lt;Property name=&quot;showsecaxislimit&quot; type=&quot;group&quot; value=&quot;off&quot;/&gt;&lt;Property name=&quot;yminsec&quot; type=&quot;real&quot; value=&quot;-1&quot;/&gt;&lt;Property name=&quot;ymaxsec&quot; type=&quot;real&quot; value=&quot;1&quot;/&gt;&lt;Property name=&quot;preserveaspect&quot; type=&quot;bool&quot; value=&quot;off&quot;/&gt;&lt;Property name=&quot;xlog&quot; type=&quot;bool&quot; value=&quot;off&quot;/&gt;&lt;Property name=&quot;ylog&quot; type=&quot;bool&quot; value=&quot;off&quot;/&gt;&lt;Property name=&quot;showsecylog&quot; type=&quot;group&quot; value=&quot;off&quot;/&gt;&lt;Property name=&quot;ylogsec&quot; type=&quot;bool&quot; value=&quot;off&quot;/&gt;&lt;Property name=&quot;showgrid&quot; type=&quot;group&quot; value=&quot;on&quot;/&gt;&lt;Property name=&quot;showmanualgrid&quot; type=&quot;group&quot; value=&quot;on&quot;/&gt;&lt;Property name=&quot;manualgrid&quot; type=&quot;group&quot; value=&quot;off&quot;/&gt;&lt;Property name=&quot;showxspacing&quot; type=&quot;group&quot; value=&quot;on&quot;/&gt;&lt;Property name=&quot;xspacing&quot; type=&quot;real&quot; value=&quot;1&quot;/&gt;&lt;Property name=&quot;showyspacing&quot; type=&quot;group&quot; value=&quot;on&quot;/&gt;&lt;Property name=&quot;yspacing&quot; type=&quot;real&quot; value=&quot;1&quot;/&gt;&lt;Property name=&quot;showsecyspacing&quot; type=&quot;group&quot; value=&quot;off&quot;/&gt;&lt;Property name=&quot;ysec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showsecyextra&quot; type=&quot;group&quot; value=&quot;off&quot;/&gt;&lt;Property name=&quot;ysecextra&quot; type=&quot;realarray&quot; value=&quot;&quot;/&gt;&lt;Property name=&quot;ysecextra_vector_method&quot; type=&quot;string&quot; value=&quot;step&quot;/&gt;&lt;Property name=&quot;ysecextra_vector_start&quot; type=&quot;string&quot; value=&quot;&quot;/&gt;&lt;Property name=&quot;ysecextra_vector_stop&quot; type=&quot;string&quot; value=&quot;&quot;/&gt;&lt;Property name=&quot;ysecextra_vector_step&quot; type=&quot;string&quot; value=&quot;&quot;/&gt;&lt;Property name=&quot;ysecextra_vector_numvalues&quot; type=&quot;string&quot; value=&quot;&quot;/&gt;&lt;Property name=&quot;ysecextra_vector_function&quot; type=&quot;string&quot; value=&quot;none&quot;/&gt;&lt;Property name=&quot;ysecextra_vector_interval&quot; type=&quot;string&quot; value=&quot;octave&quot;/&gt;&lt;Property name=&quot;ysecextra_vector_freqperdec&quot; type=&quot;string&quot; value=&quot;&quot;/&gt;&lt;/PropSet&gt;&lt;PropSet id=&quot;camera&quot;/&gt;&lt;PropSet id=&quot;axis&quot;/&gt;&lt;PropSet id=&quot;clip&quot;/&gt;&lt;PropSet id=&quot;table&quot;/&gt;&lt;UpdateTimeStamp&gt;Sep 27, 2023, 9:15:15 PM&lt;/UpdateTimeStamp&gt;&lt;/Root&gt;"/>
</p:tagLst>
</file>

<file path=ppt/tags/tag11.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2.0.257&quot;&gt;&lt;VersionInformation&gt;&lt;Version&gt;1&lt;/Version&gt;&lt;/VersionInformation&gt;&lt;Entity&gt;/result/feature/pg19&lt;/Entity&gt;&lt;Tag&gt;pg19&lt;/Tag&gt;&lt;Node&gt;Results &amp;gt; Electrolyte Salt Concentration (liion) 1.1&lt;/Node&gt;&lt;LinkType&gt;Image&lt;/LinkType&gt;&lt;ModelLink directoryType=&quot;none&quot;&gt;H:\hub\root\build\main\daily\test\tapplications\Battery_Design_Module\Batteries,_Lithium-Ion\li_battery_spiral_2d.mph&lt;/ModelLink&gt;&lt;LocalPath&gt;li_battery_spiral_2d.mph&lt;/LocalPath&gt;&lt;SDim&gt;2&lt;/SDim&gt;&lt;Locked&gt;false&lt;/Locked&gt;&lt;PropSet id=&quot;image&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n&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ff&quot;/&gt;&lt;Property name=&quot;allowgltf&quot; type=&quot;bool&quot; value=&quot;off&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2&quot;/&gt;&lt;Property name=&quot;options2d&quot; type=&quot;group&quot; value=&quot;on&quot;/&gt;&lt;Property name=&quot;title2d&quot; type=&quot;bool&quot; value=&quot;on&quot;/&gt;&lt;Property name=&quot;legend2d&quot; type=&quot;bool&quot; value=&quot;on&quot;/&gt;&lt;Property name=&quot;axes2d&quot; type=&quot;bool&quot; value=&quot;on&quot;/&gt;&lt;Property name=&quot;logo2d&quot; type=&quot;bool&quot; value=&quot;off&quot;/&gt;&lt;Property name=&quot;fontsize&quot; type=&quot;integer&quot; value=&quot;10&quot;/&gt;&lt;Property name=&quot;colortheme&quot; type=&quot;string&quot; value=&quot;globaltheme&quot;/&gt;&lt;Property name=&quot;background&quot; type=&quot;group&quot; value=&quot;transparent&quot;/&gt;&lt;Property name=&quot;lockview&quot; type=&quot;string&quot; value=&quot;on&quot;/&gt;&lt;Property name=&quot;linkedinfo&quot; type=&quot;string&quot; value=&quot;&quot;/&gt;&lt;/PropSet&gt;&lt;PropSet id=&quot;view&quot;&gt;&lt;Property name=&quot;showlabels&quot; type=&quot;bool&quot; value=&quot;off&quot;/&gt;&lt;Property name=&quot;showDirections&quot; type=&quot;bool&quot; value=&quot;off&quot;/&gt;&lt;Property name=&quot;showgrid&quot; type=&quot;bool&quot; value=&quot;on&quot;/&gt;&lt;Property name=&quot;rendermesh&quot; type=&quot;bool&quot; value=&quot;on&quot;/&gt;&lt;Property name=&quot;showunits&quot; type=&quot;bool&quot; value=&quot;on&quot;/&gt;&lt;Property name=&quot;plotgroupunits&quot; type=&quot;stringarray&quot; value=&quot;, &quot;/&gt;&lt;Property name=&quot;locked&quot; type=&quot;bool&quot; value=&quot;off&quot;/&gt;&lt;Property name=&quot;istemporary&quot; type=&quot;bool&quot; value=&quot;off&quot;/&gt;&lt;Property name=&quot;showselection&quot; type=&quot;bool&quot; value=&quot;on&quot;/&gt;&lt;Property name=&quot;showmaterial&quot; type=&quot;bool&quot; value=&quot;off&quot;/&gt;&lt;Property name=&quot;hidestatus&quot; type=&quot;string&quot; value=&quot;hide&quot;/&gt;&lt;Property name=&quot;isnew&quot; type=&quot;bool&quot; value=&quot;off&quot;/&gt;&lt;Property name=&quot;postviewkey&quot; type=&quot;string&quot; value=&quot;&quot;/&gt;&lt;Property name=&quot;workplaneclip&quot; type=&quot;bool&quot; value=&quot;off&quot;/&gt;&lt;Property name=&quot;offscreenoverride&quot; type=&quot;bool&quot; value=&quot;off&quot;/&gt;&lt;/PropSet&gt;&lt;PropSet id=&quot;camera&quot;/&gt;&lt;PropSet id=&quot;axis&quot;&gt;&lt;Property name=&quot;xmin&quot; type=&quot;real&quot; value=&quot;-0.004346989095211029&quot;/&gt;&lt;Property name=&quot;xmax&quot; type=&quot;real&quot; value=&quot;0.004514009226113558&quot;/&gt;&lt;Property name=&quot;ymin&quot; type=&quot;real&quot; value=&quot;-0.0034219343215227127&quot;/&gt;&lt;Property name=&quot;ymax&quot; type=&quot;real&quot; value=&quot;0.0032550152391195297&quot;/&gt;&lt;Property name=&quot;xminhidden&quot; type=&quot;real&quot; value=&quot;-0.004346989095211029&quot;/&gt;&lt;Property name=&quot;xmaxhidden&quot; type=&quot;real&quot; value=&quot;0.004514009226113558&quot;/&gt;&lt;Property name=&quot;yminhidden&quot; type=&quot;real&quot; value=&quot;-0.0034219343215227127&quot;/&gt;&lt;Property name=&quot;ymaxhidden&quot; type=&quot;real&quot; value=&quot;0.0032550152391195297&quot;/&gt;&lt;Property name=&quot;forcenoviewscaling&quot; type=&quot;bool&quot; value=&quot;off&quot;/&gt;&lt;Property name=&quot;viewscaletype&quot; type=&quot;group&quot; value=&quot;none&quot;/&gt;&lt;Property name=&quot;autocontext&quot; type=&quot;group&quot; value=&quot;autofit&quot;/&gt;&lt;Property name=&quot;xweight&quot; type=&quot;real&quot; value=&quot;1&quot;/&gt;&lt;Property name=&quot;yweight&quot; type=&quot;real&quot; value=&quot;1&quot;/&gt;&lt;Property name=&quot;xscale&quot; type=&quot;real&quot; value=&quot;1&quot;/&gt;&lt;Property name=&quot;yscale&quot; type=&quot;real&quot; value=&quot;1&quot;/&gt;&lt;Property name=&quot;abstractviewsetting&quot; type=&quot;group&quot; value=&quot;on&quot;/&gt;&lt;Property name=&quot;abstractviewlratio&quot; type=&quot;real&quot; value=&quot;-0.6454465985298157&quot;/&gt;&lt;Property name=&quot;abstractviewrratio&quot; type=&quot;real&quot; value=&quot;0.6454571485519409&quot;/&gt;&lt;Property name=&quot;abstractviewbratio&quot; type=&quot;real&quot; value=&quot;-0.09219129383563995&quot;/&gt;&lt;Property name=&quot;abstractviewtratio&quot; type=&quot;real&quot; value=&quot;0.09223812818527222&quot;/&gt;&lt;Property name=&quot;abstractviewxscale&quot; type=&quot;real&quot; value=&quot;1.3682274584425613E-5&quot;/&gt;&lt;Property name=&quot;abstractviewyscale&quot; type=&quot;real&quot; value=&quot;1.3682274584425613E-5&quot;/&gt;&lt;Property name=&quot;manualgrid&quot; type=&quot;group&quot; value=&quot;off&quot;/&gt;&lt;Property name=&quot;xspacing&quot; type=&quot;real&quot; value=&quot;1&quot;/&gt;&lt;Property name=&quot;y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canvassizedip&quot; type=&quot;realarray&quot; value=&quot;710, 487&quot;/&gt;&lt;Property name=&quot;renderareasizedip&quot; type=&quot;realarray&quot; value=&quot;568, 428&quot;/&gt;&lt;/PropSet&gt;&lt;PropSet id=&quot;clip&quot;/&gt;&lt;PropSet id=&quot;table&quot;/&gt;&lt;UpdateTimeStamp&gt;Sep 27, 2023, 9:15:20 PM&lt;/UpdateTimeStamp&gt;&lt;/Root&gt;"/>
</p:tagLst>
</file>

<file path=ppt/tags/tag12.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2.0.257&quot;&gt;&lt;VersionInformation&gt;&lt;Version&gt;1&lt;/Version&gt;&lt;/VersionInformation&gt;&lt;Entity&gt;/result/feature/pg20&lt;/Entity&gt;&lt;Tag&gt;pg20&lt;/Tag&gt;&lt;Node&gt;Results &amp;gt; ...&lt;/Node&gt;&lt;LinkType&gt;Image&lt;/LinkType&gt;&lt;ModelLink directoryType=&quot;none&quot;&gt;H:\hub\root\build\main\daily\test\tapplications\Battery_Design_Module\Batteries,_Lithium-Ion\li_battery_spiral_2d.mph&lt;/ModelLink&gt;&lt;LocalPath&gt;li_battery_spiral_2d.mph&lt;/LocalPath&gt;&lt;SDim&gt;3&lt;/SDim&gt;&lt;Locked&gt;false&lt;/Locked&gt;&lt;PropSet id=&quot;image&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n&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ff&quot;/&gt;&lt;Property name=&quot;allowgltf&quot; type=&quot;bool&quot; value=&quot;on&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3&quot;/&gt;&lt;Property name=&quot;options3d&quot; type=&quot;group&quot; value=&quot;on&quot;/&gt;&lt;Property name=&quot;title3d&quot; type=&quot;bool&quot; value=&quot;on&quot;/&gt;&lt;Property name=&quot;legend3d&quot; type=&quot;bool&quot; value=&quot;on&quot;/&gt;&lt;Property name=&quot;grid&quot; type=&quot;bool&quot; value=&quot;on&quot;/&gt;&lt;Property name=&quot;axisorientation&quot; type=&quot;bool&quot; value=&quot;on&quot;/&gt;&lt;Property name=&quot;logo3d&quot; type=&quot;bool&quot; value=&quot;off&quot;/&gt;&lt;Property name=&quot;fontsize&quot; type=&quot;integer&quot; value=&quot;10&quot;/&gt;&lt;Property name=&quot;colortheme&quot; type=&quot;string&quot; value=&quot;globaltheme&quot;/&gt;&lt;Property name=&quot;background&quot; type=&quot;group&quot; value=&quot;transparent&quot;/&gt;&lt;Property name=&quot;lockview&quot; type=&quot;string&quot; value=&quot;on&quot;/&gt;&lt;Property name=&quot;linkedinfo&quot; type=&quot;string&quot; value=&quot;&quot;/&gt;&lt;/PropSet&gt;&lt;PropSet id=&quot;view&quot;&gt;&lt;Property name=&quot;renderwireframe&quot; type=&quot;bool&quot; value=&quot;off&quot;/&gt;&lt;Property name=&quot;showlabels&quot; type=&quot;bool&quot; value=&quot;off&quot;/&gt;&lt;Property name=&quot;showDirections&quot; type=&quot;bool&quot; value=&quot;off&quot;/&gt;&lt;Property name=&quot;showgrid&quot; type=&quot;bool&quot; value=&quot;on&quot;/&gt;&lt;Property name=&quot;showaxisorientation&quot; type=&quot;bool&quot; value=&quot;on&quot;/&gt;&lt;Property name=&quot;showunits&quot; type=&quot;bool&quot; value=&quot;on&quot;/&gt;&lt;Property name=&quot;plotgroupunits&quot; type=&quot;stringarray&quot; value=&quot;\small m, \small m, &quot;/&gt;&lt;Property name=&quot;locked&quot; type=&quot;bool&quot; value=&quot;off&quot;/&gt;&lt;Property name=&quot;rotcenlocked&quot; type=&quot;bool&quot; value=&quot;off&quot;/&gt;&lt;Property name=&quot;istemporary&quot; type=&quot;bool&quot; value=&quot;off&quot;/&gt;&lt;Property name=&quot;scenelight&quot; type=&quot;group&quot; value=&quot;on&quot;/&gt;&lt;Property name=&quot;totlightintensity&quot; type=&quot;real&quot; value=&quot;1.0&quot;/&gt;&lt;Property name=&quot;usediffuse&quot; type=&quot;bool&quot; value=&quot;on&quot;/&gt;&lt;Property name=&quot;usespecular&quot; type=&quot;bool&quot; value=&quot;on&quot;/&gt;&lt;Property name=&quot;globalambient&quot; type=&quot;group&quot; value=&quot;on&quot;/&gt;&lt;Property name=&quot;totambient&quot; type=&quot;real&quot; value=&quot;0.3&quot;/&gt;&lt;Property name=&quot;ambientcolor&quot; type=&quot;group&quot; value=&quot;white&quot;/&gt;&lt;Property name=&quot;customambientcolor&quot; type=&quot;realarray&quot; value=&quot;1, 1, 1&quot;/&gt;&lt;Property name=&quot;ssao&quot; type=&quot;group&quot; value=&quot;off&quot;/&gt;&lt;Property name=&quot;ssaoradiustype&quot; type=&quot;group&quot; value=&quot;relative&quot;/&gt;&lt;Property name=&quot;ssaoradiusrelative&quot; type=&quot;real&quot; value=&quot;0.4&quot;/&gt;&lt;Property name=&quot;ssaoradiusexplicit&quot; type=&quot;real&quot; value=&quot;0.4&quot;/&gt;&lt;Property name=&quot;ssaomagnitude&quot; type=&quot;real&quot; value=&quot;1.0&quot;/&gt;&lt;Property name=&quot;ssaosqueeze&quot; type=&quot;real&quot; value=&quot;1.0&quot;/&gt;&lt;Property name=&quot;ssaopreset&quot; type=&quot;group&quot; value=&quot;medium&quot;/&gt;&lt;Property name=&quot;ssaonsamples&quot; type=&quot;integer&quot; value=&quot;64&quot;/&gt;&lt;Property name=&quot;ssaoroughness&quot; type=&quot;real&quot; value=&quot;1.0&quot;/&gt;&lt;Property name=&quot;ssaokernelrotationstexturewidth&quot; type=&quot;integer&quot; value=&quot;4&quot;/&gt;&lt;Property name=&quot;ssaosmooth&quot; type=&quot;integer&quot; value=&quot;2&quot;/&gt;&lt;Property name=&quot;ssaonormalawaresmoothing&quot; type=&quot;bool&quot; value=&quot;off&quot;/&gt;&lt;Property name=&quot;ssaoresolution&quot; type=&quot;real&quot; value=&quot;1.0&quot;/&gt;&lt;Property name=&quot;shadowmapping&quot; type=&quot;group&quot; value=&quot;off&quot;/&gt;&lt;Property name=&quot;shadowmappingsoftness&quot; type=&quot;real&quot; value=&quot;0.5&quot;/&gt;&lt;Property name=&quot;shadowmappingstrength&quot; type=&quot;real&quot; value=&quot;0.5&quot;/&gt;&lt;Property name=&quot;shadowmappingpreset&quot; type=&quot;group&quot; value=&quot;low&quot;/&gt;&lt;Property name=&quot;shadowmappingnumberofoccludersamples&quot; type=&quot;integer&quot; value=&quot;8&quot;/&gt;&lt;Property name=&quot;shadowmappingnumberofsamples&quot; type=&quot;integer&quot; value=&quot;16&quot;/&gt;&lt;Property name=&quot;shadowmappingresolution&quot; type=&quot;real&quot; value=&quot;0.5&quot;/&gt;&lt;Property name=&quot;shadowmappingmultisamplingeverywhere&quot; type=&quot;bool&quot; value=&quot;on&quot;/&gt;&lt;Property name=&quot;shadowmappinglimitlightviewfrustums&quot; type=&quot;bool&quot; value=&quot;off&quot;/&gt;&lt;Property name=&quot;shadowmappingaccuratedepthcomparison&quot; type=&quot;group&quot; value=&quot;off&quot;/&gt;&lt;Property name=&quot;shadowmappingnormalawaresmoothing&quot; type=&quot;bool&quot; value=&quot;off&quot;/&gt;&lt;Property name=&quot;shadowmappingbiassettings&quot; type=&quot;group&quot; value=&quot;default&quot;/&gt;&lt;Property name=&quot;shadowmappingconstantdepthbias&quot; type=&quot;real&quot; value=&quot;0.001&quot;/&gt;&lt;Property name=&quot;shadowmappingslopedepthbias&quot; type=&quot;real&quot; value=&quot;0.001&quot;/&gt;&lt;Property name=&quot;shadowmappingnormaloffsetbias&quot; type=&quot;real&quot; value=&quot;0.003&quot;/&gt;&lt;Property name=&quot;flooreffect&quot; type=&quot;group&quot; value=&quot;off&quot;/&gt;&lt;Property name=&quot;flooreffectoriginsettings&quot; type=&quot;group&quot; value=&quot;farthestvertex&quot;/&gt;&lt;Property name=&quot;flooreffectshoworigin&quot; type=&quot;group&quot; value=&quot;off&quot;/&gt;&lt;Property name=&quot;flooreffectorigin&quot; type=&quot;realarray&quot; value=&quot;0, 0, 0&quot;/&gt;&lt;Property name=&quot;flooreffectorigin_vector_method&quot; type=&quot;string&quot; value=&quot;step&quot;/&gt;&lt;Property name=&quot;flooreffectorigin_vector_start&quot; type=&quot;string&quot; value=&quot;&quot;/&gt;&lt;Property name=&quot;flooreffectorigin_vector_stop&quot; type=&quot;string&quot; value=&quot;&quot;/&gt;&lt;Property name=&quot;flooreffectorigin_vector_step&quot; type=&quot;string&quot; value=&quot;&quot;/&gt;&lt;Property name=&quot;flooreffectorigin_vector_numvalues&quot; type=&quot;string&quot; value=&quot;&quot;/&gt;&lt;Property name=&quot;flooreffectorigin_vector_function&quot; type=&quot;string&quot; value=&quot;none&quot;/&gt;&lt;Property name=&quot;flooreffectorigin_vector_interval&quot; type=&quot;string&quot; value=&quot;octave&quot;/&gt;&lt;Property name=&quot;flooreffectorigin_vector_freqperdec&quot; type=&quot;string&quot; value=&quot;&quot;/&gt;&lt;Property name=&quot;flooreffectoffset&quot; type=&quot;real&quot; value=&quot;0.0&quot;/&gt;&lt;Property name=&quot;flooreffectshownormalsettings&quot; type=&quot;group&quot; value=&quot;on&quot;/&gt;&lt;Property name=&quot;flooreffectnormalsettings&quot; type=&quot;group&quot; value=&quot;angle&quot;/&gt;&lt;Property name=&quot;flooreffectshownormal&quot; type=&quot;group&quot; value=&quot;off&quot;/&gt;&lt;Property name=&quot;flooreffectnormalpreset&quot; type=&quot;group&quot; value=&quot;xyplane&quot;/&gt;&lt;Property name=&quot;flooreffectnormal&quot; type=&quot;realarray&quot; value=&quot;0, 0, 1&quot;/&gt;&lt;Property name=&quot;flooreffectnormal_vector_method&quot; type=&quot;string&quot; value=&quot;step&quot;/&gt;&lt;Property name=&quot;flooreffectnormal_vector_start&quot; type=&quot;string&quot; value=&quot;&quot;/&gt;&lt;Property name=&quot;flooreffectnormal_vector_stop&quot; type=&quot;string&quot; value=&quot;&quot;/&gt;&lt;Property name=&quot;flooreffectnormal_vector_step&quot; type=&quot;string&quot; value=&quot;&quot;/&gt;&lt;Property name=&quot;flooreffectnormal_vector_numvalues&quot; type=&quot;string&quot; value=&quot;&quot;/&gt;&lt;Property name=&quot;flooreffectnormal_vector_function&quot; type=&quot;string&quot; value=&quot;none&quot;/&gt;&lt;Property name=&quot;flooreffectnormal_vector_interval&quot; type=&quot;string&quot; value=&quot;octave&quot;/&gt;&lt;Property name=&quot;flooreffectnormal_vector_freqperdec&quot; type=&quot;string&quot; value=&quot;&quot;/&gt;&lt;Property name=&quot;flooreffectshowangle&quot; type=&quot;group&quot; value=&quot;on&quot;/&gt;&lt;Property name=&quot;flooreffectangle&quot; type=&quot;real&quot; value=&quot;5.0&quot;/&gt;&lt;Property name=&quot;flooreffectambientocclusion&quot; type=&quot;bool&quot; value=&quot;on&quot;/&gt;&lt;Property name=&quot;flooreffectshadow&quot; type=&quot;group&quot; value=&quot;on&quot;/&gt;&lt;Property name=&quot;flooreffectshadowblur&quot; type=&quot;real&quot; value=&quot;0.0&quot;/&gt;&lt;Property name=&quot;flooreffecttransparency&quot; type=&quot;real&quot; value=&quot;0&quot;/&gt;&lt;Property name=&quot;displayoutput&quot; type=&quot;group&quot; value=&quot;off&quot;/&gt;&lt;Property name=&quot;displayoutputpreset&quot; type=&quot;group&quot; value=&quot;default&quot;/&gt;&lt;Property name=&quot;displayoutputtonemap&quot; type=&quot;group&quot; value=&quot;4&quot;/&gt;&lt;Property name=&quot;displayoutputgamma&quot; type=&quot;real&quot; value=&quot;2.2&quot;/&gt;&lt;Property name=&quot;displayoutputexposure&quot; type=&quot;real&quot; value=&quot;0.0&quot;/&gt;&lt;Property name=&quot;displayoutputcontrast&quot; type=&quot;real&quot; value=&quot;1.0&quot;/&gt;&lt;Property name=&quot;displayoutputsaturation&quot; type=&quot;real&quot; value=&quot;1.0&quot;/&gt;&lt;Property name=&quot;displayoutputvibrance&quot; type=&quot;real&quot; value=&quot;0.0&quot;/&gt;&lt;Property name=&quot;displayoutputhue&quot; type=&quot;real&quot; value=&quot;0.0&quot;/&gt;&lt;Property name=&quot;displayoutputbrightness&quot; type=&quot;real&quot; value=&quot;0.0&quot;/&gt;&lt;Property name=&quot;environmentmap&quot; type=&quot;group&quot; value=&quot;envmap_none&quot;/&gt;&lt;Property name=&quot;skydirection&quot; type=&quot;group&quot; value=&quot;positivey&quot;/&gt;&lt;Property name=&quot;skyrotation&quot; type=&quot;group&quot; value=&quot;skyrotationzero&quot;/&gt;&lt;Property name=&quot;environmentreflections&quot; type=&quot;bool&quot; value=&quot;on&quot;/&gt;&lt;Property name=&quot;skybox&quot; type=&quot;group&quot; value=&quot;off&quot;/&gt;&lt;Property name=&quot;skyboxblurriness&quot; type=&quot;real&quot; value=&quot;0&quot;/&gt;&lt;Property name=&quot;skyboxblend&quot; type=&quot;real&quot; value=&quot;0&quot;/&gt;&lt;Property name=&quot;skyboxprojection&quot; type=&quot;group&quot; value=&quot;special&quot;/&gt;&lt;Property name=&quot;skyboxfov&quot; type=&quot;real&quot; value=&quot;110&quot;/&gt;&lt;Property name=&quot;rotateenvironment&quot; type=&quot;bool&quot; value=&quot;off&quot;/&gt;&lt;Property name=&quot;transparency&quot; type=&quot;group&quot; value=&quot;off&quot;/&gt;&lt;Property name=&quot;transparencylevel&quot; type=&quot;real&quot; value=&quot;0.5&quot;/&gt;&lt;Property name=&quot;uniformblending&quot; type=&quot;group&quot; value=&quot;off&quot;/&gt;&lt;Property name=&quot;uniformblendinglevel&quot; type=&quot;real&quot; value=&quot;0.5&quot;/&gt;&lt;Property name=&quot;clippingactive&quot; type=&quot;group&quot; value=&quot;on&quot;/&gt;&lt;Property name=&quot;clipfaces&quot; type=&quot;bool&quot; value=&quot;on&quot;/&gt;&lt;Property name=&quot;clipedges&quot; type=&quot;bool&quot; value=&quot;on&quot;/&gt;&lt;Property name=&quot;clippoints&quot; type=&quot;bool&quot; value=&quot;on&quot;/&gt;&lt;Property name=&quot;clipprimaryhovereffect&quot; type=&quot;bool&quot; value=&quot;on&quot;/&gt;&lt;Property name=&quot;clipsecondaryhovereffect&quot; type=&quot;bool&quot; value=&quot;off&quot;/&gt;&lt;Property name=&quot;cliphighlightintersection&quot; type=&quot;group&quot; value=&quot;on&quot;/&gt;&lt;Property name=&quot;clipintersectionhighlightcolor&quot; type=&quot;group&quot; value=&quot;fromtheme&quot;/&gt;&lt;Property name=&quot;customclipintersectionhighlightcolor&quot; type=&quot;realarray&quot; value=&quot;1, 0, 0&quot;/&gt;&lt;Property name=&quot;clipapplyclipping&quot; type=&quot;bool&quot; value=&quot;on&quot;/&gt;&lt;Property name=&quot;clipshowframes&quot; type=&quot;bool&quot; value=&quot;on&quot;/&gt;&lt;Property name=&quot;clipshowgizmos&quot; type=&quot;bool&quot; value=&quot;on&quot;/&gt;&lt;Property name=&quot;clipshowcappedfaces&quot; type=&quot;group&quot; value=&quot;off&quot;/&gt;&lt;Property name=&quot;clipcappedfacescolorize&quot; type=&quot;group&quot; value=&quot;on&quot;/&gt;&lt;Property name=&quot;clipcappedfacescolorizeper&quot; type=&quot;group&quot; value=&quot;domain&quot;/&gt;&lt;Property name=&quot;clipcappedfaceshighlightoverlappingdomains&quot; type=&quot;group&quot; value=&quot;on&quot;/&gt;&lt;Property name=&quot;clipcappedfaceshighlightoverlappingdomainscolor&quot; type=&quot;group&quot; value=&quot;fromtheme&quot;/&gt;&lt;Property name=&quot;customclipcappedfaceshighlightoverlappingdomainscolor&quot; type=&quot;realarray&quot; value=&quot;1, 0, 0&quot;/&gt;&lt;Property name=&quot;clipcappedfacestransparencyenabled&quot; type=&quot;group&quot; value=&quot;off&quot;/&gt;&lt;Property name=&quot;clipcappedfacestransparency&quot; type=&quot;real&quot; value=&quot;0.2&quot;/&gt;&lt;Property name=&quot;hidestatus&quot; type=&quot;string&quot; value=&quot;hide&quot;/&gt;&lt;Property name=&quot;isnew&quot; type=&quot;bool&quot; value=&quot;off&quot;/&gt;&lt;Property name=&quot;postviewkey&quot; type=&quot;string&quot; value=&quot;&quot;/&gt;&lt;Property name=&quot;workplaneclip&quot; type=&quot;bool&quot; value=&quot;off&quot;/&gt;&lt;Property name=&quot;offscreenoverride&quot; type=&quot;bool&quot; value=&quot;off&quot;/&gt;&lt;/PropSet&gt;&lt;PropSet id=&quot;camera&quot;&gt;&lt;Property name=&quot;projection&quot; type=&quot;group&quot; value=&quot;perspective&quot;/&gt;&lt;Property name=&quot;orthoscale&quot; type=&quot;real&quot; value=&quot;13.973991394042969&quot;/&gt;&lt;Property name=&quot;zoomanglefull&quot; type=&quot;real&quot; value=&quot;18.354290008544922&quot;/&gt;&lt;Property name=&quot;forcenoviewscaling&quot; type=&quot;bool&quot; value=&quot;off&quot;/&gt;&lt;Property name=&quot;viewscaletype&quot; type=&quot;group&quot; value=&quot;none&quot;/&gt;&lt;Property name=&quot;autocontext&quot; type=&quot;group&quot; value=&quot;isotropic&quot;/&gt;&lt;Property name=&quot;autoupdate&quot; type=&quot;bool&quot; value=&quot;off&quot;/&gt;&lt;Property name=&quot;xweight&quot; type=&quot;real&quot; value=&quot;1&quot;/&gt;&lt;Property name=&quot;yweight&quot; type=&quot;real&quot; value=&quot;1&quot;/&gt;&lt;Property name=&quot;zweight&quot; type=&quot;real&quot; value=&quot;1&quot;/&gt;&lt;Property name=&quot;xscale&quot; type=&quot;real&quot; value=&quot;1&quot;/&gt;&lt;Property name=&quot;yscale&quot; type=&quot;real&quot; value=&quot;1&quot;/&gt;&lt;Property name=&quot;zscale&quot; type=&quot;real&quot; value=&quot;1&quot;/&gt;&lt;Property name=&quot;position&quot; type=&quot;realarray&quot; value=&quot;-0.02743661031126976, -0.036776792258024216, 0.030461063608527184&quot;/&gt;&lt;Property name=&quot;target&quot; type=&quot;realarray&quot; value=&quot;8.349306881427765E-5, -8.331984281539917E-5, 0.0029409602284431458&quot;/&gt;&lt;Property name=&quot;up&quot; type=&quot;realarray&quot; value=&quot;0.3086974024772644, 0.4115965962409973, 0.8574929237365723&quot;/&gt;&lt;Property name=&quot;rotationpoint&quot; type=&quot;realarray&quot; value=&quot;8.349353447556496E-5, -8.332054130733013E-5, 0.002940960694104433&quot;/&gt;&lt;Property name=&quot;viewoffset&quot; type=&quot;realarray&quot; value=&quot;-0.06393827497959137, -0.011551280982134524&quot;/&gt;&lt;Property name=&quot;manualgrid&quot; type=&quot;group&quot; value=&quot;off&quot;/&gt;&lt;Property name=&quot;xspacing&quot; type=&quot;real&quot; value=&quot;1&quot;/&gt;&lt;Property name=&quot;yspacing&quot; type=&quot;real&quot; value=&quot;1&quot;/&gt;&lt;Property name=&quot;z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zextra&quot; type=&quot;realarray&quot; value=&quot;&quot;/&gt;&lt;Property name=&quot;zextra_vector_method&quot; type=&quot;string&quot; value=&quot;step&quot;/&gt;&lt;Property name=&quot;zextra_vector_start&quot; type=&quot;string&quot; value=&quot;&quot;/&gt;&lt;Property name=&quot;zextra_vector_stop&quot; type=&quot;string&quot; value=&quot;&quot;/&gt;&lt;Property name=&quot;zextra_vector_step&quot; type=&quot;string&quot; value=&quot;&quot;/&gt;&lt;Property name=&quot;zextra_vector_numvalues&quot; type=&quot;string&quot; value=&quot;&quot;/&gt;&lt;Property name=&quot;zextra_vector_function&quot; type=&quot;string&quot; value=&quot;none&quot;/&gt;&lt;Property name=&quot;zextra_vector_interval&quot; type=&quot;string&quot; value=&quot;octave&quot;/&gt;&lt;Property name=&quot;zextra_vector_freqperdec&quot; type=&quot;string&quot; value=&quot;&quot;/&gt;&lt;Property name=&quot;canvassizedip&quot; type=&quot;realarray&quot; value=&quot;710, 487&quot;/&gt;&lt;Property name=&quot;renderareasizedip&quot; type=&quot;realarray&quot; value=&quot;710, 487&quot;/&gt;&lt;/PropSet&gt;&lt;PropSet id=&quot;axis&quot;/&gt;&lt;PropSet id=&quot;clip&quot;/&gt;&lt;PropSet id=&quot;table&quot;/&gt;&lt;UpdateTimeStamp&gt;Sep 27, 2023, 9:15:23 PM&lt;/UpdateTimeStamp&gt;&lt;/Root&gt;"/>
</p:tagLst>
</file>

<file path=ppt/tags/tag13.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2.0.257&quot;&gt;&lt;VersionInformation&gt;&lt;Version&gt;1&lt;/Version&gt;&lt;/VersionInformation&gt;&lt;Entity&gt;/result/feature/pg11&lt;/Entity&gt;&lt;Tag&gt;pg11&lt;/Tag&gt;&lt;Node&gt;Results &amp;gt; Cell Voltage - Study 3&lt;/Node&gt;&lt;LinkType&gt;Image&lt;/LinkType&gt;&lt;ModelLink directoryType=&quot;none&quot;&gt;H:\hub\root\build\main\daily\test\tapplications\Battery_Design_Module\Batteries,_Lithium-Ion\li_battery_spiral_2d.mph&lt;/ModelLink&gt;&lt;LocalPath&gt;li_battery_spiral_2d.mph&lt;/LocalPath&gt;&lt;SDim&gt;1&lt;/SDim&gt;&lt;Locked&gt;false&lt;/Locked&gt;&lt;PropSet id=&quot;image&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n&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n&quot;/&gt;&lt;Property name=&quot;allowgltf&quot; type=&quot;bool&quot; value=&quot;off&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1&quot;/&gt;&lt;Property name=&quot;options1d&quot; type=&quot;group&quot; value=&quot;on&quot;/&gt;&lt;Property name=&quot;title1d&quot; type=&quot;bool&quot; value=&quot;on&quot;/&gt;&lt;Property name=&quot;legend1d&quot; type=&quot;bool&quot; value=&quot;on&quot;/&gt;&lt;Property name=&quot;axes1d&quot; type=&quot;bool&quot; value=&quot;on&quot;/&gt;&lt;Property name=&quot;showgrid&quot; type=&quot;bool&quot; value=&quot;on&quot;/&gt;&lt;Property name=&quot;logo1d&quot; type=&quot;bool&quot; value=&quot;off&quot;/&gt;&lt;Property name=&quot;fontsize&quot; type=&quot;integer&quot; value=&quot;10&quot;/&gt;&lt;Property name=&quot;colortheme&quot; type=&quot;string&quot; value=&quot;globaltheme&quot;/&gt;&lt;Property name=&quot;background&quot; type=&quot;group&quot; value=&quot;color&quot;/&gt;&lt;Property name=&quot;customcolor&quot; type=&quot;realarray&quot; value=&quot;1, 1, 1&quot;/&gt;&lt;Property name=&quot;customcolor_vector_method&quot; type=&quot;string&quot; value=&quot;step&quot;/&gt;&lt;Property name=&quot;customcolor_vector_start&quot; type=&quot;string&quot; value=&quot;&quot;/&gt;&lt;Property name=&quot;customcolor_vector_stop&quot; type=&quot;string&quot; value=&quot;&quot;/&gt;&lt;Property name=&quot;customcolor_vector_step&quot; type=&quot;string&quot; value=&quot;&quot;/&gt;&lt;Property name=&quot;customcolor_vector_numvalues&quot; type=&quot;string&quot; value=&quot;&quot;/&gt;&lt;Property name=&quot;customcolor_vector_function&quot; type=&quot;string&quot; value=&quot;none&quot;/&gt;&lt;Property name=&quot;customcolor_vector_interval&quot; type=&quot;string&quot; value=&quot;octave&quot;/&gt;&lt;Property name=&quot;customcolor_vector_freqperdec&quot; type=&quot;string&quot; value=&quot;&quot;/&gt;&lt;Property name=&quot;lockview&quot; type=&quot;string&quot; value=&quot;on&quot;/&gt;&lt;Property name=&quot;linkedinfo&quot; type=&quot;string&quot; value=&quot;&quot;/&gt;&lt;/PropSet&gt;&lt;PropSet id=&quot;view&quot;&gt;&lt;Property name=&quot;axislimits&quot; type=&quot;group&quot; value=&quot;off&quot;/&gt;&lt;Property name=&quot;xmin&quot; type=&quot;real&quot; value=&quot;-1&quot;/&gt;&lt;Property name=&quot;xmax&quot; type=&quot;real&quot; value=&quot;1&quot;/&gt;&lt;Property name=&quot;ymin&quot; type=&quot;real&quot; value=&quot;-1&quot;/&gt;&lt;Property name=&quot;ymax&quot; type=&quot;real&quot; value=&quot;1&quot;/&gt;&lt;Property name=&quot;showsecaxislimit&quot; type=&quot;group&quot; value=&quot;off&quot;/&gt;&lt;Property name=&quot;yminsec&quot; type=&quot;real&quot; value=&quot;-1&quot;/&gt;&lt;Property name=&quot;ymaxsec&quot; type=&quot;real&quot; value=&quot;1&quot;/&gt;&lt;Property name=&quot;preserveaspect&quot; type=&quot;bool&quot; value=&quot;off&quot;/&gt;&lt;Property name=&quot;xlog&quot; type=&quot;bool&quot; value=&quot;off&quot;/&gt;&lt;Property name=&quot;ylog&quot; type=&quot;bool&quot; value=&quot;off&quot;/&gt;&lt;Property name=&quot;showsecylog&quot; type=&quot;group&quot; value=&quot;off&quot;/&gt;&lt;Property name=&quot;ylogsec&quot; type=&quot;bool&quot; value=&quot;off&quot;/&gt;&lt;Property name=&quot;showgrid&quot; type=&quot;group&quot; value=&quot;on&quot;/&gt;&lt;Property name=&quot;showmanualgrid&quot; type=&quot;group&quot; value=&quot;on&quot;/&gt;&lt;Property name=&quot;manualgrid&quot; type=&quot;group&quot; value=&quot;off&quot;/&gt;&lt;Property name=&quot;showxspacing&quot; type=&quot;group&quot; value=&quot;on&quot;/&gt;&lt;Property name=&quot;xspacing&quot; type=&quot;real&quot; value=&quot;1&quot;/&gt;&lt;Property name=&quot;showyspacing&quot; type=&quot;group&quot; value=&quot;on&quot;/&gt;&lt;Property name=&quot;yspacing&quot; type=&quot;real&quot; value=&quot;1&quot;/&gt;&lt;Property name=&quot;showsecyspacing&quot; type=&quot;group&quot; value=&quot;off&quot;/&gt;&lt;Property name=&quot;ysec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showsecyextra&quot; type=&quot;group&quot; value=&quot;off&quot;/&gt;&lt;Property name=&quot;ysecextra&quot; type=&quot;realarray&quot; value=&quot;&quot;/&gt;&lt;Property name=&quot;ysecextra_vector_method&quot; type=&quot;string&quot; value=&quot;step&quot;/&gt;&lt;Property name=&quot;ysecextra_vector_start&quot; type=&quot;string&quot; value=&quot;&quot;/&gt;&lt;Property name=&quot;ysecextra_vector_stop&quot; type=&quot;string&quot; value=&quot;&quot;/&gt;&lt;Property name=&quot;ysecextra_vector_step&quot; type=&quot;string&quot; value=&quot;&quot;/&gt;&lt;Property name=&quot;ysecextra_vector_numvalues&quot; type=&quot;string&quot; value=&quot;&quot;/&gt;&lt;Property name=&quot;ysecextra_vector_function&quot; type=&quot;string&quot; value=&quot;none&quot;/&gt;&lt;Property name=&quot;ysecextra_vector_interval&quot; type=&quot;string&quot; value=&quot;octave&quot;/&gt;&lt;Property name=&quot;ysecextra_vector_freqperdec&quot; type=&quot;string&quot; value=&quot;&quot;/&gt;&lt;/PropSet&gt;&lt;PropSet id=&quot;camera&quot;/&gt;&lt;PropSet id=&quot;axis&quot;/&gt;&lt;PropSet id=&quot;clip&quot;/&gt;&lt;PropSet id=&quot;table&quot;/&gt;&lt;UpdateTimeStamp&gt;Sep 27, 2023, 9:15:28 PM&lt;/UpdateTimeStamp&gt;&lt;/Root&gt;"/>
</p:tagLst>
</file>

<file path=ppt/tags/tag14.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2.0.257&quot;&gt;&lt;VersionInformation&gt;&lt;Version&gt;1&lt;/Version&gt;&lt;/VersionInformation&gt;&lt;Entity&gt;/result/feature/pg9&lt;/Entity&gt;&lt;Tag&gt;pg9&lt;/Tag&gt;&lt;Node&gt;Results &amp;gt; Relative Li Concentration at Surface of Positive Electrode Particles&lt;/Node&gt;&lt;LinkType&gt;Image&lt;/LinkType&gt;&lt;ModelLink directoryType=&quot;none&quot;&gt;H:\hub\root\build\main\daily\test\tapplications\Battery_Design_Module\Batteries,_Lithium-Ion\li_battery_spiral_2d.mph&lt;/ModelLink&gt;&lt;LocalPath&gt;li_battery_spiral_2d.mph&lt;/LocalPath&gt;&lt;SDim&gt;3&lt;/SDim&gt;&lt;Locked&gt;false&lt;/Locked&gt;&lt;PropSet id=&quot;image&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n&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ff&quot;/&gt;&lt;Property name=&quot;allowgltf&quot; type=&quot;bool&quot; value=&quot;on&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3&quot;/&gt;&lt;Property name=&quot;options3d&quot; type=&quot;group&quot; value=&quot;on&quot;/&gt;&lt;Property name=&quot;title3d&quot; type=&quot;bool&quot; value=&quot;on&quot;/&gt;&lt;Property name=&quot;legend3d&quot; type=&quot;bool&quot; value=&quot;on&quot;/&gt;&lt;Property name=&quot;grid&quot; type=&quot;bool&quot; value=&quot;on&quot;/&gt;&lt;Property name=&quot;axisorientation&quot; type=&quot;bool&quot; value=&quot;on&quot;/&gt;&lt;Property name=&quot;logo3d&quot; type=&quot;bool&quot; value=&quot;off&quot;/&gt;&lt;Property name=&quot;fontsize&quot; type=&quot;integer&quot; value=&quot;10&quot;/&gt;&lt;Property name=&quot;colortheme&quot; type=&quot;string&quot; value=&quot;globaltheme&quot;/&gt;&lt;Property name=&quot;background&quot; type=&quot;group&quot; value=&quot;transparent&quot;/&gt;&lt;Property name=&quot;lockview&quot; type=&quot;string&quot; value=&quot;on&quot;/&gt;&lt;Property name=&quot;linkedinfo&quot; type=&quot;string&quot; value=&quot;&quot;/&gt;&lt;/PropSet&gt;&lt;PropSet id=&quot;view&quot;&gt;&lt;Property name=&quot;renderwireframe&quot; type=&quot;bool&quot; value=&quot;off&quot;/&gt;&lt;Property name=&quot;showlabels&quot; type=&quot;bool&quot; value=&quot;off&quot;/&gt;&lt;Property name=&quot;showDirections&quot; type=&quot;bool&quot; value=&quot;off&quot;/&gt;&lt;Property name=&quot;showgrid&quot; type=&quot;bool&quot; value=&quot;on&quot;/&gt;&lt;Property name=&quot;showaxisorientation&quot; type=&quot;bool&quot; value=&quot;on&quot;/&gt;&lt;Property name=&quot;showunits&quot; type=&quot;bool&quot; value=&quot;on&quot;/&gt;&lt;Property name=&quot;plotgroupunits&quot; type=&quot;stringarray&quot; value=&quot;\small m, \small m, &quot;/&gt;&lt;Property name=&quot;locked&quot; type=&quot;bool&quot; value=&quot;off&quot;/&gt;&lt;Property name=&quot;rotcenlocked&quot; type=&quot;bool&quot; value=&quot;off&quot;/&gt;&lt;Property name=&quot;istemporary&quot; type=&quot;bool&quot; value=&quot;off&quot;/&gt;&lt;Property name=&quot;scenelight&quot; type=&quot;group&quot; value=&quot;on&quot;/&gt;&lt;Property name=&quot;totlightintensity&quot; type=&quot;real&quot; value=&quot;1.0&quot;/&gt;&lt;Property name=&quot;usediffuse&quot; type=&quot;bool&quot; value=&quot;on&quot;/&gt;&lt;Property name=&quot;usespecular&quot; type=&quot;bool&quot; value=&quot;on&quot;/&gt;&lt;Property name=&quot;globalambient&quot; type=&quot;group&quot; value=&quot;on&quot;/&gt;&lt;Property name=&quot;totambient&quot; type=&quot;real&quot; value=&quot;0.3&quot;/&gt;&lt;Property name=&quot;ambientcolor&quot; type=&quot;group&quot; value=&quot;white&quot;/&gt;&lt;Property name=&quot;customambientcolor&quot; type=&quot;realarray&quot; value=&quot;1, 1, 1&quot;/&gt;&lt;Property name=&quot;ssao&quot; type=&quot;group&quot; value=&quot;off&quot;/&gt;&lt;Property name=&quot;ssaoradiustype&quot; type=&quot;group&quot; value=&quot;relative&quot;/&gt;&lt;Property name=&quot;ssaoradiusrelative&quot; type=&quot;real&quot; value=&quot;0.4&quot;/&gt;&lt;Property name=&quot;ssaoradiusexplicit&quot; type=&quot;real&quot; value=&quot;0.4&quot;/&gt;&lt;Property name=&quot;ssaomagnitude&quot; type=&quot;real&quot; value=&quot;1.0&quot;/&gt;&lt;Property name=&quot;ssaosqueeze&quot; type=&quot;real&quot; value=&quot;1.0&quot;/&gt;&lt;Property name=&quot;ssaopreset&quot; type=&quot;group&quot; value=&quot;medium&quot;/&gt;&lt;Property name=&quot;ssaonsamples&quot; type=&quot;integer&quot; value=&quot;64&quot;/&gt;&lt;Property name=&quot;ssaoroughness&quot; type=&quot;real&quot; value=&quot;1.0&quot;/&gt;&lt;Property name=&quot;ssaokernelrotationstexturewidth&quot; type=&quot;integer&quot; value=&quot;4&quot;/&gt;&lt;Property name=&quot;ssaosmooth&quot; type=&quot;integer&quot; value=&quot;2&quot;/&gt;&lt;Property name=&quot;ssaonormalawaresmoothing&quot; type=&quot;bool&quot; value=&quot;off&quot;/&gt;&lt;Property name=&quot;ssaoresolution&quot; type=&quot;real&quot; value=&quot;1.0&quot;/&gt;&lt;Property name=&quot;shadowmapping&quot; type=&quot;group&quot; value=&quot;off&quot;/&gt;&lt;Property name=&quot;shadowmappingsoftness&quot; type=&quot;real&quot; value=&quot;0.5&quot;/&gt;&lt;Property name=&quot;shadowmappingstrength&quot; type=&quot;real&quot; value=&quot;0.5&quot;/&gt;&lt;Property name=&quot;shadowmappingpreset&quot; type=&quot;group&quot; value=&quot;low&quot;/&gt;&lt;Property name=&quot;shadowmappingnumberofoccludersamples&quot; type=&quot;integer&quot; value=&quot;8&quot;/&gt;&lt;Property name=&quot;shadowmappingnumberofsamples&quot; type=&quot;integer&quot; value=&quot;16&quot;/&gt;&lt;Property name=&quot;shadowmappingresolution&quot; type=&quot;real&quot; value=&quot;0.5&quot;/&gt;&lt;Property name=&quot;shadowmappingmultisamplingeverywhere&quot; type=&quot;bool&quot; value=&quot;on&quot;/&gt;&lt;Property name=&quot;shadowmappinglimitlightviewfrustums&quot; type=&quot;bool&quot; value=&quot;off&quot;/&gt;&lt;Property name=&quot;shadowmappingaccuratedepthcomparison&quot; type=&quot;group&quot; value=&quot;off&quot;/&gt;&lt;Property name=&quot;shadowmappingnormalawaresmoothing&quot; type=&quot;bool&quot; value=&quot;off&quot;/&gt;&lt;Property name=&quot;shadowmappingbiassettings&quot; type=&quot;group&quot; value=&quot;default&quot;/&gt;&lt;Property name=&quot;shadowmappingconstantdepthbias&quot; type=&quot;real&quot; value=&quot;0.001&quot;/&gt;&lt;Property name=&quot;shadowmappingslopedepthbias&quot; type=&quot;real&quot; value=&quot;0.001&quot;/&gt;&lt;Property name=&quot;shadowmappingnormaloffsetbias&quot; type=&quot;real&quot; value=&quot;0.003&quot;/&gt;&lt;Property name=&quot;flooreffect&quot; type=&quot;group&quot; value=&quot;off&quot;/&gt;&lt;Property name=&quot;flooreffectoriginsettings&quot; type=&quot;group&quot; value=&quot;farthestvertex&quot;/&gt;&lt;Property name=&quot;flooreffectshoworigin&quot; type=&quot;group&quot; value=&quot;off&quot;/&gt;&lt;Property name=&quot;flooreffectorigin&quot; type=&quot;realarray&quot; value=&quot;0, 0, 0&quot;/&gt;&lt;Property name=&quot;flooreffectorigin_vector_method&quot; type=&quot;string&quot; value=&quot;step&quot;/&gt;&lt;Property name=&quot;flooreffectorigin_vector_start&quot; type=&quot;string&quot; value=&quot;&quot;/&gt;&lt;Property name=&quot;flooreffectorigin_vector_stop&quot; type=&quot;string&quot; value=&quot;&quot;/&gt;&lt;Property name=&quot;flooreffectorigin_vector_step&quot; type=&quot;string&quot; value=&quot;&quot;/&gt;&lt;Property name=&quot;flooreffectorigin_vector_numvalues&quot; type=&quot;string&quot; value=&quot;&quot;/&gt;&lt;Property name=&quot;flooreffectorigin_vector_function&quot; type=&quot;string&quot; value=&quot;none&quot;/&gt;&lt;Property name=&quot;flooreffectorigin_vector_interval&quot; type=&quot;string&quot; value=&quot;octave&quot;/&gt;&lt;Property name=&quot;flooreffectorigin_vector_freqperdec&quot; type=&quot;string&quot; value=&quot;&quot;/&gt;&lt;Property name=&quot;flooreffectoffset&quot; type=&quot;real&quot; value=&quot;0.0&quot;/&gt;&lt;Property name=&quot;flooreffectshownormalsettings&quot; type=&quot;group&quot; value=&quot;on&quot;/&gt;&lt;Property name=&quot;flooreffectnormalsettings&quot; type=&quot;group&quot; value=&quot;angle&quot;/&gt;&lt;Property name=&quot;flooreffectshownormal&quot; type=&quot;group&quot; value=&quot;off&quot;/&gt;&lt;Property name=&quot;flooreffectnormalpreset&quot; type=&quot;group&quot; value=&quot;xyplane&quot;/&gt;&lt;Property name=&quot;flooreffectnormal&quot; type=&quot;realarray&quot; value=&quot;0, 0, 1&quot;/&gt;&lt;Property name=&quot;flooreffectnormal_vector_method&quot; type=&quot;string&quot; value=&quot;step&quot;/&gt;&lt;Property name=&quot;flooreffectnormal_vector_start&quot; type=&quot;string&quot; value=&quot;&quot;/&gt;&lt;Property name=&quot;flooreffectnormal_vector_stop&quot; type=&quot;string&quot; value=&quot;&quot;/&gt;&lt;Property name=&quot;flooreffectnormal_vector_step&quot; type=&quot;string&quot; value=&quot;&quot;/&gt;&lt;Property name=&quot;flooreffectnormal_vector_numvalues&quot; type=&quot;string&quot; value=&quot;&quot;/&gt;&lt;Property name=&quot;flooreffectnormal_vector_function&quot; type=&quot;string&quot; value=&quot;none&quot;/&gt;&lt;Property name=&quot;flooreffectnormal_vector_interval&quot; type=&quot;string&quot; value=&quot;octave&quot;/&gt;&lt;Property name=&quot;flooreffectnormal_vector_freqperdec&quot; type=&quot;string&quot; value=&quot;&quot;/&gt;&lt;Property name=&quot;flooreffectshowangle&quot; type=&quot;group&quot; value=&quot;on&quot;/&gt;&lt;Property name=&quot;flooreffectangle&quot; type=&quot;real&quot; value=&quot;5.0&quot;/&gt;&lt;Property name=&quot;flooreffectambientocclusion&quot; type=&quot;bool&quot; value=&quot;on&quot;/&gt;&lt;Property name=&quot;flooreffectshadow&quot; type=&quot;group&quot; value=&quot;on&quot;/&gt;&lt;Property name=&quot;flooreffectshadowblur&quot; type=&quot;real&quot; value=&quot;0.0&quot;/&gt;&lt;Property name=&quot;flooreffecttransparency&quot; type=&quot;real&quot; value=&quot;0&quot;/&gt;&lt;Property name=&quot;displayoutput&quot; type=&quot;group&quot; value=&quot;off&quot;/&gt;&lt;Property name=&quot;displayoutputpreset&quot; type=&quot;group&quot; value=&quot;default&quot;/&gt;&lt;Property name=&quot;displayoutputtonemap&quot; type=&quot;group&quot; value=&quot;4&quot;/&gt;&lt;Property name=&quot;displayoutputgamma&quot; type=&quot;real&quot; value=&quot;2.2&quot;/&gt;&lt;Property name=&quot;displayoutputexposure&quot; type=&quot;real&quot; value=&quot;0.0&quot;/&gt;&lt;Property name=&quot;displayoutputcontrast&quot; type=&quot;real&quot; value=&quot;1.0&quot;/&gt;&lt;Property name=&quot;displayoutputsaturation&quot; type=&quot;real&quot; value=&quot;1.0&quot;/&gt;&lt;Property name=&quot;displayoutputvibrance&quot; type=&quot;real&quot; value=&quot;0.0&quot;/&gt;&lt;Property name=&quot;displayoutputhue&quot; type=&quot;real&quot; value=&quot;0.0&quot;/&gt;&lt;Property name=&quot;displayoutputbrightness&quot; type=&quot;real&quot; value=&quot;0.0&quot;/&gt;&lt;Property name=&quot;environmentmap&quot; type=&quot;group&quot; value=&quot;envmap_none&quot;/&gt;&lt;Property name=&quot;skydirection&quot; type=&quot;group&quot; value=&quot;positivey&quot;/&gt;&lt;Property name=&quot;skyrotation&quot; type=&quot;group&quot; value=&quot;skyrotationzero&quot;/&gt;&lt;Property name=&quot;environmentreflections&quot; type=&quot;bool&quot; value=&quot;on&quot;/&gt;&lt;Property name=&quot;skybox&quot; type=&quot;group&quot; value=&quot;off&quot;/&gt;&lt;Property name=&quot;skyboxblurriness&quot; type=&quot;real&quot; value=&quot;0&quot;/&gt;&lt;Property name=&quot;skyboxblend&quot; type=&quot;real&quot; value=&quot;0&quot;/&gt;&lt;Property name=&quot;skyboxprojection&quot; type=&quot;group&quot; value=&quot;special&quot;/&gt;&lt;Property name=&quot;skyboxfov&quot; type=&quot;real&quot; value=&quot;110&quot;/&gt;&lt;Property name=&quot;rotateenvironment&quot; type=&quot;bool&quot; value=&quot;off&quot;/&gt;&lt;Property name=&quot;transparency&quot; type=&quot;group&quot; value=&quot;off&quot;/&gt;&lt;Property name=&quot;transparencylevel&quot; type=&quot;real&quot; value=&quot;0.5&quot;/&gt;&lt;Property name=&quot;uniformblending&quot; type=&quot;group&quot; value=&quot;off&quot;/&gt;&lt;Property name=&quot;uniformblendinglevel&quot; type=&quot;real&quot; value=&quot;0.5&quot;/&gt;&lt;Property name=&quot;clippingactive&quot; type=&quot;group&quot; value=&quot;on&quot;/&gt;&lt;Property name=&quot;clipfaces&quot; type=&quot;bool&quot; value=&quot;on&quot;/&gt;&lt;Property name=&quot;clipedges&quot; type=&quot;bool&quot; value=&quot;on&quot;/&gt;&lt;Property name=&quot;clippoints&quot; type=&quot;bool&quot; value=&quot;on&quot;/&gt;&lt;Property name=&quot;clipprimaryhovereffect&quot; type=&quot;bool&quot; value=&quot;on&quot;/&gt;&lt;Property name=&quot;clipsecondaryhovereffect&quot; type=&quot;bool&quot; value=&quot;off&quot;/&gt;&lt;Property name=&quot;cliphighlightintersection&quot; type=&quot;group&quot; value=&quot;on&quot;/&gt;&lt;Property name=&quot;clipintersectionhighlightcolor&quot; type=&quot;group&quot; value=&quot;fromtheme&quot;/&gt;&lt;Property name=&quot;customclipintersectionhighlightcolor&quot; type=&quot;realarray&quot; value=&quot;1, 0, 0&quot;/&gt;&lt;Property name=&quot;clipapplyclipping&quot; type=&quot;bool&quot; value=&quot;on&quot;/&gt;&lt;Property name=&quot;clipshowframes&quot; type=&quot;bool&quot; value=&quot;on&quot;/&gt;&lt;Property name=&quot;clipshowgizmos&quot; type=&quot;bool&quot; value=&quot;on&quot;/&gt;&lt;Property name=&quot;clipshowcappedfaces&quot; type=&quot;group&quot; value=&quot;off&quot;/&gt;&lt;Property name=&quot;clipcappedfacescolorize&quot; type=&quot;group&quot; value=&quot;on&quot;/&gt;&lt;Property name=&quot;clipcappedfacescolorizeper&quot; type=&quot;group&quot; value=&quot;domain&quot;/&gt;&lt;Property name=&quot;clipcappedfaceshighlightoverlappingdomains&quot; type=&quot;group&quot; value=&quot;on&quot;/&gt;&lt;Property name=&quot;clipcappedfaceshighlightoverlappingdomainscolor&quot; type=&quot;group&quot; value=&quot;fromtheme&quot;/&gt;&lt;Property name=&quot;customclipcappedfaceshighlightoverlappingdomainscolor&quot; type=&quot;realarray&quot; value=&quot;1, 0, 0&quot;/&gt;&lt;Property name=&quot;clipcappedfacestransparencyenabled&quot; type=&quot;group&quot; value=&quot;off&quot;/&gt;&lt;Property name=&quot;clipcappedfacestransparency&quot; type=&quot;real&quot; value=&quot;0.2&quot;/&gt;&lt;Property name=&quot;hidestatus&quot; type=&quot;string&quot; value=&quot;hide&quot;/&gt;&lt;Property name=&quot;isnew&quot; type=&quot;bool&quot; value=&quot;off&quot;/&gt;&lt;Property name=&quot;postviewkey&quot; type=&quot;string&quot; value=&quot;&quot;/&gt;&lt;Property name=&quot;workplaneclip&quot; type=&quot;bool&quot; value=&quot;off&quot;/&gt;&lt;Property name=&quot;offscreenoverride&quot; type=&quot;bool&quot; value=&quot;off&quot;/&gt;&lt;/PropSet&gt;&lt;PropSet id=&quot;camera&quot;&gt;&lt;Property name=&quot;projection&quot; type=&quot;group&quot; value=&quot;perspective&quot;/&gt;&lt;Property name=&quot;orthoscale&quot; type=&quot;real&quot; value=&quot;28.569387435913086&quot;/&gt;&lt;Property name=&quot;zoomanglefull&quot; type=&quot;real&quot; value=&quot;21.5950927734375&quot;/&gt;&lt;Property name=&quot;forcenoviewscaling&quot; type=&quot;bool&quot; value=&quot;off&quot;/&gt;&lt;Property name=&quot;viewscaletype&quot; type=&quot;group&quot; value=&quot;none&quot;/&gt;&lt;Property name=&quot;autocontext&quot; type=&quot;group&quot; value=&quot;isotropic&quot;/&gt;&lt;Property name=&quot;autoupdate&quot; type=&quot;bool&quot; value=&quot;off&quot;/&gt;&lt;Property name=&quot;xweight&quot; type=&quot;real&quot; value=&quot;1&quot;/&gt;&lt;Property name=&quot;yweight&quot; type=&quot;real&quot; value=&quot;1&quot;/&gt;&lt;Property name=&quot;zweight&quot; type=&quot;real&quot; value=&quot;1&quot;/&gt;&lt;Property name=&quot;xscale&quot; type=&quot;real&quot; value=&quot;1&quot;/&gt;&lt;Property name=&quot;yscale&quot; type=&quot;real&quot; value=&quot;1&quot;/&gt;&lt;Property name=&quot;zscale&quot; type=&quot;real&quot; value=&quot;1&quot;/&gt;&lt;Property name=&quot;position&quot; type=&quot;realarray&quot; value=&quot;-0.025902600958943367, -0.03473149612545967, 0.028763096779584885&quot;/&gt;&lt;Property name=&quot;target&quot; type=&quot;realarray&quot; value=&quot;8.348934352397919E-5, -8.337199687957764E-5, 0.0027770064771175385&quot;/&gt;&lt;Property name=&quot;up&quot; type=&quot;realarray&quot; value=&quot;0.3086974024772644, 0.4115965962409973, 0.8574930429458618&quot;/&gt;&lt;Property name=&quot;rotationpoint&quot; type=&quot;realarray&quot; value=&quot;8.348887786269188E-5, -8.337059989571571E-5, 0.002777005545794964&quot;/&gt;&lt;Property name=&quot;viewoffset&quot; type=&quot;realarray&quot; value=&quot;-0.047110192477703094, -0.003938894982792024&quot;/&gt;&lt;Property name=&quot;manualgrid&quot; type=&quot;group&quot; value=&quot;off&quot;/&gt;&lt;Property name=&quot;xspacing&quot; type=&quot;real&quot; value=&quot;1&quot;/&gt;&lt;Property name=&quot;yspacing&quot; type=&quot;real&quot; value=&quot;1&quot;/&gt;&lt;Property name=&quot;z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zextra&quot; type=&quot;realarray&quot; value=&quot;&quot;/&gt;&lt;Property name=&quot;zextra_vector_method&quot; type=&quot;string&quot; value=&quot;step&quot;/&gt;&lt;Property name=&quot;zextra_vector_start&quot; type=&quot;string&quot; value=&quot;&quot;/&gt;&lt;Property name=&quot;zextra_vector_stop&quot; type=&quot;string&quot; value=&quot;&quot;/&gt;&lt;Property name=&quot;zextra_vector_step&quot; type=&quot;string&quot; value=&quot;&quot;/&gt;&lt;Property name=&quot;zextra_vector_numvalues&quot; type=&quot;string&quot; value=&quot;&quot;/&gt;&lt;Property name=&quot;zextra_vector_function&quot; type=&quot;string&quot; value=&quot;none&quot;/&gt;&lt;Property name=&quot;zextra_vector_interval&quot; type=&quot;string&quot; value=&quot;octave&quot;/&gt;&lt;Property name=&quot;zextra_vector_freqperdec&quot; type=&quot;string&quot; value=&quot;&quot;/&gt;&lt;Property name=&quot;canvassizedip&quot; type=&quot;realarray&quot; value=&quot;710, 487&quot;/&gt;&lt;Property name=&quot;renderareasizedip&quot; type=&quot;realarray&quot; value=&quot;710, 487&quot;/&gt;&lt;/PropSet&gt;&lt;PropSet id=&quot;axis&quot;/&gt;&lt;PropSet id=&quot;clip&quot;/&gt;&lt;PropSet id=&quot;table&quot;/&gt;&lt;UpdateTimeStamp&gt;Sep 27, 2023, 9:15:29 PM&lt;/UpdateTimeStamp&gt;&lt;/Root&gt;"/>
</p:tagLst>
</file>

<file path=ppt/tags/tag15.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2.0.257&quot;&gt;&lt;VersionInformation&gt;&lt;Version&gt;1&lt;/Version&gt;&lt;/VersionInformation&gt;&lt;Entity&gt;/result/feature/pg2&lt;/Entity&gt;&lt;Tag&gt;pg2&lt;/Tag&gt;&lt;Node&gt;Results &amp;gt; Average Electrode State-of-Charge (liion)&lt;/Node&gt;&lt;LinkType&gt;Image&lt;/LinkType&gt;&lt;ModelLink directoryType=&quot;none&quot;&gt;H:\hub\root\build\main\daily\test\tapplications\Battery_Design_Module\Batteries,_Lithium-Ion\li_battery_spiral_2d.mph&lt;/ModelLink&gt;&lt;LocalPath&gt;li_battery_spiral_2d.mph&lt;/LocalPath&gt;&lt;SDim&gt;1&lt;/SDim&gt;&lt;Locked&gt;false&lt;/Locked&gt;&lt;PropSet id=&quot;image&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n&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n&quot;/&gt;&lt;Property name=&quot;allowgltf&quot; type=&quot;bool&quot; value=&quot;off&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1&quot;/&gt;&lt;Property name=&quot;options1d&quot; type=&quot;group&quot; value=&quot;on&quot;/&gt;&lt;Property name=&quot;title1d&quot; type=&quot;bool&quot; value=&quot;on&quot;/&gt;&lt;Property name=&quot;legend1d&quot; type=&quot;bool&quot; value=&quot;on&quot;/&gt;&lt;Property name=&quot;axes1d&quot; type=&quot;bool&quot; value=&quot;on&quot;/&gt;&lt;Property name=&quot;showgrid&quot; type=&quot;bool&quot; value=&quot;on&quot;/&gt;&lt;Property name=&quot;logo1d&quot; type=&quot;bool&quot; value=&quot;off&quot;/&gt;&lt;Property name=&quot;fontsize&quot; type=&quot;integer&quot; value=&quot;10&quot;/&gt;&lt;Property name=&quot;colortheme&quot; type=&quot;string&quot; value=&quot;globaltheme&quot;/&gt;&lt;Property name=&quot;background&quot; type=&quot;group&quot; value=&quot;transparent&quot;/&gt;&lt;Property name=&quot;lockview&quot; type=&quot;string&quot; value=&quot;on&quot;/&gt;&lt;Property name=&quot;linkedinfo&quot; type=&quot;string&quot; value=&quot;&quot;/&gt;&lt;/PropSet&gt;&lt;PropSet id=&quot;view&quot;&gt;&lt;Property name=&quot;axislimits&quot; type=&quot;group&quot; value=&quot;off&quot;/&gt;&lt;Property name=&quot;xmin&quot; type=&quot;real&quot; value=&quot;-31.447532848840737&quot;/&gt;&lt;Property name=&quot;xmax&quot; type=&quot;real&quot; value=&quot;1831.4475328488406&quot;/&gt;&lt;Property name=&quot;ymin&quot; type=&quot;real&quot; value=&quot;0.1613490761452423&quot;/&gt;&lt;Property name=&quot;ymax&quot; type=&quot;real&quot; value=&quot;0.6706261285821171&quot;/&gt;&lt;Property name=&quot;showsecaxislimit&quot; type=&quot;group&quot; value=&quot;off&quot;/&gt;&lt;Property name=&quot;yminsec&quot; type=&quot;real&quot; value=&quot;-1&quot;/&gt;&lt;Property name=&quot;ymaxsec&quot; type=&quot;real&quot; value=&quot;1&quot;/&gt;&lt;Property name=&quot;preserveaspect&quot; type=&quot;bool&quot; value=&quot;off&quot;/&gt;&lt;Property name=&quot;xlog&quot; type=&quot;bool&quot; value=&quot;off&quot;/&gt;&lt;Property name=&quot;ylog&quot; type=&quot;bool&quot; value=&quot;off&quot;/&gt;&lt;Property name=&quot;showsecylog&quot; type=&quot;group&quot; value=&quot;off&quot;/&gt;&lt;Property name=&quot;ylogsec&quot; type=&quot;bool&quot; value=&quot;off&quot;/&gt;&lt;Property name=&quot;showgrid&quot; type=&quot;group&quot; value=&quot;on&quot;/&gt;&lt;Property name=&quot;showmanualgrid&quot; type=&quot;group&quot; value=&quot;on&quot;/&gt;&lt;Property name=&quot;manualgrid&quot; type=&quot;group&quot; value=&quot;off&quot;/&gt;&lt;Property name=&quot;showxspacing&quot; type=&quot;group&quot; value=&quot;on&quot;/&gt;&lt;Property name=&quot;xspacing&quot; type=&quot;real&quot; value=&quot;1&quot;/&gt;&lt;Property name=&quot;showyspacing&quot; type=&quot;group&quot; value=&quot;on&quot;/&gt;&lt;Property name=&quot;yspacing&quot; type=&quot;real&quot; value=&quot;1&quot;/&gt;&lt;Property name=&quot;showsecyspacing&quot; type=&quot;group&quot; value=&quot;off&quot;/&gt;&lt;Property name=&quot;ysec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showsecyextra&quot; type=&quot;group&quot; value=&quot;off&quot;/&gt;&lt;Property name=&quot;ysecextra&quot; type=&quot;realarray&quot; value=&quot;&quot;/&gt;&lt;Property name=&quot;ysecextra_vector_method&quot; type=&quot;string&quot; value=&quot;step&quot;/&gt;&lt;Property name=&quot;ysecextra_vector_start&quot; type=&quot;string&quot; value=&quot;&quot;/&gt;&lt;Property name=&quot;ysecextra_vector_stop&quot; type=&quot;string&quot; value=&quot;&quot;/&gt;&lt;Property name=&quot;ysecextra_vector_step&quot; type=&quot;string&quot; value=&quot;&quot;/&gt;&lt;Property name=&quot;ysecextra_vector_numvalues&quot; type=&quot;string&quot; value=&quot;&quot;/&gt;&lt;Property name=&quot;ysecextra_vector_function&quot; type=&quot;string&quot; value=&quot;none&quot;/&gt;&lt;Property name=&quot;ysecextra_vector_interval&quot; type=&quot;string&quot; value=&quot;octave&quot;/&gt;&lt;Property name=&quot;ysecextra_vector_freqperdec&quot; type=&quot;string&quot; value=&quot;&quot;/&gt;&lt;/PropSet&gt;&lt;PropSet id=&quot;camera&quot;/&gt;&lt;PropSet id=&quot;axis&quot;/&gt;&lt;PropSet id=&quot;clip&quot;/&gt;&lt;PropSet id=&quot;table&quot;/&gt;&lt;UpdateTimeStamp&gt;Sep 27, 2023, 9:15:32 PM&lt;/UpdateTimeStamp&gt;&lt;/Root&gt;"/>
</p:tagLst>
</file>

<file path=ppt/tags/tag16.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2.0.257&quot;&gt;&lt;VersionInformation&gt;&lt;Version&gt;1&lt;/Version&gt;&lt;/VersionInformation&gt;&lt;Entity&gt;/result/feature/pg6&lt;/Entity&gt;&lt;Tag&gt;pg6&lt;/Tag&gt;&lt;Node&gt;Results &amp;gt; Electrode Current Density (liion)&lt;/Node&gt;&lt;LinkType&gt;Image&lt;/LinkType&gt;&lt;ModelLink directoryType=&quot;none&quot;&gt;H:\hub\root\build\main\daily\test\tapplications\Battery_Design_Module\Batteries,_Lithium-Ion\li_battery_spiral_2d.mph&lt;/ModelLink&gt;&lt;LocalPath&gt;li_battery_spiral_2d.mph&lt;/LocalPath&gt;&lt;SDim&gt;2&lt;/SDim&gt;&lt;Locked&gt;false&lt;/Locked&gt;&lt;PropSet id=&quot;image&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n&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ff&quot;/&gt;&lt;Property name=&quot;allowgltf&quot; type=&quot;bool&quot; value=&quot;off&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2&quot;/&gt;&lt;Property name=&quot;options2d&quot; type=&quot;group&quot; value=&quot;on&quot;/&gt;&lt;Property name=&quot;title2d&quot; type=&quot;bool&quot; value=&quot;on&quot;/&gt;&lt;Property name=&quot;legend2d&quot; type=&quot;bool&quot; value=&quot;on&quot;/&gt;&lt;Property name=&quot;axes2d&quot; type=&quot;bool&quot; value=&quot;on&quot;/&gt;&lt;Property name=&quot;logo2d&quot; type=&quot;bool&quot; value=&quot;off&quot;/&gt;&lt;Property name=&quot;fontsize&quot; type=&quot;integer&quot; value=&quot;10&quot;/&gt;&lt;Property name=&quot;colortheme&quot; type=&quot;string&quot; value=&quot;globaltheme&quot;/&gt;&lt;Property name=&quot;background&quot; type=&quot;group&quot; value=&quot;transparent&quot;/&gt;&lt;Property name=&quot;lockview&quot; type=&quot;string&quot; value=&quot;on&quot;/&gt;&lt;Property name=&quot;linkedinfo&quot; type=&quot;string&quot; value=&quot;&quot;/&gt;&lt;/PropSet&gt;&lt;PropSet id=&quot;view&quot;&gt;&lt;Property name=&quot;showlabels&quot; type=&quot;bool&quot; value=&quot;off&quot;/&gt;&lt;Property name=&quot;showDirections&quot; type=&quot;bool&quot; value=&quot;off&quot;/&gt;&lt;Property name=&quot;showgrid&quot; type=&quot;bool&quot; value=&quot;on&quot;/&gt;&lt;Property name=&quot;rendermesh&quot; type=&quot;bool&quot; value=&quot;on&quot;/&gt;&lt;Property name=&quot;showunits&quot; type=&quot;bool&quot; value=&quot;on&quot;/&gt;&lt;Property name=&quot;plotgroupunits&quot; type=&quot;stringarray&quot; value=&quot;, &quot;/&gt;&lt;Property name=&quot;locked&quot; type=&quot;bool&quot; value=&quot;off&quot;/&gt;&lt;Property name=&quot;istemporary&quot; type=&quot;bool&quot; value=&quot;off&quot;/&gt;&lt;Property name=&quot;showselection&quot; type=&quot;bool&quot; value=&quot;on&quot;/&gt;&lt;Property name=&quot;showmaterial&quot; type=&quot;bool&quot; value=&quot;off&quot;/&gt;&lt;Property name=&quot;hidestatus&quot; type=&quot;string&quot; value=&quot;hide&quot;/&gt;&lt;Property name=&quot;isnew&quot; type=&quot;bool&quot; value=&quot;off&quot;/&gt;&lt;Property name=&quot;postviewkey&quot; type=&quot;string&quot; value=&quot;&quot;/&gt;&lt;Property name=&quot;workplaneclip&quot; type=&quot;bool&quot; value=&quot;off&quot;/&gt;&lt;Property name=&quot;offscreenoverride&quot; type=&quot;bool&quot; value=&quot;off&quot;/&gt;&lt;/PropSet&gt;&lt;PropSet id=&quot;camera&quot;/&gt;&lt;PropSet id=&quot;axis&quot;&gt;&lt;Property name=&quot;xmin&quot; type=&quot;real&quot; value=&quot;-0.004346989095211029&quot;/&gt;&lt;Property name=&quot;xmax&quot; type=&quot;real&quot; value=&quot;0.004514009226113558&quot;/&gt;&lt;Property name=&quot;ymin&quot; type=&quot;real&quot; value=&quot;-0.0034219343215227127&quot;/&gt;&lt;Property name=&quot;ymax&quot; type=&quot;real&quot; value=&quot;0.0032550152391195297&quot;/&gt;&lt;Property name=&quot;xminhidden&quot; type=&quot;real&quot; value=&quot;-0.004346989095211029&quot;/&gt;&lt;Property name=&quot;xmaxhidden&quot; type=&quot;real&quot; value=&quot;0.004514009226113558&quot;/&gt;&lt;Property name=&quot;yminhidden&quot; type=&quot;real&quot; value=&quot;-0.0034219343215227127&quot;/&gt;&lt;Property name=&quot;ymaxhidden&quot; type=&quot;real&quot; value=&quot;0.0032550152391195297&quot;/&gt;&lt;Property name=&quot;forcenoviewscaling&quot; type=&quot;bool&quot; value=&quot;off&quot;/&gt;&lt;Property name=&quot;viewscaletype&quot; type=&quot;group&quot; value=&quot;none&quot;/&gt;&lt;Property name=&quot;autocontext&quot; type=&quot;group&quot; value=&quot;autofit&quot;/&gt;&lt;Property name=&quot;xweight&quot; type=&quot;real&quot; value=&quot;1&quot;/&gt;&lt;Property name=&quot;yweight&quot; type=&quot;real&quot; value=&quot;1&quot;/&gt;&lt;Property name=&quot;xscale&quot; type=&quot;real&quot; value=&quot;1&quot;/&gt;&lt;Property name=&quot;yscale&quot; type=&quot;real&quot; value=&quot;1&quot;/&gt;&lt;Property name=&quot;abstractviewsetting&quot; type=&quot;group&quot; value=&quot;on&quot;/&gt;&lt;Property name=&quot;abstractviewlratio&quot; type=&quot;real&quot; value=&quot;-0.6454465985298157&quot;/&gt;&lt;Property name=&quot;abstractviewrratio&quot; type=&quot;real&quot; value=&quot;0.6454571485519409&quot;/&gt;&lt;Property name=&quot;abstractviewbratio&quot; type=&quot;real&quot; value=&quot;-0.09219129383563995&quot;/&gt;&lt;Property name=&quot;abstractviewtratio&quot; type=&quot;real&quot; value=&quot;0.09223812818527222&quot;/&gt;&lt;Property name=&quot;abstractviewxscale&quot; type=&quot;real&quot; value=&quot;1.3682274584425613E-5&quot;/&gt;&lt;Property name=&quot;abstractviewyscale&quot; type=&quot;real&quot; value=&quot;1.3682274584425613E-5&quot;/&gt;&lt;Property name=&quot;manualgrid&quot; type=&quot;group&quot; value=&quot;off&quot;/&gt;&lt;Property name=&quot;xspacing&quot; type=&quot;real&quot; value=&quot;1&quot;/&gt;&lt;Property name=&quot;y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canvassizedip&quot; type=&quot;realarray&quot; value=&quot;710, 487&quot;/&gt;&lt;Property name=&quot;renderareasizedip&quot; type=&quot;realarray&quot; value=&quot;568, 428&quot;/&gt;&lt;/PropSet&gt;&lt;PropSet id=&quot;clip&quot;/&gt;&lt;PropSet id=&quot;table&quot;/&gt;&lt;UpdateTimeStamp&gt;Sep 27, 2023, 9:15:35 PM&lt;/UpdateTimeStamp&gt;&lt;/Root&gt;"/>
</p:tagLst>
</file>

<file path=ppt/theme/theme1.xml><?xml version="1.0" encoding="utf-8"?>
<a:theme xmlns:a="http://schemas.openxmlformats.org/drawingml/2006/main" name="comsol">
  <a:themeElements>
    <a:clrScheme name="COMSOL 1">
      <a:dk1>
        <a:srgbClr val="393A39"/>
      </a:dk1>
      <a:lt1>
        <a:srgbClr val="FFFFFF"/>
      </a:lt1>
      <a:dk2>
        <a:srgbClr val="24325B"/>
      </a:dk2>
      <a:lt2>
        <a:srgbClr val="D7E3EE"/>
      </a:lt2>
      <a:accent1>
        <a:srgbClr val="005596"/>
      </a:accent1>
      <a:accent2>
        <a:srgbClr val="368CCB"/>
      </a:accent2>
      <a:accent3>
        <a:srgbClr val="EEA341"/>
      </a:accent3>
      <a:accent4>
        <a:srgbClr val="E65E30"/>
      </a:accent4>
      <a:accent5>
        <a:srgbClr val="388090"/>
      </a:accent5>
      <a:accent6>
        <a:srgbClr val="A5D5CF"/>
      </a:accent6>
      <a:hlink>
        <a:srgbClr val="368CCB"/>
      </a:hlink>
      <a:folHlink>
        <a:srgbClr val="005596"/>
      </a:folHlink>
    </a:clrScheme>
    <a:fontScheme name="COMSOL">
      <a:majorFont>
        <a:latin typeface="Lato"/>
        <a:ea typeface=""/>
        <a:cs typeface=""/>
      </a:majorFont>
      <a:minorFont>
        <a:latin typeface="La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B43074F0-4B04-455D-A174-9AE4F28B5B0E}" vid="{3FF8A466-F0F8-46B5-8CD7-6E797DFE1A71}"/>
    </a:ext>
  </a:extLst>
</a:theme>
</file>

<file path=docProps/app.xml><?xml version="1.0" encoding="utf-8"?>
<Properties xmlns="http://schemas.openxmlformats.org/officeDocument/2006/extended-properties" xmlns:vt="http://schemas.openxmlformats.org/officeDocument/2006/docPropsVTypes">
  <Template/>
  <TotalTime>0</TotalTime>
  <Words>0</Words>
  <Application>Microsoft Office PowerPoint</Application>
  <PresentationFormat>On-screen Show (16:9)</PresentationFormat>
  <Paragraphs>0</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Lato</vt:lpstr>
      <vt:lpstr>Lato Light</vt:lpstr>
      <vt:lpstr>Wingdings</vt:lpstr>
      <vt:lpstr>comsol</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2023-09-27T19:15:42Z</dcterms:created>
  <dc:creator>COMSOL</dc:creator>
  <cp:lastModifiedBy>COMSOL</cp:lastModifiedBy>
  <dcterms:modified xsi:type="dcterms:W3CDTF">2023-09-27T19:15:42Z</dcterms:modified>
  <cp:revision>1</cp:revision>
  <dc:title>Edge Effects in a Spirally Wound Lithium-Ion Battery</dc:title>
</cp:coreProperties>
</file>