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3" r:id="rId17"/>
    <p:sldId id="264" r:id="rId18"/>
    <p:sldId id="265" r:id="rId19"/>
    <p:sldId id="266" r:id="rId20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7" Target="slides/slide7.xml" Type="http://schemas.openxmlformats.org/officeDocument/2006/relationships/slide"/><Relationship Id="rId18" Target="slides/slide6.xml" Type="http://schemas.openxmlformats.org/officeDocument/2006/relationships/slide"/><Relationship Id="rId19" Target="slides/slide8.xml" Type="http://schemas.openxmlformats.org/officeDocument/2006/relationships/slide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4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5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Evaporator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model shows how to compute the film thickness deposited on a wafer from an evaporative source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Free Molecular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616200" cy="635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890000"/>
            <a:ext cx="2819400" cy="304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575800"/>
            <a:ext cx="2819400" cy="393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Gold is evaporated from a thermal source at a temperature of 2000 K onto a substrate held on a fixed surface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deposited film thickness on the substrate and the chamber walls is computed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model geometry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Free Molecular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28194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Using a time-dependent model also allows for more advanced extensions of the model, for example, reevaporation of gold from hot surfaces close to the evaporative source could be included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Molecular flux on the surfaces of the system, during deposition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figure shows the flux of gold molecules on the surfaces of the model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This constant flux determines the thickness of gold deposited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Only the flux is required to compute the deposition rate, but in this instance, since most of the computational time is used to compute the view factors, solving the time-dependent problem adds little additional time to the solution process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Molecular flux on the surfaces of the system, during deposition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constant flux determines the thickness of gold deposited shown in the figure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Film thickness on the surfaces of the system, after 60 s of deposition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film thickness on the sample after 60 s of deposition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thickness varies between 34 nm and 39 nm across the sample, with radial symmetry about the midpoint of the source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Film thickness on the sample, after 60 s of deposition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As expected the film thickness at a point increases linearly with time, as shown in the figure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Film thickness versus time at a point on the corner of the sample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Incident Molecular Flux (fmf)&lt;/Node&gt;&lt;LinkType&gt;Image&lt;/LinkType&gt;&lt;ModelLink directoryType=&quot;none&quot;&gt;H:\hub\root\build\main\daily\test\tapplications\Molecular_Flow_Module\Industrial_Applications\evaporator.mph&lt;/ModelLink&gt;&lt;LocalPath&gt;evaporato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4.368551254272461&quot;/&gt;&lt;Property name=&quot;zoomanglefull&quot; type=&quot;real&quot; value=&quot;18.5705642700195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2589.895751953125, -3427.7939453125, 2856.595703125&quot;/&gt;&lt;Property name=&quot;target&quot; type=&quot;realarray&quot; value=&quot;0, 25.399658203125, 266.699951171875&quot;/&gt;&lt;Property name=&quot;up&quot; type=&quot;realarray&quot; value=&quot;0.3086976110935211, 0.41159650683403015, 0.8574929237365723&quot;/&gt;&lt;Property name=&quot;rotationpoint&quot; type=&quot;realarray&quot; value=&quot;0, 25.399993896484375, 266.70001220703125&quot;/&gt;&lt;Property name=&quot;viewoffset&quot; type=&quot;realarray&quot; value=&quot;-0.002667587250471115, 0.01588099449872970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100, 700&quot;/&gt;&lt;Property name=&quot;renderareasizedip&quot; type=&quot;realarray&quot; value=&quot;1100, 700&quot;/&gt;&lt;/PropSet&gt;&lt;PropSet id=&quot;axis&quot;/&gt;&lt;PropSet id=&quot;clip&quot;/&gt;&lt;PropSet id=&quot;table&quot;/&gt;&lt;UpdateTimeStamp&gt;Sep 27, 2023, 9:05:25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Incident Molecular Flux (fmf)&lt;/Node&gt;&lt;LinkType&gt;Image&lt;/LinkType&gt;&lt;ModelLink directoryType=&quot;none&quot;&gt;H:\hub\root\build\main\daily\test\tapplications\Molecular_Flow_Module\Industrial_Applications\evaporator.mph&lt;/ModelLink&gt;&lt;LocalPath&gt;evaporato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4.368551254272461&quot;/&gt;&lt;Property name=&quot;zoomanglefull&quot; type=&quot;real&quot; value=&quot;18.5705642700195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2589.895751953125, -3427.7939453125, 2856.595703125&quot;/&gt;&lt;Property name=&quot;target&quot; type=&quot;realarray&quot; value=&quot;0, 25.399658203125, 266.699951171875&quot;/&gt;&lt;Property name=&quot;up&quot; type=&quot;realarray&quot; value=&quot;0.3086976110935211, 0.41159650683403015, 0.8574929237365723&quot;/&gt;&lt;Property name=&quot;rotationpoint&quot; type=&quot;realarray&quot; value=&quot;0, 25.399993896484375, 266.70001220703125&quot;/&gt;&lt;Property name=&quot;viewoffset&quot; type=&quot;realarray&quot; value=&quot;-0.002667587250471115, 0.01588099449872970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100, 700&quot;/&gt;&lt;Property name=&quot;renderareasizedip&quot; type=&quot;realarray&quot; value=&quot;1100, 700&quot;/&gt;&lt;/PropSet&gt;&lt;PropSet id=&quot;axis&quot;/&gt;&lt;PropSet id=&quot;clip&quot;/&gt;&lt;PropSet id=&quot;table&quot;/&gt;&lt;UpdateTimeStamp&gt;Sep 27, 2023, 9:05:25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Film Thickness&lt;/Node&gt;&lt;LinkType&gt;Image&lt;/LinkType&gt;&lt;ModelLink directoryType=&quot;none&quot;&gt;H:\hub\root\build\main\daily\test\tapplications\Molecular_Flow_Module\Industrial_Applications\evaporator.mph&lt;/ModelLink&gt;&lt;LocalPath&gt;evaporato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4.672208786010742&quot;/&gt;&lt;Property name=&quot;zoomanglefull&quot; type=&quot;real&quot; value=&quot;18.5705642700195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2589.895751953125, -3427.7939453125, 2856.595703125&quot;/&gt;&lt;Property name=&quot;target&quot; type=&quot;realarray&quot; value=&quot;0, 25.399658203125, 266.699951171875&quot;/&gt;&lt;Property name=&quot;up&quot; type=&quot;realarray&quot; value=&quot;0.3086976408958435, 0.41159647703170776, 0.8574929237365723&quot;/&gt;&lt;Property name=&quot;rotationpoint&quot; type=&quot;realarray&quot; value=&quot;0, 25.399993896484375, 266.70001220703125&quot;/&gt;&lt;Property name=&quot;viewoffset&quot; type=&quot;realarray&quot; value=&quot;-0.002667587250471115, 0.01467346061394380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9&quot;/&gt;&lt;Property name=&quot;renderareasizedip&quot; type=&quot;realarray&quot; value=&quot;710, 489&quot;/&gt;&lt;/PropSet&gt;&lt;PropSet id=&quot;axis&quot;/&gt;&lt;PropSet id=&quot;clip&quot;/&gt;&lt;PropSet id=&quot;table&quot;/&gt;&lt;UpdateTimeStamp&gt;Sep 27, 2023, 9:05:28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Film Thickness on Sample&lt;/Node&gt;&lt;LinkType&gt;Image&lt;/LinkType&gt;&lt;ModelLink directoryType=&quot;none&quot;&gt;H:\hub\root\build\main\daily\test\tapplications\Molecular_Flow_Module\Industrial_Applications\evaporator.mph&lt;/ModelLink&gt;&lt;LocalPath&gt;evaporator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units&quot; type=&quot;bool&quot; value=&quot;on&quot;/&gt;&lt;Property name=&quot;plotgroupunits&quot; type=&quot;stringarray&quot; value=&quot;\small mm, \small mm&quot;/&gt;&lt;Property name=&quot;locked&quot; type=&quot;bool&quot; value=&quot;off&quot;/&gt;&lt;Property name=&quot;istemporary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surf1_2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-87.42567443847656&quot;/&gt;&lt;Property name=&quot;xmax&quot; type=&quot;real&quot; value=&quot;112.82566833496094&quot;/&gt;&lt;Property name=&quot;ymin&quot; type=&quot;real&quot; value=&quot;-88.85191345214844&quot;/&gt;&lt;Property name=&quot;ymax&quot; type=&quot;real&quot; value=&quot;63.4519157409668&quot;/&gt;&lt;Property name=&quot;xminhidden&quot; type=&quot;real&quot; value=&quot;-87.42567443847656&quot;/&gt;&lt;Property name=&quot;xmaxhidden&quot; type=&quot;real&quot; value=&quot;112.82566833496094&quot;/&gt;&lt;Property name=&quot;yminhidden&quot; type=&quot;real&quot; value=&quot;-88.85191345214844&quot;/&gt;&lt;Property name=&quot;ymaxhidden&quot; type=&quot;real&quot; value=&quot;63.451915740966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416088342666626&quot;/&gt;&lt;Property name=&quot;abstractviewrratio&quot; type=&quot;real&quot; value=&quot;0.4160882532596588&quot;/&gt;&lt;Property name=&quot;abstractviewbratio&quot; type=&quot;real&quot; value=&quot;-0.05000001937150955&quot;/&gt;&lt;Property name=&quot;abstractviewtratio&quot; type=&quot;real&quot; value=&quot;0.05000001937150955&quot;/&gt;&lt;Property name=&quot;abstractviewxscale&quot; type=&quot;real&quot; value=&quot;0.35255518555641174&quot;/&gt;&lt;Property name=&quot;abstractviewyscale&quot; type=&quot;real&quot; value=&quot;0.3525552153587341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9&quot;/&gt;&lt;Property name=&quot;renderareasizedip&quot; type=&quot;realarray&quot; value=&quot;568, 432&quot;/&gt;&lt;/PropSet&gt;&lt;PropSet id=&quot;clip&quot;/&gt;&lt;PropSet id=&quot;table&quot;/&gt;&lt;UpdateTimeStamp&gt;Sep 27, 2023, 9:05:32 PM&lt;/UpdateTimeStamp&gt;&lt;/Root&gt;"/>
</p:tagLst>
</file>

<file path=ppt/tags/tag5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4&lt;/Entity&gt;&lt;Tag&gt;pg4&lt;/Tag&gt;&lt;Node&gt;Results &amp;gt; Film Thickness vs. Time&lt;/Node&gt;&lt;LinkType&gt;Image&lt;/LinkType&gt;&lt;ModelLink directoryType=&quot;none&quot;&gt;H:\hub\root\build\main\daily\test\tapplications\Molecular_Flow_Module\Industrial_Applications\evaporator.mph&lt;/ModelLink&gt;&lt;LocalPath&gt;evaporato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.0764477225156983&quot;/&gt;&lt;Property name=&quot;xmax&quot; type=&quot;real&quot; value=&quot;61.076447722515695&quot;/&gt;&lt;Property name=&quot;ymin&quot; type=&quot;real&quot; value=&quot;-1.0194529099737943&quot;/&gt;&lt;Property name=&quot;ymax&quot; type=&quot;real&quot; value=&quot;37.255937167507035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05:3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2023-09-27T19:05:42Z</dcterms:created>
  <dc:creator>COMSOL</dc:creator>
  <cp:lastModifiedBy>COMSOL</cp:lastModifiedBy>
  <dcterms:modified xsi:type="dcterms:W3CDTF">2023-09-27T19:05:42Z</dcterms:modified>
  <cp:revision>1</cp:revision>
  <dc:title>Evaporator</dc:title>
</cp:coreProperties>
</file>