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5" r:id="rId2"/>
  </p:sldMasterIdLst>
  <p:sldIdLst>
    <p:sldId id="258" r:id="rId3"/>
    <p:sldId id="269" r:id="rId4"/>
    <p:sldId id="272" r:id="rId5"/>
    <p:sldId id="273" r:id="rId6"/>
    <p:sldId id="274" r:id="rId7"/>
    <p:sldId id="267" r:id="rId8"/>
    <p:sldId id="278" r:id="rId9"/>
    <p:sldId id="279" r:id="rId10"/>
    <p:sldId id="275" r:id="rId11"/>
    <p:sldId id="276" r:id="rId12"/>
    <p:sldId id="277" r:id="rId13"/>
    <p:sldId id="281" r:id="rId14"/>
    <p:sldId id="280" r:id="rId15"/>
    <p:sldId id="282" r:id="rId16"/>
    <p:sldId id="284" r:id="rId17"/>
    <p:sldId id="285" r:id="rId18"/>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E8CBB472-D6FF-44D7-AE72-94862EE666BC}">
          <p14:sldIdLst>
            <p14:sldId id="258"/>
          </p14:sldIdLst>
        </p14:section>
        <p14:section name="Background" id="{871BA7CE-F0B1-41F1-B6EF-55B0A4225F98}">
          <p14:sldIdLst>
            <p14:sldId id="269"/>
          </p14:sldIdLst>
        </p14:section>
        <p14:section name="Model Definition" id="{7D2AF699-058D-4D47-A77F-3C8AA025A2A2}">
          <p14:sldIdLst>
            <p14:sldId id="272"/>
            <p14:sldId id="273"/>
            <p14:sldId id="274"/>
            <p14:sldId id="267"/>
            <p14:sldId id="278"/>
            <p14:sldId id="279"/>
            <p14:sldId id="275"/>
            <p14:sldId id="276"/>
            <p14:sldId id="277"/>
            <p14:sldId id="281"/>
          </p14:sldIdLst>
        </p14:section>
        <p14:section name="Results" id="{E11A1C31-815F-4503-A7C7-E47A85883394}">
          <p14:sldIdLst>
            <p14:sldId id="280"/>
            <p14:sldId id="282"/>
            <p14:sldId id="284"/>
          </p14:sldIdLst>
        </p14:section>
        <p14:section name="Concluding Remarks" id="{4815CD98-4DC6-4E45-BC9F-385CF97C98F6}">
          <p14:sldIdLst>
            <p14:sldId id="2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snapToGrid="0">
      <p:cViewPr varScale="1">
        <p:scale>
          <a:sx n="168" d="100"/>
          <a:sy n="168" d="100"/>
        </p:scale>
        <p:origin x="43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9.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zh-CN" altLang="en-US" dirty="0"/>
              <a:t>标题，左对齐</a:t>
            </a:r>
            <a:r>
              <a:rPr lang="en-US" altLang="zh-CN" dirty="0"/>
              <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74744"/>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74744"/>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319510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 图：4 小节标题+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46477376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6992407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9419551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26217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1903284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20029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91496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47075677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428890937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67891648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73939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图： 并列， 2 小节标题+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优先使用正文（而不是项目列表）</a:t>
            </a:r>
            <a:endParaRPr lang="en-US" dirty="0"/>
          </a:p>
          <a:p>
            <a:pPr lvl="1"/>
            <a:r>
              <a:rPr lang="zh-CN" altLang="en-US" dirty="0"/>
              <a:t>第二级</a:t>
            </a:r>
            <a:endParaRPr lang="en-US" altLang="zh-CN"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altLang="zh-CN" dirty="0"/>
          </a:p>
          <a:p>
            <a:pPr lvl="1"/>
            <a:r>
              <a:rPr lang="zh-CN" altLang="en-US" dirty="0"/>
              <a:t>第二级</a:t>
            </a:r>
            <a:endParaRPr lang="en-US" dirty="0"/>
          </a:p>
          <a:p>
            <a:pPr lvl="2"/>
            <a:r>
              <a:rPr lang="zh-CN" altLang="en-US" dirty="0"/>
              <a:t>第三级</a:t>
            </a:r>
            <a:endParaRPr lang="en-US" dirty="0"/>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87355432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77589806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405638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2872288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3445172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标题幻灯片（蓝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890232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4487252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76614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图：正文（2 列）">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全部为第二级项目列表的两列内容或无项目列表的简短正文内容</a:t>
            </a:r>
            <a:endParaRPr lang="en-US" dirty="0"/>
          </a:p>
          <a:p>
            <a:pPr lvl="1"/>
            <a:r>
              <a:rPr lang="zh-CN" altLang="en-US" dirty="0"/>
              <a:t>第二级</a:t>
            </a:r>
            <a:endParaRPr lang="en-US" dirty="0"/>
          </a:p>
          <a:p>
            <a:pPr lvl="2"/>
            <a:r>
              <a:rPr lang="zh-CN" altLang="en-US" dirty="0"/>
              <a:t>第三级</a:t>
            </a:r>
            <a:endParaRPr lang="en-US" dirty="0"/>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3471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图：并列，对应 3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优先使用正文格式</a:t>
            </a:r>
            <a:endParaRPr lang="en-US" dirty="0"/>
          </a:p>
          <a:p>
            <a:pPr lvl="1"/>
            <a:r>
              <a:rPr lang="zh-CN" altLang="en-US" dirty="0"/>
              <a:t>第二级</a:t>
            </a:r>
            <a:endParaRPr lang="en-US" dirty="0"/>
          </a:p>
          <a:p>
            <a:pPr lvl="2"/>
            <a:r>
              <a:rPr lang="zh-CN" altLang="en-US" dirty="0"/>
              <a:t>第三级</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lvl="2"/>
            <a:r>
              <a:rPr lang="zh-CN" altLang="en-US" dirty="0"/>
              <a:t>第三级</a:t>
            </a:r>
            <a:endParaRPr lang="en-US" dirty="0"/>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marL="576248" marR="0" indent="0" algn="l" defTabSz="806430" rtl="0" eaLnBrk="1" fontAlgn="auto" latinLnBrk="0" hangingPunct="1">
              <a:lnSpc>
                <a:spcPct val="100000"/>
              </a:lnSpc>
              <a:spcBef>
                <a:spcPts val="500"/>
              </a:spcBef>
              <a:spcAft>
                <a:spcPts val="0"/>
              </a:spcAft>
              <a:buClrTx/>
              <a:buSzTx/>
              <a:buFont typeface="Arial" panose="020B0604020202020204" pitchFamily="34" charset="0"/>
              <a:buNone/>
              <a:tabLst/>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marL="746106" marR="0" lvl="2" indent="-169859" algn="l" defTabSz="80643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zh-CN" altLang="en-US" dirty="0"/>
              <a:t>第三级</a:t>
            </a:r>
            <a:endParaRPr lang="en-US" altLang="zh-CN" dirty="0"/>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70099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图：并列，对应 4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48938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图：正文（右）">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18492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 图（仅图像+图注）">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345935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图：并列，对应 5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60772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8 图（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4428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0 图（仅图像+图注）">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如果使用透明背景的模型图，则背景格式设置为蓝色</a:t>
            </a:r>
            <a:r>
              <a:rPr lang="en-US" altLang="zh-CN" dirty="0"/>
              <a:t>+</a:t>
            </a:r>
            <a:r>
              <a:rPr lang="zh-CN" altLang="en-US" dirty="0"/>
              <a:t>无边框</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上图背景为蓝色时，图注文字左对齐</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如果使用非透明背景的模型图，则背景格式设置为无填充色</a:t>
            </a:r>
            <a:r>
              <a:rPr lang="en-US" altLang="zh-CN" dirty="0"/>
              <a:t>+</a:t>
            </a:r>
            <a:r>
              <a:rPr lang="zh-CN" altLang="en-US" dirty="0"/>
              <a:t>蓝色边框</a:t>
            </a:r>
            <a:endParaRPr lang="en-US" dirty="0"/>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上图背景为无填充色</a:t>
            </a:r>
            <a:r>
              <a:rPr lang="en-US" altLang="zh-CN" dirty="0"/>
              <a:t>+</a:t>
            </a:r>
            <a:r>
              <a:rPr lang="zh-CN" altLang="en-US" dirty="0"/>
              <a:t>蓝色边框时，图注文字居中</a:t>
            </a:r>
            <a:endParaRPr lang="en-US" dirty="0"/>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本页所有图片的背景设置应保持一致</a:t>
            </a:r>
            <a:endParaRPr lang="en-US" dirty="0"/>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dirty="0"/>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Tree>
    <p:extLst>
      <p:ext uri="{BB962C8B-B14F-4D97-AF65-F5344CB8AC3E}">
        <p14:creationId xmlns:p14="http://schemas.microsoft.com/office/powerpoint/2010/main" val="418439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节标题（简单）">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zh-CN" altLang="en-US" dirty="0"/>
              <a:t>节标题</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zh-CN" altLang="en-US" dirty="0"/>
              <a:t>章节副标题</a:t>
            </a:r>
            <a:endParaRPr lang="en-US" dirty="0"/>
          </a:p>
        </p:txBody>
      </p:sp>
    </p:spTree>
    <p:extLst>
      <p:ext uri="{BB962C8B-B14F-4D97-AF65-F5344CB8AC3E}">
        <p14:creationId xmlns:p14="http://schemas.microsoft.com/office/powerpoint/2010/main" val="387414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产品库">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D037972-A07D-4468-906F-4135DB6E57FE}"/>
              </a:ext>
            </a:extLst>
          </p:cNvPr>
          <p:cNvPicPr>
            <a:picLocks noChangeAspect="1"/>
          </p:cNvPicPr>
          <p:nvPr/>
        </p:nvPicPr>
        <p:blipFill>
          <a:blip r:embed="rId2"/>
          <a:stretch>
            <a:fillRect/>
          </a:stretch>
        </p:blipFill>
        <p:spPr>
          <a:xfrm>
            <a:off x="123" y="0"/>
            <a:ext cx="9143756" cy="5143500"/>
          </a:xfrm>
          <a:prstGeom prst="rect">
            <a:avLst/>
          </a:prstGeom>
        </p:spPr>
      </p:pic>
    </p:spTree>
    <p:extLst>
      <p:ext uri="{BB962C8B-B14F-4D97-AF65-F5344CB8AC3E}">
        <p14:creationId xmlns:p14="http://schemas.microsoft.com/office/powerpoint/2010/main" val="2462649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推广：更多资源">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TextBox 7">
            <a:extLst>
              <a:ext uri="{FF2B5EF4-FFF2-40B4-BE49-F238E27FC236}">
                <a16:creationId xmlns:a16="http://schemas.microsoft.com/office/drawing/2014/main" id="{DA2FEDFD-0867-4C68-AC34-61D0D4760F9C}"/>
              </a:ext>
            </a:extLst>
          </p:cNvPr>
          <p:cNvSpPr txBox="1"/>
          <p:nvPr/>
        </p:nvSpPr>
        <p:spPr>
          <a:xfrm>
            <a:off x="661542" y="964623"/>
            <a:ext cx="2895600" cy="830997"/>
          </a:xfrm>
          <a:prstGeom prst="rect">
            <a:avLst/>
          </a:prstGeom>
          <a:noFill/>
        </p:spPr>
        <p:txBody>
          <a:bodyPr wrap="square" rtlCol="0">
            <a:spAutoFit/>
          </a:bodyPr>
          <a:lstStyle/>
          <a:p>
            <a:endParaRPr lang="en-US" altLang="zh-CN" sz="2400" b="1" i="0" dirty="0">
              <a:solidFill>
                <a:schemeClr val="accent1"/>
              </a:solidFill>
              <a:latin typeface="黑体" panose="02010609060101010101" pitchFamily="49" charset="-122"/>
              <a:ea typeface="黑体" panose="02010609060101010101" pitchFamily="49" charset="-122"/>
            </a:endParaRPr>
          </a:p>
          <a:p>
            <a:r>
              <a:rPr lang="zh-CN" altLang="en-US" sz="2400" b="1" i="0" dirty="0">
                <a:solidFill>
                  <a:schemeClr val="accent1"/>
                </a:solidFill>
                <a:latin typeface="黑体" panose="02010609060101010101" pitchFamily="49" charset="-122"/>
                <a:ea typeface="黑体" panose="02010609060101010101" pitchFamily="49" charset="-122"/>
              </a:rPr>
              <a:t>更多资源</a:t>
            </a:r>
            <a:endParaRPr lang="en-US" altLang="zh-CN" sz="2400" b="1" i="0" dirty="0">
              <a:solidFill>
                <a:schemeClr val="accent1"/>
              </a:solid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4A69CCF-876A-47B7-8AB7-FECBBA83AA76}"/>
              </a:ext>
            </a:extLst>
          </p:cNvPr>
          <p:cNvSpPr txBox="1"/>
          <p:nvPr/>
        </p:nvSpPr>
        <p:spPr>
          <a:xfrm>
            <a:off x="707842" y="3078115"/>
            <a:ext cx="25146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中文博客</a:t>
            </a:r>
          </a:p>
        </p:txBody>
      </p:sp>
      <p:sp>
        <p:nvSpPr>
          <p:cNvPr id="31" name="文本框 30">
            <a:extLst>
              <a:ext uri="{FF2B5EF4-FFF2-40B4-BE49-F238E27FC236}">
                <a16:creationId xmlns:a16="http://schemas.microsoft.com/office/drawing/2014/main" id="{F61E5BAD-C93A-4565-BE4E-419244E78DDC}"/>
              </a:ext>
            </a:extLst>
          </p:cNvPr>
          <p:cNvSpPr txBox="1"/>
          <p:nvPr/>
        </p:nvSpPr>
        <p:spPr>
          <a:xfrm>
            <a:off x="3222442" y="3069154"/>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视频中心</a:t>
            </a:r>
          </a:p>
        </p:txBody>
      </p:sp>
      <p:sp>
        <p:nvSpPr>
          <p:cNvPr id="32" name="文本框 31">
            <a:extLst>
              <a:ext uri="{FF2B5EF4-FFF2-40B4-BE49-F238E27FC236}">
                <a16:creationId xmlns:a16="http://schemas.microsoft.com/office/drawing/2014/main" id="{23C7B225-2374-46E3-A0CD-A1526D4E2361}"/>
              </a:ext>
            </a:extLst>
          </p:cNvPr>
          <p:cNvSpPr txBox="1"/>
          <p:nvPr/>
        </p:nvSpPr>
        <p:spPr>
          <a:xfrm>
            <a:off x="707842" y="4343303"/>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用户故事</a:t>
            </a:r>
          </a:p>
        </p:txBody>
      </p:sp>
      <p:sp>
        <p:nvSpPr>
          <p:cNvPr id="33" name="文本框 32">
            <a:extLst>
              <a:ext uri="{FF2B5EF4-FFF2-40B4-BE49-F238E27FC236}">
                <a16:creationId xmlns:a16="http://schemas.microsoft.com/office/drawing/2014/main" id="{FAB41773-9C4F-4EBA-B1F3-F768F7A34DEF}"/>
              </a:ext>
            </a:extLst>
          </p:cNvPr>
          <p:cNvSpPr txBox="1"/>
          <p:nvPr/>
        </p:nvSpPr>
        <p:spPr>
          <a:xfrm>
            <a:off x="3238780" y="4343303"/>
            <a:ext cx="320543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案例下载</a:t>
            </a:r>
          </a:p>
        </p:txBody>
      </p:sp>
    </p:spTree>
    <p:extLst>
      <p:ext uri="{BB962C8B-B14F-4D97-AF65-F5344CB8AC3E}">
        <p14:creationId xmlns:p14="http://schemas.microsoft.com/office/powerpoint/2010/main" val="4079041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幻灯片（蓝色）">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26656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标题幻灯片（带照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zh-CN" altLang="en-US"/>
              <a:t>编辑母版文本样式</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zh-CN" altLang="en-US"/>
              <a:t>编辑母版文本样式</a:t>
            </a:r>
          </a:p>
        </p:txBody>
      </p:sp>
    </p:spTree>
    <p:extLst>
      <p:ext uri="{BB962C8B-B14F-4D97-AF65-F5344CB8AC3E}">
        <p14:creationId xmlns:p14="http://schemas.microsoft.com/office/powerpoint/2010/main" val="46031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节标题（1 图）">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55219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1302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93954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07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590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579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基本：单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dirty="0"/>
              <a:t>标题，可按实际文本长度设置对齐方式（顶端对齐、中部对齐或底端对齐）</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1428890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无裁剪的 GUI + 2 小节">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79256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无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48627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裁剪的 GUI 模型树">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54898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708893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裁剪的 GUI + 正文">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0426674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裁剪的 GUI + 图 + 正文">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84821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裁剪的 GUI（小）+ 图 + 正文">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22337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幅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4314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图：正文 + 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6370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图：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801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基本：1 图（透明背景）">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zh-CN" altLang="en-US" dirty="0"/>
              <a:t>仅限使用透明背景的模型图片或图表（不可使用已经有背景的图片或屏幕截图）。将图片与页面边缘对齐并裁剪。</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a:t>
            </a:r>
            <a:endParaRPr lang="en-US" dirty="0"/>
          </a:p>
        </p:txBody>
      </p:sp>
    </p:spTree>
    <p:extLst>
      <p:ext uri="{BB962C8B-B14F-4D97-AF65-F5344CB8AC3E}">
        <p14:creationId xmlns:p14="http://schemas.microsoft.com/office/powerpoint/2010/main" val="3525364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44818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图：正文 + 2 小节（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708768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图：4 小节（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279132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图（仅图像）">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930401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图：2 小节（其中一个大于另一个）">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772044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图：2 小节（相等）">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091378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图：正文">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944668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图：3 小节">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98698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图：3 小节（相等）">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539608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图：正文">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029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53273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图：正文（左）">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846534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图：对应 4 小节（项目列表）">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390156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图（仅图像和图注，左）">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1814281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图：4 小节（相等）">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612561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 图：小标题 + 正文">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4120374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364656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778726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9481365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7885473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076180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仅适用裁剪后的 </a:t>
            </a:r>
            <a:r>
              <a:rPr lang="en-US" altLang="zh-CN" dirty="0"/>
              <a:t>GUI </a:t>
            </a:r>
            <a:r>
              <a:rPr lang="zh-CN" altLang="en-US" dirty="0"/>
              <a:t>图片，从底部裁剪。（图片须放置于深蓝色背景上层）</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23533170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85078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329532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9662561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83066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5902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600557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42816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492484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04283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18781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 图：2小节标题+正文（水平）">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27922503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76660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646846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3289288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946680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455317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225870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2804813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3855886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09550570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82231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 图：6 小节标题+文字">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如果所需的文本框少于 </a:t>
            </a:r>
            <a:r>
              <a:rPr lang="en-US" altLang="zh-CN" dirty="0"/>
              <a:t>6 </a:t>
            </a:r>
            <a:r>
              <a:rPr lang="zh-CN" altLang="en-US" dirty="0"/>
              <a:t>个，优先从底部开始移除</a:t>
            </a:r>
            <a:endParaRPr lang="en-US" altLang="zh-CN" dirty="0"/>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文本框高度可调整，以适应内容，文本框需要保持顶部和左侧对齐</a:t>
            </a:r>
            <a:endParaRPr lang="en-US" altLang="zh-CN" dirty="0"/>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endParaRPr lang="en-US" altLang="zh-CN" dirty="0"/>
          </a:p>
          <a:p>
            <a:pPr lvl="0"/>
            <a:r>
              <a:rPr lang="zh-CN" altLang="en-US" dirty="0"/>
              <a:t>适用方形</a:t>
            </a:r>
            <a:r>
              <a:rPr lang="en-US" altLang="zh-CN" dirty="0"/>
              <a:t>/</a:t>
            </a:r>
            <a:r>
              <a:rPr lang="zh-CN" altLang="en-US" dirty="0"/>
              <a:t>纵向比例的图片</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610830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1610407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687720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68391427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753566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4648088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05916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3511951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91875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62080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753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 图：标题 + 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仅使用正文</a:t>
            </a:r>
            <a:endParaRPr lang="en-US" altLang="zh-CN" dirty="0"/>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仅使用透明背景的图片</a:t>
            </a:r>
          </a:p>
        </p:txBody>
      </p:sp>
    </p:spTree>
    <p:extLst>
      <p:ext uri="{BB962C8B-B14F-4D97-AF65-F5344CB8AC3E}">
        <p14:creationId xmlns:p14="http://schemas.microsoft.com/office/powerpoint/2010/main" val="20151958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62464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3775341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8127117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42065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3635178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65266430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887498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026060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460906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580792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80.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63" Type="http://schemas.openxmlformats.org/officeDocument/2006/relationships/theme" Target="../theme/theme2.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slideLayout" Target="../slideLayouts/slideLayout112.xml"/><Relationship Id="rId66" Type="http://schemas.openxmlformats.org/officeDocument/2006/relationships/image" Target="../media/image3.png"/><Relationship Id="rId5" Type="http://schemas.openxmlformats.org/officeDocument/2006/relationships/slideLayout" Target="../slideLayouts/slideLayout59.xml"/><Relationship Id="rId61" Type="http://schemas.openxmlformats.org/officeDocument/2006/relationships/slideLayout" Target="../slideLayouts/slideLayout115.xml"/><Relationship Id="rId19" Type="http://schemas.openxmlformats.org/officeDocument/2006/relationships/slideLayout" Target="../slideLayouts/slideLayout7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64" Type="http://schemas.openxmlformats.org/officeDocument/2006/relationships/image" Target="../media/image1.emf"/><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slideLayout" Target="../slideLayouts/slideLayout113.xml"/><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62" Type="http://schemas.openxmlformats.org/officeDocument/2006/relationships/slideLayout" Target="../slideLayouts/slideLayout11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10" Type="http://schemas.openxmlformats.org/officeDocument/2006/relationships/slideLayout" Target="../slideLayouts/slideLayout64.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slideLayout" Target="../slideLayouts/slideLayout114.xml"/><Relationship Id="rId65" Type="http://schemas.openxmlformats.org/officeDocument/2006/relationships/image" Target="../media/image2.emf"/><Relationship Id="rId4" Type="http://schemas.openxmlformats.org/officeDocument/2006/relationships/slideLayout" Target="../slideLayouts/slideLayout58.xml"/><Relationship Id="rId9" Type="http://schemas.openxmlformats.org/officeDocument/2006/relationships/slideLayout" Target="../slideLayouts/slideLayout63.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zh-CN" altLang="en-US" dirty="0"/>
              <a:t>标题，可按实际需要设置文字对齐方式（顶端对齐、中部对齐或底端对齐）</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zh-CN" altLang="en-US" dirty="0"/>
              <a:t>编辑母版文本样式</a:t>
            </a:r>
            <a:endParaRPr lang="en-US" dirty="0"/>
          </a:p>
          <a:p>
            <a:pPr lvl="1"/>
            <a:r>
              <a:rPr lang="zh-CN" altLang="en-US" dirty="0"/>
              <a:t>第二级</a:t>
            </a:r>
            <a:endParaRPr lang="en-US" dirty="0"/>
          </a:p>
          <a:p>
            <a:pPr lvl="2"/>
            <a:r>
              <a:rPr lang="zh-CN" altLang="en-US" dirty="0"/>
              <a:t>第三级</a:t>
            </a:r>
            <a:endParaRPr lang="en-US" dirty="0"/>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9" y="223914"/>
            <a:ext cx="752320" cy="69658"/>
          </a:xfrm>
          <a:prstGeom prst="rect">
            <a:avLst/>
          </a:prstGeom>
        </p:spPr>
      </p:pic>
    </p:spTree>
    <p:extLst>
      <p:ext uri="{BB962C8B-B14F-4D97-AF65-F5344CB8AC3E}">
        <p14:creationId xmlns:p14="http://schemas.microsoft.com/office/powerpoint/2010/main" val="314384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9" y="223914"/>
            <a:ext cx="752320" cy="69658"/>
          </a:xfrm>
          <a:prstGeom prst="rect">
            <a:avLst/>
          </a:prstGeom>
        </p:spPr>
      </p:pic>
    </p:spTree>
    <p:extLst>
      <p:ext uri="{BB962C8B-B14F-4D97-AF65-F5344CB8AC3E}">
        <p14:creationId xmlns:p14="http://schemas.microsoft.com/office/powerpoint/2010/main" val="21301065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 id="2147483741" r:id="rId26"/>
    <p:sldLayoutId id="2147483742" r:id="rId27"/>
    <p:sldLayoutId id="2147483743" r:id="rId28"/>
    <p:sldLayoutId id="2147483744" r:id="rId29"/>
    <p:sldLayoutId id="2147483745" r:id="rId30"/>
    <p:sldLayoutId id="2147483746" r:id="rId31"/>
    <p:sldLayoutId id="2147483747" r:id="rId32"/>
    <p:sldLayoutId id="2147483748" r:id="rId33"/>
    <p:sldLayoutId id="2147483749" r:id="rId34"/>
    <p:sldLayoutId id="2147483750" r:id="rId35"/>
    <p:sldLayoutId id="2147483751" r:id="rId36"/>
    <p:sldLayoutId id="2147483752" r:id="rId37"/>
    <p:sldLayoutId id="2147483753" r:id="rId38"/>
    <p:sldLayoutId id="2147483754" r:id="rId39"/>
    <p:sldLayoutId id="2147483755" r:id="rId40"/>
    <p:sldLayoutId id="2147483756" r:id="rId41"/>
    <p:sldLayoutId id="2147483757" r:id="rId42"/>
    <p:sldLayoutId id="2147483758" r:id="rId43"/>
    <p:sldLayoutId id="2147483759" r:id="rId44"/>
    <p:sldLayoutId id="2147483760" r:id="rId45"/>
    <p:sldLayoutId id="2147483761" r:id="rId46"/>
    <p:sldLayoutId id="2147483762" r:id="rId47"/>
    <p:sldLayoutId id="2147483763" r:id="rId48"/>
    <p:sldLayoutId id="2147483764" r:id="rId49"/>
    <p:sldLayoutId id="2147483765" r:id="rId50"/>
    <p:sldLayoutId id="2147483766" r:id="rId51"/>
    <p:sldLayoutId id="2147483767" r:id="rId52"/>
    <p:sldLayoutId id="2147483768" r:id="rId53"/>
    <p:sldLayoutId id="2147483769" r:id="rId54"/>
    <p:sldLayoutId id="2147483770" r:id="rId55"/>
    <p:sldLayoutId id="2147483771" r:id="rId56"/>
    <p:sldLayoutId id="2147483772" r:id="rId57"/>
    <p:sldLayoutId id="2147483773" r:id="rId58"/>
    <p:sldLayoutId id="2147483774" r:id="rId59"/>
    <p:sldLayoutId id="2147483775" r:id="rId60"/>
    <p:sldLayoutId id="2147483776" r:id="rId61"/>
    <p:sldLayoutId id="2147483780" r:id="rId62"/>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5.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5.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5.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6.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0C7253D-DCAF-4A64-ADA3-E4DF23CFB7A1}"/>
              </a:ext>
            </a:extLst>
          </p:cNvPr>
          <p:cNvSpPr/>
          <p:nvPr/>
        </p:nvSpPr>
        <p:spPr>
          <a:xfrm>
            <a:off x="6172200" y="0"/>
            <a:ext cx="2971800" cy="514350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a:extLst>
              <a:ext uri="{FF2B5EF4-FFF2-40B4-BE49-F238E27FC236}">
                <a16:creationId xmlns:a16="http://schemas.microsoft.com/office/drawing/2014/main" id="{078F7914-26BD-4CF1-8C03-E099774011BF}"/>
              </a:ext>
            </a:extLst>
          </p:cNvPr>
          <p:cNvSpPr>
            <a:spLocks noGrp="1"/>
          </p:cNvSpPr>
          <p:nvPr>
            <p:ph type="title"/>
          </p:nvPr>
        </p:nvSpPr>
        <p:spPr/>
        <p:txBody>
          <a:bodyPr>
            <a:normAutofit/>
          </a:bodyPr>
          <a:lstStyle/>
          <a:p>
            <a:r>
              <a:rPr lang="en-US" altLang="zh-CN" sz="2800" dirty="0"/>
              <a:t>Model of an Air-Cooled </a:t>
            </a:r>
            <a:br>
              <a:rPr lang="en-US" altLang="zh-CN" sz="2800" dirty="0"/>
            </a:br>
            <a:r>
              <a:rPr lang="en-US" altLang="zh-CN" sz="2800" dirty="0"/>
              <a:t>Battery Energy System</a:t>
            </a:r>
            <a:endParaRPr lang="en-US" sz="2800" dirty="0"/>
          </a:p>
        </p:txBody>
      </p:sp>
      <p:sp>
        <p:nvSpPr>
          <p:cNvPr id="12" name="Text Placeholder 11">
            <a:extLst>
              <a:ext uri="{FF2B5EF4-FFF2-40B4-BE49-F238E27FC236}">
                <a16:creationId xmlns:a16="http://schemas.microsoft.com/office/drawing/2014/main" id="{51482808-D4DD-4915-A868-037973A7E47D}"/>
              </a:ext>
            </a:extLst>
          </p:cNvPr>
          <p:cNvSpPr>
            <a:spLocks noGrp="1"/>
          </p:cNvSpPr>
          <p:nvPr>
            <p:ph type="body" idx="1"/>
          </p:nvPr>
        </p:nvSpPr>
        <p:spPr/>
        <p:txBody>
          <a:bodyPr>
            <a:normAutofit lnSpcReduction="10000"/>
          </a:bodyPr>
          <a:lstStyle/>
          <a:p>
            <a:endParaRPr lang="en-US"/>
          </a:p>
        </p:txBody>
      </p:sp>
      <p:sp>
        <p:nvSpPr>
          <p:cNvPr id="13" name="Text Placeholder 12">
            <a:extLst>
              <a:ext uri="{FF2B5EF4-FFF2-40B4-BE49-F238E27FC236}">
                <a16:creationId xmlns:a16="http://schemas.microsoft.com/office/drawing/2014/main" id="{0856DF25-C968-4B5A-9DA6-612C71D89B59}"/>
              </a:ext>
            </a:extLst>
          </p:cNvPr>
          <p:cNvSpPr>
            <a:spLocks noGrp="1"/>
          </p:cNvSpPr>
          <p:nvPr>
            <p:ph type="body" idx="10"/>
          </p:nvPr>
        </p:nvSpPr>
        <p:spPr/>
        <p:txBody>
          <a:bodyPr/>
          <a:lstStyle/>
          <a:p>
            <a:r>
              <a:rPr lang="en-US" dirty="0"/>
              <a:t>COMSOL</a:t>
            </a:r>
          </a:p>
        </p:txBody>
      </p:sp>
      <p:pic>
        <p:nvPicPr>
          <p:cNvPr id="18" name="Picture 17">
            <a:extLst>
              <a:ext uri="{FF2B5EF4-FFF2-40B4-BE49-F238E27FC236}">
                <a16:creationId xmlns:a16="http://schemas.microsoft.com/office/drawing/2014/main" id="{E64EC380-FD26-46FA-9B3C-8DED244D9141}"/>
              </a:ext>
            </a:extLst>
          </p:cNvPr>
          <p:cNvPicPr>
            <a:picLocks noChangeAspect="1"/>
          </p:cNvPicPr>
          <p:nvPr/>
        </p:nvPicPr>
        <p:blipFill rotWithShape="1">
          <a:blip r:embed="rId2"/>
          <a:srcRect l="19732" r="26101"/>
          <a:stretch/>
        </p:blipFill>
        <p:spPr>
          <a:xfrm>
            <a:off x="6172200" y="641350"/>
            <a:ext cx="2971800" cy="4114800"/>
          </a:xfrm>
          <a:prstGeom prst="rect">
            <a:avLst/>
          </a:prstGeom>
        </p:spPr>
      </p:pic>
    </p:spTree>
    <p:extLst>
      <p:ext uri="{BB962C8B-B14F-4D97-AF65-F5344CB8AC3E}">
        <p14:creationId xmlns:p14="http://schemas.microsoft.com/office/powerpoint/2010/main" val="965255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77C4AC-67CA-4B05-9542-3D53E1CA6EAF}"/>
              </a:ext>
            </a:extLst>
          </p:cNvPr>
          <p:cNvSpPr>
            <a:spLocks noGrp="1"/>
          </p:cNvSpPr>
          <p:nvPr>
            <p:ph sz="half" idx="18"/>
          </p:nvPr>
        </p:nvSpPr>
        <p:spPr/>
        <p:txBody>
          <a:bodyPr/>
          <a:lstStyle/>
          <a:p>
            <a:pPr marL="0" indent="0">
              <a:buNone/>
            </a:pPr>
            <a:r>
              <a:rPr lang="en-US" dirty="0"/>
              <a:t>The losses in the battery cells and current collectors are introduced as heat sources in the solid cell domains</a:t>
            </a:r>
          </a:p>
        </p:txBody>
      </p:sp>
      <p:sp>
        <p:nvSpPr>
          <p:cNvPr id="3" name="Content Placeholder 2">
            <a:extLst>
              <a:ext uri="{FF2B5EF4-FFF2-40B4-BE49-F238E27FC236}">
                <a16:creationId xmlns:a16="http://schemas.microsoft.com/office/drawing/2014/main" id="{81E2E794-31AE-4BE6-8745-1966BFCCDF5A}"/>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4255C584-B922-43ED-A5F3-56A05E3E2BDD}"/>
              </a:ext>
            </a:extLst>
          </p:cNvPr>
          <p:cNvSpPr>
            <a:spLocks noGrp="1"/>
          </p:cNvSpPr>
          <p:nvPr>
            <p:ph type="title"/>
          </p:nvPr>
        </p:nvSpPr>
        <p:spPr/>
        <p:txBody>
          <a:bodyPr/>
          <a:lstStyle/>
          <a:p>
            <a:r>
              <a:rPr lang="en-US" dirty="0"/>
              <a:t>Heat Transfer in Fluids and Solids</a:t>
            </a:r>
          </a:p>
        </p:txBody>
      </p:sp>
      <p:pic>
        <p:nvPicPr>
          <p:cNvPr id="7" name="Picture 6">
            <a:extLst>
              <a:ext uri="{FF2B5EF4-FFF2-40B4-BE49-F238E27FC236}">
                <a16:creationId xmlns:a16="http://schemas.microsoft.com/office/drawing/2014/main" id="{A6438876-1D1B-4C0C-8090-8C64008D949B}"/>
              </a:ext>
            </a:extLst>
          </p:cNvPr>
          <p:cNvPicPr>
            <a:picLocks noChangeAspect="1"/>
          </p:cNvPicPr>
          <p:nvPr/>
        </p:nvPicPr>
        <p:blipFill>
          <a:blip r:embed="rId2"/>
          <a:stretch>
            <a:fillRect/>
          </a:stretch>
        </p:blipFill>
        <p:spPr>
          <a:xfrm>
            <a:off x="3271058" y="436767"/>
            <a:ext cx="9144000" cy="5143500"/>
          </a:xfrm>
          <a:prstGeom prst="rect">
            <a:avLst/>
          </a:prstGeom>
          <a:ln>
            <a:solidFill>
              <a:schemeClr val="bg2"/>
            </a:solidFill>
          </a:ln>
        </p:spPr>
      </p:pic>
    </p:spTree>
    <p:extLst>
      <p:ext uri="{BB962C8B-B14F-4D97-AF65-F5344CB8AC3E}">
        <p14:creationId xmlns:p14="http://schemas.microsoft.com/office/powerpoint/2010/main" val="3451051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7A4876-5C2E-4676-8934-C0FA1DCEED63}"/>
              </a:ext>
            </a:extLst>
          </p:cNvPr>
          <p:cNvSpPr>
            <a:spLocks noGrp="1"/>
          </p:cNvSpPr>
          <p:nvPr>
            <p:ph sz="half" idx="18"/>
          </p:nvPr>
        </p:nvSpPr>
        <p:spPr/>
        <p:txBody>
          <a:bodyPr/>
          <a:lstStyle/>
          <a:p>
            <a:pPr marL="0" indent="0">
              <a:buNone/>
            </a:pPr>
            <a:r>
              <a:rPr lang="en-US" dirty="0"/>
              <a:t>The </a:t>
            </a:r>
            <a:r>
              <a:rPr lang="en-US" i="1" dirty="0" err="1"/>
              <a:t>Nonisothermal</a:t>
            </a:r>
            <a:r>
              <a:rPr lang="en-US" i="1" dirty="0"/>
              <a:t> Flow </a:t>
            </a:r>
            <a:r>
              <a:rPr lang="en-US" dirty="0"/>
              <a:t>feature automatically couples the fluid flow and the heat transfer interfaces in the fluid domains</a:t>
            </a:r>
          </a:p>
        </p:txBody>
      </p:sp>
      <p:sp>
        <p:nvSpPr>
          <p:cNvPr id="3" name="Content Placeholder 2">
            <a:extLst>
              <a:ext uri="{FF2B5EF4-FFF2-40B4-BE49-F238E27FC236}">
                <a16:creationId xmlns:a16="http://schemas.microsoft.com/office/drawing/2014/main" id="{D59E7355-8871-41ED-AE0C-0B9F00FAE2AB}"/>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48EDAD91-8A21-4694-B444-A80D02DD1DE9}"/>
              </a:ext>
            </a:extLst>
          </p:cNvPr>
          <p:cNvSpPr>
            <a:spLocks noGrp="1"/>
          </p:cNvSpPr>
          <p:nvPr>
            <p:ph type="title"/>
          </p:nvPr>
        </p:nvSpPr>
        <p:spPr/>
        <p:txBody>
          <a:bodyPr/>
          <a:lstStyle/>
          <a:p>
            <a:r>
              <a:rPr lang="en-US" dirty="0" err="1"/>
              <a:t>Nonisothermal</a:t>
            </a:r>
            <a:r>
              <a:rPr lang="en-US" dirty="0"/>
              <a:t> Flow Coupling</a:t>
            </a:r>
          </a:p>
        </p:txBody>
      </p:sp>
      <p:pic>
        <p:nvPicPr>
          <p:cNvPr id="5" name="Picture 4">
            <a:extLst>
              <a:ext uri="{FF2B5EF4-FFF2-40B4-BE49-F238E27FC236}">
                <a16:creationId xmlns:a16="http://schemas.microsoft.com/office/drawing/2014/main" id="{3D3472F5-6BFE-4F9A-95D9-BD3AC0D9733E}"/>
              </a:ext>
            </a:extLst>
          </p:cNvPr>
          <p:cNvPicPr>
            <a:picLocks noChangeAspect="1"/>
          </p:cNvPicPr>
          <p:nvPr/>
        </p:nvPicPr>
        <p:blipFill>
          <a:blip r:embed="rId2"/>
          <a:stretch>
            <a:fillRect/>
          </a:stretch>
        </p:blipFill>
        <p:spPr>
          <a:xfrm>
            <a:off x="3271058" y="436767"/>
            <a:ext cx="9144000" cy="5143500"/>
          </a:xfrm>
          <a:prstGeom prst="rect">
            <a:avLst/>
          </a:prstGeom>
          <a:ln>
            <a:solidFill>
              <a:schemeClr val="bg2"/>
            </a:solidFill>
          </a:ln>
        </p:spPr>
      </p:pic>
    </p:spTree>
    <p:extLst>
      <p:ext uri="{BB962C8B-B14F-4D97-AF65-F5344CB8AC3E}">
        <p14:creationId xmlns:p14="http://schemas.microsoft.com/office/powerpoint/2010/main" val="3403098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p:txBody>
          <a:bodyPr>
            <a:normAutofit/>
          </a:bodyPr>
          <a:lstStyle/>
          <a:p>
            <a:r>
              <a:rPr lang="en-US" sz="1200" dirty="0"/>
              <a:t>A first study step solves for the flow field</a:t>
            </a:r>
          </a:p>
          <a:p>
            <a:r>
              <a:rPr lang="en-US" sz="1200" dirty="0"/>
              <a:t>A second study solves the heat transfer equations</a:t>
            </a:r>
          </a:p>
        </p:txBody>
      </p:sp>
      <p:sp>
        <p:nvSpPr>
          <p:cNvPr id="3" name="Content Placeholder 2">
            <a:extLst>
              <a:ext uri="{FF2B5EF4-FFF2-40B4-BE49-F238E27FC236}">
                <a16:creationId xmlns:a16="http://schemas.microsoft.com/office/drawing/2014/main" id="{00119898-614C-4ECF-934B-E3D6645D5878}"/>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dirty="0"/>
              <a:t>Study</a:t>
            </a:r>
          </a:p>
        </p:txBody>
      </p:sp>
      <p:pic>
        <p:nvPicPr>
          <p:cNvPr id="5" name="Picture 4">
            <a:extLst>
              <a:ext uri="{FF2B5EF4-FFF2-40B4-BE49-F238E27FC236}">
                <a16:creationId xmlns:a16="http://schemas.microsoft.com/office/drawing/2014/main" id="{DC82114B-E9FD-4E65-8AE3-ABD07CDFB1A8}"/>
              </a:ext>
            </a:extLst>
          </p:cNvPr>
          <p:cNvPicPr>
            <a:picLocks noChangeAspect="1"/>
          </p:cNvPicPr>
          <p:nvPr/>
        </p:nvPicPr>
        <p:blipFill>
          <a:blip r:embed="rId2"/>
          <a:stretch>
            <a:fillRect/>
          </a:stretch>
        </p:blipFill>
        <p:spPr>
          <a:xfrm>
            <a:off x="3271058" y="436767"/>
            <a:ext cx="9144000" cy="5143500"/>
          </a:xfrm>
          <a:prstGeom prst="rect">
            <a:avLst/>
          </a:prstGeom>
          <a:ln>
            <a:solidFill>
              <a:schemeClr val="bg2"/>
            </a:solidFill>
          </a:ln>
        </p:spPr>
      </p:pic>
    </p:spTree>
    <p:extLst>
      <p:ext uri="{BB962C8B-B14F-4D97-AF65-F5344CB8AC3E}">
        <p14:creationId xmlns:p14="http://schemas.microsoft.com/office/powerpoint/2010/main" val="2386195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E7BF42-E99C-4575-A6CE-55E4D883B6C0}"/>
              </a:ext>
            </a:extLst>
          </p:cNvPr>
          <p:cNvSpPr>
            <a:spLocks noGrp="1"/>
          </p:cNvSpPr>
          <p:nvPr>
            <p:ph type="title"/>
          </p:nvPr>
        </p:nvSpPr>
        <p:spPr/>
        <p:txBody>
          <a:bodyPr/>
          <a:lstStyle/>
          <a:p>
            <a:r>
              <a:rPr lang="en-US" dirty="0"/>
              <a:t>Temperature </a:t>
            </a:r>
            <a:br>
              <a:rPr lang="en-US" dirty="0"/>
            </a:br>
            <a:r>
              <a:rPr lang="en-US" dirty="0"/>
              <a:t>and Flow</a:t>
            </a:r>
          </a:p>
        </p:txBody>
      </p:sp>
      <p:sp>
        <p:nvSpPr>
          <p:cNvPr id="7" name="Content Placeholder 6">
            <a:extLst>
              <a:ext uri="{FF2B5EF4-FFF2-40B4-BE49-F238E27FC236}">
                <a16:creationId xmlns:a16="http://schemas.microsoft.com/office/drawing/2014/main" id="{C1C157A1-0458-4C38-8AA1-11DD90654CA8}"/>
              </a:ext>
            </a:extLst>
          </p:cNvPr>
          <p:cNvSpPr>
            <a:spLocks noGrp="1"/>
          </p:cNvSpPr>
          <p:nvPr>
            <p:ph sz="quarter" idx="11"/>
          </p:nvPr>
        </p:nvSpPr>
        <p:spPr/>
        <p:txBody>
          <a:bodyPr/>
          <a:lstStyle/>
          <a:p>
            <a:r>
              <a:rPr lang="en-US" dirty="0"/>
              <a:t> </a:t>
            </a:r>
          </a:p>
        </p:txBody>
      </p:sp>
      <p:sp>
        <p:nvSpPr>
          <p:cNvPr id="6" name="Content Placeholder 5">
            <a:extLst>
              <a:ext uri="{FF2B5EF4-FFF2-40B4-BE49-F238E27FC236}">
                <a16:creationId xmlns:a16="http://schemas.microsoft.com/office/drawing/2014/main" id="{918F3E1A-7BC4-4FCD-8A87-63D5CC5B7AE9}"/>
              </a:ext>
            </a:extLst>
          </p:cNvPr>
          <p:cNvSpPr>
            <a:spLocks noGrp="1"/>
          </p:cNvSpPr>
          <p:nvPr>
            <p:ph sz="half" idx="10"/>
          </p:nvPr>
        </p:nvSpPr>
        <p:spPr/>
        <p:txBody>
          <a:bodyPr>
            <a:normAutofit/>
          </a:bodyPr>
          <a:lstStyle/>
          <a:p>
            <a:r>
              <a:rPr lang="en-US" sz="1100" dirty="0"/>
              <a:t>The inlet flow to the cabinet is not uniformly distributed, see figure. We can see that the top cabinet grille receives more air and the flow rate decreases further down. The top inlet is closest to the outlet fans and the flow resistance is smallest for the flow over this inlet and through the cabinet.</a:t>
            </a:r>
          </a:p>
          <a:p>
            <a:r>
              <a:rPr lang="en-US" sz="1100" dirty="0"/>
              <a:t>The uneven flow distribution also results in the battery modules at the bottom receiving the least cooling and it is here we find the highest temperature, see bottom figure.</a:t>
            </a:r>
          </a:p>
        </p:txBody>
      </p:sp>
      <p:sp>
        <p:nvSpPr>
          <p:cNvPr id="8" name="Text Placeholder 7">
            <a:extLst>
              <a:ext uri="{FF2B5EF4-FFF2-40B4-BE49-F238E27FC236}">
                <a16:creationId xmlns:a16="http://schemas.microsoft.com/office/drawing/2014/main" id="{0FB28427-0786-4C28-9D3D-0A43E5EB8015}"/>
              </a:ext>
            </a:extLst>
          </p:cNvPr>
          <p:cNvSpPr>
            <a:spLocks noGrp="1"/>
          </p:cNvSpPr>
          <p:nvPr>
            <p:ph type="body" sz="quarter" idx="12"/>
          </p:nvPr>
        </p:nvSpPr>
        <p:spPr/>
        <p:txBody>
          <a:bodyPr/>
          <a:lstStyle/>
          <a:p>
            <a:r>
              <a:rPr lang="en-US" dirty="0"/>
              <a:t> </a:t>
            </a:r>
          </a:p>
        </p:txBody>
      </p:sp>
      <p:pic>
        <p:nvPicPr>
          <p:cNvPr id="10" name="Picture 9">
            <a:extLst>
              <a:ext uri="{FF2B5EF4-FFF2-40B4-BE49-F238E27FC236}">
                <a16:creationId xmlns:a16="http://schemas.microsoft.com/office/drawing/2014/main" id="{5D80F506-0FE5-4A8A-ACF6-48A5578F040A}"/>
              </a:ext>
            </a:extLst>
          </p:cNvPr>
          <p:cNvPicPr>
            <a:picLocks noChangeAspect="1"/>
          </p:cNvPicPr>
          <p:nvPr/>
        </p:nvPicPr>
        <p:blipFill>
          <a:blip r:embed="rId2"/>
          <a:stretch>
            <a:fillRect/>
          </a:stretch>
        </p:blipFill>
        <p:spPr>
          <a:xfrm>
            <a:off x="5007592" y="4763"/>
            <a:ext cx="3423955" cy="2567966"/>
          </a:xfrm>
          <a:prstGeom prst="rect">
            <a:avLst/>
          </a:prstGeom>
        </p:spPr>
      </p:pic>
      <p:pic>
        <p:nvPicPr>
          <p:cNvPr id="11" name="Picture 10">
            <a:extLst>
              <a:ext uri="{FF2B5EF4-FFF2-40B4-BE49-F238E27FC236}">
                <a16:creationId xmlns:a16="http://schemas.microsoft.com/office/drawing/2014/main" id="{DCBCC5DA-6F59-4691-BBD8-911B1200BBBE}"/>
              </a:ext>
            </a:extLst>
          </p:cNvPr>
          <p:cNvPicPr>
            <a:picLocks noChangeAspect="1"/>
          </p:cNvPicPr>
          <p:nvPr/>
        </p:nvPicPr>
        <p:blipFill>
          <a:blip r:embed="rId3"/>
          <a:stretch>
            <a:fillRect/>
          </a:stretch>
        </p:blipFill>
        <p:spPr>
          <a:xfrm>
            <a:off x="5007591" y="2570771"/>
            <a:ext cx="3423955" cy="2567966"/>
          </a:xfrm>
          <a:prstGeom prst="rect">
            <a:avLst/>
          </a:prstGeom>
        </p:spPr>
      </p:pic>
      <p:sp>
        <p:nvSpPr>
          <p:cNvPr id="12" name="TextBox 11">
            <a:extLst>
              <a:ext uri="{FF2B5EF4-FFF2-40B4-BE49-F238E27FC236}">
                <a16:creationId xmlns:a16="http://schemas.microsoft.com/office/drawing/2014/main" id="{E9FF7218-D474-4C5B-8924-4652291BE4EE}"/>
              </a:ext>
            </a:extLst>
          </p:cNvPr>
          <p:cNvSpPr txBox="1"/>
          <p:nvPr/>
        </p:nvSpPr>
        <p:spPr>
          <a:xfrm>
            <a:off x="3888681" y="2079528"/>
            <a:ext cx="1782860" cy="369332"/>
          </a:xfrm>
          <a:prstGeom prst="rect">
            <a:avLst/>
          </a:prstGeom>
          <a:noFill/>
        </p:spPr>
        <p:txBody>
          <a:bodyPr wrap="none" rtlCol="0">
            <a:spAutoFit/>
          </a:bodyPr>
          <a:lstStyle/>
          <a:p>
            <a:r>
              <a:rPr lang="en-US" sz="900" i="1" dirty="0">
                <a:solidFill>
                  <a:schemeClr val="accent5"/>
                </a:solidFill>
              </a:rPr>
              <a:t>Velocity magnitude in the cabinet </a:t>
            </a:r>
            <a:br>
              <a:rPr lang="en-US" sz="900" i="1" dirty="0">
                <a:solidFill>
                  <a:schemeClr val="accent5"/>
                </a:solidFill>
              </a:rPr>
            </a:br>
            <a:r>
              <a:rPr lang="en-US" sz="900" i="1" dirty="0">
                <a:solidFill>
                  <a:schemeClr val="accent5"/>
                </a:solidFill>
              </a:rPr>
              <a:t>grilles and temperature in the cells</a:t>
            </a:r>
          </a:p>
        </p:txBody>
      </p:sp>
      <p:sp>
        <p:nvSpPr>
          <p:cNvPr id="13" name="TextBox 12">
            <a:extLst>
              <a:ext uri="{FF2B5EF4-FFF2-40B4-BE49-F238E27FC236}">
                <a16:creationId xmlns:a16="http://schemas.microsoft.com/office/drawing/2014/main" id="{F1D71695-56A6-4551-A085-FE9FE90E3CE5}"/>
              </a:ext>
            </a:extLst>
          </p:cNvPr>
          <p:cNvSpPr txBox="1"/>
          <p:nvPr/>
        </p:nvSpPr>
        <p:spPr>
          <a:xfrm>
            <a:off x="3894571" y="4629150"/>
            <a:ext cx="1354858" cy="369332"/>
          </a:xfrm>
          <a:prstGeom prst="rect">
            <a:avLst/>
          </a:prstGeom>
          <a:noFill/>
        </p:spPr>
        <p:txBody>
          <a:bodyPr wrap="none" rtlCol="0">
            <a:spAutoFit/>
          </a:bodyPr>
          <a:lstStyle/>
          <a:p>
            <a:r>
              <a:rPr lang="en-US" sz="900" i="1" dirty="0">
                <a:solidFill>
                  <a:schemeClr val="accent5"/>
                </a:solidFill>
              </a:rPr>
              <a:t>Velocity streamlines and </a:t>
            </a:r>
            <a:br>
              <a:rPr lang="en-US" sz="900" i="1" dirty="0">
                <a:solidFill>
                  <a:schemeClr val="accent5"/>
                </a:solidFill>
              </a:rPr>
            </a:br>
            <a:r>
              <a:rPr lang="en-US" sz="900" i="1" dirty="0">
                <a:solidFill>
                  <a:schemeClr val="accent5"/>
                </a:solidFill>
              </a:rPr>
              <a:t>temperature in the cells</a:t>
            </a:r>
          </a:p>
        </p:txBody>
      </p:sp>
    </p:spTree>
    <p:extLst>
      <p:ext uri="{BB962C8B-B14F-4D97-AF65-F5344CB8AC3E}">
        <p14:creationId xmlns:p14="http://schemas.microsoft.com/office/powerpoint/2010/main" val="2687823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32A1976-720B-49D2-9C2E-B9D58EAF8B7A}"/>
              </a:ext>
            </a:extLst>
          </p:cNvPr>
          <p:cNvSpPr>
            <a:spLocks noGrp="1"/>
          </p:cNvSpPr>
          <p:nvPr>
            <p:ph type="title"/>
          </p:nvPr>
        </p:nvSpPr>
        <p:spPr/>
        <p:txBody>
          <a:bodyPr/>
          <a:lstStyle/>
          <a:p>
            <a:r>
              <a:rPr lang="en-US" dirty="0"/>
              <a:t>Temperature </a:t>
            </a:r>
            <a:br>
              <a:rPr lang="en-US" dirty="0"/>
            </a:br>
            <a:r>
              <a:rPr lang="en-US" dirty="0"/>
              <a:t>and Flow</a:t>
            </a:r>
          </a:p>
        </p:txBody>
      </p:sp>
      <p:sp>
        <p:nvSpPr>
          <p:cNvPr id="8" name="Content Placeholder 7">
            <a:extLst>
              <a:ext uri="{FF2B5EF4-FFF2-40B4-BE49-F238E27FC236}">
                <a16:creationId xmlns:a16="http://schemas.microsoft.com/office/drawing/2014/main" id="{1EE5AF8E-D3CF-47DD-BD8B-B58F79DA0436}"/>
              </a:ext>
            </a:extLst>
          </p:cNvPr>
          <p:cNvSpPr>
            <a:spLocks noGrp="1"/>
          </p:cNvSpPr>
          <p:nvPr>
            <p:ph sz="quarter" idx="11"/>
          </p:nvPr>
        </p:nvSpPr>
        <p:spPr/>
        <p:txBody>
          <a:bodyPr/>
          <a:lstStyle/>
          <a:p>
            <a:r>
              <a:rPr lang="en-US" dirty="0"/>
              <a:t> </a:t>
            </a:r>
          </a:p>
        </p:txBody>
      </p:sp>
      <p:sp>
        <p:nvSpPr>
          <p:cNvPr id="7" name="Content Placeholder 6">
            <a:extLst>
              <a:ext uri="{FF2B5EF4-FFF2-40B4-BE49-F238E27FC236}">
                <a16:creationId xmlns:a16="http://schemas.microsoft.com/office/drawing/2014/main" id="{0168D972-AA5D-45A0-802C-B3AA8EED0A0A}"/>
              </a:ext>
            </a:extLst>
          </p:cNvPr>
          <p:cNvSpPr>
            <a:spLocks noGrp="1"/>
          </p:cNvSpPr>
          <p:nvPr>
            <p:ph sz="half" idx="10"/>
          </p:nvPr>
        </p:nvSpPr>
        <p:spPr/>
        <p:txBody>
          <a:bodyPr/>
          <a:lstStyle/>
          <a:p>
            <a:r>
              <a:rPr lang="en-US" sz="1100" dirty="0"/>
              <a:t>The impact of the flow distribution is also seen in cross-section plot of the temperature</a:t>
            </a:r>
          </a:p>
          <a:p>
            <a:r>
              <a:rPr lang="en-US" sz="1100" dirty="0"/>
              <a:t>As already concluded, the modules at the bottom are subjected to the highest temperature</a:t>
            </a:r>
          </a:p>
          <a:p>
            <a:r>
              <a:rPr lang="en-US" sz="1100" dirty="0"/>
              <a:t>We can also see that the flow is forced from the back to the front of the modules by the internal fans, while it is recirculated from the front to the back of the cabinet outside the module walls</a:t>
            </a:r>
          </a:p>
          <a:p>
            <a:r>
              <a:rPr lang="en-US" sz="1100" dirty="0"/>
              <a:t>Note also that the hottest cells in each module seem to be placed closer to the air inlet, which is somewhat unexpected </a:t>
            </a:r>
          </a:p>
          <a:p>
            <a:endParaRPr lang="en-US" dirty="0"/>
          </a:p>
        </p:txBody>
      </p:sp>
      <p:sp>
        <p:nvSpPr>
          <p:cNvPr id="9" name="Text Placeholder 8">
            <a:extLst>
              <a:ext uri="{FF2B5EF4-FFF2-40B4-BE49-F238E27FC236}">
                <a16:creationId xmlns:a16="http://schemas.microsoft.com/office/drawing/2014/main" id="{6AC9B9AD-4662-42F8-8546-72CD5EFBAAD5}"/>
              </a:ext>
            </a:extLst>
          </p:cNvPr>
          <p:cNvSpPr>
            <a:spLocks noGrp="1"/>
          </p:cNvSpPr>
          <p:nvPr>
            <p:ph type="body" sz="quarter" idx="12"/>
          </p:nvPr>
        </p:nvSpPr>
        <p:spPr/>
        <p:txBody>
          <a:bodyPr/>
          <a:lstStyle/>
          <a:p>
            <a:r>
              <a:rPr lang="en-US" dirty="0"/>
              <a:t> </a:t>
            </a:r>
          </a:p>
        </p:txBody>
      </p:sp>
      <p:pic>
        <p:nvPicPr>
          <p:cNvPr id="11" name="Picture 10">
            <a:extLst>
              <a:ext uri="{FF2B5EF4-FFF2-40B4-BE49-F238E27FC236}">
                <a16:creationId xmlns:a16="http://schemas.microsoft.com/office/drawing/2014/main" id="{5487D93A-70FB-462D-8745-2635ABE8288A}"/>
              </a:ext>
            </a:extLst>
          </p:cNvPr>
          <p:cNvPicPr>
            <a:picLocks noChangeAspect="1"/>
          </p:cNvPicPr>
          <p:nvPr/>
        </p:nvPicPr>
        <p:blipFill>
          <a:blip r:embed="rId2"/>
          <a:stretch>
            <a:fillRect/>
          </a:stretch>
        </p:blipFill>
        <p:spPr>
          <a:xfrm>
            <a:off x="4279408" y="1040700"/>
            <a:ext cx="4600627" cy="3450470"/>
          </a:xfrm>
          <a:prstGeom prst="rect">
            <a:avLst/>
          </a:prstGeom>
        </p:spPr>
      </p:pic>
    </p:spTree>
    <p:extLst>
      <p:ext uri="{BB962C8B-B14F-4D97-AF65-F5344CB8AC3E}">
        <p14:creationId xmlns:p14="http://schemas.microsoft.com/office/powerpoint/2010/main" val="37620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32A1976-720B-49D2-9C2E-B9D58EAF8B7A}"/>
              </a:ext>
            </a:extLst>
          </p:cNvPr>
          <p:cNvSpPr>
            <a:spLocks noGrp="1"/>
          </p:cNvSpPr>
          <p:nvPr>
            <p:ph type="title"/>
          </p:nvPr>
        </p:nvSpPr>
        <p:spPr/>
        <p:txBody>
          <a:bodyPr/>
          <a:lstStyle/>
          <a:p>
            <a:r>
              <a:rPr lang="en-US" dirty="0"/>
              <a:t>Temperature </a:t>
            </a:r>
            <a:br>
              <a:rPr lang="en-US" dirty="0"/>
            </a:br>
            <a:r>
              <a:rPr lang="en-US" dirty="0"/>
              <a:t>and Flow</a:t>
            </a:r>
          </a:p>
        </p:txBody>
      </p:sp>
      <p:sp>
        <p:nvSpPr>
          <p:cNvPr id="8" name="Content Placeholder 7">
            <a:extLst>
              <a:ext uri="{FF2B5EF4-FFF2-40B4-BE49-F238E27FC236}">
                <a16:creationId xmlns:a16="http://schemas.microsoft.com/office/drawing/2014/main" id="{1EE5AF8E-D3CF-47DD-BD8B-B58F79DA0436}"/>
              </a:ext>
            </a:extLst>
          </p:cNvPr>
          <p:cNvSpPr>
            <a:spLocks noGrp="1"/>
          </p:cNvSpPr>
          <p:nvPr>
            <p:ph sz="quarter" idx="11"/>
          </p:nvPr>
        </p:nvSpPr>
        <p:spPr/>
        <p:txBody>
          <a:bodyPr/>
          <a:lstStyle/>
          <a:p>
            <a:r>
              <a:rPr lang="en-US" dirty="0"/>
              <a:t> </a:t>
            </a:r>
          </a:p>
        </p:txBody>
      </p:sp>
      <p:sp>
        <p:nvSpPr>
          <p:cNvPr id="7" name="Content Placeholder 6">
            <a:extLst>
              <a:ext uri="{FF2B5EF4-FFF2-40B4-BE49-F238E27FC236}">
                <a16:creationId xmlns:a16="http://schemas.microsoft.com/office/drawing/2014/main" id="{0168D972-AA5D-45A0-802C-B3AA8EED0A0A}"/>
              </a:ext>
            </a:extLst>
          </p:cNvPr>
          <p:cNvSpPr>
            <a:spLocks noGrp="1"/>
          </p:cNvSpPr>
          <p:nvPr>
            <p:ph sz="half" idx="10"/>
          </p:nvPr>
        </p:nvSpPr>
        <p:spPr/>
        <p:txBody>
          <a:bodyPr>
            <a:normAutofit fontScale="77500" lnSpcReduction="20000"/>
          </a:bodyPr>
          <a:lstStyle/>
          <a:p>
            <a:pPr>
              <a:lnSpc>
                <a:spcPct val="120000"/>
              </a:lnSpc>
            </a:pPr>
            <a:r>
              <a:rPr lang="en-US" dirty="0"/>
              <a:t>Here we can clearly see that the second cell from the back has the highest temperature</a:t>
            </a:r>
          </a:p>
          <a:p>
            <a:pPr>
              <a:lnSpc>
                <a:spcPct val="120000"/>
              </a:lnSpc>
            </a:pPr>
            <a:r>
              <a:rPr lang="en-US" dirty="0"/>
              <a:t>The flow at the inlet tends to go upwards to the space between the top of the </a:t>
            </a:r>
            <a:r>
              <a:rPr lang="en-US" dirty="0" smtClean="0"/>
              <a:t>box and </a:t>
            </a:r>
            <a:r>
              <a:rPr lang="en-US" smtClean="0"/>
              <a:t>the cells</a:t>
            </a:r>
            <a:endParaRPr lang="en-US" dirty="0"/>
          </a:p>
          <a:p>
            <a:pPr>
              <a:lnSpc>
                <a:spcPct val="120000"/>
              </a:lnSpc>
            </a:pPr>
            <a:r>
              <a:rPr lang="en-US" dirty="0"/>
              <a:t>After 2-3 cells from the back, the flow is channeled downwards to the space between the cells, giving a better cooling</a:t>
            </a:r>
          </a:p>
          <a:p>
            <a:pPr>
              <a:lnSpc>
                <a:spcPct val="120000"/>
              </a:lnSpc>
            </a:pPr>
            <a:r>
              <a:rPr lang="en-US" dirty="0"/>
              <a:t>The flow through the side opening is also larger closer to the fan, resulting in a better cooling of the cells closer to the outlet</a:t>
            </a:r>
          </a:p>
          <a:p>
            <a:pPr>
              <a:lnSpc>
                <a:spcPct val="120000"/>
              </a:lnSpc>
            </a:pPr>
            <a:r>
              <a:rPr lang="en-US" dirty="0"/>
              <a:t>The cells facing the middle of the cabinet, i.e. furthest away from the viewing plane, also tend to get a slightly better cooling, due to funneling in the middle of the cabinet</a:t>
            </a:r>
          </a:p>
        </p:txBody>
      </p:sp>
      <p:sp>
        <p:nvSpPr>
          <p:cNvPr id="9" name="Text Placeholder 8">
            <a:extLst>
              <a:ext uri="{FF2B5EF4-FFF2-40B4-BE49-F238E27FC236}">
                <a16:creationId xmlns:a16="http://schemas.microsoft.com/office/drawing/2014/main" id="{6AC9B9AD-4662-42F8-8546-72CD5EFBAAD5}"/>
              </a:ext>
            </a:extLst>
          </p:cNvPr>
          <p:cNvSpPr>
            <a:spLocks noGrp="1"/>
          </p:cNvSpPr>
          <p:nvPr>
            <p:ph type="body" sz="quarter" idx="12"/>
          </p:nvPr>
        </p:nvSpPr>
        <p:spPr/>
        <p:txBody>
          <a:bodyPr/>
          <a:lstStyle/>
          <a:p>
            <a:r>
              <a:rPr lang="en-US" dirty="0"/>
              <a:t> </a:t>
            </a:r>
          </a:p>
        </p:txBody>
      </p:sp>
      <p:pic>
        <p:nvPicPr>
          <p:cNvPr id="10" name="Picture 9">
            <a:extLst>
              <a:ext uri="{FF2B5EF4-FFF2-40B4-BE49-F238E27FC236}">
                <a16:creationId xmlns:a16="http://schemas.microsoft.com/office/drawing/2014/main" id="{CEDB12B9-36CE-480A-8E2E-2E9CB6CAEFA9}"/>
              </a:ext>
            </a:extLst>
          </p:cNvPr>
          <p:cNvPicPr>
            <a:picLocks noChangeAspect="1"/>
          </p:cNvPicPr>
          <p:nvPr/>
        </p:nvPicPr>
        <p:blipFill>
          <a:blip r:embed="rId2"/>
          <a:stretch>
            <a:fillRect/>
          </a:stretch>
        </p:blipFill>
        <p:spPr>
          <a:xfrm>
            <a:off x="4387313" y="39132"/>
            <a:ext cx="4565274" cy="2567966"/>
          </a:xfrm>
          <a:prstGeom prst="rect">
            <a:avLst/>
          </a:prstGeom>
        </p:spPr>
      </p:pic>
      <p:pic>
        <p:nvPicPr>
          <p:cNvPr id="12" name="Picture 11">
            <a:extLst>
              <a:ext uri="{FF2B5EF4-FFF2-40B4-BE49-F238E27FC236}">
                <a16:creationId xmlns:a16="http://schemas.microsoft.com/office/drawing/2014/main" id="{2CDBF444-DF23-4160-AD75-69E4FEB5DD8C}"/>
              </a:ext>
            </a:extLst>
          </p:cNvPr>
          <p:cNvPicPr>
            <a:picLocks noChangeAspect="1"/>
          </p:cNvPicPr>
          <p:nvPr/>
        </p:nvPicPr>
        <p:blipFill>
          <a:blip r:embed="rId3"/>
          <a:stretch>
            <a:fillRect/>
          </a:stretch>
        </p:blipFill>
        <p:spPr>
          <a:xfrm>
            <a:off x="4350126" y="2575534"/>
            <a:ext cx="4565274" cy="2567966"/>
          </a:xfrm>
          <a:prstGeom prst="rect">
            <a:avLst/>
          </a:prstGeom>
        </p:spPr>
      </p:pic>
      <p:cxnSp>
        <p:nvCxnSpPr>
          <p:cNvPr id="14" name="Straight Connector 13">
            <a:extLst>
              <a:ext uri="{FF2B5EF4-FFF2-40B4-BE49-F238E27FC236}">
                <a16:creationId xmlns:a16="http://schemas.microsoft.com/office/drawing/2014/main" id="{0B5258F4-781F-4EF7-8EA7-EA147EF3C859}"/>
              </a:ext>
            </a:extLst>
          </p:cNvPr>
          <p:cNvCxnSpPr/>
          <p:nvPr/>
        </p:nvCxnSpPr>
        <p:spPr>
          <a:xfrm>
            <a:off x="6737445" y="1728716"/>
            <a:ext cx="0" cy="459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9512358-CAFE-4ABF-B1C7-13B6E082BB15}"/>
              </a:ext>
            </a:extLst>
          </p:cNvPr>
          <p:cNvCxnSpPr/>
          <p:nvPr/>
        </p:nvCxnSpPr>
        <p:spPr>
          <a:xfrm>
            <a:off x="7324298" y="1642279"/>
            <a:ext cx="0" cy="545911"/>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BA2F583-2546-41F8-8497-570FB8AF82B6}"/>
              </a:ext>
            </a:extLst>
          </p:cNvPr>
          <p:cNvSpPr txBox="1"/>
          <p:nvPr/>
        </p:nvSpPr>
        <p:spPr>
          <a:xfrm>
            <a:off x="6569691" y="2188190"/>
            <a:ext cx="1011815" cy="261610"/>
          </a:xfrm>
          <a:prstGeom prst="rect">
            <a:avLst/>
          </a:prstGeom>
          <a:noFill/>
        </p:spPr>
        <p:txBody>
          <a:bodyPr wrap="none" rtlCol="0">
            <a:spAutoFit/>
          </a:bodyPr>
          <a:lstStyle/>
          <a:p>
            <a:r>
              <a:rPr lang="en-US" sz="1100" dirty="0">
                <a:latin typeface="Lato Light" panose="020F0302020204030203" pitchFamily="34" charset="0"/>
              </a:rPr>
              <a:t>Side openings</a:t>
            </a:r>
            <a:endParaRPr lang="en-US" dirty="0">
              <a:latin typeface="Lato Light" panose="020F0302020204030203" pitchFamily="34" charset="0"/>
            </a:endParaRPr>
          </a:p>
        </p:txBody>
      </p:sp>
      <p:cxnSp>
        <p:nvCxnSpPr>
          <p:cNvPr id="18" name="Straight Connector 17">
            <a:extLst>
              <a:ext uri="{FF2B5EF4-FFF2-40B4-BE49-F238E27FC236}">
                <a16:creationId xmlns:a16="http://schemas.microsoft.com/office/drawing/2014/main" id="{ED083F02-7744-4FD9-A710-B91AFC050369}"/>
              </a:ext>
            </a:extLst>
          </p:cNvPr>
          <p:cNvCxnSpPr/>
          <p:nvPr/>
        </p:nvCxnSpPr>
        <p:spPr>
          <a:xfrm>
            <a:off x="6374117" y="4396386"/>
            <a:ext cx="0" cy="459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CF31FE-654A-4DB4-B33C-7CEA2DDDFA66}"/>
              </a:ext>
            </a:extLst>
          </p:cNvPr>
          <p:cNvCxnSpPr>
            <a:cxnSpLocks/>
          </p:cNvCxnSpPr>
          <p:nvPr/>
        </p:nvCxnSpPr>
        <p:spPr>
          <a:xfrm>
            <a:off x="6974617" y="4458269"/>
            <a:ext cx="0" cy="397591"/>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6DC7732-5DF9-4C39-AEE6-2CF6C462863F}"/>
              </a:ext>
            </a:extLst>
          </p:cNvPr>
          <p:cNvSpPr txBox="1"/>
          <p:nvPr/>
        </p:nvSpPr>
        <p:spPr>
          <a:xfrm>
            <a:off x="6206363" y="4855860"/>
            <a:ext cx="1011815" cy="261610"/>
          </a:xfrm>
          <a:prstGeom prst="rect">
            <a:avLst/>
          </a:prstGeom>
          <a:noFill/>
        </p:spPr>
        <p:txBody>
          <a:bodyPr wrap="none" rtlCol="0">
            <a:spAutoFit/>
          </a:bodyPr>
          <a:lstStyle/>
          <a:p>
            <a:r>
              <a:rPr lang="en-US" sz="1100" dirty="0">
                <a:latin typeface="Lato Light" panose="020F0302020204030203" pitchFamily="34" charset="0"/>
              </a:rPr>
              <a:t>Side openings</a:t>
            </a:r>
            <a:endParaRPr lang="en-US" dirty="0">
              <a:latin typeface="Lato Light" panose="020F0302020204030203" pitchFamily="34" charset="0"/>
            </a:endParaRPr>
          </a:p>
        </p:txBody>
      </p:sp>
    </p:spTree>
    <p:extLst>
      <p:ext uri="{BB962C8B-B14F-4D97-AF65-F5344CB8AC3E}">
        <p14:creationId xmlns:p14="http://schemas.microsoft.com/office/powerpoint/2010/main" val="2690264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2901C7EC-CA2F-48BE-A9E3-79B433FAB37E}"/>
              </a:ext>
            </a:extLst>
          </p:cNvPr>
          <p:cNvSpPr>
            <a:spLocks noGrp="1"/>
          </p:cNvSpPr>
          <p:nvPr>
            <p:ph sz="quarter" idx="29"/>
          </p:nvPr>
        </p:nvSpPr>
        <p:spPr/>
        <p:txBody>
          <a:bodyPr/>
          <a:lstStyle/>
          <a:p>
            <a:r>
              <a:rPr lang="en-US" dirty="0"/>
              <a:t> </a:t>
            </a:r>
          </a:p>
        </p:txBody>
      </p:sp>
      <p:sp>
        <p:nvSpPr>
          <p:cNvPr id="6" name="Text Placeholder 5">
            <a:extLst>
              <a:ext uri="{FF2B5EF4-FFF2-40B4-BE49-F238E27FC236}">
                <a16:creationId xmlns:a16="http://schemas.microsoft.com/office/drawing/2014/main" id="{E3700C55-5200-424B-9C84-5F25BC0F4D97}"/>
              </a:ext>
            </a:extLst>
          </p:cNvPr>
          <p:cNvSpPr>
            <a:spLocks noGrp="1"/>
          </p:cNvSpPr>
          <p:nvPr>
            <p:ph type="body" sz="quarter" idx="12"/>
          </p:nvPr>
        </p:nvSpPr>
        <p:spPr/>
        <p:txBody>
          <a:bodyPr/>
          <a:lstStyle/>
          <a:p>
            <a:r>
              <a:rPr lang="en-US" dirty="0"/>
              <a:t> </a:t>
            </a:r>
          </a:p>
        </p:txBody>
      </p:sp>
      <p:pic>
        <p:nvPicPr>
          <p:cNvPr id="11" name="Picture 10">
            <a:extLst>
              <a:ext uri="{FF2B5EF4-FFF2-40B4-BE49-F238E27FC236}">
                <a16:creationId xmlns:a16="http://schemas.microsoft.com/office/drawing/2014/main" id="{BD32C9E4-8CF6-461F-925C-A731461C2931}"/>
              </a:ext>
            </a:extLst>
          </p:cNvPr>
          <p:cNvPicPr>
            <a:picLocks noChangeAspect="1"/>
          </p:cNvPicPr>
          <p:nvPr/>
        </p:nvPicPr>
        <p:blipFill rotWithShape="1">
          <a:blip r:embed="rId2"/>
          <a:srcRect l="26133" r="27732"/>
          <a:stretch/>
        </p:blipFill>
        <p:spPr>
          <a:xfrm>
            <a:off x="5334000" y="1055688"/>
            <a:ext cx="3352800" cy="4087811"/>
          </a:xfrm>
          <a:prstGeom prst="rect">
            <a:avLst/>
          </a:prstGeom>
        </p:spPr>
      </p:pic>
      <p:pic>
        <p:nvPicPr>
          <p:cNvPr id="12" name="Picture 11">
            <a:extLst>
              <a:ext uri="{FF2B5EF4-FFF2-40B4-BE49-F238E27FC236}">
                <a16:creationId xmlns:a16="http://schemas.microsoft.com/office/drawing/2014/main" id="{91800217-2C20-4C65-9334-D3494323C1AE}"/>
              </a:ext>
            </a:extLst>
          </p:cNvPr>
          <p:cNvPicPr>
            <a:picLocks noChangeAspect="1"/>
          </p:cNvPicPr>
          <p:nvPr/>
        </p:nvPicPr>
        <p:blipFill rotWithShape="1">
          <a:blip r:embed="rId3"/>
          <a:srcRect l="24898" r="30334"/>
          <a:stretch/>
        </p:blipFill>
        <p:spPr>
          <a:xfrm>
            <a:off x="1981199" y="1058514"/>
            <a:ext cx="3251201" cy="4084985"/>
          </a:xfrm>
          <a:prstGeom prst="rect">
            <a:avLst/>
          </a:prstGeom>
        </p:spPr>
      </p:pic>
      <p:sp>
        <p:nvSpPr>
          <p:cNvPr id="7" name="Content Placeholder 6">
            <a:extLst>
              <a:ext uri="{FF2B5EF4-FFF2-40B4-BE49-F238E27FC236}">
                <a16:creationId xmlns:a16="http://schemas.microsoft.com/office/drawing/2014/main" id="{C308DC76-EE92-4C73-995F-2730E83A2047}"/>
              </a:ext>
            </a:extLst>
          </p:cNvPr>
          <p:cNvSpPr>
            <a:spLocks noGrp="1"/>
          </p:cNvSpPr>
          <p:nvPr>
            <p:ph sz="quarter" idx="19"/>
          </p:nvPr>
        </p:nvSpPr>
        <p:spPr/>
        <p:txBody>
          <a:bodyPr/>
          <a:lstStyle/>
          <a:p>
            <a:pPr>
              <a:tabLst>
                <a:tab pos="627063" algn="l"/>
              </a:tabLst>
            </a:pPr>
            <a:r>
              <a:rPr lang="en-US" sz="2800" dirty="0"/>
              <a:t>Air-Cooled BESS</a:t>
            </a:r>
          </a:p>
        </p:txBody>
      </p:sp>
      <p:sp>
        <p:nvSpPr>
          <p:cNvPr id="8" name="Content Placeholder 7">
            <a:extLst>
              <a:ext uri="{FF2B5EF4-FFF2-40B4-BE49-F238E27FC236}">
                <a16:creationId xmlns:a16="http://schemas.microsoft.com/office/drawing/2014/main" id="{62C6F092-DDD6-46FD-8D5E-458939E3BE12}"/>
              </a:ext>
            </a:extLst>
          </p:cNvPr>
          <p:cNvSpPr>
            <a:spLocks noGrp="1"/>
          </p:cNvSpPr>
          <p:nvPr>
            <p:ph sz="quarter" idx="20"/>
          </p:nvPr>
        </p:nvSpPr>
        <p:spPr>
          <a:xfrm>
            <a:off x="457200" y="3957986"/>
            <a:ext cx="2650067" cy="1041644"/>
          </a:xfrm>
        </p:spPr>
        <p:txBody>
          <a:bodyPr>
            <a:normAutofit fontScale="70000" lnSpcReduction="20000"/>
          </a:bodyPr>
          <a:lstStyle/>
          <a:p>
            <a:pPr>
              <a:lnSpc>
                <a:spcPct val="120000"/>
              </a:lnSpc>
            </a:pPr>
            <a:r>
              <a:rPr lang="en-US" dirty="0"/>
              <a:t>It is straightforward to define and solve the conjugate heat transfer problem for the BESS including turbulent flow, fans, grilles, and screens. Possible expansions of the model would be to include the battery electrochemistry and the buoyancy due to temperature variations.</a:t>
            </a:r>
          </a:p>
        </p:txBody>
      </p:sp>
      <p:sp>
        <p:nvSpPr>
          <p:cNvPr id="10" name="Content Placeholder 9">
            <a:extLst>
              <a:ext uri="{FF2B5EF4-FFF2-40B4-BE49-F238E27FC236}">
                <a16:creationId xmlns:a16="http://schemas.microsoft.com/office/drawing/2014/main" id="{BD1E68C7-6534-45BA-8388-85667DB983F4}"/>
              </a:ext>
            </a:extLst>
          </p:cNvPr>
          <p:cNvSpPr>
            <a:spLocks noGrp="1"/>
          </p:cNvSpPr>
          <p:nvPr>
            <p:ph sz="quarter" idx="30"/>
          </p:nvPr>
        </p:nvSpPr>
        <p:spPr/>
        <p:txBody>
          <a:bodyPr/>
          <a:lstStyle/>
          <a:p>
            <a:r>
              <a:rPr lang="en-US" dirty="0"/>
              <a:t>CONCLUDING REMARKS</a:t>
            </a:r>
          </a:p>
        </p:txBody>
      </p:sp>
    </p:spTree>
    <p:extLst>
      <p:ext uri="{BB962C8B-B14F-4D97-AF65-F5344CB8AC3E}">
        <p14:creationId xmlns:p14="http://schemas.microsoft.com/office/powerpoint/2010/main" val="394491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257557-ECF9-498E-8EEC-3BBA6EF67235}"/>
              </a:ext>
            </a:extLst>
          </p:cNvPr>
          <p:cNvSpPr>
            <a:spLocks noGrp="1"/>
          </p:cNvSpPr>
          <p:nvPr>
            <p:ph type="title"/>
          </p:nvPr>
        </p:nvSpPr>
        <p:spPr/>
        <p:txBody>
          <a:bodyPr/>
          <a:lstStyle/>
          <a:p>
            <a:r>
              <a:rPr lang="en-US" dirty="0"/>
              <a:t>Background</a:t>
            </a:r>
          </a:p>
        </p:txBody>
      </p:sp>
      <p:sp>
        <p:nvSpPr>
          <p:cNvPr id="9" name="Content Placeholder 8">
            <a:extLst>
              <a:ext uri="{FF2B5EF4-FFF2-40B4-BE49-F238E27FC236}">
                <a16:creationId xmlns:a16="http://schemas.microsoft.com/office/drawing/2014/main" id="{C22629B9-CA99-44C7-903F-81E7E2269F7D}"/>
              </a:ext>
            </a:extLst>
          </p:cNvPr>
          <p:cNvSpPr>
            <a:spLocks noGrp="1"/>
          </p:cNvSpPr>
          <p:nvPr>
            <p:ph sz="quarter" idx="11"/>
          </p:nvPr>
        </p:nvSpPr>
        <p:spPr/>
        <p:txBody>
          <a:bodyPr/>
          <a:lstStyle/>
          <a:p>
            <a:r>
              <a:rPr lang="en-US" dirty="0"/>
              <a:t> </a:t>
            </a:r>
          </a:p>
        </p:txBody>
      </p:sp>
      <p:sp>
        <p:nvSpPr>
          <p:cNvPr id="4" name="内容占位符 3">
            <a:extLst>
              <a:ext uri="{FF2B5EF4-FFF2-40B4-BE49-F238E27FC236}">
                <a16:creationId xmlns:a16="http://schemas.microsoft.com/office/drawing/2014/main" id="{A0F9542B-7A0A-4F2C-B108-6CE97F81B858}"/>
              </a:ext>
            </a:extLst>
          </p:cNvPr>
          <p:cNvSpPr>
            <a:spLocks noGrp="1"/>
          </p:cNvSpPr>
          <p:nvPr>
            <p:ph sz="half" idx="10"/>
          </p:nvPr>
        </p:nvSpPr>
        <p:spPr/>
        <p:txBody>
          <a:bodyPr/>
          <a:lstStyle/>
          <a:p>
            <a:r>
              <a:rPr lang="en-US" altLang="zh-CN" dirty="0"/>
              <a:t>A conjugate heat transfer model with turbulent flow is used to investigate the forced convection air cooling of a battery energy storage system (BESS).</a:t>
            </a:r>
          </a:p>
          <a:p>
            <a:r>
              <a:rPr lang="en-US" altLang="zh-CN" dirty="0"/>
              <a:t>The model can be used to verify and improve the design of the thermal management of the BESS. </a:t>
            </a:r>
          </a:p>
          <a:p>
            <a:pPr marL="0" indent="0">
              <a:buNone/>
            </a:pPr>
            <a:endParaRPr lang="en-US" dirty="0"/>
          </a:p>
        </p:txBody>
      </p:sp>
      <p:pic>
        <p:nvPicPr>
          <p:cNvPr id="15" name="Picture 14">
            <a:extLst>
              <a:ext uri="{FF2B5EF4-FFF2-40B4-BE49-F238E27FC236}">
                <a16:creationId xmlns:a16="http://schemas.microsoft.com/office/drawing/2014/main" id="{F93E131E-06D0-4B67-9737-2D60DA2873D3}"/>
              </a:ext>
            </a:extLst>
          </p:cNvPr>
          <p:cNvPicPr>
            <a:picLocks noChangeAspect="1"/>
          </p:cNvPicPr>
          <p:nvPr/>
        </p:nvPicPr>
        <p:blipFill rotWithShape="1">
          <a:blip r:embed="rId2"/>
          <a:srcRect l="13831" t="8406" r="18809" b="6016"/>
          <a:stretch/>
        </p:blipFill>
        <p:spPr>
          <a:xfrm>
            <a:off x="3892550" y="165100"/>
            <a:ext cx="5251450" cy="5003800"/>
          </a:xfrm>
          <a:prstGeom prst="rect">
            <a:avLst/>
          </a:prstGeom>
        </p:spPr>
      </p:pic>
    </p:spTree>
    <p:extLst>
      <p:ext uri="{BB962C8B-B14F-4D97-AF65-F5344CB8AC3E}">
        <p14:creationId xmlns:p14="http://schemas.microsoft.com/office/powerpoint/2010/main" val="3476071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3C785FB8-7167-4977-9A19-E41CAF22C326}"/>
              </a:ext>
            </a:extLst>
          </p:cNvPr>
          <p:cNvPicPr>
            <a:picLocks noChangeAspect="1"/>
          </p:cNvPicPr>
          <p:nvPr/>
        </p:nvPicPr>
        <p:blipFill rotWithShape="1">
          <a:blip r:embed="rId2"/>
          <a:srcRect l="13831" t="8406" r="18809" b="6016"/>
          <a:stretch/>
        </p:blipFill>
        <p:spPr>
          <a:xfrm>
            <a:off x="3892550" y="165100"/>
            <a:ext cx="5251450" cy="5003800"/>
          </a:xfrm>
          <a:prstGeom prst="rect">
            <a:avLst/>
          </a:prstGeom>
        </p:spPr>
      </p:pic>
      <p:sp>
        <p:nvSpPr>
          <p:cNvPr id="2" name="Title 1">
            <a:extLst>
              <a:ext uri="{FF2B5EF4-FFF2-40B4-BE49-F238E27FC236}">
                <a16:creationId xmlns:a16="http://schemas.microsoft.com/office/drawing/2014/main" id="{862DEC1E-24BB-49D5-869B-559AC3E99E97}"/>
              </a:ext>
            </a:extLst>
          </p:cNvPr>
          <p:cNvSpPr>
            <a:spLocks noGrp="1"/>
          </p:cNvSpPr>
          <p:nvPr>
            <p:ph type="title"/>
          </p:nvPr>
        </p:nvSpPr>
        <p:spPr/>
        <p:txBody>
          <a:bodyPr/>
          <a:lstStyle/>
          <a:p>
            <a:r>
              <a:rPr lang="en-US" dirty="0"/>
              <a:t>Model Definition</a:t>
            </a:r>
          </a:p>
        </p:txBody>
      </p:sp>
      <p:sp>
        <p:nvSpPr>
          <p:cNvPr id="3" name="Content Placeholder 2">
            <a:extLst>
              <a:ext uri="{FF2B5EF4-FFF2-40B4-BE49-F238E27FC236}">
                <a16:creationId xmlns:a16="http://schemas.microsoft.com/office/drawing/2014/main" id="{6C05A63B-6BCB-48C5-8D99-68CD61BB1F56}"/>
              </a:ext>
            </a:extLst>
          </p:cNvPr>
          <p:cNvSpPr>
            <a:spLocks noGrp="1"/>
          </p:cNvSpPr>
          <p:nvPr>
            <p:ph sz="quarter" idx="11"/>
          </p:nvPr>
        </p:nvSpPr>
        <p:spPr>
          <a:xfrm>
            <a:off x="4114800" y="374650"/>
            <a:ext cx="4800600" cy="4724400"/>
          </a:xfrm>
        </p:spPr>
        <p:txBody>
          <a:bodyPr/>
          <a:lstStyle/>
          <a:p>
            <a:r>
              <a:rPr lang="en-US" dirty="0"/>
              <a:t> </a:t>
            </a:r>
          </a:p>
        </p:txBody>
      </p:sp>
      <p:sp>
        <p:nvSpPr>
          <p:cNvPr id="4" name="Content Placeholder 3">
            <a:extLst>
              <a:ext uri="{FF2B5EF4-FFF2-40B4-BE49-F238E27FC236}">
                <a16:creationId xmlns:a16="http://schemas.microsoft.com/office/drawing/2014/main" id="{85AFA1F5-A397-4925-8A88-E4CE80A23772}"/>
              </a:ext>
            </a:extLst>
          </p:cNvPr>
          <p:cNvSpPr>
            <a:spLocks noGrp="1"/>
          </p:cNvSpPr>
          <p:nvPr>
            <p:ph sz="half" idx="10"/>
          </p:nvPr>
        </p:nvSpPr>
        <p:spPr/>
        <p:txBody>
          <a:bodyPr/>
          <a:lstStyle/>
          <a:p>
            <a:r>
              <a:rPr lang="en-US" dirty="0"/>
              <a:t>Battery energy storage system:</a:t>
            </a:r>
          </a:p>
          <a:p>
            <a:pPr lvl="1"/>
            <a:r>
              <a:rPr lang="en-US" dirty="0"/>
              <a:t>Battery cabinet, 1mx1mx2m</a:t>
            </a:r>
          </a:p>
          <a:p>
            <a:pPr lvl="1"/>
            <a:r>
              <a:rPr lang="en-US" dirty="0"/>
              <a:t>10 battery modules, 8s2p</a:t>
            </a:r>
          </a:p>
          <a:p>
            <a:pPr lvl="1"/>
            <a:r>
              <a:rPr lang="en-US" dirty="0"/>
              <a:t>Fans and grilles:</a:t>
            </a:r>
          </a:p>
          <a:p>
            <a:pPr marL="628650" lvl="2" indent="-88900"/>
            <a:r>
              <a:rPr lang="en-US" dirty="0"/>
              <a:t>Cabinet: 4 inlet grilles, 4 outlet fans</a:t>
            </a:r>
          </a:p>
          <a:p>
            <a:pPr marL="628650" lvl="2" indent="-88900"/>
            <a:r>
              <a:rPr lang="en-US" dirty="0"/>
              <a:t>Module: 1 fan, 1 perforated </a:t>
            </a:r>
            <a:r>
              <a:rPr lang="en-US" dirty="0" smtClean="0"/>
              <a:t>plate, </a:t>
            </a:r>
            <a:r>
              <a:rPr lang="en-US" dirty="0"/>
              <a:t>side openings for air</a:t>
            </a:r>
          </a:p>
          <a:p>
            <a:r>
              <a:rPr lang="en-US" dirty="0"/>
              <a:t>Battery heat source:</a:t>
            </a:r>
          </a:p>
          <a:p>
            <a:pPr lvl="1"/>
            <a:r>
              <a:rPr lang="en-US" dirty="0"/>
              <a:t>Volume heat source in each cell</a:t>
            </a:r>
          </a:p>
        </p:txBody>
      </p:sp>
      <p:sp>
        <p:nvSpPr>
          <p:cNvPr id="7" name="TextBox 6">
            <a:extLst>
              <a:ext uri="{FF2B5EF4-FFF2-40B4-BE49-F238E27FC236}">
                <a16:creationId xmlns:a16="http://schemas.microsoft.com/office/drawing/2014/main" id="{DEC48F2E-2A9F-492B-B3C1-68F0273CBE8A}"/>
              </a:ext>
            </a:extLst>
          </p:cNvPr>
          <p:cNvSpPr txBox="1"/>
          <p:nvPr/>
        </p:nvSpPr>
        <p:spPr>
          <a:xfrm>
            <a:off x="4038600" y="1045210"/>
            <a:ext cx="899605" cy="261610"/>
          </a:xfrm>
          <a:prstGeom prst="rect">
            <a:avLst/>
          </a:prstGeom>
          <a:noFill/>
        </p:spPr>
        <p:txBody>
          <a:bodyPr wrap="none" rtlCol="0">
            <a:spAutoFit/>
          </a:bodyPr>
          <a:lstStyle/>
          <a:p>
            <a:r>
              <a:rPr lang="en-US" sz="1100" dirty="0">
                <a:latin typeface="Lato Light" panose="020F0302020204030203" pitchFamily="34" charset="0"/>
              </a:rPr>
              <a:t>Cabinet fan</a:t>
            </a:r>
            <a:endParaRPr lang="en-US" dirty="0">
              <a:latin typeface="Lato Light" panose="020F0302020204030203" pitchFamily="34" charset="0"/>
            </a:endParaRPr>
          </a:p>
        </p:txBody>
      </p:sp>
      <p:cxnSp>
        <p:nvCxnSpPr>
          <p:cNvPr id="9" name="Straight Connector 8">
            <a:extLst>
              <a:ext uri="{FF2B5EF4-FFF2-40B4-BE49-F238E27FC236}">
                <a16:creationId xmlns:a16="http://schemas.microsoft.com/office/drawing/2014/main" id="{0C0DC6FB-C64F-40AB-8BEF-A8D1CEEE542D}"/>
              </a:ext>
            </a:extLst>
          </p:cNvPr>
          <p:cNvCxnSpPr/>
          <p:nvPr/>
        </p:nvCxnSpPr>
        <p:spPr>
          <a:xfrm flipH="1">
            <a:off x="4938205" y="1176015"/>
            <a:ext cx="266255"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CB3BB11-DE72-4B88-A0C5-D903CED8AEAF}"/>
              </a:ext>
            </a:extLst>
          </p:cNvPr>
          <p:cNvSpPr txBox="1"/>
          <p:nvPr/>
        </p:nvSpPr>
        <p:spPr>
          <a:xfrm>
            <a:off x="4038599" y="2056125"/>
            <a:ext cx="894797" cy="261610"/>
          </a:xfrm>
          <a:prstGeom prst="rect">
            <a:avLst/>
          </a:prstGeom>
          <a:noFill/>
        </p:spPr>
        <p:txBody>
          <a:bodyPr wrap="none" rtlCol="0">
            <a:spAutoFit/>
          </a:bodyPr>
          <a:lstStyle/>
          <a:p>
            <a:r>
              <a:rPr lang="en-US" sz="1100" dirty="0">
                <a:latin typeface="Lato Light" panose="020F0302020204030203" pitchFamily="34" charset="0"/>
              </a:rPr>
              <a:t>Module fan</a:t>
            </a:r>
            <a:endParaRPr lang="en-US" dirty="0">
              <a:latin typeface="Lato Light" panose="020F0302020204030203" pitchFamily="34" charset="0"/>
            </a:endParaRPr>
          </a:p>
        </p:txBody>
      </p:sp>
      <p:cxnSp>
        <p:nvCxnSpPr>
          <p:cNvPr id="12" name="Straight Connector 11">
            <a:extLst>
              <a:ext uri="{FF2B5EF4-FFF2-40B4-BE49-F238E27FC236}">
                <a16:creationId xmlns:a16="http://schemas.microsoft.com/office/drawing/2014/main" id="{47921E4F-313A-4453-87C3-797C69847CFF}"/>
              </a:ext>
            </a:extLst>
          </p:cNvPr>
          <p:cNvCxnSpPr/>
          <p:nvPr/>
        </p:nvCxnSpPr>
        <p:spPr>
          <a:xfrm flipH="1">
            <a:off x="4933396" y="2186930"/>
            <a:ext cx="697784"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979A9E8-E95C-436B-AA64-0BF2C96F3F7E}"/>
              </a:ext>
            </a:extLst>
          </p:cNvPr>
          <p:cNvSpPr txBox="1"/>
          <p:nvPr/>
        </p:nvSpPr>
        <p:spPr>
          <a:xfrm>
            <a:off x="8091995" y="2056125"/>
            <a:ext cx="989373" cy="261610"/>
          </a:xfrm>
          <a:prstGeom prst="rect">
            <a:avLst/>
          </a:prstGeom>
          <a:noFill/>
        </p:spPr>
        <p:txBody>
          <a:bodyPr wrap="none" rtlCol="0">
            <a:spAutoFit/>
          </a:bodyPr>
          <a:lstStyle/>
          <a:p>
            <a:r>
              <a:rPr lang="en-US" sz="1100" dirty="0">
                <a:latin typeface="Lato Light" panose="020F0302020204030203" pitchFamily="34" charset="0"/>
              </a:rPr>
              <a:t>Cabinet grille</a:t>
            </a:r>
            <a:endParaRPr lang="en-US" dirty="0">
              <a:latin typeface="Lato Light" panose="020F0302020204030203" pitchFamily="34" charset="0"/>
            </a:endParaRPr>
          </a:p>
        </p:txBody>
      </p:sp>
      <p:cxnSp>
        <p:nvCxnSpPr>
          <p:cNvPr id="15" name="Straight Connector 14">
            <a:extLst>
              <a:ext uri="{FF2B5EF4-FFF2-40B4-BE49-F238E27FC236}">
                <a16:creationId xmlns:a16="http://schemas.microsoft.com/office/drawing/2014/main" id="{40B8D12E-95C6-48FF-BD9C-CD639AD56253}"/>
              </a:ext>
            </a:extLst>
          </p:cNvPr>
          <p:cNvCxnSpPr>
            <a:cxnSpLocks/>
            <a:endCxn id="13" idx="1"/>
          </p:cNvCxnSpPr>
          <p:nvPr/>
        </p:nvCxnSpPr>
        <p:spPr>
          <a:xfrm>
            <a:off x="7711440" y="2186930"/>
            <a:ext cx="380555"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BC6E805-D088-4571-A900-18E35DF5CEAD}"/>
              </a:ext>
            </a:extLst>
          </p:cNvPr>
          <p:cNvSpPr txBox="1"/>
          <p:nvPr/>
        </p:nvSpPr>
        <p:spPr>
          <a:xfrm>
            <a:off x="8091994" y="2871496"/>
            <a:ext cx="1079142" cy="261610"/>
          </a:xfrm>
          <a:prstGeom prst="rect">
            <a:avLst/>
          </a:prstGeom>
          <a:noFill/>
        </p:spPr>
        <p:txBody>
          <a:bodyPr wrap="none" rtlCol="0">
            <a:spAutoFit/>
          </a:bodyPr>
          <a:lstStyle/>
          <a:p>
            <a:r>
              <a:rPr lang="en-US" sz="1100" dirty="0">
                <a:latin typeface="Lato Light" panose="020F0302020204030203" pitchFamily="34" charset="0"/>
              </a:rPr>
              <a:t>Module screen</a:t>
            </a:r>
            <a:endParaRPr lang="en-US" dirty="0">
              <a:latin typeface="Lato Light" panose="020F0302020204030203" pitchFamily="34" charset="0"/>
            </a:endParaRPr>
          </a:p>
        </p:txBody>
      </p:sp>
      <p:cxnSp>
        <p:nvCxnSpPr>
          <p:cNvPr id="18" name="Straight Connector 17">
            <a:extLst>
              <a:ext uri="{FF2B5EF4-FFF2-40B4-BE49-F238E27FC236}">
                <a16:creationId xmlns:a16="http://schemas.microsoft.com/office/drawing/2014/main" id="{44FD977E-E83C-4009-9875-C71D9503723F}"/>
              </a:ext>
            </a:extLst>
          </p:cNvPr>
          <p:cNvCxnSpPr>
            <a:cxnSpLocks/>
          </p:cNvCxnSpPr>
          <p:nvPr/>
        </p:nvCxnSpPr>
        <p:spPr>
          <a:xfrm>
            <a:off x="7482840" y="3002301"/>
            <a:ext cx="609154"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5EF618E-2AEA-443F-96FD-EF946FD1983E}"/>
              </a:ext>
            </a:extLst>
          </p:cNvPr>
          <p:cNvSpPr txBox="1"/>
          <p:nvPr/>
        </p:nvSpPr>
        <p:spPr>
          <a:xfrm>
            <a:off x="8091993" y="3556061"/>
            <a:ext cx="1116011" cy="261610"/>
          </a:xfrm>
          <a:prstGeom prst="rect">
            <a:avLst/>
          </a:prstGeom>
          <a:noFill/>
        </p:spPr>
        <p:txBody>
          <a:bodyPr wrap="none" rtlCol="0">
            <a:spAutoFit/>
          </a:bodyPr>
          <a:lstStyle/>
          <a:p>
            <a:r>
              <a:rPr lang="en-US" sz="1100" dirty="0">
                <a:latin typeface="Lato Light" panose="020F0302020204030203" pitchFamily="34" charset="0"/>
              </a:rPr>
              <a:t>Battery module</a:t>
            </a:r>
            <a:endParaRPr lang="en-US" dirty="0">
              <a:latin typeface="Lato Light" panose="020F0302020204030203" pitchFamily="34" charset="0"/>
            </a:endParaRPr>
          </a:p>
        </p:txBody>
      </p:sp>
      <p:cxnSp>
        <p:nvCxnSpPr>
          <p:cNvPr id="23" name="Straight Connector 22">
            <a:extLst>
              <a:ext uri="{FF2B5EF4-FFF2-40B4-BE49-F238E27FC236}">
                <a16:creationId xmlns:a16="http://schemas.microsoft.com/office/drawing/2014/main" id="{4FBECD1D-E614-4912-8DCD-4C36FABF0DB8}"/>
              </a:ext>
            </a:extLst>
          </p:cNvPr>
          <p:cNvCxnSpPr>
            <a:cxnSpLocks/>
            <a:stCxn id="21" idx="1"/>
          </p:cNvCxnSpPr>
          <p:nvPr/>
        </p:nvCxnSpPr>
        <p:spPr>
          <a:xfrm flipH="1">
            <a:off x="7551420" y="3686866"/>
            <a:ext cx="540573"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696DACE-A1F1-495F-846B-F3A0BA297ABF}"/>
              </a:ext>
            </a:extLst>
          </p:cNvPr>
          <p:cNvSpPr txBox="1"/>
          <p:nvPr/>
        </p:nvSpPr>
        <p:spPr>
          <a:xfrm>
            <a:off x="4038599" y="3559787"/>
            <a:ext cx="662361" cy="261610"/>
          </a:xfrm>
          <a:prstGeom prst="rect">
            <a:avLst/>
          </a:prstGeom>
          <a:noFill/>
        </p:spPr>
        <p:txBody>
          <a:bodyPr wrap="none" rtlCol="0">
            <a:spAutoFit/>
          </a:bodyPr>
          <a:lstStyle/>
          <a:p>
            <a:r>
              <a:rPr lang="en-US" sz="1100" dirty="0">
                <a:latin typeface="Lato Light" panose="020F0302020204030203" pitchFamily="34" charset="0"/>
              </a:rPr>
              <a:t>Cabinet</a:t>
            </a:r>
            <a:endParaRPr lang="en-US" dirty="0">
              <a:latin typeface="Lato Light" panose="020F0302020204030203" pitchFamily="34" charset="0"/>
            </a:endParaRPr>
          </a:p>
        </p:txBody>
      </p:sp>
      <p:cxnSp>
        <p:nvCxnSpPr>
          <p:cNvPr id="28" name="Straight Connector 27">
            <a:extLst>
              <a:ext uri="{FF2B5EF4-FFF2-40B4-BE49-F238E27FC236}">
                <a16:creationId xmlns:a16="http://schemas.microsoft.com/office/drawing/2014/main" id="{92311E69-B529-4D44-B294-5CA90DB6F580}"/>
              </a:ext>
            </a:extLst>
          </p:cNvPr>
          <p:cNvCxnSpPr>
            <a:cxnSpLocks/>
          </p:cNvCxnSpPr>
          <p:nvPr/>
        </p:nvCxnSpPr>
        <p:spPr>
          <a:xfrm>
            <a:off x="4933396" y="3686866"/>
            <a:ext cx="431084"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A372F0E-6099-4BAD-97D5-AE406101BEC9}"/>
              </a:ext>
            </a:extLst>
          </p:cNvPr>
          <p:cNvSpPr txBox="1"/>
          <p:nvPr/>
        </p:nvSpPr>
        <p:spPr>
          <a:xfrm>
            <a:off x="8091993" y="4170720"/>
            <a:ext cx="931665" cy="261610"/>
          </a:xfrm>
          <a:prstGeom prst="rect">
            <a:avLst/>
          </a:prstGeom>
          <a:noFill/>
        </p:spPr>
        <p:txBody>
          <a:bodyPr wrap="none" rtlCol="0">
            <a:spAutoFit/>
          </a:bodyPr>
          <a:lstStyle/>
          <a:p>
            <a:r>
              <a:rPr lang="en-US" sz="1100" dirty="0">
                <a:latin typeface="Lato Light" panose="020F0302020204030203" pitchFamily="34" charset="0"/>
              </a:rPr>
              <a:t>Battery cells</a:t>
            </a:r>
            <a:endParaRPr lang="en-US" dirty="0">
              <a:latin typeface="Lato Light" panose="020F0302020204030203" pitchFamily="34" charset="0"/>
            </a:endParaRPr>
          </a:p>
        </p:txBody>
      </p:sp>
      <p:cxnSp>
        <p:nvCxnSpPr>
          <p:cNvPr id="34" name="Straight Connector 33">
            <a:extLst>
              <a:ext uri="{FF2B5EF4-FFF2-40B4-BE49-F238E27FC236}">
                <a16:creationId xmlns:a16="http://schemas.microsoft.com/office/drawing/2014/main" id="{A286DDE5-CE0B-4163-8588-644E3E7452BD}"/>
              </a:ext>
            </a:extLst>
          </p:cNvPr>
          <p:cNvCxnSpPr>
            <a:stCxn id="32" idx="1"/>
          </p:cNvCxnSpPr>
          <p:nvPr/>
        </p:nvCxnSpPr>
        <p:spPr>
          <a:xfrm flipH="1">
            <a:off x="7299960" y="4301525"/>
            <a:ext cx="792033"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2887497B-2938-48A3-AA01-AC2DA602F59B}"/>
              </a:ext>
            </a:extLst>
          </p:cNvPr>
          <p:cNvSpPr txBox="1"/>
          <p:nvPr/>
        </p:nvSpPr>
        <p:spPr>
          <a:xfrm>
            <a:off x="8091995" y="1045210"/>
            <a:ext cx="1011815" cy="261610"/>
          </a:xfrm>
          <a:prstGeom prst="rect">
            <a:avLst/>
          </a:prstGeom>
          <a:noFill/>
        </p:spPr>
        <p:txBody>
          <a:bodyPr wrap="none" rtlCol="0">
            <a:spAutoFit/>
          </a:bodyPr>
          <a:lstStyle/>
          <a:p>
            <a:r>
              <a:rPr lang="en-US" sz="1100" dirty="0">
                <a:latin typeface="Lato Light" panose="020F0302020204030203" pitchFamily="34" charset="0"/>
              </a:rPr>
              <a:t>Side openings</a:t>
            </a:r>
            <a:endParaRPr lang="en-US" dirty="0">
              <a:latin typeface="Lato Light" panose="020F0302020204030203" pitchFamily="34" charset="0"/>
            </a:endParaRPr>
          </a:p>
        </p:txBody>
      </p:sp>
      <p:cxnSp>
        <p:nvCxnSpPr>
          <p:cNvPr id="45" name="Connector: Elbow 44">
            <a:extLst>
              <a:ext uri="{FF2B5EF4-FFF2-40B4-BE49-F238E27FC236}">
                <a16:creationId xmlns:a16="http://schemas.microsoft.com/office/drawing/2014/main" id="{46E6E9C4-E588-4026-95DB-FDA9C1F9EC6F}"/>
              </a:ext>
            </a:extLst>
          </p:cNvPr>
          <p:cNvCxnSpPr>
            <a:cxnSpLocks/>
            <a:stCxn id="48" idx="0"/>
            <a:endCxn id="43" idx="1"/>
          </p:cNvCxnSpPr>
          <p:nvPr/>
        </p:nvCxnSpPr>
        <p:spPr>
          <a:xfrm rot="5400000" flipH="1" flipV="1">
            <a:off x="7289884" y="690157"/>
            <a:ext cx="316253" cy="1287970"/>
          </a:xfrm>
          <a:prstGeom prst="bentConnector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DF1BD769-CD31-4685-875E-26457AE79862}"/>
              </a:ext>
            </a:extLst>
          </p:cNvPr>
          <p:cNvSpPr/>
          <p:nvPr/>
        </p:nvSpPr>
        <p:spPr>
          <a:xfrm>
            <a:off x="6737350" y="1492268"/>
            <a:ext cx="133350" cy="1269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51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Arrow Connector 61">
            <a:extLst>
              <a:ext uri="{FF2B5EF4-FFF2-40B4-BE49-F238E27FC236}">
                <a16:creationId xmlns:a16="http://schemas.microsoft.com/office/drawing/2014/main" id="{B03918A2-CBE0-4BA0-A07D-A0520A45DE24}"/>
              </a:ext>
            </a:extLst>
          </p:cNvPr>
          <p:cNvCxnSpPr>
            <a:cxnSpLocks/>
          </p:cNvCxnSpPr>
          <p:nvPr/>
        </p:nvCxnSpPr>
        <p:spPr>
          <a:xfrm flipH="1">
            <a:off x="4353202" y="615587"/>
            <a:ext cx="826124" cy="110296"/>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87" name="Picture 86">
            <a:extLst>
              <a:ext uri="{FF2B5EF4-FFF2-40B4-BE49-F238E27FC236}">
                <a16:creationId xmlns:a16="http://schemas.microsoft.com/office/drawing/2014/main" id="{ABE7CA50-8B67-4DCD-92BD-08312C9AEE72}"/>
              </a:ext>
            </a:extLst>
          </p:cNvPr>
          <p:cNvPicPr>
            <a:picLocks noChangeAspect="1"/>
          </p:cNvPicPr>
          <p:nvPr/>
        </p:nvPicPr>
        <p:blipFill rotWithShape="1">
          <a:blip r:embed="rId2"/>
          <a:srcRect l="20165" t="21289" r="9674" b="22393"/>
          <a:stretch/>
        </p:blipFill>
        <p:spPr>
          <a:xfrm>
            <a:off x="1035050" y="69850"/>
            <a:ext cx="4116655" cy="2478341"/>
          </a:xfrm>
          <a:prstGeom prst="rect">
            <a:avLst/>
          </a:prstGeom>
        </p:spPr>
      </p:pic>
      <p:cxnSp>
        <p:nvCxnSpPr>
          <p:cNvPr id="45" name="Straight Arrow Connector 44">
            <a:extLst>
              <a:ext uri="{FF2B5EF4-FFF2-40B4-BE49-F238E27FC236}">
                <a16:creationId xmlns:a16="http://schemas.microsoft.com/office/drawing/2014/main" id="{44DC75FE-A412-4FD9-AEFE-DBEF99868AD2}"/>
              </a:ext>
            </a:extLst>
          </p:cNvPr>
          <p:cNvCxnSpPr>
            <a:cxnSpLocks/>
          </p:cNvCxnSpPr>
          <p:nvPr/>
        </p:nvCxnSpPr>
        <p:spPr>
          <a:xfrm flipH="1">
            <a:off x="8020424" y="771157"/>
            <a:ext cx="511368" cy="13319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AF9E63D-7922-40A1-B066-3228EDBF1A3B}"/>
              </a:ext>
            </a:extLst>
          </p:cNvPr>
          <p:cNvCxnSpPr>
            <a:cxnSpLocks/>
          </p:cNvCxnSpPr>
          <p:nvPr/>
        </p:nvCxnSpPr>
        <p:spPr>
          <a:xfrm flipH="1">
            <a:off x="8020424" y="1060541"/>
            <a:ext cx="511368" cy="13319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8ED03461-DE74-4758-96D4-B2118C54395A}"/>
              </a:ext>
            </a:extLst>
          </p:cNvPr>
          <p:cNvCxnSpPr>
            <a:cxnSpLocks/>
          </p:cNvCxnSpPr>
          <p:nvPr/>
        </p:nvCxnSpPr>
        <p:spPr>
          <a:xfrm flipH="1">
            <a:off x="8020424" y="1349925"/>
            <a:ext cx="511368" cy="13319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054D275F-43F9-443C-9EB1-1D552585B605}"/>
              </a:ext>
            </a:extLst>
          </p:cNvPr>
          <p:cNvCxnSpPr>
            <a:cxnSpLocks/>
          </p:cNvCxnSpPr>
          <p:nvPr/>
        </p:nvCxnSpPr>
        <p:spPr>
          <a:xfrm flipH="1">
            <a:off x="8020424" y="1608909"/>
            <a:ext cx="511368" cy="13319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8" name="Content Placeholder 7">
            <a:extLst>
              <a:ext uri="{FF2B5EF4-FFF2-40B4-BE49-F238E27FC236}">
                <a16:creationId xmlns:a16="http://schemas.microsoft.com/office/drawing/2014/main" id="{4A409B72-2C95-4A2C-AC6A-01980FDA78D8}"/>
              </a:ext>
            </a:extLst>
          </p:cNvPr>
          <p:cNvSpPr>
            <a:spLocks noGrp="1"/>
          </p:cNvSpPr>
          <p:nvPr>
            <p:ph sz="quarter" idx="29"/>
          </p:nvPr>
        </p:nvSpPr>
        <p:spPr/>
        <p:txBody>
          <a:bodyPr/>
          <a:lstStyle/>
          <a:p>
            <a:r>
              <a:rPr lang="en-US" dirty="0"/>
              <a:t> </a:t>
            </a:r>
          </a:p>
        </p:txBody>
      </p:sp>
      <p:sp>
        <p:nvSpPr>
          <p:cNvPr id="9" name="Content Placeholder 8">
            <a:extLst>
              <a:ext uri="{FF2B5EF4-FFF2-40B4-BE49-F238E27FC236}">
                <a16:creationId xmlns:a16="http://schemas.microsoft.com/office/drawing/2014/main" id="{DE9EC24A-56E2-4DFE-ABC6-54FCDA258C86}"/>
              </a:ext>
            </a:extLst>
          </p:cNvPr>
          <p:cNvSpPr>
            <a:spLocks noGrp="1"/>
          </p:cNvSpPr>
          <p:nvPr>
            <p:ph sz="quarter" idx="30"/>
          </p:nvPr>
        </p:nvSpPr>
        <p:spPr/>
        <p:txBody>
          <a:bodyPr/>
          <a:lstStyle/>
          <a:p>
            <a:r>
              <a:rPr lang="en-US" dirty="0"/>
              <a:t> </a:t>
            </a:r>
          </a:p>
        </p:txBody>
      </p:sp>
      <p:sp>
        <p:nvSpPr>
          <p:cNvPr id="6" name="Title 5">
            <a:extLst>
              <a:ext uri="{FF2B5EF4-FFF2-40B4-BE49-F238E27FC236}">
                <a16:creationId xmlns:a16="http://schemas.microsoft.com/office/drawing/2014/main" id="{CBC0025B-0233-4C79-AD95-B5FECA1C5646}"/>
              </a:ext>
            </a:extLst>
          </p:cNvPr>
          <p:cNvSpPr>
            <a:spLocks noGrp="1"/>
          </p:cNvSpPr>
          <p:nvPr>
            <p:ph type="title"/>
          </p:nvPr>
        </p:nvSpPr>
        <p:spPr/>
        <p:txBody>
          <a:bodyPr/>
          <a:lstStyle/>
          <a:p>
            <a:r>
              <a:rPr lang="en-US" dirty="0"/>
              <a:t>Model Definition: Fans and Grilles</a:t>
            </a:r>
          </a:p>
        </p:txBody>
      </p:sp>
      <p:sp>
        <p:nvSpPr>
          <p:cNvPr id="7" name="Content Placeholder 6">
            <a:extLst>
              <a:ext uri="{FF2B5EF4-FFF2-40B4-BE49-F238E27FC236}">
                <a16:creationId xmlns:a16="http://schemas.microsoft.com/office/drawing/2014/main" id="{E38E77CB-E7C0-49CB-85E9-F2B2C32E8E0C}"/>
              </a:ext>
            </a:extLst>
          </p:cNvPr>
          <p:cNvSpPr>
            <a:spLocks noGrp="1"/>
          </p:cNvSpPr>
          <p:nvPr>
            <p:ph sz="half" idx="10"/>
          </p:nvPr>
        </p:nvSpPr>
        <p:spPr/>
        <p:txBody>
          <a:bodyPr/>
          <a:lstStyle/>
          <a:p>
            <a:pPr marL="0" indent="0">
              <a:buNone/>
            </a:pPr>
            <a:r>
              <a:rPr lang="en-US" dirty="0"/>
              <a:t>Each module has an outlet fan on the front side, a perforated inlet screen on the rear side, and side wall openings.</a:t>
            </a:r>
          </a:p>
          <a:p>
            <a:pPr marL="0" indent="0">
              <a:buNone/>
            </a:pPr>
            <a:endParaRPr lang="en-US" dirty="0"/>
          </a:p>
          <a:p>
            <a:pPr marL="0" indent="0">
              <a:buNone/>
            </a:pPr>
            <a:r>
              <a:rPr lang="en-US" dirty="0"/>
              <a:t>Four outlet fans are placed at the front side of the cabinet, and grilles are evenly arranged on the rear side of the cabinet.</a:t>
            </a:r>
          </a:p>
          <a:p>
            <a:pPr marL="0" indent="0">
              <a:buNone/>
            </a:pPr>
            <a:endParaRPr lang="en-US" dirty="0"/>
          </a:p>
        </p:txBody>
      </p:sp>
      <p:pic>
        <p:nvPicPr>
          <p:cNvPr id="10" name="Picture 9">
            <a:extLst>
              <a:ext uri="{FF2B5EF4-FFF2-40B4-BE49-F238E27FC236}">
                <a16:creationId xmlns:a16="http://schemas.microsoft.com/office/drawing/2014/main" id="{4432B2D6-0701-4A99-86BB-EEB5E978991D}"/>
              </a:ext>
            </a:extLst>
          </p:cNvPr>
          <p:cNvPicPr>
            <a:picLocks noChangeAspect="1"/>
          </p:cNvPicPr>
          <p:nvPr/>
        </p:nvPicPr>
        <p:blipFill rotWithShape="1">
          <a:blip r:embed="rId3"/>
          <a:srcRect l="13739" t="2897" r="11498" b="5596"/>
          <a:stretch/>
        </p:blipFill>
        <p:spPr>
          <a:xfrm>
            <a:off x="6238632" y="-1"/>
            <a:ext cx="2884552" cy="2647951"/>
          </a:xfrm>
          <a:prstGeom prst="rect">
            <a:avLst/>
          </a:prstGeom>
        </p:spPr>
      </p:pic>
      <p:sp>
        <p:nvSpPr>
          <p:cNvPr id="11" name="TextBox 10">
            <a:extLst>
              <a:ext uri="{FF2B5EF4-FFF2-40B4-BE49-F238E27FC236}">
                <a16:creationId xmlns:a16="http://schemas.microsoft.com/office/drawing/2014/main" id="{F9C60A08-5F55-4FE2-A99F-7A20E596A5BA}"/>
              </a:ext>
            </a:extLst>
          </p:cNvPr>
          <p:cNvSpPr txBox="1"/>
          <p:nvPr/>
        </p:nvSpPr>
        <p:spPr>
          <a:xfrm>
            <a:off x="8108253" y="0"/>
            <a:ext cx="893193" cy="369332"/>
          </a:xfrm>
          <a:prstGeom prst="rect">
            <a:avLst/>
          </a:prstGeom>
          <a:noFill/>
        </p:spPr>
        <p:txBody>
          <a:bodyPr wrap="none" rtlCol="0">
            <a:spAutoFit/>
          </a:bodyPr>
          <a:lstStyle/>
          <a:p>
            <a:r>
              <a:rPr lang="en-US" sz="900" dirty="0">
                <a:latin typeface="Lato Light" panose="020F0302020204030203" pitchFamily="34" charset="0"/>
              </a:rPr>
              <a:t>Inlets: </a:t>
            </a:r>
          </a:p>
          <a:p>
            <a:r>
              <a:rPr lang="en-US" sz="900" dirty="0">
                <a:latin typeface="Lato Light" panose="020F0302020204030203" pitchFamily="34" charset="0"/>
              </a:rPr>
              <a:t>Cabinet grilles</a:t>
            </a:r>
          </a:p>
        </p:txBody>
      </p:sp>
      <p:sp>
        <p:nvSpPr>
          <p:cNvPr id="14" name="TextBox 13">
            <a:extLst>
              <a:ext uri="{FF2B5EF4-FFF2-40B4-BE49-F238E27FC236}">
                <a16:creationId xmlns:a16="http://schemas.microsoft.com/office/drawing/2014/main" id="{48C41A78-1804-41C3-9859-72F585877E6C}"/>
              </a:ext>
            </a:extLst>
          </p:cNvPr>
          <p:cNvSpPr txBox="1"/>
          <p:nvPr/>
        </p:nvSpPr>
        <p:spPr>
          <a:xfrm>
            <a:off x="5984632" y="0"/>
            <a:ext cx="803425" cy="369332"/>
          </a:xfrm>
          <a:prstGeom prst="rect">
            <a:avLst/>
          </a:prstGeom>
          <a:noFill/>
        </p:spPr>
        <p:txBody>
          <a:bodyPr wrap="none" rtlCol="0">
            <a:spAutoFit/>
          </a:bodyPr>
          <a:lstStyle/>
          <a:p>
            <a:r>
              <a:rPr lang="en-US" sz="900" dirty="0">
                <a:latin typeface="Lato Light" panose="020F0302020204030203" pitchFamily="34" charset="0"/>
              </a:rPr>
              <a:t>Outlets: </a:t>
            </a:r>
          </a:p>
          <a:p>
            <a:r>
              <a:rPr lang="en-US" sz="900" dirty="0">
                <a:latin typeface="Lato Light" panose="020F0302020204030203" pitchFamily="34" charset="0"/>
              </a:rPr>
              <a:t>Cabinet fans</a:t>
            </a:r>
            <a:endParaRPr lang="en-US" sz="1050" dirty="0">
              <a:latin typeface="Lato Light" panose="020F0302020204030203" pitchFamily="34" charset="0"/>
            </a:endParaRPr>
          </a:p>
        </p:txBody>
      </p:sp>
      <p:cxnSp>
        <p:nvCxnSpPr>
          <p:cNvPr id="33" name="Straight Arrow Connector 32">
            <a:extLst>
              <a:ext uri="{FF2B5EF4-FFF2-40B4-BE49-F238E27FC236}">
                <a16:creationId xmlns:a16="http://schemas.microsoft.com/office/drawing/2014/main" id="{AC7E5D44-7907-4FB3-B144-90A9F5F9BB35}"/>
              </a:ext>
            </a:extLst>
          </p:cNvPr>
          <p:cNvCxnSpPr>
            <a:cxnSpLocks/>
          </p:cNvCxnSpPr>
          <p:nvPr/>
        </p:nvCxnSpPr>
        <p:spPr>
          <a:xfrm flipH="1">
            <a:off x="6851941" y="849746"/>
            <a:ext cx="335556" cy="8740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3F09BC23-8A4B-4045-AA77-E16DDE692643}"/>
              </a:ext>
            </a:extLst>
          </p:cNvPr>
          <p:cNvCxnSpPr>
            <a:cxnSpLocks/>
          </p:cNvCxnSpPr>
          <p:nvPr/>
        </p:nvCxnSpPr>
        <p:spPr>
          <a:xfrm flipH="1">
            <a:off x="6745034" y="727457"/>
            <a:ext cx="335556" cy="8740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D33C2B6-D588-439C-9479-E3BA0CDA8A14}"/>
              </a:ext>
            </a:extLst>
          </p:cNvPr>
          <p:cNvCxnSpPr>
            <a:cxnSpLocks/>
          </p:cNvCxnSpPr>
          <p:nvPr/>
        </p:nvCxnSpPr>
        <p:spPr>
          <a:xfrm flipH="1">
            <a:off x="6655028" y="621435"/>
            <a:ext cx="335556" cy="8740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9446850F-9938-4A0E-A415-8BEF2529FF74}"/>
              </a:ext>
            </a:extLst>
          </p:cNvPr>
          <p:cNvCxnSpPr>
            <a:cxnSpLocks/>
          </p:cNvCxnSpPr>
          <p:nvPr/>
        </p:nvCxnSpPr>
        <p:spPr>
          <a:xfrm flipH="1">
            <a:off x="6563897" y="508244"/>
            <a:ext cx="335556" cy="8740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90D515E2-6A2F-4CB4-90D8-C7F69DD65F40}"/>
              </a:ext>
            </a:extLst>
          </p:cNvPr>
          <p:cNvCxnSpPr>
            <a:cxnSpLocks/>
          </p:cNvCxnSpPr>
          <p:nvPr/>
        </p:nvCxnSpPr>
        <p:spPr>
          <a:xfrm flipH="1">
            <a:off x="645994" y="1565209"/>
            <a:ext cx="826124" cy="110296"/>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ED945559-0DFD-4DF2-8F92-9B5E351F64BB}"/>
              </a:ext>
            </a:extLst>
          </p:cNvPr>
          <p:cNvSpPr txBox="1"/>
          <p:nvPr/>
        </p:nvSpPr>
        <p:spPr>
          <a:xfrm>
            <a:off x="4786345" y="-6003"/>
            <a:ext cx="965329" cy="369332"/>
          </a:xfrm>
          <a:prstGeom prst="rect">
            <a:avLst/>
          </a:prstGeom>
          <a:noFill/>
        </p:spPr>
        <p:txBody>
          <a:bodyPr wrap="none" rtlCol="0">
            <a:spAutoFit/>
          </a:bodyPr>
          <a:lstStyle/>
          <a:p>
            <a:r>
              <a:rPr lang="en-US" sz="900" dirty="0">
                <a:latin typeface="Lato Light" panose="020F0302020204030203" pitchFamily="34" charset="0"/>
              </a:rPr>
              <a:t>Inlets: </a:t>
            </a:r>
          </a:p>
          <a:p>
            <a:r>
              <a:rPr lang="en-US" sz="900" dirty="0">
                <a:latin typeface="Lato Light" panose="020F0302020204030203" pitchFamily="34" charset="0"/>
              </a:rPr>
              <a:t>Module screens</a:t>
            </a:r>
          </a:p>
        </p:txBody>
      </p:sp>
      <p:sp>
        <p:nvSpPr>
          <p:cNvPr id="61" name="TextBox 60">
            <a:extLst>
              <a:ext uri="{FF2B5EF4-FFF2-40B4-BE49-F238E27FC236}">
                <a16:creationId xmlns:a16="http://schemas.microsoft.com/office/drawing/2014/main" id="{592F8C9C-D3AD-44E7-98DE-392B8850A8C7}"/>
              </a:ext>
            </a:extLst>
          </p:cNvPr>
          <p:cNvSpPr txBox="1"/>
          <p:nvPr/>
        </p:nvSpPr>
        <p:spPr>
          <a:xfrm>
            <a:off x="229944" y="2046311"/>
            <a:ext cx="790601" cy="369332"/>
          </a:xfrm>
          <a:prstGeom prst="rect">
            <a:avLst/>
          </a:prstGeom>
          <a:noFill/>
        </p:spPr>
        <p:txBody>
          <a:bodyPr wrap="none" rtlCol="0">
            <a:spAutoFit/>
          </a:bodyPr>
          <a:lstStyle/>
          <a:p>
            <a:r>
              <a:rPr lang="en-US" sz="900" dirty="0">
                <a:latin typeface="Lato Light" panose="020F0302020204030203" pitchFamily="34" charset="0"/>
              </a:rPr>
              <a:t>Outlets: </a:t>
            </a:r>
          </a:p>
          <a:p>
            <a:r>
              <a:rPr lang="en-US" sz="900" dirty="0">
                <a:latin typeface="Lato Light" panose="020F0302020204030203" pitchFamily="34" charset="0"/>
              </a:rPr>
              <a:t>Module fans</a:t>
            </a:r>
            <a:endParaRPr lang="en-US" sz="1050" dirty="0">
              <a:latin typeface="Lato Light" panose="020F0302020204030203" pitchFamily="34" charset="0"/>
            </a:endParaRPr>
          </a:p>
        </p:txBody>
      </p:sp>
      <p:cxnSp>
        <p:nvCxnSpPr>
          <p:cNvPr id="71" name="Straight Arrow Connector 70">
            <a:extLst>
              <a:ext uri="{FF2B5EF4-FFF2-40B4-BE49-F238E27FC236}">
                <a16:creationId xmlns:a16="http://schemas.microsoft.com/office/drawing/2014/main" id="{7428E478-071A-4C49-BF75-2AE2B13127A9}"/>
              </a:ext>
            </a:extLst>
          </p:cNvPr>
          <p:cNvCxnSpPr>
            <a:cxnSpLocks/>
          </p:cNvCxnSpPr>
          <p:nvPr/>
        </p:nvCxnSpPr>
        <p:spPr>
          <a:xfrm flipH="1" flipV="1">
            <a:off x="2461998" y="1892066"/>
            <a:ext cx="491766" cy="465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28D9DF41-1306-438F-B414-CC17992E0AF8}"/>
              </a:ext>
            </a:extLst>
          </p:cNvPr>
          <p:cNvCxnSpPr>
            <a:cxnSpLocks/>
          </p:cNvCxnSpPr>
          <p:nvPr/>
        </p:nvCxnSpPr>
        <p:spPr>
          <a:xfrm flipH="1" flipV="1">
            <a:off x="2824219" y="1813359"/>
            <a:ext cx="491766" cy="465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CF1BBCD1-A506-4C99-A8BD-09B36C16C1C4}"/>
              </a:ext>
            </a:extLst>
          </p:cNvPr>
          <p:cNvCxnSpPr>
            <a:cxnSpLocks/>
          </p:cNvCxnSpPr>
          <p:nvPr/>
        </p:nvCxnSpPr>
        <p:spPr>
          <a:xfrm flipH="1" flipV="1">
            <a:off x="3173740" y="1734652"/>
            <a:ext cx="491766" cy="465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2EBA1CB5-8D9D-4D85-8E19-2A78F41CC5A4}"/>
              </a:ext>
            </a:extLst>
          </p:cNvPr>
          <p:cNvCxnSpPr>
            <a:cxnSpLocks/>
          </p:cNvCxnSpPr>
          <p:nvPr/>
        </p:nvCxnSpPr>
        <p:spPr>
          <a:xfrm flipH="1" flipV="1">
            <a:off x="3520952" y="1659315"/>
            <a:ext cx="491766" cy="465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FCC87B54-5770-4F03-89A3-E583889C06F0}"/>
              </a:ext>
            </a:extLst>
          </p:cNvPr>
          <p:cNvCxnSpPr>
            <a:cxnSpLocks/>
          </p:cNvCxnSpPr>
          <p:nvPr/>
        </p:nvCxnSpPr>
        <p:spPr>
          <a:xfrm flipH="1" flipV="1">
            <a:off x="3845073" y="1576607"/>
            <a:ext cx="491766" cy="465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2F1421CC-5705-44C6-81C2-7259AE14B680}"/>
              </a:ext>
            </a:extLst>
          </p:cNvPr>
          <p:cNvCxnSpPr>
            <a:cxnSpLocks/>
          </p:cNvCxnSpPr>
          <p:nvPr/>
        </p:nvCxnSpPr>
        <p:spPr>
          <a:xfrm flipH="1" flipV="1">
            <a:off x="4156223" y="1513107"/>
            <a:ext cx="491766" cy="465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E11A0922-B674-4336-AD3B-6BA57EF6EB15}"/>
              </a:ext>
            </a:extLst>
          </p:cNvPr>
          <p:cNvCxnSpPr>
            <a:cxnSpLocks/>
          </p:cNvCxnSpPr>
          <p:nvPr/>
        </p:nvCxnSpPr>
        <p:spPr>
          <a:xfrm flipH="1" flipV="1">
            <a:off x="4480073" y="1443257"/>
            <a:ext cx="491766" cy="465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FDC88607-933A-480C-AC8E-79F9DBBD79AB}"/>
              </a:ext>
            </a:extLst>
          </p:cNvPr>
          <p:cNvSpPr txBox="1"/>
          <p:nvPr/>
        </p:nvSpPr>
        <p:spPr>
          <a:xfrm>
            <a:off x="4786345" y="2046311"/>
            <a:ext cx="861133" cy="369332"/>
          </a:xfrm>
          <a:prstGeom prst="rect">
            <a:avLst/>
          </a:prstGeom>
          <a:noFill/>
        </p:spPr>
        <p:txBody>
          <a:bodyPr wrap="none" rtlCol="0">
            <a:spAutoFit/>
          </a:bodyPr>
          <a:lstStyle/>
          <a:p>
            <a:r>
              <a:rPr lang="en-US" sz="900" dirty="0">
                <a:latin typeface="Lato Light" panose="020F0302020204030203" pitchFamily="34" charset="0"/>
              </a:rPr>
              <a:t>Inlets: </a:t>
            </a:r>
          </a:p>
          <a:p>
            <a:r>
              <a:rPr lang="en-US" sz="900" dirty="0">
                <a:latin typeface="Lato Light" panose="020F0302020204030203" pitchFamily="34" charset="0"/>
              </a:rPr>
              <a:t>Side openings</a:t>
            </a:r>
            <a:endParaRPr lang="en-US" sz="1050" dirty="0">
              <a:latin typeface="Lato Light" panose="020F0302020204030203" pitchFamily="34" charset="0"/>
            </a:endParaRPr>
          </a:p>
        </p:txBody>
      </p:sp>
    </p:spTree>
    <p:extLst>
      <p:ext uri="{BB962C8B-B14F-4D97-AF65-F5344CB8AC3E}">
        <p14:creationId xmlns:p14="http://schemas.microsoft.com/office/powerpoint/2010/main" val="1200226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9801112-2725-499D-B4C2-5EF683D4B3FC}"/>
              </a:ext>
            </a:extLst>
          </p:cNvPr>
          <p:cNvSpPr>
            <a:spLocks noGrp="1"/>
          </p:cNvSpPr>
          <p:nvPr>
            <p:ph sz="half" idx="18"/>
          </p:nvPr>
        </p:nvSpPr>
        <p:spPr/>
        <p:txBody>
          <a:bodyPr>
            <a:normAutofit fontScale="77500" lnSpcReduction="20000"/>
          </a:bodyPr>
          <a:lstStyle/>
          <a:p>
            <a:r>
              <a:rPr lang="en-US" i="1" dirty="0"/>
              <a:t>Turbulence Model, k-</a:t>
            </a:r>
            <a:r>
              <a:rPr lang="el-GR" i="1" dirty="0"/>
              <a:t>ε</a:t>
            </a:r>
            <a:r>
              <a:rPr lang="en-US" i="1" dirty="0"/>
              <a:t> interface</a:t>
            </a:r>
          </a:p>
          <a:p>
            <a:r>
              <a:rPr lang="en-US" dirty="0"/>
              <a:t>Fan boundary condition for the cabinet outlets</a:t>
            </a:r>
          </a:p>
          <a:p>
            <a:r>
              <a:rPr lang="en-US" dirty="0"/>
              <a:t>Interior fan boundary condition for the module fan outlets</a:t>
            </a:r>
          </a:p>
          <a:p>
            <a:r>
              <a:rPr lang="en-US" dirty="0"/>
              <a:t>Grille inlets for the cabinet grilles</a:t>
            </a:r>
          </a:p>
          <a:p>
            <a:r>
              <a:rPr lang="en-US" dirty="0"/>
              <a:t>Interior screens at the module inlet </a:t>
            </a:r>
          </a:p>
        </p:txBody>
      </p:sp>
      <p:sp>
        <p:nvSpPr>
          <p:cNvPr id="7" name="Content Placeholder 6">
            <a:extLst>
              <a:ext uri="{FF2B5EF4-FFF2-40B4-BE49-F238E27FC236}">
                <a16:creationId xmlns:a16="http://schemas.microsoft.com/office/drawing/2014/main" id="{3DC87FE1-A8DB-4950-BFF1-928D754BDDA7}"/>
              </a:ext>
            </a:extLst>
          </p:cNvPr>
          <p:cNvSpPr>
            <a:spLocks noGrp="1"/>
          </p:cNvSpPr>
          <p:nvPr>
            <p:ph sz="quarter" idx="17"/>
          </p:nvPr>
        </p:nvSpPr>
        <p:spPr/>
        <p:txBody>
          <a:bodyPr/>
          <a:lstStyle/>
          <a:p>
            <a:endParaRPr lang="en-US"/>
          </a:p>
        </p:txBody>
      </p:sp>
      <p:sp>
        <p:nvSpPr>
          <p:cNvPr id="6" name="Title 5">
            <a:extLst>
              <a:ext uri="{FF2B5EF4-FFF2-40B4-BE49-F238E27FC236}">
                <a16:creationId xmlns:a16="http://schemas.microsoft.com/office/drawing/2014/main" id="{508C5301-DC77-4C53-A164-90515EC9DC27}"/>
              </a:ext>
            </a:extLst>
          </p:cNvPr>
          <p:cNvSpPr>
            <a:spLocks noGrp="1"/>
          </p:cNvSpPr>
          <p:nvPr>
            <p:ph type="title"/>
          </p:nvPr>
        </p:nvSpPr>
        <p:spPr/>
        <p:txBody>
          <a:bodyPr/>
          <a:lstStyle/>
          <a:p>
            <a:r>
              <a:rPr lang="en-US" dirty="0"/>
              <a:t>Turbulent Flow</a:t>
            </a:r>
          </a:p>
        </p:txBody>
      </p:sp>
      <p:pic>
        <p:nvPicPr>
          <p:cNvPr id="13" name="Picture 12">
            <a:extLst>
              <a:ext uri="{FF2B5EF4-FFF2-40B4-BE49-F238E27FC236}">
                <a16:creationId xmlns:a16="http://schemas.microsoft.com/office/drawing/2014/main" id="{E1E01E2B-A4D5-42DC-9610-CBFF88463C96}"/>
              </a:ext>
            </a:extLst>
          </p:cNvPr>
          <p:cNvPicPr>
            <a:picLocks noChangeAspect="1"/>
          </p:cNvPicPr>
          <p:nvPr/>
        </p:nvPicPr>
        <p:blipFill>
          <a:blip r:embed="rId2"/>
          <a:stretch>
            <a:fillRect/>
          </a:stretch>
        </p:blipFill>
        <p:spPr>
          <a:xfrm>
            <a:off x="3271058" y="436767"/>
            <a:ext cx="9144000" cy="5143500"/>
          </a:xfrm>
          <a:prstGeom prst="rect">
            <a:avLst/>
          </a:prstGeom>
          <a:ln>
            <a:solidFill>
              <a:schemeClr val="bg2"/>
            </a:solidFill>
          </a:ln>
        </p:spPr>
      </p:pic>
    </p:spTree>
    <p:extLst>
      <p:ext uri="{BB962C8B-B14F-4D97-AF65-F5344CB8AC3E}">
        <p14:creationId xmlns:p14="http://schemas.microsoft.com/office/powerpoint/2010/main" val="361147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669BF54-227C-4A90-BA54-3B6246144117}"/>
              </a:ext>
            </a:extLst>
          </p:cNvPr>
          <p:cNvSpPr>
            <a:spLocks noGrp="1"/>
          </p:cNvSpPr>
          <p:nvPr>
            <p:ph type="body" idx="1"/>
          </p:nvPr>
        </p:nvSpPr>
        <p:spPr/>
        <p:txBody>
          <a:bodyPr>
            <a:normAutofit/>
          </a:bodyPr>
          <a:lstStyle/>
          <a:p>
            <a:r>
              <a:rPr lang="en-US" altLang="zh-CN" sz="1400" dirty="0"/>
              <a:t>Cabinet Fan Curve</a:t>
            </a:r>
            <a:endParaRPr lang="en-US" sz="1400" dirty="0"/>
          </a:p>
        </p:txBody>
      </p:sp>
      <p:sp>
        <p:nvSpPr>
          <p:cNvPr id="4" name="文本占位符 3">
            <a:extLst>
              <a:ext uri="{FF2B5EF4-FFF2-40B4-BE49-F238E27FC236}">
                <a16:creationId xmlns:a16="http://schemas.microsoft.com/office/drawing/2014/main" id="{140BC144-6109-467D-9362-0B8458D233ED}"/>
              </a:ext>
            </a:extLst>
          </p:cNvPr>
          <p:cNvSpPr>
            <a:spLocks noGrp="1"/>
          </p:cNvSpPr>
          <p:nvPr>
            <p:ph type="body" sz="quarter" idx="3"/>
          </p:nvPr>
        </p:nvSpPr>
        <p:spPr/>
        <p:txBody>
          <a:bodyPr>
            <a:normAutofit/>
          </a:bodyPr>
          <a:lstStyle/>
          <a:p>
            <a:r>
              <a:rPr lang="en-US" altLang="zh-CN" sz="1400" dirty="0"/>
              <a:t>Module Fan Curve</a:t>
            </a:r>
            <a:endParaRPr lang="en-US" sz="1400" dirty="0"/>
          </a:p>
        </p:txBody>
      </p:sp>
      <p:sp>
        <p:nvSpPr>
          <p:cNvPr id="6" name="标题 5">
            <a:extLst>
              <a:ext uri="{FF2B5EF4-FFF2-40B4-BE49-F238E27FC236}">
                <a16:creationId xmlns:a16="http://schemas.microsoft.com/office/drawing/2014/main" id="{DA6FBB89-C84B-4A18-A98A-02A85A3EADEB}"/>
              </a:ext>
            </a:extLst>
          </p:cNvPr>
          <p:cNvSpPr>
            <a:spLocks noGrp="1"/>
          </p:cNvSpPr>
          <p:nvPr>
            <p:ph type="title"/>
          </p:nvPr>
        </p:nvSpPr>
        <p:spPr/>
        <p:txBody>
          <a:bodyPr>
            <a:normAutofit/>
          </a:bodyPr>
          <a:lstStyle/>
          <a:p>
            <a:r>
              <a:rPr lang="en-US" altLang="zh-CN" dirty="0"/>
              <a:t>Fan Curves at External and Internal Boundaries</a:t>
            </a:r>
            <a:endParaRPr lang="en-US" dirty="0"/>
          </a:p>
        </p:txBody>
      </p:sp>
      <p:sp>
        <p:nvSpPr>
          <p:cNvPr id="5" name="Content Placeholder 4">
            <a:extLst>
              <a:ext uri="{FF2B5EF4-FFF2-40B4-BE49-F238E27FC236}">
                <a16:creationId xmlns:a16="http://schemas.microsoft.com/office/drawing/2014/main" id="{8E18FABD-B81A-4429-9EC3-6DC427B7B6C7}"/>
              </a:ext>
            </a:extLst>
          </p:cNvPr>
          <p:cNvSpPr>
            <a:spLocks noGrp="1"/>
          </p:cNvSpPr>
          <p:nvPr>
            <p:ph sz="half" idx="2"/>
          </p:nvPr>
        </p:nvSpPr>
        <p:spPr/>
        <p:txBody>
          <a:bodyPr/>
          <a:lstStyle/>
          <a:p>
            <a:pPr marL="0" indent="0">
              <a:buNone/>
            </a:pPr>
            <a:r>
              <a:rPr lang="en-US" dirty="0"/>
              <a:t> </a:t>
            </a:r>
          </a:p>
        </p:txBody>
      </p:sp>
      <p:sp>
        <p:nvSpPr>
          <p:cNvPr id="10" name="Content Placeholder 9">
            <a:extLst>
              <a:ext uri="{FF2B5EF4-FFF2-40B4-BE49-F238E27FC236}">
                <a16:creationId xmlns:a16="http://schemas.microsoft.com/office/drawing/2014/main" id="{29351721-B6FF-4DA6-96A8-8445D1E96B72}"/>
              </a:ext>
            </a:extLst>
          </p:cNvPr>
          <p:cNvSpPr>
            <a:spLocks noGrp="1"/>
          </p:cNvSpPr>
          <p:nvPr>
            <p:ph sz="quarter" idx="4"/>
          </p:nvPr>
        </p:nvSpPr>
        <p:spPr/>
        <p:txBody>
          <a:bodyPr/>
          <a:lstStyle/>
          <a:p>
            <a:pPr marL="0" indent="0">
              <a:buNone/>
            </a:pPr>
            <a:r>
              <a:rPr lang="en-US" dirty="0"/>
              <a:t> </a:t>
            </a:r>
          </a:p>
        </p:txBody>
      </p:sp>
      <p:pic>
        <p:nvPicPr>
          <p:cNvPr id="13" name="Picture 12">
            <a:extLst>
              <a:ext uri="{FF2B5EF4-FFF2-40B4-BE49-F238E27FC236}">
                <a16:creationId xmlns:a16="http://schemas.microsoft.com/office/drawing/2014/main" id="{AE3239D7-2818-46DB-B2AA-D349BAD32045}"/>
              </a:ext>
            </a:extLst>
          </p:cNvPr>
          <p:cNvPicPr>
            <a:picLocks noChangeAspect="1"/>
          </p:cNvPicPr>
          <p:nvPr/>
        </p:nvPicPr>
        <p:blipFill>
          <a:blip r:embed="rId2"/>
          <a:stretch>
            <a:fillRect/>
          </a:stretch>
        </p:blipFill>
        <p:spPr>
          <a:xfrm>
            <a:off x="457200" y="2076450"/>
            <a:ext cx="3708400" cy="2781300"/>
          </a:xfrm>
          <a:prstGeom prst="rect">
            <a:avLst/>
          </a:prstGeom>
        </p:spPr>
      </p:pic>
      <p:pic>
        <p:nvPicPr>
          <p:cNvPr id="14" name="Picture 13">
            <a:extLst>
              <a:ext uri="{FF2B5EF4-FFF2-40B4-BE49-F238E27FC236}">
                <a16:creationId xmlns:a16="http://schemas.microsoft.com/office/drawing/2014/main" id="{DC03D66C-E6AD-4AB3-A8B5-539206BCA794}"/>
              </a:ext>
            </a:extLst>
          </p:cNvPr>
          <p:cNvPicPr>
            <a:picLocks noChangeAspect="1"/>
          </p:cNvPicPr>
          <p:nvPr/>
        </p:nvPicPr>
        <p:blipFill>
          <a:blip r:embed="rId3"/>
          <a:stretch>
            <a:fillRect/>
          </a:stretch>
        </p:blipFill>
        <p:spPr>
          <a:xfrm>
            <a:off x="4572000" y="2076450"/>
            <a:ext cx="3708400" cy="2781300"/>
          </a:xfrm>
          <a:prstGeom prst="rect">
            <a:avLst/>
          </a:prstGeom>
        </p:spPr>
      </p:pic>
    </p:spTree>
    <p:extLst>
      <p:ext uri="{BB962C8B-B14F-4D97-AF65-F5344CB8AC3E}">
        <p14:creationId xmlns:p14="http://schemas.microsoft.com/office/powerpoint/2010/main" val="4012290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D6988051-00D9-4FE8-B503-68ABE8D0536E}"/>
                  </a:ext>
                </a:extLst>
              </p:cNvPr>
              <p:cNvSpPr>
                <a:spLocks noGrp="1"/>
              </p:cNvSpPr>
              <p:nvPr>
                <p:ph sz="half" idx="18"/>
              </p:nvPr>
            </p:nvSpPr>
            <p:spPr/>
            <p:txBody>
              <a:bodyPr>
                <a:normAutofit/>
              </a:bodyPr>
              <a:lstStyle/>
              <a:p>
                <a:pPr marL="0" indent="0">
                  <a:buNone/>
                </a:pPr>
                <a:r>
                  <a:rPr lang="en-US" sz="1200" dirty="0"/>
                  <a:t>User-defined loss coefficient, </a:t>
                </a:r>
                <a14:m>
                  <m:oMath xmlns:m="http://schemas.openxmlformats.org/officeDocument/2006/math">
                    <m:r>
                      <a:rPr lang="en-US" altLang="zh-CN" sz="1200" i="1">
                        <a:latin typeface="Cambria Math" panose="02040503050406030204" pitchFamily="18" charset="0"/>
                      </a:rPr>
                      <m:t>𝐾</m:t>
                    </m:r>
                  </m:oMath>
                </a14:m>
                <a:r>
                  <a:rPr lang="en-US" altLang="zh-CN" sz="1200" dirty="0"/>
                  <a:t>, which can be calculated, for example, using the formula for perforated plates:</a:t>
                </a:r>
                <a:br>
                  <a:rPr lang="en-US" altLang="zh-CN" sz="1200" dirty="0"/>
                </a:br>
                <a:endParaRPr lang="en-US" sz="120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𝐾</m:t>
                      </m:r>
                      <m:r>
                        <a:rPr lang="en-US" sz="1200" i="1">
                          <a:latin typeface="Cambria Math" panose="02040503050406030204" pitchFamily="18" charset="0"/>
                        </a:rPr>
                        <m:t>=0.94</m:t>
                      </m:r>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r>
                                        <a:rPr lang="en-US" sz="1200" i="1">
                                          <a:latin typeface="Cambria Math" panose="02040503050406030204" pitchFamily="18" charset="0"/>
                                        </a:rPr>
                                        <m:t>1−</m:t>
                                      </m:r>
                                      <m:sSub>
                                        <m:sSubPr>
                                          <m:ctrlPr>
                                            <a:rPr lang="en-US" sz="1200" i="1">
                                              <a:latin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𝜎</m:t>
                                          </m:r>
                                        </m:e>
                                        <m:sub>
                                          <m:r>
                                            <a:rPr lang="en-US" sz="1200" i="1">
                                              <a:latin typeface="Cambria Math" panose="02040503050406030204" pitchFamily="18" charset="0"/>
                                            </a:rPr>
                                            <m:t>𝑠</m:t>
                                          </m:r>
                                        </m:sub>
                                      </m:sSub>
                                    </m:e>
                                  </m:d>
                                </m:e>
                                <m:sup>
                                  <m:r>
                                    <a:rPr lang="en-US" sz="1200" i="1">
                                      <a:latin typeface="Cambria Math" panose="02040503050406030204" pitchFamily="18" charset="0"/>
                                    </a:rPr>
                                    <m:t>−2</m:t>
                                  </m:r>
                                </m:sup>
                              </m:sSup>
                              <m:r>
                                <a:rPr lang="en-US" sz="1200" i="1">
                                  <a:latin typeface="Cambria Math" panose="02040503050406030204" pitchFamily="18" charset="0"/>
                                </a:rPr>
                                <m:t>−1</m:t>
                              </m:r>
                            </m:e>
                          </m:d>
                        </m:e>
                        <m:sup>
                          <m:r>
                            <a:rPr lang="en-US" sz="1200" i="1">
                              <a:latin typeface="Cambria Math" panose="02040503050406030204" pitchFamily="18" charset="0"/>
                            </a:rPr>
                            <m:t>1.28</m:t>
                          </m:r>
                        </m:sup>
                      </m:sSup>
                    </m:oMath>
                  </m:oMathPara>
                </a14:m>
                <a:endParaRPr lang="en-US" sz="1200" dirty="0"/>
              </a:p>
            </p:txBody>
          </p:sp>
        </mc:Choice>
        <mc:Fallback xmlns="">
          <p:sp>
            <p:nvSpPr>
              <p:cNvPr id="9" name="Content Placeholder 8">
                <a:extLst>
                  <a:ext uri="{FF2B5EF4-FFF2-40B4-BE49-F238E27FC236}">
                    <a16:creationId xmlns:a16="http://schemas.microsoft.com/office/drawing/2014/main" id="{D6988051-00D9-4FE8-B503-68ABE8D0536E}"/>
                  </a:ext>
                </a:extLst>
              </p:cNvPr>
              <p:cNvSpPr>
                <a:spLocks noGrp="1" noRot="1" noChangeAspect="1" noMove="1" noResize="1" noEditPoints="1" noAdjustHandles="1" noChangeArrowheads="1" noChangeShapeType="1" noTextEdit="1"/>
              </p:cNvSpPr>
              <p:nvPr>
                <p:ph sz="half" idx="18"/>
              </p:nvPr>
            </p:nvSpPr>
            <p:spPr>
              <a:blipFill>
                <a:blip r:embed="rId2"/>
                <a:stretch>
                  <a:fillRect l="-3778" t="-3285"/>
                </a:stretch>
              </a:blipFill>
            </p:spPr>
            <p:txBody>
              <a:bodyPr/>
              <a:lstStyle/>
              <a:p>
                <a:r>
                  <a:rPr lang="en-US">
                    <a:noFill/>
                  </a:rPr>
                  <a:t> </a:t>
                </a:r>
              </a:p>
            </p:txBody>
          </p:sp>
        </mc:Fallback>
      </mc:AlternateContent>
      <p:sp>
        <p:nvSpPr>
          <p:cNvPr id="8" name="Content Placeholder 7">
            <a:extLst>
              <a:ext uri="{FF2B5EF4-FFF2-40B4-BE49-F238E27FC236}">
                <a16:creationId xmlns:a16="http://schemas.microsoft.com/office/drawing/2014/main" id="{43D5931E-5FD2-4AE7-A268-68D2211936CD}"/>
              </a:ext>
            </a:extLst>
          </p:cNvPr>
          <p:cNvSpPr>
            <a:spLocks noGrp="1"/>
          </p:cNvSpPr>
          <p:nvPr>
            <p:ph sz="quarter" idx="17"/>
          </p:nvPr>
        </p:nvSpPr>
        <p:spPr/>
        <p:txBody>
          <a:bodyPr/>
          <a:lstStyle/>
          <a:p>
            <a:endParaRPr lang="en-US"/>
          </a:p>
        </p:txBody>
      </p:sp>
      <p:sp>
        <p:nvSpPr>
          <p:cNvPr id="7" name="Title 6">
            <a:extLst>
              <a:ext uri="{FF2B5EF4-FFF2-40B4-BE49-F238E27FC236}">
                <a16:creationId xmlns:a16="http://schemas.microsoft.com/office/drawing/2014/main" id="{0393904C-1CE2-4E09-8BF9-4D910732BE5E}"/>
              </a:ext>
            </a:extLst>
          </p:cNvPr>
          <p:cNvSpPr>
            <a:spLocks noGrp="1"/>
          </p:cNvSpPr>
          <p:nvPr>
            <p:ph type="title"/>
          </p:nvPr>
        </p:nvSpPr>
        <p:spPr/>
        <p:txBody>
          <a:bodyPr/>
          <a:lstStyle/>
          <a:p>
            <a:r>
              <a:rPr lang="en-US" dirty="0"/>
              <a:t>Turbulent Flow</a:t>
            </a:r>
            <a:br>
              <a:rPr lang="en-US" dirty="0"/>
            </a:br>
            <a:r>
              <a:rPr lang="en-US" dirty="0"/>
              <a:t>Grille </a:t>
            </a:r>
          </a:p>
        </p:txBody>
      </p:sp>
      <p:pic>
        <p:nvPicPr>
          <p:cNvPr id="10" name="Picture 9">
            <a:extLst>
              <a:ext uri="{FF2B5EF4-FFF2-40B4-BE49-F238E27FC236}">
                <a16:creationId xmlns:a16="http://schemas.microsoft.com/office/drawing/2014/main" id="{0B5C364D-236F-480B-A7FC-1A1DF0E88303}"/>
              </a:ext>
            </a:extLst>
          </p:cNvPr>
          <p:cNvPicPr>
            <a:picLocks noChangeAspect="1"/>
          </p:cNvPicPr>
          <p:nvPr/>
        </p:nvPicPr>
        <p:blipFill>
          <a:blip r:embed="rId3"/>
          <a:stretch>
            <a:fillRect/>
          </a:stretch>
        </p:blipFill>
        <p:spPr>
          <a:xfrm>
            <a:off x="3271058" y="436767"/>
            <a:ext cx="9144000" cy="5143500"/>
          </a:xfrm>
          <a:prstGeom prst="rect">
            <a:avLst/>
          </a:prstGeom>
          <a:ln>
            <a:solidFill>
              <a:schemeClr val="bg2"/>
            </a:solidFill>
          </a:ln>
        </p:spPr>
      </p:pic>
    </p:spTree>
    <p:extLst>
      <p:ext uri="{BB962C8B-B14F-4D97-AF65-F5344CB8AC3E}">
        <p14:creationId xmlns:p14="http://schemas.microsoft.com/office/powerpoint/2010/main" val="3129794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D6988051-00D9-4FE8-B503-68ABE8D0536E}"/>
              </a:ext>
            </a:extLst>
          </p:cNvPr>
          <p:cNvSpPr>
            <a:spLocks noGrp="1"/>
          </p:cNvSpPr>
          <p:nvPr>
            <p:ph sz="half" idx="18"/>
          </p:nvPr>
        </p:nvSpPr>
        <p:spPr/>
        <p:txBody>
          <a:bodyPr/>
          <a:lstStyle/>
          <a:p>
            <a:pPr marL="0" indent="0">
              <a:buNone/>
            </a:pPr>
            <a:r>
              <a:rPr lang="en-US" dirty="0"/>
              <a:t>Screen condition allows for different screen types with predefined loss coefficient expressions, such as perforated plate, wire gauze, and square mesh </a:t>
            </a:r>
          </a:p>
        </p:txBody>
      </p:sp>
      <p:sp>
        <p:nvSpPr>
          <p:cNvPr id="8" name="Content Placeholder 7">
            <a:extLst>
              <a:ext uri="{FF2B5EF4-FFF2-40B4-BE49-F238E27FC236}">
                <a16:creationId xmlns:a16="http://schemas.microsoft.com/office/drawing/2014/main" id="{43D5931E-5FD2-4AE7-A268-68D2211936CD}"/>
              </a:ext>
            </a:extLst>
          </p:cNvPr>
          <p:cNvSpPr>
            <a:spLocks noGrp="1"/>
          </p:cNvSpPr>
          <p:nvPr>
            <p:ph sz="quarter" idx="17"/>
          </p:nvPr>
        </p:nvSpPr>
        <p:spPr/>
        <p:txBody>
          <a:bodyPr/>
          <a:lstStyle/>
          <a:p>
            <a:endParaRPr lang="en-US"/>
          </a:p>
        </p:txBody>
      </p:sp>
      <p:sp>
        <p:nvSpPr>
          <p:cNvPr id="7" name="Title 6">
            <a:extLst>
              <a:ext uri="{FF2B5EF4-FFF2-40B4-BE49-F238E27FC236}">
                <a16:creationId xmlns:a16="http://schemas.microsoft.com/office/drawing/2014/main" id="{0393904C-1CE2-4E09-8BF9-4D910732BE5E}"/>
              </a:ext>
            </a:extLst>
          </p:cNvPr>
          <p:cNvSpPr>
            <a:spLocks noGrp="1"/>
          </p:cNvSpPr>
          <p:nvPr>
            <p:ph type="title"/>
          </p:nvPr>
        </p:nvSpPr>
        <p:spPr/>
        <p:txBody>
          <a:bodyPr/>
          <a:lstStyle/>
          <a:p>
            <a:r>
              <a:rPr lang="en-US" dirty="0"/>
              <a:t>Turbulent Flow</a:t>
            </a:r>
            <a:br>
              <a:rPr lang="en-US" dirty="0"/>
            </a:br>
            <a:r>
              <a:rPr lang="en-US" dirty="0"/>
              <a:t>Internal Screen</a:t>
            </a:r>
          </a:p>
        </p:txBody>
      </p:sp>
      <p:pic>
        <p:nvPicPr>
          <p:cNvPr id="2" name="Picture 1">
            <a:extLst>
              <a:ext uri="{FF2B5EF4-FFF2-40B4-BE49-F238E27FC236}">
                <a16:creationId xmlns:a16="http://schemas.microsoft.com/office/drawing/2014/main" id="{CAD03FF0-6AB3-4CBB-ABD0-B3772876C7D2}"/>
              </a:ext>
            </a:extLst>
          </p:cNvPr>
          <p:cNvPicPr>
            <a:picLocks noChangeAspect="1"/>
          </p:cNvPicPr>
          <p:nvPr/>
        </p:nvPicPr>
        <p:blipFill>
          <a:blip r:embed="rId2"/>
          <a:stretch>
            <a:fillRect/>
          </a:stretch>
        </p:blipFill>
        <p:spPr>
          <a:xfrm>
            <a:off x="3271058" y="436767"/>
            <a:ext cx="9144000" cy="5143500"/>
          </a:xfrm>
          <a:prstGeom prst="rect">
            <a:avLst/>
          </a:prstGeom>
          <a:ln>
            <a:solidFill>
              <a:schemeClr val="bg2"/>
            </a:solidFill>
          </a:ln>
        </p:spPr>
      </p:pic>
    </p:spTree>
    <p:extLst>
      <p:ext uri="{BB962C8B-B14F-4D97-AF65-F5344CB8AC3E}">
        <p14:creationId xmlns:p14="http://schemas.microsoft.com/office/powerpoint/2010/main" val="708192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8BEB20-219A-4D90-98E3-1E01F94B6502}"/>
              </a:ext>
            </a:extLst>
          </p:cNvPr>
          <p:cNvSpPr>
            <a:spLocks noGrp="1"/>
          </p:cNvSpPr>
          <p:nvPr>
            <p:ph sz="half" idx="18"/>
          </p:nvPr>
        </p:nvSpPr>
        <p:spPr/>
        <p:txBody>
          <a:bodyPr/>
          <a:lstStyle/>
          <a:p>
            <a:pPr marL="0" indent="0">
              <a:buNone/>
            </a:pPr>
            <a:r>
              <a:rPr lang="en-US" dirty="0"/>
              <a:t>Inflow conditions for the cabinet grilles using </a:t>
            </a:r>
            <a:r>
              <a:rPr lang="en-US" i="1" dirty="0"/>
              <a:t>Ambient temperature</a:t>
            </a:r>
            <a:r>
              <a:rPr lang="en-US" dirty="0"/>
              <a:t> as the upstream temperature</a:t>
            </a:r>
          </a:p>
        </p:txBody>
      </p:sp>
      <p:sp>
        <p:nvSpPr>
          <p:cNvPr id="3" name="Content Placeholder 2">
            <a:extLst>
              <a:ext uri="{FF2B5EF4-FFF2-40B4-BE49-F238E27FC236}">
                <a16:creationId xmlns:a16="http://schemas.microsoft.com/office/drawing/2014/main" id="{D288E616-6F14-448E-9FB2-2F6C4045D4EF}"/>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6FA90259-6CD8-4643-B57A-34FACD099043}"/>
              </a:ext>
            </a:extLst>
          </p:cNvPr>
          <p:cNvSpPr>
            <a:spLocks noGrp="1"/>
          </p:cNvSpPr>
          <p:nvPr>
            <p:ph type="title"/>
          </p:nvPr>
        </p:nvSpPr>
        <p:spPr/>
        <p:txBody>
          <a:bodyPr/>
          <a:lstStyle/>
          <a:p>
            <a:r>
              <a:rPr lang="en-US" dirty="0"/>
              <a:t>Heat Transfer in Fluids and Solids</a:t>
            </a:r>
          </a:p>
        </p:txBody>
      </p:sp>
      <p:pic>
        <p:nvPicPr>
          <p:cNvPr id="9" name="Picture 8">
            <a:extLst>
              <a:ext uri="{FF2B5EF4-FFF2-40B4-BE49-F238E27FC236}">
                <a16:creationId xmlns:a16="http://schemas.microsoft.com/office/drawing/2014/main" id="{9610641B-5AE2-44C3-AB13-177E8F371CB0}"/>
              </a:ext>
            </a:extLst>
          </p:cNvPr>
          <p:cNvPicPr>
            <a:picLocks noChangeAspect="1"/>
          </p:cNvPicPr>
          <p:nvPr/>
        </p:nvPicPr>
        <p:blipFill>
          <a:blip r:embed="rId2"/>
          <a:stretch>
            <a:fillRect/>
          </a:stretch>
        </p:blipFill>
        <p:spPr>
          <a:xfrm>
            <a:off x="3271058" y="436767"/>
            <a:ext cx="9144000" cy="5143500"/>
          </a:xfrm>
          <a:prstGeom prst="rect">
            <a:avLst/>
          </a:prstGeom>
          <a:ln>
            <a:solidFill>
              <a:schemeClr val="bg2"/>
            </a:solidFill>
          </a:ln>
        </p:spPr>
      </p:pic>
    </p:spTree>
    <p:extLst>
      <p:ext uri="{BB962C8B-B14F-4D97-AF65-F5344CB8AC3E}">
        <p14:creationId xmlns:p14="http://schemas.microsoft.com/office/powerpoint/2010/main" val="2131779366"/>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自定义">
      <a:majorFont>
        <a:latin typeface="Lato"/>
        <a:ea typeface="黑体"/>
        <a:cs typeface=""/>
      </a:majorFont>
      <a:minorFont>
        <a:latin typeface="Lato"/>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4" id="{B2E89BF7-88F6-4A2F-99DB-C55DD152823A}" vid="{9B1B7EF7-1EAD-4866-B274-FADD067C3A61}"/>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docProps/app.xml><?xml version="1.0" encoding="utf-8"?>
<Properties xmlns="http://schemas.openxmlformats.org/officeDocument/2006/extended-properties" xmlns:vt="http://schemas.openxmlformats.org/officeDocument/2006/docPropsVTypes">
  <Template>COMSOL 幻灯片模板（中文）_20230213</Template>
  <TotalTime>3575</TotalTime>
  <Words>816</Words>
  <Application>Microsoft Office PowerPoint</Application>
  <PresentationFormat>On-screen Show (16:9)</PresentationFormat>
  <Paragraphs>94</Paragraphs>
  <Slides>16</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Arial</vt:lpstr>
      <vt:lpstr>Cambria Math</vt:lpstr>
      <vt:lpstr>Lato</vt:lpstr>
      <vt:lpstr>Lato Black</vt:lpstr>
      <vt:lpstr>Lato Light</vt:lpstr>
      <vt:lpstr>黑体</vt:lpstr>
      <vt:lpstr>Wingdings</vt:lpstr>
      <vt:lpstr>comsol-slide-template-NEW</vt:lpstr>
      <vt:lpstr>1_comsol-slide-template-NEW</vt:lpstr>
      <vt:lpstr>Model of an Air-Cooled  Battery Energy System</vt:lpstr>
      <vt:lpstr>Background</vt:lpstr>
      <vt:lpstr>Model Definition</vt:lpstr>
      <vt:lpstr>Model Definition: Fans and Grilles</vt:lpstr>
      <vt:lpstr>Turbulent Flow</vt:lpstr>
      <vt:lpstr>Fan Curves at External and Internal Boundaries</vt:lpstr>
      <vt:lpstr>Turbulent Flow Grille </vt:lpstr>
      <vt:lpstr>Turbulent Flow Internal Screen</vt:lpstr>
      <vt:lpstr>Heat Transfer in Fluids and Solids</vt:lpstr>
      <vt:lpstr>Heat Transfer in Fluids and Solids</vt:lpstr>
      <vt:lpstr>Nonisothermal Flow Coupling</vt:lpstr>
      <vt:lpstr>Study</vt:lpstr>
      <vt:lpstr>Temperature  and Flow</vt:lpstr>
      <vt:lpstr>Temperature  and Flow</vt:lpstr>
      <vt:lpstr>Temperature  and Flow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Yue Zhao</dc:creator>
  <cp:lastModifiedBy>Mats Nigam</cp:lastModifiedBy>
  <cp:revision>107</cp:revision>
  <dcterms:created xsi:type="dcterms:W3CDTF">2023-10-23T07:41:14Z</dcterms:created>
  <dcterms:modified xsi:type="dcterms:W3CDTF">2023-11-28T14:36:30Z</dcterms:modified>
</cp:coreProperties>
</file>