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8" r:id="rId2"/>
  </p:sldMasterIdLst>
  <p:notesMasterIdLst>
    <p:notesMasterId r:id="rId11"/>
  </p:notesMasterIdLst>
  <p:sldIdLst>
    <p:sldId id="256" r:id="rId3"/>
    <p:sldId id="2007" r:id="rId4"/>
    <p:sldId id="264" r:id="rId5"/>
    <p:sldId id="2011" r:id="rId6"/>
    <p:sldId id="2015" r:id="rId7"/>
    <p:sldId id="2012" r:id="rId8"/>
    <p:sldId id="2013" r:id="rId9"/>
    <p:sldId id="201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936" y="8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72760-495A-40F6-800A-E7A4F7961E63}" type="datetimeFigureOut">
              <a:rPr lang="en-US" smtClean="0"/>
              <a:t>6/4/2024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A46EF5-49DB-4F26-A76F-FA6E14753E39}" type="slidenum">
              <a:rPr lang="en-US" smtClean="0"/>
              <a:t>‹#›</a:t>
            </a:fld>
            <a:endParaRPr lang="en-US"/>
          </a:p>
        </p:txBody>
      </p:sp>
    </p:spTree>
    <p:extLst>
      <p:ext uri="{BB962C8B-B14F-4D97-AF65-F5344CB8AC3E}">
        <p14:creationId xmlns:p14="http://schemas.microsoft.com/office/powerpoint/2010/main" val="3862136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2982136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719105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151487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highlight>
                <a:srgbClr val="FF0000"/>
              </a:highlight>
            </a:endParaRPr>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660894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43508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2572661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81590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747776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100424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492838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241463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4940818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80933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9820007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001288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216670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0736238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2485622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8293377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19065573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9631851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65904125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25506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39866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6351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50762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972893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815848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720913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712688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669880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563638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70334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57417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3079818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5765460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9888975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6166687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2523564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86010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2678749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41294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951687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3749127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68064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419135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42802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449461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35246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45786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823820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453031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4893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2273925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29277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619749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538868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22233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2639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38094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20414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56338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61743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9985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7459419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875243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369692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4048288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3104510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025828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0878912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611887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9442357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798709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35270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011617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2912288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556604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5264103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100643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3115417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281714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4884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957693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844431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38542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499833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677357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615644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870097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24126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8171881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8389085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17289231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9881128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75611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72225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8789609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5844240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5124696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6636673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5064827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79887649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62654753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595590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90873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9611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398488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46141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8598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36755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694276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52321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6231699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91835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626457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81136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4911914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8857975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9" Type="http://schemas.openxmlformats.org/officeDocument/2006/relationships/slideLayout" Target="../slideLayouts/slideLayout96.xml"/><Relationship Id="rId21" Type="http://schemas.openxmlformats.org/officeDocument/2006/relationships/slideLayout" Target="../slideLayouts/slideLayout78.xml"/><Relationship Id="rId34" Type="http://schemas.openxmlformats.org/officeDocument/2006/relationships/slideLayout" Target="../slideLayouts/slideLayout91.xml"/><Relationship Id="rId42" Type="http://schemas.openxmlformats.org/officeDocument/2006/relationships/slideLayout" Target="../slideLayouts/slideLayout99.xml"/><Relationship Id="rId47" Type="http://schemas.openxmlformats.org/officeDocument/2006/relationships/slideLayout" Target="../slideLayouts/slideLayout104.xml"/><Relationship Id="rId50" Type="http://schemas.openxmlformats.org/officeDocument/2006/relationships/slideLayout" Target="../slideLayouts/slideLayout107.xml"/><Relationship Id="rId55" Type="http://schemas.openxmlformats.org/officeDocument/2006/relationships/slideLayout" Target="../slideLayouts/slideLayout112.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9" Type="http://schemas.openxmlformats.org/officeDocument/2006/relationships/slideLayout" Target="../slideLayouts/slideLayout86.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slideLayout" Target="../slideLayouts/slideLayout89.xml"/><Relationship Id="rId37" Type="http://schemas.openxmlformats.org/officeDocument/2006/relationships/slideLayout" Target="../slideLayouts/slideLayout94.xml"/><Relationship Id="rId40" Type="http://schemas.openxmlformats.org/officeDocument/2006/relationships/slideLayout" Target="../slideLayouts/slideLayout97.xml"/><Relationship Id="rId45" Type="http://schemas.openxmlformats.org/officeDocument/2006/relationships/slideLayout" Target="../slideLayouts/slideLayout102.xml"/><Relationship Id="rId53" Type="http://schemas.openxmlformats.org/officeDocument/2006/relationships/slideLayout" Target="../slideLayouts/slideLayout110.xml"/><Relationship Id="rId58" Type="http://schemas.openxmlformats.org/officeDocument/2006/relationships/slideLayout" Target="../slideLayouts/slideLayout115.xml"/><Relationship Id="rId5" Type="http://schemas.openxmlformats.org/officeDocument/2006/relationships/slideLayout" Target="../slideLayouts/slideLayout62.xml"/><Relationship Id="rId61" Type="http://schemas.openxmlformats.org/officeDocument/2006/relationships/image" Target="../media/image2.emf"/><Relationship Id="rId19" Type="http://schemas.openxmlformats.org/officeDocument/2006/relationships/slideLayout" Target="../slideLayouts/slideLayout7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 Id="rId35" Type="http://schemas.openxmlformats.org/officeDocument/2006/relationships/slideLayout" Target="../slideLayouts/slideLayout92.xml"/><Relationship Id="rId43" Type="http://schemas.openxmlformats.org/officeDocument/2006/relationships/slideLayout" Target="../slideLayouts/slideLayout100.xml"/><Relationship Id="rId48" Type="http://schemas.openxmlformats.org/officeDocument/2006/relationships/slideLayout" Target="../slideLayouts/slideLayout105.xml"/><Relationship Id="rId56" Type="http://schemas.openxmlformats.org/officeDocument/2006/relationships/slideLayout" Target="../slideLayouts/slideLayout113.xml"/><Relationship Id="rId8" Type="http://schemas.openxmlformats.org/officeDocument/2006/relationships/slideLayout" Target="../slideLayouts/slideLayout65.xml"/><Relationship Id="rId51" Type="http://schemas.openxmlformats.org/officeDocument/2006/relationships/slideLayout" Target="../slideLayouts/slideLayout108.xml"/><Relationship Id="rId3" Type="http://schemas.openxmlformats.org/officeDocument/2006/relationships/slideLayout" Target="../slideLayouts/slideLayout60.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33" Type="http://schemas.openxmlformats.org/officeDocument/2006/relationships/slideLayout" Target="../slideLayouts/slideLayout90.xml"/><Relationship Id="rId38" Type="http://schemas.openxmlformats.org/officeDocument/2006/relationships/slideLayout" Target="../slideLayouts/slideLayout95.xml"/><Relationship Id="rId46" Type="http://schemas.openxmlformats.org/officeDocument/2006/relationships/slideLayout" Target="../slideLayouts/slideLayout103.xml"/><Relationship Id="rId59" Type="http://schemas.openxmlformats.org/officeDocument/2006/relationships/theme" Target="../theme/theme2.xml"/><Relationship Id="rId20" Type="http://schemas.openxmlformats.org/officeDocument/2006/relationships/slideLayout" Target="../slideLayouts/slideLayout77.xml"/><Relationship Id="rId41" Type="http://schemas.openxmlformats.org/officeDocument/2006/relationships/slideLayout" Target="../slideLayouts/slideLayout98.xml"/><Relationship Id="rId54" Type="http://schemas.openxmlformats.org/officeDocument/2006/relationships/slideLayout" Target="../slideLayouts/slideLayout111.xml"/><Relationship Id="rId62" Type="http://schemas.openxmlformats.org/officeDocument/2006/relationships/image" Target="../media/image3.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36" Type="http://schemas.openxmlformats.org/officeDocument/2006/relationships/slideLayout" Target="../slideLayouts/slideLayout93.xml"/><Relationship Id="rId49" Type="http://schemas.openxmlformats.org/officeDocument/2006/relationships/slideLayout" Target="../slideLayouts/slideLayout106.xml"/><Relationship Id="rId57" Type="http://schemas.openxmlformats.org/officeDocument/2006/relationships/slideLayout" Target="../slideLayouts/slideLayout114.xml"/><Relationship Id="rId10" Type="http://schemas.openxmlformats.org/officeDocument/2006/relationships/slideLayout" Target="../slideLayouts/slideLayout67.xml"/><Relationship Id="rId31" Type="http://schemas.openxmlformats.org/officeDocument/2006/relationships/slideLayout" Target="../slideLayouts/slideLayout88.xml"/><Relationship Id="rId44" Type="http://schemas.openxmlformats.org/officeDocument/2006/relationships/slideLayout" Target="../slideLayouts/slideLayout101.xml"/><Relationship Id="rId52" Type="http://schemas.openxmlformats.org/officeDocument/2006/relationships/slideLayout" Target="../slideLayouts/slideLayout109.xml"/><Relationship Id="rId60" Type="http://schemas.openxmlformats.org/officeDocument/2006/relationships/image" Target="../media/image1.emf"/><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44140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7301477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 id="2147483748" r:id="rId30"/>
    <p:sldLayoutId id="2147483749" r:id="rId31"/>
    <p:sldLayoutId id="2147483750" r:id="rId32"/>
    <p:sldLayoutId id="2147483751" r:id="rId33"/>
    <p:sldLayoutId id="2147483752" r:id="rId34"/>
    <p:sldLayoutId id="2147483753" r:id="rId35"/>
    <p:sldLayoutId id="2147483754" r:id="rId36"/>
    <p:sldLayoutId id="2147483755" r:id="rId37"/>
    <p:sldLayoutId id="2147483756" r:id="rId38"/>
    <p:sldLayoutId id="2147483757" r:id="rId39"/>
    <p:sldLayoutId id="2147483758" r:id="rId40"/>
    <p:sldLayoutId id="2147483759" r:id="rId41"/>
    <p:sldLayoutId id="2147483760" r:id="rId42"/>
    <p:sldLayoutId id="2147483761" r:id="rId43"/>
    <p:sldLayoutId id="2147483762" r:id="rId44"/>
    <p:sldLayoutId id="2147483763" r:id="rId45"/>
    <p:sldLayoutId id="2147483764" r:id="rId46"/>
    <p:sldLayoutId id="2147483765" r:id="rId47"/>
    <p:sldLayoutId id="2147483766" r:id="rId48"/>
    <p:sldLayoutId id="2147483767" r:id="rId49"/>
    <p:sldLayoutId id="2147483768" r:id="rId50"/>
    <p:sldLayoutId id="2147483769" r:id="rId51"/>
    <p:sldLayoutId id="2147483770" r:id="rId52"/>
    <p:sldLayoutId id="2147483771" r:id="rId53"/>
    <p:sldLayoutId id="2147483772" r:id="rId54"/>
    <p:sldLayoutId id="2147483773" r:id="rId55"/>
    <p:sldLayoutId id="2147483774" r:id="rId56"/>
    <p:sldLayoutId id="2147483775" r:id="rId57"/>
    <p:sldLayoutId id="2147483776"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1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0.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0.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01016FE-1843-41B8-BA8C-80E5D20A7E06}"/>
              </a:ext>
            </a:extLst>
          </p:cNvPr>
          <p:cNvSpPr>
            <a:spLocks noGrp="1"/>
          </p:cNvSpPr>
          <p:nvPr>
            <p:ph type="title"/>
          </p:nvPr>
        </p:nvSpPr>
        <p:spPr/>
        <p:txBody>
          <a:bodyPr/>
          <a:lstStyle/>
          <a:p>
            <a:r>
              <a:rPr lang="sv-SE" dirty="0"/>
              <a:t>Reduction of Iron Ore Pellets in a Packed Bed Reactor</a:t>
            </a:r>
            <a:endParaRPr lang="en-US" dirty="0"/>
          </a:p>
        </p:txBody>
      </p:sp>
      <p:sp>
        <p:nvSpPr>
          <p:cNvPr id="38" name="Text Placeholder 37">
            <a:extLst>
              <a:ext uri="{FF2B5EF4-FFF2-40B4-BE49-F238E27FC236}">
                <a16:creationId xmlns:a16="http://schemas.microsoft.com/office/drawing/2014/main" id="{74A14408-3193-4A51-B4D0-F68ABC04FED3}"/>
              </a:ext>
            </a:extLst>
          </p:cNvPr>
          <p:cNvSpPr>
            <a:spLocks noGrp="1"/>
          </p:cNvSpPr>
          <p:nvPr>
            <p:ph type="body" idx="1"/>
          </p:nvPr>
        </p:nvSpPr>
        <p:spPr/>
        <p:txBody>
          <a:bodyPr/>
          <a:lstStyle/>
          <a:p>
            <a:endParaRPr lang="en-US"/>
          </a:p>
        </p:txBody>
      </p:sp>
      <p:sp>
        <p:nvSpPr>
          <p:cNvPr id="39" name="Text Placeholder 38">
            <a:extLst>
              <a:ext uri="{FF2B5EF4-FFF2-40B4-BE49-F238E27FC236}">
                <a16:creationId xmlns:a16="http://schemas.microsoft.com/office/drawing/2014/main" id="{CF3339E2-C728-41F4-8751-8D35898EEF5B}"/>
              </a:ext>
            </a:extLst>
          </p:cNvPr>
          <p:cNvSpPr>
            <a:spLocks noGrp="1"/>
          </p:cNvSpPr>
          <p:nvPr>
            <p:ph type="body" idx="10"/>
          </p:nvPr>
        </p:nvSpPr>
        <p:spPr/>
        <p:txBody>
          <a:bodyPr/>
          <a:lstStyle/>
          <a:p>
            <a:endParaRPr lang="en-US"/>
          </a:p>
        </p:txBody>
      </p:sp>
      <p:sp>
        <p:nvSpPr>
          <p:cNvPr id="40" name="Text Placeholder 39">
            <a:extLst>
              <a:ext uri="{FF2B5EF4-FFF2-40B4-BE49-F238E27FC236}">
                <a16:creationId xmlns:a16="http://schemas.microsoft.com/office/drawing/2014/main" id="{2534315C-C5C5-499F-93BB-4DA8C177C785}"/>
              </a:ext>
            </a:extLst>
          </p:cNvPr>
          <p:cNvSpPr>
            <a:spLocks noGrp="1"/>
          </p:cNvSpPr>
          <p:nvPr>
            <p:ph type="body" idx="11"/>
          </p:nvPr>
        </p:nvSpPr>
        <p:spPr/>
        <p:txBody>
          <a:bodyPr/>
          <a:lstStyle/>
          <a:p>
            <a:endParaRPr lang="en-US"/>
          </a:p>
        </p:txBody>
      </p:sp>
      <p:sp>
        <p:nvSpPr>
          <p:cNvPr id="41" name="Text Placeholder 40">
            <a:extLst>
              <a:ext uri="{FF2B5EF4-FFF2-40B4-BE49-F238E27FC236}">
                <a16:creationId xmlns:a16="http://schemas.microsoft.com/office/drawing/2014/main" id="{7F120FFA-07B0-42A5-9B1A-9B4754344513}"/>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3164015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3820940-D6C8-4DAA-ABE6-90B2F696EA3E}"/>
              </a:ext>
            </a:extLst>
          </p:cNvPr>
          <p:cNvSpPr>
            <a:spLocks noGrp="1"/>
          </p:cNvSpPr>
          <p:nvPr>
            <p:ph type="title"/>
          </p:nvPr>
        </p:nvSpPr>
        <p:spPr/>
        <p:txBody>
          <a:bodyPr/>
          <a:lstStyle/>
          <a:p>
            <a:r>
              <a:rPr lang="en-US" noProof="0"/>
              <a:t>Shrinking Core Model</a:t>
            </a:r>
            <a:endParaRPr lang="en-US" noProof="0" dirty="0"/>
          </a:p>
        </p:txBody>
      </p:sp>
      <p:sp>
        <p:nvSpPr>
          <p:cNvPr id="12" name="Content Placeholder 11">
            <a:extLst>
              <a:ext uri="{FF2B5EF4-FFF2-40B4-BE49-F238E27FC236}">
                <a16:creationId xmlns:a16="http://schemas.microsoft.com/office/drawing/2014/main" id="{43CB8161-1B7A-4AB6-8D39-DAB7C568AE4C}"/>
              </a:ext>
            </a:extLst>
          </p:cNvPr>
          <p:cNvSpPr>
            <a:spLocks noGrp="1"/>
          </p:cNvSpPr>
          <p:nvPr>
            <p:ph sz="half" idx="10"/>
          </p:nvPr>
        </p:nvSpPr>
        <p:spPr/>
        <p:txBody>
          <a:bodyPr/>
          <a:lstStyle/>
          <a:p>
            <a:r>
              <a:rPr lang="en-US" dirty="0"/>
              <a:t>Packed bed with solid particles</a:t>
            </a:r>
          </a:p>
          <a:p>
            <a:r>
              <a:rPr lang="en-US" dirty="0"/>
              <a:t>Consumption of reactant particles:</a:t>
            </a:r>
          </a:p>
          <a:p>
            <a:pPr lvl="1"/>
            <a:r>
              <a:rPr lang="en-US" dirty="0"/>
              <a:t>Solid reactant or solid mixture</a:t>
            </a:r>
          </a:p>
          <a:p>
            <a:pPr lvl="1"/>
            <a:r>
              <a:rPr lang="en-US" dirty="0"/>
              <a:t>Heterogeneous reactions consume the reactant</a:t>
            </a:r>
          </a:p>
          <a:p>
            <a:pPr lvl="1"/>
            <a:r>
              <a:rPr lang="en-US" dirty="0"/>
              <a:t>Porous layer forms</a:t>
            </a:r>
          </a:p>
          <a:p>
            <a:pPr marL="768330" lvl="2" indent="0">
              <a:buNone/>
            </a:pPr>
            <a:endParaRPr lang="en-US" dirty="0"/>
          </a:p>
          <a:p>
            <a:pPr lvl="1"/>
            <a:endParaRPr lang="en-US" dirty="0"/>
          </a:p>
          <a:p>
            <a:endParaRPr lang="en-US" dirty="0"/>
          </a:p>
        </p:txBody>
      </p:sp>
      <p:grpSp>
        <p:nvGrpSpPr>
          <p:cNvPr id="38" name="Group 37">
            <a:extLst>
              <a:ext uri="{FF2B5EF4-FFF2-40B4-BE49-F238E27FC236}">
                <a16:creationId xmlns:a16="http://schemas.microsoft.com/office/drawing/2014/main" id="{66C53970-1599-4142-8390-06AC20DFA79E}"/>
              </a:ext>
            </a:extLst>
          </p:cNvPr>
          <p:cNvGrpSpPr/>
          <p:nvPr/>
        </p:nvGrpSpPr>
        <p:grpSpPr>
          <a:xfrm>
            <a:off x="7342971" y="3173596"/>
            <a:ext cx="2346672" cy="2346672"/>
            <a:chOff x="4756212" y="811746"/>
            <a:chExt cx="3087960" cy="3087960"/>
          </a:xfrm>
        </p:grpSpPr>
        <p:sp>
          <p:nvSpPr>
            <p:cNvPr id="39" name="Oval 38">
              <a:extLst>
                <a:ext uri="{FF2B5EF4-FFF2-40B4-BE49-F238E27FC236}">
                  <a16:creationId xmlns:a16="http://schemas.microsoft.com/office/drawing/2014/main" id="{ED248149-F249-4F8D-9528-DAA1FD3CDF17}"/>
                </a:ext>
              </a:extLst>
            </p:cNvPr>
            <p:cNvSpPr/>
            <p:nvPr/>
          </p:nvSpPr>
          <p:spPr>
            <a:xfrm>
              <a:off x="4860032" y="915566"/>
              <a:ext cx="2880320" cy="28803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0" name="Oval 39">
              <a:extLst>
                <a:ext uri="{FF2B5EF4-FFF2-40B4-BE49-F238E27FC236}">
                  <a16:creationId xmlns:a16="http://schemas.microsoft.com/office/drawing/2014/main" id="{2F99BB17-86AE-4E39-9B69-5BA4199879BE}"/>
                </a:ext>
              </a:extLst>
            </p:cNvPr>
            <p:cNvSpPr/>
            <p:nvPr/>
          </p:nvSpPr>
          <p:spPr>
            <a:xfrm>
              <a:off x="5374847" y="1430381"/>
              <a:ext cx="1850690" cy="185069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Oval 40">
              <a:extLst>
                <a:ext uri="{FF2B5EF4-FFF2-40B4-BE49-F238E27FC236}">
                  <a16:creationId xmlns:a16="http://schemas.microsoft.com/office/drawing/2014/main" id="{5398B230-C784-4F2C-ACB2-FA17CEB956AC}"/>
                </a:ext>
              </a:extLst>
            </p:cNvPr>
            <p:cNvSpPr/>
            <p:nvPr/>
          </p:nvSpPr>
          <p:spPr>
            <a:xfrm>
              <a:off x="4756212" y="811746"/>
              <a:ext cx="3087960" cy="3087960"/>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2" name="Rectangle 41">
            <a:extLst>
              <a:ext uri="{FF2B5EF4-FFF2-40B4-BE49-F238E27FC236}">
                <a16:creationId xmlns:a16="http://schemas.microsoft.com/office/drawing/2014/main" id="{56A87C00-DB93-4124-864D-31EE8D020264}"/>
              </a:ext>
            </a:extLst>
          </p:cNvPr>
          <p:cNvSpPr/>
          <p:nvPr/>
        </p:nvSpPr>
        <p:spPr>
          <a:xfrm>
            <a:off x="7017889" y="815474"/>
            <a:ext cx="4608512" cy="1798207"/>
          </a:xfrm>
          <a:prstGeom prst="rect">
            <a:avLst/>
          </a:prstGeom>
          <a:pattFill prst="sphere">
            <a:fgClr>
              <a:schemeClr val="bg1">
                <a:lumMod val="65000"/>
              </a:schemeClr>
            </a:fgClr>
            <a:bgClr>
              <a:schemeClr val="bg1"/>
            </a:bgClr>
          </a:patt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44" name="Straight Arrow Connector 43">
            <a:extLst>
              <a:ext uri="{FF2B5EF4-FFF2-40B4-BE49-F238E27FC236}">
                <a16:creationId xmlns:a16="http://schemas.microsoft.com/office/drawing/2014/main" id="{955DE684-B860-4686-9149-4EC02EFBECB3}"/>
              </a:ext>
            </a:extLst>
          </p:cNvPr>
          <p:cNvCxnSpPr>
            <a:cxnSpLocks/>
          </p:cNvCxnSpPr>
          <p:nvPr/>
        </p:nvCxnSpPr>
        <p:spPr>
          <a:xfrm>
            <a:off x="7017889" y="2711351"/>
            <a:ext cx="4608512"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6E1BF28E-036C-40CE-8B85-01A9A618B821}"/>
              </a:ext>
            </a:extLst>
          </p:cNvPr>
          <p:cNvSpPr txBox="1"/>
          <p:nvPr/>
        </p:nvSpPr>
        <p:spPr>
          <a:xfrm>
            <a:off x="11303141" y="2711352"/>
            <a:ext cx="333746" cy="461665"/>
          </a:xfrm>
          <a:prstGeom prst="rect">
            <a:avLst/>
          </a:prstGeom>
          <a:noFill/>
        </p:spPr>
        <p:txBody>
          <a:bodyPr wrap="none" rtlCol="0">
            <a:spAutoFit/>
          </a:bodyPr>
          <a:lstStyle/>
          <a:p>
            <a:r>
              <a:rPr lang="en-US" sz="2400" i="1" dirty="0">
                <a:latin typeface="Cambria Math" panose="02040503050406030204" pitchFamily="18" charset="0"/>
                <a:ea typeface="Cambria Math" panose="02040503050406030204" pitchFamily="18" charset="0"/>
              </a:rPr>
              <a:t>x</a:t>
            </a:r>
          </a:p>
        </p:txBody>
      </p: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1E701827-D2F3-4094-B6FD-607F037F212D}"/>
                  </a:ext>
                </a:extLst>
              </p:cNvPr>
              <p:cNvSpPr txBox="1"/>
              <p:nvPr/>
            </p:nvSpPr>
            <p:spPr>
              <a:xfrm>
                <a:off x="5357761" y="985012"/>
                <a:ext cx="1385888" cy="5746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867">
                          <a:latin typeface="Cambria Math" panose="02040503050406030204" pitchFamily="18" charset="0"/>
                        </a:rPr>
                        <m:t>U</m:t>
                      </m:r>
                      <m:r>
                        <a:rPr lang="en-US" sz="1867" i="1">
                          <a:latin typeface="Cambria Math" panose="02040503050406030204" pitchFamily="18" charset="0"/>
                        </a:rPr>
                        <m:t>=</m:t>
                      </m:r>
                      <m:sSub>
                        <m:sSubPr>
                          <m:ctrlPr>
                            <a:rPr lang="en-US" sz="1867" i="1">
                              <a:latin typeface="Cambria Math" panose="02040503050406030204" pitchFamily="18" charset="0"/>
                            </a:rPr>
                          </m:ctrlPr>
                        </m:sSubPr>
                        <m:e>
                          <m:r>
                            <a:rPr lang="en-US" sz="1867" i="1">
                              <a:latin typeface="Cambria Math" panose="02040503050406030204" pitchFamily="18" charset="0"/>
                            </a:rPr>
                            <m:t>𝑈</m:t>
                          </m:r>
                        </m:e>
                        <m:sub>
                          <m:r>
                            <a:rPr lang="en-US" sz="1867" i="1">
                              <a:latin typeface="Cambria Math" panose="02040503050406030204" pitchFamily="18" charset="0"/>
                            </a:rPr>
                            <m:t>0</m:t>
                          </m:r>
                        </m:sub>
                      </m:sSub>
                    </m:oMath>
                  </m:oMathPara>
                </a14:m>
                <a:br>
                  <a:rPr lang="en-US" sz="1867" i="1" dirty="0">
                    <a:latin typeface="Cambria Math" panose="02040503050406030204" pitchFamily="18" charset="0"/>
                  </a:rPr>
                </a:br>
                <a:endParaRPr lang="en-US" sz="1867"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sz="1867">
                          <a:latin typeface="Cambria Math" panose="02040503050406030204" pitchFamily="18" charset="0"/>
                        </a:rPr>
                        <m:t>c</m:t>
                      </m:r>
                      <m:r>
                        <a:rPr lang="en-US" sz="1867" i="1">
                          <a:latin typeface="Cambria Math" panose="02040503050406030204" pitchFamily="18" charset="0"/>
                        </a:rPr>
                        <m:t>=</m:t>
                      </m:r>
                      <m:sSub>
                        <m:sSubPr>
                          <m:ctrlPr>
                            <a:rPr lang="en-US" sz="1867" i="1">
                              <a:latin typeface="Cambria Math" panose="02040503050406030204" pitchFamily="18" charset="0"/>
                            </a:rPr>
                          </m:ctrlPr>
                        </m:sSubPr>
                        <m:e>
                          <m:r>
                            <a:rPr lang="en-US" sz="1867" i="1">
                              <a:latin typeface="Cambria Math" panose="02040503050406030204" pitchFamily="18" charset="0"/>
                            </a:rPr>
                            <m:t>𝑐</m:t>
                          </m:r>
                        </m:e>
                        <m:sub>
                          <m:r>
                            <a:rPr lang="en-US" sz="1867" i="1">
                              <a:latin typeface="Cambria Math" panose="02040503050406030204" pitchFamily="18" charset="0"/>
                            </a:rPr>
                            <m:t>0</m:t>
                          </m:r>
                        </m:sub>
                      </m:sSub>
                    </m:oMath>
                  </m:oMathPara>
                </a14:m>
                <a:endParaRPr lang="en-US" sz="1867" i="1" dirty="0">
                  <a:latin typeface="Cambria Math" panose="02040503050406030204" pitchFamily="18" charset="0"/>
                </a:endParaRPr>
              </a:p>
            </p:txBody>
          </p:sp>
        </mc:Choice>
        <mc:Fallback xmlns="">
          <p:sp>
            <p:nvSpPr>
              <p:cNvPr id="46" name="TextBox 45">
                <a:extLst>
                  <a:ext uri="{FF2B5EF4-FFF2-40B4-BE49-F238E27FC236}">
                    <a16:creationId xmlns:a16="http://schemas.microsoft.com/office/drawing/2014/main" id="{1E701827-D2F3-4094-B6FD-607F037F212D}"/>
                  </a:ext>
                </a:extLst>
              </p:cNvPr>
              <p:cNvSpPr txBox="1">
                <a:spLocks noRot="1" noChangeAspect="1" noMove="1" noResize="1" noEditPoints="1" noAdjustHandles="1" noChangeArrowheads="1" noChangeShapeType="1" noTextEdit="1"/>
              </p:cNvSpPr>
              <p:nvPr/>
            </p:nvSpPr>
            <p:spPr>
              <a:xfrm>
                <a:off x="5357761" y="985012"/>
                <a:ext cx="1385888" cy="574644"/>
              </a:xfrm>
              <a:prstGeom prst="rect">
                <a:avLst/>
              </a:prstGeom>
              <a:blipFill>
                <a:blip r:embed="rId3"/>
                <a:stretch>
                  <a:fillRect b="-8511"/>
                </a:stretch>
              </a:blipFill>
            </p:spPr>
            <p:txBody>
              <a:bodyPr/>
              <a:lstStyle/>
              <a:p>
                <a:r>
                  <a:rPr lang="en-US">
                    <a:noFill/>
                  </a:rPr>
                  <a:t> </a:t>
                </a:r>
              </a:p>
            </p:txBody>
          </p:sp>
        </mc:Fallback>
      </mc:AlternateContent>
      <p:cxnSp>
        <p:nvCxnSpPr>
          <p:cNvPr id="53" name="Straight Connector 52">
            <a:extLst>
              <a:ext uri="{FF2B5EF4-FFF2-40B4-BE49-F238E27FC236}">
                <a16:creationId xmlns:a16="http://schemas.microsoft.com/office/drawing/2014/main" id="{D5CEDE90-D022-47FF-BA0B-F79A8C1FCED7}"/>
              </a:ext>
            </a:extLst>
          </p:cNvPr>
          <p:cNvCxnSpPr>
            <a:cxnSpLocks/>
          </p:cNvCxnSpPr>
          <p:nvPr/>
        </p:nvCxnSpPr>
        <p:spPr>
          <a:xfrm flipV="1">
            <a:off x="7391501" y="1406248"/>
            <a:ext cx="1124855" cy="2592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E9517FE-6DF7-414B-A3A8-BE21D01A02A9}"/>
              </a:ext>
            </a:extLst>
          </p:cNvPr>
          <p:cNvCxnSpPr>
            <a:cxnSpLocks/>
          </p:cNvCxnSpPr>
          <p:nvPr/>
        </p:nvCxnSpPr>
        <p:spPr>
          <a:xfrm flipH="1" flipV="1">
            <a:off x="8515737" y="1406248"/>
            <a:ext cx="1124855" cy="2592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8AA8A4A-6B78-4E71-AA4E-4C44BF478A99}"/>
              </a:ext>
            </a:extLst>
          </p:cNvPr>
          <p:cNvCxnSpPr>
            <a:cxnSpLocks/>
          </p:cNvCxnSpPr>
          <p:nvPr/>
        </p:nvCxnSpPr>
        <p:spPr>
          <a:xfrm>
            <a:off x="5560961" y="1933079"/>
            <a:ext cx="1182688"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E7755BF-6809-4484-B55D-BE49AE79E497}"/>
              </a:ext>
            </a:extLst>
          </p:cNvPr>
          <p:cNvCxnSpPr>
            <a:cxnSpLocks/>
            <a:stCxn id="30" idx="3"/>
          </p:cNvCxnSpPr>
          <p:nvPr/>
        </p:nvCxnSpPr>
        <p:spPr>
          <a:xfrm>
            <a:off x="6769008" y="4075252"/>
            <a:ext cx="1582304"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 Placeholder 12">
            <a:extLst>
              <a:ext uri="{FF2B5EF4-FFF2-40B4-BE49-F238E27FC236}">
                <a16:creationId xmlns:a16="http://schemas.microsoft.com/office/drawing/2014/main" id="{B1977BCE-B040-4817-BF78-8EA25B7BCFEA}"/>
              </a:ext>
            </a:extLst>
          </p:cNvPr>
          <p:cNvSpPr txBox="1">
            <a:spLocks/>
          </p:cNvSpPr>
          <p:nvPr/>
        </p:nvSpPr>
        <p:spPr>
          <a:xfrm>
            <a:off x="5568600" y="3914226"/>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Unreacted core</a:t>
            </a:r>
          </a:p>
        </p:txBody>
      </p:sp>
      <p:cxnSp>
        <p:nvCxnSpPr>
          <p:cNvPr id="43" name="Straight Connector 42">
            <a:extLst>
              <a:ext uri="{FF2B5EF4-FFF2-40B4-BE49-F238E27FC236}">
                <a16:creationId xmlns:a16="http://schemas.microsoft.com/office/drawing/2014/main" id="{296E7ECD-1E02-48A1-BB9B-55C32F59462E}"/>
              </a:ext>
            </a:extLst>
          </p:cNvPr>
          <p:cNvCxnSpPr>
            <a:cxnSpLocks/>
            <a:stCxn id="59" idx="3"/>
          </p:cNvCxnSpPr>
          <p:nvPr/>
        </p:nvCxnSpPr>
        <p:spPr>
          <a:xfrm>
            <a:off x="6769009" y="4741828"/>
            <a:ext cx="1029567" cy="0"/>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 Placeholder 12">
            <a:extLst>
              <a:ext uri="{FF2B5EF4-FFF2-40B4-BE49-F238E27FC236}">
                <a16:creationId xmlns:a16="http://schemas.microsoft.com/office/drawing/2014/main" id="{31F6C90B-4A79-487C-A5F6-833C3177B93C}"/>
              </a:ext>
            </a:extLst>
          </p:cNvPr>
          <p:cNvSpPr txBox="1">
            <a:spLocks/>
          </p:cNvSpPr>
          <p:nvPr/>
        </p:nvSpPr>
        <p:spPr>
          <a:xfrm>
            <a:off x="5568600" y="4580802"/>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Porous layer</a:t>
            </a:r>
          </a:p>
        </p:txBody>
      </p:sp>
      <p:cxnSp>
        <p:nvCxnSpPr>
          <p:cNvPr id="60" name="Straight Connector 59">
            <a:extLst>
              <a:ext uri="{FF2B5EF4-FFF2-40B4-BE49-F238E27FC236}">
                <a16:creationId xmlns:a16="http://schemas.microsoft.com/office/drawing/2014/main" id="{ED0830A4-9FF8-43CC-9911-A0AFE401640F}"/>
              </a:ext>
            </a:extLst>
          </p:cNvPr>
          <p:cNvCxnSpPr>
            <a:cxnSpLocks/>
            <a:stCxn id="61" idx="3"/>
          </p:cNvCxnSpPr>
          <p:nvPr/>
        </p:nvCxnSpPr>
        <p:spPr>
          <a:xfrm>
            <a:off x="6769009" y="5408404"/>
            <a:ext cx="1341012"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 Placeholder 12">
            <a:extLst>
              <a:ext uri="{FF2B5EF4-FFF2-40B4-BE49-F238E27FC236}">
                <a16:creationId xmlns:a16="http://schemas.microsoft.com/office/drawing/2014/main" id="{6BF02C24-BA82-40B6-9A8B-427D9E6C584F}"/>
              </a:ext>
            </a:extLst>
          </p:cNvPr>
          <p:cNvSpPr txBox="1">
            <a:spLocks/>
          </p:cNvSpPr>
          <p:nvPr/>
        </p:nvSpPr>
        <p:spPr>
          <a:xfrm>
            <a:off x="5568600" y="5247378"/>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Diffusion layer</a:t>
            </a:r>
          </a:p>
        </p:txBody>
      </p:sp>
      <p:sp>
        <p:nvSpPr>
          <p:cNvPr id="62" name="Text Placeholder 12">
            <a:extLst>
              <a:ext uri="{FF2B5EF4-FFF2-40B4-BE49-F238E27FC236}">
                <a16:creationId xmlns:a16="http://schemas.microsoft.com/office/drawing/2014/main" id="{F94E1EDE-179B-47CC-B845-50092419C888}"/>
              </a:ext>
            </a:extLst>
          </p:cNvPr>
          <p:cNvSpPr txBox="1">
            <a:spLocks/>
          </p:cNvSpPr>
          <p:nvPr/>
        </p:nvSpPr>
        <p:spPr>
          <a:xfrm>
            <a:off x="5568600" y="2056118"/>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Bed inlet</a:t>
            </a:r>
          </a:p>
        </p:txBody>
      </p:sp>
      <p:sp>
        <p:nvSpPr>
          <p:cNvPr id="25" name="Text Placeholder 12">
            <a:extLst>
              <a:ext uri="{FF2B5EF4-FFF2-40B4-BE49-F238E27FC236}">
                <a16:creationId xmlns:a16="http://schemas.microsoft.com/office/drawing/2014/main" id="{2F9A86D1-1AEC-4824-8353-704DB08C4671}"/>
              </a:ext>
            </a:extLst>
          </p:cNvPr>
          <p:cNvSpPr txBox="1">
            <a:spLocks/>
          </p:cNvSpPr>
          <p:nvPr/>
        </p:nvSpPr>
        <p:spPr>
          <a:xfrm>
            <a:off x="6928611" y="6132173"/>
            <a:ext cx="2801092" cy="486380"/>
          </a:xfrm>
          <a:prstGeom prst="rect">
            <a:avLst/>
          </a:prstGeom>
        </p:spPr>
        <p:txBody>
          <a:bodyPr vert="horz" lIns="0" tIns="60960" rIns="121920" bIns="60960" rtlCol="0">
            <a:normAutofit fontScale="92500" lnSpcReduction="10000"/>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33" dirty="0"/>
              <a:t>Core and layers of a shrinking core particle.</a:t>
            </a:r>
          </a:p>
        </p:txBody>
      </p:sp>
    </p:spTree>
    <p:extLst>
      <p:ext uri="{BB962C8B-B14F-4D97-AF65-F5344CB8AC3E}">
        <p14:creationId xmlns:p14="http://schemas.microsoft.com/office/powerpoint/2010/main" val="1713086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3820940-D6C8-4DAA-ABE6-90B2F696EA3E}"/>
              </a:ext>
            </a:extLst>
          </p:cNvPr>
          <p:cNvSpPr>
            <a:spLocks noGrp="1"/>
          </p:cNvSpPr>
          <p:nvPr>
            <p:ph type="title"/>
          </p:nvPr>
        </p:nvSpPr>
        <p:spPr/>
        <p:txBody>
          <a:bodyPr/>
          <a:lstStyle/>
          <a:p>
            <a:r>
              <a:rPr lang="en-US" noProof="0"/>
              <a:t>Shrinking Core Model</a:t>
            </a:r>
            <a:endParaRPr lang="en-US" noProof="0" dirty="0"/>
          </a:p>
        </p:txBody>
      </p:sp>
      <mc:AlternateContent xmlns:mc="http://schemas.openxmlformats.org/markup-compatibility/2006" xmlns:a14="http://schemas.microsoft.com/office/drawing/2010/main">
        <mc:Choice Requires="a14">
          <p:sp>
            <p:nvSpPr>
              <p:cNvPr id="12" name="Content Placeholder 11">
                <a:extLst>
                  <a:ext uri="{FF2B5EF4-FFF2-40B4-BE49-F238E27FC236}">
                    <a16:creationId xmlns:a16="http://schemas.microsoft.com/office/drawing/2014/main" id="{43CB8161-1B7A-4AB6-8D39-DAB7C568AE4C}"/>
                  </a:ext>
                </a:extLst>
              </p:cNvPr>
              <p:cNvSpPr>
                <a:spLocks noGrp="1"/>
              </p:cNvSpPr>
              <p:nvPr>
                <p:ph sz="half" idx="10"/>
              </p:nvPr>
            </p:nvSpPr>
            <p:spPr/>
            <p:txBody>
              <a:bodyPr>
                <a:normAutofit/>
              </a:bodyPr>
              <a:lstStyle/>
              <a:p>
                <a:r>
                  <a:rPr lang="en-US" dirty="0"/>
                  <a:t>Porous layer formed  </a:t>
                </a:r>
              </a:p>
              <a:p>
                <a:pPr lvl="1"/>
                <a:r>
                  <a:rPr lang="en-US" dirty="0"/>
                  <a:t>Layer grows as the core shrinks:</a:t>
                </a:r>
              </a:p>
              <a:p>
                <a:pPr lvl="2"/>
                <a:r>
                  <a:rPr lang="sv-SE" dirty="0"/>
                  <a:t>Reactions on the core surface consumes the core </a:t>
                </a:r>
                <a:endParaRPr lang="en-US" dirty="0"/>
              </a:p>
              <a:p>
                <a:pPr lvl="2"/>
                <a:r>
                  <a:rPr lang="en-US" dirty="0"/>
                  <a:t>Solid core radius </a:t>
                </a:r>
                <a14:m>
                  <m:oMath xmlns:m="http://schemas.openxmlformats.org/officeDocument/2006/math">
                    <m:sSub>
                      <m:sSubPr>
                        <m:ctrlPr>
                          <a:rPr lang="sv-SE" b="0" i="1" smtClean="0">
                            <a:latin typeface="Cambria Math" panose="02040503050406030204" pitchFamily="18" charset="0"/>
                          </a:rPr>
                        </m:ctrlPr>
                      </m:sSubPr>
                      <m:e>
                        <m:r>
                          <a:rPr lang="sv-SE" b="0" i="1" smtClean="0">
                            <a:latin typeface="Cambria Math" panose="02040503050406030204" pitchFamily="18" charset="0"/>
                          </a:rPr>
                          <m:t>𝑅</m:t>
                        </m:r>
                      </m:e>
                      <m:sub>
                        <m:r>
                          <a:rPr lang="sv-SE" b="0" i="1" smtClean="0">
                            <a:latin typeface="Cambria Math" panose="02040503050406030204" pitchFamily="18" charset="0"/>
                          </a:rPr>
                          <m:t>𝑝</m:t>
                        </m:r>
                      </m:sub>
                    </m:sSub>
                  </m:oMath>
                </a14:m>
                <a:r>
                  <a:rPr lang="en-US" dirty="0"/>
                  <a:t> solved for</a:t>
                </a:r>
              </a:p>
              <a:p>
                <a:pPr lvl="2"/>
                <a:r>
                  <a:rPr lang="en-US" dirty="0"/>
                  <a:t>Extra dimension for moving coordinate system</a:t>
                </a:r>
              </a:p>
              <a:p>
                <a:pPr lvl="2"/>
                <a:r>
                  <a:rPr lang="sv-SE" i="1" dirty="0"/>
                  <a:t>r</a:t>
                </a:r>
                <a:r>
                  <a:rPr lang="en-US" dirty="0"/>
                  <a:t> is a scaled moving system</a:t>
                </a:r>
              </a:p>
              <a:p>
                <a:pPr lvl="1"/>
                <a:r>
                  <a:rPr lang="en-US" dirty="0"/>
                  <a:t>Reactants diffuse through the layer</a:t>
                </a:r>
              </a:p>
              <a:p>
                <a:pPr lvl="1"/>
                <a:r>
                  <a:rPr lang="en-US" dirty="0"/>
                  <a:t>Volumetric reactions in the porous layer</a:t>
                </a:r>
              </a:p>
            </p:txBody>
          </p:sp>
        </mc:Choice>
        <mc:Fallback xmlns="">
          <p:sp>
            <p:nvSpPr>
              <p:cNvPr id="12" name="Content Placeholder 11">
                <a:extLst>
                  <a:ext uri="{FF2B5EF4-FFF2-40B4-BE49-F238E27FC236}">
                    <a16:creationId xmlns:a16="http://schemas.microsoft.com/office/drawing/2014/main" id="{43CB8161-1B7A-4AB6-8D39-DAB7C568AE4C}"/>
                  </a:ext>
                </a:extLst>
              </p:cNvPr>
              <p:cNvSpPr>
                <a:spLocks noGrp="1" noRot="1" noChangeAspect="1" noMove="1" noResize="1" noEditPoints="1" noAdjustHandles="1" noChangeArrowheads="1" noChangeShapeType="1" noTextEdit="1"/>
              </p:cNvSpPr>
              <p:nvPr>
                <p:ph sz="half" idx="10"/>
              </p:nvPr>
            </p:nvSpPr>
            <p:spPr>
              <a:blipFill>
                <a:blip r:embed="rId3"/>
                <a:stretch>
                  <a:fillRect l="-3411" t="-578"/>
                </a:stretch>
              </a:blipFill>
            </p:spPr>
            <p:txBody>
              <a:bodyPr/>
              <a:lstStyle/>
              <a:p>
                <a:r>
                  <a:rPr lang="en-US">
                    <a:noFill/>
                  </a:rPr>
                  <a:t> </a:t>
                </a:r>
              </a:p>
            </p:txBody>
          </p:sp>
        </mc:Fallback>
      </mc:AlternateContent>
      <p:sp>
        <p:nvSpPr>
          <p:cNvPr id="58" name="Text Placeholder 12">
            <a:extLst>
              <a:ext uri="{FF2B5EF4-FFF2-40B4-BE49-F238E27FC236}">
                <a16:creationId xmlns:a16="http://schemas.microsoft.com/office/drawing/2014/main" id="{BEBC58AD-3E96-495A-A47E-1EFBDC70A30B}"/>
              </a:ext>
            </a:extLst>
          </p:cNvPr>
          <p:cNvSpPr>
            <a:spLocks noGrp="1"/>
          </p:cNvSpPr>
          <p:nvPr>
            <p:ph type="body" sz="quarter" idx="12"/>
          </p:nvPr>
        </p:nvSpPr>
        <p:spPr/>
        <p:txBody>
          <a:bodyPr/>
          <a:lstStyle/>
          <a:p>
            <a:r>
              <a:rPr lang="en-US"/>
              <a:t>Core and layers of a shrinking core particle.</a:t>
            </a:r>
            <a:endParaRPr lang="en-US" dirty="0"/>
          </a:p>
        </p:txBody>
      </p:sp>
      <p:grpSp>
        <p:nvGrpSpPr>
          <p:cNvPr id="38" name="Group 37">
            <a:extLst>
              <a:ext uri="{FF2B5EF4-FFF2-40B4-BE49-F238E27FC236}">
                <a16:creationId xmlns:a16="http://schemas.microsoft.com/office/drawing/2014/main" id="{66C53970-1599-4142-8390-06AC20DFA79E}"/>
              </a:ext>
            </a:extLst>
          </p:cNvPr>
          <p:cNvGrpSpPr/>
          <p:nvPr/>
        </p:nvGrpSpPr>
        <p:grpSpPr>
          <a:xfrm>
            <a:off x="7342971" y="3173596"/>
            <a:ext cx="2346672" cy="2346672"/>
            <a:chOff x="4756212" y="811746"/>
            <a:chExt cx="3087960" cy="3087960"/>
          </a:xfrm>
        </p:grpSpPr>
        <p:sp>
          <p:nvSpPr>
            <p:cNvPr id="39" name="Oval 38">
              <a:extLst>
                <a:ext uri="{FF2B5EF4-FFF2-40B4-BE49-F238E27FC236}">
                  <a16:creationId xmlns:a16="http://schemas.microsoft.com/office/drawing/2014/main" id="{ED248149-F249-4F8D-9528-DAA1FD3CDF17}"/>
                </a:ext>
              </a:extLst>
            </p:cNvPr>
            <p:cNvSpPr/>
            <p:nvPr/>
          </p:nvSpPr>
          <p:spPr>
            <a:xfrm>
              <a:off x="4860032" y="915566"/>
              <a:ext cx="2880320" cy="28803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0" name="Oval 39">
              <a:extLst>
                <a:ext uri="{FF2B5EF4-FFF2-40B4-BE49-F238E27FC236}">
                  <a16:creationId xmlns:a16="http://schemas.microsoft.com/office/drawing/2014/main" id="{2F99BB17-86AE-4E39-9B69-5BA4199879BE}"/>
                </a:ext>
              </a:extLst>
            </p:cNvPr>
            <p:cNvSpPr/>
            <p:nvPr/>
          </p:nvSpPr>
          <p:spPr>
            <a:xfrm>
              <a:off x="5374847" y="1430381"/>
              <a:ext cx="1850690" cy="185069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Oval 40">
              <a:extLst>
                <a:ext uri="{FF2B5EF4-FFF2-40B4-BE49-F238E27FC236}">
                  <a16:creationId xmlns:a16="http://schemas.microsoft.com/office/drawing/2014/main" id="{5398B230-C784-4F2C-ACB2-FA17CEB956AC}"/>
                </a:ext>
              </a:extLst>
            </p:cNvPr>
            <p:cNvSpPr/>
            <p:nvPr/>
          </p:nvSpPr>
          <p:spPr>
            <a:xfrm>
              <a:off x="4756212" y="811746"/>
              <a:ext cx="3087960" cy="3087960"/>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cxnSp>
        <p:nvCxnSpPr>
          <p:cNvPr id="47" name="Straight Connector 46">
            <a:extLst>
              <a:ext uri="{FF2B5EF4-FFF2-40B4-BE49-F238E27FC236}">
                <a16:creationId xmlns:a16="http://schemas.microsoft.com/office/drawing/2014/main" id="{310DD4A2-DD52-4CE8-B3D0-0438A355C9E8}"/>
              </a:ext>
            </a:extLst>
          </p:cNvPr>
          <p:cNvCxnSpPr/>
          <p:nvPr/>
        </p:nvCxnSpPr>
        <p:spPr>
          <a:xfrm>
            <a:off x="8516305" y="2942420"/>
            <a:ext cx="0" cy="2987077"/>
          </a:xfrm>
          <a:prstGeom prst="line">
            <a:avLst/>
          </a:prstGeom>
          <a:ln>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81666987-F094-44F5-A0E1-62AA0FC0A3EE}"/>
              </a:ext>
            </a:extLst>
          </p:cNvPr>
          <p:cNvCxnSpPr>
            <a:cxnSpLocks/>
          </p:cNvCxnSpPr>
          <p:nvPr/>
        </p:nvCxnSpPr>
        <p:spPr>
          <a:xfrm>
            <a:off x="8525215" y="5822740"/>
            <a:ext cx="1085531"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502EB464-59F9-4B46-A54E-64B9929C7386}"/>
              </a:ext>
            </a:extLst>
          </p:cNvPr>
          <p:cNvSpPr txBox="1"/>
          <p:nvPr/>
        </p:nvSpPr>
        <p:spPr>
          <a:xfrm>
            <a:off x="9180383" y="3609435"/>
            <a:ext cx="284052" cy="379656"/>
          </a:xfrm>
          <a:prstGeom prst="rect">
            <a:avLst/>
          </a:prstGeom>
          <a:noFill/>
        </p:spPr>
        <p:txBody>
          <a:bodyPr wrap="none" rtlCol="0">
            <a:spAutoFit/>
          </a:bodyPr>
          <a:lstStyle/>
          <a:p>
            <a:r>
              <a:rPr lang="en-US" sz="1867" i="1" dirty="0">
                <a:latin typeface="Cambria Math" panose="02040503050406030204" pitchFamily="18" charset="0"/>
                <a:ea typeface="Cambria Math" panose="02040503050406030204" pitchFamily="18" charset="0"/>
              </a:rPr>
              <a:t>r</a:t>
            </a:r>
          </a:p>
        </p:txBody>
      </p:sp>
      <p:cxnSp>
        <p:nvCxnSpPr>
          <p:cNvPr id="50" name="Straight Connector 49">
            <a:extLst>
              <a:ext uri="{FF2B5EF4-FFF2-40B4-BE49-F238E27FC236}">
                <a16:creationId xmlns:a16="http://schemas.microsoft.com/office/drawing/2014/main" id="{947D2B0C-DE49-414A-9F0C-9AC57C28EF95}"/>
              </a:ext>
            </a:extLst>
          </p:cNvPr>
          <p:cNvCxnSpPr>
            <a:cxnSpLocks/>
            <a:endCxn id="40" idx="6"/>
          </p:cNvCxnSpPr>
          <p:nvPr/>
        </p:nvCxnSpPr>
        <p:spPr>
          <a:xfrm>
            <a:off x="9219515" y="2942420"/>
            <a:ext cx="0" cy="1404512"/>
          </a:xfrm>
          <a:prstGeom prst="line">
            <a:avLst/>
          </a:prstGeom>
          <a:ln>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8546C17-4518-4EED-BA20-3B96A3BE3912}"/>
              </a:ext>
            </a:extLst>
          </p:cNvPr>
          <p:cNvCxnSpPr>
            <a:cxnSpLocks/>
          </p:cNvCxnSpPr>
          <p:nvPr/>
        </p:nvCxnSpPr>
        <p:spPr>
          <a:xfrm>
            <a:off x="8516306" y="3149897"/>
            <a:ext cx="703209"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4A5612F9-4566-435D-8B34-A601E9B1AF74}"/>
              </a:ext>
            </a:extLst>
          </p:cNvPr>
          <p:cNvSpPr txBox="1"/>
          <p:nvPr/>
        </p:nvSpPr>
        <p:spPr>
          <a:xfrm>
            <a:off x="8546675" y="2654388"/>
            <a:ext cx="421910" cy="379656"/>
          </a:xfrm>
          <a:prstGeom prst="rect">
            <a:avLst/>
          </a:prstGeom>
          <a:noFill/>
        </p:spPr>
        <p:txBody>
          <a:bodyPr wrap="none" rtlCol="0">
            <a:spAutoFit/>
          </a:bodyPr>
          <a:lstStyle/>
          <a:p>
            <a:r>
              <a:rPr lang="en-US" sz="1867" i="1" dirty="0" err="1">
                <a:latin typeface="Cambria Math" panose="02040503050406030204" pitchFamily="18" charset="0"/>
                <a:ea typeface="Cambria Math" panose="02040503050406030204" pitchFamily="18" charset="0"/>
              </a:rPr>
              <a:t>R</a:t>
            </a:r>
            <a:r>
              <a:rPr lang="en-US" sz="1867" i="1" baseline="-25000" dirty="0" err="1">
                <a:latin typeface="Cambria Math" panose="02040503050406030204" pitchFamily="18" charset="0"/>
                <a:ea typeface="Cambria Math" panose="02040503050406030204" pitchFamily="18" charset="0"/>
              </a:rPr>
              <a:t>p</a:t>
            </a:r>
            <a:endParaRPr lang="en-US" sz="1867" i="1" baseline="-25000" dirty="0">
              <a:latin typeface="Cambria Math" panose="02040503050406030204" pitchFamily="18" charset="0"/>
              <a:ea typeface="Cambria Math" panose="02040503050406030204" pitchFamily="18" charset="0"/>
            </a:endParaRPr>
          </a:p>
        </p:txBody>
      </p:sp>
      <p:cxnSp>
        <p:nvCxnSpPr>
          <p:cNvPr id="55" name="Straight Connector 54">
            <a:extLst>
              <a:ext uri="{FF2B5EF4-FFF2-40B4-BE49-F238E27FC236}">
                <a16:creationId xmlns:a16="http://schemas.microsoft.com/office/drawing/2014/main" id="{1BA8F75D-714A-499F-A38C-52105597669A}"/>
              </a:ext>
            </a:extLst>
          </p:cNvPr>
          <p:cNvCxnSpPr>
            <a:cxnSpLocks/>
          </p:cNvCxnSpPr>
          <p:nvPr/>
        </p:nvCxnSpPr>
        <p:spPr>
          <a:xfrm>
            <a:off x="9601836" y="3422473"/>
            <a:ext cx="0" cy="2507024"/>
          </a:xfrm>
          <a:prstGeom prst="line">
            <a:avLst/>
          </a:prstGeom>
          <a:ln>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30BA19B7-D63E-4827-B058-C4B17D3F29DC}"/>
              </a:ext>
            </a:extLst>
          </p:cNvPr>
          <p:cNvCxnSpPr>
            <a:cxnSpLocks/>
          </p:cNvCxnSpPr>
          <p:nvPr/>
        </p:nvCxnSpPr>
        <p:spPr>
          <a:xfrm>
            <a:off x="9219515" y="3998537"/>
            <a:ext cx="391231"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5A3EEE5D-C857-4E31-902C-7621313D83BB}"/>
              </a:ext>
            </a:extLst>
          </p:cNvPr>
          <p:cNvSpPr txBox="1"/>
          <p:nvPr/>
        </p:nvSpPr>
        <p:spPr>
          <a:xfrm>
            <a:off x="8812503" y="5368689"/>
            <a:ext cx="449675" cy="379656"/>
          </a:xfrm>
          <a:prstGeom prst="rect">
            <a:avLst/>
          </a:prstGeom>
          <a:noFill/>
        </p:spPr>
        <p:txBody>
          <a:bodyPr wrap="none" rtlCol="0">
            <a:spAutoFit/>
          </a:bodyPr>
          <a:lstStyle/>
          <a:p>
            <a:r>
              <a:rPr lang="en-US" sz="1867" i="1" dirty="0">
                <a:latin typeface="Cambria Math" panose="02040503050406030204" pitchFamily="18" charset="0"/>
                <a:ea typeface="Cambria Math" panose="02040503050406030204" pitchFamily="18" charset="0"/>
              </a:rPr>
              <a:t>R</a:t>
            </a:r>
            <a:r>
              <a:rPr lang="en-US" sz="1867" i="1" baseline="-25000" dirty="0">
                <a:latin typeface="Cambria Math" panose="02040503050406030204" pitchFamily="18" charset="0"/>
                <a:ea typeface="Cambria Math" panose="02040503050406030204" pitchFamily="18" charset="0"/>
              </a:rPr>
              <a:t>o </a:t>
            </a:r>
          </a:p>
        </p:txBody>
      </p:sp>
      <p:cxnSp>
        <p:nvCxnSpPr>
          <p:cNvPr id="32" name="Straight Arrow Connector 31">
            <a:extLst>
              <a:ext uri="{FF2B5EF4-FFF2-40B4-BE49-F238E27FC236}">
                <a16:creationId xmlns:a16="http://schemas.microsoft.com/office/drawing/2014/main" id="{CA4A8898-1A1D-4B9A-9760-4FA34D1CEE76}"/>
              </a:ext>
            </a:extLst>
          </p:cNvPr>
          <p:cNvCxnSpPr>
            <a:cxnSpLocks/>
          </p:cNvCxnSpPr>
          <p:nvPr/>
        </p:nvCxnSpPr>
        <p:spPr>
          <a:xfrm>
            <a:off x="10168405" y="5006565"/>
            <a:ext cx="1617196" cy="0"/>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8AAE1AE-7676-4B7C-B3CA-2ECCB51730C5}"/>
              </a:ext>
            </a:extLst>
          </p:cNvPr>
          <p:cNvCxnSpPr>
            <a:cxnSpLocks/>
          </p:cNvCxnSpPr>
          <p:nvPr/>
        </p:nvCxnSpPr>
        <p:spPr>
          <a:xfrm>
            <a:off x="11785600" y="4807514"/>
            <a:ext cx="0" cy="409229"/>
          </a:xfrm>
          <a:prstGeom prst="line">
            <a:avLst/>
          </a:prstGeom>
          <a:ln>
            <a:solidFill>
              <a:schemeClr val="tx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4B8E20E-EE24-4EF8-A233-D140835E200B}"/>
              </a:ext>
            </a:extLst>
          </p:cNvPr>
          <p:cNvSpPr/>
          <p:nvPr/>
        </p:nvSpPr>
        <p:spPr>
          <a:xfrm>
            <a:off x="9988654" y="5203338"/>
            <a:ext cx="298480" cy="338554"/>
          </a:xfrm>
          <a:prstGeom prst="rect">
            <a:avLst/>
          </a:prstGeom>
        </p:spPr>
        <p:txBody>
          <a:bodyPr wrap="none">
            <a:spAutoFit/>
          </a:bodyPr>
          <a:lstStyle/>
          <a:p>
            <a:r>
              <a:rPr lang="en-US" sz="1600" dirty="0">
                <a:latin typeface="Cambria Math" panose="02040503050406030204" pitchFamily="18" charset="0"/>
                <a:ea typeface="Cambria Math" panose="02040503050406030204" pitchFamily="18" charset="0"/>
              </a:rPr>
              <a:t>0</a:t>
            </a:r>
          </a:p>
        </p:txBody>
      </p:sp>
      <p:sp>
        <p:nvSpPr>
          <p:cNvPr id="35" name="Rectangle 34">
            <a:extLst>
              <a:ext uri="{FF2B5EF4-FFF2-40B4-BE49-F238E27FC236}">
                <a16:creationId xmlns:a16="http://schemas.microsoft.com/office/drawing/2014/main" id="{28B29CBE-7AA8-49BF-A336-36FE39D71222}"/>
              </a:ext>
            </a:extLst>
          </p:cNvPr>
          <p:cNvSpPr/>
          <p:nvPr/>
        </p:nvSpPr>
        <p:spPr>
          <a:xfrm>
            <a:off x="11582400" y="5203338"/>
            <a:ext cx="359501" cy="338554"/>
          </a:xfrm>
          <a:prstGeom prst="rect">
            <a:avLst/>
          </a:prstGeom>
        </p:spPr>
        <p:txBody>
          <a:bodyPr wrap="square">
            <a:spAutoFit/>
          </a:bodyPr>
          <a:lstStyle/>
          <a:p>
            <a:r>
              <a:rPr lang="en-US" sz="1600" dirty="0">
                <a:latin typeface="Cambria Math" panose="02040503050406030204" pitchFamily="18" charset="0"/>
                <a:ea typeface="Cambria Math" panose="02040503050406030204" pitchFamily="18" charset="0"/>
              </a:rPr>
              <a:t>1</a:t>
            </a:r>
          </a:p>
        </p:txBody>
      </p:sp>
      <p:cxnSp>
        <p:nvCxnSpPr>
          <p:cNvPr id="36" name="Straight Arrow Connector 35">
            <a:extLst>
              <a:ext uri="{FF2B5EF4-FFF2-40B4-BE49-F238E27FC236}">
                <a16:creationId xmlns:a16="http://schemas.microsoft.com/office/drawing/2014/main" id="{EEF6E147-112E-4F8D-A4F0-D3EBB73F99E4}"/>
              </a:ext>
            </a:extLst>
          </p:cNvPr>
          <p:cNvCxnSpPr>
            <a:cxnSpLocks/>
          </p:cNvCxnSpPr>
          <p:nvPr/>
        </p:nvCxnSpPr>
        <p:spPr>
          <a:xfrm flipV="1">
            <a:off x="10168404" y="3566406"/>
            <a:ext cx="0" cy="1650337"/>
          </a:xfrm>
          <a:prstGeom prst="straightConnector1">
            <a:avLst/>
          </a:prstGeom>
          <a:ln>
            <a:solidFill>
              <a:schemeClr val="tx1">
                <a:lumMod val="50000"/>
              </a:schemeClr>
            </a:solidFill>
            <a:tailEnd type="triangle" w="med"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CA062390-5948-49F0-9ED3-0ACA698CCC0D}"/>
                  </a:ext>
                </a:extLst>
              </p:cNvPr>
              <p:cNvSpPr txBox="1"/>
              <p:nvPr/>
            </p:nvSpPr>
            <p:spPr>
              <a:xfrm>
                <a:off x="10877307" y="5076946"/>
                <a:ext cx="182807" cy="2873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867" i="1">
                          <a:latin typeface="Cambria Math" panose="02040503050406030204" pitchFamily="18" charset="0"/>
                        </a:rPr>
                        <m:t>𝑠</m:t>
                      </m:r>
                    </m:oMath>
                  </m:oMathPara>
                </a14:m>
                <a:endParaRPr lang="en-SE" sz="1867" dirty="0"/>
              </a:p>
            </p:txBody>
          </p:sp>
        </mc:Choice>
        <mc:Fallback xmlns="">
          <p:sp>
            <p:nvSpPr>
              <p:cNvPr id="37" name="TextBox 36">
                <a:extLst>
                  <a:ext uri="{FF2B5EF4-FFF2-40B4-BE49-F238E27FC236}">
                    <a16:creationId xmlns:a16="http://schemas.microsoft.com/office/drawing/2014/main" id="{CA062390-5948-49F0-9ED3-0ACA698CCC0D}"/>
                  </a:ext>
                </a:extLst>
              </p:cNvPr>
              <p:cNvSpPr txBox="1">
                <a:spLocks noRot="1" noChangeAspect="1" noMove="1" noResize="1" noEditPoints="1" noAdjustHandles="1" noChangeArrowheads="1" noChangeShapeType="1" noTextEdit="1"/>
              </p:cNvSpPr>
              <p:nvPr/>
            </p:nvSpPr>
            <p:spPr>
              <a:xfrm>
                <a:off x="10877307" y="5076946"/>
                <a:ext cx="182807" cy="287323"/>
              </a:xfrm>
              <a:prstGeom prst="rect">
                <a:avLst/>
              </a:prstGeom>
              <a:blipFill>
                <a:blip r:embed="rId4"/>
                <a:stretch>
                  <a:fillRect l="-13333" r="-13333" b="-2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DE1E0D85-8AD8-4AC3-ABE5-7AA2A81625C9}"/>
                  </a:ext>
                </a:extLst>
              </p:cNvPr>
              <p:cNvSpPr txBox="1"/>
              <p:nvPr/>
            </p:nvSpPr>
            <p:spPr>
              <a:xfrm>
                <a:off x="9956801" y="3149222"/>
                <a:ext cx="185500" cy="2873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867" i="1">
                          <a:latin typeface="Cambria Math" panose="02040503050406030204" pitchFamily="18" charset="0"/>
                        </a:rPr>
                        <m:t>𝑐</m:t>
                      </m:r>
                    </m:oMath>
                  </m:oMathPara>
                </a14:m>
                <a:endParaRPr lang="en-SE" sz="1867" dirty="0"/>
              </a:p>
            </p:txBody>
          </p:sp>
        </mc:Choice>
        <mc:Fallback xmlns="">
          <p:sp>
            <p:nvSpPr>
              <p:cNvPr id="63" name="TextBox 62">
                <a:extLst>
                  <a:ext uri="{FF2B5EF4-FFF2-40B4-BE49-F238E27FC236}">
                    <a16:creationId xmlns:a16="http://schemas.microsoft.com/office/drawing/2014/main" id="{DE1E0D85-8AD8-4AC3-ABE5-7AA2A81625C9}"/>
                  </a:ext>
                </a:extLst>
              </p:cNvPr>
              <p:cNvSpPr txBox="1">
                <a:spLocks noRot="1" noChangeAspect="1" noMove="1" noResize="1" noEditPoints="1" noAdjustHandles="1" noChangeArrowheads="1" noChangeShapeType="1" noTextEdit="1"/>
              </p:cNvSpPr>
              <p:nvPr/>
            </p:nvSpPr>
            <p:spPr>
              <a:xfrm>
                <a:off x="9956801" y="3149222"/>
                <a:ext cx="185500" cy="287323"/>
              </a:xfrm>
              <a:prstGeom prst="rect">
                <a:avLst/>
              </a:prstGeom>
              <a:blipFill>
                <a:blip r:embed="rId5"/>
                <a:stretch>
                  <a:fillRect l="-12903" r="-9677" b="-2128"/>
                </a:stretch>
              </a:blipFill>
            </p:spPr>
            <p:txBody>
              <a:bodyPr/>
              <a:lstStyle/>
              <a:p>
                <a:r>
                  <a:rPr lang="en-US">
                    <a:noFill/>
                  </a:rPr>
                  <a:t> </a:t>
                </a:r>
              </a:p>
            </p:txBody>
          </p:sp>
        </mc:Fallback>
      </mc:AlternateContent>
      <p:sp>
        <p:nvSpPr>
          <p:cNvPr id="64" name="Freeform: Shape 63">
            <a:extLst>
              <a:ext uri="{FF2B5EF4-FFF2-40B4-BE49-F238E27FC236}">
                <a16:creationId xmlns:a16="http://schemas.microsoft.com/office/drawing/2014/main" id="{D35CF3DE-596A-4761-AE9F-44610A04BFB3}"/>
              </a:ext>
            </a:extLst>
          </p:cNvPr>
          <p:cNvSpPr/>
          <p:nvPr/>
        </p:nvSpPr>
        <p:spPr>
          <a:xfrm>
            <a:off x="10169793" y="3998041"/>
            <a:ext cx="1615801" cy="652585"/>
          </a:xfrm>
          <a:custGeom>
            <a:avLst/>
            <a:gdLst>
              <a:gd name="connsiteX0" fmla="*/ 0 w 1733550"/>
              <a:gd name="connsiteY0" fmla="*/ 0 h 501650"/>
              <a:gd name="connsiteX1" fmla="*/ 558800 w 1733550"/>
              <a:gd name="connsiteY1" fmla="*/ 393700 h 501650"/>
              <a:gd name="connsiteX2" fmla="*/ 1733550 w 1733550"/>
              <a:gd name="connsiteY2" fmla="*/ 501650 h 501650"/>
            </a:gdLst>
            <a:ahLst/>
            <a:cxnLst>
              <a:cxn ang="0">
                <a:pos x="connsiteX0" y="connsiteY0"/>
              </a:cxn>
              <a:cxn ang="0">
                <a:pos x="connsiteX1" y="connsiteY1"/>
              </a:cxn>
              <a:cxn ang="0">
                <a:pos x="connsiteX2" y="connsiteY2"/>
              </a:cxn>
            </a:cxnLst>
            <a:rect l="l" t="t" r="r" b="b"/>
            <a:pathLst>
              <a:path w="1733550" h="501650">
                <a:moveTo>
                  <a:pt x="0" y="0"/>
                </a:moveTo>
                <a:cubicBezTo>
                  <a:pt x="134937" y="155046"/>
                  <a:pt x="269875" y="310092"/>
                  <a:pt x="558800" y="393700"/>
                </a:cubicBezTo>
                <a:cubicBezTo>
                  <a:pt x="847725" y="477308"/>
                  <a:pt x="1543050" y="501650"/>
                  <a:pt x="1733550" y="50165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sz="2400"/>
          </a:p>
        </p:txBody>
      </p:sp>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7A94DEB8-5090-43F5-96E3-942F887C9091}"/>
                  </a:ext>
                </a:extLst>
              </p:cNvPr>
              <p:cNvSpPr txBox="1"/>
              <p:nvPr/>
            </p:nvSpPr>
            <p:spPr>
              <a:xfrm>
                <a:off x="8824293" y="1777392"/>
                <a:ext cx="2190984" cy="3091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867" i="1">
                          <a:latin typeface="Cambria Math" panose="02040503050406030204" pitchFamily="18" charset="0"/>
                        </a:rPr>
                        <m:t>𝑟</m:t>
                      </m:r>
                      <m:r>
                        <a:rPr lang="en-GB" sz="1867" i="1">
                          <a:latin typeface="Cambria Math" panose="02040503050406030204" pitchFamily="18" charset="0"/>
                        </a:rPr>
                        <m:t>=</m:t>
                      </m:r>
                      <m:sSub>
                        <m:sSubPr>
                          <m:ctrlPr>
                            <a:rPr lang="en-GB" sz="1867" i="1">
                              <a:latin typeface="Cambria Math" panose="02040503050406030204" pitchFamily="18" charset="0"/>
                            </a:rPr>
                          </m:ctrlPr>
                        </m:sSubPr>
                        <m:e>
                          <m:r>
                            <a:rPr lang="en-GB" sz="1867" i="1">
                              <a:latin typeface="Cambria Math" panose="02040503050406030204" pitchFamily="18" charset="0"/>
                            </a:rPr>
                            <m:t>𝑅</m:t>
                          </m:r>
                        </m:e>
                        <m:sub>
                          <m:r>
                            <a:rPr lang="en-GB" sz="1867" i="1">
                              <a:latin typeface="Cambria Math" panose="02040503050406030204" pitchFamily="18" charset="0"/>
                            </a:rPr>
                            <m:t>𝑝</m:t>
                          </m:r>
                        </m:sub>
                      </m:sSub>
                      <m:r>
                        <a:rPr lang="en-GB" sz="1867" i="1">
                          <a:latin typeface="Cambria Math" panose="02040503050406030204" pitchFamily="18" charset="0"/>
                        </a:rPr>
                        <m:t>+</m:t>
                      </m:r>
                      <m:r>
                        <a:rPr lang="en-GB" sz="1867" i="1">
                          <a:latin typeface="Cambria Math" panose="02040503050406030204" pitchFamily="18" charset="0"/>
                        </a:rPr>
                        <m:t>𝑠</m:t>
                      </m:r>
                      <m:r>
                        <a:rPr lang="en-GB" sz="1867" i="1">
                          <a:latin typeface="Cambria Math" panose="02040503050406030204" pitchFamily="18" charset="0"/>
                        </a:rPr>
                        <m:t>(</m:t>
                      </m:r>
                      <m:sSub>
                        <m:sSubPr>
                          <m:ctrlPr>
                            <a:rPr lang="en-GB" sz="1867" i="1">
                              <a:latin typeface="Cambria Math" panose="02040503050406030204" pitchFamily="18" charset="0"/>
                            </a:rPr>
                          </m:ctrlPr>
                        </m:sSubPr>
                        <m:e>
                          <m:r>
                            <a:rPr lang="en-GB" sz="1867" i="1">
                              <a:latin typeface="Cambria Math" panose="02040503050406030204" pitchFamily="18" charset="0"/>
                            </a:rPr>
                            <m:t>𝑅</m:t>
                          </m:r>
                        </m:e>
                        <m:sub>
                          <m:r>
                            <a:rPr lang="en-GB" sz="1867" i="1">
                              <a:latin typeface="Cambria Math" panose="02040503050406030204" pitchFamily="18" charset="0"/>
                            </a:rPr>
                            <m:t>𝑜</m:t>
                          </m:r>
                        </m:sub>
                      </m:sSub>
                      <m:r>
                        <a:rPr lang="en-GB" sz="1867" i="1">
                          <a:latin typeface="Cambria Math" panose="02040503050406030204" pitchFamily="18" charset="0"/>
                        </a:rPr>
                        <m:t>−</m:t>
                      </m:r>
                      <m:sSub>
                        <m:sSubPr>
                          <m:ctrlPr>
                            <a:rPr lang="en-GB" sz="1867" i="1">
                              <a:latin typeface="Cambria Math" panose="02040503050406030204" pitchFamily="18" charset="0"/>
                            </a:rPr>
                          </m:ctrlPr>
                        </m:sSubPr>
                        <m:e>
                          <m:r>
                            <a:rPr lang="en-GB" sz="1867" i="1">
                              <a:latin typeface="Cambria Math" panose="02040503050406030204" pitchFamily="18" charset="0"/>
                            </a:rPr>
                            <m:t>𝑅</m:t>
                          </m:r>
                        </m:e>
                        <m:sub>
                          <m:r>
                            <a:rPr lang="en-GB" sz="1867" i="1">
                              <a:latin typeface="Cambria Math" panose="02040503050406030204" pitchFamily="18" charset="0"/>
                            </a:rPr>
                            <m:t>𝑝</m:t>
                          </m:r>
                        </m:sub>
                      </m:sSub>
                      <m:r>
                        <a:rPr lang="en-GB" sz="1867" i="1">
                          <a:latin typeface="Cambria Math" panose="02040503050406030204" pitchFamily="18" charset="0"/>
                        </a:rPr>
                        <m:t>)</m:t>
                      </m:r>
                    </m:oMath>
                  </m:oMathPara>
                </a14:m>
                <a:endParaRPr lang="en-SE" sz="1867" dirty="0"/>
              </a:p>
            </p:txBody>
          </p:sp>
        </mc:Choice>
        <mc:Fallback xmlns="">
          <p:sp>
            <p:nvSpPr>
              <p:cNvPr id="65" name="TextBox 64">
                <a:extLst>
                  <a:ext uri="{FF2B5EF4-FFF2-40B4-BE49-F238E27FC236}">
                    <a16:creationId xmlns:a16="http://schemas.microsoft.com/office/drawing/2014/main" id="{7A94DEB8-5090-43F5-96E3-942F887C9091}"/>
                  </a:ext>
                </a:extLst>
              </p:cNvPr>
              <p:cNvSpPr txBox="1">
                <a:spLocks noRot="1" noChangeAspect="1" noMove="1" noResize="1" noEditPoints="1" noAdjustHandles="1" noChangeArrowheads="1" noChangeShapeType="1" noTextEdit="1"/>
              </p:cNvSpPr>
              <p:nvPr/>
            </p:nvSpPr>
            <p:spPr>
              <a:xfrm>
                <a:off x="8824293" y="1777392"/>
                <a:ext cx="2190984" cy="309124"/>
              </a:xfrm>
              <a:prstGeom prst="rect">
                <a:avLst/>
              </a:prstGeom>
              <a:blipFill>
                <a:blip r:embed="rId6"/>
                <a:stretch>
                  <a:fillRect l="-836" t="-2000" r="-3343" b="-3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FAAD4050-473F-4D04-AF63-93B3200F4423}"/>
                  </a:ext>
                </a:extLst>
              </p:cNvPr>
              <p:cNvSpPr txBox="1"/>
              <p:nvPr/>
            </p:nvSpPr>
            <p:spPr>
              <a:xfrm>
                <a:off x="5808983" y="1617952"/>
                <a:ext cx="1863396" cy="63927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sv-SE" sz="1867" i="1" smtClean="0">
                              <a:latin typeface="Cambria Math" panose="02040503050406030204" pitchFamily="18" charset="0"/>
                            </a:rPr>
                          </m:ctrlPr>
                        </m:fPr>
                        <m:num>
                          <m:r>
                            <a:rPr lang="en-GB" sz="1867" i="1">
                              <a:latin typeface="Cambria Math" panose="02040503050406030204" pitchFamily="18" charset="0"/>
                              <a:ea typeface="Cambria Math" panose="02040503050406030204" pitchFamily="18" charset="0"/>
                            </a:rPr>
                            <m:t>𝑑</m:t>
                          </m:r>
                          <m:sSub>
                            <m:sSubPr>
                              <m:ctrlPr>
                                <a:rPr lang="en-GB" sz="1867" i="1">
                                  <a:latin typeface="Cambria Math" panose="02040503050406030204" pitchFamily="18" charset="0"/>
                                  <a:ea typeface="Cambria Math" panose="02040503050406030204" pitchFamily="18" charset="0"/>
                                </a:rPr>
                              </m:ctrlPr>
                            </m:sSubPr>
                            <m:e>
                              <m:r>
                                <a:rPr lang="en-GB" sz="1867" i="1">
                                  <a:latin typeface="Cambria Math" panose="02040503050406030204" pitchFamily="18" charset="0"/>
                                  <a:ea typeface="Cambria Math" panose="02040503050406030204" pitchFamily="18" charset="0"/>
                                </a:rPr>
                                <m:t>𝑅</m:t>
                              </m:r>
                            </m:e>
                            <m:sub>
                              <m:r>
                                <m:rPr>
                                  <m:sty m:val="p"/>
                                </m:rPr>
                                <a:rPr lang="en-GB" sz="1867">
                                  <a:latin typeface="Cambria Math" panose="02040503050406030204" pitchFamily="18" charset="0"/>
                                  <a:ea typeface="Cambria Math" panose="02040503050406030204" pitchFamily="18" charset="0"/>
                                </a:rPr>
                                <m:t>p</m:t>
                              </m:r>
                            </m:sub>
                          </m:sSub>
                        </m:num>
                        <m:den>
                          <m:r>
                            <a:rPr lang="en-GB" sz="1867" i="1">
                              <a:latin typeface="Cambria Math" panose="02040503050406030204" pitchFamily="18" charset="0"/>
                            </a:rPr>
                            <m:t>𝑑</m:t>
                          </m:r>
                          <m:r>
                            <a:rPr lang="en-GB" sz="1867" i="1">
                              <a:latin typeface="Cambria Math" panose="02040503050406030204" pitchFamily="18" charset="0"/>
                              <a:ea typeface="Cambria Math" panose="02040503050406030204" pitchFamily="18" charset="0"/>
                            </a:rPr>
                            <m:t>𝑡</m:t>
                          </m:r>
                        </m:den>
                      </m:f>
                      <m:r>
                        <a:rPr lang="sv-SE" sz="1867" i="1">
                          <a:latin typeface="Cambria Math" panose="02040503050406030204" pitchFamily="18" charset="0"/>
                        </a:rPr>
                        <m:t>=</m:t>
                      </m:r>
                      <m:sSub>
                        <m:sSubPr>
                          <m:ctrlPr>
                            <a:rPr lang="en-GB" sz="1867" i="1">
                              <a:latin typeface="Cambria Math" panose="02040503050406030204" pitchFamily="18" charset="0"/>
                            </a:rPr>
                          </m:ctrlPr>
                        </m:sSubPr>
                        <m:e>
                          <m:r>
                            <a:rPr lang="en-GB" sz="1867" i="1">
                              <a:latin typeface="Cambria Math" panose="02040503050406030204" pitchFamily="18" charset="0"/>
                            </a:rPr>
                            <m:t>  </m:t>
                          </m:r>
                          <m:r>
                            <a:rPr lang="sv-SE" sz="1867" b="0" i="1" smtClean="0">
                              <a:latin typeface="Cambria Math" panose="02040503050406030204" pitchFamily="18" charset="0"/>
                            </a:rPr>
                            <m:t>𝑟</m:t>
                          </m:r>
                        </m:e>
                        <m:sub>
                          <m:r>
                            <m:rPr>
                              <m:sty m:val="p"/>
                            </m:rPr>
                            <a:rPr lang="en-GB" sz="1867">
                              <a:latin typeface="Cambria Math" panose="02040503050406030204" pitchFamily="18" charset="0"/>
                            </a:rPr>
                            <m:t>c</m:t>
                          </m:r>
                        </m:sub>
                      </m:sSub>
                      <m:f>
                        <m:fPr>
                          <m:ctrlPr>
                            <a:rPr lang="sv-SE" sz="1867" i="1">
                              <a:latin typeface="Cambria Math" panose="02040503050406030204" pitchFamily="18" charset="0"/>
                            </a:rPr>
                          </m:ctrlPr>
                        </m:fPr>
                        <m:num>
                          <m:sSub>
                            <m:sSubPr>
                              <m:ctrlPr>
                                <a:rPr lang="en-GB" sz="1867" i="1">
                                  <a:latin typeface="Cambria Math" panose="02040503050406030204" pitchFamily="18" charset="0"/>
                                </a:rPr>
                              </m:ctrlPr>
                            </m:sSubPr>
                            <m:e>
                              <m:r>
                                <a:rPr lang="en-GB" sz="1867" i="1">
                                  <a:latin typeface="Cambria Math" panose="02040503050406030204" pitchFamily="18" charset="0"/>
                                </a:rPr>
                                <m:t>𝑀</m:t>
                              </m:r>
                            </m:e>
                            <m:sub>
                              <m:r>
                                <m:rPr>
                                  <m:sty m:val="p"/>
                                </m:rPr>
                                <a:rPr lang="en-US" sz="1867">
                                  <a:latin typeface="Cambria Math" panose="02040503050406030204" pitchFamily="18" charset="0"/>
                                </a:rPr>
                                <m:t>c</m:t>
                              </m:r>
                            </m:sub>
                          </m:sSub>
                        </m:num>
                        <m:den>
                          <m:sSub>
                            <m:sSubPr>
                              <m:ctrlPr>
                                <a:rPr lang="en-GB" sz="1867" i="1">
                                  <a:latin typeface="Cambria Math" panose="02040503050406030204" pitchFamily="18" charset="0"/>
                                  <a:ea typeface="Cambria Math" panose="02040503050406030204" pitchFamily="18" charset="0"/>
                                </a:rPr>
                              </m:ctrlPr>
                            </m:sSubPr>
                            <m:e>
                              <m:r>
                                <a:rPr lang="sv-SE" sz="1867" i="1">
                                  <a:latin typeface="Cambria Math" panose="02040503050406030204" pitchFamily="18" charset="0"/>
                                  <a:ea typeface="Cambria Math" panose="02040503050406030204" pitchFamily="18" charset="0"/>
                                </a:rPr>
                                <m:t>𝜌</m:t>
                              </m:r>
                            </m:e>
                            <m:sub>
                              <m:r>
                                <m:rPr>
                                  <m:sty m:val="p"/>
                                </m:rPr>
                                <a:rPr lang="en-US" sz="1867">
                                  <a:latin typeface="Cambria Math" panose="02040503050406030204" pitchFamily="18" charset="0"/>
                                  <a:ea typeface="Cambria Math" panose="02040503050406030204" pitchFamily="18" charset="0"/>
                                </a:rPr>
                                <m:t>p</m:t>
                              </m:r>
                            </m:sub>
                          </m:sSub>
                        </m:den>
                      </m:f>
                    </m:oMath>
                  </m:oMathPara>
                </a14:m>
                <a:endParaRPr lang="en-SE" sz="1867" dirty="0"/>
              </a:p>
            </p:txBody>
          </p:sp>
        </mc:Choice>
        <mc:Fallback xmlns="">
          <p:sp>
            <p:nvSpPr>
              <p:cNvPr id="66" name="TextBox 65">
                <a:extLst>
                  <a:ext uri="{FF2B5EF4-FFF2-40B4-BE49-F238E27FC236}">
                    <a16:creationId xmlns:a16="http://schemas.microsoft.com/office/drawing/2014/main" id="{FAAD4050-473F-4D04-AF63-93B3200F4423}"/>
                  </a:ext>
                </a:extLst>
              </p:cNvPr>
              <p:cNvSpPr txBox="1">
                <a:spLocks noRot="1" noChangeAspect="1" noMove="1" noResize="1" noEditPoints="1" noAdjustHandles="1" noChangeArrowheads="1" noChangeShapeType="1" noTextEdit="1"/>
              </p:cNvSpPr>
              <p:nvPr/>
            </p:nvSpPr>
            <p:spPr>
              <a:xfrm>
                <a:off x="5808983" y="1617952"/>
                <a:ext cx="1863396" cy="639278"/>
              </a:xfrm>
              <a:prstGeom prst="rect">
                <a:avLst/>
              </a:prstGeom>
              <a:blipFill>
                <a:blip r:embed="rId7"/>
                <a:stretch>
                  <a:fillRect/>
                </a:stretch>
              </a:blipFill>
            </p:spPr>
            <p:txBody>
              <a:bodyPr/>
              <a:lstStyle/>
              <a:p>
                <a:r>
                  <a:rPr lang="en-US">
                    <a:noFill/>
                  </a:rPr>
                  <a:t> </a:t>
                </a:r>
              </a:p>
            </p:txBody>
          </p:sp>
        </mc:Fallback>
      </mc:AlternateContent>
      <p:sp>
        <p:nvSpPr>
          <p:cNvPr id="68" name="Text Placeholder 12">
            <a:extLst>
              <a:ext uri="{FF2B5EF4-FFF2-40B4-BE49-F238E27FC236}">
                <a16:creationId xmlns:a16="http://schemas.microsoft.com/office/drawing/2014/main" id="{9DA59A3E-817F-4BD1-B940-A7A17D23AF49}"/>
              </a:ext>
            </a:extLst>
          </p:cNvPr>
          <p:cNvSpPr txBox="1">
            <a:spLocks/>
          </p:cNvSpPr>
          <p:nvPr/>
        </p:nvSpPr>
        <p:spPr>
          <a:xfrm>
            <a:off x="8832707" y="1100052"/>
            <a:ext cx="2253973" cy="393688"/>
          </a:xfrm>
          <a:prstGeom prst="rect">
            <a:avLst/>
          </a:prstGeom>
        </p:spPr>
        <p:txBody>
          <a:bodyPr vert="horz" lIns="0" tIns="60960" rIns="121920" bIns="60960" rtlCol="0">
            <a:normAutofit fontScale="92500"/>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0" dirty="0">
                <a:solidFill>
                  <a:schemeClr val="tx1"/>
                </a:solidFill>
              </a:rPr>
              <a:t>Reacted layer coordinate:</a:t>
            </a:r>
          </a:p>
        </p:txBody>
      </p:sp>
      <p:sp>
        <p:nvSpPr>
          <p:cNvPr id="69" name="Text Placeholder 12">
            <a:extLst>
              <a:ext uri="{FF2B5EF4-FFF2-40B4-BE49-F238E27FC236}">
                <a16:creationId xmlns:a16="http://schemas.microsoft.com/office/drawing/2014/main" id="{EC21713B-8C46-4766-8953-1147A821D734}"/>
              </a:ext>
            </a:extLst>
          </p:cNvPr>
          <p:cNvSpPr txBox="1">
            <a:spLocks/>
          </p:cNvSpPr>
          <p:nvPr/>
        </p:nvSpPr>
        <p:spPr>
          <a:xfrm>
            <a:off x="5958820" y="1100052"/>
            <a:ext cx="2253973" cy="393688"/>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0" dirty="0">
                <a:solidFill>
                  <a:schemeClr val="tx1"/>
                </a:solidFill>
              </a:rPr>
              <a:t>Core surface position:</a:t>
            </a:r>
          </a:p>
        </p:txBody>
      </p:sp>
      <p:sp>
        <p:nvSpPr>
          <p:cNvPr id="70" name="Text Placeholder 12">
            <a:extLst>
              <a:ext uri="{FF2B5EF4-FFF2-40B4-BE49-F238E27FC236}">
                <a16:creationId xmlns:a16="http://schemas.microsoft.com/office/drawing/2014/main" id="{D8B4C9C6-30F8-4F71-AEE6-061C5F7092BD}"/>
              </a:ext>
            </a:extLst>
          </p:cNvPr>
          <p:cNvSpPr txBox="1">
            <a:spLocks/>
          </p:cNvSpPr>
          <p:nvPr/>
        </p:nvSpPr>
        <p:spPr>
          <a:xfrm>
            <a:off x="10058401" y="6132172"/>
            <a:ext cx="2133600" cy="555379"/>
          </a:xfrm>
          <a:prstGeom prst="rect">
            <a:avLst/>
          </a:prstGeom>
        </p:spPr>
        <p:txBody>
          <a:bodyPr vert="horz" lIns="0" tIns="60960" rIns="121920" bIns="60960" rtlCol="0">
            <a:normAutofit fontScale="85000" lnSpcReduction="10000"/>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33" dirty="0"/>
              <a:t>Diffusive transport in the reacted layer (extra dimension).</a:t>
            </a:r>
          </a:p>
        </p:txBody>
      </p:sp>
      <p:cxnSp>
        <p:nvCxnSpPr>
          <p:cNvPr id="45" name="Straight Connector 44">
            <a:extLst>
              <a:ext uri="{FF2B5EF4-FFF2-40B4-BE49-F238E27FC236}">
                <a16:creationId xmlns:a16="http://schemas.microsoft.com/office/drawing/2014/main" id="{71B00A1B-BDF1-45CD-90C6-585B9E3EF533}"/>
              </a:ext>
            </a:extLst>
          </p:cNvPr>
          <p:cNvCxnSpPr>
            <a:cxnSpLocks/>
            <a:stCxn id="46" idx="3"/>
          </p:cNvCxnSpPr>
          <p:nvPr/>
        </p:nvCxnSpPr>
        <p:spPr>
          <a:xfrm>
            <a:off x="6769009" y="4741828"/>
            <a:ext cx="1029567"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 Placeholder 12">
            <a:extLst>
              <a:ext uri="{FF2B5EF4-FFF2-40B4-BE49-F238E27FC236}">
                <a16:creationId xmlns:a16="http://schemas.microsoft.com/office/drawing/2014/main" id="{81EC0714-9B2C-444B-B29D-1AD85C22018B}"/>
              </a:ext>
            </a:extLst>
          </p:cNvPr>
          <p:cNvSpPr txBox="1">
            <a:spLocks/>
          </p:cNvSpPr>
          <p:nvPr/>
        </p:nvSpPr>
        <p:spPr>
          <a:xfrm>
            <a:off x="5568600" y="4580802"/>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Porous layer</a:t>
            </a:r>
          </a:p>
        </p:txBody>
      </p:sp>
      <p:cxnSp>
        <p:nvCxnSpPr>
          <p:cNvPr id="53" name="Straight Connector 52">
            <a:extLst>
              <a:ext uri="{FF2B5EF4-FFF2-40B4-BE49-F238E27FC236}">
                <a16:creationId xmlns:a16="http://schemas.microsoft.com/office/drawing/2014/main" id="{D7C84DF8-F71B-49F0-985E-E016893FF912}"/>
              </a:ext>
            </a:extLst>
          </p:cNvPr>
          <p:cNvCxnSpPr>
            <a:cxnSpLocks/>
            <a:stCxn id="54" idx="3"/>
          </p:cNvCxnSpPr>
          <p:nvPr/>
        </p:nvCxnSpPr>
        <p:spPr>
          <a:xfrm>
            <a:off x="6769009" y="5408404"/>
            <a:ext cx="1341012"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 Placeholder 12">
            <a:extLst>
              <a:ext uri="{FF2B5EF4-FFF2-40B4-BE49-F238E27FC236}">
                <a16:creationId xmlns:a16="http://schemas.microsoft.com/office/drawing/2014/main" id="{62956361-0445-4559-B990-3524E7178CD0}"/>
              </a:ext>
            </a:extLst>
          </p:cNvPr>
          <p:cNvSpPr txBox="1">
            <a:spLocks/>
          </p:cNvSpPr>
          <p:nvPr/>
        </p:nvSpPr>
        <p:spPr>
          <a:xfrm>
            <a:off x="5568600" y="5247378"/>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Diffusion layer</a:t>
            </a:r>
          </a:p>
        </p:txBody>
      </p:sp>
      <p:cxnSp>
        <p:nvCxnSpPr>
          <p:cNvPr id="43" name="Straight Connector 42">
            <a:extLst>
              <a:ext uri="{FF2B5EF4-FFF2-40B4-BE49-F238E27FC236}">
                <a16:creationId xmlns:a16="http://schemas.microsoft.com/office/drawing/2014/main" id="{84BD9246-7A0C-4E96-8EB5-F22DF4C06750}"/>
              </a:ext>
            </a:extLst>
          </p:cNvPr>
          <p:cNvCxnSpPr>
            <a:cxnSpLocks/>
            <a:stCxn id="59" idx="3"/>
          </p:cNvCxnSpPr>
          <p:nvPr/>
        </p:nvCxnSpPr>
        <p:spPr>
          <a:xfrm>
            <a:off x="6769008" y="4075252"/>
            <a:ext cx="1582304" cy="0"/>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 Placeholder 12">
            <a:extLst>
              <a:ext uri="{FF2B5EF4-FFF2-40B4-BE49-F238E27FC236}">
                <a16:creationId xmlns:a16="http://schemas.microsoft.com/office/drawing/2014/main" id="{D87BCCF5-88EF-43CA-A163-A21716560F38}"/>
              </a:ext>
            </a:extLst>
          </p:cNvPr>
          <p:cNvSpPr txBox="1">
            <a:spLocks/>
          </p:cNvSpPr>
          <p:nvPr/>
        </p:nvSpPr>
        <p:spPr>
          <a:xfrm>
            <a:off x="5568600" y="3914226"/>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Unreacted core</a:t>
            </a:r>
          </a:p>
        </p:txBody>
      </p:sp>
    </p:spTree>
    <p:extLst>
      <p:ext uri="{BB962C8B-B14F-4D97-AF65-F5344CB8AC3E}">
        <p14:creationId xmlns:p14="http://schemas.microsoft.com/office/powerpoint/2010/main" val="2649172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3820940-D6C8-4DAA-ABE6-90B2F696EA3E}"/>
              </a:ext>
            </a:extLst>
          </p:cNvPr>
          <p:cNvSpPr>
            <a:spLocks noGrp="1"/>
          </p:cNvSpPr>
          <p:nvPr>
            <p:ph type="title"/>
          </p:nvPr>
        </p:nvSpPr>
        <p:spPr/>
        <p:txBody>
          <a:bodyPr/>
          <a:lstStyle/>
          <a:p>
            <a:r>
              <a:rPr lang="en-US" dirty="0"/>
              <a:t>Iron Ore Pellet Reduction</a:t>
            </a:r>
            <a:endParaRPr lang="en-US" noProof="0" dirty="0"/>
          </a:p>
        </p:txBody>
      </p:sp>
      <p:sp>
        <p:nvSpPr>
          <p:cNvPr id="12" name="Content Placeholder 11">
            <a:extLst>
              <a:ext uri="{FF2B5EF4-FFF2-40B4-BE49-F238E27FC236}">
                <a16:creationId xmlns:a16="http://schemas.microsoft.com/office/drawing/2014/main" id="{43CB8161-1B7A-4AB6-8D39-DAB7C568AE4C}"/>
              </a:ext>
            </a:extLst>
          </p:cNvPr>
          <p:cNvSpPr>
            <a:spLocks noGrp="1"/>
          </p:cNvSpPr>
          <p:nvPr>
            <p:ph sz="half" idx="10"/>
          </p:nvPr>
        </p:nvSpPr>
        <p:spPr/>
        <p:txBody>
          <a:bodyPr/>
          <a:lstStyle/>
          <a:p>
            <a:r>
              <a:rPr lang="en-US" dirty="0"/>
              <a:t>Ore pellet processes  </a:t>
            </a:r>
          </a:p>
          <a:p>
            <a:pPr lvl="1"/>
            <a:r>
              <a:rPr lang="en-US" dirty="0"/>
              <a:t>Diffusion through porous layer</a:t>
            </a:r>
          </a:p>
          <a:p>
            <a:pPr lvl="2"/>
            <a:r>
              <a:rPr lang="sv-SE" dirty="0"/>
              <a:t>C</a:t>
            </a:r>
            <a:r>
              <a:rPr lang="en-US" dirty="0"/>
              <a:t>O required for reduction  </a:t>
            </a:r>
          </a:p>
          <a:p>
            <a:pPr lvl="1"/>
            <a:r>
              <a:rPr lang="en-US" dirty="0"/>
              <a:t>Reduction at the </a:t>
            </a:r>
            <a:r>
              <a:rPr lang="en-US" dirty="0" err="1"/>
              <a:t>FeO</a:t>
            </a:r>
            <a:r>
              <a:rPr lang="en-US" dirty="0"/>
              <a:t> surface produces a flux of gas reactants</a:t>
            </a:r>
          </a:p>
          <a:p>
            <a:pPr lvl="1"/>
            <a:r>
              <a:rPr lang="sv-SE" dirty="0"/>
              <a:t>FeO core reduced</a:t>
            </a:r>
            <a:endParaRPr lang="en-US" dirty="0"/>
          </a:p>
          <a:p>
            <a:pPr lvl="1"/>
            <a:r>
              <a:rPr lang="en-US" dirty="0"/>
              <a:t>Volumetric gas phase reaction in the formed Fe layer</a:t>
            </a:r>
          </a:p>
          <a:p>
            <a:pPr lvl="1"/>
            <a:r>
              <a:rPr lang="en-US" dirty="0"/>
              <a:t>Reactions rates defined in a Chemistry interface</a:t>
            </a:r>
          </a:p>
          <a:p>
            <a:pPr lvl="1"/>
            <a:endParaRPr lang="en-US" dirty="0"/>
          </a:p>
          <a:p>
            <a:pPr lvl="1"/>
            <a:endParaRPr lang="en-US" dirty="0"/>
          </a:p>
        </p:txBody>
      </p:sp>
      <p:grpSp>
        <p:nvGrpSpPr>
          <p:cNvPr id="38" name="Group 37">
            <a:extLst>
              <a:ext uri="{FF2B5EF4-FFF2-40B4-BE49-F238E27FC236}">
                <a16:creationId xmlns:a16="http://schemas.microsoft.com/office/drawing/2014/main" id="{66C53970-1599-4142-8390-06AC20DFA79E}"/>
              </a:ext>
            </a:extLst>
          </p:cNvPr>
          <p:cNvGrpSpPr/>
          <p:nvPr/>
        </p:nvGrpSpPr>
        <p:grpSpPr>
          <a:xfrm>
            <a:off x="7342971" y="3173596"/>
            <a:ext cx="2346672" cy="2346672"/>
            <a:chOff x="4756212" y="811746"/>
            <a:chExt cx="3087960" cy="3087960"/>
          </a:xfrm>
        </p:grpSpPr>
        <p:sp>
          <p:nvSpPr>
            <p:cNvPr id="39" name="Oval 38">
              <a:extLst>
                <a:ext uri="{FF2B5EF4-FFF2-40B4-BE49-F238E27FC236}">
                  <a16:creationId xmlns:a16="http://schemas.microsoft.com/office/drawing/2014/main" id="{ED248149-F249-4F8D-9528-DAA1FD3CDF17}"/>
                </a:ext>
              </a:extLst>
            </p:cNvPr>
            <p:cNvSpPr/>
            <p:nvPr/>
          </p:nvSpPr>
          <p:spPr>
            <a:xfrm>
              <a:off x="4860032" y="915566"/>
              <a:ext cx="2880320" cy="28803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0" name="Oval 39">
              <a:extLst>
                <a:ext uri="{FF2B5EF4-FFF2-40B4-BE49-F238E27FC236}">
                  <a16:creationId xmlns:a16="http://schemas.microsoft.com/office/drawing/2014/main" id="{2F99BB17-86AE-4E39-9B69-5BA4199879BE}"/>
                </a:ext>
              </a:extLst>
            </p:cNvPr>
            <p:cNvSpPr/>
            <p:nvPr/>
          </p:nvSpPr>
          <p:spPr>
            <a:xfrm>
              <a:off x="5374847" y="1430381"/>
              <a:ext cx="1850690" cy="185069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Oval 40">
              <a:extLst>
                <a:ext uri="{FF2B5EF4-FFF2-40B4-BE49-F238E27FC236}">
                  <a16:creationId xmlns:a16="http://schemas.microsoft.com/office/drawing/2014/main" id="{5398B230-C784-4F2C-ACB2-FA17CEB956AC}"/>
                </a:ext>
              </a:extLst>
            </p:cNvPr>
            <p:cNvSpPr/>
            <p:nvPr/>
          </p:nvSpPr>
          <p:spPr>
            <a:xfrm>
              <a:off x="4756212" y="811746"/>
              <a:ext cx="3087960" cy="3087960"/>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cxnSp>
        <p:nvCxnSpPr>
          <p:cNvPr id="45" name="Straight Connector 44">
            <a:extLst>
              <a:ext uri="{FF2B5EF4-FFF2-40B4-BE49-F238E27FC236}">
                <a16:creationId xmlns:a16="http://schemas.microsoft.com/office/drawing/2014/main" id="{71B00A1B-BDF1-45CD-90C6-585B9E3EF533}"/>
              </a:ext>
            </a:extLst>
          </p:cNvPr>
          <p:cNvCxnSpPr>
            <a:cxnSpLocks/>
            <a:stCxn id="46" idx="3"/>
          </p:cNvCxnSpPr>
          <p:nvPr/>
        </p:nvCxnSpPr>
        <p:spPr>
          <a:xfrm>
            <a:off x="7030638" y="4741828"/>
            <a:ext cx="767938"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 Placeholder 12">
            <a:extLst>
              <a:ext uri="{FF2B5EF4-FFF2-40B4-BE49-F238E27FC236}">
                <a16:creationId xmlns:a16="http://schemas.microsoft.com/office/drawing/2014/main" id="{81EC0714-9B2C-444B-B29D-1AD85C22018B}"/>
              </a:ext>
            </a:extLst>
          </p:cNvPr>
          <p:cNvSpPr txBox="1">
            <a:spLocks/>
          </p:cNvSpPr>
          <p:nvPr/>
        </p:nvSpPr>
        <p:spPr>
          <a:xfrm>
            <a:off x="5568599" y="4580802"/>
            <a:ext cx="1462039"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Porous reacted Fe</a:t>
            </a:r>
          </a:p>
        </p:txBody>
      </p:sp>
      <p:cxnSp>
        <p:nvCxnSpPr>
          <p:cNvPr id="53" name="Straight Connector 52">
            <a:extLst>
              <a:ext uri="{FF2B5EF4-FFF2-40B4-BE49-F238E27FC236}">
                <a16:creationId xmlns:a16="http://schemas.microsoft.com/office/drawing/2014/main" id="{D7C84DF8-F71B-49F0-985E-E016893FF912}"/>
              </a:ext>
            </a:extLst>
          </p:cNvPr>
          <p:cNvCxnSpPr>
            <a:cxnSpLocks/>
            <a:stCxn id="54" idx="3"/>
          </p:cNvCxnSpPr>
          <p:nvPr/>
        </p:nvCxnSpPr>
        <p:spPr>
          <a:xfrm>
            <a:off x="6769009" y="5408404"/>
            <a:ext cx="1341012"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 Placeholder 12">
            <a:extLst>
              <a:ext uri="{FF2B5EF4-FFF2-40B4-BE49-F238E27FC236}">
                <a16:creationId xmlns:a16="http://schemas.microsoft.com/office/drawing/2014/main" id="{62956361-0445-4559-B990-3524E7178CD0}"/>
              </a:ext>
            </a:extLst>
          </p:cNvPr>
          <p:cNvSpPr txBox="1">
            <a:spLocks/>
          </p:cNvSpPr>
          <p:nvPr/>
        </p:nvSpPr>
        <p:spPr>
          <a:xfrm>
            <a:off x="5568600" y="5247378"/>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Diffusion layer</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89E78197-FDBC-4EC7-8E7F-D0F229ECD796}"/>
                  </a:ext>
                </a:extLst>
              </p:cNvPr>
              <p:cNvSpPr txBox="1"/>
              <p:nvPr/>
            </p:nvSpPr>
            <p:spPr>
              <a:xfrm>
                <a:off x="5495190" y="1073292"/>
                <a:ext cx="3724325" cy="276999"/>
              </a:xfrm>
              <a:prstGeom prst="rect">
                <a:avLst/>
              </a:prstGeom>
              <a:noFill/>
            </p:spPr>
            <p:txBody>
              <a:bodyPr wrap="square" lIns="0" tIns="0" rIns="0" bIns="0" rtlCol="0">
                <a:spAutoFit/>
              </a:bodyPr>
              <a:lstStyle/>
              <a:p>
                <a:r>
                  <a:rPr lang="en-GB" b="0" dirty="0" err="1">
                    <a:latin typeface="Cambria Math" panose="02040503050406030204" pitchFamily="18" charset="0"/>
                  </a:rPr>
                  <a:t>FeO</a:t>
                </a:r>
                <a:r>
                  <a:rPr lang="en-GB" dirty="0">
                    <a:latin typeface="Cambria Math" panose="02040503050406030204" pitchFamily="18" charset="0"/>
                  </a:rPr>
                  <a:t>(s) + CO + s(ads) </a:t>
                </a:r>
                <a:r>
                  <a:rPr lang="en-GB" dirty="0">
                    <a:latin typeface="Cambria Math" panose="02040503050406030204" pitchFamily="18" charset="0"/>
                    <a:ea typeface="Cambria Math" panose="02040503050406030204" pitchFamily="18" charset="0"/>
                  </a:rPr>
                  <a:t>⇄</a:t>
                </a:r>
                <a:r>
                  <a:rPr lang="en-GB" dirty="0">
                    <a:latin typeface="Cambria Math" panose="02040503050406030204" pitchFamily="18" charset="0"/>
                  </a:rPr>
                  <a:t> Fe(s) + </a:t>
                </a:r>
                <a14:m>
                  <m:oMath xmlns:m="http://schemas.openxmlformats.org/officeDocument/2006/math">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oMath>
                </a14:m>
                <a:endParaRPr lang="en-GB" b="0" dirty="0">
                  <a:latin typeface="Cambria Math" panose="02040503050406030204" pitchFamily="18" charset="0"/>
                </a:endParaRPr>
              </a:p>
            </p:txBody>
          </p:sp>
        </mc:Choice>
        <mc:Fallback xmlns="">
          <p:sp>
            <p:nvSpPr>
              <p:cNvPr id="43" name="TextBox 42">
                <a:extLst>
                  <a:ext uri="{FF2B5EF4-FFF2-40B4-BE49-F238E27FC236}">
                    <a16:creationId xmlns:a16="http://schemas.microsoft.com/office/drawing/2014/main" id="{89E78197-FDBC-4EC7-8E7F-D0F229ECD796}"/>
                  </a:ext>
                </a:extLst>
              </p:cNvPr>
              <p:cNvSpPr txBox="1">
                <a:spLocks noRot="1" noChangeAspect="1" noMove="1" noResize="1" noEditPoints="1" noAdjustHandles="1" noChangeArrowheads="1" noChangeShapeType="1" noTextEdit="1"/>
              </p:cNvSpPr>
              <p:nvPr/>
            </p:nvSpPr>
            <p:spPr>
              <a:xfrm>
                <a:off x="5495190" y="1073292"/>
                <a:ext cx="3724325" cy="276999"/>
              </a:xfrm>
              <a:prstGeom prst="rect">
                <a:avLst/>
              </a:prstGeom>
              <a:blipFill>
                <a:blip r:embed="rId3"/>
                <a:stretch>
                  <a:fillRect l="-3764" t="-30435" b="-47826"/>
                </a:stretch>
              </a:blipFill>
            </p:spPr>
            <p:txBody>
              <a:bodyPr/>
              <a:lstStyle/>
              <a:p>
                <a:r>
                  <a:rPr lang="en-US">
                    <a:noFill/>
                  </a:rPr>
                  <a:t> </a:t>
                </a:r>
              </a:p>
            </p:txBody>
          </p:sp>
        </mc:Fallback>
      </mc:AlternateContent>
      <p:sp>
        <p:nvSpPr>
          <p:cNvPr id="59" name="Text Placeholder 12">
            <a:extLst>
              <a:ext uri="{FF2B5EF4-FFF2-40B4-BE49-F238E27FC236}">
                <a16:creationId xmlns:a16="http://schemas.microsoft.com/office/drawing/2014/main" id="{A994787B-5E02-403F-B20F-09D6D97A372A}"/>
              </a:ext>
            </a:extLst>
          </p:cNvPr>
          <p:cNvSpPr txBox="1">
            <a:spLocks/>
          </p:cNvSpPr>
          <p:nvPr/>
        </p:nvSpPr>
        <p:spPr>
          <a:xfrm>
            <a:off x="5495190" y="679238"/>
            <a:ext cx="2253973" cy="393688"/>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0" dirty="0">
                <a:solidFill>
                  <a:schemeClr val="tx1"/>
                </a:solidFill>
              </a:rPr>
              <a:t>Reduction reaction</a:t>
            </a:r>
          </a:p>
        </p:txBody>
      </p:sp>
      <p:sp>
        <p:nvSpPr>
          <p:cNvPr id="62" name="Text Placeholder 12">
            <a:extLst>
              <a:ext uri="{FF2B5EF4-FFF2-40B4-BE49-F238E27FC236}">
                <a16:creationId xmlns:a16="http://schemas.microsoft.com/office/drawing/2014/main" id="{4728674F-4B3F-4026-8120-C69B0D7184F6}"/>
              </a:ext>
            </a:extLst>
          </p:cNvPr>
          <p:cNvSpPr txBox="1">
            <a:spLocks/>
          </p:cNvSpPr>
          <p:nvPr/>
        </p:nvSpPr>
        <p:spPr>
          <a:xfrm>
            <a:off x="9660335" y="876082"/>
            <a:ext cx="2531665" cy="671417"/>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Surface sites s(ads) indicates a surface reaction. Not used here in the reaction rate. </a:t>
            </a:r>
          </a:p>
        </p:txBody>
      </p:sp>
      <p:sp>
        <p:nvSpPr>
          <p:cNvPr id="71" name="Text Placeholder 12">
            <a:extLst>
              <a:ext uri="{FF2B5EF4-FFF2-40B4-BE49-F238E27FC236}">
                <a16:creationId xmlns:a16="http://schemas.microsoft.com/office/drawing/2014/main" id="{DC9331CE-4B46-4107-9EA1-48544A9B23D0}"/>
              </a:ext>
            </a:extLst>
          </p:cNvPr>
          <p:cNvSpPr txBox="1">
            <a:spLocks/>
          </p:cNvSpPr>
          <p:nvPr/>
        </p:nvSpPr>
        <p:spPr>
          <a:xfrm>
            <a:off x="9938027" y="4853297"/>
            <a:ext cx="2253973" cy="393688"/>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0" dirty="0">
                <a:solidFill>
                  <a:schemeClr val="tx1"/>
                </a:solidFill>
              </a:rPr>
              <a:t>Gas phase reaction</a:t>
            </a:r>
          </a:p>
        </p:txBody>
      </p: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019617C4-E8E6-4F51-B201-37755770C6B7}"/>
                  </a:ext>
                </a:extLst>
              </p:cNvPr>
              <p:cNvSpPr txBox="1"/>
              <p:nvPr/>
            </p:nvSpPr>
            <p:spPr>
              <a:xfrm>
                <a:off x="9938027" y="5302871"/>
                <a:ext cx="2346672" cy="276999"/>
              </a:xfrm>
              <a:prstGeom prst="rect">
                <a:avLst/>
              </a:prstGeom>
              <a:noFill/>
            </p:spPr>
            <p:txBody>
              <a:bodyPr wrap="square" lIns="0" tIns="0" rIns="0" bIns="0" rtlCol="0">
                <a:spAutoFit/>
              </a:bodyPr>
              <a:lstStyle/>
              <a:p>
                <a:r>
                  <a:rPr lang="en-GB" b="0" dirty="0">
                    <a:latin typeface="Cambria Math" panose="02040503050406030204" pitchFamily="18" charset="0"/>
                  </a:rPr>
                  <a:t>2 CO +</a:t>
                </a:r>
                <a:r>
                  <a:rPr lang="sv-SE" dirty="0"/>
                  <a:t> </a:t>
                </a:r>
                <a14:m>
                  <m:oMath xmlns:m="http://schemas.openxmlformats.org/officeDocument/2006/math">
                    <m:sSub>
                      <m:sSubPr>
                        <m:ctrlPr>
                          <a:rPr lang="sv-SE" i="1">
                            <a:latin typeface="Cambria Math" panose="02040503050406030204" pitchFamily="18" charset="0"/>
                          </a:rPr>
                        </m:ctrlPr>
                      </m:sSubPr>
                      <m:e>
                        <m:r>
                          <m:rPr>
                            <m:sty m:val="p"/>
                          </m:rPr>
                          <a:rPr lang="sv-SE">
                            <a:latin typeface="Cambria Math" panose="02040503050406030204" pitchFamily="18" charset="0"/>
                          </a:rPr>
                          <m:t>O</m:t>
                        </m:r>
                      </m:e>
                      <m:sub>
                        <m:r>
                          <a:rPr lang="sv-SE">
                            <a:latin typeface="Cambria Math" panose="02040503050406030204" pitchFamily="18" charset="0"/>
                          </a:rPr>
                          <m:t>2</m:t>
                        </m:r>
                      </m:sub>
                    </m:sSub>
                  </m:oMath>
                </a14:m>
                <a:r>
                  <a:rPr lang="en-GB" dirty="0">
                    <a:latin typeface="Cambria Math" panose="02040503050406030204" pitchFamily="18" charset="0"/>
                  </a:rPr>
                  <a:t> </a:t>
                </a:r>
                <a:r>
                  <a:rPr lang="en-GB" dirty="0">
                    <a:latin typeface="Cambria Math" panose="02040503050406030204" pitchFamily="18" charset="0"/>
                    <a:ea typeface="Cambria Math" panose="02040503050406030204" pitchFamily="18" charset="0"/>
                  </a:rPr>
                  <a:t>⇄</a:t>
                </a:r>
                <a:r>
                  <a:rPr lang="en-GB" dirty="0">
                    <a:latin typeface="Cambria Math" panose="02040503050406030204" pitchFamily="18" charset="0"/>
                  </a:rPr>
                  <a:t> 2 </a:t>
                </a:r>
                <a14:m>
                  <m:oMath xmlns:m="http://schemas.openxmlformats.org/officeDocument/2006/math">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oMath>
                </a14:m>
                <a:endParaRPr lang="en-GB" b="0" dirty="0">
                  <a:latin typeface="Cambria Math" panose="02040503050406030204" pitchFamily="18" charset="0"/>
                </a:endParaRPr>
              </a:p>
            </p:txBody>
          </p:sp>
        </mc:Choice>
        <mc:Fallback xmlns="">
          <p:sp>
            <p:nvSpPr>
              <p:cNvPr id="72" name="TextBox 71">
                <a:extLst>
                  <a:ext uri="{FF2B5EF4-FFF2-40B4-BE49-F238E27FC236}">
                    <a16:creationId xmlns:a16="http://schemas.microsoft.com/office/drawing/2014/main" id="{019617C4-E8E6-4F51-B201-37755770C6B7}"/>
                  </a:ext>
                </a:extLst>
              </p:cNvPr>
              <p:cNvSpPr txBox="1">
                <a:spLocks noRot="1" noChangeAspect="1" noMove="1" noResize="1" noEditPoints="1" noAdjustHandles="1" noChangeArrowheads="1" noChangeShapeType="1" noTextEdit="1"/>
              </p:cNvSpPr>
              <p:nvPr/>
            </p:nvSpPr>
            <p:spPr>
              <a:xfrm>
                <a:off x="9938027" y="5302871"/>
                <a:ext cx="2346672" cy="276999"/>
              </a:xfrm>
              <a:prstGeom prst="rect">
                <a:avLst/>
              </a:prstGeom>
              <a:blipFill>
                <a:blip r:embed="rId4"/>
                <a:stretch>
                  <a:fillRect l="-5974" t="-31111" b="-48889"/>
                </a:stretch>
              </a:blipFill>
            </p:spPr>
            <p:txBody>
              <a:bodyPr/>
              <a:lstStyle/>
              <a:p>
                <a:r>
                  <a:rPr lang="en-US">
                    <a:noFill/>
                  </a:rPr>
                  <a:t> </a:t>
                </a:r>
              </a:p>
            </p:txBody>
          </p:sp>
        </mc:Fallback>
      </mc:AlternateContent>
      <p:cxnSp>
        <p:nvCxnSpPr>
          <p:cNvPr id="73" name="Straight Connector 72">
            <a:extLst>
              <a:ext uri="{FF2B5EF4-FFF2-40B4-BE49-F238E27FC236}">
                <a16:creationId xmlns:a16="http://schemas.microsoft.com/office/drawing/2014/main" id="{D49C7E51-17F9-4780-927F-8E62578733B4}"/>
              </a:ext>
            </a:extLst>
          </p:cNvPr>
          <p:cNvCxnSpPr>
            <a:cxnSpLocks/>
            <a:stCxn id="74" idx="3"/>
          </p:cNvCxnSpPr>
          <p:nvPr/>
        </p:nvCxnSpPr>
        <p:spPr>
          <a:xfrm>
            <a:off x="6769008" y="4075252"/>
            <a:ext cx="1582304" cy="0"/>
          </a:xfrm>
          <a:prstGeom prst="line">
            <a:avLst/>
          </a:prstGeom>
        </p:spPr>
        <p:style>
          <a:lnRef idx="1">
            <a:schemeClr val="accent1"/>
          </a:lnRef>
          <a:fillRef idx="0">
            <a:schemeClr val="accent1"/>
          </a:fillRef>
          <a:effectRef idx="0">
            <a:schemeClr val="accent1"/>
          </a:effectRef>
          <a:fontRef idx="minor">
            <a:schemeClr val="tx1"/>
          </a:fontRef>
        </p:style>
      </p:cxnSp>
      <p:sp>
        <p:nvSpPr>
          <p:cNvPr id="74" name="Text Placeholder 12">
            <a:extLst>
              <a:ext uri="{FF2B5EF4-FFF2-40B4-BE49-F238E27FC236}">
                <a16:creationId xmlns:a16="http://schemas.microsoft.com/office/drawing/2014/main" id="{37438F4D-16CB-40E5-A2AD-E9DCB3A75D27}"/>
              </a:ext>
            </a:extLst>
          </p:cNvPr>
          <p:cNvSpPr txBox="1">
            <a:spLocks/>
          </p:cNvSpPr>
          <p:nvPr/>
        </p:nvSpPr>
        <p:spPr>
          <a:xfrm>
            <a:off x="5568600" y="3914226"/>
            <a:ext cx="1200408" cy="32205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i="0" dirty="0">
                <a:solidFill>
                  <a:schemeClr val="tx1"/>
                </a:solidFill>
              </a:rPr>
              <a:t>Unreacted </a:t>
            </a:r>
            <a:r>
              <a:rPr lang="en-US" sz="1200" i="0" dirty="0" err="1">
                <a:solidFill>
                  <a:schemeClr val="tx1"/>
                </a:solidFill>
              </a:rPr>
              <a:t>FeO</a:t>
            </a:r>
            <a:endParaRPr lang="en-US" sz="1200" i="0" dirty="0">
              <a:solidFill>
                <a:schemeClr val="tx1"/>
              </a:solidFill>
            </a:endParaRP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3AB10DEC-6908-4FCE-864D-95747765DDF6}"/>
                  </a:ext>
                </a:extLst>
              </p:cNvPr>
              <p:cNvSpPr txBox="1"/>
              <p:nvPr/>
            </p:nvSpPr>
            <p:spPr>
              <a:xfrm>
                <a:off x="5512124" y="1635768"/>
                <a:ext cx="3752720" cy="762196"/>
              </a:xfrm>
              <a:prstGeom prst="rect">
                <a:avLst/>
              </a:prstGeom>
              <a:noFill/>
            </p:spPr>
            <p:txBody>
              <a:bodyPr wrap="squar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sv-SE" b="0" i="1" smtClean="0">
                            <a:latin typeface="Cambria Math" panose="02040503050406030204" pitchFamily="18" charset="0"/>
                          </a:rPr>
                          <m:t>𝑟</m:t>
                        </m:r>
                      </m:e>
                      <m:sub>
                        <m:r>
                          <m:rPr>
                            <m:sty m:val="p"/>
                          </m:rPr>
                          <a:rPr lang="sv-SE" b="0" i="0" smtClean="0">
                            <a:latin typeface="Cambria Math" panose="02040503050406030204" pitchFamily="18" charset="0"/>
                          </a:rPr>
                          <m:t>FeO</m:t>
                        </m:r>
                      </m:sub>
                    </m:sSub>
                    <m:r>
                      <a:rPr lang="sv-SE" i="1">
                        <a:latin typeface="Cambria Math" panose="02040503050406030204" pitchFamily="18" charset="0"/>
                      </a:rPr>
                      <m:t>=</m:t>
                    </m:r>
                    <m:sSub>
                      <m:sSubPr>
                        <m:ctrlPr>
                          <a:rPr lang="en-US" b="0" i="1" smtClean="0">
                            <a:latin typeface="Cambria Math" panose="02040503050406030204" pitchFamily="18" charset="0"/>
                          </a:rPr>
                        </m:ctrlPr>
                      </m:sSubPr>
                      <m:e>
                        <m:r>
                          <a:rPr lang="en-GB" i="1">
                            <a:latin typeface="Cambria Math" panose="02040503050406030204" pitchFamily="18" charset="0"/>
                          </a:rPr>
                          <m:t>𝑘</m:t>
                        </m:r>
                      </m:e>
                      <m:sub>
                        <m:r>
                          <a:rPr lang="en-US" b="0" i="1" smtClean="0">
                            <a:latin typeface="Cambria Math" panose="02040503050406030204" pitchFamily="18" charset="0"/>
                          </a:rPr>
                          <m:t>𝑓</m:t>
                        </m:r>
                      </m:sub>
                    </m:sSub>
                    <m:sSub>
                      <m:sSubPr>
                        <m:ctrlPr>
                          <a:rPr lang="en-US" b="0" i="1" smtClean="0">
                            <a:latin typeface="Cambria Math" panose="02040503050406030204" pitchFamily="18" charset="0"/>
                          </a:rPr>
                        </m:ctrlPr>
                      </m:sSubPr>
                      <m:e>
                        <m:r>
                          <a:rPr lang="sv-SE" i="1">
                            <a:latin typeface="Cambria Math" panose="02040503050406030204" pitchFamily="18" charset="0"/>
                          </a:rPr>
                          <m:t>𝑐</m:t>
                        </m:r>
                      </m:e>
                      <m:sub>
                        <m:r>
                          <m:rPr>
                            <m:sty m:val="p"/>
                          </m:rPr>
                          <a:rPr lang="sv-SE" b="0" i="0" smtClean="0">
                            <a:latin typeface="Cambria Math" panose="02040503050406030204" pitchFamily="18" charset="0"/>
                          </a:rPr>
                          <m:t>CO</m:t>
                        </m:r>
                      </m:sub>
                    </m:sSub>
                    <m:r>
                      <a:rPr lang="sv-SE" b="0" i="1" smtClean="0">
                        <a:latin typeface="Cambria Math" panose="02040503050406030204" pitchFamily="18" charset="0"/>
                      </a:rPr>
                      <m:t> −</m:t>
                    </m:r>
                    <m:sSub>
                      <m:sSubPr>
                        <m:ctrlPr>
                          <a:rPr lang="en-US" i="1">
                            <a:latin typeface="Cambria Math" panose="02040503050406030204" pitchFamily="18" charset="0"/>
                          </a:rPr>
                        </m:ctrlPr>
                      </m:sSubPr>
                      <m:e>
                        <m:r>
                          <a:rPr lang="en-GB" i="1">
                            <a:latin typeface="Cambria Math" panose="02040503050406030204" pitchFamily="18" charset="0"/>
                          </a:rPr>
                          <m:t>𝑘</m:t>
                        </m:r>
                      </m:e>
                      <m:sub>
                        <m:r>
                          <a:rPr lang="sv-SE" b="0" i="1" smtClean="0">
                            <a:latin typeface="Cambria Math" panose="02040503050406030204" pitchFamily="18" charset="0"/>
                          </a:rPr>
                          <m:t>𝑟</m:t>
                        </m:r>
                      </m:sub>
                    </m:sSub>
                    <m:sSub>
                      <m:sSubPr>
                        <m:ctrlPr>
                          <a:rPr lang="en-US" i="1" smtClean="0">
                            <a:latin typeface="Cambria Math" panose="02040503050406030204" pitchFamily="18" charset="0"/>
                          </a:rPr>
                        </m:ctrlPr>
                      </m:sSubPr>
                      <m:e>
                        <m:r>
                          <a:rPr lang="sv-SE" b="0" i="1" smtClean="0">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sub>
                    </m:sSub>
                    <m:r>
                      <a:rPr lang="sv-SE" b="0" i="0" smtClean="0">
                        <a:latin typeface="Cambria Math" panose="02040503050406030204" pitchFamily="18" charset="0"/>
                      </a:rPr>
                      <m:t> </m:t>
                    </m:r>
                  </m:oMath>
                </a14:m>
                <a:r>
                  <a:rPr lang="en-US" sz="1400" dirty="0"/>
                  <a:t>    (mol/m</a:t>
                </a:r>
                <a:r>
                  <a:rPr lang="en-US" sz="1400" baseline="30000" dirty="0"/>
                  <a:t>2</a:t>
                </a:r>
                <a:r>
                  <a:rPr lang="en-US" sz="1400" dirty="0"/>
                  <a:t>s) </a:t>
                </a:r>
                <a14:m>
                  <m:oMath xmlns:m="http://schemas.openxmlformats.org/officeDocument/2006/math">
                    <m:sSub>
                      <m:sSubPr>
                        <m:ctrlPr>
                          <a:rPr lang="en-GB" i="1">
                            <a:latin typeface="Cambria Math" panose="02040503050406030204" pitchFamily="18" charset="0"/>
                          </a:rPr>
                        </m:ctrlPr>
                      </m:sSubPr>
                      <m:e/>
                      <m:sub/>
                    </m:sSub>
                    <m:r>
                      <a:rPr lang="sv-SE" b="0" i="1" smtClean="0">
                        <a:latin typeface="Cambria Math" panose="02040503050406030204" pitchFamily="18" charset="0"/>
                      </a:rPr>
                      <m:t> </m:t>
                    </m:r>
                    <m:r>
                      <a:rPr lang="sv-SE" i="1">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𝑘</m:t>
                        </m:r>
                      </m:e>
                      <m:sub>
                        <m:r>
                          <a:rPr lang="en-US" i="1">
                            <a:latin typeface="Cambria Math" panose="02040503050406030204" pitchFamily="18" charset="0"/>
                          </a:rPr>
                          <m:t>𝑓</m:t>
                        </m:r>
                      </m:sub>
                    </m:sSub>
                    <m:sSub>
                      <m:sSubPr>
                        <m:ctrlPr>
                          <a:rPr lang="en-US" i="1">
                            <a:latin typeface="Cambria Math" panose="02040503050406030204" pitchFamily="18" charset="0"/>
                          </a:rPr>
                        </m:ctrlPr>
                      </m:sSubPr>
                      <m:e>
                        <m:r>
                          <a:rPr lang="sv-SE" i="1">
                            <a:latin typeface="Cambria Math" panose="02040503050406030204" pitchFamily="18" charset="0"/>
                          </a:rPr>
                          <m:t>𝑐</m:t>
                        </m:r>
                      </m:e>
                      <m:sub>
                        <m:r>
                          <m:rPr>
                            <m:sty m:val="p"/>
                          </m:rPr>
                          <a:rPr lang="sv-SE">
                            <a:latin typeface="Cambria Math" panose="02040503050406030204" pitchFamily="18" charset="0"/>
                          </a:rPr>
                          <m:t>CO</m:t>
                        </m:r>
                      </m:sub>
                    </m:sSub>
                    <m:r>
                      <a:rPr lang="sv-SE" i="1">
                        <a:latin typeface="Cambria Math" panose="02040503050406030204" pitchFamily="18" charset="0"/>
                      </a:rPr>
                      <m:t>−</m:t>
                    </m:r>
                    <m:f>
                      <m:fPr>
                        <m:ctrlPr>
                          <a:rPr lang="sv-SE" i="1" smtClean="0">
                            <a:latin typeface="Cambria Math" panose="02040503050406030204" pitchFamily="18" charset="0"/>
                          </a:rPr>
                        </m:ctrlPr>
                      </m:fPr>
                      <m:num>
                        <m:sSub>
                          <m:sSubPr>
                            <m:ctrlPr>
                              <a:rPr lang="en-US" i="1">
                                <a:latin typeface="Cambria Math" panose="02040503050406030204" pitchFamily="18" charset="0"/>
                              </a:rPr>
                            </m:ctrlPr>
                          </m:sSubPr>
                          <m:e>
                            <m:r>
                              <a:rPr lang="en-GB" i="1">
                                <a:latin typeface="Cambria Math" panose="02040503050406030204" pitchFamily="18" charset="0"/>
                              </a:rPr>
                              <m:t>𝑘</m:t>
                            </m:r>
                          </m:e>
                          <m:sub>
                            <m:r>
                              <a:rPr lang="en-US" i="1">
                                <a:latin typeface="Cambria Math" panose="02040503050406030204" pitchFamily="18" charset="0"/>
                              </a:rPr>
                              <m:t>𝑓</m:t>
                            </m:r>
                          </m:sub>
                        </m:sSub>
                      </m:num>
                      <m:den>
                        <m:sSub>
                          <m:sSubPr>
                            <m:ctrlPr>
                              <a:rPr lang="sv-SE" i="1" smtClean="0">
                                <a:latin typeface="Cambria Math" panose="02040503050406030204" pitchFamily="18" charset="0"/>
                              </a:rPr>
                            </m:ctrlPr>
                          </m:sSubPr>
                          <m:e>
                            <m:r>
                              <a:rPr lang="sv-SE" i="1">
                                <a:latin typeface="Cambria Math" panose="02040503050406030204" pitchFamily="18" charset="0"/>
                              </a:rPr>
                              <m:t>𝐾</m:t>
                            </m:r>
                          </m:e>
                          <m:sub>
                            <m:r>
                              <m:rPr>
                                <m:sty m:val="p"/>
                              </m:rPr>
                              <a:rPr lang="sv-SE" b="0" i="0" smtClean="0">
                                <a:latin typeface="Cambria Math" panose="02040503050406030204" pitchFamily="18" charset="0"/>
                              </a:rPr>
                              <m:t>red</m:t>
                            </m:r>
                          </m:sub>
                        </m:sSub>
                      </m:den>
                    </m:f>
                    <m:sSub>
                      <m:sSubPr>
                        <m:ctrlPr>
                          <a:rPr lang="en-US" i="1">
                            <a:latin typeface="Cambria Math" panose="02040503050406030204" pitchFamily="18" charset="0"/>
                          </a:rPr>
                        </m:ctrlPr>
                      </m:sSubPr>
                      <m:e>
                        <m:r>
                          <a:rPr lang="sv-SE" i="1">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sub>
                    </m:sSub>
                  </m:oMath>
                </a14:m>
                <a:endParaRPr lang="en-SE" dirty="0"/>
              </a:p>
            </p:txBody>
          </p:sp>
        </mc:Choice>
        <mc:Fallback xmlns="">
          <p:sp>
            <p:nvSpPr>
              <p:cNvPr id="76" name="TextBox 75">
                <a:extLst>
                  <a:ext uri="{FF2B5EF4-FFF2-40B4-BE49-F238E27FC236}">
                    <a16:creationId xmlns:a16="http://schemas.microsoft.com/office/drawing/2014/main" id="{3AB10DEC-6908-4FCE-864D-95747765DDF6}"/>
                  </a:ext>
                </a:extLst>
              </p:cNvPr>
              <p:cNvSpPr txBox="1">
                <a:spLocks noRot="1" noChangeAspect="1" noMove="1" noResize="1" noEditPoints="1" noAdjustHandles="1" noChangeArrowheads="1" noChangeShapeType="1" noTextEdit="1"/>
              </p:cNvSpPr>
              <p:nvPr/>
            </p:nvSpPr>
            <p:spPr>
              <a:xfrm>
                <a:off x="5512124" y="1635768"/>
                <a:ext cx="3752720" cy="762196"/>
              </a:xfrm>
              <a:prstGeom prst="rect">
                <a:avLst/>
              </a:prstGeom>
              <a:blipFill>
                <a:blip r:embed="rId5"/>
                <a:stretch>
                  <a:fillRect l="-1623" t="-1600" b="-56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215AC3AC-B33E-447B-A522-1AE5FB989933}"/>
                  </a:ext>
                </a:extLst>
              </p:cNvPr>
              <p:cNvSpPr txBox="1"/>
              <p:nvPr/>
            </p:nvSpPr>
            <p:spPr>
              <a:xfrm>
                <a:off x="8564510" y="5842795"/>
                <a:ext cx="3627490" cy="802848"/>
              </a:xfrm>
              <a:prstGeom prst="rect">
                <a:avLst/>
              </a:prstGeom>
              <a:noFill/>
            </p:spPr>
            <p:txBody>
              <a:bodyPr wrap="squar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sv-SE" b="0" i="1" smtClean="0">
                            <a:latin typeface="Cambria Math" panose="02040503050406030204" pitchFamily="18" charset="0"/>
                          </a:rPr>
                          <m:t>𝑟</m:t>
                        </m:r>
                      </m:e>
                      <m:sub>
                        <m:r>
                          <m:rPr>
                            <m:sty m:val="p"/>
                          </m:rPr>
                          <a:rPr lang="sv-SE" b="0" i="0" smtClean="0">
                            <a:latin typeface="Cambria Math" panose="02040503050406030204" pitchFamily="18" charset="0"/>
                          </a:rPr>
                          <m:t>gas</m:t>
                        </m:r>
                      </m:sub>
                    </m:sSub>
                    <m:r>
                      <a:rPr lang="sv-SE" i="1">
                        <a:latin typeface="Cambria Math" panose="02040503050406030204" pitchFamily="18" charset="0"/>
                      </a:rPr>
                      <m:t>=</m:t>
                    </m:r>
                    <m:sSub>
                      <m:sSubPr>
                        <m:ctrlPr>
                          <a:rPr lang="en-US" b="0" i="1" smtClean="0">
                            <a:latin typeface="Cambria Math" panose="02040503050406030204" pitchFamily="18" charset="0"/>
                          </a:rPr>
                        </m:ctrlPr>
                      </m:sSubPr>
                      <m:e>
                        <m:r>
                          <a:rPr lang="en-GB" i="1">
                            <a:latin typeface="Cambria Math" panose="02040503050406030204" pitchFamily="18" charset="0"/>
                          </a:rPr>
                          <m:t>𝑘</m:t>
                        </m:r>
                      </m:e>
                      <m:sub>
                        <m:r>
                          <a:rPr lang="en-US" b="0" i="1" smtClean="0">
                            <a:latin typeface="Cambria Math" panose="02040503050406030204" pitchFamily="18" charset="0"/>
                          </a:rPr>
                          <m:t>𝑓</m:t>
                        </m:r>
                      </m:sub>
                    </m:sSub>
                    <m:sSubSup>
                      <m:sSubSupPr>
                        <m:ctrlPr>
                          <a:rPr lang="en-US" b="0" i="1" smtClean="0">
                            <a:latin typeface="Cambria Math" panose="02040503050406030204" pitchFamily="18" charset="0"/>
                          </a:rPr>
                        </m:ctrlPr>
                      </m:sSubSupPr>
                      <m:e>
                        <m:r>
                          <a:rPr lang="sv-SE" b="0" i="1" smtClean="0">
                            <a:latin typeface="Cambria Math" panose="02040503050406030204" pitchFamily="18" charset="0"/>
                          </a:rPr>
                          <m:t>𝑐</m:t>
                        </m:r>
                      </m:e>
                      <m:sub>
                        <m:r>
                          <m:rPr>
                            <m:sty m:val="p"/>
                          </m:rPr>
                          <a:rPr lang="sv-SE" b="0" i="0" smtClean="0">
                            <a:latin typeface="Cambria Math" panose="02040503050406030204" pitchFamily="18" charset="0"/>
                          </a:rPr>
                          <m:t>CO</m:t>
                        </m:r>
                      </m:sub>
                      <m:sup>
                        <m:r>
                          <a:rPr lang="sv-SE" b="0" i="1" smtClean="0">
                            <a:latin typeface="Cambria Math" panose="02040503050406030204" pitchFamily="18" charset="0"/>
                          </a:rPr>
                          <m:t>2</m:t>
                        </m:r>
                      </m:sup>
                    </m:sSubSup>
                    <m:sSub>
                      <m:sSubPr>
                        <m:ctrlPr>
                          <a:rPr lang="en-US" b="0" i="1" smtClean="0">
                            <a:latin typeface="Cambria Math" panose="02040503050406030204" pitchFamily="18" charset="0"/>
                          </a:rPr>
                        </m:ctrlPr>
                      </m:sSubPr>
                      <m:e>
                        <m:r>
                          <a:rPr lang="sv-SE" b="0" i="1" smtClean="0">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O</m:t>
                            </m:r>
                          </m:e>
                          <m:sub>
                            <m:r>
                              <a:rPr lang="sv-SE">
                                <a:latin typeface="Cambria Math" panose="02040503050406030204" pitchFamily="18" charset="0"/>
                              </a:rPr>
                              <m:t>2</m:t>
                            </m:r>
                          </m:sub>
                        </m:sSub>
                      </m:sub>
                    </m:sSub>
                    <m:r>
                      <a:rPr lang="sv-SE" b="0" i="1" smtClean="0">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𝑘</m:t>
                        </m:r>
                      </m:e>
                      <m:sub>
                        <m:r>
                          <a:rPr lang="sv-SE" b="0" i="1" smtClean="0">
                            <a:latin typeface="Cambria Math" panose="02040503050406030204" pitchFamily="18" charset="0"/>
                          </a:rPr>
                          <m:t>𝑟</m:t>
                        </m:r>
                      </m:sub>
                    </m:sSub>
                    <m:sSubSup>
                      <m:sSubSupPr>
                        <m:ctrlPr>
                          <a:rPr lang="en-US" i="1" smtClean="0">
                            <a:latin typeface="Cambria Math" panose="02040503050406030204" pitchFamily="18" charset="0"/>
                          </a:rPr>
                        </m:ctrlPr>
                      </m:sSubSupPr>
                      <m:e>
                        <m:r>
                          <a:rPr lang="sv-SE" b="0" i="1" smtClean="0">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sub>
                      <m:sup>
                        <m:r>
                          <a:rPr lang="sv-SE" b="0" i="1" smtClean="0">
                            <a:latin typeface="Cambria Math" panose="02040503050406030204" pitchFamily="18" charset="0"/>
                          </a:rPr>
                          <m:t>2</m:t>
                        </m:r>
                      </m:sup>
                    </m:sSubSup>
                    <m:r>
                      <a:rPr lang="sv-SE" b="0" i="0" smtClean="0">
                        <a:latin typeface="Cambria Math" panose="02040503050406030204" pitchFamily="18" charset="0"/>
                      </a:rPr>
                      <m:t> </m:t>
                    </m:r>
                  </m:oMath>
                </a14:m>
                <a:r>
                  <a:rPr lang="en-US" sz="1400" dirty="0"/>
                  <a:t>    (mol/m</a:t>
                </a:r>
                <a:r>
                  <a:rPr lang="en-US" sz="1400" baseline="30000" dirty="0"/>
                  <a:t>3</a:t>
                </a:r>
                <a:r>
                  <a:rPr lang="en-US" sz="1400" dirty="0"/>
                  <a:t>s) </a:t>
                </a:r>
                <a14:m>
                  <m:oMath xmlns:m="http://schemas.openxmlformats.org/officeDocument/2006/math">
                    <m:sSub>
                      <m:sSubPr>
                        <m:ctrlPr>
                          <a:rPr lang="en-GB" i="1">
                            <a:latin typeface="Cambria Math" panose="02040503050406030204" pitchFamily="18" charset="0"/>
                          </a:rPr>
                        </m:ctrlPr>
                      </m:sSubPr>
                      <m:e/>
                      <m:sub/>
                    </m:sSub>
                    <m:r>
                      <a:rPr lang="sv-SE" i="1">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𝑘</m:t>
                        </m:r>
                      </m:e>
                      <m:sub>
                        <m:r>
                          <a:rPr lang="en-US" i="1">
                            <a:latin typeface="Cambria Math" panose="02040503050406030204" pitchFamily="18" charset="0"/>
                          </a:rPr>
                          <m:t>𝑓</m:t>
                        </m:r>
                      </m:sub>
                    </m:sSub>
                    <m:sSubSup>
                      <m:sSubSupPr>
                        <m:ctrlPr>
                          <a:rPr lang="en-US" i="1">
                            <a:latin typeface="Cambria Math" panose="02040503050406030204" pitchFamily="18" charset="0"/>
                          </a:rPr>
                        </m:ctrlPr>
                      </m:sSubSupPr>
                      <m:e>
                        <m:r>
                          <a:rPr lang="sv-SE" i="1">
                            <a:latin typeface="Cambria Math" panose="02040503050406030204" pitchFamily="18" charset="0"/>
                          </a:rPr>
                          <m:t>𝑐</m:t>
                        </m:r>
                      </m:e>
                      <m:sub>
                        <m:r>
                          <m:rPr>
                            <m:sty m:val="p"/>
                          </m:rPr>
                          <a:rPr lang="sv-SE">
                            <a:latin typeface="Cambria Math" panose="02040503050406030204" pitchFamily="18" charset="0"/>
                          </a:rPr>
                          <m:t>CO</m:t>
                        </m:r>
                      </m:sub>
                      <m:sup>
                        <m:r>
                          <a:rPr lang="sv-SE" i="1">
                            <a:latin typeface="Cambria Math" panose="02040503050406030204" pitchFamily="18" charset="0"/>
                          </a:rPr>
                          <m:t>2</m:t>
                        </m:r>
                      </m:sup>
                    </m:sSubSup>
                    <m:sSub>
                      <m:sSubPr>
                        <m:ctrlPr>
                          <a:rPr lang="en-US" i="1">
                            <a:latin typeface="Cambria Math" panose="02040503050406030204" pitchFamily="18" charset="0"/>
                          </a:rPr>
                        </m:ctrlPr>
                      </m:sSubPr>
                      <m:e>
                        <m:r>
                          <a:rPr lang="sv-SE" i="1">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O</m:t>
                            </m:r>
                          </m:e>
                          <m:sub>
                            <m:r>
                              <a:rPr lang="sv-SE">
                                <a:latin typeface="Cambria Math" panose="02040503050406030204" pitchFamily="18" charset="0"/>
                              </a:rPr>
                              <m:t>2</m:t>
                            </m:r>
                          </m:sub>
                        </m:sSub>
                      </m:sub>
                    </m:sSub>
                    <m:r>
                      <a:rPr lang="sv-SE" i="1">
                        <a:latin typeface="Cambria Math" panose="02040503050406030204" pitchFamily="18" charset="0"/>
                      </a:rPr>
                      <m:t>−</m:t>
                    </m:r>
                    <m:f>
                      <m:fPr>
                        <m:ctrlPr>
                          <a:rPr lang="sv-SE" i="1">
                            <a:latin typeface="Cambria Math" panose="02040503050406030204" pitchFamily="18" charset="0"/>
                          </a:rPr>
                        </m:ctrlPr>
                      </m:fPr>
                      <m:num>
                        <m:sSub>
                          <m:sSubPr>
                            <m:ctrlPr>
                              <a:rPr lang="en-US" i="1">
                                <a:latin typeface="Cambria Math" panose="02040503050406030204" pitchFamily="18" charset="0"/>
                              </a:rPr>
                            </m:ctrlPr>
                          </m:sSubPr>
                          <m:e>
                            <m:r>
                              <a:rPr lang="en-GB" i="1">
                                <a:latin typeface="Cambria Math" panose="02040503050406030204" pitchFamily="18" charset="0"/>
                              </a:rPr>
                              <m:t>𝑘</m:t>
                            </m:r>
                          </m:e>
                          <m:sub>
                            <m:r>
                              <a:rPr lang="en-US" i="1">
                                <a:latin typeface="Cambria Math" panose="02040503050406030204" pitchFamily="18" charset="0"/>
                              </a:rPr>
                              <m:t>𝑓</m:t>
                            </m:r>
                          </m:sub>
                        </m:sSub>
                      </m:num>
                      <m:den>
                        <m:sSub>
                          <m:sSubPr>
                            <m:ctrlPr>
                              <a:rPr lang="sv-SE" i="1">
                                <a:latin typeface="Cambria Math" panose="02040503050406030204" pitchFamily="18" charset="0"/>
                              </a:rPr>
                            </m:ctrlPr>
                          </m:sSubPr>
                          <m:e>
                            <m:r>
                              <a:rPr lang="sv-SE" i="1">
                                <a:latin typeface="Cambria Math" panose="02040503050406030204" pitchFamily="18" charset="0"/>
                              </a:rPr>
                              <m:t>𝐾</m:t>
                            </m:r>
                          </m:e>
                          <m:sub>
                            <m:r>
                              <m:rPr>
                                <m:sty m:val="p"/>
                              </m:rPr>
                              <a:rPr lang="sv-SE" b="0" i="0" smtClean="0">
                                <a:latin typeface="Cambria Math" panose="02040503050406030204" pitchFamily="18" charset="0"/>
                              </a:rPr>
                              <m:t>gas</m:t>
                            </m:r>
                          </m:sub>
                        </m:sSub>
                      </m:den>
                    </m:f>
                    <m:sSubSup>
                      <m:sSubSupPr>
                        <m:ctrlPr>
                          <a:rPr lang="en-US" i="1">
                            <a:latin typeface="Cambria Math" panose="02040503050406030204" pitchFamily="18" charset="0"/>
                          </a:rPr>
                        </m:ctrlPr>
                      </m:sSubSupPr>
                      <m:e>
                        <m:r>
                          <a:rPr lang="sv-SE" i="1">
                            <a:latin typeface="Cambria Math" panose="02040503050406030204" pitchFamily="18" charset="0"/>
                          </a:rPr>
                          <m:t>𝑐</m:t>
                        </m:r>
                      </m:e>
                      <m:sub>
                        <m:sSub>
                          <m:sSubPr>
                            <m:ctrlPr>
                              <a:rPr lang="sv-SE" i="1">
                                <a:latin typeface="Cambria Math" panose="02040503050406030204" pitchFamily="18" charset="0"/>
                              </a:rPr>
                            </m:ctrlPr>
                          </m:sSubPr>
                          <m:e>
                            <m:r>
                              <m:rPr>
                                <m:sty m:val="p"/>
                              </m:rPr>
                              <a:rPr lang="sv-SE">
                                <a:latin typeface="Cambria Math" panose="02040503050406030204" pitchFamily="18" charset="0"/>
                              </a:rPr>
                              <m:t>CO</m:t>
                            </m:r>
                          </m:e>
                          <m:sub>
                            <m:r>
                              <a:rPr lang="sv-SE">
                                <a:latin typeface="Cambria Math" panose="02040503050406030204" pitchFamily="18" charset="0"/>
                              </a:rPr>
                              <m:t>2</m:t>
                            </m:r>
                          </m:sub>
                        </m:sSub>
                      </m:sub>
                      <m:sup>
                        <m:r>
                          <a:rPr lang="sv-SE" i="1">
                            <a:latin typeface="Cambria Math" panose="02040503050406030204" pitchFamily="18" charset="0"/>
                          </a:rPr>
                          <m:t>2</m:t>
                        </m:r>
                      </m:sup>
                    </m:sSubSup>
                  </m:oMath>
                </a14:m>
                <a:endParaRPr lang="en-SE" dirty="0"/>
              </a:p>
            </p:txBody>
          </p:sp>
        </mc:Choice>
        <mc:Fallback xmlns="">
          <p:sp>
            <p:nvSpPr>
              <p:cNvPr id="77" name="TextBox 76">
                <a:extLst>
                  <a:ext uri="{FF2B5EF4-FFF2-40B4-BE49-F238E27FC236}">
                    <a16:creationId xmlns:a16="http://schemas.microsoft.com/office/drawing/2014/main" id="{215AC3AC-B33E-447B-A522-1AE5FB989933}"/>
                  </a:ext>
                </a:extLst>
              </p:cNvPr>
              <p:cNvSpPr txBox="1">
                <a:spLocks noRot="1" noChangeAspect="1" noMove="1" noResize="1" noEditPoints="1" noAdjustHandles="1" noChangeArrowheads="1" noChangeShapeType="1" noTextEdit="1"/>
              </p:cNvSpPr>
              <p:nvPr/>
            </p:nvSpPr>
            <p:spPr>
              <a:xfrm>
                <a:off x="8564510" y="5842795"/>
                <a:ext cx="3627490" cy="802848"/>
              </a:xfrm>
              <a:prstGeom prst="rect">
                <a:avLst/>
              </a:prstGeom>
              <a:blipFill>
                <a:blip r:embed="rId6"/>
                <a:stretch>
                  <a:fillRect l="-1681" b="-6818"/>
                </a:stretch>
              </a:blipFill>
            </p:spPr>
            <p:txBody>
              <a:bodyPr/>
              <a:lstStyle/>
              <a:p>
                <a:r>
                  <a:rPr lang="en-US">
                    <a:noFill/>
                  </a:rPr>
                  <a:t> </a:t>
                </a:r>
              </a:p>
            </p:txBody>
          </p:sp>
        </mc:Fallback>
      </mc:AlternateContent>
      <p:cxnSp>
        <p:nvCxnSpPr>
          <p:cNvPr id="78" name="Straight Connector 77">
            <a:extLst>
              <a:ext uri="{FF2B5EF4-FFF2-40B4-BE49-F238E27FC236}">
                <a16:creationId xmlns:a16="http://schemas.microsoft.com/office/drawing/2014/main" id="{C046174F-EFA8-49D9-A2B4-4970FF380D6D}"/>
              </a:ext>
            </a:extLst>
          </p:cNvPr>
          <p:cNvCxnSpPr>
            <a:cxnSpLocks/>
            <a:endCxn id="40" idx="0"/>
          </p:cNvCxnSpPr>
          <p:nvPr/>
        </p:nvCxnSpPr>
        <p:spPr>
          <a:xfrm>
            <a:off x="8516307" y="2241798"/>
            <a:ext cx="0" cy="1401925"/>
          </a:xfrm>
          <a:prstGeom prst="line">
            <a:avLst/>
          </a:prstGeom>
          <a:ln>
            <a:tailEnd type="triangle" w="med" len="lg"/>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8DCC95E6-E612-4AC7-9E4F-B6CA566E228C}"/>
              </a:ext>
            </a:extLst>
          </p:cNvPr>
          <p:cNvCxnSpPr>
            <a:cxnSpLocks/>
            <a:endCxn id="71" idx="0"/>
          </p:cNvCxnSpPr>
          <p:nvPr/>
        </p:nvCxnSpPr>
        <p:spPr>
          <a:xfrm>
            <a:off x="9428404" y="4346934"/>
            <a:ext cx="1636610" cy="506363"/>
          </a:xfrm>
          <a:prstGeom prst="bentConnector2">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9A965261-31D6-4515-B932-0B86C6A62FE3}"/>
                  </a:ext>
                </a:extLst>
              </p:cNvPr>
              <p:cNvSpPr txBox="1"/>
              <p:nvPr/>
            </p:nvSpPr>
            <p:spPr>
              <a:xfrm>
                <a:off x="5512124" y="2664194"/>
                <a:ext cx="1863396" cy="63927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sv-SE" sz="1867" i="1" smtClean="0">
                              <a:latin typeface="Cambria Math" panose="02040503050406030204" pitchFamily="18" charset="0"/>
                            </a:rPr>
                          </m:ctrlPr>
                        </m:fPr>
                        <m:num>
                          <m:r>
                            <a:rPr lang="en-GB" sz="1867" i="1">
                              <a:latin typeface="Cambria Math" panose="02040503050406030204" pitchFamily="18" charset="0"/>
                              <a:ea typeface="Cambria Math" panose="02040503050406030204" pitchFamily="18" charset="0"/>
                            </a:rPr>
                            <m:t>𝑑</m:t>
                          </m:r>
                          <m:sSub>
                            <m:sSubPr>
                              <m:ctrlPr>
                                <a:rPr lang="en-GB" sz="1867" i="1">
                                  <a:latin typeface="Cambria Math" panose="02040503050406030204" pitchFamily="18" charset="0"/>
                                  <a:ea typeface="Cambria Math" panose="02040503050406030204" pitchFamily="18" charset="0"/>
                                </a:rPr>
                              </m:ctrlPr>
                            </m:sSubPr>
                            <m:e>
                              <m:r>
                                <a:rPr lang="en-GB" sz="1867" i="1">
                                  <a:latin typeface="Cambria Math" panose="02040503050406030204" pitchFamily="18" charset="0"/>
                                  <a:ea typeface="Cambria Math" panose="02040503050406030204" pitchFamily="18" charset="0"/>
                                </a:rPr>
                                <m:t>𝑅</m:t>
                              </m:r>
                            </m:e>
                            <m:sub>
                              <m:r>
                                <m:rPr>
                                  <m:sty m:val="p"/>
                                </m:rPr>
                                <a:rPr lang="en-GB" sz="1867">
                                  <a:latin typeface="Cambria Math" panose="02040503050406030204" pitchFamily="18" charset="0"/>
                                  <a:ea typeface="Cambria Math" panose="02040503050406030204" pitchFamily="18" charset="0"/>
                                </a:rPr>
                                <m:t>p</m:t>
                              </m:r>
                            </m:sub>
                          </m:sSub>
                        </m:num>
                        <m:den>
                          <m:r>
                            <a:rPr lang="en-GB" sz="1867" i="1">
                              <a:latin typeface="Cambria Math" panose="02040503050406030204" pitchFamily="18" charset="0"/>
                            </a:rPr>
                            <m:t>𝑑</m:t>
                          </m:r>
                          <m:r>
                            <a:rPr lang="en-GB" sz="1867" i="1">
                              <a:latin typeface="Cambria Math" panose="02040503050406030204" pitchFamily="18" charset="0"/>
                              <a:ea typeface="Cambria Math" panose="02040503050406030204" pitchFamily="18" charset="0"/>
                            </a:rPr>
                            <m:t>𝑡</m:t>
                          </m:r>
                        </m:den>
                      </m:f>
                      <m:r>
                        <a:rPr lang="sv-SE" sz="1867" i="1">
                          <a:latin typeface="Cambria Math" panose="02040503050406030204" pitchFamily="18" charset="0"/>
                        </a:rPr>
                        <m:t>=</m:t>
                      </m:r>
                      <m:sSub>
                        <m:sSubPr>
                          <m:ctrlPr>
                            <a:rPr lang="en-GB" sz="1867" i="1">
                              <a:latin typeface="Cambria Math" panose="02040503050406030204" pitchFamily="18" charset="0"/>
                            </a:rPr>
                          </m:ctrlPr>
                        </m:sSubPr>
                        <m:e>
                          <m:r>
                            <a:rPr lang="en-GB" sz="1867" i="1">
                              <a:latin typeface="Cambria Math" panose="02040503050406030204" pitchFamily="18" charset="0"/>
                            </a:rPr>
                            <m:t>  </m:t>
                          </m:r>
                          <m:r>
                            <a:rPr lang="sv-SE" sz="1867" b="0" i="1" smtClean="0">
                              <a:latin typeface="Cambria Math" panose="02040503050406030204" pitchFamily="18" charset="0"/>
                            </a:rPr>
                            <m:t>𝑟</m:t>
                          </m:r>
                        </m:e>
                        <m:sub>
                          <m:r>
                            <m:rPr>
                              <m:sty m:val="p"/>
                            </m:rPr>
                            <a:rPr lang="sv-SE" sz="1867" b="0" i="0" smtClean="0">
                              <a:latin typeface="Cambria Math" panose="02040503050406030204" pitchFamily="18" charset="0"/>
                            </a:rPr>
                            <m:t>FeO</m:t>
                          </m:r>
                        </m:sub>
                      </m:sSub>
                      <m:f>
                        <m:fPr>
                          <m:ctrlPr>
                            <a:rPr lang="sv-SE" sz="1867" i="1">
                              <a:latin typeface="Cambria Math" panose="02040503050406030204" pitchFamily="18" charset="0"/>
                            </a:rPr>
                          </m:ctrlPr>
                        </m:fPr>
                        <m:num>
                          <m:sSub>
                            <m:sSubPr>
                              <m:ctrlPr>
                                <a:rPr lang="en-GB" sz="1867" i="1">
                                  <a:latin typeface="Cambria Math" panose="02040503050406030204" pitchFamily="18" charset="0"/>
                                </a:rPr>
                              </m:ctrlPr>
                            </m:sSubPr>
                            <m:e>
                              <m:r>
                                <a:rPr lang="en-GB" sz="1867" i="1">
                                  <a:latin typeface="Cambria Math" panose="02040503050406030204" pitchFamily="18" charset="0"/>
                                </a:rPr>
                                <m:t>𝑀</m:t>
                              </m:r>
                            </m:e>
                            <m:sub>
                              <m:r>
                                <m:rPr>
                                  <m:sty m:val="p"/>
                                </m:rPr>
                                <a:rPr lang="sv-SE" sz="1867" b="0" i="0" smtClean="0">
                                  <a:latin typeface="Cambria Math" panose="02040503050406030204" pitchFamily="18" charset="0"/>
                                </a:rPr>
                                <m:t>FeO</m:t>
                              </m:r>
                            </m:sub>
                          </m:sSub>
                        </m:num>
                        <m:den>
                          <m:sSub>
                            <m:sSubPr>
                              <m:ctrlPr>
                                <a:rPr lang="en-GB" sz="1867" i="1">
                                  <a:latin typeface="Cambria Math" panose="02040503050406030204" pitchFamily="18" charset="0"/>
                                  <a:ea typeface="Cambria Math" panose="02040503050406030204" pitchFamily="18" charset="0"/>
                                </a:rPr>
                              </m:ctrlPr>
                            </m:sSubPr>
                            <m:e>
                              <m:r>
                                <a:rPr lang="sv-SE" sz="1867" i="1">
                                  <a:latin typeface="Cambria Math" panose="02040503050406030204" pitchFamily="18" charset="0"/>
                                  <a:ea typeface="Cambria Math" panose="02040503050406030204" pitchFamily="18" charset="0"/>
                                </a:rPr>
                                <m:t>𝜌</m:t>
                              </m:r>
                            </m:e>
                            <m:sub>
                              <m:r>
                                <m:rPr>
                                  <m:sty m:val="p"/>
                                </m:rPr>
                                <a:rPr lang="en-US" sz="1867">
                                  <a:latin typeface="Cambria Math" panose="02040503050406030204" pitchFamily="18" charset="0"/>
                                  <a:ea typeface="Cambria Math" panose="02040503050406030204" pitchFamily="18" charset="0"/>
                                </a:rPr>
                                <m:t>p</m:t>
                              </m:r>
                            </m:sub>
                          </m:sSub>
                        </m:den>
                      </m:f>
                    </m:oMath>
                  </m:oMathPara>
                </a14:m>
                <a:endParaRPr lang="en-SE" sz="1867" dirty="0"/>
              </a:p>
            </p:txBody>
          </p:sp>
        </mc:Choice>
        <mc:Fallback xmlns="">
          <p:sp>
            <p:nvSpPr>
              <p:cNvPr id="83" name="TextBox 82">
                <a:extLst>
                  <a:ext uri="{FF2B5EF4-FFF2-40B4-BE49-F238E27FC236}">
                    <a16:creationId xmlns:a16="http://schemas.microsoft.com/office/drawing/2014/main" id="{9A965261-31D6-4515-B932-0B86C6A62FE3}"/>
                  </a:ext>
                </a:extLst>
              </p:cNvPr>
              <p:cNvSpPr txBox="1">
                <a:spLocks noRot="1" noChangeAspect="1" noMove="1" noResize="1" noEditPoints="1" noAdjustHandles="1" noChangeArrowheads="1" noChangeShapeType="1" noTextEdit="1"/>
              </p:cNvSpPr>
              <p:nvPr/>
            </p:nvSpPr>
            <p:spPr>
              <a:xfrm>
                <a:off x="5512124" y="2664194"/>
                <a:ext cx="1863396" cy="639278"/>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61935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0E42F0-77A8-4AA3-A97B-E6EEF8FDD2FE}"/>
              </a:ext>
            </a:extLst>
          </p:cNvPr>
          <p:cNvPicPr>
            <a:picLocks noChangeAspect="1"/>
          </p:cNvPicPr>
          <p:nvPr/>
        </p:nvPicPr>
        <p:blipFill>
          <a:blip r:embed="rId3"/>
          <a:stretch>
            <a:fillRect/>
          </a:stretch>
        </p:blipFill>
        <p:spPr>
          <a:xfrm>
            <a:off x="4364728" y="582355"/>
            <a:ext cx="12168949" cy="6858000"/>
          </a:xfrm>
          <a:prstGeom prst="rect">
            <a:avLst/>
          </a:prstGeom>
        </p:spPr>
      </p:pic>
      <p:sp>
        <p:nvSpPr>
          <p:cNvPr id="8" name="Content Placeholder 7">
            <a:extLst>
              <a:ext uri="{FF2B5EF4-FFF2-40B4-BE49-F238E27FC236}">
                <a16:creationId xmlns:a16="http://schemas.microsoft.com/office/drawing/2014/main" id="{1F31AE30-B7F0-4E95-A5CB-7224A111A450}"/>
              </a:ext>
            </a:extLst>
          </p:cNvPr>
          <p:cNvSpPr>
            <a:spLocks noGrp="1"/>
          </p:cNvSpPr>
          <p:nvPr>
            <p:ph sz="half" idx="18"/>
          </p:nvPr>
        </p:nvSpPr>
        <p:spPr>
          <a:xfrm>
            <a:off x="609600" y="4046187"/>
            <a:ext cx="3223683" cy="2599171"/>
          </a:xfrm>
        </p:spPr>
        <p:txBody>
          <a:bodyPr>
            <a:normAutofit fontScale="77500" lnSpcReduction="20000"/>
          </a:bodyPr>
          <a:lstStyle/>
          <a:p>
            <a:pPr marL="304792" indent="-304792">
              <a:lnSpc>
                <a:spcPct val="120000"/>
              </a:lnSpc>
              <a:spcBef>
                <a:spcPts val="933"/>
              </a:spcBef>
              <a:buFont typeface="+mj-lt"/>
              <a:buAutoNum type="arabicPeriod"/>
            </a:pPr>
            <a:r>
              <a:rPr lang="en-US" noProof="0" dirty="0"/>
              <a:t>Define reaction kinetics</a:t>
            </a:r>
          </a:p>
          <a:p>
            <a:pPr marL="304792" indent="-304792">
              <a:lnSpc>
                <a:spcPct val="120000"/>
              </a:lnSpc>
              <a:spcBef>
                <a:spcPts val="933"/>
              </a:spcBef>
              <a:buFont typeface="+mj-lt"/>
              <a:buAutoNum type="arabicPeriod"/>
            </a:pPr>
            <a:r>
              <a:rPr lang="en-US" noProof="0" dirty="0"/>
              <a:t>Add a </a:t>
            </a:r>
            <a:r>
              <a:rPr lang="en-US" i="1" noProof="0" dirty="0"/>
              <a:t>Packed Bed </a:t>
            </a:r>
            <a:r>
              <a:rPr lang="en-US" noProof="0" dirty="0"/>
              <a:t>feature</a:t>
            </a:r>
          </a:p>
          <a:p>
            <a:pPr marL="304792" indent="-304792">
              <a:lnSpc>
                <a:spcPct val="120000"/>
              </a:lnSpc>
              <a:spcBef>
                <a:spcPts val="933"/>
              </a:spcBef>
              <a:buFont typeface="+mj-lt"/>
              <a:buAutoNum type="arabicPeriod"/>
            </a:pPr>
            <a:r>
              <a:rPr lang="en-US" noProof="0" dirty="0"/>
              <a:t>Enable the </a:t>
            </a:r>
            <a:r>
              <a:rPr lang="en-US" i="1" noProof="0" dirty="0"/>
              <a:t>Shrinking </a:t>
            </a:r>
            <a:r>
              <a:rPr lang="en-US" i="1" dirty="0"/>
              <a:t>C</a:t>
            </a:r>
            <a:r>
              <a:rPr lang="en-US" i="1" noProof="0" dirty="0"/>
              <a:t>ore model</a:t>
            </a:r>
          </a:p>
          <a:p>
            <a:pPr marL="304792" indent="-304792">
              <a:lnSpc>
                <a:spcPct val="120000"/>
              </a:lnSpc>
              <a:spcBef>
                <a:spcPts val="933"/>
              </a:spcBef>
              <a:buFont typeface="+mj-lt"/>
              <a:buAutoNum type="arabicPeriod"/>
            </a:pPr>
            <a:r>
              <a:rPr lang="en-US" noProof="0" dirty="0"/>
              <a:t>Specify core density and composition</a:t>
            </a:r>
          </a:p>
          <a:p>
            <a:pPr marL="304792" indent="-304792">
              <a:lnSpc>
                <a:spcPct val="120000"/>
              </a:lnSpc>
              <a:spcBef>
                <a:spcPts val="933"/>
              </a:spcBef>
              <a:buFont typeface="+mj-lt"/>
              <a:buAutoNum type="arabicPeriod"/>
            </a:pPr>
            <a:r>
              <a:rPr lang="en-US" noProof="0" dirty="0"/>
              <a:t>Apply the core consuming reaction</a:t>
            </a:r>
          </a:p>
          <a:p>
            <a:pPr marL="304792" indent="-304792">
              <a:lnSpc>
                <a:spcPct val="120000"/>
              </a:lnSpc>
              <a:spcBef>
                <a:spcPts val="933"/>
              </a:spcBef>
              <a:buFont typeface="+mj-lt"/>
              <a:buAutoNum type="arabicPeriod"/>
            </a:pPr>
            <a:r>
              <a:rPr lang="en-US" noProof="0" dirty="0"/>
              <a:t>Apply the porous layer reaction </a:t>
            </a:r>
          </a:p>
        </p:txBody>
      </p:sp>
      <p:sp>
        <p:nvSpPr>
          <p:cNvPr id="6" name="Title 5">
            <a:extLst>
              <a:ext uri="{FF2B5EF4-FFF2-40B4-BE49-F238E27FC236}">
                <a16:creationId xmlns:a16="http://schemas.microsoft.com/office/drawing/2014/main" id="{24287A00-B985-4014-8FA8-0D0F1525F468}"/>
              </a:ext>
            </a:extLst>
          </p:cNvPr>
          <p:cNvSpPr>
            <a:spLocks noGrp="1"/>
          </p:cNvSpPr>
          <p:nvPr>
            <p:ph type="title"/>
          </p:nvPr>
        </p:nvSpPr>
        <p:spPr/>
        <p:txBody>
          <a:bodyPr/>
          <a:lstStyle/>
          <a:p>
            <a:r>
              <a:rPr lang="en-US" noProof="0" dirty="0"/>
              <a:t>Iron Ore Pellet Reduction</a:t>
            </a:r>
          </a:p>
        </p:txBody>
      </p:sp>
      <p:cxnSp>
        <p:nvCxnSpPr>
          <p:cNvPr id="20" name="Straight Arrow Connector 19">
            <a:extLst>
              <a:ext uri="{FF2B5EF4-FFF2-40B4-BE49-F238E27FC236}">
                <a16:creationId xmlns:a16="http://schemas.microsoft.com/office/drawing/2014/main" id="{2EF2F352-EBBB-4A0D-B1C7-8B0DD91DCFAE}"/>
              </a:ext>
            </a:extLst>
          </p:cNvPr>
          <p:cNvCxnSpPr>
            <a:cxnSpLocks/>
          </p:cNvCxnSpPr>
          <p:nvPr/>
        </p:nvCxnSpPr>
        <p:spPr>
          <a:xfrm flipH="1">
            <a:off x="10118031" y="2796812"/>
            <a:ext cx="123576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 Placeholder 12">
            <a:extLst>
              <a:ext uri="{FF2B5EF4-FFF2-40B4-BE49-F238E27FC236}">
                <a16:creationId xmlns:a16="http://schemas.microsoft.com/office/drawing/2014/main" id="{60D7794F-09D8-4151-A6D2-C83E43753FD1}"/>
              </a:ext>
            </a:extLst>
          </p:cNvPr>
          <p:cNvSpPr txBox="1">
            <a:spLocks/>
          </p:cNvSpPr>
          <p:nvPr/>
        </p:nvSpPr>
        <p:spPr>
          <a:xfrm>
            <a:off x="10397431" y="2568744"/>
            <a:ext cx="1392155" cy="236187"/>
          </a:xfrm>
          <a:prstGeom prst="rect">
            <a:avLst/>
          </a:prstGeom>
        </p:spPr>
        <p:txBody>
          <a:bodyPr vert="horz" lIns="0" tIns="60960" rIns="121920" bIns="60960" rtlCol="0">
            <a:normAutofit fontScale="85000" lnSpcReduction="20000"/>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67" i="0" dirty="0">
                <a:solidFill>
                  <a:schemeClr val="tx1"/>
                </a:solidFill>
              </a:rPr>
              <a:t>Core development</a:t>
            </a:r>
          </a:p>
        </p:txBody>
      </p:sp>
      <p:sp>
        <p:nvSpPr>
          <p:cNvPr id="17" name="Left Brace 16">
            <a:extLst>
              <a:ext uri="{FF2B5EF4-FFF2-40B4-BE49-F238E27FC236}">
                <a16:creationId xmlns:a16="http://schemas.microsoft.com/office/drawing/2014/main" id="{FE39EBCB-DF57-47EC-B89E-F2963433B7D5}"/>
              </a:ext>
            </a:extLst>
          </p:cNvPr>
          <p:cNvSpPr/>
          <p:nvPr/>
        </p:nvSpPr>
        <p:spPr>
          <a:xfrm>
            <a:off x="4671854" y="2717018"/>
            <a:ext cx="85092" cy="137158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19" name="Text Placeholder 12">
            <a:extLst>
              <a:ext uri="{FF2B5EF4-FFF2-40B4-BE49-F238E27FC236}">
                <a16:creationId xmlns:a16="http://schemas.microsoft.com/office/drawing/2014/main" id="{AF30C789-724C-446B-ADE5-59B950971022}"/>
              </a:ext>
            </a:extLst>
          </p:cNvPr>
          <p:cNvSpPr txBox="1">
            <a:spLocks/>
          </p:cNvSpPr>
          <p:nvPr/>
        </p:nvSpPr>
        <p:spPr>
          <a:xfrm>
            <a:off x="4574209" y="5115244"/>
            <a:ext cx="266080" cy="288032"/>
          </a:xfrm>
          <a:prstGeom prst="rect">
            <a:avLst/>
          </a:prstGeom>
        </p:spPr>
        <p:txBody>
          <a:bodyPr vert="horz" lIns="0" tIns="60960" rIns="121920" bIns="60960" rtlCol="0">
            <a:normAutofit/>
          </a:bodyPr>
          <a:lstStyle>
            <a:lvl1pPr marL="0" indent="0" algn="l" defTabSz="914400" rtl="0" eaLnBrk="1" latinLnBrk="0" hangingPunct="1">
              <a:lnSpc>
                <a:spcPct val="100000"/>
              </a:lnSpc>
              <a:spcBef>
                <a:spcPts val="1000"/>
              </a:spcBef>
              <a:buFont typeface="Wingdings" pitchFamily="2" charset="2"/>
              <a:buNone/>
              <a:tabLst/>
              <a:defRPr sz="900" b="0" i="1" kern="1200">
                <a:solidFill>
                  <a:schemeClr val="accent5"/>
                </a:solidFill>
                <a:latin typeface="Lato" panose="020F0502020204030203" pitchFamily="34" charset="77"/>
                <a:ea typeface="+mn-ea"/>
                <a:cs typeface="+mn-cs"/>
              </a:defRPr>
            </a:lvl1pPr>
            <a:lvl2pPr marL="457200" indent="0" algn="l" defTabSz="914400" rtl="0" eaLnBrk="1" latinLnBrk="0" hangingPunct="1">
              <a:lnSpc>
                <a:spcPct val="100000"/>
              </a:lnSpc>
              <a:spcBef>
                <a:spcPts val="500"/>
              </a:spcBef>
              <a:buFontTx/>
              <a:buNone/>
              <a:tabLst/>
              <a:defRPr sz="1400" kern="1200">
                <a:solidFill>
                  <a:srgbClr val="393A39"/>
                </a:solidFill>
                <a:latin typeface="Lato" panose="020F0502020204030203" pitchFamily="34" charset="0"/>
                <a:ea typeface="+mn-ea"/>
                <a:cs typeface="+mn-cs"/>
              </a:defRPr>
            </a:lvl2pPr>
            <a:lvl3pPr marL="914400" indent="0" algn="l" defTabSz="806450" rtl="0" eaLnBrk="1" latinLnBrk="0" hangingPunct="1">
              <a:lnSpc>
                <a:spcPct val="100000"/>
              </a:lnSpc>
              <a:spcBef>
                <a:spcPts val="500"/>
              </a:spcBef>
              <a:buFont typeface="Arial" panose="020B0604020202020204" pitchFamily="34" charset="0"/>
              <a:buNone/>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800" i="0" dirty="0">
              <a:solidFill>
                <a:schemeClr val="tx1"/>
              </a:solidFill>
            </a:endParaRPr>
          </a:p>
        </p:txBody>
      </p:sp>
      <p:cxnSp>
        <p:nvCxnSpPr>
          <p:cNvPr id="21" name="Straight Connector 20">
            <a:extLst>
              <a:ext uri="{FF2B5EF4-FFF2-40B4-BE49-F238E27FC236}">
                <a16:creationId xmlns:a16="http://schemas.microsoft.com/office/drawing/2014/main" id="{2282ABA8-5DB8-40EB-AA9D-3E48A12E42A0}"/>
              </a:ext>
            </a:extLst>
          </p:cNvPr>
          <p:cNvCxnSpPr>
            <a:cxnSpLocks/>
            <a:stCxn id="29" idx="6"/>
          </p:cNvCxnSpPr>
          <p:nvPr/>
        </p:nvCxnSpPr>
        <p:spPr>
          <a:xfrm flipV="1">
            <a:off x="4755197" y="5102902"/>
            <a:ext cx="412011" cy="12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C8DF32C4-082C-4DCA-ADE3-B0EA7ACD60BB}"/>
              </a:ext>
            </a:extLst>
          </p:cNvPr>
          <p:cNvCxnSpPr>
            <a:cxnSpLocks/>
            <a:endCxn id="30" idx="6"/>
          </p:cNvCxnSpPr>
          <p:nvPr/>
        </p:nvCxnSpPr>
        <p:spPr>
          <a:xfrm rot="10800000" flipV="1">
            <a:off x="4755198" y="5208879"/>
            <a:ext cx="423511" cy="310619"/>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03305874-E28F-41F4-B7CD-BE15D7710601}"/>
              </a:ext>
            </a:extLst>
          </p:cNvPr>
          <p:cNvSpPr/>
          <p:nvPr/>
        </p:nvSpPr>
        <p:spPr>
          <a:xfrm>
            <a:off x="4433704" y="3294501"/>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1</a:t>
            </a:r>
            <a:endParaRPr lang="en-US" sz="1400" dirty="0"/>
          </a:p>
        </p:txBody>
      </p:sp>
      <p:sp>
        <p:nvSpPr>
          <p:cNvPr id="25" name="Oval 24">
            <a:extLst>
              <a:ext uri="{FF2B5EF4-FFF2-40B4-BE49-F238E27FC236}">
                <a16:creationId xmlns:a16="http://schemas.microsoft.com/office/drawing/2014/main" id="{33DC93AD-B2E1-4B49-8229-1F3A3D306354}"/>
              </a:ext>
            </a:extLst>
          </p:cNvPr>
          <p:cNvSpPr/>
          <p:nvPr/>
        </p:nvSpPr>
        <p:spPr>
          <a:xfrm>
            <a:off x="4543244" y="4576175"/>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2</a:t>
            </a:r>
            <a:endParaRPr lang="en-US" sz="1400" dirty="0"/>
          </a:p>
        </p:txBody>
      </p:sp>
      <p:sp>
        <p:nvSpPr>
          <p:cNvPr id="27" name="Oval 26">
            <a:extLst>
              <a:ext uri="{FF2B5EF4-FFF2-40B4-BE49-F238E27FC236}">
                <a16:creationId xmlns:a16="http://schemas.microsoft.com/office/drawing/2014/main" id="{210257EA-118D-45CE-8D28-8B00D7BD1E8E}"/>
              </a:ext>
            </a:extLst>
          </p:cNvPr>
          <p:cNvSpPr/>
          <p:nvPr/>
        </p:nvSpPr>
        <p:spPr>
          <a:xfrm>
            <a:off x="7701261" y="4070146"/>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3</a:t>
            </a:r>
            <a:endParaRPr lang="en-US" sz="1400" dirty="0"/>
          </a:p>
        </p:txBody>
      </p:sp>
      <p:sp>
        <p:nvSpPr>
          <p:cNvPr id="28" name="Oval 27">
            <a:extLst>
              <a:ext uri="{FF2B5EF4-FFF2-40B4-BE49-F238E27FC236}">
                <a16:creationId xmlns:a16="http://schemas.microsoft.com/office/drawing/2014/main" id="{BDEB478B-7598-453B-9799-EDEAA93F64E7}"/>
              </a:ext>
            </a:extLst>
          </p:cNvPr>
          <p:cNvSpPr/>
          <p:nvPr/>
        </p:nvSpPr>
        <p:spPr>
          <a:xfrm>
            <a:off x="7701261" y="4474463"/>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4</a:t>
            </a:r>
            <a:endParaRPr lang="en-US" sz="1400" dirty="0"/>
          </a:p>
        </p:txBody>
      </p:sp>
      <p:sp>
        <p:nvSpPr>
          <p:cNvPr id="29" name="Oval 28">
            <a:extLst>
              <a:ext uri="{FF2B5EF4-FFF2-40B4-BE49-F238E27FC236}">
                <a16:creationId xmlns:a16="http://schemas.microsoft.com/office/drawing/2014/main" id="{7C286B43-12DB-4F75-B129-67805A6B9DED}"/>
              </a:ext>
            </a:extLst>
          </p:cNvPr>
          <p:cNvSpPr/>
          <p:nvPr/>
        </p:nvSpPr>
        <p:spPr>
          <a:xfrm>
            <a:off x="4543244" y="4998184"/>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5</a:t>
            </a:r>
            <a:endParaRPr lang="en-US" sz="1400" dirty="0"/>
          </a:p>
        </p:txBody>
      </p:sp>
      <p:sp>
        <p:nvSpPr>
          <p:cNvPr id="30" name="Oval 29">
            <a:extLst>
              <a:ext uri="{FF2B5EF4-FFF2-40B4-BE49-F238E27FC236}">
                <a16:creationId xmlns:a16="http://schemas.microsoft.com/office/drawing/2014/main" id="{E0C03335-6F2D-48A8-AE4E-E97950F54C44}"/>
              </a:ext>
            </a:extLst>
          </p:cNvPr>
          <p:cNvSpPr/>
          <p:nvPr/>
        </p:nvSpPr>
        <p:spPr>
          <a:xfrm>
            <a:off x="4543244" y="5413521"/>
            <a:ext cx="211953" cy="211953"/>
          </a:xfrm>
          <a:prstGeom prst="ellipse">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1" dirty="0"/>
              <a:t>6</a:t>
            </a:r>
            <a:endParaRPr lang="en-US" sz="1400" dirty="0"/>
          </a:p>
        </p:txBody>
      </p:sp>
    </p:spTree>
    <p:extLst>
      <p:ext uri="{BB962C8B-B14F-4D97-AF65-F5344CB8AC3E}">
        <p14:creationId xmlns:p14="http://schemas.microsoft.com/office/powerpoint/2010/main" val="104665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578C1CE-B8BD-457E-9D55-8369CD2CEA5A}"/>
              </a:ext>
            </a:extLst>
          </p:cNvPr>
          <p:cNvSpPr>
            <a:spLocks noGrp="1"/>
          </p:cNvSpPr>
          <p:nvPr>
            <p:ph sz="quarter" idx="17"/>
          </p:nvPr>
        </p:nvSpPr>
        <p:spPr/>
        <p:txBody>
          <a:bodyPr/>
          <a:lstStyle/>
          <a:p>
            <a:endParaRPr lang="en-US" dirty="0"/>
          </a:p>
        </p:txBody>
      </p:sp>
      <p:sp>
        <p:nvSpPr>
          <p:cNvPr id="5" name="Title 4">
            <a:extLst>
              <a:ext uri="{FF2B5EF4-FFF2-40B4-BE49-F238E27FC236}">
                <a16:creationId xmlns:a16="http://schemas.microsoft.com/office/drawing/2014/main" id="{AA7C7D38-4727-4BA8-AA5D-630859F3D783}"/>
              </a:ext>
            </a:extLst>
          </p:cNvPr>
          <p:cNvSpPr>
            <a:spLocks noGrp="1"/>
          </p:cNvSpPr>
          <p:nvPr>
            <p:ph type="title"/>
          </p:nvPr>
        </p:nvSpPr>
        <p:spPr/>
        <p:txBody>
          <a:bodyPr/>
          <a:lstStyle/>
          <a:p>
            <a:r>
              <a:rPr lang="sv-SE" dirty="0"/>
              <a:t>BED GAS PHASE CONCENTRATION DEVELOPMENT</a:t>
            </a:r>
            <a:endParaRPr lang="en-US" dirty="0"/>
          </a:p>
        </p:txBody>
      </p:sp>
      <p:pic>
        <p:nvPicPr>
          <p:cNvPr id="4" name="Picture 3">
            <a:extLst>
              <a:ext uri="{FF2B5EF4-FFF2-40B4-BE49-F238E27FC236}">
                <a16:creationId xmlns:a16="http://schemas.microsoft.com/office/drawing/2014/main" id="{66DC7C06-5F58-4979-B61A-C6D388538986}"/>
              </a:ext>
            </a:extLst>
          </p:cNvPr>
          <p:cNvPicPr>
            <a:picLocks noChangeAspect="1"/>
          </p:cNvPicPr>
          <p:nvPr/>
        </p:nvPicPr>
        <p:blipFill>
          <a:blip r:embed="rId2"/>
          <a:stretch>
            <a:fillRect/>
          </a:stretch>
        </p:blipFill>
        <p:spPr>
          <a:xfrm>
            <a:off x="1524000" y="1295401"/>
            <a:ext cx="10265499" cy="6419758"/>
          </a:xfrm>
          <a:prstGeom prst="rect">
            <a:avLst/>
          </a:prstGeom>
        </p:spPr>
      </p:pic>
    </p:spTree>
    <p:extLst>
      <p:ext uri="{BB962C8B-B14F-4D97-AF65-F5344CB8AC3E}">
        <p14:creationId xmlns:p14="http://schemas.microsoft.com/office/powerpoint/2010/main" val="2515710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578C1CE-B8BD-457E-9D55-8369CD2CEA5A}"/>
              </a:ext>
            </a:extLst>
          </p:cNvPr>
          <p:cNvSpPr>
            <a:spLocks noGrp="1"/>
          </p:cNvSpPr>
          <p:nvPr>
            <p:ph sz="quarter" idx="17"/>
          </p:nvPr>
        </p:nvSpPr>
        <p:spPr/>
        <p:txBody>
          <a:bodyPr/>
          <a:lstStyle/>
          <a:p>
            <a:endParaRPr lang="en-US" dirty="0"/>
          </a:p>
        </p:txBody>
      </p:sp>
      <p:sp>
        <p:nvSpPr>
          <p:cNvPr id="5" name="Title 4">
            <a:extLst>
              <a:ext uri="{FF2B5EF4-FFF2-40B4-BE49-F238E27FC236}">
                <a16:creationId xmlns:a16="http://schemas.microsoft.com/office/drawing/2014/main" id="{AA7C7D38-4727-4BA8-AA5D-630859F3D783}"/>
              </a:ext>
            </a:extLst>
          </p:cNvPr>
          <p:cNvSpPr>
            <a:spLocks noGrp="1"/>
          </p:cNvSpPr>
          <p:nvPr>
            <p:ph type="title"/>
          </p:nvPr>
        </p:nvSpPr>
        <p:spPr/>
        <p:txBody>
          <a:bodyPr/>
          <a:lstStyle/>
          <a:p>
            <a:r>
              <a:rPr lang="sv-SE" dirty="0"/>
              <a:t>PELLET CONCENTRATIONS IN THE MIDDLE OF THE BED</a:t>
            </a:r>
            <a:endParaRPr lang="en-US" dirty="0"/>
          </a:p>
        </p:txBody>
      </p:sp>
      <p:pic>
        <p:nvPicPr>
          <p:cNvPr id="8" name="Picture 7">
            <a:extLst>
              <a:ext uri="{FF2B5EF4-FFF2-40B4-BE49-F238E27FC236}">
                <a16:creationId xmlns:a16="http://schemas.microsoft.com/office/drawing/2014/main" id="{15FD371D-1AF7-4F1F-9E41-F8492F0B324F}"/>
              </a:ext>
            </a:extLst>
          </p:cNvPr>
          <p:cNvPicPr>
            <a:picLocks noChangeAspect="1"/>
          </p:cNvPicPr>
          <p:nvPr/>
        </p:nvPicPr>
        <p:blipFill>
          <a:blip r:embed="rId2"/>
          <a:stretch>
            <a:fillRect/>
          </a:stretch>
        </p:blipFill>
        <p:spPr>
          <a:xfrm>
            <a:off x="1524000" y="1295400"/>
            <a:ext cx="10266297" cy="6410325"/>
          </a:xfrm>
          <a:prstGeom prst="rect">
            <a:avLst/>
          </a:prstGeom>
        </p:spPr>
      </p:pic>
    </p:spTree>
    <p:extLst>
      <p:ext uri="{BB962C8B-B14F-4D97-AF65-F5344CB8AC3E}">
        <p14:creationId xmlns:p14="http://schemas.microsoft.com/office/powerpoint/2010/main" val="3280579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578C1CE-B8BD-457E-9D55-8369CD2CEA5A}"/>
              </a:ext>
            </a:extLst>
          </p:cNvPr>
          <p:cNvSpPr>
            <a:spLocks noGrp="1"/>
          </p:cNvSpPr>
          <p:nvPr>
            <p:ph sz="quarter" idx="17"/>
          </p:nvPr>
        </p:nvSpPr>
        <p:spPr/>
        <p:txBody>
          <a:bodyPr/>
          <a:lstStyle/>
          <a:p>
            <a:endParaRPr lang="en-US" dirty="0"/>
          </a:p>
        </p:txBody>
      </p:sp>
      <p:sp>
        <p:nvSpPr>
          <p:cNvPr id="5" name="Title 4">
            <a:extLst>
              <a:ext uri="{FF2B5EF4-FFF2-40B4-BE49-F238E27FC236}">
                <a16:creationId xmlns:a16="http://schemas.microsoft.com/office/drawing/2014/main" id="{AA7C7D38-4727-4BA8-AA5D-630859F3D783}"/>
              </a:ext>
            </a:extLst>
          </p:cNvPr>
          <p:cNvSpPr>
            <a:spLocks noGrp="1"/>
          </p:cNvSpPr>
          <p:nvPr>
            <p:ph type="title"/>
          </p:nvPr>
        </p:nvSpPr>
        <p:spPr/>
        <p:txBody>
          <a:bodyPr/>
          <a:lstStyle/>
          <a:p>
            <a:r>
              <a:rPr lang="sv-SE" dirty="0"/>
              <a:t>PELLET CORE RADIUS DEVELOPMENT </a:t>
            </a:r>
            <a:endParaRPr lang="en-US" dirty="0"/>
          </a:p>
        </p:txBody>
      </p:sp>
      <p:pic>
        <p:nvPicPr>
          <p:cNvPr id="3" name="Picture 2">
            <a:extLst>
              <a:ext uri="{FF2B5EF4-FFF2-40B4-BE49-F238E27FC236}">
                <a16:creationId xmlns:a16="http://schemas.microsoft.com/office/drawing/2014/main" id="{D68F8E74-DE96-451C-904E-514A3C185307}"/>
              </a:ext>
            </a:extLst>
          </p:cNvPr>
          <p:cNvPicPr>
            <a:picLocks noChangeAspect="1"/>
          </p:cNvPicPr>
          <p:nvPr/>
        </p:nvPicPr>
        <p:blipFill>
          <a:blip r:embed="rId2"/>
          <a:stretch>
            <a:fillRect/>
          </a:stretch>
        </p:blipFill>
        <p:spPr>
          <a:xfrm>
            <a:off x="1514475" y="1295401"/>
            <a:ext cx="10275024" cy="6415774"/>
          </a:xfrm>
          <a:prstGeom prst="rect">
            <a:avLst/>
          </a:prstGeom>
        </p:spPr>
      </p:pic>
    </p:spTree>
    <p:extLst>
      <p:ext uri="{BB962C8B-B14F-4D97-AF65-F5344CB8AC3E}">
        <p14:creationId xmlns:p14="http://schemas.microsoft.com/office/powerpoint/2010/main" val="2605528794"/>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32A64E2E-5D94-46BF-AB1E-B6707C5B0CAD}" vid="{861E6718-AF25-4E70-A572-60E64A683E39}"/>
    </a:ext>
  </a:extLst>
</a:theme>
</file>

<file path=ppt/theme/theme2.xml><?xml version="1.0" encoding="utf-8"?>
<a:theme xmlns:a="http://schemas.openxmlformats.org/drawingml/2006/main" name="1_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32A64E2E-5D94-46BF-AB1E-B6707C5B0CAD}" vid="{861E6718-AF25-4E70-A572-60E64A683E3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710</TotalTime>
  <Words>372</Words>
  <Application>Microsoft Office PowerPoint</Application>
  <PresentationFormat>Widescreen</PresentationFormat>
  <Paragraphs>81</Paragraphs>
  <Slides>8</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Lato</vt:lpstr>
      <vt:lpstr>Lato Black</vt:lpstr>
      <vt:lpstr>Lato Light</vt:lpstr>
      <vt:lpstr>Arial</vt:lpstr>
      <vt:lpstr>Calibri</vt:lpstr>
      <vt:lpstr>Cambria Math</vt:lpstr>
      <vt:lpstr>Wingdings</vt:lpstr>
      <vt:lpstr>comsol</vt:lpstr>
      <vt:lpstr>1_comsol</vt:lpstr>
      <vt:lpstr>Reduction of Iron Ore Pellets in a Packed Bed Reactor</vt:lpstr>
      <vt:lpstr>Shrinking Core Model</vt:lpstr>
      <vt:lpstr>Shrinking Core Model</vt:lpstr>
      <vt:lpstr>Iron Ore Pellet Reduction</vt:lpstr>
      <vt:lpstr>Iron Ore Pellet Reduction</vt:lpstr>
      <vt:lpstr>BED GAS PHASE CONCENTRATION DEVELOPMENT</vt:lpstr>
      <vt:lpstr>PELLET CONCENTRATIONS IN THE MIDDLE OF THE BED</vt:lpstr>
      <vt:lpstr>PELLET CORE RADIUS DEVELOPMENT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Reduction of Iron Ore Pellets in a Packed Bed Reactor</dc:title>
  <dc:creator>Daniel Ahlman</dc:creator>
  <cp:lastModifiedBy>Morgan Ölander</cp:lastModifiedBy>
  <cp:revision>32</cp:revision>
  <dcterms:created xsi:type="dcterms:W3CDTF">2023-12-15T07:43:59Z</dcterms:created>
  <dcterms:modified xsi:type="dcterms:W3CDTF">2024-06-04T06:37:51Z</dcterms:modified>
</cp:coreProperties>
</file>