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9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11"/>
      <p:italic r:id="rId12"/>
    </p:embeddedFont>
    <p:embeddedFont>
      <p:font typeface="Cambria Math" panose="02040503050406030204" pitchFamily="18" charset="0"/>
      <p:regular r:id="rId13"/>
    </p:embeddedFont>
    <p:embeddedFont>
      <p:font typeface="Lato" panose="020B0604020202020204" charset="0"/>
      <p:regular r:id="rId14"/>
      <p:bold r:id="rId15"/>
      <p:italic r:id="rId16"/>
      <p:boldItalic r:id="rId17"/>
    </p:embeddedFont>
    <p:embeddedFont>
      <p:font typeface="Lato Light" panose="020F0302020204030203" charset="0"/>
      <p:regular r:id="rId18"/>
      <p: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78" autoAdjust="0"/>
    <p:restoredTop sz="92840" autoAdjust="0"/>
  </p:normalViewPr>
  <p:slideViewPr>
    <p:cSldViewPr>
      <p:cViewPr varScale="1">
        <p:scale>
          <a:sx n="199" d="100"/>
          <a:sy n="199" d="100"/>
        </p:scale>
        <p:origin x="528" y="11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3/11/2024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You</a:t>
            </a:r>
            <a:r>
              <a:rPr lang="sv-SE" baseline="0" dirty="0"/>
              <a:t> can use the heading from the application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63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038339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4CD75A-5C2D-4C9C-B243-FF11219EAF1D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1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73350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76975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566187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416220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90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02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Titel</a:t>
            </a:r>
            <a:r>
              <a:rPr lang="en-US" dirty="0"/>
              <a:t>, </a:t>
            </a:r>
            <a:r>
              <a:rPr lang="en-US" dirty="0" err="1"/>
              <a:t>Unternehmen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Titel</a:t>
            </a:r>
            <a:r>
              <a:rPr lang="en-US" dirty="0"/>
              <a:t>, </a:t>
            </a:r>
            <a:r>
              <a:rPr lang="en-US" dirty="0" err="1"/>
              <a:t>Unternehmen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20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62072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18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68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518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792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16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790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10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2927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png"/><Relationship Id="rId5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Induction Motor in 2D</a:t>
            </a:r>
          </a:p>
        </p:txBody>
      </p:sp>
    </p:spTree>
    <p:extLst>
      <p:ext uri="{BB962C8B-B14F-4D97-AF65-F5344CB8AC3E}">
        <p14:creationId xmlns:p14="http://schemas.microsoft.com/office/powerpoint/2010/main" val="2765479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Induction Motor </a:t>
            </a:r>
            <a:br>
              <a:rPr lang="en-US" noProof="0" dirty="0"/>
            </a:br>
            <a:r>
              <a:rPr lang="en-US" noProof="0" dirty="0"/>
              <a:t>in 2D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lvl="0"/>
            <a:r>
              <a:rPr lang="en-US" noProof="0" dirty="0"/>
              <a:t>Model the induction motor with a conducting rotor cylinder and three phase stator windings</a:t>
            </a:r>
          </a:p>
          <a:p>
            <a:pPr lvl="0"/>
            <a:r>
              <a:rPr lang="en-US" noProof="0" dirty="0"/>
              <a:t>The rotational torque and angular speed is evaluated as a function of time</a:t>
            </a:r>
          </a:p>
          <a:p>
            <a:pPr lvl="0"/>
            <a:r>
              <a:rPr lang="en-US" noProof="0" dirty="0"/>
              <a:t>The effect of step change in load torque is included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958" y="1123950"/>
            <a:ext cx="3985106" cy="3044684"/>
          </a:xfrm>
          <a:prstGeom prst="rect">
            <a:avLst/>
          </a:prstGeom>
          <a:ln>
            <a:solidFill>
              <a:schemeClr val="bg2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077591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/>
              <a:t>Arkkio‘s</a:t>
            </a:r>
            <a:r>
              <a:rPr lang="en-US" noProof="0" dirty="0"/>
              <a:t> Method - Theory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CD99F85-D53F-44C0-98F0-95EBD25400F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</p:spPr>
        <p:txBody>
          <a:bodyPr/>
          <a:lstStyle/>
          <a:p>
            <a:r>
              <a:rPr lang="en-US" noProof="0" dirty="0">
                <a:cs typeface="Calibri Light" panose="020F0302020204030204" pitchFamily="34" charset="0"/>
              </a:rPr>
              <a:t>Torque from Maxwell‘s stress tensor:</a:t>
            </a:r>
          </a:p>
          <a:p>
            <a:endParaRPr lang="en-US" noProof="0" dirty="0">
              <a:cs typeface="Calibri Light" panose="020F0302020204030204" pitchFamily="34" charset="0"/>
            </a:endParaRPr>
          </a:p>
          <a:p>
            <a:r>
              <a:rPr lang="en-US" noProof="0" dirty="0">
                <a:cs typeface="Calibri Light" panose="020F0302020204030204" pitchFamily="34" charset="0"/>
              </a:rPr>
              <a:t>Average torque for all rings of rotor air gap:</a:t>
            </a:r>
          </a:p>
          <a:p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838200" y="2937008"/>
                <a:ext cx="3233559" cy="16966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1400" b="0" i="0" smtClean="0">
                              <a:latin typeface="Cambria Math" panose="02040503050406030204" pitchFamily="18" charset="0"/>
                            </a:rPr>
                            <m:t>ave</m:t>
                          </m:r>
                        </m:sub>
                      </m:sSub>
                      <m:r>
                        <m:rPr>
                          <m:aln/>
                        </m:rPr>
                        <a:rPr lang="de-DE" sz="1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>
                              <m:sSub>
                                <m:sSubPr>
                                  <m:ctrlP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sup>
                            <m:e>
                              <m:f>
                                <m:fPr>
                                  <m:ctrl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nary>
                                <m:naryPr>
                                  <m:ctrl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𝜑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de-DE" sz="14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140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nary>
                              <m:r>
                                <m:rPr>
                                  <m:sty m:val="p"/>
                                </m:rPr>
                                <a:rPr lang="de-DE" sz="140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de-DE" sz="1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>
                              <m:sSub>
                                <m:sSubPr>
                                  <m:ctrl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de-DE" sz="1400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nary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aln/>
                        </m:rPr>
                        <a:rPr lang="de-DE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de-DE" sz="1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sup>
                        <m:e>
                          <m:nary>
                            <m:naryPr>
                              <m:ctrlPr>
                                <a:rPr lang="de-DE" sz="1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DE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14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de-DE" sz="140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nary>
                        </m:e>
                      </m:nary>
                      <m:r>
                        <m:rPr>
                          <m:sty m:val="p"/>
                        </m:rPr>
                        <a:rPr lang="de-DE" sz="140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de-DE" sz="1400" i="1">
                          <a:latin typeface="Cambria Math" panose="02040503050406030204" pitchFamily="18" charset="0"/>
                        </a:rPr>
                        <m:t>𝑟</m:t>
                      </m:r>
                    </m:oMath>
                    <m:oMath xmlns:m="http://schemas.openxmlformats.org/officeDocument/2006/math">
                      <m:r>
                        <m:rPr>
                          <m:aln/>
                        </m:rPr>
                        <a:rPr lang="de-DE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de-D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de-DE" sz="1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140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nary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937008"/>
                <a:ext cx="3233559" cy="1696618"/>
              </a:xfrm>
              <a:prstGeom prst="rect">
                <a:avLst/>
              </a:prstGeom>
              <a:blipFill>
                <a:blip r:embed="rId2"/>
                <a:stretch>
                  <a:fillRect b="-75540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381000" y="1559624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600" dirty="0">
              <a:cs typeface="Calibri Light" panose="020F030202020403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80999" y="196470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600" dirty="0"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3">
                <a:extLst>
                  <a:ext uri="{FF2B5EF4-FFF2-40B4-BE49-F238E27FC236}">
                    <a16:creationId xmlns:a16="http://schemas.microsoft.com/office/drawing/2014/main" id="{512BD99D-3955-4509-9CF1-1AF92EF0F45D}"/>
                  </a:ext>
                </a:extLst>
              </p:cNvPr>
              <p:cNvSpPr txBox="1"/>
              <p:nvPr/>
            </p:nvSpPr>
            <p:spPr>
              <a:xfrm>
                <a:off x="566521" y="1937758"/>
                <a:ext cx="2609159" cy="4843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sz="14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14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nary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13" name="Textfeld 3">
                <a:extLst>
                  <a:ext uri="{FF2B5EF4-FFF2-40B4-BE49-F238E27FC236}">
                    <a16:creationId xmlns:a16="http://schemas.microsoft.com/office/drawing/2014/main" id="{512BD99D-3955-4509-9CF1-1AF92EF0F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21" y="1937758"/>
                <a:ext cx="2609159" cy="484363"/>
              </a:xfrm>
              <a:prstGeom prst="rect">
                <a:avLst/>
              </a:prstGeom>
              <a:blipFill>
                <a:blip r:embed="rId5"/>
                <a:stretch>
                  <a:fillRect b="-1266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1C123261-319B-4B53-952A-7416D269F6A8}"/>
              </a:ext>
            </a:extLst>
          </p:cNvPr>
          <p:cNvGrpSpPr/>
          <p:nvPr/>
        </p:nvGrpSpPr>
        <p:grpSpPr>
          <a:xfrm>
            <a:off x="4279721" y="1047750"/>
            <a:ext cx="4483279" cy="2708057"/>
            <a:chOff x="4279721" y="1047750"/>
            <a:chExt cx="4483279" cy="270805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C31B5BF-0AF4-4079-9495-20D797B9C8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15845"/>
            <a:stretch/>
          </p:blipFill>
          <p:spPr>
            <a:xfrm>
              <a:off x="6592195" y="1047750"/>
              <a:ext cx="2170805" cy="211455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1E0FC75-BBEB-4943-9EC3-5C5B3CF69009}"/>
                </a:ext>
              </a:extLst>
            </p:cNvPr>
            <p:cNvGrpSpPr/>
            <p:nvPr/>
          </p:nvGrpSpPr>
          <p:grpSpPr>
            <a:xfrm>
              <a:off x="4279721" y="2105026"/>
              <a:ext cx="2883079" cy="1650781"/>
              <a:chOff x="4279721" y="2105026"/>
              <a:chExt cx="2883079" cy="1650781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6A3A0519-CA60-4E12-B1B6-E6E7CDDFE2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79721" y="2422121"/>
                <a:ext cx="2124372" cy="1333686"/>
              </a:xfrm>
              <a:prstGeom prst="rect">
                <a:avLst/>
              </a:prstGeom>
            </p:spPr>
          </p:pic>
          <p:cxnSp>
            <p:nvCxnSpPr>
              <p:cNvPr id="4" name="Connector: Elbow 3">
                <a:extLst>
                  <a:ext uri="{FF2B5EF4-FFF2-40B4-BE49-F238E27FC236}">
                    <a16:creationId xmlns:a16="http://schemas.microsoft.com/office/drawing/2014/main" id="{BA299D01-B82B-48ED-B8AE-767C0162F73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5941593" y="2202648"/>
                <a:ext cx="1318829" cy="1123585"/>
              </a:xfrm>
              <a:prstGeom prst="bentConnector3">
                <a:avLst>
                  <a:gd name="adj1" fmla="val 302"/>
                </a:avLst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70324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</p:spPr>
        <p:txBody>
          <a:bodyPr/>
          <a:lstStyle/>
          <a:p>
            <a:r>
              <a:rPr lang="en-US" noProof="0" dirty="0"/>
              <a:t>Motion of Rotor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sz="half" idx="10"/>
              </p:nvPr>
            </p:nvSpPr>
            <p:spPr/>
            <p:txBody>
              <a:bodyPr/>
              <a:lstStyle/>
              <a:p>
                <a:r>
                  <a:rPr lang="en-US" noProof="0" dirty="0"/>
                  <a:t>The motion of the rotor can be described by</a:t>
                </a:r>
                <a:br>
                  <a:rPr lang="en-US" noProof="0" dirty="0"/>
                </a:br>
                <a14:m>
                  <m:oMath xmlns:m="http://schemas.openxmlformats.org/officeDocument/2006/math">
                    <m:r>
                      <a:rPr lang="en-US" noProof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noProof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noProof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noProof="0">
                            <a:latin typeface="Cambria Math" panose="02040503050406030204" pitchFamily="18" charset="0"/>
                          </a:rPr>
                          <m:t>load</m:t>
                        </m:r>
                      </m:sub>
                    </m:sSub>
                    <m:r>
                      <a:rPr lang="en-US" noProof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noProof="0">
                        <a:latin typeface="Cambria Math" panose="02040503050406030204" pitchFamily="18" charset="0"/>
                      </a:rPr>
                      <m:t>𝐼</m:t>
                    </m:r>
                    <m:acc>
                      <m:accPr>
                        <m:chr m:val="̈"/>
                        <m:ctrlPr>
                          <a:rPr lang="en-US" i="1" noProof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noProof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m:rPr>
                            <m:nor/>
                          </m:rPr>
                          <a:rPr lang="en-US" noProof="0"/>
                          <m:t> </m:t>
                        </m:r>
                      </m:e>
                    </m:acc>
                  </m:oMath>
                </a14:m>
                <a:endParaRPr lang="en-US" noProof="0" dirty="0"/>
              </a:p>
              <a:p>
                <a:r>
                  <a:rPr lang="en-US" noProof="0" dirty="0"/>
                  <a:t>This relation is solved automatically when the Rotating Domain node is set to Rigid domain</a:t>
                </a:r>
              </a:p>
              <a:p>
                <a:r>
                  <a:rPr lang="en-US" noProof="0" dirty="0"/>
                  <a:t>The rotor</a:t>
                </a:r>
                <a:r>
                  <a:rPr lang="en-GB" noProof="0" dirty="0"/>
                  <a:t>’</a:t>
                </a:r>
                <a:r>
                  <a:rPr lang="en-US" noProof="0" dirty="0"/>
                  <a:t>s moment of inertia is taken from Mass Properties nodes, the applied moment is taken from the Force Calculation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blipFill>
                <a:blip r:embed="rId2"/>
                <a:stretch>
                  <a:fillRect l="-207" t="-385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02B6D6B-119B-419F-879F-1C745EC52B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0"/>
          <a:stretch/>
        </p:blipFill>
        <p:spPr>
          <a:xfrm>
            <a:off x="6496165" y="1809654"/>
            <a:ext cx="2357348" cy="19141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59D67E-8952-423D-A998-D65ED3D580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2004646"/>
            <a:ext cx="2243948" cy="15241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AFF317-AD0D-49F1-AFA8-A691FE9D7C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059" y="866775"/>
            <a:ext cx="2245559" cy="4076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A5B853-B7A9-427E-B25E-4822A1E4A4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3678" y="666750"/>
            <a:ext cx="1993792" cy="80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94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Torque Comparison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noProof="0" dirty="0"/>
              <a:t>Torque values from COMSOL‘s Force Calculation and </a:t>
            </a:r>
            <a:r>
              <a:rPr lang="en-US" noProof="0" dirty="0" err="1"/>
              <a:t>Arkkio‘s</a:t>
            </a:r>
            <a:r>
              <a:rPr lang="en-US" noProof="0" dirty="0"/>
              <a:t> method are in good agreement</a:t>
            </a:r>
          </a:p>
          <a:p>
            <a:r>
              <a:rPr lang="en-US" noProof="0" dirty="0"/>
              <a:t>The torque goes to zero as soon as the motor is fully accelerated. After that, the load torque is applied</a:t>
            </a:r>
          </a:p>
          <a:p>
            <a:endParaRPr lang="en-US" noProof="0" dirty="0"/>
          </a:p>
          <a:p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D6E6D6-F07B-4ED8-99C6-30223D83D4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77"/>
          <a:stretch/>
        </p:blipFill>
        <p:spPr>
          <a:xfrm>
            <a:off x="4267200" y="1123950"/>
            <a:ext cx="4707467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316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Angular speed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0"/>
          </p:nvPr>
        </p:nvSpPr>
        <p:spPr/>
        <p:txBody>
          <a:bodyPr>
            <a:normAutofit fontScale="92500"/>
          </a:bodyPr>
          <a:lstStyle/>
          <a:p>
            <a:r>
              <a:rPr lang="en-US" noProof="0" dirty="0"/>
              <a:t>The revolutions per second (RPS) of an induction motor must be slightly different from the AC frequency of the coils in order to generate torque</a:t>
            </a:r>
          </a:p>
          <a:p>
            <a:r>
              <a:rPr lang="en-US" noProof="0" dirty="0"/>
              <a:t>The motor accelerates to 60 RPS which is equal to the AC frequency. No more torque is generated; the motor neither brakes nor accelerates</a:t>
            </a:r>
          </a:p>
          <a:p>
            <a:r>
              <a:rPr lang="en-US" noProof="0" dirty="0"/>
              <a:t>Due to the frequency drop after applying the load torque, there is a mismatch between AC frequency and RPS and the motor generates </a:t>
            </a:r>
            <a:br>
              <a:rPr lang="en-US" noProof="0" dirty="0"/>
            </a:br>
            <a:r>
              <a:rPr lang="en-US" noProof="0" dirty="0"/>
              <a:t>torque again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24249B-391B-41F1-A8FD-4E447B8444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77"/>
          <a:stretch/>
        </p:blipFill>
        <p:spPr>
          <a:xfrm>
            <a:off x="4267200" y="1247775"/>
            <a:ext cx="4572000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9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Appendix: </a:t>
            </a:r>
            <a:r>
              <a:rPr lang="en-US" noProof="0" dirty="0" err="1"/>
              <a:t>Arkkio‘s</a:t>
            </a:r>
            <a:r>
              <a:rPr lang="en-US" noProof="0" dirty="0"/>
              <a:t> Method (Theory)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1397848" y="1461020"/>
                <a:ext cx="5854936" cy="932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 i="0" smtClean="0">
                          <a:latin typeface="Cambria Math" panose="02040503050406030204" pitchFamily="18" charset="0"/>
                        </a:rPr>
                        <m:t>𝐓</m:t>
                      </m:r>
                      <m:r>
                        <m:rPr>
                          <m:aln/>
                        </m:rP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∮"/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r>
                            <a:rPr lang="de-DE" b="1">
                              <a:latin typeface="Cambria Math" panose="02040503050406030204" pitchFamily="18" charset="0"/>
                            </a:rPr>
                            <m:t>𝐫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1">
                                  <a:latin typeface="Cambria Math" panose="02040503050406030204" pitchFamily="18" charset="0"/>
                                </a:rPr>
                                <m:t>𝐧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nary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∮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r>
                            <a:rPr lang="de-DE" b="1">
                              <a:latin typeface="Cambria Math" panose="02040503050406030204" pitchFamily="18" charset="0"/>
                            </a:rPr>
                            <m:t>𝐫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b="1">
                                      <a:latin typeface="Cambria Math" panose="02040503050406030204" pitchFamily="18" charset="0"/>
                                    </a:rPr>
                                    <m:t>𝐁</m:t>
                                  </m:r>
                                  <m:r>
                                    <a:rPr lang="de-DE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r>
                                    <a:rPr lang="de-DE" b="1">
                                      <a:latin typeface="Cambria Math" panose="02040503050406030204" pitchFamily="18" charset="0"/>
                                    </a:rPr>
                                    <m:t>𝐧</m:t>
                                  </m:r>
                                </m:e>
                              </m:d>
                              <m:r>
                                <a:rPr lang="de-DE" b="1">
                                  <a:latin typeface="Cambria Math" panose="02040503050406030204" pitchFamily="18" charset="0"/>
                                </a:rPr>
                                <m:t>𝐁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b="1">
                                  <a:latin typeface="Cambria Math" panose="02040503050406030204" pitchFamily="18" charset="0"/>
                                </a:rPr>
                                <m:t>𝐧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nary>
                    </m:oMath>
                  </m:oMathPara>
                </a14:m>
                <a:endParaRPr lang="de-DE" b="0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7848" y="1461020"/>
                <a:ext cx="5854936" cy="9324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842441" y="2335929"/>
                <a:ext cx="6688113" cy="8917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de-DE" b="1" i="0" smtClean="0">
                          <a:latin typeface="Cambria Math" panose="02040503050406030204" pitchFamily="18" charset="0"/>
                        </a:rPr>
                        <m:t>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∮"/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r>
                            <a:rPr lang="de-DE" b="1">
                              <a:latin typeface="Cambria Math" panose="02040503050406030204" pitchFamily="18" charset="0"/>
                            </a:rPr>
                            <m:t>𝐫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𝐵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𝐵</m:t>
                                            </m:r>
                                          </m:e>
                                          <m:sub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𝐵</m:t>
                                            </m:r>
                                          </m:e>
                                          <m:sub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d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p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  <m:r>
                                <a:rPr lang="de-DE" b="1"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  <m:r>
                        <a:rPr lang="de-DE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∮"/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sSub>
                                          <m:sSub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𝐵</m:t>
                                            </m:r>
                                          </m:e>
                                          <m:sub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sub>
                                        </m:sSub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sSub>
                                      <m:sSubPr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441" y="2335929"/>
                <a:ext cx="6688113" cy="8917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7548041" y="1552487"/>
                <a:ext cx="605359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 i="0" smtClean="0">
                          <a:latin typeface="Cambria Math" panose="02040503050406030204" pitchFamily="18" charset="0"/>
                        </a:rPr>
                        <m:t>𝐧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1" i="0" smtClean="0">
                              <a:latin typeface="Cambria Math" panose="02040503050406030204" pitchFamily="18" charset="0"/>
                            </a:rPr>
                            <m:t>𝐫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8041" y="1552487"/>
                <a:ext cx="605359" cy="4725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6493971" y="3487837"/>
                <a:ext cx="14592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3971" y="3487837"/>
                <a:ext cx="1459246" cy="276999"/>
              </a:xfrm>
              <a:prstGeom prst="rect">
                <a:avLst/>
              </a:prstGeom>
              <a:blipFill>
                <a:blip r:embed="rId5"/>
                <a:stretch>
                  <a:fillRect l="-3750" r="-3333" b="-28261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762000" y="3304418"/>
                <a:ext cx="3104248" cy="7151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m:rPr>
                          <m:aln/>
                        </m:rP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nary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304418"/>
                <a:ext cx="3104248" cy="7151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2754221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comsol_presentation_16_9</Template>
  <TotalTime>1641</TotalTime>
  <Words>326</Words>
  <Application>Microsoft Office PowerPoint</Application>
  <PresentationFormat>On-screen Show (16:9)</PresentationFormat>
  <Paragraphs>30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Wingdings</vt:lpstr>
      <vt:lpstr>Calibri Light</vt:lpstr>
      <vt:lpstr>Lato</vt:lpstr>
      <vt:lpstr>Cambria Math</vt:lpstr>
      <vt:lpstr>Arial</vt:lpstr>
      <vt:lpstr>Lato Light</vt:lpstr>
      <vt:lpstr>comsol-slide-template-NEW</vt:lpstr>
      <vt:lpstr>Induction Motor in 2D</vt:lpstr>
      <vt:lpstr>Induction Motor  in 2D</vt:lpstr>
      <vt:lpstr>Arkkio‘s Method - Theory</vt:lpstr>
      <vt:lpstr>Motion of Rotor</vt:lpstr>
      <vt:lpstr>Torque Comparison</vt:lpstr>
      <vt:lpstr>Angular speed</vt:lpstr>
      <vt:lpstr>Appendix: Arkkio‘s Method (Theory)</vt:lpstr>
    </vt:vector>
  </TitlesOfParts>
  <Company>COMSOL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Induction Motor in 2D</dc:title>
  <dc:creator>Lipeng Liu</dc:creator>
  <cp:lastModifiedBy>Clarissa Harvey</cp:lastModifiedBy>
  <cp:revision>18</cp:revision>
  <dcterms:created xsi:type="dcterms:W3CDTF">2020-01-17T06:15:33Z</dcterms:created>
  <dcterms:modified xsi:type="dcterms:W3CDTF">2024-03-11T17:13:19Z</dcterms:modified>
</cp:coreProperties>
</file>