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2.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1"/>
    <p:sldMasterId id="2147483743" r:id="rId2"/>
    <p:sldMasterId id="2147483808" r:id="rId3"/>
    <p:sldMasterId id="2147483819" r:id="rId4"/>
  </p:sldMasterIdLst>
  <p:notesMasterIdLst>
    <p:notesMasterId r:id="rId16"/>
  </p:notesMasterIdLst>
  <p:sldIdLst>
    <p:sldId id="262" r:id="rId5"/>
    <p:sldId id="272" r:id="rId6"/>
    <p:sldId id="273" r:id="rId7"/>
    <p:sldId id="274" r:id="rId8"/>
    <p:sldId id="275" r:id="rId9"/>
    <p:sldId id="276" r:id="rId10"/>
    <p:sldId id="277" r:id="rId11"/>
    <p:sldId id="278" r:id="rId12"/>
    <p:sldId id="279" r:id="rId13"/>
    <p:sldId id="280" r:id="rId14"/>
    <p:sldId id="28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3" autoAdjust="0"/>
    <p:restoredTop sz="94650" autoAdjust="0"/>
  </p:normalViewPr>
  <p:slideViewPr>
    <p:cSldViewPr>
      <p:cViewPr varScale="1">
        <p:scale>
          <a:sx n="106" d="100"/>
          <a:sy n="106" d="100"/>
        </p:scale>
        <p:origin x="714" y="96"/>
      </p:cViewPr>
      <p:guideLst>
        <p:guide orient="horz" pos="2160"/>
        <p:guide pos="3840"/>
      </p:guideLst>
    </p:cSldViewPr>
  </p:slideViewPr>
  <p:outlineViewPr>
    <p:cViewPr>
      <p:scale>
        <a:sx n="33" d="100"/>
        <a:sy n="33" d="100"/>
      </p:scale>
      <p:origin x="0" y="-612"/>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7B6754-E9CC-4B14-9659-6C591300CFEB}" type="datetimeFigureOut">
              <a:rPr lang="en-US" smtClean="0"/>
              <a:t>5/8/2024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71C57B-2B8C-4FD0-A189-5F508C105402}" type="slidenum">
              <a:rPr lang="en-US" smtClean="0"/>
              <a:t>‹#›</a:t>
            </a:fld>
            <a:endParaRPr lang="en-US"/>
          </a:p>
        </p:txBody>
      </p:sp>
    </p:spTree>
    <p:extLst>
      <p:ext uri="{BB962C8B-B14F-4D97-AF65-F5344CB8AC3E}">
        <p14:creationId xmlns:p14="http://schemas.microsoft.com/office/powerpoint/2010/main" val="3911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3170126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71C57B-2B8C-4FD0-A189-5F508C105402}" type="slidenum">
              <a:rPr lang="en-US" smtClean="0"/>
              <a:t>10</a:t>
            </a:fld>
            <a:endParaRPr lang="en-US"/>
          </a:p>
        </p:txBody>
      </p:sp>
    </p:spTree>
    <p:extLst>
      <p:ext uri="{BB962C8B-B14F-4D97-AF65-F5344CB8AC3E}">
        <p14:creationId xmlns:p14="http://schemas.microsoft.com/office/powerpoint/2010/main" val="3578357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0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23062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6782626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8994461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6212599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1275825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61963710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54180689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33122040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561252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79678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37614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4597250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586839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30890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618748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13087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73429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705692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864783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3294665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4267833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531639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5905702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020534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265115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7160128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65949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2688700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80101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6790314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685283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8282817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300464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6762729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5272195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6502964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7111641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9443891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5246389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571099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32570474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435829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5792055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198239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9492418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382110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8217795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4043896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4188875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9162045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29075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034991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585565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2886254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462397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281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2816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5634438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105117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601877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7692548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7913525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07019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6232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643594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977458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4607028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9256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05053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201346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8956371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1579021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38645784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2332596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33254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1488472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6729791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30898591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6344177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15990733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0235319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8383494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07389924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6"/>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3"/>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667414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1"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5623453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94104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23625885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cSld name="1_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901481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93453910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22429714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384776474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1787067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558404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1102905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00" i="1">
                <a:solidFill>
                  <a:srgbClr val="393A39"/>
                </a:solidFill>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104927655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116356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909336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496702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6467316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3287099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07327718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240693762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15668563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9956431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9892381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873382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358525336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986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42.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63" Type="http://schemas.openxmlformats.org/officeDocument/2006/relationships/slideLayout" Target="../slideLayouts/slideLayout79.xml"/><Relationship Id="rId68" Type="http://schemas.openxmlformats.org/officeDocument/2006/relationships/image" Target="../media/image2.png"/><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slideLayout" Target="../slideLayouts/slideLayout74.xml"/><Relationship Id="rId66" Type="http://schemas.openxmlformats.org/officeDocument/2006/relationships/image" Target="../media/image7.emf"/><Relationship Id="rId5" Type="http://schemas.openxmlformats.org/officeDocument/2006/relationships/slideLayout" Target="../slideLayouts/slideLayout21.xml"/><Relationship Id="rId61" Type="http://schemas.openxmlformats.org/officeDocument/2006/relationships/slideLayout" Target="../slideLayouts/slideLayout77.xml"/><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64" Type="http://schemas.openxmlformats.org/officeDocument/2006/relationships/slideLayout" Target="../slideLayouts/slideLayout80.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slideLayout" Target="../slideLayouts/slideLayout75.xml"/><Relationship Id="rId67" Type="http://schemas.openxmlformats.org/officeDocument/2006/relationships/image" Target="../media/image8.emf"/><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62" Type="http://schemas.openxmlformats.org/officeDocument/2006/relationships/slideLayout" Target="../slideLayouts/slideLayout7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slideLayout" Target="../slideLayouts/slideLayout76.xml"/><Relationship Id="rId65"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9"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image" Target="../media/image1.jpg"/><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theme" Target="../theme/theme3.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image" Target="../media/image1.jpg"/><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theme" Target="../theme/theme4.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10" Type="http://schemas.openxmlformats.org/officeDocument/2006/relationships/slideLayout" Target="../slideLayouts/slideLayout100.xml"/><Relationship Id="rId19" Type="http://schemas.openxmlformats.org/officeDocument/2006/relationships/image" Target="../media/image2.png"/><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77170443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6"/>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7"/>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21101959"/>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 id="2147483763" r:id="rId20"/>
    <p:sldLayoutId id="2147483764" r:id="rId21"/>
    <p:sldLayoutId id="2147483765" r:id="rId22"/>
    <p:sldLayoutId id="2147483766" r:id="rId23"/>
    <p:sldLayoutId id="2147483767" r:id="rId24"/>
    <p:sldLayoutId id="2147483768" r:id="rId25"/>
    <p:sldLayoutId id="2147483769" r:id="rId26"/>
    <p:sldLayoutId id="2147483770" r:id="rId27"/>
    <p:sldLayoutId id="2147483771" r:id="rId28"/>
    <p:sldLayoutId id="2147483772" r:id="rId29"/>
    <p:sldLayoutId id="2147483773" r:id="rId30"/>
    <p:sldLayoutId id="2147483774" r:id="rId31"/>
    <p:sldLayoutId id="2147483775" r:id="rId32"/>
    <p:sldLayoutId id="2147483776" r:id="rId33"/>
    <p:sldLayoutId id="2147483777" r:id="rId34"/>
    <p:sldLayoutId id="2147483778" r:id="rId35"/>
    <p:sldLayoutId id="2147483779" r:id="rId36"/>
    <p:sldLayoutId id="2147483780" r:id="rId37"/>
    <p:sldLayoutId id="2147483781" r:id="rId38"/>
    <p:sldLayoutId id="2147483782" r:id="rId39"/>
    <p:sldLayoutId id="2147483783" r:id="rId40"/>
    <p:sldLayoutId id="2147483784" r:id="rId41"/>
    <p:sldLayoutId id="2147483785" r:id="rId42"/>
    <p:sldLayoutId id="2147483786" r:id="rId43"/>
    <p:sldLayoutId id="2147483787" r:id="rId44"/>
    <p:sldLayoutId id="2147483788" r:id="rId45"/>
    <p:sldLayoutId id="2147483789" r:id="rId46"/>
    <p:sldLayoutId id="2147483790" r:id="rId47"/>
    <p:sldLayoutId id="2147483791" r:id="rId48"/>
    <p:sldLayoutId id="2147483792" r:id="rId49"/>
    <p:sldLayoutId id="2147483793" r:id="rId50"/>
    <p:sldLayoutId id="2147483794" r:id="rId51"/>
    <p:sldLayoutId id="2147483795" r:id="rId52"/>
    <p:sldLayoutId id="2147483796" r:id="rId53"/>
    <p:sldLayoutId id="2147483797" r:id="rId54"/>
    <p:sldLayoutId id="2147483798" r:id="rId55"/>
    <p:sldLayoutId id="2147483799" r:id="rId56"/>
    <p:sldLayoutId id="2147483800" r:id="rId57"/>
    <p:sldLayoutId id="2147483801" r:id="rId58"/>
    <p:sldLayoutId id="2147483802" r:id="rId59"/>
    <p:sldLayoutId id="2147483803" r:id="rId60"/>
    <p:sldLayoutId id="2147483804" r:id="rId61"/>
    <p:sldLayoutId id="2147483805" r:id="rId62"/>
    <p:sldLayoutId id="2147483806" r:id="rId63"/>
    <p:sldLayoutId id="2147483807" r:id="rId64"/>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8"/>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084299910"/>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STIXGeneral-Regular" pitchFamily="2" charset="2"/>
        <a:buChar char="⎯"/>
        <a:defRPr sz="1867"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38841522"/>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 id="2147483832" r:id="rId13"/>
    <p:sldLayoutId id="2147483833" r:id="rId14"/>
    <p:sldLayoutId id="2147483834" r:id="rId15"/>
    <p:sldLayoutId id="2147483835"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9.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80.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6720" y="1447800"/>
            <a:ext cx="4273976" cy="990600"/>
          </a:xfrm>
        </p:spPr>
        <p:txBody>
          <a:bodyPr/>
          <a:lstStyle/>
          <a:p>
            <a:r>
              <a:rPr lang="en-US" noProof="0" dirty="0"/>
              <a:t>Sonic Crystal</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670" y="2819400"/>
            <a:ext cx="4132635"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a:extLst>
              <a:ext uri="{FF2B5EF4-FFF2-40B4-BE49-F238E27FC236}">
                <a16:creationId xmlns:a16="http://schemas.microsoft.com/office/drawing/2014/main" id="{D1A05ED4-EE1F-8422-BAD2-53D4E1E28E3E}"/>
              </a:ext>
            </a:extLst>
          </p:cNvPr>
          <p:cNvPicPr>
            <a:picLocks noChangeAspect="1"/>
          </p:cNvPicPr>
          <p:nvPr/>
        </p:nvPicPr>
        <p:blipFill>
          <a:blip r:embed="rId4"/>
          <a:stretch>
            <a:fillRect/>
          </a:stretch>
        </p:blipFill>
        <p:spPr>
          <a:xfrm>
            <a:off x="5410200" y="1151033"/>
            <a:ext cx="6692788" cy="4555934"/>
          </a:xfrm>
          <a:prstGeom prst="rect">
            <a:avLst/>
          </a:prstGeom>
        </p:spPr>
      </p:pic>
    </p:spTree>
    <p:extLst>
      <p:ext uri="{BB962C8B-B14F-4D97-AF65-F5344CB8AC3E}">
        <p14:creationId xmlns:p14="http://schemas.microsoft.com/office/powerpoint/2010/main" val="830876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Thermoviscous Acoustics:</a:t>
            </a:r>
            <a:br>
              <a:rPr lang="en-US" noProof="0" dirty="0"/>
            </a:br>
            <a:r>
              <a:rPr lang="en-US" noProof="0" dirty="0"/>
              <a:t>Band Structure</a:t>
            </a:r>
          </a:p>
        </p:txBody>
      </p:sp>
      <p:sp>
        <p:nvSpPr>
          <p:cNvPr id="18" name="Content Placeholder 2"/>
          <p:cNvSpPr>
            <a:spLocks noGrp="1"/>
          </p:cNvSpPr>
          <p:nvPr>
            <p:ph sz="half" idx="10"/>
          </p:nvPr>
        </p:nvSpPr>
        <p:spPr/>
        <p:txBody>
          <a:bodyPr>
            <a:normAutofit lnSpcReduction="10000"/>
          </a:bodyPr>
          <a:lstStyle/>
          <a:p>
            <a:r>
              <a:rPr lang="en-US" sz="1800" noProof="0" dirty="0"/>
              <a:t>Part of the band structure of the unit cell is solved using the </a:t>
            </a:r>
            <a:r>
              <a:rPr lang="en-US" sz="1800" noProof="0" dirty="0" err="1"/>
              <a:t>Thermoviscous</a:t>
            </a:r>
            <a:r>
              <a:rPr lang="en-US" sz="1800" noProof="0" dirty="0"/>
              <a:t> Acoustic, Frequency Domain physics interface. This is done in Study 4.</a:t>
            </a:r>
          </a:p>
          <a:p>
            <a:r>
              <a:rPr lang="en-US" sz="1800" noProof="0" dirty="0"/>
              <a:t>The results are depicted to the right. The </a:t>
            </a:r>
            <a:r>
              <a:rPr lang="en-US" sz="1800" noProof="0" dirty="0" err="1"/>
              <a:t>thermoviscous</a:t>
            </a:r>
            <a:r>
              <a:rPr lang="en-US" sz="1800" noProof="0" dirty="0"/>
              <a:t> results are plotted as red markers.</a:t>
            </a:r>
          </a:p>
          <a:p>
            <a:r>
              <a:rPr lang="en-US" sz="1800" noProof="0" dirty="0"/>
              <a:t>The Eigenfrequency analysis tells you what would happen if you at time t = 0 have an infinite periodic field distribution that can be expanded by your spectral and spatial field distributions, as computed by the </a:t>
            </a:r>
            <a:r>
              <a:rPr lang="en-US" sz="1800" noProof="0" dirty="0" err="1"/>
              <a:t>Floquet</a:t>
            </a:r>
            <a:r>
              <a:rPr lang="en-US" sz="1800" noProof="0" dirty="0"/>
              <a:t> periodic Eigenfrequency problem. As time evolves, the different fields will decay with the time constants that your Eigenfrequency analysis has computed (complex part of the eigenfrequency) and, thus, the total field will vary with time accordingly. The initial energy contained by the field will be transformed to heat.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000" y="1061830"/>
            <a:ext cx="2971800" cy="2519570"/>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3001" y="3805030"/>
            <a:ext cx="2971800" cy="2519570"/>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9898251" y="2457212"/>
            <a:ext cx="528158" cy="276999"/>
          </a:xfrm>
          <a:prstGeom prst="rect">
            <a:avLst/>
          </a:prstGeom>
          <a:noFill/>
        </p:spPr>
        <p:txBody>
          <a:bodyPr wrap="none" rtlCol="0">
            <a:spAutoFit/>
          </a:bodyPr>
          <a:lstStyle/>
          <a:p>
            <a:r>
              <a:rPr lang="en-US" sz="1200" dirty="0">
                <a:latin typeface="Cambria Math" panose="02040503050406030204" pitchFamily="18" charset="0"/>
                <a:ea typeface="Cambria Math" panose="02040503050406030204" pitchFamily="18" charset="0"/>
              </a:rPr>
              <a:t>Re(f)</a:t>
            </a:r>
          </a:p>
        </p:txBody>
      </p:sp>
      <p:sp>
        <p:nvSpPr>
          <p:cNvPr id="7" name="TextBox 6"/>
          <p:cNvSpPr txBox="1"/>
          <p:nvPr/>
        </p:nvSpPr>
        <p:spPr>
          <a:xfrm>
            <a:off x="9886151" y="5297163"/>
            <a:ext cx="537327" cy="276999"/>
          </a:xfrm>
          <a:prstGeom prst="rect">
            <a:avLst/>
          </a:prstGeom>
          <a:noFill/>
        </p:spPr>
        <p:txBody>
          <a:bodyPr wrap="none" rtlCol="0">
            <a:spAutoFit/>
          </a:bodyPr>
          <a:lstStyle/>
          <a:p>
            <a:r>
              <a:rPr lang="en-US" sz="1200" dirty="0" err="1">
                <a:latin typeface="Cambria Math" panose="02040503050406030204" pitchFamily="18" charset="0"/>
                <a:ea typeface="Cambria Math" panose="02040503050406030204" pitchFamily="18" charset="0"/>
              </a:rPr>
              <a:t>Im</a:t>
            </a:r>
            <a:r>
              <a:rPr lang="en-US" sz="1200" dirty="0">
                <a:latin typeface="Cambria Math" panose="02040503050406030204" pitchFamily="18" charset="0"/>
                <a:ea typeface="Cambria Math" panose="02040503050406030204" pitchFamily="18" charset="0"/>
              </a:rPr>
              <a:t>(f)</a:t>
            </a:r>
          </a:p>
        </p:txBody>
      </p:sp>
    </p:spTree>
    <p:extLst>
      <p:ext uri="{BB962C8B-B14F-4D97-AF65-F5344CB8AC3E}">
        <p14:creationId xmlns:p14="http://schemas.microsoft.com/office/powerpoint/2010/main" val="1757090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Thermoviscous Boundary Layer Impedance (BLI) Condition</a:t>
            </a:r>
          </a:p>
        </p:txBody>
      </p:sp>
      <p:sp>
        <p:nvSpPr>
          <p:cNvPr id="18" name="Content Placeholder 2"/>
          <p:cNvSpPr>
            <a:spLocks noGrp="1"/>
          </p:cNvSpPr>
          <p:nvPr>
            <p:ph sz="half" idx="10"/>
          </p:nvPr>
        </p:nvSpPr>
        <p:spPr/>
        <p:txBody>
          <a:bodyPr>
            <a:normAutofit/>
          </a:bodyPr>
          <a:lstStyle/>
          <a:p>
            <a:pPr>
              <a:buFont typeface="Wingdings" panose="05000000000000000000" pitchFamily="2" charset="2"/>
              <a:buChar char="§"/>
            </a:pPr>
            <a:r>
              <a:rPr lang="en-US" noProof="0" dirty="0"/>
              <a:t>The Thermoviscous Boundary Layer Impedance (BLI) condition, available in Pressure Acoustics,</a:t>
            </a:r>
            <a:r>
              <a:rPr lang="en-US" dirty="0"/>
              <a:t> Frequency Domain, </a:t>
            </a:r>
            <a:r>
              <a:rPr lang="en-US" noProof="0" dirty="0"/>
              <a:t>is used to model the losses with this homogenized approach.</a:t>
            </a:r>
            <a:endParaRPr lang="en-US" dirty="0"/>
          </a:p>
          <a:p>
            <a:r>
              <a:rPr lang="en-US" noProof="0" dirty="0"/>
              <a:t>The condition is only valid for gaps larger than the boundary layers </a:t>
            </a:r>
            <a:r>
              <a:rPr lang="en-US" noProof="0" dirty="0">
                <a:sym typeface="Symbol"/>
              </a:rPr>
              <a:t></a:t>
            </a:r>
            <a:r>
              <a:rPr lang="en-US" sz="2100" baseline="-25000" noProof="0" dirty="0">
                <a:sym typeface="Symbol"/>
              </a:rPr>
              <a:t>v</a:t>
            </a:r>
            <a:r>
              <a:rPr lang="en-US" noProof="0" dirty="0">
                <a:sym typeface="Symbol"/>
              </a:rPr>
              <a:t>  </a:t>
            </a:r>
            <a:r>
              <a:rPr lang="en-US" i="1" noProof="0" dirty="0">
                <a:sym typeface="Symbol"/>
              </a:rPr>
              <a:t>h</a:t>
            </a:r>
            <a:r>
              <a:rPr lang="en-US" noProof="0" dirty="0">
                <a:sym typeface="Symbol"/>
              </a:rPr>
              <a:t>, w</a:t>
            </a:r>
            <a:r>
              <a:rPr lang="en-US" noProof="0" dirty="0"/>
              <a:t>here </a:t>
            </a:r>
            <a:r>
              <a:rPr lang="en-US" noProof="0" dirty="0">
                <a:sym typeface="Symbol"/>
              </a:rPr>
              <a:t></a:t>
            </a:r>
            <a:r>
              <a:rPr lang="en-US" baseline="-25000" noProof="0" dirty="0">
                <a:sym typeface="Symbol"/>
              </a:rPr>
              <a:t>v</a:t>
            </a:r>
            <a:r>
              <a:rPr lang="en-US" noProof="0" dirty="0">
                <a:sym typeface="Symbol"/>
              </a:rPr>
              <a:t> </a:t>
            </a:r>
            <a:r>
              <a:rPr lang="en-US" noProof="0" dirty="0"/>
              <a:t>and </a:t>
            </a:r>
            <a:r>
              <a:rPr lang="en-US" noProof="0" dirty="0">
                <a:sym typeface="Symbol"/>
              </a:rPr>
              <a:t></a:t>
            </a:r>
            <a:r>
              <a:rPr lang="en-US" sz="2100" baseline="-25000" noProof="0" dirty="0" err="1">
                <a:sym typeface="Symbol"/>
              </a:rPr>
              <a:t>th</a:t>
            </a:r>
            <a:r>
              <a:rPr lang="en-US" noProof="0" dirty="0">
                <a:sym typeface="Symbol"/>
              </a:rPr>
              <a:t> are the viscous and thermal boundary layer thickness, respectively. </a:t>
            </a:r>
            <a:endParaRPr lang="en-US" noProof="0" dirty="0"/>
          </a:p>
          <a:p>
            <a:pPr>
              <a:buFont typeface="Wingdings" panose="05000000000000000000" pitchFamily="2" charset="2"/>
              <a:buChar char="§"/>
            </a:pPr>
            <a:r>
              <a:rPr lang="en-US" noProof="0" dirty="0"/>
              <a:t>The condition is not valid for highly curved geometries: </a:t>
            </a:r>
            <a:r>
              <a:rPr lang="en-US" noProof="0" dirty="0">
                <a:sym typeface="Symbol"/>
              </a:rPr>
              <a:t></a:t>
            </a:r>
            <a:r>
              <a:rPr lang="en-US" sz="2100" baseline="-25000" noProof="0" dirty="0">
                <a:sym typeface="Symbol"/>
              </a:rPr>
              <a:t>v</a:t>
            </a:r>
            <a:r>
              <a:rPr lang="en-US" noProof="0" dirty="0">
                <a:sym typeface="Symbol"/>
              </a:rPr>
              <a:t>  R</a:t>
            </a:r>
          </a:p>
          <a:p>
            <a:pPr>
              <a:buFont typeface="Wingdings" panose="05000000000000000000" pitchFamily="2" charset="2"/>
              <a:buChar char="§"/>
            </a:pPr>
            <a:r>
              <a:rPr lang="en-US" noProof="0" dirty="0"/>
              <a:t>The condition is not for “complex geometries” that include corners and sudden expansions.</a:t>
            </a:r>
          </a:p>
        </p:txBody>
      </p:sp>
      <p:sp>
        <p:nvSpPr>
          <p:cNvPr id="9" name="Freeform 8"/>
          <p:cNvSpPr/>
          <p:nvPr/>
        </p:nvSpPr>
        <p:spPr>
          <a:xfrm>
            <a:off x="9037375" y="2511156"/>
            <a:ext cx="2782671" cy="753670"/>
          </a:xfrm>
          <a:custGeom>
            <a:avLst/>
            <a:gdLst>
              <a:gd name="connsiteX0" fmla="*/ 0 w 2782671"/>
              <a:gd name="connsiteY0" fmla="*/ 233975 h 753670"/>
              <a:gd name="connsiteX1" fmla="*/ 953871 w 2782671"/>
              <a:gd name="connsiteY1" fmla="*/ 10308 h 753670"/>
              <a:gd name="connsiteX2" fmla="*/ 1789330 w 2782671"/>
              <a:gd name="connsiteY2" fmla="*/ 530003 h 753670"/>
              <a:gd name="connsiteX3" fmla="*/ 2782671 w 2782671"/>
              <a:gd name="connsiteY3" fmla="*/ 753670 h 753670"/>
            </a:gdLst>
            <a:ahLst/>
            <a:cxnLst>
              <a:cxn ang="0">
                <a:pos x="connsiteX0" y="connsiteY0"/>
              </a:cxn>
              <a:cxn ang="0">
                <a:pos x="connsiteX1" y="connsiteY1"/>
              </a:cxn>
              <a:cxn ang="0">
                <a:pos x="connsiteX2" y="connsiteY2"/>
              </a:cxn>
              <a:cxn ang="0">
                <a:pos x="connsiteX3" y="connsiteY3"/>
              </a:cxn>
            </a:cxnLst>
            <a:rect l="l" t="t" r="r" b="b"/>
            <a:pathLst>
              <a:path w="2782671" h="753670">
                <a:moveTo>
                  <a:pt x="0" y="233975"/>
                </a:moveTo>
                <a:cubicBezTo>
                  <a:pt x="327824" y="97472"/>
                  <a:pt x="655649" y="-39030"/>
                  <a:pt x="953871" y="10308"/>
                </a:cubicBezTo>
                <a:cubicBezTo>
                  <a:pt x="1252093" y="59646"/>
                  <a:pt x="1484530" y="406109"/>
                  <a:pt x="1789330" y="530003"/>
                </a:cubicBezTo>
                <a:cubicBezTo>
                  <a:pt x="2094130" y="653897"/>
                  <a:pt x="2438400" y="703783"/>
                  <a:pt x="2782671" y="75367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9043954" y="1906057"/>
            <a:ext cx="2815562" cy="799603"/>
          </a:xfrm>
          <a:custGeom>
            <a:avLst/>
            <a:gdLst>
              <a:gd name="connsiteX0" fmla="*/ 0 w 2815562"/>
              <a:gd name="connsiteY0" fmla="*/ 89134 h 799603"/>
              <a:gd name="connsiteX1" fmla="*/ 1638026 w 2815562"/>
              <a:gd name="connsiteY1" fmla="*/ 62820 h 799603"/>
              <a:gd name="connsiteX2" fmla="*/ 2815562 w 2815562"/>
              <a:gd name="connsiteY2" fmla="*/ 799603 h 799603"/>
            </a:gdLst>
            <a:ahLst/>
            <a:cxnLst>
              <a:cxn ang="0">
                <a:pos x="connsiteX0" y="connsiteY0"/>
              </a:cxn>
              <a:cxn ang="0">
                <a:pos x="connsiteX1" y="connsiteY1"/>
              </a:cxn>
              <a:cxn ang="0">
                <a:pos x="connsiteX2" y="connsiteY2"/>
              </a:cxn>
            </a:cxnLst>
            <a:rect l="l" t="t" r="r" b="b"/>
            <a:pathLst>
              <a:path w="2815562" h="799603">
                <a:moveTo>
                  <a:pt x="0" y="89134"/>
                </a:moveTo>
                <a:cubicBezTo>
                  <a:pt x="584383" y="16771"/>
                  <a:pt x="1168766" y="-55592"/>
                  <a:pt x="1638026" y="62820"/>
                </a:cubicBezTo>
                <a:cubicBezTo>
                  <a:pt x="2107286" y="181232"/>
                  <a:pt x="2461424" y="490417"/>
                  <a:pt x="2815562" y="7996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a:cxnSpLocks/>
            <a:stCxn id="9" idx="1"/>
          </p:cNvCxnSpPr>
          <p:nvPr/>
        </p:nvCxnSpPr>
        <p:spPr>
          <a:xfrm flipV="1">
            <a:off x="9991246" y="1906058"/>
            <a:ext cx="101718" cy="615406"/>
          </a:xfrm>
          <a:prstGeom prst="straightConnector1">
            <a:avLst/>
          </a:prstGeom>
          <a:ln w="15875">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001116" y="2053459"/>
            <a:ext cx="311304" cy="369332"/>
          </a:xfrm>
          <a:prstGeom prst="rect">
            <a:avLst/>
          </a:prstGeom>
          <a:noFill/>
        </p:spPr>
        <p:txBody>
          <a:bodyPr wrap="none" rtlCol="0">
            <a:spAutoFit/>
          </a:bodyPr>
          <a:lstStyle/>
          <a:p>
            <a:r>
              <a:rPr lang="en-US" dirty="0">
                <a:latin typeface="Cambria Math" panose="02040503050406030204" pitchFamily="18" charset="0"/>
                <a:ea typeface="Cambria Math" panose="02040503050406030204" pitchFamily="18" charset="0"/>
              </a:rPr>
              <a:t>h</a:t>
            </a:r>
          </a:p>
        </p:txBody>
      </p:sp>
      <p:sp>
        <p:nvSpPr>
          <p:cNvPr id="13" name="Oval 12"/>
          <p:cNvSpPr/>
          <p:nvPr/>
        </p:nvSpPr>
        <p:spPr>
          <a:xfrm>
            <a:off x="9543913" y="2517734"/>
            <a:ext cx="711069" cy="711069"/>
          </a:xfrm>
          <a:prstGeom prst="ellipse">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a:stCxn id="13" idx="0"/>
          </p:cNvCxnSpPr>
          <p:nvPr/>
        </p:nvCxnSpPr>
        <p:spPr>
          <a:xfrm flipH="1">
            <a:off x="9899447" y="2517734"/>
            <a:ext cx="1" cy="355534"/>
          </a:xfrm>
          <a:prstGeom prst="straightConnector1">
            <a:avLst/>
          </a:prstGeom>
          <a:ln w="15875">
            <a:headEnd type="triangle"/>
            <a:tailEnd type="non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846266" y="2562035"/>
            <a:ext cx="327334" cy="369332"/>
          </a:xfrm>
          <a:prstGeom prst="rect">
            <a:avLst/>
          </a:prstGeom>
          <a:noFill/>
        </p:spPr>
        <p:txBody>
          <a:bodyPr wrap="none" rtlCol="0">
            <a:spAutoFit/>
          </a:bodyPr>
          <a:lstStyle/>
          <a:p>
            <a:r>
              <a:rPr lang="en-US" dirty="0">
                <a:latin typeface="Cambria Math" panose="02040503050406030204" pitchFamily="18" charset="0"/>
                <a:ea typeface="Cambria Math" panose="02040503050406030204" pitchFamily="18" charset="0"/>
              </a:rPr>
              <a:t>R</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0" y="3530911"/>
            <a:ext cx="3710178" cy="2946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7395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Background and Motivation</a:t>
            </a:r>
          </a:p>
        </p:txBody>
      </p:sp>
      <p:sp>
        <p:nvSpPr>
          <p:cNvPr id="3" name="Content Placeholder 2"/>
          <p:cNvSpPr>
            <a:spLocks noGrp="1"/>
          </p:cNvSpPr>
          <p:nvPr>
            <p:ph idx="1"/>
          </p:nvPr>
        </p:nvSpPr>
        <p:spPr/>
        <p:txBody>
          <a:bodyPr>
            <a:normAutofit/>
          </a:bodyPr>
          <a:lstStyle/>
          <a:p>
            <a:r>
              <a:rPr lang="en-US" sz="1800" noProof="0" dirty="0" err="1"/>
              <a:t>Phononic</a:t>
            </a:r>
            <a:r>
              <a:rPr lang="en-US" sz="1800" noProof="0" dirty="0"/>
              <a:t> and sonic crystals have generated rising scientific interest for very diverse technological applications. These crystals are made of periodic distributions of scatters embedded in a matrix. Under certain conditions, acoustic band gaps can form. These are spectral bands where propagation of waves is forbidden through the structure. These periodic structures are also often referred to as metamaterials.</a:t>
            </a:r>
          </a:p>
          <a:p>
            <a:r>
              <a:rPr lang="en-US" sz="1800" noProof="0" dirty="0"/>
              <a:t>This model first calculates the band structure of an infinite array of scatters. This is done by analyzing a single unit cell, applying periodic </a:t>
            </a:r>
            <a:r>
              <a:rPr lang="en-US" sz="1800" noProof="0" dirty="0" err="1"/>
              <a:t>Floquet</a:t>
            </a:r>
            <a:r>
              <a:rPr lang="en-US" sz="1800" noProof="0" dirty="0"/>
              <a:t> conditions (aka Bloch conditions) together with an eigenfrequency study.</a:t>
            </a:r>
          </a:p>
          <a:p>
            <a:r>
              <a:rPr lang="en-US" sz="1800" noProof="0" dirty="0"/>
              <a:t>Secondly, a finite array of scatters is analyzed and the transmission the loss calculated. A large transmission loss (band stop behavior) is seen to agree well with the band structure calculation for the given k-space direction analyzed.</a:t>
            </a:r>
          </a:p>
          <a:p>
            <a:r>
              <a:rPr lang="en-US" sz="1800" noProof="0" dirty="0"/>
              <a:t>The effects of </a:t>
            </a:r>
            <a:r>
              <a:rPr lang="en-US" sz="1800" noProof="0" dirty="0" err="1"/>
              <a:t>thermoviscous</a:t>
            </a:r>
            <a:r>
              <a:rPr lang="en-US" sz="1800" noProof="0" dirty="0"/>
              <a:t> boundary-layer losses are also studied here. Both the analysis of the unit cell as well as the finite array analysis include these effects. The results are compared to the classical lossless results.</a:t>
            </a:r>
          </a:p>
          <a:p>
            <a:r>
              <a:rPr lang="en-US" sz="1800" noProof="0" dirty="0"/>
              <a:t>The present model is based on the paper: D. P. </a:t>
            </a:r>
            <a:r>
              <a:rPr lang="en-US" sz="1800" noProof="0" dirty="0" err="1"/>
              <a:t>Elford</a:t>
            </a:r>
            <a:r>
              <a:rPr lang="en-US" sz="1800" noProof="0" dirty="0"/>
              <a:t>, L. Chalmers, F. V. </a:t>
            </a:r>
            <a:r>
              <a:rPr lang="en-US" sz="1800" noProof="0" dirty="0" err="1"/>
              <a:t>Kusmartsev</a:t>
            </a:r>
            <a:r>
              <a:rPr lang="en-US" sz="1800" noProof="0" dirty="0"/>
              <a:t>, and G. M. </a:t>
            </a:r>
            <a:r>
              <a:rPr lang="en-US" sz="1800" noProof="0" dirty="0" err="1"/>
              <a:t>Swallowen</a:t>
            </a:r>
            <a:r>
              <a:rPr lang="en-US" sz="1800" noProof="0" dirty="0"/>
              <a:t>, “Matryoshka locally resonant sonic crystal,” J. </a:t>
            </a:r>
            <a:r>
              <a:rPr lang="en-US" sz="1800" noProof="0" dirty="0" err="1"/>
              <a:t>Acoust</a:t>
            </a:r>
            <a:r>
              <a:rPr lang="en-US" sz="1800" noProof="0" dirty="0"/>
              <a:t>. Soc. Am. 130, pp. 2746 (2011).</a:t>
            </a:r>
          </a:p>
        </p:txBody>
      </p:sp>
    </p:spTree>
    <p:extLst>
      <p:ext uri="{BB962C8B-B14F-4D97-AF65-F5344CB8AC3E}">
        <p14:creationId xmlns:p14="http://schemas.microsoft.com/office/powerpoint/2010/main" val="2362118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Geometry and Setup</a:t>
            </a:r>
          </a:p>
        </p:txBody>
      </p:sp>
      <p:sp>
        <p:nvSpPr>
          <p:cNvPr id="7" name="TextBox 6"/>
          <p:cNvSpPr txBox="1"/>
          <p:nvPr/>
        </p:nvSpPr>
        <p:spPr>
          <a:xfrm>
            <a:off x="8642908" y="2782913"/>
            <a:ext cx="2099165" cy="369332"/>
          </a:xfrm>
          <a:prstGeom prst="rect">
            <a:avLst/>
          </a:prstGeom>
          <a:noFill/>
        </p:spPr>
        <p:txBody>
          <a:bodyPr wrap="none" rtlCol="0">
            <a:spAutoFit/>
          </a:bodyPr>
          <a:lstStyle/>
          <a:p>
            <a:r>
              <a:rPr lang="en-US" dirty="0">
                <a:latin typeface="Cambria Math" panose="02040503050406030204" pitchFamily="18" charset="0"/>
                <a:ea typeface="Cambria Math" panose="02040503050406030204" pitchFamily="18" charset="0"/>
              </a:rPr>
              <a:t>p</a:t>
            </a:r>
            <a:r>
              <a:rPr lang="en-US" baseline="-25000" dirty="0">
                <a:latin typeface="Cambria Math" panose="02040503050406030204" pitchFamily="18" charset="0"/>
                <a:ea typeface="Cambria Math" panose="02040503050406030204" pitchFamily="18" charset="0"/>
              </a:rPr>
              <a:t>1 </a:t>
            </a:r>
            <a:r>
              <a:rPr lang="en-US" dirty="0">
                <a:latin typeface="Cambria Math" panose="02040503050406030204" pitchFamily="18" charset="0"/>
                <a:ea typeface="Cambria Math" panose="02040503050406030204" pitchFamily="18" charset="0"/>
              </a:rPr>
              <a:t>= p</a:t>
            </a:r>
            <a:r>
              <a:rPr lang="en-US" baseline="-25000" dirty="0">
                <a:latin typeface="Cambria Math" panose="02040503050406030204" pitchFamily="18" charset="0"/>
                <a:ea typeface="Cambria Math" panose="02040503050406030204" pitchFamily="18" charset="0"/>
              </a:rPr>
              <a:t>2</a:t>
            </a:r>
            <a:r>
              <a:rPr lang="en-US" dirty="0">
                <a:latin typeface="Cambria Math" panose="02040503050406030204" pitchFamily="18" charset="0"/>
                <a:ea typeface="Cambria Math" panose="02040503050406030204" pitchFamily="18" charset="0"/>
              </a:rPr>
              <a:t> </a:t>
            </a:r>
            <a:r>
              <a:rPr lang="en-US" dirty="0" err="1">
                <a:latin typeface="Cambria Math" panose="02040503050406030204" pitchFamily="18" charset="0"/>
                <a:ea typeface="Cambria Math" panose="02040503050406030204" pitchFamily="18" charset="0"/>
              </a:rPr>
              <a:t>exp</a:t>
            </a:r>
            <a:r>
              <a:rPr lang="en-US" dirty="0">
                <a:latin typeface="Cambria Math" panose="02040503050406030204" pitchFamily="18" charset="0"/>
                <a:ea typeface="Cambria Math" panose="02040503050406030204" pitchFamily="18" charset="0"/>
              </a:rPr>
              <a:t>(-</a:t>
            </a:r>
            <a:r>
              <a:rPr lang="en-US" dirty="0" err="1">
                <a:latin typeface="Cambria Math" panose="02040503050406030204" pitchFamily="18" charset="0"/>
                <a:ea typeface="Cambria Math" panose="02040503050406030204" pitchFamily="18" charset="0"/>
              </a:rPr>
              <a:t>i</a:t>
            </a:r>
            <a:r>
              <a:rPr lang="en-US" dirty="0">
                <a:latin typeface="Cambria Math" panose="02040503050406030204" pitchFamily="18" charset="0"/>
                <a:ea typeface="Cambria Math" panose="02040503050406030204" pitchFamily="18" charset="0"/>
              </a:rPr>
              <a:t> </a:t>
            </a:r>
            <a:r>
              <a:rPr lang="en-US" dirty="0" err="1">
                <a:latin typeface="Cambria Math" panose="02040503050406030204" pitchFamily="18" charset="0"/>
                <a:ea typeface="Cambria Math" panose="02040503050406030204" pitchFamily="18" charset="0"/>
              </a:rPr>
              <a:t>k</a:t>
            </a:r>
            <a:r>
              <a:rPr lang="en-US" baseline="-25000" dirty="0" err="1">
                <a:latin typeface="Cambria Math" panose="02040503050406030204" pitchFamily="18" charset="0"/>
                <a:ea typeface="Cambria Math" panose="02040503050406030204" pitchFamily="18" charset="0"/>
              </a:rPr>
              <a:t>x</a:t>
            </a:r>
            <a:r>
              <a:rPr lang="en-US" dirty="0">
                <a:latin typeface="Cambria Math" panose="02040503050406030204" pitchFamily="18" charset="0"/>
                <a:ea typeface="Cambria Math" panose="02040503050406030204" pitchFamily="18" charset="0"/>
              </a:rPr>
              <a:t> a</a:t>
            </a:r>
            <a:r>
              <a:rPr lang="en-US" baseline="-25000" dirty="0">
                <a:latin typeface="Cambria Math" panose="02040503050406030204" pitchFamily="18" charset="0"/>
                <a:ea typeface="Cambria Math" panose="02040503050406030204" pitchFamily="18" charset="0"/>
              </a:rPr>
              <a:t>1</a:t>
            </a:r>
            <a:r>
              <a:rPr lang="en-US" dirty="0">
                <a:latin typeface="Cambria Math" panose="02040503050406030204" pitchFamily="18" charset="0"/>
                <a:ea typeface="Cambria Math" panose="02040503050406030204" pitchFamily="18" charset="0"/>
              </a:rPr>
              <a:t>)</a:t>
            </a:r>
          </a:p>
        </p:txBody>
      </p:sp>
      <p:sp>
        <p:nvSpPr>
          <p:cNvPr id="17" name="TextBox 16"/>
          <p:cNvSpPr txBox="1"/>
          <p:nvPr/>
        </p:nvSpPr>
        <p:spPr>
          <a:xfrm>
            <a:off x="5420137" y="1078468"/>
            <a:ext cx="2102370" cy="369332"/>
          </a:xfrm>
          <a:prstGeom prst="rect">
            <a:avLst/>
          </a:prstGeom>
          <a:noFill/>
        </p:spPr>
        <p:txBody>
          <a:bodyPr wrap="none" rtlCol="0">
            <a:spAutoFit/>
          </a:bodyPr>
          <a:lstStyle/>
          <a:p>
            <a:r>
              <a:rPr lang="en-US" dirty="0">
                <a:latin typeface="Cambria Math" panose="02040503050406030204" pitchFamily="18" charset="0"/>
                <a:ea typeface="Cambria Math" panose="02040503050406030204" pitchFamily="18" charset="0"/>
              </a:rPr>
              <a:t>p</a:t>
            </a:r>
            <a:r>
              <a:rPr lang="en-US" baseline="-25000" dirty="0">
                <a:latin typeface="Cambria Math" panose="02040503050406030204" pitchFamily="18" charset="0"/>
                <a:ea typeface="Cambria Math" panose="02040503050406030204" pitchFamily="18" charset="0"/>
              </a:rPr>
              <a:t>4 </a:t>
            </a:r>
            <a:r>
              <a:rPr lang="en-US" dirty="0">
                <a:latin typeface="Cambria Math" panose="02040503050406030204" pitchFamily="18" charset="0"/>
                <a:ea typeface="Cambria Math" panose="02040503050406030204" pitchFamily="18" charset="0"/>
              </a:rPr>
              <a:t>= p</a:t>
            </a:r>
            <a:r>
              <a:rPr lang="en-US" baseline="-25000" dirty="0">
                <a:latin typeface="Cambria Math" panose="02040503050406030204" pitchFamily="18" charset="0"/>
                <a:ea typeface="Cambria Math" panose="02040503050406030204" pitchFamily="18" charset="0"/>
              </a:rPr>
              <a:t>3</a:t>
            </a:r>
            <a:r>
              <a:rPr lang="en-US" dirty="0">
                <a:latin typeface="Cambria Math" panose="02040503050406030204" pitchFamily="18" charset="0"/>
                <a:ea typeface="Cambria Math" panose="02040503050406030204" pitchFamily="18" charset="0"/>
              </a:rPr>
              <a:t> </a:t>
            </a:r>
            <a:r>
              <a:rPr lang="en-US" dirty="0" err="1">
                <a:latin typeface="Cambria Math" panose="02040503050406030204" pitchFamily="18" charset="0"/>
                <a:ea typeface="Cambria Math" panose="02040503050406030204" pitchFamily="18" charset="0"/>
              </a:rPr>
              <a:t>exp</a:t>
            </a:r>
            <a:r>
              <a:rPr lang="en-US" dirty="0">
                <a:latin typeface="Cambria Math" panose="02040503050406030204" pitchFamily="18" charset="0"/>
                <a:ea typeface="Cambria Math" panose="02040503050406030204" pitchFamily="18" charset="0"/>
              </a:rPr>
              <a:t>(-</a:t>
            </a:r>
            <a:r>
              <a:rPr lang="en-US" dirty="0" err="1">
                <a:latin typeface="Cambria Math" panose="02040503050406030204" pitchFamily="18" charset="0"/>
                <a:ea typeface="Cambria Math" panose="02040503050406030204" pitchFamily="18" charset="0"/>
              </a:rPr>
              <a:t>i</a:t>
            </a:r>
            <a:r>
              <a:rPr lang="en-US" dirty="0">
                <a:latin typeface="Cambria Math" panose="02040503050406030204" pitchFamily="18" charset="0"/>
                <a:ea typeface="Cambria Math" panose="02040503050406030204" pitchFamily="18" charset="0"/>
              </a:rPr>
              <a:t> </a:t>
            </a:r>
            <a:r>
              <a:rPr lang="en-US" dirty="0" err="1">
                <a:latin typeface="Cambria Math" panose="02040503050406030204" pitchFamily="18" charset="0"/>
                <a:ea typeface="Cambria Math" panose="02040503050406030204" pitchFamily="18" charset="0"/>
              </a:rPr>
              <a:t>k</a:t>
            </a:r>
            <a:r>
              <a:rPr lang="en-US" baseline="-25000" dirty="0" err="1">
                <a:latin typeface="Cambria Math" panose="02040503050406030204" pitchFamily="18" charset="0"/>
                <a:ea typeface="Cambria Math" panose="02040503050406030204" pitchFamily="18" charset="0"/>
              </a:rPr>
              <a:t>y</a:t>
            </a:r>
            <a:r>
              <a:rPr lang="en-US" dirty="0">
                <a:latin typeface="Cambria Math" panose="02040503050406030204" pitchFamily="18" charset="0"/>
                <a:ea typeface="Cambria Math" panose="02040503050406030204" pitchFamily="18" charset="0"/>
              </a:rPr>
              <a:t> a</a:t>
            </a:r>
            <a:r>
              <a:rPr lang="en-US" baseline="-25000" dirty="0">
                <a:latin typeface="Cambria Math" panose="02040503050406030204" pitchFamily="18" charset="0"/>
                <a:ea typeface="Cambria Math" panose="02040503050406030204" pitchFamily="18" charset="0"/>
              </a:rPr>
              <a:t>2</a:t>
            </a:r>
            <a:r>
              <a:rPr lang="en-US" dirty="0">
                <a:latin typeface="Cambria Math" panose="02040503050406030204" pitchFamily="18" charset="0"/>
                <a:ea typeface="Cambria Math" panose="02040503050406030204" pitchFamily="18" charset="0"/>
              </a:rPr>
              <a:t>)</a:t>
            </a:r>
          </a:p>
        </p:txBody>
      </p:sp>
      <p:sp>
        <p:nvSpPr>
          <p:cNvPr id="14" name="TextBox 13"/>
          <p:cNvSpPr txBox="1"/>
          <p:nvPr/>
        </p:nvSpPr>
        <p:spPr>
          <a:xfrm>
            <a:off x="8229600" y="1078468"/>
            <a:ext cx="2925779" cy="369332"/>
          </a:xfrm>
          <a:prstGeom prst="rect">
            <a:avLst/>
          </a:prstGeom>
          <a:noFill/>
        </p:spPr>
        <p:txBody>
          <a:bodyPr wrap="square" rtlCol="0">
            <a:spAutoFit/>
          </a:bodyPr>
          <a:lstStyle/>
          <a:p>
            <a:r>
              <a:rPr lang="en-US" dirty="0" err="1">
                <a:latin typeface="Lato Light" panose="020F0302020204030203" pitchFamily="34" charset="0"/>
              </a:rPr>
              <a:t>Floquet</a:t>
            </a:r>
            <a:r>
              <a:rPr lang="en-US" dirty="0">
                <a:latin typeface="Lato Light" panose="020F0302020204030203" pitchFamily="34" charset="0"/>
              </a:rPr>
              <a:t> periodic condition</a:t>
            </a:r>
          </a:p>
        </p:txBody>
      </p:sp>
      <p:cxnSp>
        <p:nvCxnSpPr>
          <p:cNvPr id="21" name="Straight Arrow Connector 20"/>
          <p:cNvCxnSpPr>
            <a:cxnSpLocks/>
            <a:stCxn id="14" idx="1"/>
            <a:endCxn id="17" idx="3"/>
          </p:cNvCxnSpPr>
          <p:nvPr/>
        </p:nvCxnSpPr>
        <p:spPr>
          <a:xfrm flipH="1">
            <a:off x="7522507" y="1263134"/>
            <a:ext cx="7070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2B62687F-78A7-459E-8FBD-BCCCA4AE2323}"/>
              </a:ext>
            </a:extLst>
          </p:cNvPr>
          <p:cNvGrpSpPr/>
          <p:nvPr/>
        </p:nvGrpSpPr>
        <p:grpSpPr>
          <a:xfrm>
            <a:off x="3441884" y="1447800"/>
            <a:ext cx="5244916" cy="5105400"/>
            <a:chOff x="3200400" y="1872891"/>
            <a:chExt cx="3778155" cy="3677655"/>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831" r="15831"/>
            <a:stretch/>
          </p:blipFill>
          <p:spPr bwMode="auto">
            <a:xfrm>
              <a:off x="3640572" y="1872891"/>
              <a:ext cx="3337983" cy="3435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 2">
              <a:extLst>
                <a:ext uri="{FF2B5EF4-FFF2-40B4-BE49-F238E27FC236}">
                  <a16:creationId xmlns:a16="http://schemas.microsoft.com/office/drawing/2014/main" id="{1B569A90-CE93-462D-AEEA-AFF021124CBB}"/>
                </a:ext>
              </a:extLst>
            </p:cNvPr>
            <p:cNvGrpSpPr/>
            <p:nvPr/>
          </p:nvGrpSpPr>
          <p:grpSpPr>
            <a:xfrm>
              <a:off x="3200400" y="2108557"/>
              <a:ext cx="3602472" cy="3441989"/>
              <a:chOff x="3200400" y="2108557"/>
              <a:chExt cx="3602472" cy="3441989"/>
            </a:xfrm>
          </p:grpSpPr>
          <p:sp>
            <p:nvSpPr>
              <p:cNvPr id="6" name="TextBox 5"/>
              <p:cNvSpPr txBox="1"/>
              <p:nvPr/>
            </p:nvSpPr>
            <p:spPr>
              <a:xfrm>
                <a:off x="3200400" y="3383118"/>
                <a:ext cx="397866" cy="369332"/>
              </a:xfrm>
              <a:prstGeom prst="rect">
                <a:avLst/>
              </a:prstGeom>
              <a:noFill/>
            </p:spPr>
            <p:txBody>
              <a:bodyPr wrap="none" rtlCol="0">
                <a:spAutoFit/>
              </a:bodyPr>
              <a:lstStyle/>
              <a:p>
                <a:r>
                  <a:rPr lang="en-US" dirty="0">
                    <a:latin typeface="Cambria Math" panose="02040503050406030204" pitchFamily="18" charset="0"/>
                    <a:ea typeface="Cambria Math" panose="02040503050406030204" pitchFamily="18" charset="0"/>
                  </a:rPr>
                  <a:t>p</a:t>
                </a:r>
                <a:r>
                  <a:rPr lang="en-US" baseline="-25000" dirty="0">
                    <a:latin typeface="Cambria Math" panose="02040503050406030204" pitchFamily="18" charset="0"/>
                    <a:ea typeface="Cambria Math" panose="02040503050406030204" pitchFamily="18" charset="0"/>
                  </a:rPr>
                  <a:t>2</a:t>
                </a:r>
                <a:endParaRPr lang="en-US" dirty="0">
                  <a:latin typeface="Cambria Math" panose="02040503050406030204" pitchFamily="18" charset="0"/>
                  <a:ea typeface="Cambria Math" panose="02040503050406030204" pitchFamily="18" charset="0"/>
                </a:endParaRPr>
              </a:p>
            </p:txBody>
          </p:sp>
          <p:cxnSp>
            <p:nvCxnSpPr>
              <p:cNvPr id="9" name="Straight Arrow Connector 8"/>
              <p:cNvCxnSpPr/>
              <p:nvPr/>
            </p:nvCxnSpPr>
            <p:spPr>
              <a:xfrm flipH="1">
                <a:off x="3816255" y="2312099"/>
                <a:ext cx="2986617" cy="0"/>
              </a:xfrm>
              <a:prstGeom prst="straightConnector1">
                <a:avLst/>
              </a:prstGeom>
              <a:ln w="12700">
                <a:headEnd type="arrow"/>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89478" y="2224257"/>
                <a:ext cx="381836" cy="369332"/>
              </a:xfrm>
              <a:prstGeom prst="rect">
                <a:avLst/>
              </a:prstGeom>
              <a:noFill/>
            </p:spPr>
            <p:txBody>
              <a:bodyPr wrap="none" rtlCol="0">
                <a:spAutoFit/>
              </a:bodyPr>
              <a:lstStyle/>
              <a:p>
                <a:r>
                  <a:rPr lang="en-US" dirty="0">
                    <a:latin typeface="Cambria Math" panose="02040503050406030204" pitchFamily="18" charset="0"/>
                    <a:ea typeface="Cambria Math" panose="02040503050406030204" pitchFamily="18" charset="0"/>
                  </a:rPr>
                  <a:t>a</a:t>
                </a:r>
                <a:r>
                  <a:rPr lang="en-US" baseline="-25000" dirty="0">
                    <a:latin typeface="Cambria Math" panose="02040503050406030204" pitchFamily="18" charset="0"/>
                    <a:ea typeface="Cambria Math" panose="02040503050406030204" pitchFamily="18" charset="0"/>
                  </a:rPr>
                  <a:t>1</a:t>
                </a:r>
              </a:p>
            </p:txBody>
          </p:sp>
          <p:cxnSp>
            <p:nvCxnSpPr>
              <p:cNvPr id="12" name="Straight Arrow Connector 11"/>
              <p:cNvCxnSpPr/>
              <p:nvPr/>
            </p:nvCxnSpPr>
            <p:spPr>
              <a:xfrm>
                <a:off x="4079780" y="2108557"/>
                <a:ext cx="0" cy="2954495"/>
              </a:xfrm>
              <a:prstGeom prst="straightConnector1">
                <a:avLst/>
              </a:prstGeom>
              <a:ln w="12700">
                <a:headEnd type="arrow"/>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047194" y="2442708"/>
                <a:ext cx="381836" cy="369332"/>
              </a:xfrm>
              <a:prstGeom prst="rect">
                <a:avLst/>
              </a:prstGeom>
              <a:noFill/>
            </p:spPr>
            <p:txBody>
              <a:bodyPr wrap="none" rtlCol="0">
                <a:spAutoFit/>
              </a:bodyPr>
              <a:lstStyle/>
              <a:p>
                <a:r>
                  <a:rPr lang="en-US" dirty="0">
                    <a:latin typeface="Cambria Math" panose="02040503050406030204" pitchFamily="18" charset="0"/>
                    <a:ea typeface="Cambria Math" panose="02040503050406030204" pitchFamily="18" charset="0"/>
                  </a:rPr>
                  <a:t>a</a:t>
                </a:r>
                <a:r>
                  <a:rPr lang="en-US" baseline="-25000" dirty="0">
                    <a:latin typeface="Cambria Math" panose="02040503050406030204" pitchFamily="18" charset="0"/>
                    <a:ea typeface="Cambria Math" panose="02040503050406030204" pitchFamily="18" charset="0"/>
                  </a:rPr>
                  <a:t>2</a:t>
                </a:r>
              </a:p>
            </p:txBody>
          </p:sp>
          <p:sp>
            <p:nvSpPr>
              <p:cNvPr id="16" name="TextBox 15"/>
              <p:cNvSpPr txBox="1"/>
              <p:nvPr/>
            </p:nvSpPr>
            <p:spPr>
              <a:xfrm>
                <a:off x="5089478" y="5181214"/>
                <a:ext cx="397866" cy="369332"/>
              </a:xfrm>
              <a:prstGeom prst="rect">
                <a:avLst/>
              </a:prstGeom>
              <a:noFill/>
            </p:spPr>
            <p:txBody>
              <a:bodyPr wrap="none" rtlCol="0">
                <a:spAutoFit/>
              </a:bodyPr>
              <a:lstStyle/>
              <a:p>
                <a:r>
                  <a:rPr lang="en-US" dirty="0">
                    <a:latin typeface="Cambria Math" panose="02040503050406030204" pitchFamily="18" charset="0"/>
                    <a:ea typeface="Cambria Math" panose="02040503050406030204" pitchFamily="18" charset="0"/>
                  </a:rPr>
                  <a:t>p</a:t>
                </a:r>
                <a:r>
                  <a:rPr lang="en-US" baseline="-25000" dirty="0">
                    <a:latin typeface="Cambria Math" panose="02040503050406030204" pitchFamily="18" charset="0"/>
                    <a:ea typeface="Cambria Math" panose="02040503050406030204" pitchFamily="18" charset="0"/>
                  </a:rPr>
                  <a:t>3</a:t>
                </a:r>
                <a:endParaRPr lang="en-US" dirty="0">
                  <a:latin typeface="Cambria Math" panose="02040503050406030204" pitchFamily="18" charset="0"/>
                  <a:ea typeface="Cambria Math" panose="02040503050406030204" pitchFamily="18" charset="0"/>
                </a:endParaRPr>
              </a:p>
            </p:txBody>
          </p:sp>
          <p:cxnSp>
            <p:nvCxnSpPr>
              <p:cNvPr id="4" name="Straight Arrow Connector 3"/>
              <p:cNvCxnSpPr/>
              <p:nvPr/>
            </p:nvCxnSpPr>
            <p:spPr>
              <a:xfrm flipV="1">
                <a:off x="5309564" y="3014833"/>
                <a:ext cx="350403" cy="5811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309564" y="3190517"/>
                <a:ext cx="789611" cy="4054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132917" y="3014832"/>
                <a:ext cx="388247" cy="338554"/>
              </a:xfrm>
              <a:prstGeom prst="rect">
                <a:avLst/>
              </a:prstGeom>
              <a:noFill/>
            </p:spPr>
            <p:txBody>
              <a:bodyPr wrap="none" rtlCol="0">
                <a:spAutoFit/>
              </a:bodyPr>
              <a:lstStyle/>
              <a:p>
                <a:r>
                  <a:rPr lang="en-US" sz="1600" dirty="0">
                    <a:latin typeface="Cambria Math" panose="02040503050406030204" pitchFamily="18" charset="0"/>
                    <a:ea typeface="Cambria Math" panose="02040503050406030204" pitchFamily="18" charset="0"/>
                  </a:rPr>
                  <a:t>R</a:t>
                </a:r>
                <a:r>
                  <a:rPr lang="en-US" sz="1600" baseline="-25000" dirty="0">
                    <a:latin typeface="Cambria Math" panose="02040503050406030204" pitchFamily="18" charset="0"/>
                    <a:ea typeface="Cambria Math" panose="02040503050406030204" pitchFamily="18" charset="0"/>
                  </a:rPr>
                  <a:t>1</a:t>
                </a:r>
              </a:p>
            </p:txBody>
          </p:sp>
          <p:sp>
            <p:nvSpPr>
              <p:cNvPr id="22" name="TextBox 21"/>
              <p:cNvSpPr txBox="1"/>
              <p:nvPr/>
            </p:nvSpPr>
            <p:spPr>
              <a:xfrm>
                <a:off x="5572125" y="3305414"/>
                <a:ext cx="388247" cy="338554"/>
              </a:xfrm>
              <a:prstGeom prst="rect">
                <a:avLst/>
              </a:prstGeom>
              <a:noFill/>
            </p:spPr>
            <p:txBody>
              <a:bodyPr wrap="none" rtlCol="0">
                <a:spAutoFit/>
              </a:bodyPr>
              <a:lstStyle/>
              <a:p>
                <a:r>
                  <a:rPr lang="en-US" sz="1600" dirty="0">
                    <a:latin typeface="Cambria Math" panose="02040503050406030204" pitchFamily="18" charset="0"/>
                    <a:ea typeface="Cambria Math" panose="02040503050406030204" pitchFamily="18" charset="0"/>
                  </a:rPr>
                  <a:t>R</a:t>
                </a:r>
                <a:r>
                  <a:rPr lang="en-US" sz="1600" baseline="-25000" dirty="0">
                    <a:latin typeface="Cambria Math" panose="02040503050406030204" pitchFamily="18" charset="0"/>
                    <a:ea typeface="Cambria Math" panose="02040503050406030204" pitchFamily="18" charset="0"/>
                  </a:rPr>
                  <a:t>2</a:t>
                </a:r>
              </a:p>
            </p:txBody>
          </p:sp>
        </p:grpSp>
      </p:grpSp>
      <p:cxnSp>
        <p:nvCxnSpPr>
          <p:cNvPr id="28" name="Straight Arrow Connector 27">
            <a:extLst>
              <a:ext uri="{FF2B5EF4-FFF2-40B4-BE49-F238E27FC236}">
                <a16:creationId xmlns:a16="http://schemas.microsoft.com/office/drawing/2014/main" id="{907BF1F7-03C3-4CEA-A9F4-3254D15DFBC6}"/>
              </a:ext>
            </a:extLst>
          </p:cNvPr>
          <p:cNvCxnSpPr>
            <a:cxnSpLocks/>
            <a:stCxn id="14" idx="2"/>
            <a:endCxn id="7" idx="0"/>
          </p:cNvCxnSpPr>
          <p:nvPr/>
        </p:nvCxnSpPr>
        <p:spPr>
          <a:xfrm>
            <a:off x="9692490" y="1447800"/>
            <a:ext cx="1" cy="13351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481558" y="6159011"/>
            <a:ext cx="2362200" cy="276999"/>
          </a:xfrm>
          <a:prstGeom prst="rect">
            <a:avLst/>
          </a:prstGeom>
          <a:noFill/>
        </p:spPr>
        <p:txBody>
          <a:bodyPr wrap="square" rtlCol="0">
            <a:spAutoFit/>
          </a:bodyPr>
          <a:lstStyle/>
          <a:p>
            <a:r>
              <a:rPr lang="en-US" sz="1200" b="1" i="1" dirty="0">
                <a:solidFill>
                  <a:schemeClr val="accent2"/>
                </a:solidFill>
                <a:latin typeface="Lato"/>
              </a:rPr>
              <a:t>Unit cell comprising a scatter</a:t>
            </a:r>
          </a:p>
        </p:txBody>
      </p:sp>
    </p:spTree>
    <p:extLst>
      <p:ext uri="{BB962C8B-B14F-4D97-AF65-F5344CB8AC3E}">
        <p14:creationId xmlns:p14="http://schemas.microsoft.com/office/powerpoint/2010/main" val="3335700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Analysis for Band Structure</a:t>
            </a:r>
          </a:p>
        </p:txBody>
      </p:sp>
      <p:sp>
        <p:nvSpPr>
          <p:cNvPr id="18" name="Content Placeholder 2"/>
          <p:cNvSpPr>
            <a:spLocks noGrp="1"/>
          </p:cNvSpPr>
          <p:nvPr>
            <p:ph idx="1"/>
          </p:nvPr>
        </p:nvSpPr>
        <p:spPr/>
        <p:txBody>
          <a:bodyPr>
            <a:normAutofit/>
          </a:bodyPr>
          <a:lstStyle/>
          <a:p>
            <a:r>
              <a:rPr lang="en-US" sz="1800" noProof="0" dirty="0"/>
              <a:t>Sweep k-vector k = (</a:t>
            </a:r>
            <a:r>
              <a:rPr lang="en-US" sz="1800" noProof="0" dirty="0" err="1"/>
              <a:t>kx</a:t>
            </a:r>
            <a:r>
              <a:rPr lang="en-US" sz="1800" noProof="0" dirty="0"/>
              <a:t>, </a:t>
            </a:r>
            <a:r>
              <a:rPr lang="en-US" sz="1800" noProof="0" dirty="0" err="1"/>
              <a:t>ky</a:t>
            </a:r>
            <a:r>
              <a:rPr lang="en-US" sz="1800" noProof="0" dirty="0"/>
              <a:t>) over the Brillouin zone</a:t>
            </a:r>
          </a:p>
          <a:p>
            <a:r>
              <a:rPr lang="en-US" sz="1800" noProof="0" dirty="0" err="1"/>
              <a:t>kx</a:t>
            </a:r>
            <a:r>
              <a:rPr lang="en-US" sz="1800" noProof="0" dirty="0"/>
              <a:t> </a:t>
            </a:r>
            <a:r>
              <a:rPr lang="en-US" sz="1800" noProof="0" dirty="0">
                <a:sym typeface="Symbol"/>
              </a:rPr>
              <a:t> [0; /a1] and </a:t>
            </a:r>
            <a:r>
              <a:rPr lang="en-US" sz="1800" noProof="0" dirty="0" err="1"/>
              <a:t>ky</a:t>
            </a:r>
            <a:r>
              <a:rPr lang="en-US" sz="1800" noProof="0" dirty="0"/>
              <a:t> </a:t>
            </a:r>
            <a:r>
              <a:rPr lang="en-US" sz="1800" noProof="0" dirty="0">
                <a:sym typeface="Symbol"/>
              </a:rPr>
              <a:t> [0; /a2] (this sweeps the periodicity of the solution)</a:t>
            </a:r>
            <a:endParaRPr lang="en-US" sz="1800" noProof="0" dirty="0"/>
          </a:p>
          <a:p>
            <a:r>
              <a:rPr lang="en-US" sz="1800" noProof="0" dirty="0"/>
              <a:t>For each k vector value perform an eigenfrequency analysis to determine existing eigenmodes (first 10 eigenmodes are found here) for the given solution k-vector and periodicity</a:t>
            </a:r>
          </a:p>
          <a:p>
            <a:r>
              <a:rPr lang="en-US" sz="1800" noProof="0" dirty="0"/>
              <a:t>Plot the eigenmodes as function of the k-vector to depict the band structure of the material</a:t>
            </a:r>
          </a:p>
          <a:p>
            <a:r>
              <a:rPr lang="en-US" sz="1800" noProof="0" dirty="0"/>
              <a:t>Propagating modes exist at a frequency if there are eigenmodes for a given k-vector direction. Meaning that, if there are no eigenmodes for a given frequency then there is a bandgap and there will be no transmission in an infinite array. In  finite array this will correspond to a high transmission.</a:t>
            </a:r>
          </a:p>
        </p:txBody>
      </p:sp>
    </p:spTree>
    <p:extLst>
      <p:ext uri="{BB962C8B-B14F-4D97-AF65-F5344CB8AC3E}">
        <p14:creationId xmlns:p14="http://schemas.microsoft.com/office/powerpoint/2010/main" val="706268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1658" y="1542525"/>
            <a:ext cx="6764586" cy="485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noProof="0" dirty="0"/>
              <a:t>Results: Band Structure</a:t>
            </a:r>
          </a:p>
        </p:txBody>
      </p:sp>
      <p:sp>
        <p:nvSpPr>
          <p:cNvPr id="6" name="TextBox 5"/>
          <p:cNvSpPr txBox="1"/>
          <p:nvPr/>
        </p:nvSpPr>
        <p:spPr>
          <a:xfrm>
            <a:off x="3209973" y="6260068"/>
            <a:ext cx="617477" cy="369332"/>
          </a:xfrm>
          <a:prstGeom prst="rect">
            <a:avLst/>
          </a:prstGeom>
          <a:noFill/>
        </p:spPr>
        <p:txBody>
          <a:bodyPr wrap="none" rtlCol="0">
            <a:spAutoFit/>
          </a:bodyPr>
          <a:lstStyle/>
          <a:p>
            <a:r>
              <a:rPr lang="en-US" dirty="0"/>
              <a:t>[1,1]</a:t>
            </a:r>
          </a:p>
        </p:txBody>
      </p:sp>
      <p:sp>
        <p:nvSpPr>
          <p:cNvPr id="10" name="TextBox 9"/>
          <p:cNvSpPr txBox="1"/>
          <p:nvPr/>
        </p:nvSpPr>
        <p:spPr>
          <a:xfrm>
            <a:off x="5168936" y="6260068"/>
            <a:ext cx="617477" cy="369332"/>
          </a:xfrm>
          <a:prstGeom prst="rect">
            <a:avLst/>
          </a:prstGeom>
          <a:noFill/>
        </p:spPr>
        <p:txBody>
          <a:bodyPr wrap="none" rtlCol="0">
            <a:spAutoFit/>
          </a:bodyPr>
          <a:lstStyle/>
          <a:p>
            <a:r>
              <a:rPr lang="en-US" dirty="0"/>
              <a:t>[0,0]</a:t>
            </a:r>
          </a:p>
        </p:txBody>
      </p:sp>
      <p:sp>
        <p:nvSpPr>
          <p:cNvPr id="12" name="TextBox 11"/>
          <p:cNvSpPr txBox="1"/>
          <p:nvPr/>
        </p:nvSpPr>
        <p:spPr>
          <a:xfrm>
            <a:off x="7109405" y="6259324"/>
            <a:ext cx="617477" cy="369332"/>
          </a:xfrm>
          <a:prstGeom prst="rect">
            <a:avLst/>
          </a:prstGeom>
          <a:noFill/>
        </p:spPr>
        <p:txBody>
          <a:bodyPr wrap="none" rtlCol="0">
            <a:spAutoFit/>
          </a:bodyPr>
          <a:lstStyle/>
          <a:p>
            <a:r>
              <a:rPr lang="en-US" dirty="0"/>
              <a:t>[1,0]</a:t>
            </a:r>
          </a:p>
        </p:txBody>
      </p:sp>
      <p:sp>
        <p:nvSpPr>
          <p:cNvPr id="13" name="TextBox 12"/>
          <p:cNvSpPr txBox="1"/>
          <p:nvPr/>
        </p:nvSpPr>
        <p:spPr>
          <a:xfrm>
            <a:off x="9132382" y="6259324"/>
            <a:ext cx="617477" cy="369332"/>
          </a:xfrm>
          <a:prstGeom prst="rect">
            <a:avLst/>
          </a:prstGeom>
          <a:noFill/>
        </p:spPr>
        <p:txBody>
          <a:bodyPr wrap="none" rtlCol="0">
            <a:spAutoFit/>
          </a:bodyPr>
          <a:lstStyle/>
          <a:p>
            <a:r>
              <a:rPr lang="en-US" dirty="0"/>
              <a:t>[1,1]</a:t>
            </a:r>
          </a:p>
        </p:txBody>
      </p:sp>
      <p:cxnSp>
        <p:nvCxnSpPr>
          <p:cNvPr id="14" name="Straight Connector 13"/>
          <p:cNvCxnSpPr>
            <a:cxnSpLocks/>
          </p:cNvCxnSpPr>
          <p:nvPr/>
        </p:nvCxnSpPr>
        <p:spPr>
          <a:xfrm flipH="1" flipV="1">
            <a:off x="3518711" y="1638300"/>
            <a:ext cx="1" cy="462176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2371773" y="6477000"/>
            <a:ext cx="8382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219104" y="6182380"/>
            <a:ext cx="1837774" cy="523220"/>
          </a:xfrm>
          <a:prstGeom prst="rect">
            <a:avLst/>
          </a:prstGeom>
          <a:noFill/>
        </p:spPr>
        <p:txBody>
          <a:bodyPr wrap="square" rtlCol="0">
            <a:spAutoFit/>
          </a:bodyPr>
          <a:lstStyle>
            <a:defPPr>
              <a:defRPr lang="en-US"/>
            </a:defPPr>
            <a:lvl1pPr>
              <a:defRPr>
                <a:latin typeface="Lato Light" panose="020F0302020204030203" pitchFamily="34" charset="0"/>
              </a:defRPr>
            </a:lvl1pPr>
          </a:lstStyle>
          <a:p>
            <a:r>
              <a:rPr lang="en-US" sz="1400" dirty="0"/>
              <a:t>Reduced  k-vector directions</a:t>
            </a:r>
          </a:p>
        </p:txBody>
      </p:sp>
      <p:cxnSp>
        <p:nvCxnSpPr>
          <p:cNvPr id="16" name="Straight Connector 15"/>
          <p:cNvCxnSpPr/>
          <p:nvPr/>
        </p:nvCxnSpPr>
        <p:spPr>
          <a:xfrm flipV="1">
            <a:off x="5459182" y="1638300"/>
            <a:ext cx="0" cy="46101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7407166" y="1600200"/>
            <a:ext cx="0" cy="46101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9441121" y="1600200"/>
            <a:ext cx="0" cy="461010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1735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Results: Some modes for the [1,1] direction</a:t>
            </a:r>
          </a:p>
        </p:txBody>
      </p:sp>
      <p:pic>
        <p:nvPicPr>
          <p:cNvPr id="4" name="Picture 3">
            <a:extLst>
              <a:ext uri="{FF2B5EF4-FFF2-40B4-BE49-F238E27FC236}">
                <a16:creationId xmlns:a16="http://schemas.microsoft.com/office/drawing/2014/main" id="{AFAD4507-88FA-2BE6-2359-8E0E4144334E}"/>
              </a:ext>
            </a:extLst>
          </p:cNvPr>
          <p:cNvPicPr>
            <a:picLocks noChangeAspect="1"/>
          </p:cNvPicPr>
          <p:nvPr/>
        </p:nvPicPr>
        <p:blipFill>
          <a:blip r:embed="rId2"/>
          <a:stretch>
            <a:fillRect/>
          </a:stretch>
        </p:blipFill>
        <p:spPr>
          <a:xfrm>
            <a:off x="152400" y="1571236"/>
            <a:ext cx="6035518" cy="4108515"/>
          </a:xfrm>
          <a:prstGeom prst="rect">
            <a:avLst/>
          </a:prstGeom>
        </p:spPr>
      </p:pic>
      <p:pic>
        <p:nvPicPr>
          <p:cNvPr id="6" name="Picture 5">
            <a:extLst>
              <a:ext uri="{FF2B5EF4-FFF2-40B4-BE49-F238E27FC236}">
                <a16:creationId xmlns:a16="http://schemas.microsoft.com/office/drawing/2014/main" id="{FD99D8F2-52BF-E0BB-2325-473A94E42D9E}"/>
              </a:ext>
            </a:extLst>
          </p:cNvPr>
          <p:cNvPicPr>
            <a:picLocks noChangeAspect="1"/>
          </p:cNvPicPr>
          <p:nvPr/>
        </p:nvPicPr>
        <p:blipFill>
          <a:blip r:embed="rId3"/>
          <a:stretch>
            <a:fillRect/>
          </a:stretch>
        </p:blipFill>
        <p:spPr>
          <a:xfrm>
            <a:off x="6096000" y="1571235"/>
            <a:ext cx="6035518" cy="4108515"/>
          </a:xfrm>
          <a:prstGeom prst="rect">
            <a:avLst/>
          </a:prstGeom>
        </p:spPr>
      </p:pic>
    </p:spTree>
    <p:extLst>
      <p:ext uri="{BB962C8B-B14F-4D97-AF65-F5344CB8AC3E}">
        <p14:creationId xmlns:p14="http://schemas.microsoft.com/office/powerpoint/2010/main" val="1014657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3849" y="2796067"/>
            <a:ext cx="3141321" cy="3299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774460"/>
            <a:ext cx="4623595" cy="3320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noProof="0" dirty="0"/>
              <a:t>Results: Finite Array</a:t>
            </a:r>
          </a:p>
        </p:txBody>
      </p:sp>
      <p:sp>
        <p:nvSpPr>
          <p:cNvPr id="5" name="Content Placeholder 2"/>
          <p:cNvSpPr>
            <a:spLocks noGrp="1"/>
          </p:cNvSpPr>
          <p:nvPr>
            <p:ph idx="1"/>
          </p:nvPr>
        </p:nvSpPr>
        <p:spPr/>
        <p:txBody>
          <a:bodyPr>
            <a:normAutofit/>
          </a:bodyPr>
          <a:lstStyle/>
          <a:p>
            <a:r>
              <a:rPr lang="en-US" sz="1800" noProof="0" dirty="0"/>
              <a:t>Analyzing modes that can propagate in the [1,0] direction.</a:t>
            </a:r>
          </a:p>
          <a:p>
            <a:r>
              <a:rPr lang="en-US" sz="1800" noProof="0" dirty="0"/>
              <a:t>No propagation (low TL values) is expected where there is a bandgap between the [0,0] and [1,0] lines in the Band Structure plot.</a:t>
            </a:r>
          </a:p>
        </p:txBody>
      </p:sp>
      <p:sp>
        <p:nvSpPr>
          <p:cNvPr id="10" name="TextBox 9"/>
          <p:cNvSpPr txBox="1"/>
          <p:nvPr/>
        </p:nvSpPr>
        <p:spPr>
          <a:xfrm>
            <a:off x="2225430" y="6002380"/>
            <a:ext cx="612668" cy="369332"/>
          </a:xfrm>
          <a:prstGeom prst="rect">
            <a:avLst/>
          </a:prstGeom>
          <a:noFill/>
        </p:spPr>
        <p:txBody>
          <a:bodyPr wrap="none" rtlCol="0">
            <a:spAutoFit/>
          </a:bodyPr>
          <a:lstStyle/>
          <a:p>
            <a:r>
              <a:rPr lang="en-US" dirty="0"/>
              <a:t>[1,1]</a:t>
            </a:r>
          </a:p>
        </p:txBody>
      </p:sp>
      <p:sp>
        <p:nvSpPr>
          <p:cNvPr id="11" name="TextBox 10"/>
          <p:cNvSpPr txBox="1"/>
          <p:nvPr/>
        </p:nvSpPr>
        <p:spPr>
          <a:xfrm>
            <a:off x="3562702" y="6002379"/>
            <a:ext cx="612668" cy="369332"/>
          </a:xfrm>
          <a:prstGeom prst="rect">
            <a:avLst/>
          </a:prstGeom>
          <a:noFill/>
        </p:spPr>
        <p:txBody>
          <a:bodyPr wrap="none" rtlCol="0">
            <a:spAutoFit/>
          </a:bodyPr>
          <a:lstStyle/>
          <a:p>
            <a:r>
              <a:rPr lang="en-US" dirty="0"/>
              <a:t>[0,0]</a:t>
            </a:r>
          </a:p>
        </p:txBody>
      </p:sp>
      <p:sp>
        <p:nvSpPr>
          <p:cNvPr id="12" name="TextBox 11"/>
          <p:cNvSpPr txBox="1"/>
          <p:nvPr/>
        </p:nvSpPr>
        <p:spPr>
          <a:xfrm>
            <a:off x="4932955" y="6031468"/>
            <a:ext cx="612668" cy="369332"/>
          </a:xfrm>
          <a:prstGeom prst="rect">
            <a:avLst/>
          </a:prstGeom>
          <a:noFill/>
        </p:spPr>
        <p:txBody>
          <a:bodyPr wrap="none" rtlCol="0">
            <a:spAutoFit/>
          </a:bodyPr>
          <a:lstStyle/>
          <a:p>
            <a:r>
              <a:rPr lang="en-US" dirty="0"/>
              <a:t>[1,0]</a:t>
            </a:r>
          </a:p>
        </p:txBody>
      </p:sp>
      <p:sp>
        <p:nvSpPr>
          <p:cNvPr id="13" name="TextBox 12"/>
          <p:cNvSpPr txBox="1"/>
          <p:nvPr/>
        </p:nvSpPr>
        <p:spPr>
          <a:xfrm>
            <a:off x="6266827" y="6002380"/>
            <a:ext cx="612668" cy="369332"/>
          </a:xfrm>
          <a:prstGeom prst="rect">
            <a:avLst/>
          </a:prstGeom>
          <a:noFill/>
        </p:spPr>
        <p:txBody>
          <a:bodyPr wrap="none" rtlCol="0">
            <a:spAutoFit/>
          </a:bodyPr>
          <a:lstStyle/>
          <a:p>
            <a:r>
              <a:rPr lang="en-US" dirty="0"/>
              <a:t>[1,1]</a:t>
            </a:r>
          </a:p>
        </p:txBody>
      </p:sp>
      <p:sp>
        <p:nvSpPr>
          <p:cNvPr id="3" name="Rectangle 2"/>
          <p:cNvSpPr/>
          <p:nvPr/>
        </p:nvSpPr>
        <p:spPr>
          <a:xfrm>
            <a:off x="5231966" y="2951211"/>
            <a:ext cx="1345902" cy="2888513"/>
          </a:xfrm>
          <a:prstGeom prst="rect">
            <a:avLst/>
          </a:prstGeom>
          <a:solidFill>
            <a:schemeClr val="bg2">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514668" y="2947718"/>
            <a:ext cx="1365689" cy="2892007"/>
          </a:xfrm>
          <a:prstGeom prst="rect">
            <a:avLst/>
          </a:prstGeom>
          <a:solidFill>
            <a:schemeClr val="bg2">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80357" y="4747785"/>
            <a:ext cx="1353472" cy="248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883405" y="5256609"/>
            <a:ext cx="1353472" cy="959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878493" y="4061984"/>
            <a:ext cx="1353472" cy="1277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878493" y="3672305"/>
            <a:ext cx="1353472" cy="1633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892549" y="3116621"/>
            <a:ext cx="1353472" cy="11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flipH="1">
            <a:off x="5246021" y="5063322"/>
            <a:ext cx="3338972" cy="0"/>
          </a:xfrm>
          <a:prstGeom prst="straightConnector1">
            <a:avLst/>
          </a:prstGeom>
          <a:ln w="19050">
            <a:prstDash val="dash"/>
            <a:tailEnd type="non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543800" y="4747730"/>
            <a:ext cx="859531" cy="307777"/>
          </a:xfrm>
          <a:prstGeom prst="rect">
            <a:avLst/>
          </a:prstGeom>
          <a:noFill/>
        </p:spPr>
        <p:txBody>
          <a:bodyPr wrap="none" rtlCol="0">
            <a:spAutoFit/>
          </a:bodyPr>
          <a:lstStyle/>
          <a:p>
            <a:r>
              <a:rPr lang="en-US" sz="1400" dirty="0">
                <a:latin typeface="Lato Light" panose="020F0302020204030203" pitchFamily="34" charset="0"/>
              </a:rPr>
              <a:t>bandgap</a:t>
            </a:r>
          </a:p>
        </p:txBody>
      </p:sp>
      <p:cxnSp>
        <p:nvCxnSpPr>
          <p:cNvPr id="8" name="Straight Connector 7"/>
          <p:cNvCxnSpPr/>
          <p:nvPr/>
        </p:nvCxnSpPr>
        <p:spPr>
          <a:xfrm flipV="1">
            <a:off x="3878494" y="2951211"/>
            <a:ext cx="0" cy="298173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241644" y="2951212"/>
            <a:ext cx="0" cy="298173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514668" y="2951211"/>
            <a:ext cx="0" cy="298173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6577868" y="2951211"/>
            <a:ext cx="0" cy="298173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5241644" y="4732100"/>
            <a:ext cx="3338972" cy="0"/>
          </a:xfrm>
          <a:prstGeom prst="straightConnector1">
            <a:avLst/>
          </a:prstGeom>
          <a:ln w="19050">
            <a:prstDash val="dash"/>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8931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Results: Finite Array (with 10 layers)</a:t>
            </a:r>
          </a:p>
        </p:txBody>
      </p:sp>
      <p:sp>
        <p:nvSpPr>
          <p:cNvPr id="19" name="TextBox 18"/>
          <p:cNvSpPr txBox="1"/>
          <p:nvPr/>
        </p:nvSpPr>
        <p:spPr>
          <a:xfrm>
            <a:off x="2253719" y="5595682"/>
            <a:ext cx="2301054" cy="461665"/>
          </a:xfrm>
          <a:prstGeom prst="rect">
            <a:avLst/>
          </a:prstGeom>
          <a:noFill/>
          <a:ln>
            <a:noFill/>
          </a:ln>
          <a:effectLst/>
        </p:spPr>
        <p:txBody>
          <a:bodyPr wrap="square">
            <a:spAutoFit/>
          </a:bodyPr>
          <a:lstStyle>
            <a:defPPr>
              <a:defRPr lang="en-US"/>
            </a:defPPr>
            <a:lvl1pPr algn="r">
              <a:spcBef>
                <a:spcPts val="1000"/>
              </a:spcBef>
              <a:defRPr sz="800" b="1" i="1">
                <a:solidFill>
                  <a:srgbClr val="3B81B7"/>
                </a:solidFill>
                <a:latin typeface="Lato" panose="020F0502020204030203" pitchFamily="34" charset="77"/>
              </a:defRPr>
            </a:lvl1pPr>
            <a:lvl2pPr>
              <a:spcBef>
                <a:spcPct val="0"/>
              </a:spcBef>
            </a:lvl2pPr>
            <a:lvl3pPr>
              <a:spcBef>
                <a:spcPct val="0"/>
              </a:spcBef>
            </a:lvl3pPr>
            <a:lvl4pPr>
              <a:spcBef>
                <a:spcPct val="0"/>
              </a:spcBef>
            </a:lvl4pPr>
            <a:lvl5pPr>
              <a:spcBef>
                <a:spcPct val="0"/>
              </a:spcBef>
            </a:lvl5pPr>
          </a:lstStyle>
          <a:p>
            <a:pPr algn="l"/>
            <a:r>
              <a:rPr lang="en-US" sz="1200" dirty="0"/>
              <a:t>No transmission at 4000 Hz in the bandgap (see previous slide)</a:t>
            </a:r>
          </a:p>
        </p:txBody>
      </p:sp>
      <p:sp>
        <p:nvSpPr>
          <p:cNvPr id="28" name="TextBox 27"/>
          <p:cNvSpPr txBox="1"/>
          <p:nvPr/>
        </p:nvSpPr>
        <p:spPr>
          <a:xfrm>
            <a:off x="7926628" y="5595682"/>
            <a:ext cx="2150165" cy="461665"/>
          </a:xfrm>
          <a:prstGeom prst="rect">
            <a:avLst/>
          </a:prstGeom>
          <a:noFill/>
          <a:ln>
            <a:noFill/>
          </a:ln>
          <a:effectLst/>
        </p:spPr>
        <p:txBody>
          <a:bodyPr wrap="square">
            <a:spAutoFit/>
          </a:bodyPr>
          <a:lstStyle>
            <a:defPPr>
              <a:defRPr lang="en-US"/>
            </a:defPPr>
            <a:lvl1pPr algn="r">
              <a:spcBef>
                <a:spcPts val="1000"/>
              </a:spcBef>
              <a:defRPr sz="800" b="1" i="1">
                <a:solidFill>
                  <a:srgbClr val="3B81B7"/>
                </a:solidFill>
                <a:latin typeface="Lato" panose="020F0502020204030203" pitchFamily="34" charset="77"/>
              </a:defRPr>
            </a:lvl1pPr>
            <a:lvl2pPr>
              <a:spcBef>
                <a:spcPct val="0"/>
              </a:spcBef>
            </a:lvl2pPr>
            <a:lvl3pPr>
              <a:spcBef>
                <a:spcPct val="0"/>
              </a:spcBef>
            </a:lvl3pPr>
            <a:lvl4pPr>
              <a:spcBef>
                <a:spcPct val="0"/>
              </a:spcBef>
            </a:lvl4pPr>
            <a:lvl5pPr>
              <a:spcBef>
                <a:spcPct val="0"/>
              </a:spcBef>
            </a:lvl5pPr>
          </a:lstStyle>
          <a:p>
            <a:pPr algn="l"/>
            <a:r>
              <a:rPr lang="en-US" sz="1200" dirty="0"/>
              <a:t>Nearly full transmission at 2000 Hz (see previous slide)</a:t>
            </a:r>
          </a:p>
        </p:txBody>
      </p:sp>
      <p:pic>
        <p:nvPicPr>
          <p:cNvPr id="4" name="Picture 3">
            <a:extLst>
              <a:ext uri="{FF2B5EF4-FFF2-40B4-BE49-F238E27FC236}">
                <a16:creationId xmlns:a16="http://schemas.microsoft.com/office/drawing/2014/main" id="{CC0FA6E1-DB5A-596B-F268-DE0B07BC4C22}"/>
              </a:ext>
            </a:extLst>
          </p:cNvPr>
          <p:cNvPicPr>
            <a:picLocks noChangeAspect="1"/>
          </p:cNvPicPr>
          <p:nvPr/>
        </p:nvPicPr>
        <p:blipFill>
          <a:blip r:embed="rId2"/>
          <a:stretch>
            <a:fillRect/>
          </a:stretch>
        </p:blipFill>
        <p:spPr>
          <a:xfrm>
            <a:off x="736347" y="1778000"/>
            <a:ext cx="5335799" cy="3632200"/>
          </a:xfrm>
          <a:prstGeom prst="rect">
            <a:avLst/>
          </a:prstGeom>
        </p:spPr>
      </p:pic>
      <p:pic>
        <p:nvPicPr>
          <p:cNvPr id="6" name="Picture 5">
            <a:extLst>
              <a:ext uri="{FF2B5EF4-FFF2-40B4-BE49-F238E27FC236}">
                <a16:creationId xmlns:a16="http://schemas.microsoft.com/office/drawing/2014/main" id="{3D29D2C2-4BCC-AA65-3498-8DEB5E61719B}"/>
              </a:ext>
            </a:extLst>
          </p:cNvPr>
          <p:cNvPicPr>
            <a:picLocks noChangeAspect="1"/>
          </p:cNvPicPr>
          <p:nvPr/>
        </p:nvPicPr>
        <p:blipFill>
          <a:blip r:embed="rId3"/>
          <a:stretch>
            <a:fillRect/>
          </a:stretch>
        </p:blipFill>
        <p:spPr>
          <a:xfrm>
            <a:off x="6333812" y="1776012"/>
            <a:ext cx="5335799" cy="3632200"/>
          </a:xfrm>
          <a:prstGeom prst="rect">
            <a:avLst/>
          </a:prstGeom>
        </p:spPr>
      </p:pic>
    </p:spTree>
    <p:extLst>
      <p:ext uri="{BB962C8B-B14F-4D97-AF65-F5344CB8AC3E}">
        <p14:creationId xmlns:p14="http://schemas.microsoft.com/office/powerpoint/2010/main" val="1069758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Thermoviscous Boundary Layer Losses</a:t>
            </a:r>
          </a:p>
        </p:txBody>
      </p:sp>
      <mc:AlternateContent xmlns:mc="http://schemas.openxmlformats.org/markup-compatibility/2006" xmlns:a14="http://schemas.microsoft.com/office/drawing/2010/main">
        <mc:Choice Requires="a14">
          <p:sp>
            <p:nvSpPr>
              <p:cNvPr id="18" name="Content Placeholder 2"/>
              <p:cNvSpPr>
                <a:spLocks noGrp="1"/>
              </p:cNvSpPr>
              <p:nvPr>
                <p:ph idx="1"/>
              </p:nvPr>
            </p:nvSpPr>
            <p:spPr/>
            <p:txBody>
              <a:bodyPr>
                <a:normAutofit/>
              </a:bodyPr>
              <a:lstStyle/>
              <a:p>
                <a:r>
                  <a:rPr lang="en-US" sz="1800" noProof="0" dirty="0"/>
                  <a:t>For structures with narrow geometry features, thermal and viscous boundary-layer losses may be important. This is a known challenge when developing metamaterials using simulations. In many cases the exceptional acoustic properties of the metamaterial disappears when realistic losses are included in the simulation.</a:t>
                </a:r>
              </a:p>
              <a:p>
                <a:r>
                  <a:rPr lang="en-US" sz="1800" noProof="0" dirty="0"/>
                  <a:t>In the current model the smallest length scale is 2 mm which should be compared to the boundary layer thickness of 0.22 mm at 100 Hz. The layer thickness scales as </a:t>
                </a:r>
                <a14:m>
                  <m:oMath xmlns:m="http://schemas.openxmlformats.org/officeDocument/2006/math">
                    <m:r>
                      <a:rPr lang="en-US" sz="1800" noProof="0" smtClean="0">
                        <a:latin typeface="Cambria Math" panose="02040503050406030204" pitchFamily="18" charset="0"/>
                      </a:rPr>
                      <m:t>1/</m:t>
                    </m:r>
                    <m:rad>
                      <m:radPr>
                        <m:degHide m:val="on"/>
                        <m:ctrlPr>
                          <a:rPr lang="en-US" sz="1800" i="1" noProof="0" smtClean="0">
                            <a:latin typeface="Cambria Math" panose="02040503050406030204" pitchFamily="18" charset="0"/>
                          </a:rPr>
                        </m:ctrlPr>
                      </m:radPr>
                      <m:deg/>
                      <m:e>
                        <m:r>
                          <a:rPr lang="en-US" sz="1800" noProof="0" smtClean="0">
                            <a:latin typeface="Cambria Math" panose="02040503050406030204" pitchFamily="18" charset="0"/>
                          </a:rPr>
                          <m:t>𝑓</m:t>
                        </m:r>
                      </m:e>
                    </m:rad>
                  </m:oMath>
                </a14:m>
                <a:r>
                  <a:rPr lang="en-US" sz="1800" noProof="0" dirty="0"/>
                  <a:t>. So the importance of the losses may not be that important in this model.</a:t>
                </a:r>
              </a:p>
              <a:p>
                <a:r>
                  <a:rPr lang="en-US" sz="1800" noProof="0" dirty="0"/>
                  <a:t>To analyze the losses two methods are used. First, the unit cell is solved using the full </a:t>
                </a:r>
                <a:r>
                  <a:rPr lang="en-US" sz="1800" noProof="0" dirty="0" err="1"/>
                  <a:t>thermoviscous</a:t>
                </a:r>
                <a:r>
                  <a:rPr lang="en-US" sz="1800" noProof="0" dirty="0"/>
                  <a:t> acoustics formulation. Secondly, the losses in the finite array geometry are included using the so-called boundary layer impedance (BLI) condition. This condition is an approximation to the full </a:t>
                </a:r>
                <a:r>
                  <a:rPr lang="en-US" sz="1800" noProof="0" dirty="0" err="1"/>
                  <a:t>thermoviscous</a:t>
                </a:r>
                <a:r>
                  <a:rPr lang="en-US" sz="1800" noProof="0" dirty="0"/>
                  <a:t> solution but it is applied in a pressure acoustics model. In this way the computational cost is reduced significantly.</a:t>
                </a:r>
              </a:p>
            </p:txBody>
          </p:sp>
        </mc:Choice>
        <mc:Fallback xmlns="">
          <p:sp>
            <p:nvSpPr>
              <p:cNvPr id="18" name="Content Placeholder 2"/>
              <p:cNvSpPr>
                <a:spLocks noGrp="1" noRot="1" noChangeAspect="1" noMove="1" noResize="1" noEditPoints="1" noAdjustHandles="1" noChangeArrowheads="1" noChangeShapeType="1" noTextEdit="1"/>
              </p:cNvSpPr>
              <p:nvPr>
                <p:ph idx="1"/>
              </p:nvPr>
            </p:nvSpPr>
            <p:spPr>
              <a:blipFill>
                <a:blip r:embed="rId2"/>
                <a:stretch>
                  <a:fillRect l="-397" t="-609" r="-227"/>
                </a:stretch>
              </a:blipFill>
            </p:spPr>
            <p:txBody>
              <a:bodyPr/>
              <a:lstStyle/>
              <a:p>
                <a:r>
                  <a:rPr lang="en-US">
                    <a:noFill/>
                  </a:rPr>
                  <a:t> </a:t>
                </a:r>
              </a:p>
            </p:txBody>
          </p:sp>
        </mc:Fallback>
      </mc:AlternateContent>
    </p:spTree>
    <p:extLst>
      <p:ext uri="{BB962C8B-B14F-4D97-AF65-F5344CB8AC3E}">
        <p14:creationId xmlns:p14="http://schemas.microsoft.com/office/powerpoint/2010/main" val="3570931288"/>
      </p:ext>
    </p:extLst>
  </p:cSld>
  <p:clrMapOvr>
    <a:masterClrMapping/>
  </p:clrMapOvr>
</p:sld>
</file>

<file path=ppt/theme/theme1.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2.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3.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4.xml><?xml version="1.0" encoding="utf-8"?>
<a:theme xmlns:a="http://schemas.openxmlformats.org/drawingml/2006/main" name="3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 Slide Template</Template>
  <TotalTime>3837</TotalTime>
  <Words>979</Words>
  <Application>Microsoft Office PowerPoint</Application>
  <PresentationFormat>Widescreen</PresentationFormat>
  <Paragraphs>61</Paragraphs>
  <Slides>11</Slides>
  <Notes>2</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11</vt:i4>
      </vt:variant>
    </vt:vector>
  </HeadingPairs>
  <TitlesOfParts>
    <vt:vector size="24" baseType="lpstr">
      <vt:lpstr>Arial</vt:lpstr>
      <vt:lpstr>Calibri</vt:lpstr>
      <vt:lpstr>Cambria Math</vt:lpstr>
      <vt:lpstr>Lato</vt:lpstr>
      <vt:lpstr>Lato Black</vt:lpstr>
      <vt:lpstr>Lato Light</vt:lpstr>
      <vt:lpstr>STIXGeneral-Regular</vt:lpstr>
      <vt:lpstr>Symbol</vt:lpstr>
      <vt:lpstr>Wingdings</vt:lpstr>
      <vt:lpstr>1_comsol-slide-template-NEW</vt:lpstr>
      <vt:lpstr>2_comsol-slide-template-NEW</vt:lpstr>
      <vt:lpstr>comsol-slide-template-NEW</vt:lpstr>
      <vt:lpstr>3_comsol-slide-template-NEW</vt:lpstr>
      <vt:lpstr>Sonic Crystal</vt:lpstr>
      <vt:lpstr>Background and Motivation</vt:lpstr>
      <vt:lpstr>Geometry and Setup</vt:lpstr>
      <vt:lpstr>Analysis for Band Structure</vt:lpstr>
      <vt:lpstr>Results: Band Structure</vt:lpstr>
      <vt:lpstr>Results: Some modes for the [1,1] direction</vt:lpstr>
      <vt:lpstr>Results: Finite Array</vt:lpstr>
      <vt:lpstr>Results: Finite Array (with 10 layers)</vt:lpstr>
      <vt:lpstr>Thermoviscous Boundary Layer Losses</vt:lpstr>
      <vt:lpstr>Thermoviscous Acoustics: Band Structure</vt:lpstr>
      <vt:lpstr>Thermoviscous Boundary Layer Impedance (BLI) Condition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Chloé Balmes</cp:lastModifiedBy>
  <cp:revision>84</cp:revision>
  <dcterms:created xsi:type="dcterms:W3CDTF">2006-08-16T00:00:00Z</dcterms:created>
  <dcterms:modified xsi:type="dcterms:W3CDTF">2024-05-08T08:22:43Z</dcterms:modified>
</cp:coreProperties>
</file>