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0"/>
  </p:notesMasterIdLst>
  <p:handoutMasterIdLst>
    <p:handoutMasterId r:id="rId11"/>
  </p:handoutMasterIdLst>
  <p:sldIdLst>
    <p:sldId id="575" r:id="rId2"/>
    <p:sldId id="272" r:id="rId3"/>
    <p:sldId id="576" r:id="rId4"/>
    <p:sldId id="276" r:id="rId5"/>
    <p:sldId id="280" r:id="rId6"/>
    <p:sldId id="281" r:id="rId7"/>
    <p:sldId id="283" r:id="rId8"/>
    <p:sldId id="577" r:id="rId9"/>
  </p:sldIdLst>
  <p:sldSz cx="9144000" cy="5143500" type="screen16x9"/>
  <p:notesSz cx="6858000" cy="9144000"/>
  <p:embeddedFontLst>
    <p:embeddedFont>
      <p:font typeface="Calibri Light" panose="020F0302020204030204" pitchFamily="34" charset="0"/>
      <p:regular r:id="rId12"/>
      <p:italic r:id="rId13"/>
    </p:embeddedFon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A02020204030203" pitchFamily="34" charset="0"/>
      <p:bold r:id="rId19"/>
      <p:italic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575"/>
            <p14:sldId id="272"/>
            <p14:sldId id="576"/>
            <p14:sldId id="276"/>
            <p14:sldId id="280"/>
            <p14:sldId id="281"/>
            <p14:sldId id="283"/>
            <p14:sldId id="57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27" autoAdjust="0"/>
    <p:restoredTop sz="91345" autoAdjust="0"/>
  </p:normalViewPr>
  <p:slideViewPr>
    <p:cSldViewPr>
      <p:cViewPr varScale="1">
        <p:scale>
          <a:sx n="161" d="100"/>
          <a:sy n="161" d="100"/>
        </p:scale>
        <p:origin x="138" y="60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10/10/2024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10/10/2024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4104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147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0.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Microphone Grid:</a:t>
            </a:r>
            <a:br>
              <a:rPr lang="en-US" dirty="0"/>
            </a:br>
            <a:r>
              <a:rPr lang="en-US" dirty="0"/>
              <a:t>Spatial Free-Field Correction Curves</a:t>
            </a:r>
          </a:p>
        </p:txBody>
      </p:sp>
      <p:pic>
        <p:nvPicPr>
          <p:cNvPr id="10" name="Picture 9">
            <a:extLst>
              <a:ext uri="{FF2B5EF4-FFF2-40B4-BE49-F238E27FC236}">
                <a16:creationId xmlns:a16="http://schemas.microsoft.com/office/drawing/2014/main" id="{BFF0EB31-4CA8-2D1F-8671-D3E1E82F887F}"/>
              </a:ext>
            </a:extLst>
          </p:cNvPr>
          <p:cNvPicPr>
            <a:picLocks noChangeAspect="1"/>
          </p:cNvPicPr>
          <p:nvPr/>
        </p:nvPicPr>
        <p:blipFill>
          <a:blip r:embed="rId3"/>
          <a:stretch>
            <a:fillRect/>
          </a:stretch>
        </p:blipFill>
        <p:spPr>
          <a:xfrm>
            <a:off x="4932040" y="267494"/>
            <a:ext cx="3855389" cy="2983260"/>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a:t>
            </a:r>
          </a:p>
        </p:txBody>
      </p:sp>
      <p:sp>
        <p:nvSpPr>
          <p:cNvPr id="3" name="Content Placeholder 2"/>
          <p:cNvSpPr>
            <a:spLocks noGrp="1"/>
          </p:cNvSpPr>
          <p:nvPr>
            <p:ph idx="1"/>
          </p:nvPr>
        </p:nvSpPr>
        <p:spPr/>
        <p:txBody>
          <a:bodyPr>
            <a:normAutofit/>
          </a:bodyPr>
          <a:lstStyle/>
          <a:p>
            <a:r>
              <a:rPr lang="en-US" dirty="0"/>
              <a:t>This is a conceptual model of a microphone placed in an infinite baffle (flush mounted). The purpose is to determine the free-field level correction curve of the setup, which includes the exterior domain, microphone grid, and volume between the grid and the diaphragm. The microphone diaphragm is characterized with a simple RCL impedance and the open radiation condition is modeled with a Perfectly Matched Layers (PMLs).</a:t>
            </a:r>
          </a:p>
          <a:p>
            <a:r>
              <a:rPr lang="en-US" dirty="0"/>
              <a:t>This model uses the Acoustic-Thermoviscous Acoustic Boundary multiphysics coupling to couple Thermoviscous Acoustics to the exterior Pressure Acoustics. Thermoviscous acoustics is used to model the acoustics in the small domain between the diaphragm and the grid, calculating the pressure distribution, temperature fluctuation distribution, and velocity magnitude. Pressure Acoustics is used to calculate the incident and scattered pressure fields in the exterior domain.</a:t>
            </a:r>
          </a:p>
          <a:p>
            <a:pPr marL="0" indent="0">
              <a:buNone/>
            </a:pPr>
            <a:endParaRPr lang="en-US" dirty="0"/>
          </a:p>
        </p:txBody>
      </p:sp>
    </p:spTree>
    <p:extLst>
      <p:ext uri="{BB962C8B-B14F-4D97-AF65-F5344CB8AC3E}">
        <p14:creationId xmlns:p14="http://schemas.microsoft.com/office/powerpoint/2010/main" val="97038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05BFC01D-02BA-A222-BF9C-E65F79A2DD27}"/>
              </a:ext>
            </a:extLst>
          </p:cNvPr>
          <p:cNvPicPr>
            <a:picLocks noChangeAspect="1"/>
          </p:cNvPicPr>
          <p:nvPr/>
        </p:nvPicPr>
        <p:blipFill>
          <a:blip r:embed="rId2"/>
          <a:stretch>
            <a:fillRect/>
          </a:stretch>
        </p:blipFill>
        <p:spPr>
          <a:xfrm>
            <a:off x="664961" y="1289966"/>
            <a:ext cx="3619007" cy="2800350"/>
          </a:xfrm>
          <a:prstGeom prst="rect">
            <a:avLst/>
          </a:prstGeom>
        </p:spPr>
      </p:pic>
      <p:sp>
        <p:nvSpPr>
          <p:cNvPr id="2" name="Title 1"/>
          <p:cNvSpPr>
            <a:spLocks noGrp="1"/>
          </p:cNvSpPr>
          <p:nvPr>
            <p:ph type="title" idx="4294967295"/>
          </p:nvPr>
        </p:nvSpPr>
        <p:spPr>
          <a:xfrm>
            <a:off x="838200" y="590550"/>
            <a:ext cx="8305800" cy="742950"/>
          </a:xfrm>
        </p:spPr>
        <p:txBody>
          <a:bodyPr/>
          <a:lstStyle/>
          <a:p>
            <a:r>
              <a:rPr lang="en-US" dirty="0"/>
              <a:t>Model Geometry</a:t>
            </a:r>
          </a:p>
        </p:txBody>
      </p:sp>
      <p:cxnSp>
        <p:nvCxnSpPr>
          <p:cNvPr id="5" name="Straight Connector 4"/>
          <p:cNvCxnSpPr>
            <a:cxnSpLocks/>
          </p:cNvCxnSpPr>
          <p:nvPr/>
        </p:nvCxnSpPr>
        <p:spPr>
          <a:xfrm>
            <a:off x="5264694" y="3486150"/>
            <a:ext cx="342210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6026694" y="3371897"/>
            <a:ext cx="1143000" cy="114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331494" y="3508821"/>
            <a:ext cx="533400" cy="534660"/>
            <a:chOff x="5257800" y="5105400"/>
            <a:chExt cx="533400" cy="534660"/>
          </a:xfrm>
        </p:grpSpPr>
        <p:grpSp>
          <p:nvGrpSpPr>
            <p:cNvPr id="8" name="Group 7"/>
            <p:cNvGrpSpPr/>
            <p:nvPr/>
          </p:nvGrpSpPr>
          <p:grpSpPr>
            <a:xfrm>
              <a:off x="5440428" y="5335260"/>
              <a:ext cx="163106" cy="304800"/>
              <a:chOff x="5475694" y="5486400"/>
              <a:chExt cx="163106" cy="304800"/>
            </a:xfrm>
          </p:grpSpPr>
          <p:cxnSp>
            <p:nvCxnSpPr>
              <p:cNvPr id="11" name="Straight Connector 10"/>
              <p:cNvCxnSpPr/>
              <p:nvPr/>
            </p:nvCxnSpPr>
            <p:spPr>
              <a:xfrm>
                <a:off x="5638800" y="5486400"/>
                <a:ext cx="0" cy="304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475694" y="5486400"/>
                <a:ext cx="0" cy="304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Oval 8"/>
            <p:cNvSpPr/>
            <p:nvPr/>
          </p:nvSpPr>
          <p:spPr>
            <a:xfrm>
              <a:off x="5334000" y="5105400"/>
              <a:ext cx="381000" cy="381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5257800" y="5105400"/>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a:xfrm flipH="1">
            <a:off x="5188494" y="1885950"/>
            <a:ext cx="1066800" cy="838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340894" y="2038350"/>
            <a:ext cx="1066800" cy="838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493294" y="2190750"/>
            <a:ext cx="1066800" cy="838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5645694" y="2343150"/>
            <a:ext cx="1066800" cy="838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6179094" y="2762250"/>
            <a:ext cx="209550" cy="266700"/>
          </a:xfrm>
          <a:prstGeom prst="line">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331494" y="2691884"/>
            <a:ext cx="295274" cy="369332"/>
          </a:xfrm>
          <a:prstGeom prst="rect">
            <a:avLst/>
          </a:prstGeom>
          <a:noFill/>
        </p:spPr>
        <p:txBody>
          <a:bodyPr wrap="none" rtlCol="0">
            <a:spAutoFit/>
          </a:bodyPr>
          <a:lstStyle/>
          <a:p>
            <a:r>
              <a:rPr lang="en-US" b="1" i="1" dirty="0"/>
              <a:t>k</a:t>
            </a:r>
          </a:p>
        </p:txBody>
      </p:sp>
      <p:sp>
        <p:nvSpPr>
          <p:cNvPr id="19" name="TextBox 18"/>
          <p:cNvSpPr txBox="1"/>
          <p:nvPr/>
        </p:nvSpPr>
        <p:spPr>
          <a:xfrm>
            <a:off x="6026694" y="4019550"/>
            <a:ext cx="1101584" cy="307777"/>
          </a:xfrm>
          <a:prstGeom prst="rect">
            <a:avLst/>
          </a:prstGeom>
          <a:noFill/>
        </p:spPr>
        <p:txBody>
          <a:bodyPr wrap="none" rtlCol="0">
            <a:spAutoFit/>
          </a:bodyPr>
          <a:lstStyle/>
          <a:p>
            <a:r>
              <a:rPr lang="en-US" sz="1400" dirty="0">
                <a:latin typeface="Lato Light" panose="020F0302020204030203" charset="0"/>
              </a:rPr>
              <a:t>microphone</a:t>
            </a:r>
          </a:p>
        </p:txBody>
      </p:sp>
      <p:sp>
        <p:nvSpPr>
          <p:cNvPr id="20" name="TextBox 19"/>
          <p:cNvSpPr txBox="1"/>
          <p:nvPr/>
        </p:nvSpPr>
        <p:spPr>
          <a:xfrm>
            <a:off x="1471642" y="4321373"/>
            <a:ext cx="2262158" cy="307777"/>
          </a:xfrm>
          <a:prstGeom prst="rect">
            <a:avLst/>
          </a:prstGeom>
          <a:noFill/>
        </p:spPr>
        <p:txBody>
          <a:bodyPr wrap="none" rtlCol="0">
            <a:spAutoFit/>
          </a:bodyPr>
          <a:lstStyle/>
          <a:p>
            <a:r>
              <a:rPr lang="en-US" sz="1400" dirty="0">
                <a:latin typeface="Lato Light" panose="020F0302020204030203" charset="0"/>
              </a:rPr>
              <a:t>microphone protective grid</a:t>
            </a:r>
          </a:p>
        </p:txBody>
      </p:sp>
      <p:sp>
        <p:nvSpPr>
          <p:cNvPr id="21" name="TextBox 20"/>
          <p:cNvSpPr txBox="1"/>
          <p:nvPr/>
        </p:nvSpPr>
        <p:spPr>
          <a:xfrm>
            <a:off x="6553200" y="3028950"/>
            <a:ext cx="1439818" cy="307777"/>
          </a:xfrm>
          <a:prstGeom prst="rect">
            <a:avLst/>
          </a:prstGeom>
          <a:noFill/>
        </p:spPr>
        <p:txBody>
          <a:bodyPr wrap="none" rtlCol="0">
            <a:spAutoFit/>
          </a:bodyPr>
          <a:lstStyle/>
          <a:p>
            <a:r>
              <a:rPr lang="en-US" sz="1400" dirty="0">
                <a:latin typeface="Lato Light" panose="020F0302020204030203" charset="0"/>
              </a:rPr>
              <a:t>microphone grid</a:t>
            </a:r>
          </a:p>
        </p:txBody>
      </p:sp>
      <p:sp>
        <p:nvSpPr>
          <p:cNvPr id="22" name="TextBox 21"/>
          <p:cNvSpPr txBox="1"/>
          <p:nvPr/>
        </p:nvSpPr>
        <p:spPr>
          <a:xfrm>
            <a:off x="7798645" y="3486150"/>
            <a:ext cx="1192955" cy="307777"/>
          </a:xfrm>
          <a:prstGeom prst="rect">
            <a:avLst/>
          </a:prstGeom>
          <a:noFill/>
        </p:spPr>
        <p:txBody>
          <a:bodyPr wrap="none" rtlCol="0">
            <a:spAutoFit/>
          </a:bodyPr>
          <a:lstStyle/>
          <a:p>
            <a:r>
              <a:rPr lang="en-US" sz="1400" dirty="0">
                <a:latin typeface="Lato Light" panose="020F0302020204030203" charset="0"/>
              </a:rPr>
              <a:t>infinite baffle</a:t>
            </a:r>
          </a:p>
        </p:txBody>
      </p:sp>
      <p:sp>
        <p:nvSpPr>
          <p:cNvPr id="23" name="TextBox 22"/>
          <p:cNvSpPr txBox="1"/>
          <p:nvPr/>
        </p:nvSpPr>
        <p:spPr>
          <a:xfrm>
            <a:off x="5022767" y="1578173"/>
            <a:ext cx="1682833" cy="307777"/>
          </a:xfrm>
          <a:prstGeom prst="rect">
            <a:avLst/>
          </a:prstGeom>
          <a:noFill/>
        </p:spPr>
        <p:txBody>
          <a:bodyPr wrap="none" rtlCol="0">
            <a:spAutoFit/>
          </a:bodyPr>
          <a:lstStyle/>
          <a:p>
            <a:r>
              <a:rPr lang="en-US" sz="1400" dirty="0">
                <a:latin typeface="Lato Light" panose="020F0302020204030203" charset="0"/>
              </a:rPr>
              <a:t>incident plane wave</a:t>
            </a:r>
          </a:p>
        </p:txBody>
      </p:sp>
      <p:cxnSp>
        <p:nvCxnSpPr>
          <p:cNvPr id="26" name="Straight Connector 25">
            <a:extLst>
              <a:ext uri="{FF2B5EF4-FFF2-40B4-BE49-F238E27FC236}">
                <a16:creationId xmlns:a16="http://schemas.microsoft.com/office/drawing/2014/main" id="{357A4DB2-714C-4458-8AFD-411291B0C808}"/>
              </a:ext>
            </a:extLst>
          </p:cNvPr>
          <p:cNvCxnSpPr>
            <a:stCxn id="20" idx="0"/>
          </p:cNvCxnSpPr>
          <p:nvPr/>
        </p:nvCxnSpPr>
        <p:spPr>
          <a:xfrm flipH="1" flipV="1">
            <a:off x="2590800" y="3257550"/>
            <a:ext cx="11921" cy="106382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072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Modeling Scattering in an Infinite Baffle Setup</a:t>
            </a:r>
          </a:p>
        </p:txBody>
      </p:sp>
      <mc:AlternateContent xmlns:mc="http://schemas.openxmlformats.org/markup-compatibility/2006">
        <mc:Choice xmlns:a14="http://schemas.microsoft.com/office/drawing/2010/main" Requires="a14">
          <p:sp>
            <p:nvSpPr>
              <p:cNvPr id="18" name="Content Placeholder 17">
                <a:extLst>
                  <a:ext uri="{FF2B5EF4-FFF2-40B4-BE49-F238E27FC236}">
                    <a16:creationId xmlns:a16="http://schemas.microsoft.com/office/drawing/2014/main" id="{DB5FC067-D821-45B0-8EC4-EF66E66628E1}"/>
                  </a:ext>
                </a:extLst>
              </p:cNvPr>
              <p:cNvSpPr>
                <a:spLocks noGrp="1"/>
              </p:cNvSpPr>
              <p:nvPr>
                <p:ph sz="half" idx="10"/>
              </p:nvPr>
            </p:nvSpPr>
            <p:spPr/>
            <p:txBody>
              <a:bodyPr>
                <a:normAutofit fontScale="92500" lnSpcReduction="20000"/>
              </a:bodyPr>
              <a:lstStyle/>
              <a:p>
                <a:r>
                  <a:rPr lang="en-US" dirty="0">
                    <a:latin typeface="+mn-lt"/>
                  </a:rPr>
                  <a:t>The best practice, when modeling scattering in an infinite baffle setup, is to only solve for the influence/perturbation on an ideally reflected wave.</a:t>
                </a:r>
              </a:p>
              <a:p>
                <a:r>
                  <a:rPr lang="en-US" dirty="0">
                    <a:latin typeface="+mn-lt"/>
                  </a:rPr>
                  <a:t>The background pressure field is thus defined as the resulting field from a plane wave scattered off an ideal infinite sound hard baffle.</a:t>
                </a:r>
              </a:p>
              <a:p>
                <a:r>
                  <a:rPr lang="en-US" dirty="0">
                    <a:latin typeface="+mn-lt"/>
                  </a:rPr>
                  <a:t>This field is given by the sum of an incident plane wave with wave vector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𝒌</m:t>
                        </m:r>
                      </m:e>
                      <m:sub>
                        <m:r>
                          <m:rPr>
                            <m:sty m:val="p"/>
                          </m:rPr>
                          <a:rPr lang="en-US">
                            <a:latin typeface="Cambria Math" panose="02040503050406030204" pitchFamily="18" charset="0"/>
                          </a:rPr>
                          <m:t>i</m:t>
                        </m:r>
                      </m:sub>
                    </m:sSub>
                  </m:oMath>
                </a14:m>
                <a:r>
                  <a:rPr lang="en-US" dirty="0">
                    <a:latin typeface="+mn-lt"/>
                  </a:rPr>
                  <a:t> and a reflected plane wave with wave vector</a:t>
                </a:r>
                <a14:m>
                  <m:oMath xmlns:m="http://schemas.openxmlformats.org/officeDocument/2006/math">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b="1" i="1">
                            <a:latin typeface="Cambria Math" panose="02040503050406030204" pitchFamily="18" charset="0"/>
                          </a:rPr>
                          <m:t>𝒌</m:t>
                        </m:r>
                      </m:e>
                      <m:sub>
                        <m:r>
                          <m:rPr>
                            <m:sty m:val="p"/>
                          </m:rPr>
                          <a:rPr lang="en-US">
                            <a:latin typeface="Cambria Math" panose="02040503050406030204" pitchFamily="18" charset="0"/>
                          </a:rPr>
                          <m:t>r</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1" i="1">
                            <a:latin typeface="Cambria Math" panose="02040503050406030204" pitchFamily="18" charset="0"/>
                          </a:rPr>
                          <m:t>𝒌</m:t>
                        </m:r>
                      </m:e>
                      <m:sub>
                        <m:r>
                          <m:rPr>
                            <m:sty m:val="p"/>
                          </m:rPr>
                          <a:rPr lang="en-US">
                            <a:latin typeface="Cambria Math" panose="02040503050406030204" pitchFamily="18" charset="0"/>
                          </a:rPr>
                          <m:t>i</m:t>
                        </m:r>
                      </m:sub>
                    </m:sSub>
                    <m:r>
                      <a:rPr lang="en-US" i="1">
                        <a:latin typeface="Cambria Math" panose="02040503050406030204" pitchFamily="18" charset="0"/>
                      </a:rPr>
                      <m:t>−2</m:t>
                    </m:r>
                    <m:d>
                      <m:dPr>
                        <m:ctrlPr>
                          <a:rPr lang="en-US" i="1">
                            <a:latin typeface="Cambria Math" panose="02040503050406030204" pitchFamily="18" charset="0"/>
                          </a:rPr>
                        </m:ctrlPr>
                      </m:dPr>
                      <m:e>
                        <m:r>
                          <a:rPr lang="en-US" b="1" i="1">
                            <a:latin typeface="Cambria Math" panose="02040503050406030204" pitchFamily="18" charset="0"/>
                          </a:rPr>
                          <m:t>𝒏</m:t>
                        </m:r>
                        <m:r>
                          <a:rPr lang="en-US" i="1">
                            <a:latin typeface="Cambria Math" panose="02040503050406030204" pitchFamily="18" charset="0"/>
                            <a:sym typeface="Symbol"/>
                          </a:rPr>
                          <m:t></m:t>
                        </m:r>
                        <m:sSub>
                          <m:sSubPr>
                            <m:ctrlPr>
                              <a:rPr lang="en-US" i="1">
                                <a:latin typeface="Cambria Math" panose="02040503050406030204" pitchFamily="18" charset="0"/>
                              </a:rPr>
                            </m:ctrlPr>
                          </m:sSubPr>
                          <m:e>
                            <m:r>
                              <a:rPr lang="en-US" b="1" i="1">
                                <a:latin typeface="Cambria Math" panose="02040503050406030204" pitchFamily="18" charset="0"/>
                              </a:rPr>
                              <m:t>𝒌</m:t>
                            </m:r>
                          </m:e>
                          <m:sub>
                            <m:r>
                              <m:rPr>
                                <m:sty m:val="p"/>
                              </m:rPr>
                              <a:rPr lang="en-US">
                                <a:latin typeface="Cambria Math" panose="02040503050406030204" pitchFamily="18" charset="0"/>
                              </a:rPr>
                              <m:t>i</m:t>
                            </m:r>
                          </m:sub>
                        </m:sSub>
                      </m:e>
                    </m:d>
                    <m:r>
                      <a:rPr lang="en-US" b="1" i="1">
                        <a:latin typeface="Cambria Math" panose="02040503050406030204" pitchFamily="18" charset="0"/>
                      </a:rPr>
                      <m:t>𝒏</m:t>
                    </m:r>
                  </m:oMath>
                </a14:m>
                <a:r>
                  <a:rPr lang="en-US" dirty="0">
                    <a:latin typeface="+mn-lt"/>
                  </a:rPr>
                  <a:t>.</a:t>
                </a:r>
              </a:p>
              <a:p>
                <a:r>
                  <a:rPr lang="sv-SE" dirty="0">
                    <a:latin typeface="+mn-lt"/>
                  </a:rPr>
                  <a:t>The total reflected field is the sum of reflected plane wave and the scattered field</a:t>
                </a:r>
                <a:endParaRPr lang="en-US" dirty="0">
                  <a:latin typeface="+mn-lt"/>
                </a:endParaRPr>
              </a:p>
            </p:txBody>
          </p:sp>
        </mc:Choice>
        <mc:Fallback>
          <p:sp>
            <p:nvSpPr>
              <p:cNvPr id="18" name="Content Placeholder 17">
                <a:extLst>
                  <a:ext uri="{FF2B5EF4-FFF2-40B4-BE49-F238E27FC236}">
                    <a16:creationId xmlns:a16="http://schemas.microsoft.com/office/drawing/2014/main" id="{DB5FC067-D821-45B0-8EC4-EF66E66628E1}"/>
                  </a:ext>
                </a:extLst>
              </p:cNvPr>
              <p:cNvSpPr>
                <a:spLocks noGrp="1" noRot="1" noChangeAspect="1" noMove="1" noResize="1" noEditPoints="1" noAdjustHandles="1" noChangeArrowheads="1" noChangeShapeType="1" noTextEdit="1"/>
              </p:cNvSpPr>
              <p:nvPr>
                <p:ph sz="half" idx="10"/>
              </p:nvPr>
            </p:nvSpPr>
            <p:spPr>
              <a:blipFill>
                <a:blip r:embed="rId2"/>
                <a:stretch>
                  <a:fillRect l="-3099" t="-1351" r="-10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B8709BAD-62A5-4391-AF89-23B2F1DD2CC4}"/>
                  </a:ext>
                </a:extLst>
              </p:cNvPr>
              <p:cNvSpPr>
                <a:spLocks noGrp="1"/>
              </p:cNvSpPr>
              <p:nvPr>
                <p:ph type="body" sz="quarter" idx="12"/>
              </p:nvPr>
            </p:nvSpPr>
            <p:spPr>
              <a:xfrm>
                <a:off x="5004559" y="3796449"/>
                <a:ext cx="3103378" cy="304800"/>
              </a:xfrm>
            </p:spPr>
            <p:txBody>
              <a:bodyPr>
                <a:normAutofit fontScale="92500" lnSpcReduction="20000"/>
              </a:bodyPr>
              <a:lstStyle/>
              <a:p>
                <a:r>
                  <a:rPr lang="sv-SE" dirty="0"/>
                  <a:t>Wave vector </a:t>
                </a:r>
                <a14:m>
                  <m:oMath xmlns:m="http://schemas.openxmlformats.org/officeDocument/2006/math">
                    <m:sSub>
                      <m:sSubPr>
                        <m:ctrlPr>
                          <a:rPr lang="en-US">
                            <a:latin typeface="Cambria Math" panose="02040503050406030204" pitchFamily="18" charset="0"/>
                          </a:rPr>
                        </m:ctrlPr>
                      </m:sSubPr>
                      <m:e>
                        <m:r>
                          <a:rPr lang="en-US" b="1">
                            <a:latin typeface="Cambria Math" panose="02040503050406030204" pitchFamily="18" charset="0"/>
                          </a:rPr>
                          <m:t>𝒌</m:t>
                        </m:r>
                      </m:e>
                      <m:sub>
                        <m:r>
                          <m:rPr>
                            <m:sty m:val="p"/>
                          </m:rPr>
                          <a:rPr lang="en-US">
                            <a:latin typeface="Cambria Math" panose="02040503050406030204" pitchFamily="18" charset="0"/>
                          </a:rPr>
                          <m:t>i</m:t>
                        </m:r>
                      </m:sub>
                    </m:sSub>
                  </m:oMath>
                </a14:m>
                <a:r>
                  <a:rPr lang="sv-SE" dirty="0"/>
                  <a:t> for the incident plane wave </a:t>
                </a:r>
                <a:r>
                  <a:rPr lang="en-US" dirty="0">
                    <a:latin typeface="Lato" panose="020F0502020204030203" pitchFamily="34" charset="0"/>
                  </a:rPr>
                  <a:t>p</a:t>
                </a:r>
                <a:r>
                  <a:rPr lang="en-US" baseline="-25000" dirty="0">
                    <a:latin typeface="Lato Light" panose="020F0302020204030203" charset="0"/>
                  </a:rPr>
                  <a:t>i  </a:t>
                </a:r>
                <a:r>
                  <a:rPr lang="en-US" dirty="0"/>
                  <a:t>and wave vector </a:t>
                </a:r>
                <a14:m>
                  <m:oMath xmlns:m="http://schemas.openxmlformats.org/officeDocument/2006/math">
                    <m:sSub>
                      <m:sSubPr>
                        <m:ctrlPr>
                          <a:rPr lang="en-US">
                            <a:latin typeface="Cambria Math" panose="02040503050406030204" pitchFamily="18" charset="0"/>
                          </a:rPr>
                        </m:ctrlPr>
                      </m:sSubPr>
                      <m:e>
                        <m:r>
                          <a:rPr lang="en-US" b="1">
                            <a:latin typeface="Cambria Math" panose="02040503050406030204" pitchFamily="18" charset="0"/>
                          </a:rPr>
                          <m:t>𝒌</m:t>
                        </m:r>
                      </m:e>
                      <m:sub>
                        <m:r>
                          <m:rPr>
                            <m:sty m:val="p"/>
                          </m:rPr>
                          <a:rPr lang="en-US">
                            <a:latin typeface="Cambria Math" panose="02040503050406030204" pitchFamily="18" charset="0"/>
                          </a:rPr>
                          <m:t>r</m:t>
                        </m:r>
                      </m:sub>
                    </m:sSub>
                    <m:r>
                      <a:rPr lang="en-US">
                        <a:latin typeface="Cambria Math" panose="02040503050406030204" pitchFamily="18" charset="0"/>
                      </a:rPr>
                      <m:t> </m:t>
                    </m:r>
                  </m:oMath>
                </a14:m>
                <a:r>
                  <a:rPr lang="en-US" dirty="0"/>
                  <a:t>for the reflected plane wave </a:t>
                </a:r>
                <a:r>
                  <a:rPr lang="en-US" dirty="0">
                    <a:latin typeface="Lato" panose="020F0502020204030203" pitchFamily="34" charset="0"/>
                  </a:rPr>
                  <a:t>p</a:t>
                </a:r>
                <a:r>
                  <a:rPr lang="en-US" baseline="-25000" dirty="0">
                    <a:latin typeface="Lato" panose="020F0502020204030203" pitchFamily="34" charset="0"/>
                  </a:rPr>
                  <a:t>r.</a:t>
                </a:r>
                <a:endParaRPr lang="en-US" dirty="0">
                  <a:latin typeface="Lato" panose="020F0502020204030203" pitchFamily="34" charset="0"/>
                </a:endParaRPr>
              </a:p>
            </p:txBody>
          </p:sp>
        </mc:Choice>
        <mc:Fallback>
          <p:sp>
            <p:nvSpPr>
              <p:cNvPr id="4" name="Text Placeholder 3">
                <a:extLst>
                  <a:ext uri="{FF2B5EF4-FFF2-40B4-BE49-F238E27FC236}">
                    <a16:creationId xmlns:a16="http://schemas.microsoft.com/office/drawing/2014/main" id="{B8709BAD-62A5-4391-AF89-23B2F1DD2CC4}"/>
                  </a:ext>
                </a:extLst>
              </p:cNvPr>
              <p:cNvSpPr>
                <a:spLocks noGrp="1" noRot="1" noChangeAspect="1" noMove="1" noResize="1" noEditPoints="1" noAdjustHandles="1" noChangeArrowheads="1" noChangeShapeType="1" noTextEdit="1"/>
              </p:cNvSpPr>
              <p:nvPr>
                <p:ph type="body" sz="quarter" idx="12"/>
              </p:nvPr>
            </p:nvSpPr>
            <p:spPr>
              <a:xfrm>
                <a:off x="5004559" y="3796449"/>
                <a:ext cx="3103378" cy="304800"/>
              </a:xfrm>
              <a:blipFill>
                <a:blip r:embed="rId3"/>
                <a:stretch>
                  <a:fillRect l="-2161" t="-4000"/>
                </a:stretch>
              </a:blipFill>
            </p:spPr>
            <p:txBody>
              <a:bodyPr/>
              <a:lstStyle/>
              <a:p>
                <a:r>
                  <a:rPr lang="en-US">
                    <a:noFill/>
                  </a:rPr>
                  <a:t> </a:t>
                </a:r>
              </a:p>
            </p:txBody>
          </p:sp>
        </mc:Fallback>
      </mc:AlternateContent>
      <p:grpSp>
        <p:nvGrpSpPr>
          <p:cNvPr id="25" name="Group 24">
            <a:extLst>
              <a:ext uri="{FF2B5EF4-FFF2-40B4-BE49-F238E27FC236}">
                <a16:creationId xmlns:a16="http://schemas.microsoft.com/office/drawing/2014/main" id="{3074DF16-4AF6-AB7D-D486-43C9B98DE849}"/>
              </a:ext>
            </a:extLst>
          </p:cNvPr>
          <p:cNvGrpSpPr/>
          <p:nvPr/>
        </p:nvGrpSpPr>
        <p:grpSpPr>
          <a:xfrm>
            <a:off x="4572000" y="1707654"/>
            <a:ext cx="3767255" cy="1944216"/>
            <a:chOff x="5562600" y="1316197"/>
            <a:chExt cx="2470921" cy="1275200"/>
          </a:xfrm>
        </p:grpSpPr>
        <p:cxnSp>
          <p:nvCxnSpPr>
            <p:cNvPr id="7" name="Straight Connector 6"/>
            <p:cNvCxnSpPr>
              <a:cxnSpLocks/>
            </p:cNvCxnSpPr>
            <p:nvPr/>
          </p:nvCxnSpPr>
          <p:spPr>
            <a:xfrm flipH="1">
              <a:off x="5562600" y="1316197"/>
              <a:ext cx="1066800" cy="838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flipH="1">
              <a:off x="5715000" y="1468597"/>
              <a:ext cx="1066800" cy="838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flipH="1">
              <a:off x="5867400" y="1620997"/>
              <a:ext cx="1066800" cy="838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6400800" y="2040097"/>
              <a:ext cx="209550" cy="266700"/>
            </a:xfrm>
            <a:prstGeom prst="line">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6553200" y="1969731"/>
                  <a:ext cx="396775" cy="3329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𝒌</m:t>
                            </m:r>
                          </m:e>
                          <m:sub>
                            <m:r>
                              <m:rPr>
                                <m:sty m:val="p"/>
                              </m:rPr>
                              <a:rPr lang="en-US" sz="1600" b="0" i="0" smtClean="0">
                                <a:latin typeface="Cambria Math" panose="02040503050406030204" pitchFamily="18" charset="0"/>
                              </a:rPr>
                              <m:t>i</m:t>
                            </m:r>
                          </m:sub>
                        </m:sSub>
                      </m:oMath>
                    </m:oMathPara>
                  </a14:m>
                  <a:endParaRPr lang="en-US" sz="1600" baseline="-25000" dirty="0">
                    <a:latin typeface="Calibri Light"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553200" y="1969731"/>
                  <a:ext cx="396775" cy="332912"/>
                </a:xfrm>
                <a:prstGeom prst="rect">
                  <a:avLst/>
                </a:prstGeom>
                <a:blipFill>
                  <a:blip r:embed="rId4"/>
                  <a:stretch>
                    <a:fillRect/>
                  </a:stretch>
                </a:blipFill>
              </p:spPr>
              <p:txBody>
                <a:bodyPr/>
                <a:lstStyle/>
                <a:p>
                  <a:r>
                    <a:rPr lang="en-DK">
                      <a:noFill/>
                    </a:rPr>
                    <a:t> </a:t>
                  </a:r>
                </a:p>
              </p:txBody>
            </p:sp>
          </mc:Fallback>
        </mc:AlternateContent>
        <p:cxnSp>
          <p:nvCxnSpPr>
            <p:cNvPr id="12" name="Straight Connector 11"/>
            <p:cNvCxnSpPr>
              <a:cxnSpLocks/>
            </p:cNvCxnSpPr>
            <p:nvPr/>
          </p:nvCxnSpPr>
          <p:spPr>
            <a:xfrm>
              <a:off x="6930752" y="2306797"/>
              <a:ext cx="0" cy="284600"/>
            </a:xfrm>
            <a:prstGeom prst="line">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a:off x="6714729" y="1668614"/>
              <a:ext cx="723900" cy="921327"/>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rot="16200000" flipH="1">
              <a:off x="6752829" y="1630513"/>
              <a:ext cx="1066800" cy="838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rot="16200000" flipH="1">
              <a:off x="6905229" y="1478114"/>
              <a:ext cx="1066800" cy="8382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rot="16200000" flipH="1" flipV="1">
              <a:off x="7467204" y="1659088"/>
              <a:ext cx="209550" cy="266700"/>
            </a:xfrm>
            <a:prstGeom prst="line">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flipH="1">
              <a:off x="5778624" y="2591397"/>
              <a:ext cx="20830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7604686" y="1407637"/>
                  <a:ext cx="428835" cy="3329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𝒌</m:t>
                            </m:r>
                          </m:e>
                          <m:sub>
                            <m:r>
                              <m:rPr>
                                <m:sty m:val="p"/>
                              </m:rPr>
                              <a:rPr lang="en-US" sz="1600" b="0" i="0" smtClean="0">
                                <a:latin typeface="Cambria Math" panose="02040503050406030204" pitchFamily="18" charset="0"/>
                              </a:rPr>
                              <m:t>r</m:t>
                            </m:r>
                          </m:sub>
                        </m:sSub>
                      </m:oMath>
                    </m:oMathPara>
                  </a14:m>
                  <a:endParaRPr lang="en-US" sz="1600" baseline="-25000" dirty="0">
                    <a:latin typeface="Calibri Light" pitchFamily="34"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604686" y="1407637"/>
                  <a:ext cx="428835" cy="332912"/>
                </a:xfrm>
                <a:prstGeom prst="rect">
                  <a:avLst/>
                </a:prstGeom>
                <a:blipFill>
                  <a:blip r:embed="rId5"/>
                  <a:stretch>
                    <a:fillRect/>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903866" y="2182045"/>
                  <a:ext cx="348172" cy="3329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𝒏</m:t>
                        </m:r>
                      </m:oMath>
                    </m:oMathPara>
                  </a14:m>
                  <a:endParaRPr lang="en-US" sz="1600" baseline="-25000" dirty="0">
                    <a:latin typeface="Calibri Light"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903866" y="2182045"/>
                  <a:ext cx="348172" cy="332912"/>
                </a:xfrm>
                <a:prstGeom prst="rect">
                  <a:avLst/>
                </a:prstGeom>
                <a:blipFill>
                  <a:blip r:embed="rId6"/>
                  <a:stretch>
                    <a:fillRect/>
                  </a:stretch>
                </a:blipFill>
              </p:spPr>
              <p:txBody>
                <a:bodyPr/>
                <a:lstStyle/>
                <a:p>
                  <a:r>
                    <a:rPr lang="en-DK">
                      <a:noFill/>
                    </a:rPr>
                    <a:t> </a:t>
                  </a:r>
                </a:p>
              </p:txBody>
            </p:sp>
          </mc:Fallback>
        </mc:AlternateContent>
      </p:grpSp>
    </p:spTree>
    <p:extLst>
      <p:ext uri="{BB962C8B-B14F-4D97-AF65-F5344CB8AC3E}">
        <p14:creationId xmlns:p14="http://schemas.microsoft.com/office/powerpoint/2010/main" val="3790774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590550"/>
            <a:ext cx="8305800" cy="742950"/>
          </a:xfrm>
        </p:spPr>
        <p:txBody>
          <a:bodyPr/>
          <a:lstStyle/>
          <a:p>
            <a:r>
              <a:rPr lang="en-US" dirty="0"/>
              <a:t>Results</a:t>
            </a:r>
          </a:p>
        </p:txBody>
      </p:sp>
      <p:sp>
        <p:nvSpPr>
          <p:cNvPr id="4" name="Rectangle 3"/>
          <p:cNvSpPr/>
          <p:nvPr/>
        </p:nvSpPr>
        <p:spPr>
          <a:xfrm>
            <a:off x="5410200" y="3926582"/>
            <a:ext cx="3070784" cy="338554"/>
          </a:xfrm>
          <a:prstGeom prst="rect">
            <a:avLst/>
          </a:prstGeom>
        </p:spPr>
        <p:txBody>
          <a:bodyPr wrap="square">
            <a:spAutoFit/>
          </a:bodyPr>
          <a:lstStyle/>
          <a:p>
            <a:r>
              <a:rPr lang="en-US" sz="800" b="1" i="1" dirty="0">
                <a:solidFill>
                  <a:schemeClr val="accent2"/>
                </a:solidFill>
              </a:rPr>
              <a:t>Pressure distribution at 2000 Hz and an angle of incidence around 38.6</a:t>
            </a:r>
            <a:r>
              <a:rPr lang="en-US" sz="800" b="1" i="1" baseline="30000" dirty="0">
                <a:solidFill>
                  <a:schemeClr val="accent2"/>
                </a:solidFill>
              </a:rPr>
              <a:t>o</a:t>
            </a:r>
          </a:p>
        </p:txBody>
      </p:sp>
      <p:pic>
        <p:nvPicPr>
          <p:cNvPr id="17" name="Picture 16">
            <a:extLst>
              <a:ext uri="{FF2B5EF4-FFF2-40B4-BE49-F238E27FC236}">
                <a16:creationId xmlns:a16="http://schemas.microsoft.com/office/drawing/2014/main" id="{97A4CE97-4F30-4E80-EA2D-37E57EF16AA1}"/>
              </a:ext>
            </a:extLst>
          </p:cNvPr>
          <p:cNvPicPr>
            <a:picLocks noChangeAspect="1"/>
          </p:cNvPicPr>
          <p:nvPr/>
        </p:nvPicPr>
        <p:blipFill>
          <a:blip r:embed="rId2"/>
          <a:stretch>
            <a:fillRect/>
          </a:stretch>
        </p:blipFill>
        <p:spPr>
          <a:xfrm>
            <a:off x="683568" y="1275606"/>
            <a:ext cx="4011099" cy="3103354"/>
          </a:xfrm>
          <a:prstGeom prst="rect">
            <a:avLst/>
          </a:prstGeom>
        </p:spPr>
      </p:pic>
      <p:pic>
        <p:nvPicPr>
          <p:cNvPr id="19" name="Picture 18">
            <a:extLst>
              <a:ext uri="{FF2B5EF4-FFF2-40B4-BE49-F238E27FC236}">
                <a16:creationId xmlns:a16="http://schemas.microsoft.com/office/drawing/2014/main" id="{AC4A4FDF-F359-ECA0-500D-8232D91199C1}"/>
              </a:ext>
            </a:extLst>
          </p:cNvPr>
          <p:cNvPicPr>
            <a:picLocks noChangeAspect="1"/>
          </p:cNvPicPr>
          <p:nvPr/>
        </p:nvPicPr>
        <p:blipFill>
          <a:blip r:embed="rId3"/>
          <a:stretch>
            <a:fillRect/>
          </a:stretch>
        </p:blipFill>
        <p:spPr>
          <a:xfrm>
            <a:off x="5379010" y="1333499"/>
            <a:ext cx="3101974" cy="2399971"/>
          </a:xfrm>
          <a:prstGeom prst="rect">
            <a:avLst/>
          </a:prstGeom>
        </p:spPr>
      </p:pic>
    </p:spTree>
    <p:extLst>
      <p:ext uri="{BB962C8B-B14F-4D97-AF65-F5344CB8AC3E}">
        <p14:creationId xmlns:p14="http://schemas.microsoft.com/office/powerpoint/2010/main" val="3765627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590550"/>
            <a:ext cx="8305800" cy="742950"/>
          </a:xfrm>
        </p:spPr>
        <p:txBody>
          <a:bodyPr/>
          <a:lstStyle/>
          <a:p>
            <a:r>
              <a:rPr lang="en-US" dirty="0"/>
              <a:t>Results</a:t>
            </a:r>
          </a:p>
        </p:txBody>
      </p:sp>
      <p:sp>
        <p:nvSpPr>
          <p:cNvPr id="4" name="Rectangle 3"/>
          <p:cNvSpPr/>
          <p:nvPr/>
        </p:nvSpPr>
        <p:spPr>
          <a:xfrm>
            <a:off x="5029200" y="1302934"/>
            <a:ext cx="3163192" cy="338554"/>
          </a:xfrm>
          <a:prstGeom prst="rect">
            <a:avLst/>
          </a:prstGeom>
        </p:spPr>
        <p:txBody>
          <a:bodyPr wrap="square">
            <a:spAutoFit/>
          </a:bodyPr>
          <a:lstStyle/>
          <a:p>
            <a:r>
              <a:rPr lang="en-US" sz="800" b="1" i="1" dirty="0">
                <a:solidFill>
                  <a:schemeClr val="accent2"/>
                </a:solidFill>
              </a:rPr>
              <a:t>Below: Velocity magnitude at 100 Hz and an angle of incidence around 38.6</a:t>
            </a:r>
            <a:r>
              <a:rPr lang="en-US" sz="800" b="1" i="1" baseline="30000" dirty="0">
                <a:solidFill>
                  <a:schemeClr val="accent2"/>
                </a:solidFill>
              </a:rPr>
              <a:t>o</a:t>
            </a:r>
            <a:r>
              <a:rPr lang="en-US" sz="800" b="1" i="1" dirty="0">
                <a:solidFill>
                  <a:schemeClr val="accent2"/>
                </a:solidFill>
              </a:rPr>
              <a:t>. The viscous boundary layer is visible. </a:t>
            </a:r>
          </a:p>
        </p:txBody>
      </p:sp>
      <p:sp>
        <p:nvSpPr>
          <p:cNvPr id="8" name="TextBox 7"/>
          <p:cNvSpPr txBox="1"/>
          <p:nvPr/>
        </p:nvSpPr>
        <p:spPr>
          <a:xfrm>
            <a:off x="816937" y="4290596"/>
            <a:ext cx="3488840" cy="338554"/>
          </a:xfrm>
          <a:prstGeom prst="rect">
            <a:avLst/>
          </a:prstGeom>
          <a:noFill/>
        </p:spPr>
        <p:txBody>
          <a:bodyPr wrap="square" rtlCol="0">
            <a:spAutoFit/>
          </a:bodyPr>
          <a:lstStyle/>
          <a:p>
            <a:r>
              <a:rPr lang="en-US" sz="800" b="1" i="1" dirty="0">
                <a:solidFill>
                  <a:schemeClr val="accent2"/>
                </a:solidFill>
              </a:rPr>
              <a:t>Above: Temperature distribution at 100 Hz and an angle of incidence around 38.6</a:t>
            </a:r>
            <a:r>
              <a:rPr lang="en-US" sz="800" b="1" i="1" baseline="30000" dirty="0">
                <a:solidFill>
                  <a:schemeClr val="accent2"/>
                </a:solidFill>
              </a:rPr>
              <a:t>o</a:t>
            </a:r>
            <a:r>
              <a:rPr lang="en-US" sz="800" b="1" i="1" dirty="0">
                <a:solidFill>
                  <a:schemeClr val="accent2"/>
                </a:solidFill>
              </a:rPr>
              <a:t>. The thermal boundary layer is visible. </a:t>
            </a:r>
          </a:p>
        </p:txBody>
      </p:sp>
      <p:pic>
        <p:nvPicPr>
          <p:cNvPr id="14" name="Picture 13">
            <a:extLst>
              <a:ext uri="{FF2B5EF4-FFF2-40B4-BE49-F238E27FC236}">
                <a16:creationId xmlns:a16="http://schemas.microsoft.com/office/drawing/2014/main" id="{738CA9BC-D65E-46ED-428E-062DCA9099B1}"/>
              </a:ext>
            </a:extLst>
          </p:cNvPr>
          <p:cNvPicPr>
            <a:picLocks noChangeAspect="1"/>
          </p:cNvPicPr>
          <p:nvPr/>
        </p:nvPicPr>
        <p:blipFill>
          <a:blip r:embed="rId2"/>
          <a:stretch>
            <a:fillRect/>
          </a:stretch>
        </p:blipFill>
        <p:spPr>
          <a:xfrm>
            <a:off x="838199" y="1405387"/>
            <a:ext cx="3240000" cy="2506761"/>
          </a:xfrm>
          <a:prstGeom prst="rect">
            <a:avLst/>
          </a:prstGeom>
        </p:spPr>
      </p:pic>
      <p:pic>
        <p:nvPicPr>
          <p:cNvPr id="16" name="Picture 15">
            <a:extLst>
              <a:ext uri="{FF2B5EF4-FFF2-40B4-BE49-F238E27FC236}">
                <a16:creationId xmlns:a16="http://schemas.microsoft.com/office/drawing/2014/main" id="{64A3865E-039E-5068-8788-AADF4C47F4EA}"/>
              </a:ext>
            </a:extLst>
          </p:cNvPr>
          <p:cNvPicPr>
            <a:picLocks noChangeAspect="1"/>
          </p:cNvPicPr>
          <p:nvPr/>
        </p:nvPicPr>
        <p:blipFill>
          <a:blip r:embed="rId3"/>
          <a:stretch>
            <a:fillRect/>
          </a:stretch>
        </p:blipFill>
        <p:spPr>
          <a:xfrm>
            <a:off x="5026764" y="1851670"/>
            <a:ext cx="3240000" cy="2506761"/>
          </a:xfrm>
          <a:prstGeom prst="rect">
            <a:avLst/>
          </a:prstGeom>
        </p:spPr>
      </p:pic>
    </p:spTree>
    <p:extLst>
      <p:ext uri="{BB962C8B-B14F-4D97-AF65-F5344CB8AC3E}">
        <p14:creationId xmlns:p14="http://schemas.microsoft.com/office/powerpoint/2010/main" val="1513886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6" name="Content Placeholder 5">
            <a:extLst>
              <a:ext uri="{FF2B5EF4-FFF2-40B4-BE49-F238E27FC236}">
                <a16:creationId xmlns:a16="http://schemas.microsoft.com/office/drawing/2014/main" id="{BDFD5658-73EA-47A6-A689-D1B613D5BEEF}"/>
              </a:ext>
            </a:extLst>
          </p:cNvPr>
          <p:cNvSpPr>
            <a:spLocks noGrp="1"/>
          </p:cNvSpPr>
          <p:nvPr>
            <p:ph sz="half" idx="10"/>
          </p:nvPr>
        </p:nvSpPr>
        <p:spPr/>
        <p:txBody>
          <a:bodyPr>
            <a:normAutofit/>
          </a:bodyPr>
          <a:lstStyle/>
          <a:p>
            <a:r>
              <a:rPr lang="en-US" dirty="0">
                <a:latin typeface="+mn-lt"/>
              </a:rPr>
              <a:t>Spatial free-field correction curves gives the SPL at the surface of the microphone for different angles of incidence and frequencies.</a:t>
            </a:r>
          </a:p>
          <a:p>
            <a:r>
              <a:rPr lang="en-US" dirty="0">
                <a:latin typeface="+mn-lt"/>
              </a:rPr>
              <a:t>The effect scales with wavelength and in particular the wavelength compared to the characteristic length scales of the microphone. The correction increases for increasing frequencies.</a:t>
            </a:r>
          </a:p>
        </p:txBody>
      </p:sp>
      <p:pic>
        <p:nvPicPr>
          <p:cNvPr id="11" name="Picture 10">
            <a:extLst>
              <a:ext uri="{FF2B5EF4-FFF2-40B4-BE49-F238E27FC236}">
                <a16:creationId xmlns:a16="http://schemas.microsoft.com/office/drawing/2014/main" id="{59B4F353-6FC0-530F-A4DB-216CF5B4C592}"/>
              </a:ext>
            </a:extLst>
          </p:cNvPr>
          <p:cNvPicPr>
            <a:picLocks noChangeAspect="1"/>
          </p:cNvPicPr>
          <p:nvPr/>
        </p:nvPicPr>
        <p:blipFill>
          <a:blip r:embed="rId2"/>
          <a:stretch>
            <a:fillRect/>
          </a:stretch>
        </p:blipFill>
        <p:spPr>
          <a:xfrm>
            <a:off x="4211960" y="819150"/>
            <a:ext cx="4533917" cy="3507854"/>
          </a:xfrm>
          <a:prstGeom prst="rect">
            <a:avLst/>
          </a:prstGeom>
        </p:spPr>
      </p:pic>
    </p:spTree>
    <p:extLst>
      <p:ext uri="{BB962C8B-B14F-4D97-AF65-F5344CB8AC3E}">
        <p14:creationId xmlns:p14="http://schemas.microsoft.com/office/powerpoint/2010/main" val="3474029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060186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4019</TotalTime>
  <Words>402</Words>
  <Application>Microsoft Office PowerPoint</Application>
  <PresentationFormat>On-screen Show (16:9)</PresentationFormat>
  <Paragraphs>29</Paragraphs>
  <Slides>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Lato Light</vt:lpstr>
      <vt:lpstr>Lato Black</vt:lpstr>
      <vt:lpstr>Cambria Math</vt:lpstr>
      <vt:lpstr>Arial</vt:lpstr>
      <vt:lpstr>Lato</vt:lpstr>
      <vt:lpstr>Wingdings</vt:lpstr>
      <vt:lpstr>Calibri Light</vt:lpstr>
      <vt:lpstr>Symbol</vt:lpstr>
      <vt:lpstr>comsol-slide-template-NEW</vt:lpstr>
      <vt:lpstr>Microphone Grid: Spatial Free-Field Correction Curves</vt:lpstr>
      <vt:lpstr>Abstract</vt:lpstr>
      <vt:lpstr>Model Geometry</vt:lpstr>
      <vt:lpstr>Modeling Scattering in an Infinite Baffle Setup</vt:lpstr>
      <vt:lpstr>Results</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Microphone Grid: Spatial Free-Field Correction Curves</dc:title>
  <dc:creator>Jonas Helboe Jørgensen</dc:creator>
  <cp:lastModifiedBy>Elin Svensson</cp:lastModifiedBy>
  <cp:revision>11</cp:revision>
  <dcterms:created xsi:type="dcterms:W3CDTF">2022-09-30T13:01:15Z</dcterms:created>
  <dcterms:modified xsi:type="dcterms:W3CDTF">2024-10-10T09:04:15Z</dcterms:modified>
</cp:coreProperties>
</file>