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5"/>
  </p:notesMasterIdLst>
  <p:handoutMasterIdLst>
    <p:handoutMasterId r:id="rId16"/>
  </p:handoutMasterIdLst>
  <p:sldIdLst>
    <p:sldId id="1235" r:id="rId2"/>
    <p:sldId id="1236" r:id="rId3"/>
    <p:sldId id="1237" r:id="rId4"/>
    <p:sldId id="1238" r:id="rId5"/>
    <p:sldId id="1239" r:id="rId6"/>
    <p:sldId id="1240" r:id="rId7"/>
    <p:sldId id="1241" r:id="rId8"/>
    <p:sldId id="1242" r:id="rId9"/>
    <p:sldId id="1243" r:id="rId10"/>
    <p:sldId id="1246" r:id="rId11"/>
    <p:sldId id="1244" r:id="rId12"/>
    <p:sldId id="1245" r:id="rId13"/>
    <p:sldId id="366" r:id="rId14"/>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
      <p:font typeface="Lato Black" panose="020F0A02020204030203" pitchFamily="34" charset="0"/>
      <p:bold r:id="rId21"/>
      <p:italic r:id="rId22"/>
      <p:boldItalic r:id="rId23"/>
    </p:embeddedFont>
    <p:embeddedFont>
      <p:font typeface="Lato Light" panose="020F0302020204030203" pitchFamily="34" charset="0"/>
      <p:regular r:id="rId24"/>
      <p: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1235"/>
          </p14:sldIdLst>
        </p14:section>
        <p14:section name="Introduction" id="{E67610CA-AAB5-4F88-AF27-4169D48EB28F}">
          <p14:sldIdLst>
            <p14:sldId id="1236"/>
          </p14:sldIdLst>
        </p14:section>
        <p14:section name="Problem Definition" id="{C26A3EA7-67A5-4102-801C-5709C9E3BEDB}">
          <p14:sldIdLst>
            <p14:sldId id="1237"/>
            <p14:sldId id="1238"/>
          </p14:sldIdLst>
        </p14:section>
        <p14:section name="Implementation" id="{25E9F0D3-CACC-499D-87E7-A7775101D7B7}">
          <p14:sldIdLst>
            <p14:sldId id="1239"/>
            <p14:sldId id="1240"/>
            <p14:sldId id="1241"/>
            <p14:sldId id="1242"/>
            <p14:sldId id="1243"/>
            <p14:sldId id="1246"/>
          </p14:sldIdLst>
        </p14:section>
        <p14:section name="Results" id="{9A3527D6-CED7-4C28-BF77-F05EB9EBA759}">
          <p14:sldIdLst>
            <p14:sldId id="1244"/>
            <p14:sldId id="1245"/>
          </p14:sldIdLst>
        </p14:section>
        <p14:section name="Concluding Remarks" id="{48383F34-9AE4-9442-93E3-9B42FAECF218}">
          <p14:sldIdLst>
            <p14:sldId id="36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61" autoAdjust="0"/>
    <p:restoredTop sz="91345" autoAdjust="0"/>
  </p:normalViewPr>
  <p:slideViewPr>
    <p:cSldViewPr>
      <p:cViewPr varScale="1">
        <p:scale>
          <a:sx n="166" d="100"/>
          <a:sy n="166" d="100"/>
        </p:scale>
        <p:origin x="174" y="13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11/19/2024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11/19/2024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13</a:t>
            </a:fld>
            <a:endParaRPr lang="en-US" dirty="0"/>
          </a:p>
        </p:txBody>
      </p:sp>
    </p:spTree>
    <p:extLst>
      <p:ext uri="{BB962C8B-B14F-4D97-AF65-F5344CB8AC3E}">
        <p14:creationId xmlns:p14="http://schemas.microsoft.com/office/powerpoint/2010/main" val="3780034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29363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userDrawn="1"/>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userDrawn="1"/>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731"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17CB3-D379-460D-8ED1-5DE78FF66D04}"/>
              </a:ext>
            </a:extLst>
          </p:cNvPr>
          <p:cNvSpPr>
            <a:spLocks noGrp="1"/>
          </p:cNvSpPr>
          <p:nvPr>
            <p:ph type="title"/>
          </p:nvPr>
        </p:nvSpPr>
        <p:spPr/>
        <p:txBody>
          <a:bodyPr/>
          <a:lstStyle/>
          <a:p>
            <a:r>
              <a:rPr lang="en-US" dirty="0"/>
              <a:t>Cooling of a </a:t>
            </a:r>
            <a:br>
              <a:rPr lang="en-US" dirty="0"/>
            </a:br>
            <a:r>
              <a:rPr lang="en-US" dirty="0"/>
              <a:t>Prismatic Battery</a:t>
            </a:r>
            <a:endParaRPr lang="en-SE" dirty="0"/>
          </a:p>
        </p:txBody>
      </p:sp>
      <p:sp>
        <p:nvSpPr>
          <p:cNvPr id="3" name="Text Placeholder 2">
            <a:extLst>
              <a:ext uri="{FF2B5EF4-FFF2-40B4-BE49-F238E27FC236}">
                <a16:creationId xmlns:a16="http://schemas.microsoft.com/office/drawing/2014/main" id="{00EB1441-C06D-4254-8FD1-A6A2B4E859FF}"/>
              </a:ext>
            </a:extLst>
          </p:cNvPr>
          <p:cNvSpPr>
            <a:spLocks noGrp="1"/>
          </p:cNvSpPr>
          <p:nvPr>
            <p:ph type="body" idx="1"/>
          </p:nvPr>
        </p:nvSpPr>
        <p:spPr/>
        <p:txBody>
          <a:bodyPr>
            <a:normAutofit lnSpcReduction="10000"/>
          </a:bodyPr>
          <a:lstStyle/>
          <a:p>
            <a:endParaRPr lang="en-SE"/>
          </a:p>
        </p:txBody>
      </p:sp>
      <p:sp>
        <p:nvSpPr>
          <p:cNvPr id="4" name="Text Placeholder 3">
            <a:extLst>
              <a:ext uri="{FF2B5EF4-FFF2-40B4-BE49-F238E27FC236}">
                <a16:creationId xmlns:a16="http://schemas.microsoft.com/office/drawing/2014/main" id="{422C6F96-12E3-423F-9784-16ACB510B033}"/>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3ED624DE-FE36-417E-8396-A24C4A46B820}"/>
              </a:ext>
            </a:extLst>
          </p:cNvPr>
          <p:cNvSpPr>
            <a:spLocks noGrp="1"/>
          </p:cNvSpPr>
          <p:nvPr>
            <p:ph type="body" idx="1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071AC150-AA80-411B-B3CB-176F24D8E412}"/>
              </a:ext>
            </a:extLst>
          </p:cNvPr>
          <p:cNvSpPr>
            <a:spLocks noGrp="1"/>
          </p:cNvSpPr>
          <p:nvPr>
            <p:ph type="body" idx="12"/>
          </p:nvPr>
        </p:nvSpPr>
        <p:spPr/>
        <p:txBody>
          <a:bodyPr/>
          <a:lstStyle/>
          <a:p>
            <a:endParaRPr lang="en-SE"/>
          </a:p>
        </p:txBody>
      </p:sp>
      <p:pic>
        <p:nvPicPr>
          <p:cNvPr id="10" name="Picture 9">
            <a:extLst>
              <a:ext uri="{FF2B5EF4-FFF2-40B4-BE49-F238E27FC236}">
                <a16:creationId xmlns:a16="http://schemas.microsoft.com/office/drawing/2014/main" id="{8DCED4A6-332F-47A7-9758-07F3AA198FF3}"/>
              </a:ext>
            </a:extLst>
          </p:cNvPr>
          <p:cNvPicPr>
            <a:picLocks noChangeAspect="1"/>
          </p:cNvPicPr>
          <p:nvPr/>
        </p:nvPicPr>
        <p:blipFill rotWithShape="1">
          <a:blip r:embed="rId2"/>
          <a:srcRect l="33217" r="16017" b="10319"/>
          <a:stretch/>
        </p:blipFill>
        <p:spPr>
          <a:xfrm>
            <a:off x="4814205" y="-19050"/>
            <a:ext cx="4329795" cy="4300597"/>
          </a:xfrm>
          <a:prstGeom prst="rect">
            <a:avLst/>
          </a:prstGeom>
        </p:spPr>
      </p:pic>
    </p:spTree>
    <p:extLst>
      <p:ext uri="{BB962C8B-B14F-4D97-AF65-F5344CB8AC3E}">
        <p14:creationId xmlns:p14="http://schemas.microsoft.com/office/powerpoint/2010/main" val="3718532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p:txBody>
          <a:bodyPr>
            <a:normAutofit fontScale="92500" lnSpcReduction="10000"/>
          </a:bodyPr>
          <a:lstStyle/>
          <a:p>
            <a:pPr>
              <a:lnSpc>
                <a:spcPct val="120000"/>
              </a:lnSpc>
            </a:pPr>
            <a:r>
              <a:rPr lang="en-US" sz="1600" dirty="0"/>
              <a:t>The battery is cooled from below by setting the temperature to 35</a:t>
            </a:r>
            <a:r>
              <a:rPr lang="en-US" sz="1600" dirty="0">
                <a:sym typeface="Symbol" panose="05050102010706020507" pitchFamily="18" charset="2"/>
              </a:rPr>
              <a:t></a:t>
            </a:r>
            <a:r>
              <a:rPr lang="en-US" sz="1600" dirty="0"/>
              <a:t>C</a:t>
            </a:r>
          </a:p>
          <a:p>
            <a:pPr>
              <a:lnSpc>
                <a:spcPct val="120000"/>
              </a:lnSpc>
            </a:pPr>
            <a:r>
              <a:rPr lang="en-US" sz="1600" dirty="0"/>
              <a:t>Convective cooling heat flux is applied on top and side boundaries</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599"/>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Tree>
    <p:extLst>
      <p:ext uri="{BB962C8B-B14F-4D97-AF65-F5344CB8AC3E}">
        <p14:creationId xmlns:p14="http://schemas.microsoft.com/office/powerpoint/2010/main" val="586418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B44E00-2AD3-460B-8685-2DDEDDCB281C}"/>
              </a:ext>
            </a:extLst>
          </p:cNvPr>
          <p:cNvSpPr>
            <a:spLocks noGrp="1"/>
          </p:cNvSpPr>
          <p:nvPr>
            <p:ph type="title"/>
          </p:nvPr>
        </p:nvSpPr>
        <p:spPr/>
        <p:txBody>
          <a:bodyPr/>
          <a:lstStyle/>
          <a:p>
            <a:r>
              <a:rPr lang="en-US" dirty="0"/>
              <a:t>Current Conductor Potentials</a:t>
            </a:r>
            <a:endParaRPr lang="en-SE" dirty="0"/>
          </a:p>
        </p:txBody>
      </p:sp>
      <p:sp>
        <p:nvSpPr>
          <p:cNvPr id="7" name="Content Placeholder 6">
            <a:extLst>
              <a:ext uri="{FF2B5EF4-FFF2-40B4-BE49-F238E27FC236}">
                <a16:creationId xmlns:a16="http://schemas.microsoft.com/office/drawing/2014/main" id="{FA7499B8-0336-46CC-AC24-693E2529B130}"/>
              </a:ext>
            </a:extLst>
          </p:cNvPr>
          <p:cNvSpPr>
            <a:spLocks noGrp="1"/>
          </p:cNvSpPr>
          <p:nvPr>
            <p:ph sz="quarter" idx="11"/>
          </p:nvPr>
        </p:nvSpPr>
        <p:spPr/>
        <p:txBody>
          <a:bodyPr/>
          <a:lstStyle/>
          <a:p>
            <a:r>
              <a:rPr lang="en-GB" dirty="0"/>
              <a:t> </a:t>
            </a:r>
            <a:endParaRPr lang="en-SE" dirty="0"/>
          </a:p>
        </p:txBody>
      </p:sp>
      <p:sp>
        <p:nvSpPr>
          <p:cNvPr id="6" name="Content Placeholder 5">
            <a:extLst>
              <a:ext uri="{FF2B5EF4-FFF2-40B4-BE49-F238E27FC236}">
                <a16:creationId xmlns:a16="http://schemas.microsoft.com/office/drawing/2014/main" id="{E8001021-23E1-4D15-B7A6-7306A9E74F8D}"/>
              </a:ext>
            </a:extLst>
          </p:cNvPr>
          <p:cNvSpPr>
            <a:spLocks noGrp="1"/>
          </p:cNvSpPr>
          <p:nvPr>
            <p:ph sz="half" idx="10"/>
          </p:nvPr>
        </p:nvSpPr>
        <p:spPr/>
        <p:txBody>
          <a:bodyPr/>
          <a:lstStyle/>
          <a:p>
            <a:r>
              <a:rPr lang="en-US" dirty="0"/>
              <a:t>Higher voltage losses at the positive side (right) than the negative side (left)</a:t>
            </a:r>
          </a:p>
          <a:p>
            <a:r>
              <a:rPr lang="en-US" dirty="0"/>
              <a:t>Aluminum, used for the positive conductors, has slightly lower electric conductivity</a:t>
            </a:r>
            <a:endParaRPr lang="en-SE" dirty="0"/>
          </a:p>
        </p:txBody>
      </p:sp>
      <p:pic>
        <p:nvPicPr>
          <p:cNvPr id="4" name="Picture 3">
            <a:extLst>
              <a:ext uri="{FF2B5EF4-FFF2-40B4-BE49-F238E27FC236}">
                <a16:creationId xmlns:a16="http://schemas.microsoft.com/office/drawing/2014/main" id="{1B5FDDA1-625A-4865-B947-2FB22785E107}"/>
              </a:ext>
            </a:extLst>
          </p:cNvPr>
          <p:cNvPicPr>
            <a:picLocks noChangeAspect="1"/>
          </p:cNvPicPr>
          <p:nvPr/>
        </p:nvPicPr>
        <p:blipFill rotWithShape="1">
          <a:blip r:embed="rId2"/>
          <a:srcRect l="26434"/>
          <a:stretch/>
        </p:blipFill>
        <p:spPr>
          <a:xfrm>
            <a:off x="3886200" y="514350"/>
            <a:ext cx="5257800" cy="4018434"/>
          </a:xfrm>
          <a:prstGeom prst="rect">
            <a:avLst/>
          </a:prstGeom>
        </p:spPr>
      </p:pic>
    </p:spTree>
    <p:extLst>
      <p:ext uri="{BB962C8B-B14F-4D97-AF65-F5344CB8AC3E}">
        <p14:creationId xmlns:p14="http://schemas.microsoft.com/office/powerpoint/2010/main" val="3972973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E5D44-505C-40B9-A449-338173602D8C}"/>
              </a:ext>
            </a:extLst>
          </p:cNvPr>
          <p:cNvSpPr>
            <a:spLocks noGrp="1"/>
          </p:cNvSpPr>
          <p:nvPr>
            <p:ph type="title"/>
          </p:nvPr>
        </p:nvSpPr>
        <p:spPr/>
        <p:txBody>
          <a:bodyPr/>
          <a:lstStyle/>
          <a:p>
            <a:r>
              <a:rPr lang="en-US" dirty="0"/>
              <a:t>Jelly Roll Temperature</a:t>
            </a:r>
            <a:endParaRPr lang="en-SE" dirty="0"/>
          </a:p>
        </p:txBody>
      </p:sp>
      <p:sp>
        <p:nvSpPr>
          <p:cNvPr id="3" name="Content Placeholder 2">
            <a:extLst>
              <a:ext uri="{FF2B5EF4-FFF2-40B4-BE49-F238E27FC236}">
                <a16:creationId xmlns:a16="http://schemas.microsoft.com/office/drawing/2014/main" id="{BE8B37C9-E2F0-402C-A435-2B1C8DC9F83B}"/>
              </a:ext>
            </a:extLst>
          </p:cNvPr>
          <p:cNvSpPr>
            <a:spLocks noGrp="1"/>
          </p:cNvSpPr>
          <p:nvPr>
            <p:ph sz="quarter" idx="11"/>
          </p:nvPr>
        </p:nvSpPr>
        <p:spPr/>
        <p:txBody>
          <a:bodyPr/>
          <a:lstStyle/>
          <a:p>
            <a:r>
              <a:rPr lang="en-GB" dirty="0"/>
              <a:t> </a:t>
            </a:r>
            <a:endParaRPr lang="en-SE" dirty="0"/>
          </a:p>
        </p:txBody>
      </p:sp>
      <p:sp>
        <p:nvSpPr>
          <p:cNvPr id="4" name="Content Placeholder 3">
            <a:extLst>
              <a:ext uri="{FF2B5EF4-FFF2-40B4-BE49-F238E27FC236}">
                <a16:creationId xmlns:a16="http://schemas.microsoft.com/office/drawing/2014/main" id="{5FF63122-D485-4FE1-875B-129EEC05956B}"/>
              </a:ext>
            </a:extLst>
          </p:cNvPr>
          <p:cNvSpPr>
            <a:spLocks noGrp="1"/>
          </p:cNvSpPr>
          <p:nvPr>
            <p:ph sz="half" idx="10"/>
          </p:nvPr>
        </p:nvSpPr>
        <p:spPr/>
        <p:txBody>
          <a:bodyPr>
            <a:normAutofit fontScale="92500"/>
          </a:bodyPr>
          <a:lstStyle/>
          <a:p>
            <a:r>
              <a:rPr lang="en-US" dirty="0"/>
              <a:t>The jelly roll temperature is generally higher in the regions closer to the positive terminal. This is an effect of the lower electric conductivity of the aluminum current conductors, giving rise to a larger contribution from Joule heating.</a:t>
            </a:r>
          </a:p>
          <a:p>
            <a:r>
              <a:rPr lang="en-US" dirty="0"/>
              <a:t>It can also be seen that the temperature in the regions facing the short sides are slightly lower than for the central parts of the long sides. This is a result of a convective cooling condition applied on the short side external boundaries.</a:t>
            </a:r>
            <a:endParaRPr lang="en-SE" dirty="0"/>
          </a:p>
        </p:txBody>
      </p:sp>
      <p:pic>
        <p:nvPicPr>
          <p:cNvPr id="6" name="Picture 5">
            <a:extLst>
              <a:ext uri="{FF2B5EF4-FFF2-40B4-BE49-F238E27FC236}">
                <a16:creationId xmlns:a16="http://schemas.microsoft.com/office/drawing/2014/main" id="{65B2CF40-DF9E-45D2-A4AF-2D0A477AFDD8}"/>
              </a:ext>
            </a:extLst>
          </p:cNvPr>
          <p:cNvPicPr>
            <a:picLocks noChangeAspect="1"/>
          </p:cNvPicPr>
          <p:nvPr/>
        </p:nvPicPr>
        <p:blipFill rotWithShape="1">
          <a:blip r:embed="rId2"/>
          <a:srcRect l="26434"/>
          <a:stretch/>
        </p:blipFill>
        <p:spPr>
          <a:xfrm>
            <a:off x="3885626" y="506731"/>
            <a:ext cx="5257800" cy="4018434"/>
          </a:xfrm>
          <a:prstGeom prst="rect">
            <a:avLst/>
          </a:prstGeom>
        </p:spPr>
      </p:pic>
    </p:spTree>
    <p:extLst>
      <p:ext uri="{BB962C8B-B14F-4D97-AF65-F5344CB8AC3E}">
        <p14:creationId xmlns:p14="http://schemas.microsoft.com/office/powerpoint/2010/main" val="3859586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A7C1491-22E8-444F-8F50-F8C235F07379}"/>
              </a:ext>
            </a:extLst>
          </p:cNvPr>
          <p:cNvSpPr/>
          <p:nvPr/>
        </p:nvSpPr>
        <p:spPr>
          <a:xfrm>
            <a:off x="0" y="0"/>
            <a:ext cx="3494317"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E7A6712-B06C-DC43-9520-EA4D8574E3CF}"/>
              </a:ext>
            </a:extLst>
          </p:cNvPr>
          <p:cNvSpPr txBox="1"/>
          <p:nvPr/>
        </p:nvSpPr>
        <p:spPr>
          <a:xfrm>
            <a:off x="228600" y="1178450"/>
            <a:ext cx="2743200" cy="646331"/>
          </a:xfrm>
          <a:prstGeom prst="rect">
            <a:avLst/>
          </a:prstGeom>
          <a:noFill/>
        </p:spPr>
        <p:txBody>
          <a:bodyPr wrap="square" rtlCol="0">
            <a:spAutoFit/>
          </a:bodyPr>
          <a:lstStyle/>
          <a:p>
            <a:r>
              <a:rPr lang="en-US" b="1" dirty="0">
                <a:solidFill>
                  <a:srgbClr val="1B4D81"/>
                </a:solidFill>
              </a:rPr>
              <a:t>Try the COMSOL Multiphysics</a:t>
            </a:r>
            <a:r>
              <a:rPr lang="en-US" sz="1600" b="1" baseline="30000" dirty="0">
                <a:solidFill>
                  <a:srgbClr val="1B4D81"/>
                </a:solidFill>
              </a:rPr>
              <a:t>®  </a:t>
            </a:r>
            <a:r>
              <a:rPr lang="en-US" b="1" dirty="0">
                <a:solidFill>
                  <a:srgbClr val="1B4D81"/>
                </a:solidFill>
              </a:rPr>
              <a:t>software </a:t>
            </a:r>
            <a:endParaRPr lang="en-US" sz="1600" b="1" baseline="30000" dirty="0">
              <a:solidFill>
                <a:srgbClr val="1B4D81"/>
              </a:solidFill>
            </a:endParaRPr>
          </a:p>
        </p:txBody>
      </p:sp>
      <p:sp>
        <p:nvSpPr>
          <p:cNvPr id="9" name="TextBox 8">
            <a:hlinkClick r:id="rId3"/>
            <a:extLst>
              <a:ext uri="{FF2B5EF4-FFF2-40B4-BE49-F238E27FC236}">
                <a16:creationId xmlns:a16="http://schemas.microsoft.com/office/drawing/2014/main" id="{FBB1AF57-EBB0-B149-9F04-C5FF9D168BE8}"/>
              </a:ext>
            </a:extLst>
          </p:cNvPr>
          <p:cNvSpPr txBox="1"/>
          <p:nvPr/>
        </p:nvSpPr>
        <p:spPr>
          <a:xfrm>
            <a:off x="228600" y="1843999"/>
            <a:ext cx="2895600" cy="1410066"/>
          </a:xfrm>
          <a:prstGeom prst="rect">
            <a:avLst/>
          </a:prstGeom>
          <a:noFill/>
        </p:spPr>
        <p:txBody>
          <a:bodyPr wrap="square" rtlCol="0">
            <a:spAutoFit/>
          </a:bodyPr>
          <a:lstStyle/>
          <a:p>
            <a:r>
              <a:rPr lang="en-US" sz="1400" dirty="0"/>
              <a:t>Check your email for your free two-week trial, which includes:</a:t>
            </a:r>
          </a:p>
          <a:p>
            <a:pPr marL="742950" lvl="1" indent="-285750">
              <a:lnSpc>
                <a:spcPct val="200000"/>
              </a:lnSpc>
              <a:buFont typeface="Wingdings" pitchFamily="2" charset="2"/>
              <a:buChar char="§"/>
            </a:pPr>
            <a:r>
              <a:rPr lang="en-US" sz="1200" dirty="0">
                <a:latin typeface="Lato Light" panose="020F0302020204030203" pitchFamily="34" charset="77"/>
              </a:rPr>
              <a:t>A guided tutorial</a:t>
            </a:r>
          </a:p>
          <a:p>
            <a:pPr marL="742950" lvl="1" indent="-285750">
              <a:lnSpc>
                <a:spcPct val="150000"/>
              </a:lnSpc>
              <a:buFont typeface="Wingdings" pitchFamily="2" charset="2"/>
              <a:buChar char="§"/>
            </a:pPr>
            <a:r>
              <a:rPr lang="en-US" sz="1200" dirty="0">
                <a:latin typeface="Lato Light" panose="020F0302020204030203" pitchFamily="34" charset="77"/>
              </a:rPr>
              <a:t>Full technical support</a:t>
            </a:r>
          </a:p>
          <a:p>
            <a:pPr marL="742950" lvl="1" indent="-285750">
              <a:lnSpc>
                <a:spcPct val="150000"/>
              </a:lnSpc>
              <a:buFont typeface="Wingdings" pitchFamily="2" charset="2"/>
              <a:buChar char="§"/>
            </a:pPr>
            <a:r>
              <a:rPr lang="en-US" sz="1200" dirty="0">
                <a:latin typeface="Lato Light" panose="020F0302020204030203" pitchFamily="34" charset="77"/>
              </a:rPr>
              <a:t>Access to examples</a:t>
            </a:r>
          </a:p>
        </p:txBody>
      </p:sp>
      <p:sp>
        <p:nvSpPr>
          <p:cNvPr id="14" name="TextBox 13">
            <a:extLst>
              <a:ext uri="{FF2B5EF4-FFF2-40B4-BE49-F238E27FC236}">
                <a16:creationId xmlns:a16="http://schemas.microsoft.com/office/drawing/2014/main" id="{93F048E0-5C53-8744-9948-E1B825977801}"/>
              </a:ext>
            </a:extLst>
          </p:cNvPr>
          <p:cNvSpPr txBox="1"/>
          <p:nvPr/>
        </p:nvSpPr>
        <p:spPr>
          <a:xfrm>
            <a:off x="227308" y="3957600"/>
            <a:ext cx="1407952" cy="984885"/>
          </a:xfrm>
          <a:prstGeom prst="rect">
            <a:avLst/>
          </a:prstGeom>
          <a:noFill/>
        </p:spPr>
        <p:txBody>
          <a:bodyPr wrap="square" rtlCol="0">
            <a:spAutoFit/>
          </a:bodyPr>
          <a:lstStyle/>
          <a:p>
            <a:r>
              <a:rPr lang="en-US" sz="800" b="1" dirty="0">
                <a:latin typeface="Lato Black" panose="020F0502020204030203" pitchFamily="34" charset="77"/>
              </a:rPr>
              <a:t>CONTACT</a:t>
            </a:r>
          </a:p>
          <a:p>
            <a:r>
              <a:rPr lang="en-US" sz="700" i="1" dirty="0">
                <a:latin typeface="Lato" panose="020F0502020204030203" pitchFamily="34" charset="77"/>
              </a:rPr>
              <a:t>Get in touch with your CSR if you have any questions</a:t>
            </a:r>
            <a:endParaRPr lang="en-US" sz="700" b="1" dirty="0">
              <a:latin typeface="Lato Black" panose="020F0502020204030203" pitchFamily="34" charset="77"/>
            </a:endParaRPr>
          </a:p>
          <a:p>
            <a:pPr>
              <a:lnSpc>
                <a:spcPct val="150000"/>
              </a:lnSpc>
            </a:pPr>
            <a:r>
              <a:rPr lang="en-US" sz="1000" b="1" dirty="0">
                <a:solidFill>
                  <a:schemeClr val="accent2"/>
                </a:solidFill>
                <a:latin typeface="Lato" panose="020F0502020204030203" pitchFamily="34" charset="77"/>
              </a:rPr>
              <a:t>CSR name</a:t>
            </a:r>
          </a:p>
          <a:p>
            <a:r>
              <a:rPr lang="en-US" sz="1000" dirty="0">
                <a:latin typeface="Lato" panose="020F0502020204030203" pitchFamily="34" charset="77"/>
              </a:rPr>
              <a:t>CSR direct #</a:t>
            </a:r>
          </a:p>
          <a:p>
            <a:r>
              <a:rPr lang="en-US" sz="1000" dirty="0" err="1">
                <a:latin typeface="Lato" panose="020F0502020204030203" pitchFamily="34" charset="77"/>
              </a:rPr>
              <a:t>name@comsol.com</a:t>
            </a:r>
            <a:endParaRPr lang="en-US" sz="1000" dirty="0">
              <a:latin typeface="Lato" panose="020F0502020204030203" pitchFamily="34" charset="77"/>
            </a:endParaRPr>
          </a:p>
        </p:txBody>
      </p:sp>
      <p:sp>
        <p:nvSpPr>
          <p:cNvPr id="2" name="TextBox 1">
            <a:extLst>
              <a:ext uri="{FF2B5EF4-FFF2-40B4-BE49-F238E27FC236}">
                <a16:creationId xmlns:a16="http://schemas.microsoft.com/office/drawing/2014/main" id="{6B3E3FE5-653C-4A43-97D9-2F433E9BD25C}"/>
              </a:ext>
            </a:extLst>
          </p:cNvPr>
          <p:cNvSpPr txBox="1"/>
          <p:nvPr/>
        </p:nvSpPr>
        <p:spPr>
          <a:xfrm>
            <a:off x="5029200" y="2237324"/>
            <a:ext cx="4495800" cy="369332"/>
          </a:xfrm>
          <a:prstGeom prst="rect">
            <a:avLst/>
          </a:prstGeom>
          <a:noFill/>
        </p:spPr>
        <p:txBody>
          <a:bodyPr wrap="square" rtlCol="0">
            <a:spAutoFit/>
          </a:bodyPr>
          <a:lstStyle/>
          <a:p>
            <a:r>
              <a:rPr lang="en-US" dirty="0">
                <a:solidFill>
                  <a:schemeClr val="bg1"/>
                </a:solidFill>
              </a:rPr>
              <a:t>Photo will go here</a:t>
            </a:r>
          </a:p>
        </p:txBody>
      </p:sp>
      <p:pic>
        <p:nvPicPr>
          <p:cNvPr id="4" name="Picture 3">
            <a:extLst>
              <a:ext uri="{FF2B5EF4-FFF2-40B4-BE49-F238E27FC236}">
                <a16:creationId xmlns:a16="http://schemas.microsoft.com/office/drawing/2014/main" id="{EF30BA5D-27C3-E54A-8721-2A75BE5DD048}"/>
              </a:ext>
            </a:extLst>
          </p:cNvPr>
          <p:cNvPicPr>
            <a:picLocks noChangeAspect="1"/>
          </p:cNvPicPr>
          <p:nvPr/>
        </p:nvPicPr>
        <p:blipFill rotWithShape="1">
          <a:blip r:embed="rId4"/>
          <a:srcRect l="790" t="6735" r="28243" b="6681"/>
          <a:stretch/>
        </p:blipFill>
        <p:spPr>
          <a:xfrm>
            <a:off x="3429000" y="1"/>
            <a:ext cx="5715000" cy="5143500"/>
          </a:xfrm>
          <a:prstGeom prst="rect">
            <a:avLst/>
          </a:prstGeom>
        </p:spPr>
      </p:pic>
    </p:spTree>
    <p:extLst>
      <p:ext uri="{BB962C8B-B14F-4D97-AF65-F5344CB8AC3E}">
        <p14:creationId xmlns:p14="http://schemas.microsoft.com/office/powerpoint/2010/main" val="2466920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E01D686-4CF9-464C-B50F-545E43E76484}"/>
              </a:ext>
            </a:extLst>
          </p:cNvPr>
          <p:cNvSpPr>
            <a:spLocks noGrp="1"/>
          </p:cNvSpPr>
          <p:nvPr>
            <p:ph type="title"/>
          </p:nvPr>
        </p:nvSpPr>
        <p:spPr/>
        <p:txBody>
          <a:bodyPr/>
          <a:lstStyle/>
          <a:p>
            <a:r>
              <a:rPr lang="en-US" dirty="0"/>
              <a:t>Introduction</a:t>
            </a:r>
            <a:endParaRPr lang="en-SE" dirty="0"/>
          </a:p>
        </p:txBody>
      </p:sp>
      <p:sp>
        <p:nvSpPr>
          <p:cNvPr id="2" name="Content Placeholder 1">
            <a:extLst>
              <a:ext uri="{FF2B5EF4-FFF2-40B4-BE49-F238E27FC236}">
                <a16:creationId xmlns:a16="http://schemas.microsoft.com/office/drawing/2014/main" id="{A60D5289-ACB2-47D2-B6E4-1B751507226F}"/>
              </a:ext>
            </a:extLst>
          </p:cNvPr>
          <p:cNvSpPr>
            <a:spLocks noGrp="1"/>
          </p:cNvSpPr>
          <p:nvPr>
            <p:ph sz="quarter" idx="11"/>
          </p:nvPr>
        </p:nvSpPr>
        <p:spPr/>
        <p:txBody>
          <a:bodyPr/>
          <a:lstStyle/>
          <a:p>
            <a:r>
              <a:rPr lang="en-US" dirty="0"/>
              <a:t> </a:t>
            </a:r>
          </a:p>
        </p:txBody>
      </p:sp>
      <p:sp>
        <p:nvSpPr>
          <p:cNvPr id="8" name="Content Placeholder 7">
            <a:extLst>
              <a:ext uri="{FF2B5EF4-FFF2-40B4-BE49-F238E27FC236}">
                <a16:creationId xmlns:a16="http://schemas.microsoft.com/office/drawing/2014/main" id="{8C2B17EC-7276-4D97-9569-96736B36E08E}"/>
              </a:ext>
            </a:extLst>
          </p:cNvPr>
          <p:cNvSpPr>
            <a:spLocks noGrp="1"/>
          </p:cNvSpPr>
          <p:nvPr>
            <p:ph sz="half" idx="10"/>
          </p:nvPr>
        </p:nvSpPr>
        <p:spPr/>
        <p:txBody>
          <a:bodyPr/>
          <a:lstStyle/>
          <a:p>
            <a:r>
              <a:rPr lang="en-US" dirty="0"/>
              <a:t>This tutorial models the internal temperature distribution in a prismatic battery during a high-rate charge.</a:t>
            </a:r>
          </a:p>
          <a:p>
            <a:r>
              <a:rPr lang="en-US" dirty="0"/>
              <a:t>The electrochemical model deploys a lumped two-electrode model to define the active layers of the battery cell (the “jelly roll”), in combination with a space-dependent model for the electronic current conduction in the current collectors plates (arrester tabs), the current collector foils, and the terminals.</a:t>
            </a:r>
          </a:p>
          <a:p>
            <a:r>
              <a:rPr lang="en-US" dirty="0"/>
              <a:t>The heat sources from the electrochemical model are coupled to a heat transfer model, where anisotropic thermal conductivities are used to define the layer orientation within the homogenized jelly roll domains.</a:t>
            </a:r>
            <a:endParaRPr lang="en-SE" dirty="0"/>
          </a:p>
        </p:txBody>
      </p:sp>
      <p:sp>
        <p:nvSpPr>
          <p:cNvPr id="3" name="Text Placeholder 2">
            <a:extLst>
              <a:ext uri="{FF2B5EF4-FFF2-40B4-BE49-F238E27FC236}">
                <a16:creationId xmlns:a16="http://schemas.microsoft.com/office/drawing/2014/main" id="{8562B736-5184-4541-8878-AB4AF94735B1}"/>
              </a:ext>
            </a:extLst>
          </p:cNvPr>
          <p:cNvSpPr>
            <a:spLocks noGrp="1"/>
          </p:cNvSpPr>
          <p:nvPr>
            <p:ph type="body" sz="quarter" idx="12"/>
          </p:nvPr>
        </p:nvSpPr>
        <p:spPr/>
        <p:txBody>
          <a:bodyPr/>
          <a:lstStyle/>
          <a:p>
            <a:r>
              <a:rPr lang="en-US" dirty="0"/>
              <a:t> </a:t>
            </a:r>
          </a:p>
        </p:txBody>
      </p:sp>
      <p:pic>
        <p:nvPicPr>
          <p:cNvPr id="4" name="Picture 3">
            <a:extLst>
              <a:ext uri="{FF2B5EF4-FFF2-40B4-BE49-F238E27FC236}">
                <a16:creationId xmlns:a16="http://schemas.microsoft.com/office/drawing/2014/main" id="{766F1F14-2D56-433D-B5B7-EDDF75ABA05B}"/>
              </a:ext>
            </a:extLst>
          </p:cNvPr>
          <p:cNvPicPr>
            <a:picLocks noChangeAspect="1"/>
          </p:cNvPicPr>
          <p:nvPr/>
        </p:nvPicPr>
        <p:blipFill rotWithShape="1">
          <a:blip r:embed="rId2"/>
          <a:srcRect l="36924" r="19438"/>
          <a:stretch/>
        </p:blipFill>
        <p:spPr>
          <a:xfrm>
            <a:off x="6172200" y="590550"/>
            <a:ext cx="2971800" cy="3829050"/>
          </a:xfrm>
          <a:prstGeom prst="rect">
            <a:avLst/>
          </a:prstGeom>
        </p:spPr>
      </p:pic>
    </p:spTree>
    <p:extLst>
      <p:ext uri="{BB962C8B-B14F-4D97-AF65-F5344CB8AC3E}">
        <p14:creationId xmlns:p14="http://schemas.microsoft.com/office/powerpoint/2010/main" val="1757511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27138-F40C-4916-A25A-7BAFA82570AD}"/>
              </a:ext>
            </a:extLst>
          </p:cNvPr>
          <p:cNvSpPr>
            <a:spLocks noGrp="1"/>
          </p:cNvSpPr>
          <p:nvPr>
            <p:ph type="title"/>
          </p:nvPr>
        </p:nvSpPr>
        <p:spPr/>
        <p:txBody>
          <a:bodyPr/>
          <a:lstStyle/>
          <a:p>
            <a:r>
              <a:rPr lang="en-US" dirty="0"/>
              <a:t>Geometry</a:t>
            </a:r>
            <a:endParaRPr lang="en-SE" dirty="0"/>
          </a:p>
        </p:txBody>
      </p:sp>
      <p:pic>
        <p:nvPicPr>
          <p:cNvPr id="8" name="Content Placeholder 7">
            <a:extLst>
              <a:ext uri="{FF2B5EF4-FFF2-40B4-BE49-F238E27FC236}">
                <a16:creationId xmlns:a16="http://schemas.microsoft.com/office/drawing/2014/main" id="{919DB427-35A5-4CEE-9319-77D89CAF0DF2}"/>
              </a:ext>
            </a:extLst>
          </p:cNvPr>
          <p:cNvPicPr>
            <a:picLocks noGrp="1" noChangeAspect="1"/>
          </p:cNvPicPr>
          <p:nvPr>
            <p:ph sz="quarter" idx="11"/>
          </p:nvPr>
        </p:nvPicPr>
        <p:blipFill>
          <a:blip r:embed="rId2"/>
          <a:stretch>
            <a:fillRect/>
          </a:stretch>
        </p:blipFill>
        <p:spPr>
          <a:xfrm>
            <a:off x="4114800" y="771211"/>
            <a:ext cx="4800600" cy="3601077"/>
          </a:xfrm>
        </p:spPr>
      </p:pic>
      <p:sp>
        <p:nvSpPr>
          <p:cNvPr id="4" name="Content Placeholder 3">
            <a:extLst>
              <a:ext uri="{FF2B5EF4-FFF2-40B4-BE49-F238E27FC236}">
                <a16:creationId xmlns:a16="http://schemas.microsoft.com/office/drawing/2014/main" id="{31DFC9A1-BB2F-4106-B026-5B1177A9508A}"/>
              </a:ext>
            </a:extLst>
          </p:cNvPr>
          <p:cNvSpPr>
            <a:spLocks noGrp="1"/>
          </p:cNvSpPr>
          <p:nvPr>
            <p:ph sz="half" idx="10"/>
          </p:nvPr>
        </p:nvSpPr>
        <p:spPr/>
        <p:txBody>
          <a:bodyPr/>
          <a:lstStyle/>
          <a:p>
            <a:r>
              <a:rPr lang="en-US" dirty="0"/>
              <a:t>The full prismatic battery contains two jelly rolls</a:t>
            </a:r>
          </a:p>
          <a:p>
            <a:r>
              <a:rPr lang="en-US" dirty="0"/>
              <a:t>Due to symmetry, only half of the geometry has to be treated</a:t>
            </a:r>
            <a:endParaRPr lang="en-SE" dirty="0"/>
          </a:p>
        </p:txBody>
      </p:sp>
      <p:cxnSp>
        <p:nvCxnSpPr>
          <p:cNvPr id="9" name="Connector: Elbow 8">
            <a:extLst>
              <a:ext uri="{FF2B5EF4-FFF2-40B4-BE49-F238E27FC236}">
                <a16:creationId xmlns:a16="http://schemas.microsoft.com/office/drawing/2014/main" id="{5BFFB17C-88D6-4ADE-897F-B20ECF1AC9C1}"/>
              </a:ext>
            </a:extLst>
          </p:cNvPr>
          <p:cNvCxnSpPr>
            <a:cxnSpLocks/>
          </p:cNvCxnSpPr>
          <p:nvPr/>
        </p:nvCxnSpPr>
        <p:spPr>
          <a:xfrm rot="16200000" flipH="1">
            <a:off x="4710204" y="1966508"/>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2" name="TextBox 11">
            <a:extLst>
              <a:ext uri="{FF2B5EF4-FFF2-40B4-BE49-F238E27FC236}">
                <a16:creationId xmlns:a16="http://schemas.microsoft.com/office/drawing/2014/main" id="{4627820F-C453-43CB-B72F-9B97194B69F9}"/>
              </a:ext>
            </a:extLst>
          </p:cNvPr>
          <p:cNvSpPr txBox="1"/>
          <p:nvPr/>
        </p:nvSpPr>
        <p:spPr>
          <a:xfrm>
            <a:off x="3518744" y="1745307"/>
            <a:ext cx="1290738"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Negative Terminal</a:t>
            </a:r>
          </a:p>
        </p:txBody>
      </p:sp>
      <p:cxnSp>
        <p:nvCxnSpPr>
          <p:cNvPr id="18" name="Connector: Elbow 17">
            <a:extLst>
              <a:ext uri="{FF2B5EF4-FFF2-40B4-BE49-F238E27FC236}">
                <a16:creationId xmlns:a16="http://schemas.microsoft.com/office/drawing/2014/main" id="{FB1862FD-2FB3-4D3C-A30B-ECA6DB6A0D15}"/>
              </a:ext>
            </a:extLst>
          </p:cNvPr>
          <p:cNvCxnSpPr>
            <a:cxnSpLocks/>
          </p:cNvCxnSpPr>
          <p:nvPr/>
        </p:nvCxnSpPr>
        <p:spPr>
          <a:xfrm rot="16200000" flipH="1">
            <a:off x="7453404" y="909546"/>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9" name="TextBox 18">
            <a:extLst>
              <a:ext uri="{FF2B5EF4-FFF2-40B4-BE49-F238E27FC236}">
                <a16:creationId xmlns:a16="http://schemas.microsoft.com/office/drawing/2014/main" id="{D38FC341-82E1-4E23-A045-44ED09290D68}"/>
              </a:ext>
            </a:extLst>
          </p:cNvPr>
          <p:cNvSpPr txBox="1"/>
          <p:nvPr/>
        </p:nvSpPr>
        <p:spPr>
          <a:xfrm>
            <a:off x="6253062" y="688345"/>
            <a:ext cx="1253869"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Positive Terminal</a:t>
            </a:r>
            <a:endParaRPr lang="en-SE" sz="1100" dirty="0">
              <a:solidFill>
                <a:srgbClr val="393A39"/>
              </a:solidFill>
              <a:latin typeface="Lato Light" panose="020F0302020204030203" pitchFamily="34" charset="77"/>
            </a:endParaRPr>
          </a:p>
        </p:txBody>
      </p:sp>
      <p:cxnSp>
        <p:nvCxnSpPr>
          <p:cNvPr id="20" name="Connector: Elbow 19">
            <a:extLst>
              <a:ext uri="{FF2B5EF4-FFF2-40B4-BE49-F238E27FC236}">
                <a16:creationId xmlns:a16="http://schemas.microsoft.com/office/drawing/2014/main" id="{7C24F0E3-F0D6-4534-BF6D-215D293D70E5}"/>
              </a:ext>
            </a:extLst>
          </p:cNvPr>
          <p:cNvCxnSpPr>
            <a:cxnSpLocks/>
          </p:cNvCxnSpPr>
          <p:nvPr/>
        </p:nvCxnSpPr>
        <p:spPr>
          <a:xfrm rot="16200000" flipH="1">
            <a:off x="5897410" y="1415115"/>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21" name="TextBox 20">
            <a:extLst>
              <a:ext uri="{FF2B5EF4-FFF2-40B4-BE49-F238E27FC236}">
                <a16:creationId xmlns:a16="http://schemas.microsoft.com/office/drawing/2014/main" id="{A0F51E41-9CF1-43CE-AF59-0040AA3416DC}"/>
              </a:ext>
            </a:extLst>
          </p:cNvPr>
          <p:cNvSpPr txBox="1"/>
          <p:nvPr/>
        </p:nvSpPr>
        <p:spPr>
          <a:xfrm>
            <a:off x="5559484" y="1193914"/>
            <a:ext cx="428322"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Cap</a:t>
            </a:r>
            <a:endParaRPr lang="en-SE" sz="1100" dirty="0">
              <a:solidFill>
                <a:srgbClr val="393A39"/>
              </a:solidFill>
              <a:latin typeface="Lato Light" panose="020F0302020204030203" pitchFamily="34" charset="77"/>
            </a:endParaRPr>
          </a:p>
        </p:txBody>
      </p:sp>
      <p:cxnSp>
        <p:nvCxnSpPr>
          <p:cNvPr id="22" name="Connector: Elbow 21">
            <a:extLst>
              <a:ext uri="{FF2B5EF4-FFF2-40B4-BE49-F238E27FC236}">
                <a16:creationId xmlns:a16="http://schemas.microsoft.com/office/drawing/2014/main" id="{6E64E4CE-7BA9-420A-BE16-9D01AF1A3E38}"/>
              </a:ext>
            </a:extLst>
          </p:cNvPr>
          <p:cNvCxnSpPr>
            <a:cxnSpLocks/>
          </p:cNvCxnSpPr>
          <p:nvPr/>
        </p:nvCxnSpPr>
        <p:spPr>
          <a:xfrm rot="16200000" flipH="1">
            <a:off x="4634004" y="3412508"/>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23" name="TextBox 22">
            <a:extLst>
              <a:ext uri="{FF2B5EF4-FFF2-40B4-BE49-F238E27FC236}">
                <a16:creationId xmlns:a16="http://schemas.microsoft.com/office/drawing/2014/main" id="{C39BFE7F-F536-401C-B82D-5138101120A0}"/>
              </a:ext>
            </a:extLst>
          </p:cNvPr>
          <p:cNvSpPr txBox="1"/>
          <p:nvPr/>
        </p:nvSpPr>
        <p:spPr>
          <a:xfrm>
            <a:off x="6431998" y="3676381"/>
            <a:ext cx="718466"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Jelly Roll</a:t>
            </a:r>
            <a:endParaRPr lang="en-SE" sz="1100" dirty="0">
              <a:solidFill>
                <a:srgbClr val="393A39"/>
              </a:solidFill>
              <a:latin typeface="Lato Light" panose="020F0302020204030203" pitchFamily="34" charset="77"/>
            </a:endParaRPr>
          </a:p>
        </p:txBody>
      </p:sp>
      <p:sp>
        <p:nvSpPr>
          <p:cNvPr id="24" name="TextBox 23">
            <a:extLst>
              <a:ext uri="{FF2B5EF4-FFF2-40B4-BE49-F238E27FC236}">
                <a16:creationId xmlns:a16="http://schemas.microsoft.com/office/drawing/2014/main" id="{D9676F2A-D2E5-46F8-82A7-74399CE2ACAA}"/>
              </a:ext>
            </a:extLst>
          </p:cNvPr>
          <p:cNvSpPr txBox="1"/>
          <p:nvPr/>
        </p:nvSpPr>
        <p:spPr>
          <a:xfrm>
            <a:off x="4975103" y="4001936"/>
            <a:ext cx="696024"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Cell Can</a:t>
            </a:r>
            <a:endParaRPr lang="en-SE" sz="1100" dirty="0">
              <a:solidFill>
                <a:srgbClr val="393A39"/>
              </a:solidFill>
              <a:latin typeface="Lato Light" panose="020F0302020204030203" pitchFamily="34" charset="77"/>
            </a:endParaRPr>
          </a:p>
        </p:txBody>
      </p:sp>
      <p:cxnSp>
        <p:nvCxnSpPr>
          <p:cNvPr id="25" name="Connector: Elbow 24">
            <a:extLst>
              <a:ext uri="{FF2B5EF4-FFF2-40B4-BE49-F238E27FC236}">
                <a16:creationId xmlns:a16="http://schemas.microsoft.com/office/drawing/2014/main" id="{E46D763A-5CD6-46B4-908C-BD0960E3C0AD}"/>
              </a:ext>
            </a:extLst>
          </p:cNvPr>
          <p:cNvCxnSpPr>
            <a:cxnSpLocks/>
          </p:cNvCxnSpPr>
          <p:nvPr/>
        </p:nvCxnSpPr>
        <p:spPr>
          <a:xfrm rot="16200000" flipH="1">
            <a:off x="6090899" y="3043146"/>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26" name="Connector: Elbow 25">
            <a:extLst>
              <a:ext uri="{FF2B5EF4-FFF2-40B4-BE49-F238E27FC236}">
                <a16:creationId xmlns:a16="http://schemas.microsoft.com/office/drawing/2014/main" id="{9200E358-2A1E-42A0-B617-FFF1FC8202F2}"/>
              </a:ext>
            </a:extLst>
          </p:cNvPr>
          <p:cNvCxnSpPr>
            <a:cxnSpLocks/>
          </p:cNvCxnSpPr>
          <p:nvPr/>
        </p:nvCxnSpPr>
        <p:spPr>
          <a:xfrm rot="5400000">
            <a:off x="7772400" y="2387356"/>
            <a:ext cx="914400" cy="368788"/>
          </a:xfrm>
          <a:prstGeom prst="bentConnector3">
            <a:avLst>
              <a:gd name="adj1" fmla="val 307"/>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29" name="TextBox 28">
            <a:extLst>
              <a:ext uri="{FF2B5EF4-FFF2-40B4-BE49-F238E27FC236}">
                <a16:creationId xmlns:a16="http://schemas.microsoft.com/office/drawing/2014/main" id="{CA58AD72-732F-4A9F-AE9D-AEAE535EE4BB}"/>
              </a:ext>
            </a:extLst>
          </p:cNvPr>
          <p:cNvSpPr txBox="1"/>
          <p:nvPr/>
        </p:nvSpPr>
        <p:spPr>
          <a:xfrm>
            <a:off x="7573719" y="3039609"/>
            <a:ext cx="1152880"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Free Electrolyte</a:t>
            </a:r>
            <a:endParaRPr lang="en-SE" sz="1100" dirty="0">
              <a:solidFill>
                <a:srgbClr val="393A39"/>
              </a:solidFill>
              <a:latin typeface="Lato Light" panose="020F0302020204030203" pitchFamily="34" charset="77"/>
            </a:endParaRPr>
          </a:p>
        </p:txBody>
      </p:sp>
    </p:spTree>
    <p:extLst>
      <p:ext uri="{BB962C8B-B14F-4D97-AF65-F5344CB8AC3E}">
        <p14:creationId xmlns:p14="http://schemas.microsoft.com/office/powerpoint/2010/main" val="1013820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CE52AA1-3CC7-482B-99E6-ABEC2C4C1124}"/>
              </a:ext>
            </a:extLst>
          </p:cNvPr>
          <p:cNvSpPr>
            <a:spLocks noGrp="1"/>
          </p:cNvSpPr>
          <p:nvPr>
            <p:ph type="title"/>
          </p:nvPr>
        </p:nvSpPr>
        <p:spPr/>
        <p:txBody>
          <a:bodyPr/>
          <a:lstStyle/>
          <a:p>
            <a:r>
              <a:rPr lang="en-US" dirty="0"/>
              <a:t>Geometry – Closeup of Negative Terminal</a:t>
            </a:r>
            <a:endParaRPr lang="en-SE" dirty="0"/>
          </a:p>
        </p:txBody>
      </p:sp>
      <p:pic>
        <p:nvPicPr>
          <p:cNvPr id="9" name="Content Placeholder 8">
            <a:extLst>
              <a:ext uri="{FF2B5EF4-FFF2-40B4-BE49-F238E27FC236}">
                <a16:creationId xmlns:a16="http://schemas.microsoft.com/office/drawing/2014/main" id="{A3C14CDF-C073-4EE8-AF95-C5C5FF0741B7}"/>
              </a:ext>
            </a:extLst>
          </p:cNvPr>
          <p:cNvPicPr>
            <a:picLocks noGrp="1" noChangeAspect="1"/>
          </p:cNvPicPr>
          <p:nvPr>
            <p:ph idx="1"/>
          </p:nvPr>
        </p:nvPicPr>
        <p:blipFill>
          <a:blip r:embed="rId2"/>
          <a:stretch>
            <a:fillRect/>
          </a:stretch>
        </p:blipFill>
        <p:spPr>
          <a:xfrm>
            <a:off x="2108636" y="1333500"/>
            <a:ext cx="5002928" cy="3752850"/>
          </a:xfrm>
        </p:spPr>
      </p:pic>
      <p:cxnSp>
        <p:nvCxnSpPr>
          <p:cNvPr id="10" name="Connector: Elbow 9">
            <a:extLst>
              <a:ext uri="{FF2B5EF4-FFF2-40B4-BE49-F238E27FC236}">
                <a16:creationId xmlns:a16="http://schemas.microsoft.com/office/drawing/2014/main" id="{B76ED6DF-AF62-46DE-9428-8D5DD81C0031}"/>
              </a:ext>
            </a:extLst>
          </p:cNvPr>
          <p:cNvCxnSpPr>
            <a:cxnSpLocks/>
          </p:cNvCxnSpPr>
          <p:nvPr/>
        </p:nvCxnSpPr>
        <p:spPr>
          <a:xfrm rot="16200000" flipH="1">
            <a:off x="3541805" y="2253877"/>
            <a:ext cx="1993423" cy="800367"/>
          </a:xfrm>
          <a:prstGeom prst="bentConnector3">
            <a:avLst>
              <a:gd name="adj1" fmla="val 189"/>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1" name="TextBox 10">
            <a:extLst>
              <a:ext uri="{FF2B5EF4-FFF2-40B4-BE49-F238E27FC236}">
                <a16:creationId xmlns:a16="http://schemas.microsoft.com/office/drawing/2014/main" id="{61AD1B40-8428-4C06-810C-9C192D1EB12A}"/>
              </a:ext>
            </a:extLst>
          </p:cNvPr>
          <p:cNvSpPr txBox="1"/>
          <p:nvPr/>
        </p:nvSpPr>
        <p:spPr>
          <a:xfrm>
            <a:off x="3193059" y="1514129"/>
            <a:ext cx="923651"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Foils Bundle</a:t>
            </a:r>
          </a:p>
        </p:txBody>
      </p:sp>
      <p:cxnSp>
        <p:nvCxnSpPr>
          <p:cNvPr id="12" name="Connector: Elbow 11">
            <a:extLst>
              <a:ext uri="{FF2B5EF4-FFF2-40B4-BE49-F238E27FC236}">
                <a16:creationId xmlns:a16="http://schemas.microsoft.com/office/drawing/2014/main" id="{72C461A0-4140-465B-A3DC-D98B70B0E8CF}"/>
              </a:ext>
            </a:extLst>
          </p:cNvPr>
          <p:cNvCxnSpPr>
            <a:cxnSpLocks/>
          </p:cNvCxnSpPr>
          <p:nvPr/>
        </p:nvCxnSpPr>
        <p:spPr>
          <a:xfrm rot="16200000" flipH="1">
            <a:off x="2382662" y="2873725"/>
            <a:ext cx="1399430" cy="672397"/>
          </a:xfrm>
          <a:prstGeom prst="bentConnector3">
            <a:avLst>
              <a:gd name="adj1" fmla="val -108"/>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Connector: Elbow 13">
            <a:extLst>
              <a:ext uri="{FF2B5EF4-FFF2-40B4-BE49-F238E27FC236}">
                <a16:creationId xmlns:a16="http://schemas.microsoft.com/office/drawing/2014/main" id="{64AB055E-A21E-46D1-A89A-46E5D4561F5B}"/>
              </a:ext>
            </a:extLst>
          </p:cNvPr>
          <p:cNvCxnSpPr>
            <a:cxnSpLocks/>
          </p:cNvCxnSpPr>
          <p:nvPr/>
        </p:nvCxnSpPr>
        <p:spPr>
          <a:xfrm rot="16200000" flipH="1">
            <a:off x="2178391" y="3358783"/>
            <a:ext cx="1243648" cy="583981"/>
          </a:xfrm>
          <a:prstGeom prst="bentConnector3">
            <a:avLst>
              <a:gd name="adj1" fmla="val -70"/>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5" name="TextBox 14">
            <a:extLst>
              <a:ext uri="{FF2B5EF4-FFF2-40B4-BE49-F238E27FC236}">
                <a16:creationId xmlns:a16="http://schemas.microsoft.com/office/drawing/2014/main" id="{D655232E-550E-4F0A-86FB-495DB4C9AF5B}"/>
              </a:ext>
            </a:extLst>
          </p:cNvPr>
          <p:cNvSpPr txBox="1"/>
          <p:nvPr/>
        </p:nvSpPr>
        <p:spPr>
          <a:xfrm>
            <a:off x="854259" y="2887399"/>
            <a:ext cx="1688283"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Current Conductor Plate</a:t>
            </a:r>
          </a:p>
        </p:txBody>
      </p:sp>
      <p:cxnSp>
        <p:nvCxnSpPr>
          <p:cNvPr id="16" name="Connector: Elbow 15">
            <a:extLst>
              <a:ext uri="{FF2B5EF4-FFF2-40B4-BE49-F238E27FC236}">
                <a16:creationId xmlns:a16="http://schemas.microsoft.com/office/drawing/2014/main" id="{27E5E288-2AA3-4503-8E19-767C9809B979}"/>
              </a:ext>
            </a:extLst>
          </p:cNvPr>
          <p:cNvCxnSpPr>
            <a:cxnSpLocks/>
          </p:cNvCxnSpPr>
          <p:nvPr/>
        </p:nvCxnSpPr>
        <p:spPr>
          <a:xfrm rot="16200000" flipH="1">
            <a:off x="1814604" y="3922352"/>
            <a:ext cx="682198" cy="501406"/>
          </a:xfrm>
          <a:prstGeom prst="bentConnector3">
            <a:avLst>
              <a:gd name="adj1" fmla="val -161"/>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cxnSp>
      <p:sp>
        <p:nvSpPr>
          <p:cNvPr id="17" name="TextBox 16">
            <a:extLst>
              <a:ext uri="{FF2B5EF4-FFF2-40B4-BE49-F238E27FC236}">
                <a16:creationId xmlns:a16="http://schemas.microsoft.com/office/drawing/2014/main" id="{560A92EC-D3B3-445A-9458-169390A07498}"/>
              </a:ext>
            </a:extLst>
          </p:cNvPr>
          <p:cNvSpPr txBox="1"/>
          <p:nvPr/>
        </p:nvSpPr>
        <p:spPr>
          <a:xfrm>
            <a:off x="724802" y="3679196"/>
            <a:ext cx="1212191"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Insulating Spacer</a:t>
            </a:r>
          </a:p>
        </p:txBody>
      </p:sp>
      <p:sp>
        <p:nvSpPr>
          <p:cNvPr id="23" name="TextBox 22">
            <a:extLst>
              <a:ext uri="{FF2B5EF4-FFF2-40B4-BE49-F238E27FC236}">
                <a16:creationId xmlns:a16="http://schemas.microsoft.com/office/drawing/2014/main" id="{8372E312-81D7-47D7-85D2-D2268B1700C5}"/>
              </a:ext>
            </a:extLst>
          </p:cNvPr>
          <p:cNvSpPr txBox="1"/>
          <p:nvPr/>
        </p:nvSpPr>
        <p:spPr>
          <a:xfrm>
            <a:off x="2313046" y="2366419"/>
            <a:ext cx="433132" cy="261610"/>
          </a:xfrm>
          <a:prstGeom prst="rect">
            <a:avLst/>
          </a:prstGeom>
          <a:noFill/>
        </p:spPr>
        <p:txBody>
          <a:bodyPr wrap="none" rtlCol="0">
            <a:spAutoFit/>
          </a:bodyPr>
          <a:lstStyle/>
          <a:p>
            <a:r>
              <a:rPr lang="en-US" sz="1100" dirty="0">
                <a:solidFill>
                  <a:srgbClr val="393A39"/>
                </a:solidFill>
                <a:latin typeface="Lato Light" panose="020F0302020204030203" pitchFamily="34" charset="77"/>
              </a:rPr>
              <a:t>Seal</a:t>
            </a:r>
          </a:p>
        </p:txBody>
      </p:sp>
    </p:spTree>
    <p:extLst>
      <p:ext uri="{BB962C8B-B14F-4D97-AF65-F5344CB8AC3E}">
        <p14:creationId xmlns:p14="http://schemas.microsoft.com/office/powerpoint/2010/main" val="2140279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a:xfrm>
            <a:off x="457200" y="3034640"/>
            <a:ext cx="2417762" cy="1670710"/>
          </a:xfrm>
        </p:spPr>
        <p:txBody>
          <a:bodyPr>
            <a:normAutofit/>
          </a:bodyPr>
          <a:lstStyle/>
          <a:p>
            <a:pPr>
              <a:lnSpc>
                <a:spcPct val="120000"/>
              </a:lnSpc>
            </a:pPr>
            <a:r>
              <a:rPr lang="en-US" sz="700" dirty="0"/>
              <a:t>The electrochemistry, current conduction from the jelly roll to the terminals, and heat transfer problems are defined in the following ready-made interfaces:</a:t>
            </a:r>
          </a:p>
          <a:p>
            <a:pPr lvl="1">
              <a:lnSpc>
                <a:spcPct val="120000"/>
              </a:lnSpc>
            </a:pPr>
            <a:r>
              <a:rPr lang="en-US" sz="700" i="1" dirty="0"/>
              <a:t>Lumped Battery i</a:t>
            </a:r>
            <a:r>
              <a:rPr lang="en-US" sz="700" dirty="0"/>
              <a:t>nterface</a:t>
            </a:r>
          </a:p>
          <a:p>
            <a:pPr lvl="1">
              <a:lnSpc>
                <a:spcPct val="120000"/>
              </a:lnSpc>
            </a:pPr>
            <a:r>
              <a:rPr lang="en-US" sz="700" i="1" dirty="0"/>
              <a:t>Primary Current Distribution </a:t>
            </a:r>
            <a:r>
              <a:rPr lang="en-US" sz="700" dirty="0"/>
              <a:t>interface</a:t>
            </a:r>
          </a:p>
          <a:p>
            <a:pPr lvl="1">
              <a:lnSpc>
                <a:spcPct val="120000"/>
              </a:lnSpc>
            </a:pPr>
            <a:r>
              <a:rPr lang="en-US" sz="700" i="1" dirty="0"/>
              <a:t>Heat Transfer in Solids </a:t>
            </a:r>
            <a:r>
              <a:rPr lang="en-US" sz="700" dirty="0"/>
              <a:t>interface</a:t>
            </a:r>
          </a:p>
          <a:p>
            <a:pPr>
              <a:lnSpc>
                <a:spcPct val="120000"/>
              </a:lnSpc>
            </a:pPr>
            <a:r>
              <a:rPr lang="en-US" sz="700" dirty="0"/>
              <a:t>The </a:t>
            </a:r>
            <a:r>
              <a:rPr lang="en-US" sz="700" i="1" dirty="0"/>
              <a:t>Electrochemical Heating </a:t>
            </a:r>
            <a:r>
              <a:rPr lang="en-US" sz="700" dirty="0"/>
              <a:t>feature couples </a:t>
            </a:r>
            <a:br>
              <a:rPr lang="en-US" sz="700" dirty="0"/>
            </a:br>
            <a:r>
              <a:rPr lang="en-US" sz="700" dirty="0"/>
              <a:t>the electrochemistry and heat transfer equations</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600"/>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
        <p:nvSpPr>
          <p:cNvPr id="13" name="Oval 12">
            <a:extLst>
              <a:ext uri="{FF2B5EF4-FFF2-40B4-BE49-F238E27FC236}">
                <a16:creationId xmlns:a16="http://schemas.microsoft.com/office/drawing/2014/main" id="{C3BA9780-3960-4FCD-A8AA-240B013414D5}"/>
              </a:ext>
            </a:extLst>
          </p:cNvPr>
          <p:cNvSpPr/>
          <p:nvPr/>
        </p:nvSpPr>
        <p:spPr>
          <a:xfrm>
            <a:off x="2971800" y="3415883"/>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
        <p:nvSpPr>
          <p:cNvPr id="14" name="Oval 13">
            <a:extLst>
              <a:ext uri="{FF2B5EF4-FFF2-40B4-BE49-F238E27FC236}">
                <a16:creationId xmlns:a16="http://schemas.microsoft.com/office/drawing/2014/main" id="{E7E183F2-AB0B-4707-B90E-BFDFC77A376F}"/>
              </a:ext>
            </a:extLst>
          </p:cNvPr>
          <p:cNvSpPr/>
          <p:nvPr/>
        </p:nvSpPr>
        <p:spPr>
          <a:xfrm>
            <a:off x="2971800" y="36385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15" name="Oval 14">
            <a:extLst>
              <a:ext uri="{FF2B5EF4-FFF2-40B4-BE49-F238E27FC236}">
                <a16:creationId xmlns:a16="http://schemas.microsoft.com/office/drawing/2014/main" id="{EDAC84F1-D685-4461-B2B9-69BB87188C28}"/>
              </a:ext>
            </a:extLst>
          </p:cNvPr>
          <p:cNvSpPr/>
          <p:nvPr/>
        </p:nvSpPr>
        <p:spPr>
          <a:xfrm>
            <a:off x="2971800" y="38671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3</a:t>
            </a:r>
            <a:endParaRPr lang="en-US" dirty="0">
              <a:solidFill>
                <a:srgbClr val="F15B63"/>
              </a:solidFill>
            </a:endParaRPr>
          </a:p>
        </p:txBody>
      </p:sp>
      <p:sp>
        <p:nvSpPr>
          <p:cNvPr id="16" name="Oval 15">
            <a:extLst>
              <a:ext uri="{FF2B5EF4-FFF2-40B4-BE49-F238E27FC236}">
                <a16:creationId xmlns:a16="http://schemas.microsoft.com/office/drawing/2014/main" id="{051F5581-8463-4B17-BBF1-AEBFCE3E51E2}"/>
              </a:ext>
            </a:extLst>
          </p:cNvPr>
          <p:cNvSpPr/>
          <p:nvPr/>
        </p:nvSpPr>
        <p:spPr>
          <a:xfrm>
            <a:off x="2971800" y="41719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4</a:t>
            </a:r>
            <a:endParaRPr lang="en-US" dirty="0">
              <a:solidFill>
                <a:srgbClr val="F15B63"/>
              </a:solidFill>
            </a:endParaRPr>
          </a:p>
        </p:txBody>
      </p:sp>
      <p:sp>
        <p:nvSpPr>
          <p:cNvPr id="17" name="Oval 16">
            <a:extLst>
              <a:ext uri="{FF2B5EF4-FFF2-40B4-BE49-F238E27FC236}">
                <a16:creationId xmlns:a16="http://schemas.microsoft.com/office/drawing/2014/main" id="{A8D313A4-8CDC-45AE-8F20-06560589A2CA}"/>
              </a:ext>
            </a:extLst>
          </p:cNvPr>
          <p:cNvSpPr/>
          <p:nvPr/>
        </p:nvSpPr>
        <p:spPr>
          <a:xfrm>
            <a:off x="5257800" y="2942565"/>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
        <p:nvSpPr>
          <p:cNvPr id="18" name="Oval 17">
            <a:extLst>
              <a:ext uri="{FF2B5EF4-FFF2-40B4-BE49-F238E27FC236}">
                <a16:creationId xmlns:a16="http://schemas.microsoft.com/office/drawing/2014/main" id="{2DD50344-F870-4E6A-A1B6-5CA15409BFA6}"/>
              </a:ext>
            </a:extLst>
          </p:cNvPr>
          <p:cNvSpPr/>
          <p:nvPr/>
        </p:nvSpPr>
        <p:spPr>
          <a:xfrm>
            <a:off x="5257800" y="33337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19" name="Oval 18">
            <a:extLst>
              <a:ext uri="{FF2B5EF4-FFF2-40B4-BE49-F238E27FC236}">
                <a16:creationId xmlns:a16="http://schemas.microsoft.com/office/drawing/2014/main" id="{7B52CA80-AFAA-47D2-AA07-0B261DDE9CDF}"/>
              </a:ext>
            </a:extLst>
          </p:cNvPr>
          <p:cNvSpPr/>
          <p:nvPr/>
        </p:nvSpPr>
        <p:spPr>
          <a:xfrm>
            <a:off x="5257800" y="3978275"/>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3</a:t>
            </a:r>
            <a:endParaRPr lang="en-US" dirty="0">
              <a:solidFill>
                <a:srgbClr val="F15B63"/>
              </a:solidFill>
            </a:endParaRPr>
          </a:p>
        </p:txBody>
      </p:sp>
      <p:sp>
        <p:nvSpPr>
          <p:cNvPr id="21" name="Oval 20">
            <a:extLst>
              <a:ext uri="{FF2B5EF4-FFF2-40B4-BE49-F238E27FC236}">
                <a16:creationId xmlns:a16="http://schemas.microsoft.com/office/drawing/2014/main" id="{26F25E8E-8862-474C-AE72-9DBD1D9B46F7}"/>
              </a:ext>
            </a:extLst>
          </p:cNvPr>
          <p:cNvSpPr/>
          <p:nvPr/>
        </p:nvSpPr>
        <p:spPr>
          <a:xfrm>
            <a:off x="5257800" y="4516437"/>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4</a:t>
            </a:r>
            <a:endParaRPr lang="en-US" dirty="0">
              <a:solidFill>
                <a:srgbClr val="F15B63"/>
              </a:solidFill>
            </a:endParaRPr>
          </a:p>
        </p:txBody>
      </p:sp>
    </p:spTree>
    <p:extLst>
      <p:ext uri="{BB962C8B-B14F-4D97-AF65-F5344CB8AC3E}">
        <p14:creationId xmlns:p14="http://schemas.microsoft.com/office/powerpoint/2010/main" val="3004395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p:txBody>
          <a:bodyPr>
            <a:normAutofit lnSpcReduction="10000"/>
          </a:bodyPr>
          <a:lstStyle/>
          <a:p>
            <a:pPr>
              <a:lnSpc>
                <a:spcPct val="120000"/>
              </a:lnSpc>
            </a:pPr>
            <a:r>
              <a:rPr lang="en-US" sz="1200" dirty="0"/>
              <a:t>The Lumped Battery interface defines the cell chemistry for a Graphite/LFP Lithium-Ion Battery</a:t>
            </a:r>
          </a:p>
          <a:p>
            <a:pPr>
              <a:lnSpc>
                <a:spcPct val="120000"/>
              </a:lnSpc>
            </a:pPr>
            <a:r>
              <a:rPr lang="en-US" sz="1200" dirty="0"/>
              <a:t>Half-cell equilibrium potentials data are from the </a:t>
            </a:r>
            <a:r>
              <a:rPr lang="en-US" sz="1200" i="1" dirty="0"/>
              <a:t>Battery</a:t>
            </a:r>
            <a:r>
              <a:rPr lang="en-US" sz="1200" dirty="0"/>
              <a:t> material library</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600"/>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
        <p:nvSpPr>
          <p:cNvPr id="5" name="Oval 4">
            <a:extLst>
              <a:ext uri="{FF2B5EF4-FFF2-40B4-BE49-F238E27FC236}">
                <a16:creationId xmlns:a16="http://schemas.microsoft.com/office/drawing/2014/main" id="{DAE1FD97-2538-4272-81B0-4726ADBF7630}"/>
              </a:ext>
            </a:extLst>
          </p:cNvPr>
          <p:cNvSpPr/>
          <p:nvPr/>
        </p:nvSpPr>
        <p:spPr>
          <a:xfrm>
            <a:off x="3133569" y="32575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
        <p:nvSpPr>
          <p:cNvPr id="8" name="Oval 7">
            <a:extLst>
              <a:ext uri="{FF2B5EF4-FFF2-40B4-BE49-F238E27FC236}">
                <a16:creationId xmlns:a16="http://schemas.microsoft.com/office/drawing/2014/main" id="{1F01DB68-0DCA-4C8F-B444-0578855C1597}"/>
              </a:ext>
            </a:extLst>
          </p:cNvPr>
          <p:cNvSpPr/>
          <p:nvPr/>
        </p:nvSpPr>
        <p:spPr>
          <a:xfrm>
            <a:off x="3133569" y="39433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9" name="Oval 8">
            <a:extLst>
              <a:ext uri="{FF2B5EF4-FFF2-40B4-BE49-F238E27FC236}">
                <a16:creationId xmlns:a16="http://schemas.microsoft.com/office/drawing/2014/main" id="{F5B75E71-39D8-48DB-AD41-6696778DEA1A}"/>
              </a:ext>
            </a:extLst>
          </p:cNvPr>
          <p:cNvSpPr/>
          <p:nvPr/>
        </p:nvSpPr>
        <p:spPr>
          <a:xfrm>
            <a:off x="5410200" y="19621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10" name="Oval 9">
            <a:extLst>
              <a:ext uri="{FF2B5EF4-FFF2-40B4-BE49-F238E27FC236}">
                <a16:creationId xmlns:a16="http://schemas.microsoft.com/office/drawing/2014/main" id="{054C8C8D-968C-40CE-9A1D-42C589F8F61A}"/>
              </a:ext>
            </a:extLst>
          </p:cNvPr>
          <p:cNvSpPr/>
          <p:nvPr/>
        </p:nvSpPr>
        <p:spPr>
          <a:xfrm>
            <a:off x="5410200" y="2905126"/>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Tree>
    <p:extLst>
      <p:ext uri="{BB962C8B-B14F-4D97-AF65-F5344CB8AC3E}">
        <p14:creationId xmlns:p14="http://schemas.microsoft.com/office/powerpoint/2010/main" val="1713343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p:txBody>
          <a:bodyPr>
            <a:normAutofit/>
          </a:bodyPr>
          <a:lstStyle/>
          <a:p>
            <a:pPr marL="0" indent="0">
              <a:lnSpc>
                <a:spcPct val="120000"/>
              </a:lnSpc>
              <a:buNone/>
            </a:pPr>
            <a:r>
              <a:rPr lang="en-US" sz="1200" dirty="0"/>
              <a:t>The Primary Current Distribution defines the electric potential distribution in the terminals, current conductor plates and foils</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600"/>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Tree>
    <p:extLst>
      <p:ext uri="{BB962C8B-B14F-4D97-AF65-F5344CB8AC3E}">
        <p14:creationId xmlns:p14="http://schemas.microsoft.com/office/powerpoint/2010/main" val="4082883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p:txBody>
          <a:bodyPr>
            <a:normAutofit fontScale="92500" lnSpcReduction="10000"/>
          </a:bodyPr>
          <a:lstStyle/>
          <a:p>
            <a:pPr>
              <a:lnSpc>
                <a:spcPct val="120000"/>
              </a:lnSpc>
            </a:pPr>
            <a:r>
              <a:rPr lang="en-US" sz="1600" dirty="0"/>
              <a:t>The </a:t>
            </a:r>
            <a:r>
              <a:rPr lang="en-US" sz="1600" i="1" dirty="0"/>
              <a:t>Heat Transfer </a:t>
            </a:r>
            <a:r>
              <a:rPr lang="en-US" sz="1600" dirty="0"/>
              <a:t>interface defines the temperature distribution</a:t>
            </a:r>
          </a:p>
          <a:p>
            <a:pPr>
              <a:lnSpc>
                <a:spcPct val="120000"/>
              </a:lnSpc>
            </a:pPr>
            <a:r>
              <a:rPr lang="en-US" sz="1600" dirty="0"/>
              <a:t>Properties are from materials for all domains except the jelly roll</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600"/>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Tree>
    <p:extLst>
      <p:ext uri="{BB962C8B-B14F-4D97-AF65-F5344CB8AC3E}">
        <p14:creationId xmlns:p14="http://schemas.microsoft.com/office/powerpoint/2010/main" val="3820116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4F6EB73-D822-4D49-8139-B9D35D07AACF}"/>
              </a:ext>
            </a:extLst>
          </p:cNvPr>
          <p:cNvSpPr>
            <a:spLocks noGrp="1"/>
          </p:cNvSpPr>
          <p:nvPr>
            <p:ph sz="half" idx="18"/>
          </p:nvPr>
        </p:nvSpPr>
        <p:spPr/>
        <p:txBody>
          <a:bodyPr>
            <a:normAutofit fontScale="62500" lnSpcReduction="20000"/>
          </a:bodyPr>
          <a:lstStyle/>
          <a:p>
            <a:pPr marL="0" indent="0">
              <a:lnSpc>
                <a:spcPct val="120000"/>
              </a:lnSpc>
              <a:buNone/>
            </a:pPr>
            <a:r>
              <a:rPr lang="en-US" sz="1600" dirty="0"/>
              <a:t>The layer orientation of the jelly roll is defined by</a:t>
            </a:r>
          </a:p>
          <a:p>
            <a:pPr>
              <a:lnSpc>
                <a:spcPct val="120000"/>
              </a:lnSpc>
            </a:pPr>
            <a:r>
              <a:rPr lang="en-US" sz="1600" dirty="0"/>
              <a:t>A cartesian coordinate system for the rectangular part</a:t>
            </a:r>
          </a:p>
          <a:p>
            <a:pPr>
              <a:lnSpc>
                <a:spcPct val="120000"/>
              </a:lnSpc>
            </a:pPr>
            <a:r>
              <a:rPr lang="en-US" sz="1600" dirty="0"/>
              <a:t>Cylindrical coordinate systems for the half cylinders</a:t>
            </a:r>
          </a:p>
          <a:p>
            <a:pPr>
              <a:lnSpc>
                <a:spcPct val="120000"/>
              </a:lnSpc>
            </a:pPr>
            <a:r>
              <a:rPr lang="en-US" sz="1600" dirty="0"/>
              <a:t>Separate through-layer and in-layer thermal conductivities</a:t>
            </a:r>
          </a:p>
        </p:txBody>
      </p:sp>
      <p:pic>
        <p:nvPicPr>
          <p:cNvPr id="7" name="Content Placeholder 6">
            <a:extLst>
              <a:ext uri="{FF2B5EF4-FFF2-40B4-BE49-F238E27FC236}">
                <a16:creationId xmlns:a16="http://schemas.microsoft.com/office/drawing/2014/main" id="{8D81943F-36D2-4202-A734-A288CF2C91BC}"/>
              </a:ext>
            </a:extLst>
          </p:cNvPr>
          <p:cNvPicPr>
            <a:picLocks noGrp="1" noChangeAspect="1"/>
          </p:cNvPicPr>
          <p:nvPr>
            <p:ph sz="quarter" idx="17"/>
          </p:nvPr>
        </p:nvPicPr>
        <p:blipFill>
          <a:blip r:embed="rId2"/>
          <a:stretch>
            <a:fillRect/>
          </a:stretch>
        </p:blipFill>
        <p:spPr>
          <a:xfrm>
            <a:off x="3760477" y="438150"/>
            <a:ext cx="7590870" cy="4800600"/>
          </a:xfrm>
          <a:prstGeom prst="rect">
            <a:avLst/>
          </a:prstGeom>
        </p:spPr>
      </p:pic>
      <p:sp>
        <p:nvSpPr>
          <p:cNvPr id="4" name="Title 3">
            <a:extLst>
              <a:ext uri="{FF2B5EF4-FFF2-40B4-BE49-F238E27FC236}">
                <a16:creationId xmlns:a16="http://schemas.microsoft.com/office/drawing/2014/main" id="{3DA9B486-86A7-4369-A1B8-B93BB187D846}"/>
              </a:ext>
            </a:extLst>
          </p:cNvPr>
          <p:cNvSpPr>
            <a:spLocks noGrp="1"/>
          </p:cNvSpPr>
          <p:nvPr>
            <p:ph type="title"/>
          </p:nvPr>
        </p:nvSpPr>
        <p:spPr/>
        <p:txBody>
          <a:bodyPr/>
          <a:lstStyle/>
          <a:p>
            <a:r>
              <a:rPr lang="en-US" dirty="0"/>
              <a:t>Implementation in COMSOL Multiphysics</a:t>
            </a:r>
            <a:r>
              <a:rPr lang="en-US" baseline="30000" dirty="0"/>
              <a:t>®</a:t>
            </a:r>
            <a:r>
              <a:rPr lang="en-US" dirty="0"/>
              <a:t> </a:t>
            </a:r>
            <a:endParaRPr lang="en-SE" dirty="0"/>
          </a:p>
        </p:txBody>
      </p:sp>
      <p:sp>
        <p:nvSpPr>
          <p:cNvPr id="8" name="Oval 7">
            <a:extLst>
              <a:ext uri="{FF2B5EF4-FFF2-40B4-BE49-F238E27FC236}">
                <a16:creationId xmlns:a16="http://schemas.microsoft.com/office/drawing/2014/main" id="{3E3BEDCC-3D64-4A92-9C22-CB5419D9A859}"/>
              </a:ext>
            </a:extLst>
          </p:cNvPr>
          <p:cNvSpPr/>
          <p:nvPr/>
        </p:nvSpPr>
        <p:spPr>
          <a:xfrm>
            <a:off x="3225644" y="3458668"/>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
        <p:nvSpPr>
          <p:cNvPr id="9" name="Oval 8">
            <a:extLst>
              <a:ext uri="{FF2B5EF4-FFF2-40B4-BE49-F238E27FC236}">
                <a16:creationId xmlns:a16="http://schemas.microsoft.com/office/drawing/2014/main" id="{2D13CC7B-F5B6-494A-A406-FBBBF92CE2B2}"/>
              </a:ext>
            </a:extLst>
          </p:cNvPr>
          <p:cNvSpPr/>
          <p:nvPr/>
        </p:nvSpPr>
        <p:spPr>
          <a:xfrm>
            <a:off x="3225644" y="3869995"/>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10" name="Oval 9">
            <a:extLst>
              <a:ext uri="{FF2B5EF4-FFF2-40B4-BE49-F238E27FC236}">
                <a16:creationId xmlns:a16="http://schemas.microsoft.com/office/drawing/2014/main" id="{2013AA5B-8C36-47FC-B2B7-4B51C8A10C5D}"/>
              </a:ext>
            </a:extLst>
          </p:cNvPr>
          <p:cNvSpPr/>
          <p:nvPr/>
        </p:nvSpPr>
        <p:spPr>
          <a:xfrm>
            <a:off x="3225644" y="432435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3</a:t>
            </a:r>
            <a:endParaRPr lang="en-US" dirty="0">
              <a:solidFill>
                <a:srgbClr val="F15B63"/>
              </a:solidFill>
            </a:endParaRPr>
          </a:p>
        </p:txBody>
      </p:sp>
      <p:sp>
        <p:nvSpPr>
          <p:cNvPr id="11" name="Oval 10">
            <a:extLst>
              <a:ext uri="{FF2B5EF4-FFF2-40B4-BE49-F238E27FC236}">
                <a16:creationId xmlns:a16="http://schemas.microsoft.com/office/drawing/2014/main" id="{7F48168A-5DD3-45C2-A45F-F8B1BBA68E71}"/>
              </a:ext>
            </a:extLst>
          </p:cNvPr>
          <p:cNvSpPr/>
          <p:nvPr/>
        </p:nvSpPr>
        <p:spPr>
          <a:xfrm>
            <a:off x="4953000" y="2387600"/>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1</a:t>
            </a:r>
            <a:endParaRPr lang="en-US" dirty="0">
              <a:solidFill>
                <a:srgbClr val="F15B63"/>
              </a:solidFill>
            </a:endParaRPr>
          </a:p>
        </p:txBody>
      </p:sp>
      <p:sp>
        <p:nvSpPr>
          <p:cNvPr id="12" name="Oval 11">
            <a:extLst>
              <a:ext uri="{FF2B5EF4-FFF2-40B4-BE49-F238E27FC236}">
                <a16:creationId xmlns:a16="http://schemas.microsoft.com/office/drawing/2014/main" id="{B63060B5-C14E-4CC3-9EB7-1D4FA875EEC9}"/>
              </a:ext>
            </a:extLst>
          </p:cNvPr>
          <p:cNvSpPr/>
          <p:nvPr/>
        </p:nvSpPr>
        <p:spPr>
          <a:xfrm>
            <a:off x="4953000" y="2581276"/>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2</a:t>
            </a:r>
            <a:endParaRPr lang="en-US" dirty="0">
              <a:solidFill>
                <a:srgbClr val="F15B63"/>
              </a:solidFill>
            </a:endParaRPr>
          </a:p>
        </p:txBody>
      </p:sp>
      <p:sp>
        <p:nvSpPr>
          <p:cNvPr id="13" name="Oval 12">
            <a:extLst>
              <a:ext uri="{FF2B5EF4-FFF2-40B4-BE49-F238E27FC236}">
                <a16:creationId xmlns:a16="http://schemas.microsoft.com/office/drawing/2014/main" id="{32E11E0E-3220-4E11-A17A-F3DB8DF25568}"/>
              </a:ext>
            </a:extLst>
          </p:cNvPr>
          <p:cNvSpPr/>
          <p:nvPr/>
        </p:nvSpPr>
        <p:spPr>
          <a:xfrm>
            <a:off x="5638800" y="3550743"/>
            <a:ext cx="184150" cy="184150"/>
          </a:xfrm>
          <a:prstGeom prst="ellipse">
            <a:avLst/>
          </a:prstGeom>
          <a:solidFill>
            <a:schemeClr val="bg1"/>
          </a:solidFill>
          <a:ln>
            <a:solidFill>
              <a:srgbClr val="F15B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F15B63"/>
                </a:solidFill>
              </a:rPr>
              <a:t>3</a:t>
            </a:r>
            <a:endParaRPr lang="en-US" dirty="0">
              <a:solidFill>
                <a:srgbClr val="F15B63"/>
              </a:solidFill>
            </a:endParaRPr>
          </a:p>
        </p:txBody>
      </p:sp>
    </p:spTree>
    <p:extLst>
      <p:ext uri="{BB962C8B-B14F-4D97-AF65-F5344CB8AC3E}">
        <p14:creationId xmlns:p14="http://schemas.microsoft.com/office/powerpoint/2010/main" val="361001271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389</TotalTime>
  <Words>550</Words>
  <Application>Microsoft Office PowerPoint</Application>
  <PresentationFormat>On-screen Show (16:9)</PresentationFormat>
  <Paragraphs>81</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Lato Light</vt:lpstr>
      <vt:lpstr>Lato Black</vt:lpstr>
      <vt:lpstr>Arial</vt:lpstr>
      <vt:lpstr>Lato</vt:lpstr>
      <vt:lpstr>Wingdings</vt:lpstr>
      <vt:lpstr>Symbol</vt:lpstr>
      <vt:lpstr>comsol-slide-template-NEW</vt:lpstr>
      <vt:lpstr>Cooling of a  Prismatic Battery</vt:lpstr>
      <vt:lpstr>Introduction</vt:lpstr>
      <vt:lpstr>Geometry</vt:lpstr>
      <vt:lpstr>Geometry – Closeup of Negative Terminal</vt:lpstr>
      <vt:lpstr>Implementation in COMSOL Multiphysics® </vt:lpstr>
      <vt:lpstr>Implementation in COMSOL Multiphysics® </vt:lpstr>
      <vt:lpstr>Implementation in COMSOL Multiphysics® </vt:lpstr>
      <vt:lpstr>Implementation in COMSOL Multiphysics® </vt:lpstr>
      <vt:lpstr>Implementation in COMSOL Multiphysics® </vt:lpstr>
      <vt:lpstr>Implementation in COMSOL Multiphysics® </vt:lpstr>
      <vt:lpstr>Current Conductor Potentials</vt:lpstr>
      <vt:lpstr>Jelly Roll Temperature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Microsoft Office User</dc:creator>
  <cp:lastModifiedBy>Ed Fontes</cp:lastModifiedBy>
  <cp:revision>15</cp:revision>
  <dcterms:created xsi:type="dcterms:W3CDTF">2023-12-18T13:22:22Z</dcterms:created>
  <dcterms:modified xsi:type="dcterms:W3CDTF">2024-11-19T15:07:10Z</dcterms:modified>
</cp:coreProperties>
</file>