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61" r:id="rId2"/>
    <p:sldId id="273" r:id="rId3"/>
    <p:sldId id="258" r:id="rId4"/>
    <p:sldId id="260" r:id="rId5"/>
    <p:sldId id="27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09" d="100"/>
          <a:sy n="109" d="100"/>
        </p:scale>
        <p:origin x="534" y="1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1ABABC-7EE2-4B81-AF00-4D897B5398B0}" type="datetimeFigureOut">
              <a:rPr lang="fr-FR" smtClean="0"/>
              <a:t>21/11/2024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DB66A4-3942-42F5-B980-43119F786BF4}" type="slidenum">
              <a:rPr lang="fr-FR" smtClean="0"/>
              <a:t>‹#›</a:t>
            </a:fld>
            <a:endParaRPr lang="fr-FR"/>
          </a:p>
        </p:txBody>
      </p:sp>
    </p:spTree>
    <p:extLst>
      <p:ext uri="{BB962C8B-B14F-4D97-AF65-F5344CB8AC3E}">
        <p14:creationId xmlns:p14="http://schemas.microsoft.com/office/powerpoint/2010/main" val="1328956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1870">
                <a:solidFill>
                  <a:srgbClr val="393A39"/>
                </a:solidFill>
                <a:latin typeface="Lato" panose="020F0502020204030203" pitchFamily="34" charset="0"/>
              </a:defRPr>
            </a:lvl1pPr>
            <a:lvl2pPr marL="626400" indent="-226800">
              <a:lnSpc>
                <a:spcPct val="100000"/>
              </a:lnSpc>
              <a:buFontTx/>
              <a:buChar char="‒"/>
              <a:defRPr sz="1600">
                <a:solidFill>
                  <a:srgbClr val="393A39"/>
                </a:solidFill>
                <a:latin typeface="Lato" panose="020F0502020204030203" pitchFamily="34" charset="0"/>
              </a:defRPr>
            </a:lvl2pPr>
            <a:lvl3pPr>
              <a:lnSpc>
                <a:spcPct val="100000"/>
              </a:lnSpc>
              <a:defRPr sz="1470">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5pPr>
            <a:lvl6pPr marL="191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1870">
                <a:solidFill>
                  <a:srgbClr val="393A39"/>
                </a:solidFill>
                <a:latin typeface="Lato" panose="020F0502020204030203" pitchFamily="34" charset="0"/>
              </a:defRPr>
            </a:lvl1pPr>
            <a:lvl2pPr marL="626400" indent="-226800">
              <a:lnSpc>
                <a:spcPct val="100000"/>
              </a:lnSpc>
              <a:buFontTx/>
              <a:buChar char="‒"/>
              <a:defRPr sz="1600">
                <a:solidFill>
                  <a:srgbClr val="393A39"/>
                </a:solidFill>
                <a:latin typeface="Lato" panose="020F0502020204030203" pitchFamily="34" charset="0"/>
              </a:defRPr>
            </a:lvl2pPr>
            <a:lvl3pPr>
              <a:lnSpc>
                <a:spcPct val="100000"/>
              </a:lnSpc>
              <a:defRPr sz="1470">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5pPr>
            <a:lvl6pPr marL="191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marL="626400" indent="-226800">
              <a:buFontTx/>
              <a:buChar cha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600">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600">
                <a:latin typeface="Lato" panose="020F0502020204030203" pitchFamily="34" charset="0"/>
              </a:defRPr>
            </a:lvl5pPr>
            <a:lvl6pPr marL="191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marL="626400" indent="-226800">
              <a:buFontTx/>
              <a:buChar cha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marL="626400" indent="-226800">
              <a:lnSpc>
                <a:spcPct val="100000"/>
              </a:lnSpc>
              <a:buFontTx/>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atin typeface="Lato" panose="020F0502020204030203" pitchFamily="34" charset="0"/>
              </a:defRPr>
            </a:lvl5pPr>
            <a:lvl6pPr marL="1970550" marR="0" indent="-28575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47834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marL="626400" indent="-234000">
              <a:buFontTx/>
              <a:buChar cha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362150" indent="-226800">
              <a:lnSpc>
                <a:spcPct val="100000"/>
              </a:lnSpc>
              <a:buFont typeface="Arial" panose="020B0604020202020204" pitchFamily="34" charset="0"/>
              <a:buChar char="•"/>
              <a:defRPr sz="1600">
                <a:latin typeface="Lato" panose="020F0502020204030203" pitchFamily="34" charset="0"/>
              </a:defRPr>
            </a:lvl4pPr>
            <a:lvl5pPr marL="1671750" indent="-226800">
              <a:lnSpc>
                <a:spcPct val="100000"/>
              </a:lnSpc>
              <a:buFont typeface="Arial" panose="020B0604020202020204" pitchFamily="34" charset="0"/>
              <a:buChar char="•"/>
              <a:defRPr sz="1600">
                <a:latin typeface="Lato" panose="020F0502020204030203" pitchFamily="34" charset="0"/>
              </a:defRPr>
            </a:lvl5pPr>
            <a:lvl6pPr marL="1911600" indent="-226800">
              <a:lnSpc>
                <a:spcPct val="100000"/>
              </a:lnSpc>
              <a:defRPr sz="1470"/>
            </a:lvl6pPr>
            <a:lvl7pPr marL="2232000" indent="-226800">
              <a:lnSpc>
                <a:spcPct val="100000"/>
              </a:lnSpc>
              <a:defRPr sz="1470"/>
            </a:lvl7pPr>
            <a:lvl8pPr marL="2541600" indent="-226800">
              <a:lnSpc>
                <a:spcPct val="100000"/>
              </a:lnSpc>
              <a:defRPr sz="1470"/>
            </a:lvl8pPr>
            <a:lvl9pPr marL="2847600" indent="-226800">
              <a:lnSpc>
                <a:spcPct val="100000"/>
              </a:lnSpc>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831850" y="4588933"/>
            <a:ext cx="10750549" cy="1029669"/>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1870">
                <a:solidFill>
                  <a:srgbClr val="393A39"/>
                </a:solidFill>
                <a:latin typeface="Lato" panose="020F0502020204030203" pitchFamily="34" charset="0"/>
              </a:defRPr>
            </a:lvl1pPr>
            <a:lvl2pPr marL="626400" indent="-234000">
              <a:buFontTx/>
              <a:buChar char="‒"/>
              <a:defRPr sz="1600">
                <a:solidFill>
                  <a:srgbClr val="393A39"/>
                </a:solidFill>
                <a:latin typeface="Lato" panose="020F0502020204030203" pitchFamily="34" charset="0"/>
              </a:defRPr>
            </a:lvl2pPr>
            <a:lvl3pPr>
              <a:defRPr sz="1470">
                <a:solidFill>
                  <a:srgbClr val="393A39"/>
                </a:solidFill>
                <a:latin typeface="Lato" panose="020F0502020204030203" pitchFamily="34" charset="0"/>
              </a:defRPr>
            </a:lvl3pPr>
            <a:lvl4pPr marL="1419750" indent="-285750">
              <a:lnSpc>
                <a:spcPct val="100000"/>
              </a:lnSpc>
              <a:buFont typeface="Arial" panose="020B0604020202020204" pitchFamily="34" charset="0"/>
              <a:buChar char="•"/>
              <a:defRPr sz="1470">
                <a:latin typeface="Lato" panose="020F0502020204030203" pitchFamily="34" charset="0"/>
              </a:defRPr>
            </a:lvl4pPr>
            <a:lvl5pPr marL="1670400" indent="-226800">
              <a:lnSpc>
                <a:spcPct val="100000"/>
              </a:lnSpc>
              <a:buFont typeface="Arial" panose="020B0604020202020204" pitchFamily="34" charset="0"/>
              <a:buChar char="•"/>
              <a:defRPr sz="1470">
                <a:latin typeface="Lato" panose="020F0502020204030203" pitchFamily="34" charset="0"/>
              </a:defRPr>
            </a:lvl5pPr>
            <a:lvl6pPr marL="1911600" indent="-226800">
              <a:lnSpc>
                <a:spcPct val="100000"/>
              </a:lnSpc>
              <a:defRPr sz="1470"/>
            </a:lvl6pPr>
            <a:lvl7pPr marL="2232000" indent="-226800">
              <a:lnSpc>
                <a:spcPct val="100000"/>
              </a:lnSpc>
              <a:defRPr sz="1470"/>
            </a:lvl7pPr>
            <a:lvl8pPr marL="2541600" indent="-226800">
              <a:lnSpc>
                <a:spcPct val="100000"/>
              </a:lnSpc>
              <a:defRPr sz="1470"/>
            </a:lvl8pPr>
            <a:lvl9pPr marL="2847600" indent="-226800">
              <a:lnSpc>
                <a:spcPct val="100000"/>
              </a:lnSpc>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1870">
                <a:solidFill>
                  <a:srgbClr val="393A39"/>
                </a:solidFill>
                <a:latin typeface="Lato" panose="020F0502020204030203" pitchFamily="34" charset="0"/>
              </a:defRPr>
            </a:lvl1pPr>
            <a:lvl2pPr marL="626400" indent="-234000">
              <a:buFontTx/>
              <a:buChar char="‒"/>
              <a:defRPr sz="1600">
                <a:solidFill>
                  <a:srgbClr val="393A39"/>
                </a:solidFill>
                <a:latin typeface="Lato" panose="020F0502020204030203" pitchFamily="34" charset="0"/>
              </a:defRPr>
            </a:lvl2pPr>
            <a:lvl3pPr>
              <a:defRPr sz="1470">
                <a:solidFill>
                  <a:srgbClr val="393A39"/>
                </a:solidFill>
                <a:latin typeface="Lato" panose="020F0502020204030203" pitchFamily="34" charset="0"/>
              </a:defRPr>
            </a:lvl3pPr>
            <a:lvl4pPr marL="1360800" indent="-226800">
              <a:lnSpc>
                <a:spcPct val="100000"/>
              </a:lnSpc>
              <a:buFont typeface="Arial" panose="020B0604020202020204" pitchFamily="34" charset="0"/>
              <a:buChar char="•"/>
              <a:defRPr sz="1470">
                <a:latin typeface="Lato" panose="020F0502020204030203" pitchFamily="34" charset="0"/>
              </a:defRPr>
            </a:lvl4pPr>
            <a:lvl5pPr marL="1670400" indent="-226800">
              <a:lnSpc>
                <a:spcPct val="100000"/>
              </a:lnSpc>
              <a:buFont typeface="Arial" panose="020B0604020202020204" pitchFamily="34" charset="0"/>
              <a:buChar char="•"/>
              <a:defRPr sz="1470">
                <a:latin typeface="Lato" panose="020F0502020204030203" pitchFamily="34" charset="0"/>
              </a:defRPr>
            </a:lvl5pPr>
            <a:lvl6pPr marL="1911600" indent="-226800">
              <a:lnSpc>
                <a:spcPct val="100000"/>
              </a:lnSpc>
              <a:defRPr sz="1470"/>
            </a:lvl6pPr>
            <a:lvl7pPr marL="2232000" indent="-226800">
              <a:lnSpc>
                <a:spcPct val="100000"/>
              </a:lnSpc>
              <a:defRPr sz="1470"/>
            </a:lvl7pPr>
            <a:lvl8pPr marL="2541600" indent="-226800">
              <a:lnSpc>
                <a:spcPct val="100000"/>
              </a:lnSpc>
              <a:defRPr sz="1470"/>
            </a:lvl8pPr>
            <a:lvl9pPr marL="2847600" indent="-226800">
              <a:lnSpc>
                <a:spcPct val="100000"/>
              </a:lnSpc>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2pPr marL="626400" indent="-2340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marL="626400" indent="-234000">
              <a:lnSpc>
                <a:spcPct val="100000"/>
              </a:lnSpc>
              <a:buFontTx/>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360800" indent="-226800">
              <a:lnSpc>
                <a:spcPct val="100000"/>
              </a:lnSpc>
              <a:buFont typeface="Arial" panose="020B0604020202020204" pitchFamily="34" charset="0"/>
              <a:buChar char="•"/>
              <a:defRPr sz="1470">
                <a:latin typeface="Lato" panose="020F0502020204030203" pitchFamily="34" charset="0"/>
              </a:defRPr>
            </a:lvl4pPr>
            <a:lvl5pPr marL="1729350" indent="-226800">
              <a:lnSpc>
                <a:spcPct val="100000"/>
              </a:lnSpc>
              <a:buFont typeface="Arial" panose="020B0604020202020204" pitchFamily="34" charset="0"/>
              <a:buChar char="•"/>
              <a:defRPr sz="1470">
                <a:latin typeface="Lato" panose="020F0502020204030203" pitchFamily="34" charset="0"/>
              </a:defRPr>
            </a:lvl5pPr>
            <a:lvl6pPr marL="1911600" indent="-226800">
              <a:lnSpc>
                <a:spcPct val="100000"/>
              </a:lnSpc>
              <a:defRPr sz="1470"/>
            </a:lvl6pPr>
            <a:lvl7pPr marL="2232000" indent="-226800">
              <a:lnSpc>
                <a:spcPct val="100000"/>
              </a:lnSpc>
              <a:defRPr sz="1470"/>
            </a:lvl7pPr>
            <a:lvl8pPr marL="2541600" indent="-226800">
              <a:lnSpc>
                <a:spcPct val="100000"/>
              </a:lnSpc>
              <a:defRPr sz="1470"/>
            </a:lvl8pPr>
            <a:lvl9pPr marL="2847600" indent="-226800">
              <a:lnSpc>
                <a:spcPct val="100000"/>
              </a:lnSpc>
              <a:defRPr sz="147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2pPr marL="626400" indent="-2340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marL="626400" indent="-234000">
              <a:lnSpc>
                <a:spcPct val="100000"/>
              </a:lnSpc>
              <a:buFontTx/>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3608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333">
                <a:latin typeface="Lato" panose="020F0502020204030203" pitchFamily="34" charset="0"/>
              </a:defRPr>
            </a:lvl4pPr>
            <a:lvl5pPr marL="16704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330">
                <a:latin typeface="Lato" panose="020F0502020204030203" pitchFamily="34" charset="0"/>
              </a:defRPr>
            </a:lvl5pPr>
            <a:lvl6pPr marL="1970550" marR="0" indent="-28575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200"/>
            </a:lvl6pPr>
            <a:lvl7pPr marL="22320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467"/>
            </a:lvl7pPr>
            <a:lvl8pPr marL="2541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2400"/>
            </a:lvl8pPr>
            <a:lvl9pPr marL="2847600" marR="0" indent="-226800" algn="l" defTabSz="1219170" rtl="0" eaLnBrk="1" fontAlgn="auto" latinLnBrk="0" hangingPunct="1">
              <a:lnSpc>
                <a:spcPct val="100000"/>
              </a:lnSpc>
              <a:spcBef>
                <a:spcPts val="667"/>
              </a:spcBef>
              <a:spcAft>
                <a:spcPts val="0"/>
              </a:spcAft>
              <a:buClrTx/>
              <a:buSzTx/>
              <a:buFont typeface="Arial" panose="020B0604020202020204" pitchFamily="34" charset="0"/>
              <a:buChar char="•"/>
              <a:tabLst/>
              <a:defRPr sz="12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kumimoji="0" lang="en-US" sz="1467"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 id="2147483673" r:id="rId13"/>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6"/>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Area Scaling Factor in Heat Transfer in Shells</a:t>
            </a:r>
          </a:p>
        </p:txBody>
      </p:sp>
      <p:sp>
        <p:nvSpPr>
          <p:cNvPr id="3" name="Subtitle 2"/>
          <p:cNvSpPr>
            <a:spLocks noGrp="1"/>
          </p:cNvSpPr>
          <p:nvPr>
            <p:ph type="body" idx="1"/>
          </p:nvPr>
        </p:nvSpPr>
        <p:spPr/>
        <p:txBody>
          <a:bodyPr>
            <a:normAutofit/>
          </a:bodyPr>
          <a:lstStyle/>
          <a:p>
            <a:endParaRPr lang="sv-SE" dirty="0"/>
          </a:p>
        </p:txBody>
      </p:sp>
      <p:sp>
        <p:nvSpPr>
          <p:cNvPr id="4" name="Text Placeholder 3">
            <a:extLst>
              <a:ext uri="{FF2B5EF4-FFF2-40B4-BE49-F238E27FC236}">
                <a16:creationId xmlns:a16="http://schemas.microsoft.com/office/drawing/2014/main" id="{B87716DF-3140-473B-952C-B054B3E13ECB}"/>
              </a:ext>
            </a:extLst>
          </p:cNvPr>
          <p:cNvSpPr>
            <a:spLocks noGrp="1"/>
          </p:cNvSpPr>
          <p:nvPr>
            <p:ph type="body" idx="10"/>
          </p:nvPr>
        </p:nvSpPr>
        <p:spPr/>
        <p:txBody>
          <a:bodyPr/>
          <a:lstStyle/>
          <a:p>
            <a:endParaRPr lang="en-SE"/>
          </a:p>
        </p:txBody>
      </p:sp>
      <p:sp>
        <p:nvSpPr>
          <p:cNvPr id="5" name="Text Placeholder 4">
            <a:extLst>
              <a:ext uri="{FF2B5EF4-FFF2-40B4-BE49-F238E27FC236}">
                <a16:creationId xmlns:a16="http://schemas.microsoft.com/office/drawing/2014/main" id="{01ECE0BB-7440-4F48-B7B5-641B40872E67}"/>
              </a:ext>
            </a:extLst>
          </p:cNvPr>
          <p:cNvSpPr>
            <a:spLocks noGrp="1"/>
          </p:cNvSpPr>
          <p:nvPr>
            <p:ph type="body" idx="11"/>
          </p:nvPr>
        </p:nvSpPr>
        <p:spPr/>
        <p:txBody>
          <a:bodyPr>
            <a:normAutofit/>
          </a:bodyPr>
          <a:lstStyle/>
          <a:p>
            <a:endParaRPr lang="en-SE"/>
          </a:p>
        </p:txBody>
      </p:sp>
      <p:sp>
        <p:nvSpPr>
          <p:cNvPr id="6" name="Text Placeholder 5">
            <a:extLst>
              <a:ext uri="{FF2B5EF4-FFF2-40B4-BE49-F238E27FC236}">
                <a16:creationId xmlns:a16="http://schemas.microsoft.com/office/drawing/2014/main" id="{5644AB4A-A815-4009-BE33-01AD7D93A7E9}"/>
              </a:ext>
            </a:extLst>
          </p:cNvPr>
          <p:cNvSpPr>
            <a:spLocks noGrp="1"/>
          </p:cNvSpPr>
          <p:nvPr>
            <p:ph type="body" idx="12"/>
          </p:nvPr>
        </p:nvSpPr>
        <p:spPr/>
        <p:txBody>
          <a:bodyPr/>
          <a:lstStyle/>
          <a:p>
            <a:endParaRPr lang="en-SE"/>
          </a:p>
        </p:txBody>
      </p:sp>
      <p:pic>
        <p:nvPicPr>
          <p:cNvPr id="9" name="Picture 8">
            <a:extLst>
              <a:ext uri="{FF2B5EF4-FFF2-40B4-BE49-F238E27FC236}">
                <a16:creationId xmlns:a16="http://schemas.microsoft.com/office/drawing/2014/main" id="{70E9E426-0A13-4951-8A73-762F95EBC3DB}"/>
              </a:ext>
            </a:extLst>
          </p:cNvPr>
          <p:cNvPicPr>
            <a:picLocks noChangeAspect="1"/>
          </p:cNvPicPr>
          <p:nvPr/>
        </p:nvPicPr>
        <p:blipFill rotWithShape="1">
          <a:blip r:embed="rId3"/>
          <a:srcRect l="14618" r="20914"/>
          <a:stretch/>
        </p:blipFill>
        <p:spPr>
          <a:xfrm>
            <a:off x="7329854" y="-141356"/>
            <a:ext cx="4862146" cy="4242313"/>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D75736-F94E-4F3A-B718-5EAAA8727F02}"/>
              </a:ext>
            </a:extLst>
          </p:cNvPr>
          <p:cNvSpPr>
            <a:spLocks noGrp="1"/>
          </p:cNvSpPr>
          <p:nvPr>
            <p:ph type="title"/>
          </p:nvPr>
        </p:nvSpPr>
        <p:spPr/>
        <p:txBody>
          <a:bodyPr/>
          <a:lstStyle/>
          <a:p>
            <a:r>
              <a:rPr lang="fr-FR" dirty="0"/>
              <a:t>Motivation</a:t>
            </a:r>
          </a:p>
        </p:txBody>
      </p:sp>
      <p:sp>
        <p:nvSpPr>
          <p:cNvPr id="3" name="Espace réservé du contenu 2">
            <a:extLst>
              <a:ext uri="{FF2B5EF4-FFF2-40B4-BE49-F238E27FC236}">
                <a16:creationId xmlns:a16="http://schemas.microsoft.com/office/drawing/2014/main" id="{D6D43DD7-5946-4B76-ADF0-7DB1610317EE}"/>
              </a:ext>
            </a:extLst>
          </p:cNvPr>
          <p:cNvSpPr>
            <a:spLocks noGrp="1"/>
          </p:cNvSpPr>
          <p:nvPr>
            <p:ph idx="1"/>
          </p:nvPr>
        </p:nvSpPr>
        <p:spPr/>
        <p:txBody>
          <a:bodyPr>
            <a:normAutofit/>
          </a:bodyPr>
          <a:lstStyle/>
          <a:p>
            <a:r>
              <a:rPr lang="en-US" dirty="0"/>
              <a:t>This tutorial model demonstrates the use of the Area Scaling Factor (ASF) in the Heat Transfer in Shells interface, to account for the curvature of the layers when applying heat fluxes and heat sources. </a:t>
            </a:r>
          </a:p>
          <a:p>
            <a:r>
              <a:rPr lang="en-US" dirty="0"/>
              <a:t>The results obtained with the Heat Transfer in Shells interface applied to a boundary (with extra dimension) are compared with those obtained with the Heat Transfer in Solids interface on the equivalent solid geometry.</a:t>
            </a:r>
          </a:p>
        </p:txBody>
      </p:sp>
    </p:spTree>
    <p:extLst>
      <p:ext uri="{BB962C8B-B14F-4D97-AF65-F5344CB8AC3E}">
        <p14:creationId xmlns:p14="http://schemas.microsoft.com/office/powerpoint/2010/main" val="3704042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B8EF36FB-8F16-4955-9EFC-4FDB0205D64F}"/>
              </a:ext>
            </a:extLst>
          </p:cNvPr>
          <p:cNvPicPr>
            <a:picLocks noChangeAspect="1"/>
          </p:cNvPicPr>
          <p:nvPr/>
        </p:nvPicPr>
        <p:blipFill rotWithShape="1">
          <a:blip r:embed="rId2">
            <a:extLst>
              <a:ext uri="{28A0092B-C50C-407E-A947-70E740481C1C}">
                <a14:useLocalDpi xmlns:a14="http://schemas.microsoft.com/office/drawing/2010/main" val="0"/>
              </a:ext>
            </a:extLst>
          </a:blip>
          <a:srcRect l="12611" t="9822" r="27838" b="1530"/>
          <a:stretch/>
        </p:blipFill>
        <p:spPr>
          <a:xfrm>
            <a:off x="6988519" y="1551395"/>
            <a:ext cx="3227931" cy="3603826"/>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Model Definition</a:t>
            </a:r>
          </a:p>
        </p:txBody>
      </p:sp>
      <p:sp>
        <p:nvSpPr>
          <p:cNvPr id="2" name="AutoShape 2"/>
          <p:cNvSpPr/>
          <p:nvPr/>
        </p:nvSpPr>
        <p:spPr>
          <a:xfrm>
            <a:off x="840318" y="2057400"/>
            <a:ext cx="3932767" cy="4216400"/>
          </a:xfrm>
          <a:prstGeom prst="rect">
            <a:avLst/>
          </a:prstGeom>
          <a:noFill/>
          <a:ln>
            <a:noFill/>
            <a:headEnd type="none" w="med" len="med"/>
            <a:tailEnd type="none" w="med" len="med"/>
          </a:ln>
        </p:spPr>
        <p:txBody>
          <a:bodyPr vert="horz" wrap="square" lIns="91440" tIns="45720" rIns="91440" bIns="45720" anchor="t" anchorCtr="0">
            <a:normAutofit lnSpcReduction="10000"/>
          </a:bodyPr>
          <a:lstStyle/>
          <a:p>
            <a:pPr marL="234945" lvl="0" indent="-234945" algn="l">
              <a:lnSpc>
                <a:spcPct val="100000"/>
              </a:lnSpc>
              <a:spcBef>
                <a:spcPts val="1333"/>
              </a:spcBef>
              <a:buFont typeface="Wingdings"/>
              <a:buChar char="§"/>
            </a:pPr>
            <a:r>
              <a:rPr lang="en-US" sz="1667" b="0" i="0" u="none" dirty="0">
                <a:solidFill>
                  <a:srgbClr val="393A39"/>
                </a:solidFill>
                <a:latin typeface="Lato"/>
              </a:rPr>
              <a:t>A </a:t>
            </a:r>
            <a:r>
              <a:rPr lang="en-US" sz="1667" dirty="0">
                <a:solidFill>
                  <a:srgbClr val="393A39"/>
                </a:solidFill>
                <a:latin typeface="Lato"/>
              </a:rPr>
              <a:t>cylinder </a:t>
            </a:r>
            <a:r>
              <a:rPr lang="en-US" sz="1667" b="0" i="0" u="none" dirty="0">
                <a:solidFill>
                  <a:srgbClr val="393A39"/>
                </a:solidFill>
                <a:latin typeface="Lato"/>
              </a:rPr>
              <a:t>of copper is coated with a layer of iron.</a:t>
            </a:r>
            <a:endParaRPr lang="en-US" sz="1667" dirty="0">
              <a:solidFill>
                <a:srgbClr val="393A39"/>
              </a:solidFill>
              <a:latin typeface="Lato"/>
            </a:endParaRPr>
          </a:p>
          <a:p>
            <a:pPr marL="234945" lvl="0" indent="-234945" algn="l">
              <a:lnSpc>
                <a:spcPct val="100000"/>
              </a:lnSpc>
              <a:spcBef>
                <a:spcPts val="1333"/>
              </a:spcBef>
              <a:buFont typeface="Wingdings"/>
              <a:buChar char="§"/>
            </a:pPr>
            <a:r>
              <a:rPr lang="en-US" sz="1667" b="0" i="0" u="none" dirty="0">
                <a:solidFill>
                  <a:srgbClr val="393A39"/>
                </a:solidFill>
                <a:latin typeface="Lato"/>
              </a:rPr>
              <a:t>All highlighted boundaries are thermally insulated.</a:t>
            </a:r>
          </a:p>
          <a:p>
            <a:pPr marL="234945" lvl="0" indent="-234945" algn="l">
              <a:lnSpc>
                <a:spcPct val="100000"/>
              </a:lnSpc>
              <a:spcBef>
                <a:spcPts val="1333"/>
              </a:spcBef>
              <a:buFont typeface="Wingdings"/>
              <a:buChar char="§"/>
            </a:pPr>
            <a:r>
              <a:rPr lang="en-US" sz="1667" dirty="0">
                <a:solidFill>
                  <a:srgbClr val="393A39"/>
                </a:solidFill>
                <a:latin typeface="Lato"/>
              </a:rPr>
              <a:t>On the outside the temperature is fixed to 20°C.</a:t>
            </a:r>
          </a:p>
          <a:p>
            <a:pPr marL="234945" lvl="0" indent="-234945" algn="l">
              <a:lnSpc>
                <a:spcPct val="100000"/>
              </a:lnSpc>
              <a:spcBef>
                <a:spcPts val="1333"/>
              </a:spcBef>
              <a:buFont typeface="Wingdings"/>
              <a:buChar char="§"/>
            </a:pPr>
            <a:r>
              <a:rPr lang="en-US" sz="1667" b="0" i="0" u="none" dirty="0">
                <a:solidFill>
                  <a:srgbClr val="393A39"/>
                </a:solidFill>
                <a:latin typeface="Lato"/>
              </a:rPr>
              <a:t>At the interface between iron and copper, a boundary heat source is applied.</a:t>
            </a:r>
          </a:p>
          <a:p>
            <a:pPr marL="234945" lvl="0" indent="-234945" algn="l">
              <a:lnSpc>
                <a:spcPct val="100000"/>
              </a:lnSpc>
              <a:spcBef>
                <a:spcPts val="1333"/>
              </a:spcBef>
              <a:buFont typeface="Wingdings"/>
              <a:buChar char="§"/>
            </a:pPr>
            <a:r>
              <a:rPr lang="en-US" sz="1667" dirty="0">
                <a:solidFill>
                  <a:srgbClr val="393A39"/>
                </a:solidFill>
                <a:latin typeface="Lato"/>
              </a:rPr>
              <a:t>On the interior, a heat flux is considered.</a:t>
            </a:r>
          </a:p>
          <a:p>
            <a:pPr marL="234945" lvl="0" indent="-234945" algn="l">
              <a:lnSpc>
                <a:spcPct val="100000"/>
              </a:lnSpc>
              <a:spcBef>
                <a:spcPts val="1333"/>
              </a:spcBef>
              <a:buFont typeface="Wingdings"/>
              <a:buChar char="§"/>
            </a:pPr>
            <a:r>
              <a:rPr lang="en-US" sz="1667" b="0" i="0" u="none" dirty="0">
                <a:solidFill>
                  <a:srgbClr val="393A39"/>
                </a:solidFill>
                <a:latin typeface="Lato"/>
              </a:rPr>
              <a:t>The same configuration is created with the Heat Transfer in Shells interface.</a:t>
            </a:r>
          </a:p>
          <a:p>
            <a:pPr marL="234945" lvl="0" indent="-234945" algn="l">
              <a:lnSpc>
                <a:spcPct val="100000"/>
              </a:lnSpc>
              <a:spcBef>
                <a:spcPts val="1333"/>
              </a:spcBef>
              <a:buFont typeface="Wingdings"/>
              <a:buChar char="§"/>
            </a:pPr>
            <a:endParaRPr lang="en-US" sz="1667" b="0" i="0" u="none" dirty="0">
              <a:solidFill>
                <a:srgbClr val="393A39"/>
              </a:solidFill>
              <a:latin typeface="Lato"/>
            </a:endParaRPr>
          </a:p>
        </p:txBody>
      </p:sp>
      <p:sp>
        <p:nvSpPr>
          <p:cNvPr id="4" name="AutoShape 4"/>
          <p:cNvSpPr/>
          <p:nvPr/>
        </p:nvSpPr>
        <p:spPr>
          <a:xfrm>
            <a:off x="5393481" y="6102857"/>
            <a:ext cx="4388082" cy="341886"/>
          </a:xfrm>
          <a:prstGeom prst="rect">
            <a:avLst/>
          </a:prstGeom>
        </p:spPr>
        <p:txBody>
          <a:bodyPr anchor="t" anchorCtr="0"/>
          <a:lstStyle/>
          <a:p>
            <a:r>
              <a:rPr lang="en-US" sz="1200" b="0" i="1" u="none" dirty="0">
                <a:solidFill>
                  <a:srgbClr val="1B4D81"/>
                </a:solidFill>
                <a:latin typeface="Lato"/>
              </a:rPr>
              <a:t>Model geometry and boundary conditions for the 3D configuration</a:t>
            </a:r>
          </a:p>
        </p:txBody>
      </p:sp>
      <p:cxnSp>
        <p:nvCxnSpPr>
          <p:cNvPr id="24" name="Connecteur droit 23">
            <a:extLst>
              <a:ext uri="{FF2B5EF4-FFF2-40B4-BE49-F238E27FC236}">
                <a16:creationId xmlns:a16="http://schemas.microsoft.com/office/drawing/2014/main" id="{D5BDE6D8-6EE1-4A08-9F9B-3F812C2366C3}"/>
              </a:ext>
            </a:extLst>
          </p:cNvPr>
          <p:cNvCxnSpPr>
            <a:cxnSpLocks/>
            <a:stCxn id="25" idx="3"/>
          </p:cNvCxnSpPr>
          <p:nvPr/>
        </p:nvCxnSpPr>
        <p:spPr>
          <a:xfrm>
            <a:off x="6694415" y="2708361"/>
            <a:ext cx="589127"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Espace réservé du texte 6">
            <a:extLst>
              <a:ext uri="{FF2B5EF4-FFF2-40B4-BE49-F238E27FC236}">
                <a16:creationId xmlns:a16="http://schemas.microsoft.com/office/drawing/2014/main" id="{E166DFAA-F7D4-4F35-9FA1-342F8999A704}"/>
              </a:ext>
            </a:extLst>
          </p:cNvPr>
          <p:cNvSpPr txBox="1">
            <a:spLocks/>
          </p:cNvSpPr>
          <p:nvPr/>
        </p:nvSpPr>
        <p:spPr>
          <a:xfrm>
            <a:off x="5740582" y="2590972"/>
            <a:ext cx="953833"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Copper</a:t>
            </a:r>
          </a:p>
        </p:txBody>
      </p:sp>
      <p:cxnSp>
        <p:nvCxnSpPr>
          <p:cNvPr id="28" name="Connecteur droit 27">
            <a:extLst>
              <a:ext uri="{FF2B5EF4-FFF2-40B4-BE49-F238E27FC236}">
                <a16:creationId xmlns:a16="http://schemas.microsoft.com/office/drawing/2014/main" id="{A7FFD658-3660-4899-80D3-19A27C88209E}"/>
              </a:ext>
            </a:extLst>
          </p:cNvPr>
          <p:cNvCxnSpPr>
            <a:cxnSpLocks/>
            <a:stCxn id="29" idx="3"/>
          </p:cNvCxnSpPr>
          <p:nvPr/>
        </p:nvCxnSpPr>
        <p:spPr>
          <a:xfrm>
            <a:off x="6694414" y="2193265"/>
            <a:ext cx="404886"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Espace réservé du texte 6">
            <a:extLst>
              <a:ext uri="{FF2B5EF4-FFF2-40B4-BE49-F238E27FC236}">
                <a16:creationId xmlns:a16="http://schemas.microsoft.com/office/drawing/2014/main" id="{EAE196B4-97FE-47C2-8A0E-85D8E95075D9}"/>
              </a:ext>
            </a:extLst>
          </p:cNvPr>
          <p:cNvSpPr txBox="1">
            <a:spLocks/>
          </p:cNvSpPr>
          <p:nvPr/>
        </p:nvSpPr>
        <p:spPr>
          <a:xfrm>
            <a:off x="5740581" y="2075876"/>
            <a:ext cx="953833"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Iron</a:t>
            </a:r>
          </a:p>
        </p:txBody>
      </p:sp>
      <p:cxnSp>
        <p:nvCxnSpPr>
          <p:cNvPr id="37" name="Connecteur droit 36">
            <a:extLst>
              <a:ext uri="{FF2B5EF4-FFF2-40B4-BE49-F238E27FC236}">
                <a16:creationId xmlns:a16="http://schemas.microsoft.com/office/drawing/2014/main" id="{387F6056-6D08-4DD0-932C-4DB5E76BFD2E}"/>
              </a:ext>
            </a:extLst>
          </p:cNvPr>
          <p:cNvCxnSpPr>
            <a:cxnSpLocks/>
            <a:stCxn id="38" idx="3"/>
          </p:cNvCxnSpPr>
          <p:nvPr/>
        </p:nvCxnSpPr>
        <p:spPr>
          <a:xfrm>
            <a:off x="6694415" y="3340845"/>
            <a:ext cx="461394"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Espace réservé du texte 6">
            <a:extLst>
              <a:ext uri="{FF2B5EF4-FFF2-40B4-BE49-F238E27FC236}">
                <a16:creationId xmlns:a16="http://schemas.microsoft.com/office/drawing/2014/main" id="{831568C5-F9DC-4DDC-BC06-DABB6A6D0CD3}"/>
              </a:ext>
            </a:extLst>
          </p:cNvPr>
          <p:cNvSpPr txBox="1">
            <a:spLocks/>
          </p:cNvSpPr>
          <p:nvPr/>
        </p:nvSpPr>
        <p:spPr>
          <a:xfrm>
            <a:off x="5393481" y="3223456"/>
            <a:ext cx="1300934"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Thermal insulation</a:t>
            </a:r>
          </a:p>
        </p:txBody>
      </p:sp>
      <p:cxnSp>
        <p:nvCxnSpPr>
          <p:cNvPr id="44" name="Connecteur droit 43">
            <a:extLst>
              <a:ext uri="{FF2B5EF4-FFF2-40B4-BE49-F238E27FC236}">
                <a16:creationId xmlns:a16="http://schemas.microsoft.com/office/drawing/2014/main" id="{D364FB97-79E9-40E7-8FD8-D7B38DB677EE}"/>
              </a:ext>
            </a:extLst>
          </p:cNvPr>
          <p:cNvCxnSpPr>
            <a:cxnSpLocks/>
            <a:endCxn id="45" idx="1"/>
          </p:cNvCxnSpPr>
          <p:nvPr/>
        </p:nvCxnSpPr>
        <p:spPr>
          <a:xfrm>
            <a:off x="9839586" y="3644247"/>
            <a:ext cx="611756" cy="0"/>
          </a:xfrm>
          <a:prstGeom prst="line">
            <a:avLst/>
          </a:prstGeom>
        </p:spPr>
        <p:style>
          <a:lnRef idx="1">
            <a:schemeClr val="accent1"/>
          </a:lnRef>
          <a:fillRef idx="0">
            <a:schemeClr val="accent1"/>
          </a:fillRef>
          <a:effectRef idx="0">
            <a:schemeClr val="accent1"/>
          </a:effectRef>
          <a:fontRef idx="minor">
            <a:schemeClr val="tx1"/>
          </a:fontRef>
        </p:style>
      </p:cxnSp>
      <p:sp>
        <p:nvSpPr>
          <p:cNvPr id="45" name="Espace réservé du texte 6">
            <a:extLst>
              <a:ext uri="{FF2B5EF4-FFF2-40B4-BE49-F238E27FC236}">
                <a16:creationId xmlns:a16="http://schemas.microsoft.com/office/drawing/2014/main" id="{9B1A0B9E-AC97-43C5-BDE4-ED038FC7CEB4}"/>
              </a:ext>
            </a:extLst>
          </p:cNvPr>
          <p:cNvSpPr txBox="1">
            <a:spLocks/>
          </p:cNvSpPr>
          <p:nvPr/>
        </p:nvSpPr>
        <p:spPr>
          <a:xfrm>
            <a:off x="10451342" y="3526858"/>
            <a:ext cx="1300934"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US" sz="1070" dirty="0">
                <a:solidFill>
                  <a:srgbClr val="0070C0"/>
                </a:solidFill>
              </a:rPr>
              <a:t>T=20°C</a:t>
            </a:r>
          </a:p>
        </p:txBody>
      </p:sp>
      <p:cxnSp>
        <p:nvCxnSpPr>
          <p:cNvPr id="50" name="Connecteur droit 49">
            <a:extLst>
              <a:ext uri="{FF2B5EF4-FFF2-40B4-BE49-F238E27FC236}">
                <a16:creationId xmlns:a16="http://schemas.microsoft.com/office/drawing/2014/main" id="{23523A1C-2436-4CE1-BF28-70D2AFA2F5A9}"/>
              </a:ext>
            </a:extLst>
          </p:cNvPr>
          <p:cNvCxnSpPr>
            <a:cxnSpLocks/>
            <a:stCxn id="53" idx="3"/>
          </p:cNvCxnSpPr>
          <p:nvPr/>
        </p:nvCxnSpPr>
        <p:spPr>
          <a:xfrm>
            <a:off x="8197791" y="4604462"/>
            <a:ext cx="795207" cy="1"/>
          </a:xfrm>
          <a:prstGeom prst="line">
            <a:avLst/>
          </a:prstGeom>
        </p:spPr>
        <p:style>
          <a:lnRef idx="1">
            <a:schemeClr val="accent1"/>
          </a:lnRef>
          <a:fillRef idx="0">
            <a:schemeClr val="accent1"/>
          </a:fillRef>
          <a:effectRef idx="0">
            <a:schemeClr val="accent1"/>
          </a:effectRef>
          <a:fontRef idx="minor">
            <a:schemeClr val="tx1"/>
          </a:fontRef>
        </p:style>
      </p:cxnSp>
      <p:sp>
        <p:nvSpPr>
          <p:cNvPr id="53" name="Espace réservé du texte 6">
            <a:extLst>
              <a:ext uri="{FF2B5EF4-FFF2-40B4-BE49-F238E27FC236}">
                <a16:creationId xmlns:a16="http://schemas.microsoft.com/office/drawing/2014/main" id="{FE33F106-714F-4428-9598-0FE39B75BEF1}"/>
              </a:ext>
            </a:extLst>
          </p:cNvPr>
          <p:cNvSpPr txBox="1">
            <a:spLocks/>
          </p:cNvSpPr>
          <p:nvPr/>
        </p:nvSpPr>
        <p:spPr>
          <a:xfrm>
            <a:off x="6896857" y="4487073"/>
            <a:ext cx="1300934"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P=-5e3 W</a:t>
            </a:r>
          </a:p>
        </p:txBody>
      </p:sp>
      <p:cxnSp>
        <p:nvCxnSpPr>
          <p:cNvPr id="57" name="Connecteur droit 56">
            <a:extLst>
              <a:ext uri="{FF2B5EF4-FFF2-40B4-BE49-F238E27FC236}">
                <a16:creationId xmlns:a16="http://schemas.microsoft.com/office/drawing/2014/main" id="{8C43D0E5-F3B7-483C-8246-81993B7201DE}"/>
              </a:ext>
            </a:extLst>
          </p:cNvPr>
          <p:cNvCxnSpPr>
            <a:cxnSpLocks/>
            <a:stCxn id="58" idx="3"/>
          </p:cNvCxnSpPr>
          <p:nvPr/>
        </p:nvCxnSpPr>
        <p:spPr>
          <a:xfrm>
            <a:off x="8197791" y="4013255"/>
            <a:ext cx="1038488" cy="0"/>
          </a:xfrm>
          <a:prstGeom prst="line">
            <a:avLst/>
          </a:prstGeom>
        </p:spPr>
        <p:style>
          <a:lnRef idx="1">
            <a:schemeClr val="accent1"/>
          </a:lnRef>
          <a:fillRef idx="0">
            <a:schemeClr val="accent1"/>
          </a:fillRef>
          <a:effectRef idx="0">
            <a:schemeClr val="accent1"/>
          </a:effectRef>
          <a:fontRef idx="minor">
            <a:schemeClr val="tx1"/>
          </a:fontRef>
        </p:style>
      </p:cxnSp>
      <p:sp>
        <p:nvSpPr>
          <p:cNvPr id="58" name="Espace réservé du texte 6">
            <a:extLst>
              <a:ext uri="{FF2B5EF4-FFF2-40B4-BE49-F238E27FC236}">
                <a16:creationId xmlns:a16="http://schemas.microsoft.com/office/drawing/2014/main" id="{9969E794-B87E-4A5D-8406-53B9E295B456}"/>
              </a:ext>
            </a:extLst>
          </p:cNvPr>
          <p:cNvSpPr txBox="1">
            <a:spLocks/>
          </p:cNvSpPr>
          <p:nvPr/>
        </p:nvSpPr>
        <p:spPr>
          <a:xfrm>
            <a:off x="6896857" y="3895866"/>
            <a:ext cx="1300934" cy="234778"/>
          </a:xfrm>
          <a:prstGeom prst="rect">
            <a:avLst/>
          </a:prstGeom>
        </p:spPr>
        <p:txBody>
          <a:bodyPr vert="horz" lIns="91440" tIns="45720" rIns="91440" bIns="45720" rtlCol="0">
            <a:noAutofit/>
          </a:bodyPr>
          <a:lstStyle>
            <a:lvl1pPr marL="304792" indent="-304792" algn="l" defTabSz="1219170" rtl="0" eaLnBrk="1" latinLnBrk="0" hangingPunct="1">
              <a:lnSpc>
                <a:spcPct val="100000"/>
              </a:lnSpc>
              <a:spcBef>
                <a:spcPts val="1333"/>
              </a:spcBef>
              <a:buFont typeface="Wingdings" pitchFamily="2" charset="2"/>
              <a:buChar char="§"/>
              <a:defRPr sz="1867"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Lato" panose="020F0502020204030203" pitchFamily="34" charset="0"/>
              <a:buChar char="-"/>
              <a:defRPr sz="1600"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467"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lgn="r">
              <a:buNone/>
            </a:pPr>
            <a:r>
              <a:rPr lang="en-US" sz="1070" dirty="0">
                <a:solidFill>
                  <a:srgbClr val="0070C0"/>
                </a:solidFill>
              </a:rPr>
              <a:t>Q=5e5 W/m²</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407A1579-FBA2-4DEB-9191-160C78752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3899" y="1581276"/>
            <a:ext cx="6159078" cy="3695447"/>
          </a:xfrm>
          <a:prstGeom prst="rect">
            <a:avLst/>
          </a:prstGeom>
        </p:spPr>
      </p:pic>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Results</a:t>
            </a:r>
          </a:p>
        </p:txBody>
      </p:sp>
      <p:sp>
        <p:nvSpPr>
          <p:cNvPr id="2" name="AutoShape 2"/>
          <p:cNvSpPr/>
          <p:nvPr/>
        </p:nvSpPr>
        <p:spPr>
          <a:xfrm>
            <a:off x="840318" y="2057400"/>
            <a:ext cx="3932767" cy="4216400"/>
          </a:xfrm>
          <a:prstGeom prst="rect">
            <a:avLst/>
          </a:prstGeom>
          <a:noFill/>
          <a:ln>
            <a:noFill/>
            <a:headEnd type="none" w="med" len="med"/>
            <a:tailEnd type="none" w="med" len="med"/>
          </a:ln>
        </p:spPr>
        <p:txBody>
          <a:bodyPr vert="horz" wrap="square" lIns="91440" tIns="45720" rIns="91440" bIns="45720" anchor="t" anchorCtr="0">
            <a:normAutofit/>
          </a:bodyPr>
          <a:lstStyle/>
          <a:p>
            <a:pPr marL="234945" lvl="0" indent="-234945" algn="l">
              <a:lnSpc>
                <a:spcPct val="100000"/>
              </a:lnSpc>
              <a:spcBef>
                <a:spcPts val="1333"/>
              </a:spcBef>
              <a:buFont typeface="Wingdings"/>
              <a:buChar char="§"/>
            </a:pPr>
            <a:r>
              <a:rPr lang="en-US" sz="1667" b="0" i="0" u="none" dirty="0">
                <a:solidFill>
                  <a:srgbClr val="393A39"/>
                </a:solidFill>
                <a:latin typeface="Lato"/>
              </a:rPr>
              <a:t>A transient computation is performed for the 3D (solid lines) and shell models (dotted lines).</a:t>
            </a:r>
          </a:p>
          <a:p>
            <a:pPr marL="234945" lvl="0" indent="-234945" algn="l">
              <a:lnSpc>
                <a:spcPct val="100000"/>
              </a:lnSpc>
              <a:spcBef>
                <a:spcPts val="1333"/>
              </a:spcBef>
              <a:buFont typeface="Wingdings"/>
              <a:buChar char="§"/>
            </a:pPr>
            <a:r>
              <a:rPr lang="en-US" sz="1667" b="0" i="0" u="none" dirty="0">
                <a:solidFill>
                  <a:srgbClr val="393A39"/>
                </a:solidFill>
                <a:latin typeface="Lato"/>
              </a:rPr>
              <a:t>Results are compared at different times, and show a very good agreement.</a:t>
            </a:r>
          </a:p>
        </p:txBody>
      </p:sp>
      <p:sp>
        <p:nvSpPr>
          <p:cNvPr id="4" name="AutoShape 4"/>
          <p:cNvSpPr/>
          <p:nvPr/>
        </p:nvSpPr>
        <p:spPr>
          <a:xfrm>
            <a:off x="5593899" y="5276723"/>
            <a:ext cx="6260093" cy="341886"/>
          </a:xfrm>
          <a:prstGeom prst="rect">
            <a:avLst/>
          </a:prstGeom>
        </p:spPr>
        <p:txBody>
          <a:bodyPr anchor="t" anchorCtr="0"/>
          <a:lstStyle/>
          <a:p>
            <a:r>
              <a:rPr lang="en-US" sz="1200" i="1" dirty="0">
                <a:solidFill>
                  <a:srgbClr val="1B4D81"/>
                </a:solidFill>
                <a:latin typeface="Lato"/>
              </a:rPr>
              <a:t>Comparison of temperature through thickness for 3D and shell models</a:t>
            </a:r>
            <a:endParaRPr lang="en-US" sz="1200" b="0" i="1" u="none" dirty="0">
              <a:solidFill>
                <a:srgbClr val="1B4D81"/>
              </a:solidFill>
              <a:latin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dirty="0"/>
              <a:t>Results</a:t>
            </a:r>
          </a:p>
        </p:txBody>
      </p:sp>
      <p:sp>
        <p:nvSpPr>
          <p:cNvPr id="2" name="AutoShape 2"/>
          <p:cNvSpPr/>
          <p:nvPr/>
        </p:nvSpPr>
        <p:spPr>
          <a:xfrm>
            <a:off x="840318" y="2057400"/>
            <a:ext cx="3932767" cy="4216400"/>
          </a:xfrm>
          <a:prstGeom prst="rect">
            <a:avLst/>
          </a:prstGeom>
          <a:noFill/>
          <a:ln>
            <a:noFill/>
            <a:headEnd type="none" w="med" len="med"/>
            <a:tailEnd type="none" w="med" len="med"/>
          </a:ln>
        </p:spPr>
        <p:txBody>
          <a:bodyPr vert="horz" wrap="square" lIns="91440" tIns="45720" rIns="91440" bIns="45720" anchor="t" anchorCtr="0">
            <a:normAutofit/>
          </a:bodyPr>
          <a:lstStyle/>
          <a:p>
            <a:pPr marL="234945" lvl="0" indent="-234945" algn="l">
              <a:lnSpc>
                <a:spcPct val="100000"/>
              </a:lnSpc>
              <a:spcBef>
                <a:spcPts val="1333"/>
              </a:spcBef>
              <a:buFont typeface="Wingdings"/>
              <a:buChar char="§"/>
            </a:pPr>
            <a:r>
              <a:rPr lang="en-US" sz="1667" b="0" i="0" u="none" dirty="0">
                <a:solidFill>
                  <a:srgbClr val="393A39"/>
                </a:solidFill>
                <a:latin typeface="Lato"/>
              </a:rPr>
              <a:t>Heat rates are compared for both approaches. Very good agreement is obtained.</a:t>
            </a:r>
          </a:p>
          <a:p>
            <a:pPr marL="234945" lvl="0" indent="-234945" algn="l">
              <a:lnSpc>
                <a:spcPct val="100000"/>
              </a:lnSpc>
              <a:spcBef>
                <a:spcPts val="1333"/>
              </a:spcBef>
              <a:buFont typeface="Wingdings"/>
              <a:buChar char="§"/>
            </a:pPr>
            <a:r>
              <a:rPr lang="en-US" sz="1667" b="0" i="0" u="none" dirty="0">
                <a:solidFill>
                  <a:srgbClr val="393A39"/>
                </a:solidFill>
                <a:latin typeface="Lato"/>
              </a:rPr>
              <a:t>The </a:t>
            </a:r>
            <a:r>
              <a:rPr lang="en-US" sz="1667" dirty="0">
                <a:solidFill>
                  <a:srgbClr val="393A39"/>
                </a:solidFill>
                <a:latin typeface="Lato"/>
              </a:rPr>
              <a:t>Heat Transfer in Shells interface </a:t>
            </a:r>
            <a:r>
              <a:rPr lang="en-US" sz="1667" b="0" i="0" u="none" dirty="0">
                <a:solidFill>
                  <a:srgbClr val="393A39"/>
                </a:solidFill>
                <a:latin typeface="Lato"/>
              </a:rPr>
              <a:t>with area scaling factor can be used to model curved layers in place of a solid 3D model.</a:t>
            </a:r>
          </a:p>
        </p:txBody>
      </p:sp>
      <p:sp>
        <p:nvSpPr>
          <p:cNvPr id="4" name="AutoShape 4"/>
          <p:cNvSpPr/>
          <p:nvPr/>
        </p:nvSpPr>
        <p:spPr>
          <a:xfrm>
            <a:off x="5560516" y="5276723"/>
            <a:ext cx="6260093" cy="341886"/>
          </a:xfrm>
          <a:prstGeom prst="rect">
            <a:avLst/>
          </a:prstGeom>
        </p:spPr>
        <p:txBody>
          <a:bodyPr anchor="t" anchorCtr="0"/>
          <a:lstStyle/>
          <a:p>
            <a:r>
              <a:rPr lang="en-US" sz="1200" i="1" dirty="0">
                <a:solidFill>
                  <a:srgbClr val="1B4D81"/>
                </a:solidFill>
                <a:latin typeface="Lato"/>
              </a:rPr>
              <a:t>Comparison of heat rates for 3D and shell models</a:t>
            </a:r>
            <a:endParaRPr lang="en-US" sz="1200" b="0" i="1" u="none" dirty="0">
              <a:solidFill>
                <a:srgbClr val="1B4D81"/>
              </a:solidFill>
              <a:latin typeface="Lato"/>
            </a:endParaRPr>
          </a:p>
        </p:txBody>
      </p:sp>
      <p:pic>
        <p:nvPicPr>
          <p:cNvPr id="6" name="Image 5">
            <a:extLst>
              <a:ext uri="{FF2B5EF4-FFF2-40B4-BE49-F238E27FC236}">
                <a16:creationId xmlns:a16="http://schemas.microsoft.com/office/drawing/2014/main" id="{41BB8B11-B36B-4EEB-9C69-00EA936BF9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0516" y="1480608"/>
            <a:ext cx="6326857" cy="3796115"/>
          </a:xfrm>
          <a:prstGeom prst="rect">
            <a:avLst/>
          </a:prstGeom>
        </p:spPr>
      </p:pic>
    </p:spTree>
    <p:extLst>
      <p:ext uri="{BB962C8B-B14F-4D97-AF65-F5344CB8AC3E}">
        <p14:creationId xmlns:p14="http://schemas.microsoft.com/office/powerpoint/2010/main" val="487722034"/>
      </p:ext>
    </p:extLst>
  </p:cSld>
  <p:clrMapOvr>
    <a:masterClrMapping/>
  </p:clrMapOvr>
</p:sld>
</file>

<file path=ppt/theme/theme1.xml><?xml version="1.0" encoding="utf-8"?>
<a:theme xmlns:a="http://schemas.openxmlformats.org/drawingml/2006/main" name="comsol">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97569CD4-52D2-484B-AAAB-4FFE5CAEC282}" vid="{BB1EDD04-1425-43D3-85B7-345846F22A42}"/>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5876</TotalTime>
  <Words>277</Words>
  <Application>Microsoft Office PowerPoint</Application>
  <PresentationFormat>Widescreen</PresentationFormat>
  <Paragraphs>27</Paragraphs>
  <Slides>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Lato</vt:lpstr>
      <vt:lpstr>Lato Light</vt:lpstr>
      <vt:lpstr>Wingdings</vt:lpstr>
      <vt:lpstr>comsol</vt:lpstr>
      <vt:lpstr>Area Scaling Factor in Heat Transfer in Shells</vt:lpstr>
      <vt:lpstr>Motivation</vt:lpstr>
      <vt:lpstr>Model Definition</vt:lpstr>
      <vt:lpstr>Results</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 Westerberg</dc:creator>
  <cp:lastModifiedBy>Sébastien Denis</cp:lastModifiedBy>
  <cp:revision>29</cp:revision>
  <dcterms:created xsi:type="dcterms:W3CDTF">2021-07-01T09:05:45Z</dcterms:created>
  <dcterms:modified xsi:type="dcterms:W3CDTF">2024-11-21T09:54:18Z</dcterms:modified>
</cp:coreProperties>
</file>