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81" r:id="rId2"/>
    <p:sldId id="339" r:id="rId3"/>
    <p:sldId id="258" r:id="rId4"/>
    <p:sldId id="360" r:id="rId5"/>
    <p:sldId id="352" r:id="rId6"/>
    <p:sldId id="353" r:id="rId7"/>
    <p:sldId id="354" r:id="rId8"/>
    <p:sldId id="355" r:id="rId9"/>
    <p:sldId id="356" r:id="rId10"/>
    <p:sldId id="357" r:id="rId11"/>
    <p:sldId id="358" r:id="rId12"/>
    <p:sldId id="359" r:id="rId13"/>
    <p:sldId id="344" r:id="rId14"/>
    <p:sldId id="341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LANCHER Johann (FRA-FL)" initials="JRP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07A1C5"/>
    <a:srgbClr val="008200"/>
    <a:srgbClr val="00CC00"/>
    <a:srgbClr val="0A0A84"/>
    <a:srgbClr val="0000FF"/>
    <a:srgbClr val="CFC613"/>
    <a:srgbClr val="9966FF"/>
    <a:srgbClr val="FFC000"/>
    <a:srgbClr val="62C1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6D9F66E-5EB9-4882-86FB-DCBF35E3C3E4}" styleName="Style moyen 4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B9631B5-78F2-41C9-869B-9F39066F8104}" styleName="Style moyen 3 - Accentuation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Style foncé 1 - Accentuation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Style foncé 1 - Accentuation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Style foncé 2 - Accentuation 5/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202B0CA-FC54-4496-8BCA-5EF66A818D29}" styleName="Style foncé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93D81CF-94F2-401A-BA57-92F5A7B2D0C5}" styleName="Style moye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29" autoAdjust="0"/>
    <p:restoredTop sz="89894" autoAdjust="0"/>
  </p:normalViewPr>
  <p:slideViewPr>
    <p:cSldViewPr snapToGrid="0">
      <p:cViewPr varScale="1">
        <p:scale>
          <a:sx n="101" d="100"/>
          <a:sy n="101" d="100"/>
        </p:scale>
        <p:origin x="2034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42A149-47DC-4FCC-BC70-9881A44CDD68}" type="datetimeFigureOut">
              <a:rPr lang="fr-FR" smtClean="0"/>
              <a:t>23/10/2024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E04186-8CE4-4119-B044-58BFBFDCA400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930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Hello </a:t>
            </a:r>
            <a:r>
              <a:rPr lang="fr-FR" dirty="0" err="1"/>
              <a:t>everybody</a:t>
            </a:r>
            <a:r>
              <a:rPr lang="fr-FR" dirty="0"/>
              <a:t>, </a:t>
            </a:r>
            <a:r>
              <a:rPr lang="fr-FR" dirty="0" err="1"/>
              <a:t>my</a:t>
            </a:r>
            <a:r>
              <a:rPr lang="fr-FR" dirty="0"/>
              <a:t> </a:t>
            </a:r>
            <a:r>
              <a:rPr lang="fr-FR" dirty="0" err="1"/>
              <a:t>name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XXX, and </a:t>
            </a:r>
            <a:r>
              <a:rPr lang="fr-FR" dirty="0" err="1"/>
              <a:t>I’m</a:t>
            </a:r>
            <a:r>
              <a:rPr lang="fr-FR" dirty="0"/>
              <a:t> </a:t>
            </a:r>
            <a:r>
              <a:rPr lang="fr-FR" dirty="0" err="1"/>
              <a:t>going</a:t>
            </a:r>
            <a:r>
              <a:rPr lang="fr-FR" dirty="0"/>
              <a:t> to talk to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today</a:t>
            </a:r>
            <a:r>
              <a:rPr lang="fr-FR" dirty="0"/>
              <a:t> about modeling of the </a:t>
            </a:r>
            <a:r>
              <a:rPr lang="fr-FR" dirty="0" err="1"/>
              <a:t>YYYusing</a:t>
            </a:r>
            <a:r>
              <a:rPr lang="fr-FR" dirty="0"/>
              <a:t> </a:t>
            </a:r>
            <a:r>
              <a:rPr lang="fr-FR" dirty="0" err="1"/>
              <a:t>Comsol</a:t>
            </a:r>
            <a:r>
              <a:rPr lang="fr-FR" dirty="0"/>
              <a:t> Multiphysics.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This </a:t>
            </a:r>
            <a:r>
              <a:rPr lang="fr-FR" dirty="0" err="1"/>
              <a:t>work</a:t>
            </a:r>
            <a:r>
              <a:rPr lang="fr-FR" dirty="0"/>
              <a:t> has been </a:t>
            </a:r>
            <a:r>
              <a:rPr lang="fr-FR" dirty="0" err="1"/>
              <a:t>performed</a:t>
            </a:r>
            <a:r>
              <a:rPr lang="fr-FR" dirty="0"/>
              <a:t> in collaboration </a:t>
            </a:r>
            <a:r>
              <a:rPr lang="fr-FR" dirty="0" err="1"/>
              <a:t>between</a:t>
            </a:r>
            <a:r>
              <a:rPr lang="fr-FR" dirty="0"/>
              <a:t> XXX (</a:t>
            </a:r>
            <a:r>
              <a:rPr lang="en-US" b="0" i="0" dirty="0">
                <a:solidFill>
                  <a:srgbClr val="706F6F"/>
                </a:solidFill>
                <a:effectLst/>
                <a:latin typeface="arial" panose="020B0604020202020204" pitchFamily="34" charset="0"/>
              </a:rPr>
              <a:t>an international leader in XXX</a:t>
            </a:r>
            <a:r>
              <a:rPr lang="fr-FR" dirty="0"/>
              <a:t>) and </a:t>
            </a:r>
            <a:r>
              <a:rPr lang="fr-FR" dirty="0" err="1"/>
              <a:t>Simtec</a:t>
            </a:r>
            <a:r>
              <a:rPr lang="fr-FR" dirty="0"/>
              <a:t>, the leader of the French </a:t>
            </a:r>
            <a:r>
              <a:rPr lang="fr-FR" dirty="0" err="1"/>
              <a:t>Comsol</a:t>
            </a:r>
            <a:r>
              <a:rPr lang="fr-FR" dirty="0"/>
              <a:t> </a:t>
            </a:r>
            <a:r>
              <a:rPr lang="fr-FR" dirty="0" err="1"/>
              <a:t>Certified</a:t>
            </a:r>
            <a:r>
              <a:rPr lang="fr-FR" dirty="0"/>
              <a:t> Consultant and a key partner of the COMSOL </a:t>
            </a:r>
            <a:r>
              <a:rPr lang="fr-FR" dirty="0" err="1"/>
              <a:t>Certified</a:t>
            </a:r>
            <a:r>
              <a:rPr lang="fr-FR" dirty="0"/>
              <a:t> Consultant Worldwide.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E04186-8CE4-4119-B044-58BFBFDCA40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47246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B0A96A-DD96-4D57-8AA2-8B66DDE0AD20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5522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B0A96A-DD96-4D57-8AA2-8B66DDE0AD20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91028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B0A96A-DD96-4D57-8AA2-8B66DDE0AD20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30156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B0A96A-DD96-4D57-8AA2-8B66DDE0AD20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92556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B0A96A-DD96-4D57-8AA2-8B66DDE0AD20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8632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0A96A-DD96-4D57-8AA2-8B66DDE0AD20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50516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FP= </a:t>
            </a:r>
            <a:r>
              <a:rPr lang="fr-FR" dirty="0" err="1"/>
              <a:t>framework</a:t>
            </a:r>
            <a:r>
              <a:rPr lang="fr-FR" dirty="0"/>
              <a:t> program</a:t>
            </a:r>
            <a:br>
              <a:rPr lang="fr-FR" dirty="0"/>
            </a:br>
            <a:r>
              <a:rPr lang="fr-FR" dirty="0"/>
              <a:t>Two </a:t>
            </a:r>
            <a:r>
              <a:rPr lang="fr-FR" dirty="0" err="1"/>
              <a:t>words</a:t>
            </a:r>
            <a:r>
              <a:rPr lang="fr-FR" dirty="0"/>
              <a:t> </a:t>
            </a:r>
            <a:r>
              <a:rPr lang="fr-FR" baseline="0" dirty="0"/>
              <a:t>about SIMTEC and </a:t>
            </a:r>
            <a:r>
              <a:rPr lang="fr-FR" baseline="0" dirty="0" err="1"/>
              <a:t>our</a:t>
            </a:r>
            <a:r>
              <a:rPr lang="fr-FR" baseline="0" dirty="0"/>
              <a:t> clients.</a:t>
            </a:r>
          </a:p>
          <a:p>
            <a:r>
              <a:rPr lang="fr-FR" baseline="0" dirty="0" err="1"/>
              <a:t>Simtec</a:t>
            </a:r>
            <a:r>
              <a:rPr lang="fr-FR" baseline="0" dirty="0"/>
              <a:t> </a:t>
            </a:r>
            <a:r>
              <a:rPr lang="fr-FR" baseline="0" dirty="0" err="1"/>
              <a:t>is</a:t>
            </a:r>
            <a:r>
              <a:rPr lang="fr-FR" baseline="0" dirty="0"/>
              <a:t> the leader of the French COMSOL </a:t>
            </a:r>
            <a:r>
              <a:rPr lang="fr-FR" baseline="0" dirty="0" err="1"/>
              <a:t>certified</a:t>
            </a:r>
            <a:r>
              <a:rPr lang="fr-FR" baseline="0" dirty="0"/>
              <a:t> consultant </a:t>
            </a:r>
            <a:r>
              <a:rPr lang="fr-FR" baseline="0" dirty="0" err="1"/>
              <a:t>company</a:t>
            </a:r>
            <a:r>
              <a:rPr lang="fr-FR" baseline="0" dirty="0"/>
              <a:t>.</a:t>
            </a:r>
          </a:p>
          <a:p>
            <a:r>
              <a:rPr lang="fr-FR" baseline="0" dirty="0"/>
              <a:t>There are 7 </a:t>
            </a:r>
            <a:r>
              <a:rPr lang="fr-FR" baseline="0" dirty="0" err="1"/>
              <a:t>members</a:t>
            </a:r>
            <a:r>
              <a:rPr lang="fr-FR" baseline="0" dirty="0"/>
              <a:t> and </a:t>
            </a:r>
            <a:r>
              <a:rPr lang="fr-FR" baseline="0" dirty="0" err="1"/>
              <a:t>we</a:t>
            </a:r>
            <a:r>
              <a:rPr lang="fr-FR" baseline="0" dirty="0"/>
              <a:t> all have an engineering </a:t>
            </a:r>
            <a:r>
              <a:rPr lang="fr-FR" baseline="0" dirty="0" err="1"/>
              <a:t>degree</a:t>
            </a:r>
            <a:r>
              <a:rPr lang="fr-FR" baseline="0" dirty="0"/>
              <a:t> and a PhD. That </a:t>
            </a:r>
            <a:r>
              <a:rPr lang="fr-FR" baseline="0" dirty="0" err="1"/>
              <a:t>means</a:t>
            </a:r>
            <a:r>
              <a:rPr lang="fr-FR" baseline="0" dirty="0"/>
              <a:t> </a:t>
            </a:r>
            <a:r>
              <a:rPr lang="fr-FR" baseline="0" dirty="0" err="1"/>
              <a:t>we</a:t>
            </a:r>
            <a:r>
              <a:rPr lang="fr-FR" baseline="0" dirty="0"/>
              <a:t> have an extensive </a:t>
            </a:r>
            <a:r>
              <a:rPr lang="fr-FR" baseline="0" dirty="0" err="1"/>
              <a:t>research</a:t>
            </a:r>
            <a:r>
              <a:rPr lang="fr-FR" baseline="0" dirty="0"/>
              <a:t> background and </a:t>
            </a:r>
            <a:r>
              <a:rPr lang="fr-FR" baseline="0" dirty="0" err="1"/>
              <a:t>we</a:t>
            </a:r>
            <a:r>
              <a:rPr lang="fr-FR" baseline="0" dirty="0"/>
              <a:t> can </a:t>
            </a:r>
            <a:r>
              <a:rPr lang="fr-FR" baseline="0" dirty="0" err="1"/>
              <a:t>handle</a:t>
            </a:r>
            <a:r>
              <a:rPr lang="fr-FR" baseline="0" dirty="0"/>
              <a:t> </a:t>
            </a:r>
            <a:r>
              <a:rPr lang="fr-FR" baseline="0" dirty="0" err="1"/>
              <a:t>very</a:t>
            </a:r>
            <a:r>
              <a:rPr lang="fr-FR" baseline="0" dirty="0"/>
              <a:t> </a:t>
            </a:r>
            <a:r>
              <a:rPr lang="fr-FR" baseline="0" dirty="0" err="1"/>
              <a:t>complex</a:t>
            </a:r>
            <a:r>
              <a:rPr lang="fr-FR" baseline="0" dirty="0"/>
              <a:t> </a:t>
            </a:r>
            <a:r>
              <a:rPr lang="fr-FR" baseline="0" dirty="0" err="1"/>
              <a:t>problems</a:t>
            </a:r>
            <a:r>
              <a:rPr lang="fr-FR" baseline="0" dirty="0"/>
              <a:t> in a range of </a:t>
            </a:r>
            <a:r>
              <a:rPr lang="fr-FR" baseline="0" dirty="0" err="1"/>
              <a:t>physics</a:t>
            </a:r>
            <a:r>
              <a:rPr lang="fr-FR" baseline="0" dirty="0"/>
              <a:t> area and </a:t>
            </a:r>
            <a:r>
              <a:rPr lang="fr-FR" baseline="0" dirty="0" err="1"/>
              <a:t>industry</a:t>
            </a:r>
            <a:r>
              <a:rPr lang="fr-FR" baseline="0" dirty="0"/>
              <a:t> </a:t>
            </a:r>
            <a:r>
              <a:rPr lang="fr-FR" baseline="0" dirty="0" err="1"/>
              <a:t>sectors</a:t>
            </a:r>
            <a:r>
              <a:rPr lang="fr-FR" baseline="0" dirty="0"/>
              <a:t>.</a:t>
            </a:r>
          </a:p>
          <a:p>
            <a:r>
              <a:rPr lang="fr-FR" baseline="0" dirty="0"/>
              <a:t>Our main clients are big groups and </a:t>
            </a:r>
            <a:r>
              <a:rPr lang="fr-FR" baseline="0" dirty="0" err="1"/>
              <a:t>government</a:t>
            </a:r>
            <a:r>
              <a:rPr lang="fr-FR" baseline="0" dirty="0"/>
              <a:t> </a:t>
            </a:r>
            <a:r>
              <a:rPr lang="fr-FR" baseline="0" dirty="0" err="1"/>
              <a:t>laboratories</a:t>
            </a:r>
            <a:r>
              <a:rPr lang="fr-FR" baseline="0" dirty="0"/>
              <a:t>. You can </a:t>
            </a:r>
            <a:r>
              <a:rPr lang="fr-FR" baseline="0" dirty="0" err="1"/>
              <a:t>see</a:t>
            </a:r>
            <a:r>
              <a:rPr lang="fr-FR" baseline="0" dirty="0"/>
              <a:t> </a:t>
            </a:r>
            <a:r>
              <a:rPr lang="fr-FR" baseline="0" dirty="0" err="1"/>
              <a:t>here</a:t>
            </a:r>
            <a:r>
              <a:rPr lang="fr-FR" baseline="0" dirty="0"/>
              <a:t> </a:t>
            </a:r>
            <a:r>
              <a:rPr lang="fr-FR" baseline="0" dirty="0" err="1"/>
              <a:t>some</a:t>
            </a:r>
            <a:r>
              <a:rPr lang="fr-FR" baseline="0" dirty="0"/>
              <a:t> of </a:t>
            </a:r>
            <a:r>
              <a:rPr lang="fr-FR" baseline="0" dirty="0" err="1"/>
              <a:t>them</a:t>
            </a:r>
            <a:endParaRPr lang="fr-FR" baseline="0" dirty="0"/>
          </a:p>
          <a:p>
            <a:r>
              <a:rPr lang="fr-FR" baseline="0" dirty="0" err="1"/>
              <a:t>We</a:t>
            </a:r>
            <a:r>
              <a:rPr lang="fr-FR" baseline="0" dirty="0"/>
              <a:t> are </a:t>
            </a:r>
            <a:r>
              <a:rPr lang="fr-FR" baseline="0" dirty="0" err="1"/>
              <a:t>also</a:t>
            </a:r>
            <a:r>
              <a:rPr lang="fr-FR" baseline="0" dirty="0"/>
              <a:t> </a:t>
            </a:r>
            <a:r>
              <a:rPr lang="fr-FR" baseline="0" dirty="0" err="1"/>
              <a:t>involved</a:t>
            </a:r>
            <a:r>
              <a:rPr lang="fr-FR" baseline="0" dirty="0"/>
              <a:t> in </a:t>
            </a:r>
            <a:r>
              <a:rPr lang="fr-FR" baseline="0" dirty="0" err="1"/>
              <a:t>research</a:t>
            </a:r>
            <a:r>
              <a:rPr lang="fr-FR" baseline="0" dirty="0"/>
              <a:t>, for instance </a:t>
            </a:r>
            <a:r>
              <a:rPr lang="fr-FR" baseline="0" dirty="0" err="1"/>
              <a:t>we</a:t>
            </a:r>
            <a:r>
              <a:rPr lang="fr-FR" baseline="0" dirty="0"/>
              <a:t> are part of </a:t>
            </a:r>
            <a:r>
              <a:rPr lang="fr-FR" baseline="0" dirty="0" err="1"/>
              <a:t>European</a:t>
            </a:r>
            <a:r>
              <a:rPr lang="fr-FR" baseline="0" dirty="0"/>
              <a:t> </a:t>
            </a:r>
            <a:r>
              <a:rPr lang="fr-FR" baseline="0" dirty="0" err="1"/>
              <a:t>Research</a:t>
            </a:r>
            <a:r>
              <a:rPr lang="fr-FR" baseline="0" dirty="0"/>
              <a:t> Projects like </a:t>
            </a:r>
            <a:r>
              <a:rPr lang="fr-FR" baseline="0" dirty="0" err="1"/>
              <a:t>SisAl</a:t>
            </a:r>
            <a:r>
              <a:rPr lang="fr-FR" baseline="0" dirty="0"/>
              <a:t> Pilot.</a:t>
            </a:r>
          </a:p>
          <a:p>
            <a:r>
              <a:rPr lang="fr-FR" baseline="0" dirty="0"/>
              <a:t>So can go to </a:t>
            </a:r>
            <a:r>
              <a:rPr lang="fr-FR" baseline="0" dirty="0" err="1"/>
              <a:t>our</a:t>
            </a:r>
            <a:r>
              <a:rPr lang="fr-FR" baseline="0" dirty="0"/>
              <a:t> </a:t>
            </a:r>
            <a:r>
              <a:rPr lang="fr-FR" baseline="0" dirty="0" err="1"/>
              <a:t>website</a:t>
            </a:r>
            <a:r>
              <a:rPr lang="fr-FR" baseline="0" dirty="0"/>
              <a:t> to </a:t>
            </a:r>
            <a:r>
              <a:rPr lang="fr-FR" baseline="0" dirty="0" err="1"/>
              <a:t>discover</a:t>
            </a:r>
            <a:r>
              <a:rPr lang="fr-FR" baseline="0" dirty="0"/>
              <a:t> more user cases!</a:t>
            </a:r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B0A96A-DD96-4D57-8AA2-8B66DDE0AD2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56640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B0A96A-DD96-4D57-8AA2-8B66DDE0AD2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8142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B0A96A-DD96-4D57-8AA2-8B66DDE0AD20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78817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B0A96A-DD96-4D57-8AA2-8B66DDE0AD20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17680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B0A96A-DD96-4D57-8AA2-8B66DDE0AD20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24114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ym typeface="Wingdings" panose="05000000000000000000" pitchFamily="2" charset="2"/>
              </a:rPr>
              <a:t>The model is often “too complex”, and the optimization criterion may include regularization to prevent overfitting</a:t>
            </a:r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B0A96A-DD96-4D57-8AA2-8B66DDE0AD20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36826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B0A96A-DD96-4D57-8AA2-8B66DDE0AD20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156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DC66F-D186-4E10-9556-4B96DD8FE3AD}" type="datetime1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41E6-E607-4B49-B2B4-AC5261E08FC3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7984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A7B24-465E-45AD-85AF-3DBCB3F1B60A}" type="datetime1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41E6-E607-4B49-B2B4-AC5261E08FC3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4844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B2787-CFCC-4A33-A1BA-4129B7F3B519}" type="datetime1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41E6-E607-4B49-B2B4-AC5261E08FC3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0347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2BEB8-556F-4DDA-9CDB-FB6B009719C8}" type="datetime1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41E6-E607-4B49-B2B4-AC5261E08FC3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9995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CC7FE-32D3-443D-BD2A-BF1EB2DE566A}" type="datetime1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41E6-E607-4B49-B2B4-AC5261E08FC3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5865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31FBE-20F7-469F-88D7-663372E58A03}" type="datetime1">
              <a:rPr lang="fr-FR" smtClean="0"/>
              <a:t>23/10/2024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41E6-E607-4B49-B2B4-AC5261E08FC3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52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35672-9C95-4F66-A2B6-8A2150CFF823}" type="datetime1">
              <a:rPr lang="fr-FR" smtClean="0"/>
              <a:t>23/10/2024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41E6-E607-4B49-B2B4-AC5261E08FC3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6454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C5D1C-70C1-4887-8BA7-0F08AA903F24}" type="datetime1">
              <a:rPr lang="fr-FR" smtClean="0"/>
              <a:t>23/10/2024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41E6-E607-4B49-B2B4-AC5261E08FC3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3152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33B8D-5D42-42CC-9D80-6755EF56C39A}" type="datetime1">
              <a:rPr lang="fr-FR" smtClean="0"/>
              <a:t>23/10/2024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41E6-E607-4B49-B2B4-AC5261E08FC3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9900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0E930-7CF3-4895-B67B-D01A95A06127}" type="datetime1">
              <a:rPr lang="fr-FR" smtClean="0"/>
              <a:t>23/10/2024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41E6-E607-4B49-B2B4-AC5261E08FC3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2160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2C238-C05A-4811-94FB-864C1E0E693F}" type="datetime1">
              <a:rPr lang="fr-FR" smtClean="0"/>
              <a:t>23/10/2024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D041E6-E607-4B49-B2B4-AC5261E08FC3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4763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EDAD3-3E67-4A7D-886E-1747C16F3A26}" type="datetime1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041E6-E607-4B49-B2B4-AC5261E08FC3}" type="slidenum">
              <a:rPr lang="fr-FR" smtClean="0"/>
              <a:t>‹N›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54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38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png"/><Relationship Id="rId7" Type="http://schemas.openxmlformats.org/officeDocument/2006/relationships/image" Target="../media/image7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10" Type="http://schemas.openxmlformats.org/officeDocument/2006/relationships/image" Target="../media/image78.jpeg"/><Relationship Id="rId4" Type="http://schemas.openxmlformats.org/officeDocument/2006/relationships/image" Target="../media/image72.jpeg"/><Relationship Id="rId9" Type="http://schemas.openxmlformats.org/officeDocument/2006/relationships/image" Target="../media/image7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2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jpe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33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24" Type="http://schemas.openxmlformats.org/officeDocument/2006/relationships/image" Target="../media/image22.png"/><Relationship Id="rId32" Type="http://schemas.openxmlformats.org/officeDocument/2006/relationships/image" Target="../media/image30.png"/><Relationship Id="rId5" Type="http://schemas.openxmlformats.org/officeDocument/2006/relationships/hyperlink" Target="mailto:www.simtecsolution.fr" TargetMode="External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" Type="http://schemas.openxmlformats.org/officeDocument/2006/relationships/image" Target="../media/image3.png"/><Relationship Id="rId9" Type="http://schemas.openxmlformats.org/officeDocument/2006/relationships/image" Target="../media/image7.gif"/><Relationship Id="rId14" Type="http://schemas.openxmlformats.org/officeDocument/2006/relationships/image" Target="../media/image12.jpeg"/><Relationship Id="rId22" Type="http://schemas.openxmlformats.org/officeDocument/2006/relationships/image" Target="../media/image20.jpeg"/><Relationship Id="rId27" Type="http://schemas.openxmlformats.org/officeDocument/2006/relationships/image" Target="../media/image25.png"/><Relationship Id="rId30" Type="http://schemas.openxmlformats.org/officeDocument/2006/relationships/image" Target="../media/image28.png"/><Relationship Id="rId8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0.png"/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28.png"/><Relationship Id="rId10" Type="http://schemas.openxmlformats.org/officeDocument/2006/relationships/image" Target="../media/image340.png"/><Relationship Id="rId4" Type="http://schemas.openxmlformats.org/officeDocument/2006/relationships/image" Target="../media/image37.png"/><Relationship Id="rId9" Type="http://schemas.openxmlformats.org/officeDocument/2006/relationships/image" Target="../media/image3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18" Type="http://schemas.openxmlformats.org/officeDocument/2006/relationships/image" Target="../media/image56.png"/><Relationship Id="rId3" Type="http://schemas.openxmlformats.org/officeDocument/2006/relationships/image" Target="../media/image41.png"/><Relationship Id="rId21" Type="http://schemas.openxmlformats.org/officeDocument/2006/relationships/image" Target="../media/image59.png"/><Relationship Id="rId7" Type="http://schemas.openxmlformats.org/officeDocument/2006/relationships/image" Target="../media/image45.png"/><Relationship Id="rId12" Type="http://schemas.openxmlformats.org/officeDocument/2006/relationships/image" Target="../media/image50.png"/><Relationship Id="rId17" Type="http://schemas.openxmlformats.org/officeDocument/2006/relationships/image" Target="../media/image55.png"/><Relationship Id="rId25" Type="http://schemas.openxmlformats.org/officeDocument/2006/relationships/image" Target="../media/image63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54.png"/><Relationship Id="rId20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24" Type="http://schemas.openxmlformats.org/officeDocument/2006/relationships/image" Target="../media/image62.png"/><Relationship Id="rId5" Type="http://schemas.openxmlformats.org/officeDocument/2006/relationships/image" Target="../media/image43.png"/><Relationship Id="rId15" Type="http://schemas.openxmlformats.org/officeDocument/2006/relationships/image" Target="../media/image53.png"/><Relationship Id="rId23" Type="http://schemas.openxmlformats.org/officeDocument/2006/relationships/image" Target="../media/image61.png"/><Relationship Id="rId10" Type="http://schemas.openxmlformats.org/officeDocument/2006/relationships/image" Target="../media/image48.png"/><Relationship Id="rId19" Type="http://schemas.openxmlformats.org/officeDocument/2006/relationships/image" Target="../media/image57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Relationship Id="rId14" Type="http://schemas.openxmlformats.org/officeDocument/2006/relationships/image" Target="../media/image52.png"/><Relationship Id="rId22" Type="http://schemas.openxmlformats.org/officeDocument/2006/relationships/image" Target="../media/image6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0.png"/><Relationship Id="rId4" Type="http://schemas.openxmlformats.org/officeDocument/2006/relationships/image" Target="../media/image29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05D5984-96D2-4E8C-80B1-F1B15C96C368}"/>
              </a:ext>
            </a:extLst>
          </p:cNvPr>
          <p:cNvSpPr/>
          <p:nvPr/>
        </p:nvSpPr>
        <p:spPr>
          <a:xfrm>
            <a:off x="863600" y="1680220"/>
            <a:ext cx="7416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kern="1400" spc="-50" dirty="0">
                <a:effectLst/>
                <a:latin typeface="Calibri  "/>
                <a:ea typeface="Times New Roman" panose="02020603050405020304" pitchFamily="18" charset="0"/>
                <a:cs typeface="Times New Roman" panose="02020603050405020304" pitchFamily="18" charset="0"/>
              </a:rPr>
              <a:t>Using Artificial Intelligence (AI) within COMSOL Multiphysics</a:t>
            </a:r>
            <a:r>
              <a:rPr lang="en-US" sz="3600" b="1" kern="1400" spc="-50" baseline="30000" dirty="0">
                <a:effectLst/>
                <a:latin typeface="Calibri  "/>
                <a:ea typeface="Times New Roman" panose="02020603050405020304" pitchFamily="18" charset="0"/>
                <a:cs typeface="Times New Roman" panose="02020603050405020304" pitchFamily="18" charset="0"/>
              </a:rPr>
              <a:t>®</a:t>
            </a:r>
            <a:r>
              <a:rPr lang="en-US" sz="3600" b="1" kern="1400" spc="-50" dirty="0">
                <a:effectLst/>
                <a:latin typeface="Calibri  "/>
                <a:ea typeface="Times New Roman" panose="02020603050405020304" pitchFamily="18" charset="0"/>
                <a:cs typeface="Times New Roman" panose="02020603050405020304" pitchFamily="18" charset="0"/>
              </a:rPr>
              <a:t> to Create Machine Learning Tools</a:t>
            </a:r>
            <a:endParaRPr lang="fr-FR" sz="3600" b="1" kern="1400" spc="-50" dirty="0">
              <a:effectLst/>
              <a:latin typeface="Calibri  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600" b="1" dirty="0">
              <a:effectLst/>
              <a:latin typeface="Calibri  "/>
              <a:ea typeface="Times New Roman" panose="02020603050405020304" pitchFamily="18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CCD29F1-0967-4A6C-AE76-452D6A2BB56A}"/>
              </a:ext>
            </a:extLst>
          </p:cNvPr>
          <p:cNvSpPr txBox="1"/>
          <p:nvPr/>
        </p:nvSpPr>
        <p:spPr>
          <a:xfrm>
            <a:off x="0" y="360353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i="1" dirty="0"/>
              <a:t>COMSOL </a:t>
            </a:r>
            <a:r>
              <a:rPr lang="fr-FR" sz="2000" i="1" dirty="0" err="1"/>
              <a:t>European</a:t>
            </a:r>
            <a:r>
              <a:rPr lang="fr-FR" sz="2000" i="1" dirty="0"/>
              <a:t> </a:t>
            </a:r>
            <a:r>
              <a:rPr lang="fr-FR" sz="2000" i="1" dirty="0" err="1"/>
              <a:t>Conference</a:t>
            </a:r>
            <a:r>
              <a:rPr lang="fr-FR" sz="2000" i="1" dirty="0"/>
              <a:t>:</a:t>
            </a:r>
          </a:p>
          <a:p>
            <a:pPr algn="ctr"/>
            <a:r>
              <a:rPr lang="fr-FR" sz="2000" i="1" dirty="0"/>
              <a:t>Florence, 22-24 </a:t>
            </a:r>
            <a:r>
              <a:rPr lang="fr-FR" sz="2000" i="1" dirty="0" err="1"/>
              <a:t>October</a:t>
            </a:r>
            <a:r>
              <a:rPr lang="fr-FR" sz="2000" i="1" dirty="0"/>
              <a:t> 2024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DC0FBB1-DD1E-4A0B-98CB-F68BBADEA28E}"/>
              </a:ext>
            </a:extLst>
          </p:cNvPr>
          <p:cNvSpPr txBox="1"/>
          <p:nvPr/>
        </p:nvSpPr>
        <p:spPr>
          <a:xfrm>
            <a:off x="141514" y="5404030"/>
            <a:ext cx="869372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F. Viry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M. Sturma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P. Namy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B. Barbet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r>
              <a:rPr lang="en-US" sz="1800" baseline="30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1 </a:t>
            </a:r>
            <a:r>
              <a:rPr lang="en-US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SIMTEC, 5 rue </a:t>
            </a:r>
            <a:r>
              <a:rPr lang="en-US" sz="1400" dirty="0">
                <a:effectLst/>
                <a:latin typeface="Calibri  "/>
                <a:ea typeface="Times New Roman" panose="02020603050405020304" pitchFamily="18" charset="0"/>
              </a:rPr>
              <a:t>Felix Poulat 38000 Grenoble France</a:t>
            </a:r>
            <a:endParaRPr lang="en-US" sz="1400" baseline="30000" dirty="0">
              <a:effectLst/>
              <a:latin typeface="Calibri  "/>
              <a:ea typeface="Times New Roman" panose="02020603050405020304" pitchFamily="18" charset="0"/>
            </a:endParaRPr>
          </a:p>
          <a:p>
            <a:r>
              <a:rPr lang="en-US" sz="1400" baseline="30000" dirty="0">
                <a:effectLst/>
                <a:latin typeface="Calibri  "/>
                <a:ea typeface="Times New Roman" panose="02020603050405020304" pitchFamily="18" charset="0"/>
              </a:rPr>
              <a:t>2</a:t>
            </a:r>
            <a:r>
              <a:rPr lang="en-US" sz="1400" dirty="0">
                <a:effectLst/>
                <a:latin typeface="Calibri  "/>
                <a:ea typeface="Times New Roman" panose="02020603050405020304" pitchFamily="18" charset="0"/>
              </a:rPr>
              <a:t> : </a:t>
            </a:r>
            <a:r>
              <a:rPr lang="fr-FR" sz="1400" dirty="0">
                <a:effectLst/>
                <a:latin typeface="Calibri  "/>
                <a:ea typeface="Times New Roman" panose="02020603050405020304" pitchFamily="18" charset="0"/>
              </a:rPr>
              <a:t>MARKEM-IMAJE, Bourg-lès-Valence, France</a:t>
            </a:r>
            <a:endParaRPr lang="en-US" sz="1400" dirty="0">
              <a:effectLst/>
              <a:latin typeface="Calibri  "/>
              <a:ea typeface="Times New Roman" panose="02020603050405020304" pitchFamily="18" charset="0"/>
            </a:endParaRPr>
          </a:p>
          <a:p>
            <a:endParaRPr lang="fr-FR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ED493860-E5F3-47CC-8281-9DF9B82F7F83}"/>
              </a:ext>
            </a:extLst>
          </p:cNvPr>
          <p:cNvSpPr txBox="1"/>
          <p:nvPr/>
        </p:nvSpPr>
        <p:spPr>
          <a:xfrm>
            <a:off x="0" y="6416405"/>
            <a:ext cx="9144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effectLst/>
                <a:latin typeface="Segoe UI" panose="020B0502040204020203" pitchFamily="34" charset="0"/>
              </a:rPr>
              <a:t>Property of SIMTEC - All rights reserved</a:t>
            </a:r>
            <a:endParaRPr lang="en-US" sz="1400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305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1DC95E0-C73A-A4F3-F1B6-A41B8EF676A4}"/>
              </a:ext>
            </a:extLst>
          </p:cNvPr>
          <p:cNvSpPr/>
          <p:nvPr/>
        </p:nvSpPr>
        <p:spPr>
          <a:xfrm>
            <a:off x="-1" y="955655"/>
            <a:ext cx="9143999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fr-FR" b="1" dirty="0"/>
              <a:t>III. </a:t>
            </a:r>
            <a:r>
              <a:rPr lang="en-US" b="1" dirty="0"/>
              <a:t>Main Results</a:t>
            </a:r>
            <a:endParaRPr lang="fr-FR" sz="1800" b="1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F147826-91D5-DC3D-A051-DE2B176CEF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7432" y="2317701"/>
            <a:ext cx="3535934" cy="3802934"/>
          </a:xfrm>
          <a:prstGeom prst="rect">
            <a:avLst/>
          </a:prstGeom>
        </p:spPr>
      </p:pic>
      <p:pic>
        <p:nvPicPr>
          <p:cNvPr id="86" name="Image 85" descr="Une image contenant texte, capture d’écran, Tracé, ligne&#10;&#10;Description générée automatiquement">
            <a:extLst>
              <a:ext uri="{FF2B5EF4-FFF2-40B4-BE49-F238E27FC236}">
                <a16:creationId xmlns:a16="http://schemas.microsoft.com/office/drawing/2014/main" id="{FA65224C-8BD6-2D2F-5E2D-8253C87F8DF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0" t="10573" r="9229" b="-10573"/>
          <a:stretch/>
        </p:blipFill>
        <p:spPr>
          <a:xfrm>
            <a:off x="4872056" y="1954170"/>
            <a:ext cx="3240000" cy="1900132"/>
          </a:xfrm>
          <a:prstGeom prst="rect">
            <a:avLst/>
          </a:prstGeom>
        </p:spPr>
      </p:pic>
      <p:grpSp>
        <p:nvGrpSpPr>
          <p:cNvPr id="53" name="Groupe 52">
            <a:extLst>
              <a:ext uri="{FF2B5EF4-FFF2-40B4-BE49-F238E27FC236}">
                <a16:creationId xmlns:a16="http://schemas.microsoft.com/office/drawing/2014/main" id="{A66C6C28-7440-4F8D-70DB-58F70A27D9E8}"/>
              </a:ext>
            </a:extLst>
          </p:cNvPr>
          <p:cNvGrpSpPr/>
          <p:nvPr/>
        </p:nvGrpSpPr>
        <p:grpSpPr>
          <a:xfrm>
            <a:off x="5237643" y="2023595"/>
            <a:ext cx="2745409" cy="1050378"/>
            <a:chOff x="6315075" y="2119313"/>
            <a:chExt cx="2745409" cy="1050378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42E3C99C-4685-DEB8-FBF6-27F2357BE098}"/>
                </a:ext>
              </a:extLst>
            </p:cNvPr>
            <p:cNvSpPr/>
            <p:nvPr/>
          </p:nvSpPr>
          <p:spPr>
            <a:xfrm>
              <a:off x="6315075" y="2980815"/>
              <a:ext cx="142875" cy="188875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B51EF8B1-EBEE-41E3-6BBE-D6393F083298}"/>
                </a:ext>
              </a:extLst>
            </p:cNvPr>
            <p:cNvSpPr/>
            <p:nvPr/>
          </p:nvSpPr>
          <p:spPr>
            <a:xfrm>
              <a:off x="6858008" y="2786063"/>
              <a:ext cx="142875" cy="383627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2D044884-8DFA-F0A3-FEFE-E47E6F845669}"/>
                </a:ext>
              </a:extLst>
            </p:cNvPr>
            <p:cNvSpPr/>
            <p:nvPr/>
          </p:nvSpPr>
          <p:spPr>
            <a:xfrm>
              <a:off x="7549235" y="2600325"/>
              <a:ext cx="142875" cy="569365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61CA0147-7921-F626-535E-2057A83CC2FB}"/>
                </a:ext>
              </a:extLst>
            </p:cNvPr>
            <p:cNvSpPr/>
            <p:nvPr/>
          </p:nvSpPr>
          <p:spPr>
            <a:xfrm>
              <a:off x="8097153" y="2381251"/>
              <a:ext cx="142875" cy="78844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2AE19946-97AE-D9BB-EECA-6BCAA3B3744F}"/>
                </a:ext>
              </a:extLst>
            </p:cNvPr>
            <p:cNvSpPr/>
            <p:nvPr/>
          </p:nvSpPr>
          <p:spPr>
            <a:xfrm>
              <a:off x="8640086" y="2176463"/>
              <a:ext cx="142875" cy="993228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AF61690B-7C41-0C22-5A11-F2390E539FB1}"/>
                </a:ext>
              </a:extLst>
            </p:cNvPr>
            <p:cNvSpPr/>
            <p:nvPr/>
          </p:nvSpPr>
          <p:spPr>
            <a:xfrm>
              <a:off x="8917609" y="2119313"/>
              <a:ext cx="142875" cy="1050378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55" name="ZoneTexte 54">
            <a:extLst>
              <a:ext uri="{FF2B5EF4-FFF2-40B4-BE49-F238E27FC236}">
                <a16:creationId xmlns:a16="http://schemas.microsoft.com/office/drawing/2014/main" id="{B04F87D8-8CB8-9807-41B4-860EF8568918}"/>
              </a:ext>
            </a:extLst>
          </p:cNvPr>
          <p:cNvSpPr txBox="1"/>
          <p:nvPr/>
        </p:nvSpPr>
        <p:spPr>
          <a:xfrm>
            <a:off x="7262509" y="3027688"/>
            <a:ext cx="8317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B050"/>
                </a:solidFill>
              </a:rPr>
              <a:t>Train set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808101F-D21C-17BF-525C-01271EF5B084}"/>
              </a:ext>
            </a:extLst>
          </p:cNvPr>
          <p:cNvSpPr/>
          <p:nvPr/>
        </p:nvSpPr>
        <p:spPr>
          <a:xfrm>
            <a:off x="5354694" y="2023595"/>
            <a:ext cx="362374" cy="2090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9D747214-EEFC-ABE5-FCE5-3BCE47D0E3EE}"/>
              </a:ext>
            </a:extLst>
          </p:cNvPr>
          <p:cNvSpPr txBox="1"/>
          <p:nvPr/>
        </p:nvSpPr>
        <p:spPr>
          <a:xfrm>
            <a:off x="5269077" y="1977105"/>
            <a:ext cx="50526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Expected</a:t>
            </a:r>
          </a:p>
          <a:p>
            <a:endParaRPr lang="en-US" sz="100" dirty="0"/>
          </a:p>
          <a:p>
            <a:r>
              <a:rPr lang="en-US" sz="600" dirty="0"/>
              <a:t>Predicted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A9174F80-C9A1-E0D4-A155-AAC8C9AD572A}"/>
              </a:ext>
            </a:extLst>
          </p:cNvPr>
          <p:cNvSpPr txBox="1"/>
          <p:nvPr/>
        </p:nvSpPr>
        <p:spPr>
          <a:xfrm>
            <a:off x="5110605" y="4646730"/>
            <a:ext cx="323441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</a:rPr>
              <a:t>Good fit on </a:t>
            </a:r>
            <a:r>
              <a:rPr lang="en-US" sz="2000" i="1" dirty="0">
                <a:solidFill>
                  <a:schemeClr val="accent1"/>
                </a:solidFill>
              </a:rPr>
              <a:t>train set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</a:rPr>
              <a:t>Bad predictions on </a:t>
            </a:r>
            <a:r>
              <a:rPr lang="en-US" sz="2000" i="1" dirty="0">
                <a:solidFill>
                  <a:schemeClr val="accent1"/>
                </a:solidFill>
              </a:rPr>
              <a:t>test set</a:t>
            </a:r>
          </a:p>
          <a:p>
            <a:r>
              <a:rPr lang="en-US" sz="2000" b="1" dirty="0">
                <a:solidFill>
                  <a:schemeClr val="accent1"/>
                </a:solidFill>
                <a:sym typeface="Wingdings" panose="05000000000000000000" pitchFamily="2" charset="2"/>
              </a:rPr>
              <a:t> Overfitting </a:t>
            </a:r>
            <a:r>
              <a:rPr lang="en-US" sz="2000" b="1" dirty="0">
                <a:solidFill>
                  <a:schemeClr val="accent2"/>
                </a:solidFill>
                <a:sym typeface="Wingdings" panose="05000000000000000000" pitchFamily="2" charset="2"/>
              </a:rPr>
              <a:t>X</a:t>
            </a:r>
            <a:endParaRPr lang="en-US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039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1DC95E0-C73A-A4F3-F1B6-A41B8EF676A4}"/>
              </a:ext>
            </a:extLst>
          </p:cNvPr>
          <p:cNvSpPr/>
          <p:nvPr/>
        </p:nvSpPr>
        <p:spPr>
          <a:xfrm>
            <a:off x="-1" y="955655"/>
            <a:ext cx="9143999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fr-FR" b="1" dirty="0"/>
              <a:t>III. </a:t>
            </a:r>
            <a:r>
              <a:rPr lang="en-US" b="1" dirty="0"/>
              <a:t>Main Results</a:t>
            </a:r>
            <a:endParaRPr lang="fr-FR" sz="1800" b="1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25A3228-7E6A-ABE6-FF2F-063D97ED6B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0786" y="2494101"/>
            <a:ext cx="3872833" cy="3632781"/>
          </a:xfrm>
          <a:prstGeom prst="rect">
            <a:avLst/>
          </a:prstGeom>
        </p:spPr>
      </p:pic>
      <p:pic>
        <p:nvPicPr>
          <p:cNvPr id="82" name="Image 81" descr="Une image contenant texte, capture d’écran, ligne, Tracé&#10;&#10;Description générée automatiquement">
            <a:extLst>
              <a:ext uri="{FF2B5EF4-FFF2-40B4-BE49-F238E27FC236}">
                <a16:creationId xmlns:a16="http://schemas.microsoft.com/office/drawing/2014/main" id="{14555FBF-CFBD-8BF4-1B4C-85BB838B890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8" t="10812" r="9234" b="-1753"/>
          <a:stretch/>
        </p:blipFill>
        <p:spPr>
          <a:xfrm>
            <a:off x="4738964" y="2181399"/>
            <a:ext cx="3240001" cy="1728000"/>
          </a:xfrm>
          <a:prstGeom prst="rect">
            <a:avLst/>
          </a:prstGeom>
        </p:spPr>
      </p:pic>
      <p:grpSp>
        <p:nvGrpSpPr>
          <p:cNvPr id="57" name="Groupe 56">
            <a:extLst>
              <a:ext uri="{FF2B5EF4-FFF2-40B4-BE49-F238E27FC236}">
                <a16:creationId xmlns:a16="http://schemas.microsoft.com/office/drawing/2014/main" id="{8B0FCA43-F788-CE52-0E5C-2352C49187D4}"/>
              </a:ext>
            </a:extLst>
          </p:cNvPr>
          <p:cNvGrpSpPr/>
          <p:nvPr/>
        </p:nvGrpSpPr>
        <p:grpSpPr>
          <a:xfrm>
            <a:off x="5108880" y="2230144"/>
            <a:ext cx="2745409" cy="1464613"/>
            <a:chOff x="6315075" y="2146134"/>
            <a:chExt cx="2745409" cy="1023557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089D524-50F7-D4D1-7865-6347525E62A4}"/>
                </a:ext>
              </a:extLst>
            </p:cNvPr>
            <p:cNvSpPr/>
            <p:nvPr/>
          </p:nvSpPr>
          <p:spPr>
            <a:xfrm>
              <a:off x="6315075" y="2624351"/>
              <a:ext cx="142875" cy="545339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022CE1F4-26E0-30A8-98C3-A3F455E5ADCC}"/>
                </a:ext>
              </a:extLst>
            </p:cNvPr>
            <p:cNvSpPr/>
            <p:nvPr/>
          </p:nvSpPr>
          <p:spPr>
            <a:xfrm>
              <a:off x="6858008" y="2624350"/>
              <a:ext cx="142875" cy="545339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CC45FA0C-29EE-2566-31CA-FEC964FCA400}"/>
                </a:ext>
              </a:extLst>
            </p:cNvPr>
            <p:cNvSpPr/>
            <p:nvPr/>
          </p:nvSpPr>
          <p:spPr>
            <a:xfrm>
              <a:off x="7549235" y="2624350"/>
              <a:ext cx="142875" cy="545339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B4817F09-98CC-5865-79CD-284C2DE238CB}"/>
                </a:ext>
              </a:extLst>
            </p:cNvPr>
            <p:cNvSpPr/>
            <p:nvPr/>
          </p:nvSpPr>
          <p:spPr>
            <a:xfrm>
              <a:off x="8097153" y="2436807"/>
              <a:ext cx="142875" cy="732884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0DB0193-9707-576B-3FC6-30BE68B5EBAB}"/>
                </a:ext>
              </a:extLst>
            </p:cNvPr>
            <p:cNvSpPr/>
            <p:nvPr/>
          </p:nvSpPr>
          <p:spPr>
            <a:xfrm>
              <a:off x="8640086" y="2228066"/>
              <a:ext cx="142875" cy="941625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C9F8DBA7-3778-9D07-33B3-DAD837022D59}"/>
                </a:ext>
              </a:extLst>
            </p:cNvPr>
            <p:cNvSpPr/>
            <p:nvPr/>
          </p:nvSpPr>
          <p:spPr>
            <a:xfrm>
              <a:off x="8917609" y="2146134"/>
              <a:ext cx="142875" cy="1023557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58" name="ZoneTexte 57">
            <a:extLst>
              <a:ext uri="{FF2B5EF4-FFF2-40B4-BE49-F238E27FC236}">
                <a16:creationId xmlns:a16="http://schemas.microsoft.com/office/drawing/2014/main" id="{92474B1F-1FF3-2D4C-FAAC-5413B7CA048E}"/>
              </a:ext>
            </a:extLst>
          </p:cNvPr>
          <p:cNvSpPr txBox="1"/>
          <p:nvPr/>
        </p:nvSpPr>
        <p:spPr>
          <a:xfrm>
            <a:off x="5263817" y="2638417"/>
            <a:ext cx="8317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B050"/>
                </a:solidFill>
              </a:rPr>
              <a:t>Train set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034F1AD-B782-52FB-0849-CEAC8AD5F8F2}"/>
              </a:ext>
            </a:extLst>
          </p:cNvPr>
          <p:cNvSpPr/>
          <p:nvPr/>
        </p:nvSpPr>
        <p:spPr>
          <a:xfrm>
            <a:off x="5221601" y="2248203"/>
            <a:ext cx="362374" cy="2090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C5FEAF9C-0B58-35BE-D065-82A16697E505}"/>
              </a:ext>
            </a:extLst>
          </p:cNvPr>
          <p:cNvSpPr txBox="1"/>
          <p:nvPr/>
        </p:nvSpPr>
        <p:spPr>
          <a:xfrm>
            <a:off x="5135984" y="2201713"/>
            <a:ext cx="50526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Expected</a:t>
            </a:r>
          </a:p>
          <a:p>
            <a:endParaRPr lang="en-US" sz="100" dirty="0"/>
          </a:p>
          <a:p>
            <a:r>
              <a:rPr lang="en-US" sz="600" dirty="0"/>
              <a:t>Predicted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4682F381-1D66-849A-520F-5518D772DB36}"/>
              </a:ext>
            </a:extLst>
          </p:cNvPr>
          <p:cNvSpPr txBox="1"/>
          <p:nvPr/>
        </p:nvSpPr>
        <p:spPr>
          <a:xfrm>
            <a:off x="5484295" y="5125970"/>
            <a:ext cx="323441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</a:rPr>
              <a:t>Bad fit on </a:t>
            </a:r>
            <a:r>
              <a:rPr lang="en-US" sz="2000" i="1" dirty="0">
                <a:solidFill>
                  <a:schemeClr val="accent1"/>
                </a:solidFill>
              </a:rPr>
              <a:t>train set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</a:rPr>
              <a:t>Bad predictions on </a:t>
            </a:r>
            <a:r>
              <a:rPr lang="en-US" sz="2000" i="1" dirty="0">
                <a:solidFill>
                  <a:schemeClr val="accent1"/>
                </a:solidFill>
              </a:rPr>
              <a:t>test set</a:t>
            </a:r>
          </a:p>
          <a:p>
            <a:r>
              <a:rPr lang="en-US" sz="2000" b="1" dirty="0">
                <a:solidFill>
                  <a:schemeClr val="accent1"/>
                </a:solidFill>
                <a:sym typeface="Wingdings" panose="05000000000000000000" pitchFamily="2" charset="2"/>
              </a:rPr>
              <a:t> Underfitting </a:t>
            </a:r>
            <a:r>
              <a:rPr lang="en-US" sz="2000" b="1" dirty="0">
                <a:solidFill>
                  <a:schemeClr val="accent2"/>
                </a:solidFill>
                <a:sym typeface="Wingdings" panose="05000000000000000000" pitchFamily="2" charset="2"/>
              </a:rPr>
              <a:t>X</a:t>
            </a:r>
            <a:endParaRPr lang="en-US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361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1DC95E0-C73A-A4F3-F1B6-A41B8EF676A4}"/>
              </a:ext>
            </a:extLst>
          </p:cNvPr>
          <p:cNvSpPr/>
          <p:nvPr/>
        </p:nvSpPr>
        <p:spPr>
          <a:xfrm>
            <a:off x="-1" y="955655"/>
            <a:ext cx="9143999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fr-FR" b="1" dirty="0"/>
              <a:t>III. </a:t>
            </a:r>
            <a:r>
              <a:rPr lang="en-US" b="1" dirty="0"/>
              <a:t>Main Results</a:t>
            </a:r>
            <a:endParaRPr lang="fr-FR" sz="1800" b="1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2446D78-7859-1470-405D-C26DE72E52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8401" y="2155314"/>
            <a:ext cx="4579089" cy="4167064"/>
          </a:xfrm>
          <a:prstGeom prst="rect">
            <a:avLst/>
          </a:prstGeom>
        </p:spPr>
      </p:pic>
      <p:pic>
        <p:nvPicPr>
          <p:cNvPr id="84" name="Image 83" descr="Une image contenant texte, capture d’écran, Tracé, ligne&#10;&#10;Description générée automatiquement">
            <a:extLst>
              <a:ext uri="{FF2B5EF4-FFF2-40B4-BE49-F238E27FC236}">
                <a16:creationId xmlns:a16="http://schemas.microsoft.com/office/drawing/2014/main" id="{E898B579-87CD-37F1-7B3B-C3E949701C3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0" t="10397" r="9233" b="-10397"/>
          <a:stretch/>
        </p:blipFill>
        <p:spPr>
          <a:xfrm>
            <a:off x="5113060" y="2478933"/>
            <a:ext cx="3240000" cy="1900133"/>
          </a:xfrm>
          <a:prstGeom prst="rect">
            <a:avLst/>
          </a:prstGeom>
        </p:spPr>
      </p:pic>
      <p:grpSp>
        <p:nvGrpSpPr>
          <p:cNvPr id="54" name="Groupe 53">
            <a:extLst>
              <a:ext uri="{FF2B5EF4-FFF2-40B4-BE49-F238E27FC236}">
                <a16:creationId xmlns:a16="http://schemas.microsoft.com/office/drawing/2014/main" id="{A290A5EB-0F62-5D70-FC27-582303ECFC73}"/>
              </a:ext>
            </a:extLst>
          </p:cNvPr>
          <p:cNvGrpSpPr/>
          <p:nvPr/>
        </p:nvGrpSpPr>
        <p:grpSpPr>
          <a:xfrm>
            <a:off x="5478647" y="2536283"/>
            <a:ext cx="2745409" cy="1464613"/>
            <a:chOff x="6315075" y="2146134"/>
            <a:chExt cx="2745409" cy="1023557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BB0A57FE-BF82-C1D8-5C9E-23E8C59ED038}"/>
                </a:ext>
              </a:extLst>
            </p:cNvPr>
            <p:cNvSpPr/>
            <p:nvPr/>
          </p:nvSpPr>
          <p:spPr>
            <a:xfrm>
              <a:off x="6315075" y="3016877"/>
              <a:ext cx="142875" cy="152812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B4114459-D221-EE20-3C0A-87275BBC2D81}"/>
                </a:ext>
              </a:extLst>
            </p:cNvPr>
            <p:cNvSpPr/>
            <p:nvPr/>
          </p:nvSpPr>
          <p:spPr>
            <a:xfrm>
              <a:off x="6858008" y="2831766"/>
              <a:ext cx="142875" cy="337924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42E6B34E-D746-27E4-C1D3-AC1F4F5DFD7F}"/>
                </a:ext>
              </a:extLst>
            </p:cNvPr>
            <p:cNvSpPr/>
            <p:nvPr/>
          </p:nvSpPr>
          <p:spPr>
            <a:xfrm>
              <a:off x="7549235" y="2624350"/>
              <a:ext cx="142875" cy="545339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B884AD97-E10F-BB16-F039-C534A05683A4}"/>
                </a:ext>
              </a:extLst>
            </p:cNvPr>
            <p:cNvSpPr/>
            <p:nvPr/>
          </p:nvSpPr>
          <p:spPr>
            <a:xfrm>
              <a:off x="8097153" y="2436807"/>
              <a:ext cx="142875" cy="732884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53DB9C2E-23D8-910B-2CFE-3150F9228E36}"/>
                </a:ext>
              </a:extLst>
            </p:cNvPr>
            <p:cNvSpPr/>
            <p:nvPr/>
          </p:nvSpPr>
          <p:spPr>
            <a:xfrm>
              <a:off x="8640086" y="2228066"/>
              <a:ext cx="142875" cy="941625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F1171BF2-C350-B304-B71B-6BE737A0B7C5}"/>
                </a:ext>
              </a:extLst>
            </p:cNvPr>
            <p:cNvSpPr/>
            <p:nvPr/>
          </p:nvSpPr>
          <p:spPr>
            <a:xfrm>
              <a:off x="8917609" y="2146134"/>
              <a:ext cx="142875" cy="1023557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56" name="ZoneTexte 55">
            <a:extLst>
              <a:ext uri="{FF2B5EF4-FFF2-40B4-BE49-F238E27FC236}">
                <a16:creationId xmlns:a16="http://schemas.microsoft.com/office/drawing/2014/main" id="{4EDEBBF1-EABA-43AC-5248-6C7943684CD8}"/>
              </a:ext>
            </a:extLst>
          </p:cNvPr>
          <p:cNvSpPr txBox="1"/>
          <p:nvPr/>
        </p:nvSpPr>
        <p:spPr>
          <a:xfrm>
            <a:off x="6139711" y="2952208"/>
            <a:ext cx="8317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0B050"/>
                </a:solidFill>
              </a:rPr>
              <a:t>Train set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1B793D6-DB68-BE18-8014-B31C497B17ED}"/>
              </a:ext>
            </a:extLst>
          </p:cNvPr>
          <p:cNvSpPr/>
          <p:nvPr/>
        </p:nvSpPr>
        <p:spPr>
          <a:xfrm>
            <a:off x="5595698" y="2552522"/>
            <a:ext cx="362374" cy="2090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979B5D70-6664-1383-F5FA-E59AF7EE5B97}"/>
              </a:ext>
            </a:extLst>
          </p:cNvPr>
          <p:cNvSpPr txBox="1"/>
          <p:nvPr/>
        </p:nvSpPr>
        <p:spPr>
          <a:xfrm>
            <a:off x="5510081" y="2506032"/>
            <a:ext cx="50526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Expected</a:t>
            </a:r>
          </a:p>
          <a:p>
            <a:endParaRPr lang="en-US" sz="100" dirty="0"/>
          </a:p>
          <a:p>
            <a:r>
              <a:rPr lang="en-US" sz="600" dirty="0"/>
              <a:t>Predicted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E325A1DB-4C7B-AD44-192D-EFE7EDE97DDB}"/>
              </a:ext>
            </a:extLst>
          </p:cNvPr>
          <p:cNvSpPr txBox="1"/>
          <p:nvPr/>
        </p:nvSpPr>
        <p:spPr>
          <a:xfrm>
            <a:off x="5515613" y="4852341"/>
            <a:ext cx="33873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</a:rPr>
              <a:t>Good fit on </a:t>
            </a:r>
            <a:r>
              <a:rPr lang="en-US" sz="2000" i="1" dirty="0">
                <a:solidFill>
                  <a:schemeClr val="accent1"/>
                </a:solidFill>
              </a:rPr>
              <a:t>train set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</a:rPr>
              <a:t>Good predictions on </a:t>
            </a:r>
            <a:r>
              <a:rPr lang="en-US" sz="2000" i="1" dirty="0">
                <a:solidFill>
                  <a:schemeClr val="accent1"/>
                </a:solidFill>
              </a:rPr>
              <a:t>test set</a:t>
            </a:r>
          </a:p>
          <a:p>
            <a:r>
              <a:rPr lang="en-US" sz="2000" b="1" dirty="0">
                <a:solidFill>
                  <a:schemeClr val="accent1"/>
                </a:solidFill>
                <a:sym typeface="Wingdings" panose="05000000000000000000" pitchFamily="2" charset="2"/>
              </a:rPr>
              <a:t> Good model </a:t>
            </a:r>
            <a:r>
              <a:rPr lang="fr-FR" sz="2000" b="1" dirty="0">
                <a:solidFill>
                  <a:srgbClr val="00B050"/>
                </a:solidFill>
              </a:rPr>
              <a:t>✓</a:t>
            </a:r>
            <a:endParaRPr lang="en-US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976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1DC95E0-C73A-A4F3-F1B6-A41B8EF676A4}"/>
              </a:ext>
            </a:extLst>
          </p:cNvPr>
          <p:cNvSpPr/>
          <p:nvPr/>
        </p:nvSpPr>
        <p:spPr>
          <a:xfrm>
            <a:off x="-1" y="955655"/>
            <a:ext cx="9143999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fr-FR" b="1" dirty="0"/>
              <a:t>IV. </a:t>
            </a:r>
            <a:r>
              <a:rPr lang="en-US" b="1" dirty="0"/>
              <a:t>Conclusions - Perspectives </a:t>
            </a:r>
            <a:endParaRPr lang="fr-FR" sz="1800" b="1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BC25DB1-57ED-77A8-E77B-6B6A88242F3D}"/>
              </a:ext>
            </a:extLst>
          </p:cNvPr>
          <p:cNvSpPr txBox="1"/>
          <p:nvPr/>
        </p:nvSpPr>
        <p:spPr>
          <a:xfrm>
            <a:off x="125819" y="1522155"/>
            <a:ext cx="869920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Interest of Machine Learning methods: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dirty="0"/>
              <a:t>Minimize the simulation computational cost </a:t>
            </a:r>
            <a:r>
              <a:rPr lang="en-US" sz="2000" dirty="0">
                <a:sym typeface="Wingdings" panose="05000000000000000000" pitchFamily="2" charset="2"/>
              </a:rPr>
              <a:t> Building </a:t>
            </a:r>
            <a:r>
              <a:rPr lang="en-US" sz="2000" b="1" dirty="0">
                <a:sym typeface="Wingdings" panose="05000000000000000000" pitchFamily="2" charset="2"/>
              </a:rPr>
              <a:t>Surrogate Models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000" dirty="0">
                <a:sym typeface="Wingdings" panose="05000000000000000000" pitchFamily="2" charset="2"/>
              </a:rPr>
              <a:t>Retrieve simulation inputs providing a given output  Solving </a:t>
            </a:r>
            <a:r>
              <a:rPr lang="en-US" sz="2000" b="1" dirty="0">
                <a:sym typeface="Wingdings" panose="05000000000000000000" pitchFamily="2" charset="2"/>
              </a:rPr>
              <a:t>Inverse Problems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endParaRPr lang="en-US" sz="2000" b="1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What we have done: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Extract inputs/outputs data from COMSOL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/>
              <a:t>Solve an inverse problem using Supervised Machine Learning tools in Python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Flexibility of COMSOL is of great help to do so </a:t>
            </a:r>
            <a:r>
              <a:rPr lang="en-US" sz="2000" dirty="0">
                <a:sym typeface="Wingdings" panose="05000000000000000000" pitchFamily="2" charset="2"/>
              </a:rPr>
              <a:t></a:t>
            </a:r>
            <a:endParaRPr lang="en-US" sz="2000" dirty="0"/>
          </a:p>
          <a:p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000" b="1" dirty="0">
                <a:sym typeface="Wingdings" panose="05000000000000000000" pitchFamily="2" charset="2"/>
              </a:rPr>
              <a:t>Coupling COMSOL with Machine Learning tools is feasible!</a:t>
            </a:r>
          </a:p>
        </p:txBody>
      </p:sp>
    </p:spTree>
    <p:extLst>
      <p:ext uri="{BB962C8B-B14F-4D97-AF65-F5344CB8AC3E}">
        <p14:creationId xmlns:p14="http://schemas.microsoft.com/office/powerpoint/2010/main" val="106680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1DC95E0-C73A-A4F3-F1B6-A41B8EF676A4}"/>
              </a:ext>
            </a:extLst>
          </p:cNvPr>
          <p:cNvSpPr/>
          <p:nvPr/>
        </p:nvSpPr>
        <p:spPr>
          <a:xfrm>
            <a:off x="-1" y="955655"/>
            <a:ext cx="9143999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fr-FR" sz="1800" b="1" dirty="0"/>
              <a:t>To finish…</a:t>
            </a:r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6D911B96-1BD9-59C3-A34F-CF6FA7F954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80000" y="2091806"/>
            <a:ext cx="3801962" cy="2315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81639" tIns="40820" rIns="81639" bIns="40820">
            <a:spAutoFit/>
          </a:bodyPr>
          <a:lstStyle/>
          <a:p>
            <a:pPr algn="ctr">
              <a:lnSpc>
                <a:spcPct val="93000"/>
              </a:lnSpc>
              <a:spcBef>
                <a:spcPct val="0"/>
              </a:spcBef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sz="2900" dirty="0"/>
              <a:t>Thank you!</a:t>
            </a:r>
          </a:p>
          <a:p>
            <a:pPr algn="ctr">
              <a:lnSpc>
                <a:spcPct val="93000"/>
              </a:lnSpc>
              <a:spcBef>
                <a:spcPct val="0"/>
              </a:spcBef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en-GB" sz="2900" dirty="0"/>
          </a:p>
          <a:p>
            <a:pPr algn="ctr">
              <a:lnSpc>
                <a:spcPct val="93000"/>
              </a:lnSpc>
              <a:spcBef>
                <a:spcPct val="0"/>
              </a:spcBef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sz="2900" dirty="0"/>
              <a:t>Q&amp;A?</a:t>
            </a:r>
          </a:p>
          <a:p>
            <a:pPr algn="ctr">
              <a:lnSpc>
                <a:spcPct val="93000"/>
              </a:lnSpc>
              <a:spcBef>
                <a:spcPct val="0"/>
              </a:spcBef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endParaRPr lang="en-GB" sz="2900" dirty="0"/>
          </a:p>
          <a:p>
            <a:pPr algn="ctr">
              <a:lnSpc>
                <a:spcPct val="93000"/>
              </a:lnSpc>
              <a:spcBef>
                <a:spcPct val="0"/>
              </a:spcBef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sz="2000" dirty="0"/>
              <a:t>Our question: Who would like to try on your models? </a:t>
            </a:r>
            <a:r>
              <a:rPr lang="en-GB" sz="2000" dirty="0">
                <a:sym typeface="Wingdings" panose="05000000000000000000" pitchFamily="2" charset="2"/>
              </a:rPr>
              <a:t></a:t>
            </a:r>
            <a:endParaRPr lang="en-GB" sz="2000" dirty="0"/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D26FF13A-1170-AAF4-8389-E38E01A386C7}"/>
              </a:ext>
            </a:extLst>
          </p:cNvPr>
          <p:cNvSpPr txBox="1">
            <a:spLocks noChangeArrowheads="1"/>
          </p:cNvSpPr>
          <p:nvPr/>
        </p:nvSpPr>
        <p:spPr>
          <a:xfrm>
            <a:off x="228600" y="5334000"/>
            <a:ext cx="4464051" cy="1295400"/>
          </a:xfrm>
          <a:prstGeom prst="rect">
            <a:avLst/>
          </a:prstGeom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kern="0" dirty="0">
                <a:latin typeface="Calibri  "/>
              </a:rPr>
              <a:t>Patrick NAMY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kern="0" dirty="0">
                <a:latin typeface="Calibri  "/>
              </a:rPr>
              <a:t>SIMTEC (+33) (0)9 53 51 45 60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kern="0" dirty="0">
                <a:latin typeface="Calibri  "/>
              </a:rPr>
              <a:t>patrick.namy@simtecsolution.fr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kern="0" dirty="0">
              <a:latin typeface="Calibri  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kern="0" dirty="0">
              <a:latin typeface="Calibri  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defRPr/>
            </a:pPr>
            <a:endParaRPr lang="en-US" sz="2000" kern="0" dirty="0">
              <a:latin typeface="Calibri  "/>
            </a:endParaRP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3EB52E91-2544-E74F-43A7-37EBADFBBD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64248" y="5173725"/>
            <a:ext cx="2745566" cy="116129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A8E6259A-AA17-7278-B072-A9A3469AC35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8" t="31110" r="79925" b="40402"/>
          <a:stretch/>
        </p:blipFill>
        <p:spPr>
          <a:xfrm>
            <a:off x="4715483" y="2077090"/>
            <a:ext cx="835761" cy="1186242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9091ABC-B625-56EB-7A5F-52A92AE8C05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99" t="31428" r="7042" b="41243"/>
          <a:stretch/>
        </p:blipFill>
        <p:spPr>
          <a:xfrm>
            <a:off x="5708061" y="2077090"/>
            <a:ext cx="835735" cy="119390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A3639D9-366C-02CF-9A01-C987B6A3E16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13" t="31109" r="42912" b="38182"/>
          <a:stretch/>
        </p:blipFill>
        <p:spPr>
          <a:xfrm>
            <a:off x="4248339" y="3511853"/>
            <a:ext cx="835761" cy="120765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D89EA22-C7B3-EA30-34A5-47EDB5B6236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7" r="5127"/>
          <a:stretch/>
        </p:blipFill>
        <p:spPr>
          <a:xfrm>
            <a:off x="6693812" y="2077090"/>
            <a:ext cx="835761" cy="1186242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B19F2B7D-2CBA-7E4A-2ED4-22E8D066757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1" r="6641"/>
          <a:stretch/>
        </p:blipFill>
        <p:spPr>
          <a:xfrm>
            <a:off x="5199105" y="3511853"/>
            <a:ext cx="835761" cy="120765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2181BFD1-221A-A521-B9B8-CE82CF21E85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10" r="12010"/>
          <a:stretch/>
        </p:blipFill>
        <p:spPr>
          <a:xfrm>
            <a:off x="7679589" y="2077090"/>
            <a:ext cx="835761" cy="1207653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D482DED-F485-2BFA-882D-6D0E7A6DA543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3" t="1380" r="10663" b="1114"/>
          <a:stretch/>
        </p:blipFill>
        <p:spPr>
          <a:xfrm>
            <a:off x="6133426" y="3511853"/>
            <a:ext cx="835761" cy="120765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BDF470E3-BBB4-B6EA-1D06-97CAB4B43903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4" t="7916" r="7001"/>
          <a:stretch/>
        </p:blipFill>
        <p:spPr>
          <a:xfrm>
            <a:off x="7105531" y="3511853"/>
            <a:ext cx="835761" cy="120765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7DC2AA54-4612-51CA-FBC1-A644B6D1DD2A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29" t="21184" r="22493" b="21184"/>
          <a:stretch/>
        </p:blipFill>
        <p:spPr>
          <a:xfrm>
            <a:off x="8014512" y="3511853"/>
            <a:ext cx="835761" cy="1207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166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CF5EE52-258E-99D2-0E9D-73A87C028F88}"/>
              </a:ext>
            </a:extLst>
          </p:cNvPr>
          <p:cNvSpPr/>
          <p:nvPr/>
        </p:nvSpPr>
        <p:spPr>
          <a:xfrm>
            <a:off x="-1" y="955655"/>
            <a:ext cx="9143999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800" b="1" dirty="0"/>
              <a:t>Outline</a:t>
            </a:r>
            <a:endParaRPr lang="fr-FR" i="1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802990B-A7A4-B530-41D3-D9CD4421F15B}"/>
              </a:ext>
            </a:extLst>
          </p:cNvPr>
          <p:cNvSpPr txBox="1"/>
          <p:nvPr/>
        </p:nvSpPr>
        <p:spPr>
          <a:xfrm>
            <a:off x="0" y="1566845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b="1" dirty="0"/>
          </a:p>
          <a:p>
            <a:endParaRPr lang="en-US" sz="1200" dirty="0"/>
          </a:p>
          <a:p>
            <a:endParaRPr lang="en-US" sz="1400" dirty="0"/>
          </a:p>
          <a:p>
            <a:pPr marL="1028700" lvl="1" indent="-571500">
              <a:buAutoNum type="romanUcPeriod"/>
            </a:pPr>
            <a:r>
              <a:rPr lang="en-US" sz="2800" dirty="0"/>
              <a:t>Background – Motivations – Objectives </a:t>
            </a:r>
          </a:p>
          <a:p>
            <a:pPr marL="1028700" lvl="1" indent="-571500">
              <a:buAutoNum type="romanUcPeriod"/>
            </a:pPr>
            <a:endParaRPr lang="en-US" sz="1400" dirty="0"/>
          </a:p>
          <a:p>
            <a:pPr marL="1028700" lvl="1" indent="-571500">
              <a:buAutoNum type="romanUcPeriod"/>
            </a:pPr>
            <a:r>
              <a:rPr lang="en-US" sz="2800" dirty="0"/>
              <a:t>Modelling and Numerical Model</a:t>
            </a:r>
          </a:p>
          <a:p>
            <a:pPr marL="1028700" lvl="1" indent="-571500">
              <a:buAutoNum type="romanUcPeriod"/>
            </a:pPr>
            <a:endParaRPr lang="en-US" sz="1400" dirty="0"/>
          </a:p>
          <a:p>
            <a:pPr marL="1028700" lvl="1" indent="-571500">
              <a:buAutoNum type="romanUcPeriod"/>
            </a:pPr>
            <a:r>
              <a:rPr lang="en-US" sz="2800" dirty="0"/>
              <a:t>Main Results</a:t>
            </a:r>
          </a:p>
          <a:p>
            <a:pPr marL="1028700" lvl="1" indent="-571500">
              <a:buAutoNum type="romanUcPeriod"/>
            </a:pPr>
            <a:endParaRPr lang="en-US" sz="1400" dirty="0"/>
          </a:p>
          <a:p>
            <a:pPr marL="1028700" lvl="1" indent="-571500">
              <a:buAutoNum type="romanUcPeriod"/>
            </a:pPr>
            <a:r>
              <a:rPr lang="en-US" sz="2800" dirty="0"/>
              <a:t>Conclusions – Perspectives </a:t>
            </a:r>
          </a:p>
        </p:txBody>
      </p:sp>
    </p:spTree>
    <p:extLst>
      <p:ext uri="{BB962C8B-B14F-4D97-AF65-F5344CB8AC3E}">
        <p14:creationId xmlns:p14="http://schemas.microsoft.com/office/powerpoint/2010/main" val="1072437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245363" y="2050453"/>
            <a:ext cx="4522994" cy="3684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945" tIns="41473" rIns="82945" bIns="41473">
            <a:spAutoFit/>
          </a:bodyPr>
          <a:lstStyle/>
          <a:p>
            <a:pPr marL="285750" indent="-285750">
              <a:spcBef>
                <a:spcPct val="0"/>
              </a:spcBef>
              <a:buFont typeface="Arial" pitchFamily="34" charset="0"/>
              <a:buChar char="•"/>
            </a:pPr>
            <a:r>
              <a:rPr lang="fr-FR" dirty="0"/>
              <a:t>French </a:t>
            </a:r>
            <a:r>
              <a:rPr lang="fr-FR" dirty="0" err="1"/>
              <a:t>Numerical</a:t>
            </a:r>
            <a:r>
              <a:rPr lang="fr-FR" dirty="0"/>
              <a:t> </a:t>
            </a:r>
            <a:r>
              <a:rPr lang="fr-FR" dirty="0" err="1"/>
              <a:t>modelling</a:t>
            </a:r>
            <a:r>
              <a:rPr lang="fr-FR" dirty="0"/>
              <a:t> </a:t>
            </a:r>
            <a:r>
              <a:rPr lang="fr-FR" dirty="0" err="1"/>
              <a:t>consultancy</a:t>
            </a:r>
            <a:endParaRPr lang="fr-FR" dirty="0"/>
          </a:p>
          <a:p>
            <a:pPr marL="285750" indent="-285750" algn="just">
              <a:spcBef>
                <a:spcPct val="0"/>
              </a:spcBef>
              <a:buFont typeface="Arial" pitchFamily="34" charset="0"/>
              <a:buChar char="•"/>
            </a:pPr>
            <a:endParaRPr lang="fr-FR" dirty="0"/>
          </a:p>
          <a:p>
            <a:pPr marL="285750" indent="-285750" algn="just">
              <a:spcBef>
                <a:spcPct val="0"/>
              </a:spcBef>
              <a:buFont typeface="Arial" pitchFamily="34" charset="0"/>
              <a:buChar char="•"/>
            </a:pPr>
            <a:r>
              <a:rPr lang="fr-FR" dirty="0"/>
              <a:t>Leader in France of the COMSOL </a:t>
            </a:r>
            <a:r>
              <a:rPr lang="fr-FR" dirty="0" err="1"/>
              <a:t>Certified</a:t>
            </a:r>
            <a:r>
              <a:rPr lang="fr-FR" dirty="0"/>
              <a:t> Consultants, key partner </a:t>
            </a:r>
            <a:r>
              <a:rPr lang="fr-FR" dirty="0" err="1"/>
              <a:t>worldwide</a:t>
            </a:r>
            <a:endParaRPr lang="fr-FR" dirty="0"/>
          </a:p>
          <a:p>
            <a:pPr marL="285750" indent="-285750" algn="just">
              <a:spcBef>
                <a:spcPct val="0"/>
              </a:spcBef>
              <a:buFont typeface="Arial" pitchFamily="34" charset="0"/>
              <a:buChar char="•"/>
            </a:pPr>
            <a:endParaRPr lang="fr-FR" dirty="0"/>
          </a:p>
          <a:p>
            <a:pPr marL="285750" indent="-285750" algn="just">
              <a:spcBef>
                <a:spcPct val="0"/>
              </a:spcBef>
              <a:buFont typeface="Arial" pitchFamily="34" charset="0"/>
              <a:buChar char="•"/>
            </a:pPr>
            <a:r>
              <a:rPr lang="fr-FR" dirty="0"/>
              <a:t>9 </a:t>
            </a:r>
            <a:r>
              <a:rPr lang="fr-FR" dirty="0" err="1"/>
              <a:t>members</a:t>
            </a:r>
            <a:r>
              <a:rPr lang="en-US" dirty="0"/>
              <a:t> </a:t>
            </a:r>
            <a:r>
              <a:rPr lang="en-US" dirty="0" err="1"/>
              <a:t>Eng.D</a:t>
            </a:r>
            <a:r>
              <a:rPr lang="en-US" dirty="0"/>
              <a:t>. + Ph.D.</a:t>
            </a:r>
          </a:p>
          <a:p>
            <a:pPr algn="just">
              <a:spcBef>
                <a:spcPct val="0"/>
              </a:spcBef>
            </a:pPr>
            <a:endParaRPr lang="fr-FR" dirty="0"/>
          </a:p>
          <a:p>
            <a:pPr marL="285750" indent="-285750" algn="just">
              <a:spcBef>
                <a:spcPct val="0"/>
              </a:spcBef>
              <a:buFont typeface="Arial" pitchFamily="34" charset="0"/>
              <a:buChar char="•"/>
            </a:pPr>
            <a:r>
              <a:rPr lang="fr-FR" dirty="0"/>
              <a:t>Main </a:t>
            </a:r>
            <a:r>
              <a:rPr lang="fr-FR" dirty="0" err="1"/>
              <a:t>partners</a:t>
            </a:r>
            <a:r>
              <a:rPr lang="fr-FR" dirty="0"/>
              <a:t>: </a:t>
            </a:r>
          </a:p>
          <a:p>
            <a:pPr marL="742950" lvl="1" indent="-285750" algn="just">
              <a:spcBef>
                <a:spcPct val="0"/>
              </a:spcBef>
              <a:buFont typeface="Arial" pitchFamily="34" charset="0"/>
              <a:buChar char="•"/>
            </a:pPr>
            <a:r>
              <a:rPr lang="fr-FR" dirty="0" err="1"/>
              <a:t>big</a:t>
            </a:r>
            <a:r>
              <a:rPr lang="fr-FR" dirty="0"/>
              <a:t> international </a:t>
            </a:r>
            <a:r>
              <a:rPr lang="fr-FR" dirty="0" err="1"/>
              <a:t>companies</a:t>
            </a:r>
            <a:r>
              <a:rPr lang="fr-FR" dirty="0"/>
              <a:t> </a:t>
            </a:r>
          </a:p>
          <a:p>
            <a:pPr marL="742950" lvl="1" indent="-285750" algn="just">
              <a:spcBef>
                <a:spcPct val="0"/>
              </a:spcBef>
              <a:buFont typeface="Arial" pitchFamily="34" charset="0"/>
              <a:buChar char="•"/>
            </a:pPr>
            <a:r>
              <a:rPr lang="fr-FR" dirty="0" err="1"/>
              <a:t>laboratories</a:t>
            </a:r>
            <a:endParaRPr lang="fr-FR" dirty="0"/>
          </a:p>
          <a:p>
            <a:pPr marL="285750" indent="-285750" algn="just">
              <a:spcBef>
                <a:spcPct val="0"/>
              </a:spcBef>
              <a:buFont typeface="Arial" pitchFamily="34" charset="0"/>
              <a:buChar char="•"/>
            </a:pPr>
            <a:endParaRPr lang="fr-FR" dirty="0"/>
          </a:p>
          <a:p>
            <a:pPr marL="285750" indent="-285750" algn="just">
              <a:spcBef>
                <a:spcPct val="0"/>
              </a:spcBef>
              <a:buFont typeface="Arial" pitchFamily="34" charset="0"/>
              <a:buChar char="•"/>
            </a:pPr>
            <a:r>
              <a:rPr lang="en-US" dirty="0"/>
              <a:t>Involved in the Research projects like EU FP (SHARK, </a:t>
            </a:r>
            <a:r>
              <a:rPr lang="en-US" dirty="0" err="1"/>
              <a:t>SisAl</a:t>
            </a:r>
            <a:r>
              <a:rPr lang="en-US" dirty="0"/>
              <a:t>)/ PhD supervision</a:t>
            </a:r>
            <a:endParaRPr lang="fr-FR" dirty="0"/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011" y="5877395"/>
            <a:ext cx="1710378" cy="541136"/>
          </a:xfrm>
          <a:prstGeom prst="rect">
            <a:avLst/>
          </a:prstGeom>
        </p:spPr>
      </p:pic>
      <p:pic>
        <p:nvPicPr>
          <p:cNvPr id="30" name="Immagin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364709" y="5844830"/>
            <a:ext cx="1084313" cy="58378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1DC95E0-C73A-A4F3-F1B6-A41B8EF676A4}"/>
              </a:ext>
            </a:extLst>
          </p:cNvPr>
          <p:cNvSpPr/>
          <p:nvPr/>
        </p:nvSpPr>
        <p:spPr>
          <a:xfrm>
            <a:off x="-1" y="955655"/>
            <a:ext cx="9143999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i="1" dirty="0"/>
              <a:t>Before starting, who we are… </a:t>
            </a:r>
            <a:r>
              <a:rPr lang="en-GB" sz="1800" b="1" dirty="0">
                <a:hlinkClick r:id="rId5"/>
              </a:rPr>
              <a:t>www.simtecsolution.fr</a:t>
            </a:r>
            <a:endParaRPr lang="fr-FR" i="1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16430DD-4D9F-1F8A-D26F-DE0BF1193857}"/>
              </a:ext>
            </a:extLst>
          </p:cNvPr>
          <p:cNvSpPr txBox="1"/>
          <p:nvPr/>
        </p:nvSpPr>
        <p:spPr>
          <a:xfrm>
            <a:off x="8659" y="1422332"/>
            <a:ext cx="8908266" cy="5386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900" b="1" dirty="0"/>
              <a:t>SIMTEC : Fundamentals</a:t>
            </a:r>
          </a:p>
        </p:txBody>
      </p:sp>
      <p:pic>
        <p:nvPicPr>
          <p:cNvPr id="53" name="Image 52">
            <a:extLst>
              <a:ext uri="{FF2B5EF4-FFF2-40B4-BE49-F238E27FC236}">
                <a16:creationId xmlns:a16="http://schemas.microsoft.com/office/drawing/2014/main" id="{987D97FA-49F7-95E7-D7EC-59F0C156E70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916" y="2160458"/>
            <a:ext cx="1923810" cy="838095"/>
          </a:xfrm>
          <a:prstGeom prst="rect">
            <a:avLst/>
          </a:prstGeom>
        </p:spPr>
      </p:pic>
      <p:pic>
        <p:nvPicPr>
          <p:cNvPr id="54" name="Image 53">
            <a:extLst>
              <a:ext uri="{FF2B5EF4-FFF2-40B4-BE49-F238E27FC236}">
                <a16:creationId xmlns:a16="http://schemas.microsoft.com/office/drawing/2014/main" id="{F038D9E0-FA0E-6C9F-58E4-2CC30208F03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898" y="4895119"/>
            <a:ext cx="1014345" cy="310565"/>
          </a:xfrm>
          <a:prstGeom prst="rect">
            <a:avLst/>
          </a:prstGeom>
        </p:spPr>
      </p:pic>
      <p:pic>
        <p:nvPicPr>
          <p:cNvPr id="55" name="Image 54">
            <a:extLst>
              <a:ext uri="{FF2B5EF4-FFF2-40B4-BE49-F238E27FC236}">
                <a16:creationId xmlns:a16="http://schemas.microsoft.com/office/drawing/2014/main" id="{7608135A-DF3E-55BF-5FE4-1FDB201F5BD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5144" y="3605482"/>
            <a:ext cx="654783" cy="467702"/>
          </a:xfrm>
          <a:prstGeom prst="rect">
            <a:avLst/>
          </a:prstGeom>
        </p:spPr>
      </p:pic>
      <p:pic>
        <p:nvPicPr>
          <p:cNvPr id="56" name="Image 55">
            <a:extLst>
              <a:ext uri="{FF2B5EF4-FFF2-40B4-BE49-F238E27FC236}">
                <a16:creationId xmlns:a16="http://schemas.microsoft.com/office/drawing/2014/main" id="{22039AE7-D92C-39D2-2910-CD6E4E0BCEB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637" y="3950274"/>
            <a:ext cx="558099" cy="472965"/>
          </a:xfrm>
          <a:prstGeom prst="rect">
            <a:avLst/>
          </a:prstGeom>
        </p:spPr>
      </p:pic>
      <p:pic>
        <p:nvPicPr>
          <p:cNvPr id="57" name="Image 56">
            <a:extLst>
              <a:ext uri="{FF2B5EF4-FFF2-40B4-BE49-F238E27FC236}">
                <a16:creationId xmlns:a16="http://schemas.microsoft.com/office/drawing/2014/main" id="{868995ED-E176-3C41-177E-A2AD5875A59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736" y="4203189"/>
            <a:ext cx="581547" cy="514445"/>
          </a:xfrm>
          <a:prstGeom prst="rect">
            <a:avLst/>
          </a:prstGeom>
        </p:spPr>
      </p:pic>
      <p:pic>
        <p:nvPicPr>
          <p:cNvPr id="58" name="Image 57">
            <a:extLst>
              <a:ext uri="{FF2B5EF4-FFF2-40B4-BE49-F238E27FC236}">
                <a16:creationId xmlns:a16="http://schemas.microsoft.com/office/drawing/2014/main" id="{83701545-FFD6-4F4D-FA6C-049C1993A3B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1936" y="4194324"/>
            <a:ext cx="880190" cy="240360"/>
          </a:xfrm>
          <a:prstGeom prst="rect">
            <a:avLst/>
          </a:prstGeom>
        </p:spPr>
      </p:pic>
      <p:pic>
        <p:nvPicPr>
          <p:cNvPr id="59" name="Image 58">
            <a:extLst>
              <a:ext uri="{FF2B5EF4-FFF2-40B4-BE49-F238E27FC236}">
                <a16:creationId xmlns:a16="http://schemas.microsoft.com/office/drawing/2014/main" id="{78470838-A7FD-0324-C4EF-EB42770B1AA9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140" y="4647048"/>
            <a:ext cx="1053335" cy="235988"/>
          </a:xfrm>
          <a:prstGeom prst="rect">
            <a:avLst/>
          </a:prstGeom>
        </p:spPr>
      </p:pic>
      <p:pic>
        <p:nvPicPr>
          <p:cNvPr id="61" name="Image 60">
            <a:extLst>
              <a:ext uri="{FF2B5EF4-FFF2-40B4-BE49-F238E27FC236}">
                <a16:creationId xmlns:a16="http://schemas.microsoft.com/office/drawing/2014/main" id="{33817BE0-5B97-2E14-BFFF-5EDDA10CA68F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9385" y="4207534"/>
            <a:ext cx="795822" cy="288032"/>
          </a:xfrm>
          <a:prstGeom prst="rect">
            <a:avLst/>
          </a:prstGeom>
        </p:spPr>
      </p:pic>
      <p:pic>
        <p:nvPicPr>
          <p:cNvPr id="63" name="Image 62">
            <a:extLst>
              <a:ext uri="{FF2B5EF4-FFF2-40B4-BE49-F238E27FC236}">
                <a16:creationId xmlns:a16="http://schemas.microsoft.com/office/drawing/2014/main" id="{0093C018-0A61-7A21-5374-5AF8AC3A02E6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4292" y="4629916"/>
            <a:ext cx="705943" cy="217500"/>
          </a:xfrm>
          <a:prstGeom prst="rect">
            <a:avLst/>
          </a:prstGeom>
        </p:spPr>
      </p:pic>
      <p:pic>
        <p:nvPicPr>
          <p:cNvPr id="13313" name="Image 13312">
            <a:extLst>
              <a:ext uri="{FF2B5EF4-FFF2-40B4-BE49-F238E27FC236}">
                <a16:creationId xmlns:a16="http://schemas.microsoft.com/office/drawing/2014/main" id="{EFE08718-A5E0-E68E-37F1-D70C75167FA0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5557" y="5431278"/>
            <a:ext cx="599679" cy="316497"/>
          </a:xfrm>
          <a:prstGeom prst="rect">
            <a:avLst/>
          </a:prstGeom>
        </p:spPr>
      </p:pic>
      <p:pic>
        <p:nvPicPr>
          <p:cNvPr id="13315" name="Image 13314">
            <a:extLst>
              <a:ext uri="{FF2B5EF4-FFF2-40B4-BE49-F238E27FC236}">
                <a16:creationId xmlns:a16="http://schemas.microsoft.com/office/drawing/2014/main" id="{3174CE5F-30C0-738E-B57E-A3E587EB8BD2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290" y="5584740"/>
            <a:ext cx="744262" cy="531615"/>
          </a:xfrm>
          <a:prstGeom prst="rect">
            <a:avLst/>
          </a:prstGeom>
        </p:spPr>
      </p:pic>
      <p:pic>
        <p:nvPicPr>
          <p:cNvPr id="13316" name="Image 13315">
            <a:extLst>
              <a:ext uri="{FF2B5EF4-FFF2-40B4-BE49-F238E27FC236}">
                <a16:creationId xmlns:a16="http://schemas.microsoft.com/office/drawing/2014/main" id="{AF57C64A-8DE3-E2E9-511A-DD15874442E0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2566" y="5106845"/>
            <a:ext cx="850111" cy="375049"/>
          </a:xfrm>
          <a:prstGeom prst="rect">
            <a:avLst/>
          </a:prstGeom>
        </p:spPr>
      </p:pic>
      <p:pic>
        <p:nvPicPr>
          <p:cNvPr id="13317" name="Image 13316">
            <a:extLst>
              <a:ext uri="{FF2B5EF4-FFF2-40B4-BE49-F238E27FC236}">
                <a16:creationId xmlns:a16="http://schemas.microsoft.com/office/drawing/2014/main" id="{5A0C428C-CAE5-55CB-9903-00EE6D89D42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5450" y="5696469"/>
            <a:ext cx="795822" cy="229904"/>
          </a:xfrm>
          <a:prstGeom prst="rect">
            <a:avLst/>
          </a:prstGeom>
        </p:spPr>
      </p:pic>
      <p:pic>
        <p:nvPicPr>
          <p:cNvPr id="13318" name="Image 13317">
            <a:extLst>
              <a:ext uri="{FF2B5EF4-FFF2-40B4-BE49-F238E27FC236}">
                <a16:creationId xmlns:a16="http://schemas.microsoft.com/office/drawing/2014/main" id="{2682D5C3-0FB6-062B-3EDD-B39FBFB3712C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4812" y="3512330"/>
            <a:ext cx="474415" cy="387184"/>
          </a:xfrm>
          <a:prstGeom prst="rect">
            <a:avLst/>
          </a:prstGeom>
        </p:spPr>
      </p:pic>
      <p:pic>
        <p:nvPicPr>
          <p:cNvPr id="13319" name="Image 13318">
            <a:extLst>
              <a:ext uri="{FF2B5EF4-FFF2-40B4-BE49-F238E27FC236}">
                <a16:creationId xmlns:a16="http://schemas.microsoft.com/office/drawing/2014/main" id="{F891BA0F-A826-B7F3-F41B-722763637B20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609" y="5666295"/>
            <a:ext cx="1054807" cy="210962"/>
          </a:xfrm>
          <a:prstGeom prst="rect">
            <a:avLst/>
          </a:prstGeom>
        </p:spPr>
      </p:pic>
      <p:pic>
        <p:nvPicPr>
          <p:cNvPr id="13320" name="Image 13319">
            <a:extLst>
              <a:ext uri="{FF2B5EF4-FFF2-40B4-BE49-F238E27FC236}">
                <a16:creationId xmlns:a16="http://schemas.microsoft.com/office/drawing/2014/main" id="{69FE9967-E9BB-C574-91FB-A14ABA4DE51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7470" y="6092491"/>
            <a:ext cx="1401569" cy="392439"/>
          </a:xfrm>
          <a:prstGeom prst="rect">
            <a:avLst/>
          </a:prstGeom>
        </p:spPr>
      </p:pic>
      <p:pic>
        <p:nvPicPr>
          <p:cNvPr id="13321" name="Image 13320">
            <a:extLst>
              <a:ext uri="{FF2B5EF4-FFF2-40B4-BE49-F238E27FC236}">
                <a16:creationId xmlns:a16="http://schemas.microsoft.com/office/drawing/2014/main" id="{9DCFA7CF-2221-232A-E667-0CD231465F2C}"/>
              </a:ext>
            </a:extLst>
          </p:cNvPr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901" y="3895821"/>
            <a:ext cx="557265" cy="557265"/>
          </a:xfrm>
          <a:prstGeom prst="rect">
            <a:avLst/>
          </a:prstGeom>
        </p:spPr>
      </p:pic>
      <p:pic>
        <p:nvPicPr>
          <p:cNvPr id="13322" name="Image 13321">
            <a:extLst>
              <a:ext uri="{FF2B5EF4-FFF2-40B4-BE49-F238E27FC236}">
                <a16:creationId xmlns:a16="http://schemas.microsoft.com/office/drawing/2014/main" id="{5390BE75-C091-59E3-A1B8-E1F7960C736F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812" y="6136723"/>
            <a:ext cx="958480" cy="296244"/>
          </a:xfrm>
          <a:prstGeom prst="rect">
            <a:avLst/>
          </a:prstGeom>
        </p:spPr>
      </p:pic>
      <p:pic>
        <p:nvPicPr>
          <p:cNvPr id="13324" name="Image 13323">
            <a:extLst>
              <a:ext uri="{FF2B5EF4-FFF2-40B4-BE49-F238E27FC236}">
                <a16:creationId xmlns:a16="http://schemas.microsoft.com/office/drawing/2014/main" id="{4005F25D-9075-8832-66D7-D7D86F5C0BE4}"/>
              </a:ext>
            </a:extLst>
          </p:cNvPr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713" y="5148089"/>
            <a:ext cx="1000212" cy="249212"/>
          </a:xfrm>
          <a:prstGeom prst="rect">
            <a:avLst/>
          </a:prstGeom>
        </p:spPr>
      </p:pic>
      <p:pic>
        <p:nvPicPr>
          <p:cNvPr id="13326" name="Image 13325" descr="Une image contenant texte, signe&#10;&#10;Description générée automatiquement">
            <a:extLst>
              <a:ext uri="{FF2B5EF4-FFF2-40B4-BE49-F238E27FC236}">
                <a16:creationId xmlns:a16="http://schemas.microsoft.com/office/drawing/2014/main" id="{C338A0FF-594F-C069-EDA7-CA2DBC7A8469}"/>
              </a:ext>
            </a:extLst>
          </p:cNvPr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4682" y="4844261"/>
            <a:ext cx="725489" cy="725489"/>
          </a:xfrm>
          <a:prstGeom prst="rect">
            <a:avLst/>
          </a:prstGeom>
        </p:spPr>
      </p:pic>
      <p:pic>
        <p:nvPicPr>
          <p:cNvPr id="13328" name="Image 13327">
            <a:extLst>
              <a:ext uri="{FF2B5EF4-FFF2-40B4-BE49-F238E27FC236}">
                <a16:creationId xmlns:a16="http://schemas.microsoft.com/office/drawing/2014/main" id="{D6368ACE-6575-0713-084C-8F1D63E759B1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672" y="6034474"/>
            <a:ext cx="448444" cy="448444"/>
          </a:xfrm>
          <a:prstGeom prst="rect">
            <a:avLst/>
          </a:prstGeom>
        </p:spPr>
      </p:pic>
      <p:pic>
        <p:nvPicPr>
          <p:cNvPr id="13330" name="Image 13329">
            <a:extLst>
              <a:ext uri="{FF2B5EF4-FFF2-40B4-BE49-F238E27FC236}">
                <a16:creationId xmlns:a16="http://schemas.microsoft.com/office/drawing/2014/main" id="{95297BAA-52F1-960C-6BBB-68D062872DDF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1049" y="3384631"/>
            <a:ext cx="1186458" cy="59322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960432E9-7ABC-B0D3-5B96-9939756938A5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7637609" y="3031856"/>
            <a:ext cx="520270" cy="59810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EF991E8D-AF34-10EA-CB49-7A3A7DC5C533}"/>
              </a:ext>
            </a:extLst>
          </p:cNvPr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8916" y="3360113"/>
            <a:ext cx="847451" cy="201213"/>
          </a:xfrm>
          <a:prstGeom prst="rect">
            <a:avLst/>
          </a:prstGeom>
        </p:spPr>
      </p:pic>
      <p:pic>
        <p:nvPicPr>
          <p:cNvPr id="6" name="Image 5" descr="Une image contenant texte, Graphique, capture d’écran, Police&#10;&#10;Description générée automatiquement">
            <a:extLst>
              <a:ext uri="{FF2B5EF4-FFF2-40B4-BE49-F238E27FC236}">
                <a16:creationId xmlns:a16="http://schemas.microsoft.com/office/drawing/2014/main" id="{3E05AE75-F031-8F22-B5CD-A589F3679040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115" y="2909405"/>
            <a:ext cx="725562" cy="375049"/>
          </a:xfrm>
          <a:prstGeom prst="rect">
            <a:avLst/>
          </a:prstGeom>
        </p:spPr>
      </p:pic>
      <p:pic>
        <p:nvPicPr>
          <p:cNvPr id="8" name="Image 7" descr="Une image contenant texte, Police, Graphique, logo&#10;&#10;Description générée automatiquement">
            <a:extLst>
              <a:ext uri="{FF2B5EF4-FFF2-40B4-BE49-F238E27FC236}">
                <a16:creationId xmlns:a16="http://schemas.microsoft.com/office/drawing/2014/main" id="{EA0575DA-67E8-8E05-4B2F-619EF22B6491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76" y="3028772"/>
            <a:ext cx="833080" cy="369332"/>
          </a:xfrm>
          <a:prstGeom prst="rect">
            <a:avLst/>
          </a:prstGeom>
        </p:spPr>
      </p:pic>
      <p:pic>
        <p:nvPicPr>
          <p:cNvPr id="9" name="Image 8" descr="Une image contenant Police, Graphique, logo, graphisme&#10;&#10;Description générée automatiquement">
            <a:extLst>
              <a:ext uri="{FF2B5EF4-FFF2-40B4-BE49-F238E27FC236}">
                <a16:creationId xmlns:a16="http://schemas.microsoft.com/office/drawing/2014/main" id="{C5512320-1255-0179-7EE5-7F8BDC90F6BF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1380" y="3676086"/>
            <a:ext cx="1177582" cy="364334"/>
          </a:xfrm>
          <a:prstGeom prst="rect">
            <a:avLst/>
          </a:prstGeom>
        </p:spPr>
      </p:pic>
      <p:pic>
        <p:nvPicPr>
          <p:cNvPr id="18" name="Image 17" descr="Une image contenant texte, cercle, capture d’écran, horloge&#10;&#10;Description générée automatiquement">
            <a:extLst>
              <a:ext uri="{FF2B5EF4-FFF2-40B4-BE49-F238E27FC236}">
                <a16:creationId xmlns:a16="http://schemas.microsoft.com/office/drawing/2014/main" id="{21F9AA1B-B54A-64EF-3052-7E792F323BF5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83" y="5720959"/>
            <a:ext cx="846582" cy="854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423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e 11">
            <a:extLst>
              <a:ext uri="{FF2B5EF4-FFF2-40B4-BE49-F238E27FC236}">
                <a16:creationId xmlns:a16="http://schemas.microsoft.com/office/drawing/2014/main" id="{A125D8DB-5082-F0AC-A405-49B398BF1D22}"/>
              </a:ext>
            </a:extLst>
          </p:cNvPr>
          <p:cNvGrpSpPr/>
          <p:nvPr/>
        </p:nvGrpSpPr>
        <p:grpSpPr>
          <a:xfrm>
            <a:off x="6827022" y="2164362"/>
            <a:ext cx="1822529" cy="2805684"/>
            <a:chOff x="-1793491" y="2337442"/>
            <a:chExt cx="1822529" cy="2805684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421C5661-B930-2931-460B-C6AC174DB1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793491" y="3462268"/>
              <a:ext cx="1688328" cy="1680858"/>
            </a:xfrm>
            <a:prstGeom prst="rect">
              <a:avLst/>
            </a:prstGeom>
          </p:spPr>
        </p:pic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1354858A-778D-7523-BBC2-2B52B69B28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793491" y="2337442"/>
              <a:ext cx="1822529" cy="1150285"/>
            </a:xfrm>
            <a:prstGeom prst="rect">
              <a:avLst/>
            </a:prstGeom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81DC95E0-C73A-A4F3-F1B6-A41B8EF676A4}"/>
              </a:ext>
            </a:extLst>
          </p:cNvPr>
          <p:cNvSpPr/>
          <p:nvPr/>
        </p:nvSpPr>
        <p:spPr>
          <a:xfrm>
            <a:off x="-1" y="955655"/>
            <a:ext cx="9143999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fr-FR" sz="1800" b="1" dirty="0"/>
              <a:t>I. Background – Motivations – Objectives 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85A243AA-8B8E-2B8A-AC70-BAF18CFCCD7D}"/>
              </a:ext>
            </a:extLst>
          </p:cNvPr>
          <p:cNvSpPr txBox="1"/>
          <p:nvPr/>
        </p:nvSpPr>
        <p:spPr>
          <a:xfrm>
            <a:off x="154618" y="4907697"/>
            <a:ext cx="2703439" cy="16312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/>
              <a:t>At SIMTEC, </a:t>
            </a:r>
          </a:p>
          <a:p>
            <a:pPr algn="ctr"/>
            <a:endParaRPr lang="en-US" sz="2000" i="1" dirty="0"/>
          </a:p>
          <a:p>
            <a:pPr algn="ctr"/>
            <a:r>
              <a:rPr lang="en-US" sz="2000" i="1" dirty="0"/>
              <a:t>Creation of dozen of COMSOL model every year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F2ED74C-901D-5F35-CAA4-A8F27AC8A15E}"/>
              </a:ext>
            </a:extLst>
          </p:cNvPr>
          <p:cNvSpPr txBox="1"/>
          <p:nvPr/>
        </p:nvSpPr>
        <p:spPr>
          <a:xfrm>
            <a:off x="6134930" y="4907697"/>
            <a:ext cx="2703439" cy="16312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/>
              <a:t>Worldwide, </a:t>
            </a:r>
          </a:p>
          <a:p>
            <a:pPr algn="ctr"/>
            <a:endParaRPr lang="en-US" sz="2000" i="1" dirty="0"/>
          </a:p>
          <a:p>
            <a:pPr algn="ctr"/>
            <a:r>
              <a:rPr lang="en-US" sz="2000" i="1" dirty="0"/>
              <a:t>A big boom in AI assisted processes</a:t>
            </a:r>
          </a:p>
          <a:p>
            <a:pPr algn="ctr"/>
            <a:r>
              <a:rPr lang="en-US" sz="2000" i="1" dirty="0"/>
              <a:t>(</a:t>
            </a:r>
            <a:r>
              <a:rPr lang="en-US" sz="2000" i="1" dirty="0" err="1"/>
              <a:t>chatgpt</a:t>
            </a:r>
            <a:r>
              <a:rPr lang="en-US" sz="2000" i="1" dirty="0"/>
              <a:t>, </a:t>
            </a:r>
            <a:r>
              <a:rPr lang="en-US" sz="2000" i="1" dirty="0" err="1"/>
              <a:t>deepl</a:t>
            </a:r>
            <a:r>
              <a:rPr lang="en-US" sz="2000" i="1" dirty="0"/>
              <a:t>…)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CD2E3C84-72A4-ACB7-DD48-C1FF3E7EB2E5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0669" y="2957909"/>
            <a:ext cx="601169" cy="812105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1F3E392E-E6D6-E29C-2D6A-F94F127DEAA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45" y="2057687"/>
            <a:ext cx="2094031" cy="623626"/>
          </a:xfrm>
          <a:prstGeom prst="rect">
            <a:avLst/>
          </a:prstGeom>
        </p:spPr>
      </p:pic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FAE49D37-EDE0-B06B-3661-D1EE5932B0D6}"/>
              </a:ext>
            </a:extLst>
          </p:cNvPr>
          <p:cNvCxnSpPr/>
          <p:nvPr/>
        </p:nvCxnSpPr>
        <p:spPr>
          <a:xfrm>
            <a:off x="2267744" y="3874998"/>
            <a:ext cx="4104456" cy="0"/>
          </a:xfrm>
          <a:prstGeom prst="straightConnector1">
            <a:avLst/>
          </a:prstGeom>
          <a:ln w="25400">
            <a:solidFill>
              <a:srgbClr val="0070C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1684830C-58B2-6AB4-032E-04916AFA2D72}"/>
              </a:ext>
            </a:extLst>
          </p:cNvPr>
          <p:cNvCxnSpPr>
            <a:cxnSpLocks/>
          </p:cNvCxnSpPr>
          <p:nvPr/>
        </p:nvCxnSpPr>
        <p:spPr>
          <a:xfrm flipH="1">
            <a:off x="2267744" y="4437112"/>
            <a:ext cx="4104456" cy="0"/>
          </a:xfrm>
          <a:prstGeom prst="straightConnector1">
            <a:avLst/>
          </a:prstGeom>
          <a:ln w="25400">
            <a:solidFill>
              <a:srgbClr val="0070C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Image 34">
            <a:extLst>
              <a:ext uri="{FF2B5EF4-FFF2-40B4-BE49-F238E27FC236}">
                <a16:creationId xmlns:a16="http://schemas.microsoft.com/office/drawing/2014/main" id="{35C1A232-2E32-ED25-9F7C-6661C22CB80A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21838" y="2957908"/>
            <a:ext cx="601169" cy="812105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37AE1552-EBB6-541F-F9A7-88744F18FB60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506338" y="2957907"/>
            <a:ext cx="601169" cy="812105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E8C68EB7-5332-3873-9C23-E9E46ED913F9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090838" y="2959155"/>
            <a:ext cx="601169" cy="812105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19C63F76-E7B5-735B-53B4-4B2E5AD62F22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68158" y="3764117"/>
            <a:ext cx="601169" cy="812105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E63F8534-EA8E-6DDA-90E5-AF5EEA96AF9F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62243" y="3764117"/>
            <a:ext cx="601169" cy="812105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8AFE4D9D-FCCA-E44C-A46D-F718D8DB5C51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737158" y="3764116"/>
            <a:ext cx="601169" cy="812105"/>
          </a:xfrm>
          <a:prstGeom prst="rect">
            <a:avLst/>
          </a:prstGeom>
        </p:spPr>
      </p:pic>
      <p:sp>
        <p:nvSpPr>
          <p:cNvPr id="46" name="ZoneTexte 45">
            <a:extLst>
              <a:ext uri="{FF2B5EF4-FFF2-40B4-BE49-F238E27FC236}">
                <a16:creationId xmlns:a16="http://schemas.microsoft.com/office/drawing/2014/main" id="{6B893E8D-B2B7-330A-62BA-C08CC0537856}"/>
              </a:ext>
            </a:extLst>
          </p:cNvPr>
          <p:cNvSpPr txBox="1"/>
          <p:nvPr/>
        </p:nvSpPr>
        <p:spPr>
          <a:xfrm>
            <a:off x="4147173" y="4404151"/>
            <a:ext cx="8703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172763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5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5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9" grpId="0" animBg="1"/>
      <p:bldP spid="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1DC95E0-C73A-A4F3-F1B6-A41B8EF676A4}"/>
              </a:ext>
            </a:extLst>
          </p:cNvPr>
          <p:cNvSpPr/>
          <p:nvPr/>
        </p:nvSpPr>
        <p:spPr>
          <a:xfrm>
            <a:off x="-1" y="955655"/>
            <a:ext cx="9143999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fr-FR" sz="1800" b="1" dirty="0"/>
              <a:t>I. Background – Motivations – Objectives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Box 9">
                <a:extLst>
                  <a:ext uri="{FF2B5EF4-FFF2-40B4-BE49-F238E27FC236}">
                    <a16:creationId xmlns:a16="http://schemas.microsoft.com/office/drawing/2014/main" id="{A64A3C33-1D68-1B60-C36E-0119C4E8C10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5363" y="1628800"/>
                <a:ext cx="4202250" cy="49466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82945" tIns="41473" rIns="82945" bIns="41473">
                <a:spAutoFit/>
              </a:bodyPr>
              <a:lstStyle/>
              <a:p>
                <a:pPr marL="285750" indent="-285750" algn="just">
                  <a:spcBef>
                    <a:spcPct val="0"/>
                  </a:spcBef>
                  <a:buFont typeface="Arial" pitchFamily="34" charset="0"/>
                  <a:buChar char="•"/>
                </a:pPr>
                <a:r>
                  <a:rPr lang="fr-FR" dirty="0"/>
                  <a:t>Collaboration </a:t>
                </a:r>
                <a:r>
                  <a:rPr lang="fr-FR" dirty="0" err="1"/>
                  <a:t>with</a:t>
                </a:r>
                <a:r>
                  <a:rPr lang="fr-FR" dirty="0"/>
                  <a:t> MARKEM-IMAJE</a:t>
                </a:r>
              </a:p>
              <a:p>
                <a:pPr marL="285750" indent="-285750" algn="just">
                  <a:spcBef>
                    <a:spcPct val="0"/>
                  </a:spcBef>
                  <a:buFont typeface="Arial" pitchFamily="34" charset="0"/>
                  <a:buChar char="•"/>
                </a:pPr>
                <a:endParaRPr lang="fr-FR" sz="1200" dirty="0"/>
              </a:p>
              <a:p>
                <a:pPr marL="285750" indent="-285750" algn="just">
                  <a:spcBef>
                    <a:spcPct val="0"/>
                  </a:spcBef>
                  <a:buFont typeface="Arial" pitchFamily="34" charset="0"/>
                  <a:buChar char="•"/>
                </a:pPr>
                <a:r>
                  <a:rPr lang="fr-FR" dirty="0" err="1"/>
                  <a:t>Continuous</a:t>
                </a:r>
                <a:r>
                  <a:rPr lang="fr-FR" dirty="0"/>
                  <a:t> Inkjet printing (CIJ) : high speed printing for </a:t>
                </a:r>
                <a:r>
                  <a:rPr lang="fr-FR" dirty="0" err="1"/>
                  <a:t>marking</a:t>
                </a:r>
                <a:r>
                  <a:rPr lang="fr-FR" dirty="0"/>
                  <a:t> and </a:t>
                </a:r>
                <a:r>
                  <a:rPr lang="fr-FR" dirty="0" err="1"/>
                  <a:t>coding</a:t>
                </a:r>
                <a:endParaRPr lang="fr-FR" dirty="0"/>
              </a:p>
              <a:p>
                <a:pPr marL="285750" indent="-285750" algn="just">
                  <a:spcBef>
                    <a:spcPct val="0"/>
                  </a:spcBef>
                  <a:buFont typeface="Arial" pitchFamily="34" charset="0"/>
                  <a:buChar char="•"/>
                </a:pPr>
                <a:endParaRPr lang="fr-FR" sz="1200" dirty="0"/>
              </a:p>
              <a:p>
                <a:pPr marL="285750" indent="-285750" algn="just">
                  <a:spcBef>
                    <a:spcPct val="0"/>
                  </a:spcBef>
                  <a:buFont typeface="Arial" pitchFamily="34" charset="0"/>
                  <a:buChar char="•"/>
                </a:pPr>
                <a:r>
                  <a:rPr lang="fr-FR" dirty="0"/>
                  <a:t>How </a:t>
                </a:r>
                <a:r>
                  <a:rPr lang="fr-FR" dirty="0" err="1"/>
                  <a:t>does</a:t>
                </a:r>
                <a:r>
                  <a:rPr lang="fr-FR" dirty="0"/>
                  <a:t> CIJ </a:t>
                </a:r>
                <a:r>
                  <a:rPr lang="fr-FR" dirty="0" err="1"/>
                  <a:t>work</a:t>
                </a:r>
                <a:r>
                  <a:rPr lang="fr-FR" dirty="0"/>
                  <a:t>?</a:t>
                </a:r>
              </a:p>
              <a:p>
                <a:pPr marL="742950" lvl="1" indent="-285750" algn="just">
                  <a:spcBef>
                    <a:spcPct val="0"/>
                  </a:spcBef>
                  <a:buFont typeface="Wingdings" panose="05000000000000000000" pitchFamily="2" charset="2"/>
                  <a:buChar char="Ø"/>
                </a:pPr>
                <a:r>
                  <a:rPr lang="fr-FR" sz="1600" dirty="0"/>
                  <a:t>High speed </a:t>
                </a:r>
                <a:r>
                  <a:rPr lang="fr-FR" sz="1600" dirty="0" err="1"/>
                  <a:t>emission</a:t>
                </a:r>
                <a:r>
                  <a:rPr lang="fr-FR" sz="1600" dirty="0"/>
                  <a:t> of droplets</a:t>
                </a:r>
                <a:br>
                  <a:rPr lang="fr-FR" sz="1600" dirty="0"/>
                </a:br>
                <a:r>
                  <a:rPr lang="fr-FR" sz="1600" dirty="0"/>
                  <a:t>(</a:t>
                </a:r>
                <a14:m>
                  <m:oMath xmlns:m="http://schemas.openxmlformats.org/officeDocument/2006/math"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≈100 </m:t>
                    </m:r>
                    <m:r>
                      <m:rPr>
                        <m:sty m:val="p"/>
                      </m:rPr>
                      <a:rPr lang="fr-FR" sz="1600" b="0" i="0" smtClean="0">
                        <a:latin typeface="Cambria Math" panose="02040503050406030204" pitchFamily="18" charset="0"/>
                      </a:rPr>
                      <m:t>kHz</m:t>
                    </m:r>
                  </m:oMath>
                </a14:m>
                <a:r>
                  <a:rPr lang="fr-FR" sz="1600" dirty="0"/>
                  <a:t> at </a:t>
                </a:r>
                <a14:m>
                  <m:oMath xmlns:m="http://schemas.openxmlformats.org/officeDocument/2006/math">
                    <m:r>
                      <a:rPr lang="fr-FR" sz="1600" i="1">
                        <a:latin typeface="Cambria Math" panose="02040503050406030204" pitchFamily="18" charset="0"/>
                      </a:rPr>
                      <m:t>≈</m:t>
                    </m:r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20</m:t>
                    </m:r>
                    <m:r>
                      <a:rPr lang="fr-FR" sz="16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1600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fr-FR" sz="1600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fr-FR" sz="1600" b="0" i="0" smtClean="0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fr-FR" sz="1600" dirty="0"/>
                  <a:t> )</a:t>
                </a:r>
              </a:p>
              <a:p>
                <a:pPr marL="742950" lvl="1" indent="-285750" algn="just">
                  <a:spcBef>
                    <a:spcPct val="0"/>
                  </a:spcBef>
                  <a:buFont typeface="Wingdings" panose="05000000000000000000" pitchFamily="2" charset="2"/>
                  <a:buChar char="Ø"/>
                </a:pPr>
                <a:r>
                  <a:rPr lang="fr-FR" sz="1600" dirty="0"/>
                  <a:t>Charge of </a:t>
                </a:r>
                <a:r>
                  <a:rPr lang="fr-FR" sz="1600" dirty="0" err="1"/>
                  <a:t>particular</a:t>
                </a:r>
                <a:r>
                  <a:rPr lang="fr-FR" sz="1600" dirty="0"/>
                  <a:t> droplets (</a:t>
                </a:r>
                <a14:m>
                  <m:oMath xmlns:m="http://schemas.openxmlformats.org/officeDocument/2006/math">
                    <m:r>
                      <a:rPr lang="fr-FR" sz="1600" b="0" i="1" smtClean="0">
                        <a:latin typeface="Cambria Math" panose="02040503050406030204" pitchFamily="18" charset="0"/>
                      </a:rPr>
                      <m:t>≈1 </m:t>
                    </m:r>
                    <m:r>
                      <m:rPr>
                        <m:sty m:val="p"/>
                      </m:rPr>
                      <a:rPr lang="fr-FR" sz="1600" b="0" i="0" smtClean="0">
                        <a:latin typeface="Cambria Math" panose="02040503050406030204" pitchFamily="18" charset="0"/>
                      </a:rPr>
                      <m:t>pC</m:t>
                    </m:r>
                  </m:oMath>
                </a14:m>
                <a:r>
                  <a:rPr lang="fr-FR" sz="1600" dirty="0"/>
                  <a:t>)</a:t>
                </a:r>
              </a:p>
              <a:p>
                <a:pPr marL="742950" lvl="1" indent="-285750" algn="just">
                  <a:spcBef>
                    <a:spcPct val="0"/>
                  </a:spcBef>
                  <a:buFont typeface="Wingdings" panose="05000000000000000000" pitchFamily="2" charset="2"/>
                  <a:buChar char="Ø"/>
                </a:pPr>
                <a:r>
                  <a:rPr lang="fr-FR" sz="1600" dirty="0" err="1"/>
                  <a:t>Deflection</a:t>
                </a:r>
                <a:r>
                  <a:rPr lang="fr-FR" sz="1600" dirty="0"/>
                  <a:t> of </a:t>
                </a:r>
                <a:r>
                  <a:rPr lang="fr-FR" sz="1600" dirty="0" err="1"/>
                  <a:t>charged</a:t>
                </a:r>
                <a:r>
                  <a:rPr lang="fr-FR" sz="1600" dirty="0"/>
                  <a:t> droplets in an </a:t>
                </a:r>
                <a:r>
                  <a:rPr lang="fr-FR" sz="1600" dirty="0" err="1"/>
                  <a:t>electric</a:t>
                </a:r>
                <a:r>
                  <a:rPr lang="fr-FR" sz="1600" dirty="0"/>
                  <a:t> </a:t>
                </a:r>
                <a:r>
                  <a:rPr lang="fr-FR" sz="1600" dirty="0" err="1"/>
                  <a:t>field</a:t>
                </a:r>
                <a:r>
                  <a:rPr lang="fr-FR" sz="1600" dirty="0"/>
                  <a:t> (</a:t>
                </a:r>
                <a14:m>
                  <m:oMath xmlns:m="http://schemas.openxmlformats.org/officeDocument/2006/math">
                    <m:r>
                      <a:rPr lang="fr-FR" sz="1600" b="0" i="1" dirty="0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fr-FR" sz="1600" i="1" dirty="0" smtClean="0">
                        <a:latin typeface="Cambria Math" panose="02040503050406030204" pitchFamily="18" charset="0"/>
                      </a:rPr>
                      <m:t>1 </m:t>
                    </m:r>
                    <m:r>
                      <m:rPr>
                        <m:sty m:val="p"/>
                      </m:rPr>
                      <a:rPr lang="fr-FR" sz="1600" i="0" dirty="0" smtClean="0">
                        <a:latin typeface="Cambria Math" panose="02040503050406030204" pitchFamily="18" charset="0"/>
                      </a:rPr>
                      <m:t>kV</m:t>
                    </m:r>
                    <m:r>
                      <a:rPr lang="fr-FR" sz="1600" i="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fr-FR" sz="1600" i="0" dirty="0" smtClean="0"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fr-FR" sz="1600" dirty="0"/>
                  <a:t>)</a:t>
                </a:r>
              </a:p>
              <a:p>
                <a:pPr marL="742950" lvl="1" indent="-285750" algn="just">
                  <a:spcBef>
                    <a:spcPct val="0"/>
                  </a:spcBef>
                  <a:buFont typeface="Wingdings" panose="05000000000000000000" pitchFamily="2" charset="2"/>
                  <a:buChar char="Ø"/>
                </a:pPr>
                <a:r>
                  <a:rPr lang="fr-FR" sz="1600" dirty="0"/>
                  <a:t>Impact of </a:t>
                </a:r>
                <a:r>
                  <a:rPr lang="fr-FR" sz="1600" dirty="0" err="1"/>
                  <a:t>charged</a:t>
                </a:r>
                <a:r>
                  <a:rPr lang="fr-FR" sz="1600" dirty="0"/>
                  <a:t> droplets on the </a:t>
                </a:r>
                <a:r>
                  <a:rPr lang="fr-FR" sz="1600" dirty="0" err="1"/>
                  <a:t>printed</a:t>
                </a:r>
                <a:r>
                  <a:rPr lang="fr-FR" sz="1600" dirty="0"/>
                  <a:t> support</a:t>
                </a:r>
              </a:p>
              <a:p>
                <a:pPr marL="285750" indent="-285750" algn="just">
                  <a:spcBef>
                    <a:spcPct val="0"/>
                  </a:spcBef>
                  <a:buFont typeface="Arial" pitchFamily="34" charset="0"/>
                  <a:buChar char="•"/>
                </a:pPr>
                <a:endParaRPr lang="fr-FR" sz="1200" dirty="0"/>
              </a:p>
              <a:p>
                <a:pPr marL="285750" indent="-285750" algn="just">
                  <a:spcBef>
                    <a:spcPct val="0"/>
                  </a:spcBef>
                  <a:buFont typeface="Arial" pitchFamily="34" charset="0"/>
                  <a:buChar char="•"/>
                </a:pPr>
                <a:r>
                  <a:rPr lang="fr-FR" dirty="0"/>
                  <a:t>Goal: </a:t>
                </a:r>
                <a:r>
                  <a:rPr lang="fr-FR" dirty="0" err="1"/>
                  <a:t>maximizing</a:t>
                </a:r>
                <a:r>
                  <a:rPr lang="fr-FR" dirty="0"/>
                  <a:t> printing </a:t>
                </a:r>
                <a:r>
                  <a:rPr lang="fr-FR" dirty="0" err="1"/>
                  <a:t>quality</a:t>
                </a:r>
                <a:endParaRPr lang="fr-FR" dirty="0"/>
              </a:p>
              <a:p>
                <a:pPr marL="285750" indent="-285750" algn="just">
                  <a:spcBef>
                    <a:spcPct val="0"/>
                  </a:spcBef>
                  <a:buFont typeface="Arial" pitchFamily="34" charset="0"/>
                  <a:buChar char="•"/>
                </a:pPr>
                <a:endParaRPr lang="fr-FR" sz="1200" dirty="0"/>
              </a:p>
              <a:p>
                <a:pPr marL="285750" indent="-285750" algn="just">
                  <a:spcBef>
                    <a:spcPct val="0"/>
                  </a:spcBef>
                  <a:buFont typeface="Arial" pitchFamily="34" charset="0"/>
                  <a:buChar char="•"/>
                </a:pPr>
                <a:r>
                  <a:rPr lang="fr-FR" dirty="0"/>
                  <a:t>Printing </a:t>
                </a:r>
                <a:r>
                  <a:rPr lang="fr-FR" dirty="0" err="1"/>
                  <a:t>quality</a:t>
                </a:r>
                <a:r>
                  <a:rPr lang="fr-FR" dirty="0"/>
                  <a:t> </a:t>
                </a:r>
                <a:r>
                  <a:rPr lang="fr-FR" dirty="0" err="1"/>
                  <a:t>depends</a:t>
                </a:r>
                <a:r>
                  <a:rPr lang="fr-FR" dirty="0"/>
                  <a:t> on:</a:t>
                </a:r>
              </a:p>
              <a:p>
                <a:pPr marL="742950" lvl="1" indent="-285750" algn="just">
                  <a:spcBef>
                    <a:spcPct val="0"/>
                  </a:spcBef>
                  <a:buFont typeface="Wingdings" panose="05000000000000000000" pitchFamily="2" charset="2"/>
                  <a:buChar char="Ø"/>
                </a:pPr>
                <a:r>
                  <a:rPr lang="fr-FR" sz="1600" dirty="0" err="1"/>
                  <a:t>Breakoff</a:t>
                </a:r>
                <a:r>
                  <a:rPr lang="fr-FR" sz="1600" dirty="0"/>
                  <a:t> </a:t>
                </a:r>
                <a:r>
                  <a:rPr lang="fr-FR" sz="1600" dirty="0" err="1"/>
                  <a:t>quality</a:t>
                </a:r>
                <a:r>
                  <a:rPr lang="fr-FR" sz="1600" dirty="0"/>
                  <a:t> at </a:t>
                </a:r>
                <a:r>
                  <a:rPr lang="fr-FR" sz="1600" dirty="0" err="1"/>
                  <a:t>generation</a:t>
                </a:r>
                <a:endParaRPr lang="fr-FR" dirty="0"/>
              </a:p>
              <a:p>
                <a:pPr marL="742950" lvl="1" indent="-285750" algn="just">
                  <a:spcBef>
                    <a:spcPct val="0"/>
                  </a:spcBef>
                  <a:buFont typeface="Wingdings" panose="05000000000000000000" pitchFamily="2" charset="2"/>
                  <a:buChar char="Ø"/>
                </a:pPr>
                <a:r>
                  <a:rPr lang="fr-FR" sz="1600" dirty="0" err="1"/>
                  <a:t>Deflection</a:t>
                </a:r>
                <a:endParaRPr lang="fr-FR" sz="1600" dirty="0"/>
              </a:p>
              <a:p>
                <a:pPr marL="742950" lvl="1" indent="-285750" algn="just">
                  <a:spcBef>
                    <a:spcPct val="0"/>
                  </a:spcBef>
                  <a:buFont typeface="Wingdings" panose="05000000000000000000" pitchFamily="2" charset="2"/>
                  <a:buChar char="Ø"/>
                </a:pPr>
                <a:r>
                  <a:rPr lang="fr-FR" sz="1600" dirty="0"/>
                  <a:t>Interactions </a:t>
                </a:r>
                <a:r>
                  <a:rPr lang="fr-FR" sz="1600" dirty="0" err="1"/>
                  <a:t>during</a:t>
                </a:r>
                <a:r>
                  <a:rPr lang="fr-FR" sz="1600" dirty="0"/>
                  <a:t> flight</a:t>
                </a:r>
              </a:p>
            </p:txBody>
          </p:sp>
        </mc:Choice>
        <mc:Fallback xmlns="">
          <p:sp>
            <p:nvSpPr>
              <p:cNvPr id="6" name="Text Box 9">
                <a:extLst>
                  <a:ext uri="{FF2B5EF4-FFF2-40B4-BE49-F238E27FC236}">
                    <a16:creationId xmlns:a16="http://schemas.microsoft.com/office/drawing/2014/main" id="{A64A3C33-1D68-1B60-C36E-0119C4E8C1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5363" y="1628800"/>
                <a:ext cx="4202250" cy="4946626"/>
              </a:xfrm>
              <a:prstGeom prst="rect">
                <a:avLst/>
              </a:prstGeom>
              <a:blipFill>
                <a:blip r:embed="rId3"/>
                <a:stretch>
                  <a:fillRect l="-1159" t="-739" r="-1304" b="-616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e 13">
            <a:extLst>
              <a:ext uri="{FF2B5EF4-FFF2-40B4-BE49-F238E27FC236}">
                <a16:creationId xmlns:a16="http://schemas.microsoft.com/office/drawing/2014/main" id="{AF55D702-F3E5-EF98-D767-61B07115C57A}"/>
              </a:ext>
            </a:extLst>
          </p:cNvPr>
          <p:cNvGrpSpPr/>
          <p:nvPr/>
        </p:nvGrpSpPr>
        <p:grpSpPr>
          <a:xfrm>
            <a:off x="4447613" y="1794055"/>
            <a:ext cx="4680468" cy="3990637"/>
            <a:chOff x="4447613" y="1628800"/>
            <a:chExt cx="4680468" cy="3990637"/>
          </a:xfrm>
        </p:grpSpPr>
        <p:grpSp>
          <p:nvGrpSpPr>
            <p:cNvPr id="15" name="Groupe 14">
              <a:extLst>
                <a:ext uri="{FF2B5EF4-FFF2-40B4-BE49-F238E27FC236}">
                  <a16:creationId xmlns:a16="http://schemas.microsoft.com/office/drawing/2014/main" id="{E13A4378-9950-A276-A9FD-5666AEC89CC6}"/>
                </a:ext>
              </a:extLst>
            </p:cNvPr>
            <p:cNvGrpSpPr/>
            <p:nvPr/>
          </p:nvGrpSpPr>
          <p:grpSpPr>
            <a:xfrm>
              <a:off x="4447613" y="1628800"/>
              <a:ext cx="4680468" cy="3656514"/>
              <a:chOff x="0" y="0"/>
              <a:chExt cx="4512370" cy="3524881"/>
            </a:xfrm>
          </p:grpSpPr>
          <p:pic>
            <p:nvPicPr>
              <p:cNvPr id="23" name="Image 22">
                <a:extLst>
                  <a:ext uri="{FF2B5EF4-FFF2-40B4-BE49-F238E27FC236}">
                    <a16:creationId xmlns:a16="http://schemas.microsoft.com/office/drawing/2014/main" id="{EBC80FBB-5CFA-689B-3FF1-5DB471A4A9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8654" y="0"/>
                <a:ext cx="2784534" cy="3226615"/>
              </a:xfrm>
              <a:prstGeom prst="rect">
                <a:avLst/>
              </a:prstGeom>
            </p:spPr>
          </p:pic>
          <p:sp>
            <p:nvSpPr>
              <p:cNvPr id="24" name="ZoneTexte 33">
                <a:extLst>
                  <a:ext uri="{FF2B5EF4-FFF2-40B4-BE49-F238E27FC236}">
                    <a16:creationId xmlns:a16="http://schemas.microsoft.com/office/drawing/2014/main" id="{47AF4DF1-7D3B-D36F-8FC1-8F22447E609B}"/>
                  </a:ext>
                </a:extLst>
              </p:cNvPr>
              <p:cNvSpPr txBox="1"/>
              <p:nvPr/>
            </p:nvSpPr>
            <p:spPr>
              <a:xfrm>
                <a:off x="3177775" y="1626301"/>
                <a:ext cx="1334594" cy="44257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sz="1000" kern="1200" dirty="0">
                    <a:solidFill>
                      <a:srgbClr val="000000"/>
                    </a:solidFill>
                    <a:effectLst/>
                    <a:ea typeface="Merriweather" panose="00000500000000000000" pitchFamily="2" charset="0"/>
                    <a:cs typeface="Times New Roman" panose="02020603050405020304" pitchFamily="18" charset="0"/>
                  </a:rPr>
                  <a:t>Deflection electrode 2</a:t>
                </a:r>
                <a:endParaRPr lang="fr-FR" sz="1000" dirty="0">
                  <a:effectLst/>
                  <a:ea typeface="Merriweather" panose="00000500000000000000" pitchFamily="2" charset="0"/>
                  <a:cs typeface="Merriweather" panose="00000500000000000000" pitchFamily="2" charset="0"/>
                </a:endParaRPr>
              </a:p>
            </p:txBody>
          </p:sp>
          <p:cxnSp>
            <p:nvCxnSpPr>
              <p:cNvPr id="25" name="Connecteur droit avec flèche 24">
                <a:extLst>
                  <a:ext uri="{FF2B5EF4-FFF2-40B4-BE49-F238E27FC236}">
                    <a16:creationId xmlns:a16="http://schemas.microsoft.com/office/drawing/2014/main" id="{8D9AD237-7536-3580-0E80-BC69E9F65F6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464724" y="631561"/>
                <a:ext cx="763905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avec flèche 25">
                <a:extLst>
                  <a:ext uri="{FF2B5EF4-FFF2-40B4-BE49-F238E27FC236}">
                    <a16:creationId xmlns:a16="http://schemas.microsoft.com/office/drawing/2014/main" id="{9C1E4714-A6CD-68BA-B59C-B4E5D8858EF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403765" y="959856"/>
                <a:ext cx="824864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avec flèche 26">
                <a:extLst>
                  <a:ext uri="{FF2B5EF4-FFF2-40B4-BE49-F238E27FC236}">
                    <a16:creationId xmlns:a16="http://schemas.microsoft.com/office/drawing/2014/main" id="{64C57FC6-8BC3-860D-FBBE-29383909BBC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450438" y="1403721"/>
                <a:ext cx="778191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avec flèche 28">
                <a:extLst>
                  <a:ext uri="{FF2B5EF4-FFF2-40B4-BE49-F238E27FC236}">
                    <a16:creationId xmlns:a16="http://schemas.microsoft.com/office/drawing/2014/main" id="{85F57D6B-F00F-0758-280C-2E5C9114762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11362" y="1752461"/>
                <a:ext cx="1017267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1" name="ZoneTexte 23">
                <a:extLst>
                  <a:ext uri="{FF2B5EF4-FFF2-40B4-BE49-F238E27FC236}">
                    <a16:creationId xmlns:a16="http://schemas.microsoft.com/office/drawing/2014/main" id="{5A0DD8F6-F8ED-9725-F51E-FE783758BDB8}"/>
                  </a:ext>
                </a:extLst>
              </p:cNvPr>
              <p:cNvSpPr txBox="1"/>
              <p:nvPr/>
            </p:nvSpPr>
            <p:spPr>
              <a:xfrm>
                <a:off x="3176185" y="1283899"/>
                <a:ext cx="1336185" cy="49012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sz="1000" kern="1200" dirty="0">
                    <a:solidFill>
                      <a:srgbClr val="000000"/>
                    </a:solidFill>
                    <a:effectLst/>
                    <a:ea typeface="Merriweather" panose="00000500000000000000" pitchFamily="2" charset="0"/>
                    <a:cs typeface="Times New Roman" panose="02020603050405020304" pitchFamily="18" charset="0"/>
                  </a:rPr>
                  <a:t>Deflection electrode 1</a:t>
                </a:r>
                <a:endParaRPr lang="fr-FR" sz="1000" dirty="0">
                  <a:effectLst/>
                  <a:ea typeface="Merriweather" panose="00000500000000000000" pitchFamily="2" charset="0"/>
                  <a:cs typeface="Merriweather" panose="00000500000000000000" pitchFamily="2" charset="0"/>
                </a:endParaRPr>
              </a:p>
            </p:txBody>
          </p:sp>
          <p:sp>
            <p:nvSpPr>
              <p:cNvPr id="32" name="ZoneTexte 24">
                <a:extLst>
                  <a:ext uri="{FF2B5EF4-FFF2-40B4-BE49-F238E27FC236}">
                    <a16:creationId xmlns:a16="http://schemas.microsoft.com/office/drawing/2014/main" id="{2060F892-9454-1EFE-A368-F7D44656EDC5}"/>
                  </a:ext>
                </a:extLst>
              </p:cNvPr>
              <p:cNvSpPr txBox="1"/>
              <p:nvPr/>
            </p:nvSpPr>
            <p:spPr>
              <a:xfrm>
                <a:off x="3176185" y="838616"/>
                <a:ext cx="1263737" cy="494487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sz="1000" kern="1200" dirty="0">
                    <a:solidFill>
                      <a:srgbClr val="000000"/>
                    </a:solidFill>
                    <a:effectLst/>
                    <a:ea typeface="Merriweather" panose="00000500000000000000" pitchFamily="2" charset="0"/>
                    <a:cs typeface="Times New Roman" panose="02020603050405020304" pitchFamily="18" charset="0"/>
                  </a:rPr>
                  <a:t>Charge electrodes</a:t>
                </a:r>
                <a:endParaRPr lang="fr-FR" sz="1000" dirty="0">
                  <a:effectLst/>
                  <a:ea typeface="Merriweather" panose="00000500000000000000" pitchFamily="2" charset="0"/>
                  <a:cs typeface="Merriweather" panose="00000500000000000000" pitchFamily="2" charset="0"/>
                </a:endParaRPr>
              </a:p>
            </p:txBody>
          </p:sp>
          <p:sp>
            <p:nvSpPr>
              <p:cNvPr id="33" name="ZoneTexte 25">
                <a:extLst>
                  <a:ext uri="{FF2B5EF4-FFF2-40B4-BE49-F238E27FC236}">
                    <a16:creationId xmlns:a16="http://schemas.microsoft.com/office/drawing/2014/main" id="{07ED9554-2D00-028C-88D6-ADF101CE84BF}"/>
                  </a:ext>
                </a:extLst>
              </p:cNvPr>
              <p:cNvSpPr txBox="1"/>
              <p:nvPr/>
            </p:nvSpPr>
            <p:spPr>
              <a:xfrm>
                <a:off x="3176185" y="534571"/>
                <a:ext cx="1336185" cy="453519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sz="1000" kern="1200" dirty="0">
                    <a:solidFill>
                      <a:srgbClr val="000000"/>
                    </a:solidFill>
                    <a:effectLst/>
                    <a:ea typeface="Merriweather" panose="00000500000000000000" pitchFamily="2" charset="0"/>
                    <a:cs typeface="Times New Roman" panose="02020603050405020304" pitchFamily="18" charset="0"/>
                  </a:rPr>
                  <a:t>Droplet generator</a:t>
                </a:r>
                <a:endParaRPr lang="fr-FR" sz="1000" dirty="0">
                  <a:effectLst/>
                  <a:ea typeface="Merriweather" panose="00000500000000000000" pitchFamily="2" charset="0"/>
                  <a:cs typeface="Merriweather" panose="00000500000000000000" pitchFamily="2" charset="0"/>
                </a:endParaRPr>
              </a:p>
            </p:txBody>
          </p:sp>
          <p:cxnSp>
            <p:nvCxnSpPr>
              <p:cNvPr id="34" name="Connecteur droit avec flèche 33">
                <a:extLst>
                  <a:ext uri="{FF2B5EF4-FFF2-40B4-BE49-F238E27FC236}">
                    <a16:creationId xmlns:a16="http://schemas.microsoft.com/office/drawing/2014/main" id="{EA3C6E52-8E04-5FF6-CA32-F7A5D3A2D0F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78366" y="2600061"/>
                <a:ext cx="85026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1" name="ZoneTexte 29">
                <a:extLst>
                  <a:ext uri="{FF2B5EF4-FFF2-40B4-BE49-F238E27FC236}">
                    <a16:creationId xmlns:a16="http://schemas.microsoft.com/office/drawing/2014/main" id="{CAC600EF-868B-295F-02CB-0CF32D0BD00F}"/>
                  </a:ext>
                </a:extLst>
              </p:cNvPr>
              <p:cNvSpPr txBox="1"/>
              <p:nvPr/>
            </p:nvSpPr>
            <p:spPr>
              <a:xfrm>
                <a:off x="3187311" y="2476526"/>
                <a:ext cx="617641" cy="276983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sz="1000" kern="1200" dirty="0">
                    <a:solidFill>
                      <a:srgbClr val="000000"/>
                    </a:solidFill>
                    <a:effectLst/>
                    <a:ea typeface="Merriweather" panose="00000500000000000000" pitchFamily="2" charset="0"/>
                    <a:cs typeface="Times New Roman" panose="02020603050405020304" pitchFamily="18" charset="0"/>
                  </a:rPr>
                  <a:t>Gutter</a:t>
                </a:r>
                <a:endParaRPr lang="fr-FR" sz="1000" dirty="0">
                  <a:effectLst/>
                  <a:ea typeface="Merriweather" panose="00000500000000000000" pitchFamily="2" charset="0"/>
                  <a:cs typeface="Merriweather" panose="00000500000000000000" pitchFamily="2" charset="0"/>
                </a:endParaRPr>
              </a:p>
            </p:txBody>
          </p:sp>
          <p:cxnSp>
            <p:nvCxnSpPr>
              <p:cNvPr id="42" name="Connecteur droit avec flèche 41">
                <a:extLst>
                  <a:ext uri="{FF2B5EF4-FFF2-40B4-BE49-F238E27FC236}">
                    <a16:creationId xmlns:a16="http://schemas.microsoft.com/office/drawing/2014/main" id="{85EA2135-E9A3-7870-9324-BD6A13C141F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46300" y="739284"/>
                <a:ext cx="118424" cy="9230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AA225451-4FBA-ECCE-EE84-BB7193BD6E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64724" y="834533"/>
                <a:ext cx="763905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4" name="ZoneTexte 39">
                <a:extLst>
                  <a:ext uri="{FF2B5EF4-FFF2-40B4-BE49-F238E27FC236}">
                    <a16:creationId xmlns:a16="http://schemas.microsoft.com/office/drawing/2014/main" id="{5B72A6A1-B251-C520-2024-06AEE04A52A8}"/>
                  </a:ext>
                </a:extLst>
              </p:cNvPr>
              <p:cNvSpPr txBox="1"/>
              <p:nvPr/>
            </p:nvSpPr>
            <p:spPr>
              <a:xfrm>
                <a:off x="3177993" y="701939"/>
                <a:ext cx="709478" cy="27551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sz="1000" kern="1200" dirty="0">
                    <a:solidFill>
                      <a:srgbClr val="000000"/>
                    </a:solidFill>
                    <a:effectLst/>
                    <a:ea typeface="Merriweather" panose="00000500000000000000" pitchFamily="2" charset="0"/>
                    <a:cs typeface="Times New Roman" panose="02020603050405020304" pitchFamily="18" charset="0"/>
                  </a:rPr>
                  <a:t>Nozzle</a:t>
                </a:r>
                <a:endParaRPr lang="fr-FR" sz="1000" dirty="0">
                  <a:effectLst/>
                  <a:ea typeface="Merriweather" panose="00000500000000000000" pitchFamily="2" charset="0"/>
                  <a:cs typeface="Merriweather" panose="00000500000000000000" pitchFamily="2" charset="0"/>
                </a:endParaRPr>
              </a:p>
            </p:txBody>
          </p:sp>
          <p:cxnSp>
            <p:nvCxnSpPr>
              <p:cNvPr id="47" name="Connecteur droit avec flèche 46">
                <a:extLst>
                  <a:ext uri="{FF2B5EF4-FFF2-40B4-BE49-F238E27FC236}">
                    <a16:creationId xmlns:a16="http://schemas.microsoft.com/office/drawing/2014/main" id="{7E2CA4E8-8176-0499-1405-48E2421786E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042432" y="3198029"/>
                <a:ext cx="184594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8" name="ZoneTexte 45">
                <a:extLst>
                  <a:ext uri="{FF2B5EF4-FFF2-40B4-BE49-F238E27FC236}">
                    <a16:creationId xmlns:a16="http://schemas.microsoft.com/office/drawing/2014/main" id="{60C4BC94-EC0F-50B0-C67C-D9B653D32696}"/>
                  </a:ext>
                </a:extLst>
              </p:cNvPr>
              <p:cNvSpPr txBox="1"/>
              <p:nvPr/>
            </p:nvSpPr>
            <p:spPr>
              <a:xfrm>
                <a:off x="3187311" y="3071123"/>
                <a:ext cx="1127026" cy="45375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r>
                  <a:rPr lang="en-US" sz="1000" kern="1200" dirty="0">
                    <a:solidFill>
                      <a:srgbClr val="000000"/>
                    </a:solidFill>
                    <a:effectLst/>
                    <a:latin typeface="+mj-lt"/>
                    <a:ea typeface="Merriweather" panose="00000500000000000000" pitchFamily="2" charset="0"/>
                    <a:cs typeface="Times New Roman" panose="02020603050405020304" pitchFamily="18" charset="0"/>
                  </a:rPr>
                  <a:t>Printed support</a:t>
                </a:r>
                <a:endParaRPr lang="fr-FR" sz="1000" dirty="0">
                  <a:effectLst/>
                  <a:latin typeface="+mj-lt"/>
                  <a:ea typeface="Merriweather" panose="00000500000000000000" pitchFamily="2" charset="0"/>
                  <a:cs typeface="Merriweather" panose="00000500000000000000" pitchFamily="2" charset="0"/>
                </a:endParaRPr>
              </a:p>
            </p:txBody>
          </p:sp>
          <p:grpSp>
            <p:nvGrpSpPr>
              <p:cNvPr id="49" name="Groupe 48">
                <a:extLst>
                  <a:ext uri="{FF2B5EF4-FFF2-40B4-BE49-F238E27FC236}">
                    <a16:creationId xmlns:a16="http://schemas.microsoft.com/office/drawing/2014/main" id="{3D67DB37-AB78-5477-0D9D-A7B682695589}"/>
                  </a:ext>
                </a:extLst>
              </p:cNvPr>
              <p:cNvGrpSpPr/>
              <p:nvPr/>
            </p:nvGrpSpPr>
            <p:grpSpPr>
              <a:xfrm>
                <a:off x="0" y="2761309"/>
                <a:ext cx="323765" cy="548662"/>
                <a:chOff x="0" y="2761309"/>
                <a:chExt cx="323765" cy="548662"/>
              </a:xfrm>
            </p:grpSpPr>
            <p:cxnSp>
              <p:nvCxnSpPr>
                <p:cNvPr id="50" name="Connecteur droit avec flèche 49">
                  <a:extLst>
                    <a:ext uri="{FF2B5EF4-FFF2-40B4-BE49-F238E27FC236}">
                      <a16:creationId xmlns:a16="http://schemas.microsoft.com/office/drawing/2014/main" id="{0ABFDEFA-F562-6E1C-A48D-CFADCA0480F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1274" y="2912126"/>
                  <a:ext cx="0" cy="195922"/>
                </a:xfrm>
                <a:prstGeom prst="straightConnector1">
                  <a:avLst/>
                </a:prstGeom>
                <a:ln>
                  <a:tailEnd type="triangle" w="sm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1" name="ZoneTexte 24">
                      <a:extLst>
                        <a:ext uri="{FF2B5EF4-FFF2-40B4-BE49-F238E27FC236}">
                          <a16:creationId xmlns:a16="http://schemas.microsoft.com/office/drawing/2014/main" id="{8BD16D13-4BD2-6E9A-4A74-018472A65DE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75171" y="2932203"/>
                      <a:ext cx="139601" cy="19213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no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700" i="1" kern="12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Merriweather" panose="00000500000000000000" pitchFamily="2" charset="0"/>
                                <a:cs typeface="Merriweather" panose="00000500000000000000" pitchFamily="2" charset="0"/>
                              </a:rPr>
                              <m:t>𝑥</m:t>
                            </m:r>
                          </m:oMath>
                        </m:oMathPara>
                      </a14:m>
                      <a:endParaRPr lang="fr-FR" sz="1100">
                        <a:effectLst/>
                        <a:latin typeface="Merriweather" panose="00000500000000000000" pitchFamily="2" charset="0"/>
                        <a:ea typeface="Merriweather" panose="00000500000000000000" pitchFamily="2" charset="0"/>
                        <a:cs typeface="Merriweather" panose="00000500000000000000" pitchFamily="2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3" name="ZoneTexte 24">
                      <a:extLst>
                        <a:ext uri="{FF2B5EF4-FFF2-40B4-BE49-F238E27FC236}">
                          <a16:creationId xmlns:a16="http://schemas.microsoft.com/office/drawing/2014/main" id="{D62141C9-04F5-E514-7726-E33CE81C2F5C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75171" y="2932203"/>
                      <a:ext cx="139601" cy="192134"/>
                    </a:xfrm>
                    <a:prstGeom prst="rect">
                      <a:avLst/>
                    </a:prstGeom>
                    <a:blipFill>
                      <a:blip r:embed="rId8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52" name="Connecteur droit avec flèche 51">
                  <a:extLst>
                    <a:ext uri="{FF2B5EF4-FFF2-40B4-BE49-F238E27FC236}">
                      <a16:creationId xmlns:a16="http://schemas.microsoft.com/office/drawing/2014/main" id="{DE12AC9E-BA24-71D6-930A-8499E891C5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9242" y="3062341"/>
                  <a:ext cx="170853" cy="46204"/>
                </a:xfrm>
                <a:prstGeom prst="straightConnector1">
                  <a:avLst/>
                </a:prstGeom>
                <a:ln>
                  <a:tailEnd type="triangle" w="sm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3" name="ZoneTexte 31">
                      <a:extLst>
                        <a:ext uri="{FF2B5EF4-FFF2-40B4-BE49-F238E27FC236}">
                          <a16:creationId xmlns:a16="http://schemas.microsoft.com/office/drawing/2014/main" id="{0D7FF0E3-B44C-40F8-D4E4-F6C4E8095EF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0" y="2761309"/>
                      <a:ext cx="134902" cy="25430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no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700" i="1" kern="12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Merriweather" panose="00000500000000000000" pitchFamily="2" charset="0"/>
                                <a:cs typeface="Merriweather" panose="00000500000000000000" pitchFamily="2" charset="0"/>
                              </a:rPr>
                              <m:t>𝑦</m:t>
                            </m:r>
                          </m:oMath>
                        </m:oMathPara>
                      </a14:m>
                      <a:endParaRPr lang="fr-FR" sz="1100">
                        <a:effectLst/>
                        <a:latin typeface="Merriweather" panose="00000500000000000000" pitchFamily="2" charset="0"/>
                        <a:ea typeface="Merriweather" panose="00000500000000000000" pitchFamily="2" charset="0"/>
                        <a:cs typeface="Merriweather" panose="00000500000000000000" pitchFamily="2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5" name="ZoneTexte 31">
                      <a:extLst>
                        <a:ext uri="{FF2B5EF4-FFF2-40B4-BE49-F238E27FC236}">
                          <a16:creationId xmlns:a16="http://schemas.microsoft.com/office/drawing/2014/main" id="{56529440-E306-74C6-E40C-E41005B16281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0" y="2761309"/>
                      <a:ext cx="134902" cy="254308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cxnSp>
              <p:nvCxnSpPr>
                <p:cNvPr id="54" name="Connecteur droit avec flèche 53">
                  <a:extLst>
                    <a:ext uri="{FF2B5EF4-FFF2-40B4-BE49-F238E27FC236}">
                      <a16:creationId xmlns:a16="http://schemas.microsoft.com/office/drawing/2014/main" id="{1295A8DE-FDC7-ACC6-88EA-906176465A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9242" y="3108048"/>
                  <a:ext cx="220894" cy="28903"/>
                </a:xfrm>
                <a:prstGeom prst="straightConnector1">
                  <a:avLst/>
                </a:prstGeom>
                <a:ln>
                  <a:tailEnd type="triangle" w="sm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55" name="ZoneTexte 24">
                      <a:extLst>
                        <a:ext uri="{FF2B5EF4-FFF2-40B4-BE49-F238E27FC236}">
                          <a16:creationId xmlns:a16="http://schemas.microsoft.com/office/drawing/2014/main" id="{63C49600-20FE-8B55-51B1-C0543878D1E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12371" y="3137154"/>
                      <a:ext cx="111394" cy="172817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no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US" sz="700" i="1" kern="1200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Merriweather" panose="00000500000000000000" pitchFamily="2" charset="0"/>
                                <a:cs typeface="Merriweather" panose="00000500000000000000" pitchFamily="2" charset="0"/>
                              </a:rPr>
                              <m:t>𝑧</m:t>
                            </m:r>
                          </m:oMath>
                        </m:oMathPara>
                      </a14:m>
                      <a:endParaRPr lang="fr-FR" sz="1100">
                        <a:effectLst/>
                        <a:latin typeface="Merriweather" panose="00000500000000000000" pitchFamily="2" charset="0"/>
                        <a:ea typeface="Merriweather" panose="00000500000000000000" pitchFamily="2" charset="0"/>
                        <a:cs typeface="Merriweather" panose="00000500000000000000" pitchFamily="2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7" name="ZoneTexte 24">
                      <a:extLst>
                        <a:ext uri="{FF2B5EF4-FFF2-40B4-BE49-F238E27FC236}">
                          <a16:creationId xmlns:a16="http://schemas.microsoft.com/office/drawing/2014/main" id="{FE64690C-8305-BF58-73EC-3BE5CE7A873C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12371" y="3137154"/>
                      <a:ext cx="111394" cy="172817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fr-FR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</p:grpSp>
        <p:cxnSp>
          <p:nvCxnSpPr>
            <p:cNvPr id="16" name="Connecteur droit avec flèche 15">
              <a:extLst>
                <a:ext uri="{FF2B5EF4-FFF2-40B4-BE49-F238E27FC236}">
                  <a16:creationId xmlns:a16="http://schemas.microsoft.com/office/drawing/2014/main" id="{3C623108-BE8F-F7BF-141C-90F6E4642B2F}"/>
                </a:ext>
              </a:extLst>
            </p:cNvPr>
            <p:cNvCxnSpPr>
              <a:cxnSpLocks/>
              <a:stCxn id="20" idx="1"/>
            </p:cNvCxnSpPr>
            <p:nvPr/>
          </p:nvCxnSpPr>
          <p:spPr>
            <a:xfrm flipH="1" flipV="1">
              <a:off x="6660232" y="4718459"/>
              <a:ext cx="564142" cy="77786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Connecteur droit avec flèche 16">
              <a:extLst>
                <a:ext uri="{FF2B5EF4-FFF2-40B4-BE49-F238E27FC236}">
                  <a16:creationId xmlns:a16="http://schemas.microsoft.com/office/drawing/2014/main" id="{94914525-F904-C038-BBF4-1E4D83B82EE3}"/>
                </a:ext>
              </a:extLst>
            </p:cNvPr>
            <p:cNvCxnSpPr>
              <a:cxnSpLocks/>
              <a:stCxn id="18" idx="1"/>
            </p:cNvCxnSpPr>
            <p:nvPr/>
          </p:nvCxnSpPr>
          <p:spPr>
            <a:xfrm flipH="1" flipV="1">
              <a:off x="6886560" y="3900378"/>
              <a:ext cx="337814" cy="1344713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9FEFA388-8D2D-72D3-D6E2-AF1E5FD92260}"/>
                </a:ext>
              </a:extLst>
            </p:cNvPr>
            <p:cNvSpPr txBox="1"/>
            <p:nvPr/>
          </p:nvSpPr>
          <p:spPr>
            <a:xfrm>
              <a:off x="7224374" y="5045036"/>
              <a:ext cx="18241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dirty="0" err="1"/>
                <a:t>Trajectory</a:t>
              </a:r>
              <a:r>
                <a:rPr lang="fr-FR" sz="1000" dirty="0"/>
                <a:t> of a non-</a:t>
              </a:r>
              <a:r>
                <a:rPr lang="fr-FR" sz="1000" dirty="0" err="1"/>
                <a:t>charged</a:t>
              </a:r>
              <a:r>
                <a:rPr lang="fr-FR" sz="1000" dirty="0"/>
                <a:t> droplet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88939C95-5B7D-0F3F-25B5-F4BE5926A258}"/>
                </a:ext>
              </a:extLst>
            </p:cNvPr>
            <p:cNvSpPr txBox="1"/>
            <p:nvPr/>
          </p:nvSpPr>
          <p:spPr>
            <a:xfrm>
              <a:off x="7224374" y="5373216"/>
              <a:ext cx="180049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/>
                <a:t>Trajectory</a:t>
              </a:r>
              <a:r>
                <a:rPr lang="fr-FR" sz="1000" dirty="0"/>
                <a:t> of a </a:t>
              </a:r>
              <a:r>
                <a:rPr lang="fr-FR" sz="1000" dirty="0" err="1"/>
                <a:t>charged</a:t>
              </a:r>
              <a:r>
                <a:rPr lang="fr-FR" sz="1000" dirty="0"/>
                <a:t> droplet</a:t>
              </a:r>
            </a:p>
          </p:txBody>
        </p:sp>
      </p:grpSp>
      <p:sp>
        <p:nvSpPr>
          <p:cNvPr id="56" name="ZoneTexte 55">
            <a:extLst>
              <a:ext uri="{FF2B5EF4-FFF2-40B4-BE49-F238E27FC236}">
                <a16:creationId xmlns:a16="http://schemas.microsoft.com/office/drawing/2014/main" id="{F20C6608-FDF7-6A2B-1354-7F9235DB5144}"/>
              </a:ext>
            </a:extLst>
          </p:cNvPr>
          <p:cNvSpPr txBox="1"/>
          <p:nvPr/>
        </p:nvSpPr>
        <p:spPr>
          <a:xfrm>
            <a:off x="4972237" y="5737390"/>
            <a:ext cx="33759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500" dirty="0" err="1"/>
              <a:t>Schematic</a:t>
            </a:r>
            <a:r>
              <a:rPr lang="fr-FR" sz="1500" dirty="0"/>
              <a:t> </a:t>
            </a:r>
            <a:r>
              <a:rPr lang="fr-FR" sz="1500" dirty="0" err="1"/>
              <a:t>representation</a:t>
            </a:r>
            <a:r>
              <a:rPr lang="fr-FR" sz="1500" dirty="0"/>
              <a:t> of a </a:t>
            </a:r>
            <a:r>
              <a:rPr lang="fr-FR" sz="1500" dirty="0" err="1"/>
              <a:t>print</a:t>
            </a:r>
            <a:r>
              <a:rPr lang="fr-FR" sz="1500" dirty="0"/>
              <a:t> </a:t>
            </a:r>
            <a:r>
              <a:rPr lang="fr-FR" sz="1500" dirty="0" err="1"/>
              <a:t>head</a:t>
            </a:r>
            <a:endParaRPr lang="fr-FR" sz="1500" dirty="0"/>
          </a:p>
        </p:txBody>
      </p:sp>
      <p:pic>
        <p:nvPicPr>
          <p:cNvPr id="4" name="Image 3" descr="Une image contenant texte, Graphique, capture d’écran, Police&#10;&#10;Description générée automatiquement">
            <a:extLst>
              <a:ext uri="{FF2B5EF4-FFF2-40B4-BE49-F238E27FC236}">
                <a16:creationId xmlns:a16="http://schemas.microsoft.com/office/drawing/2014/main" id="{9FAC181B-4D72-3915-0065-3D5273B5556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774" y="1517743"/>
            <a:ext cx="1069093" cy="552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08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25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75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25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1DC95E0-C73A-A4F3-F1B6-A41B8EF676A4}"/>
              </a:ext>
            </a:extLst>
          </p:cNvPr>
          <p:cNvSpPr/>
          <p:nvPr/>
        </p:nvSpPr>
        <p:spPr>
          <a:xfrm>
            <a:off x="-1" y="955655"/>
            <a:ext cx="9143999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fr-FR" b="1" dirty="0"/>
              <a:t>II. </a:t>
            </a:r>
            <a:r>
              <a:rPr lang="en-US" b="1" dirty="0"/>
              <a:t>Modelling and Numerical Model</a:t>
            </a:r>
            <a:r>
              <a:rPr lang="fr-FR" sz="1800" b="1" dirty="0"/>
              <a:t> </a:t>
            </a:r>
          </a:p>
        </p:txBody>
      </p:sp>
      <p:sp>
        <p:nvSpPr>
          <p:cNvPr id="102" name="ZoneTexte 2">
            <a:extLst>
              <a:ext uri="{FF2B5EF4-FFF2-40B4-BE49-F238E27FC236}">
                <a16:creationId xmlns:a16="http://schemas.microsoft.com/office/drawing/2014/main" id="{0C55A1BF-848B-DDEF-FF71-AD73373A68E3}"/>
              </a:ext>
            </a:extLst>
          </p:cNvPr>
          <p:cNvSpPr txBox="1"/>
          <p:nvPr/>
        </p:nvSpPr>
        <p:spPr>
          <a:xfrm>
            <a:off x="319149" y="1411032"/>
            <a:ext cx="8393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Tools</a:t>
            </a:r>
          </a:p>
        </p:txBody>
      </p:sp>
      <p:grpSp>
        <p:nvGrpSpPr>
          <p:cNvPr id="103" name="Groupe 102">
            <a:extLst>
              <a:ext uri="{FF2B5EF4-FFF2-40B4-BE49-F238E27FC236}">
                <a16:creationId xmlns:a16="http://schemas.microsoft.com/office/drawing/2014/main" id="{D1FB2895-3B66-679C-B262-9FAD8346E5D3}"/>
              </a:ext>
            </a:extLst>
          </p:cNvPr>
          <p:cNvGrpSpPr/>
          <p:nvPr/>
        </p:nvGrpSpPr>
        <p:grpSpPr>
          <a:xfrm>
            <a:off x="5052552" y="2420408"/>
            <a:ext cx="3637031" cy="3391605"/>
            <a:chOff x="6868709" y="1909716"/>
            <a:chExt cx="3637031" cy="3391605"/>
          </a:xfrm>
        </p:grpSpPr>
        <p:sp>
          <p:nvSpPr>
            <p:cNvPr id="107" name="ZoneTexte 4">
              <a:extLst>
                <a:ext uri="{FF2B5EF4-FFF2-40B4-BE49-F238E27FC236}">
                  <a16:creationId xmlns:a16="http://schemas.microsoft.com/office/drawing/2014/main" id="{3460A8E1-49B2-15C8-2F10-8221ECD4FCF5}"/>
                </a:ext>
              </a:extLst>
            </p:cNvPr>
            <p:cNvSpPr txBox="1"/>
            <p:nvPr/>
          </p:nvSpPr>
          <p:spPr>
            <a:xfrm>
              <a:off x="7019062" y="1909716"/>
              <a:ext cx="333632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 algn="ctr">
                <a:buFont typeface="Wingdings" panose="05000000000000000000" pitchFamily="2" charset="2"/>
                <a:buChar char="à"/>
              </a:pPr>
              <a:r>
                <a:rPr lang="en-US" sz="2000" dirty="0">
                  <a:sym typeface="Wingdings" panose="05000000000000000000" pitchFamily="2" charset="2"/>
                </a:rPr>
                <a:t>Data treatments</a:t>
              </a:r>
            </a:p>
            <a:p>
              <a:pPr marL="285750" indent="-285750" algn="ctr">
                <a:buFont typeface="Wingdings" panose="05000000000000000000" pitchFamily="2" charset="2"/>
                <a:buChar char="à"/>
              </a:pPr>
              <a:r>
                <a:rPr lang="en-US" sz="2000" dirty="0">
                  <a:sym typeface="Wingdings" panose="05000000000000000000" pitchFamily="2" charset="2"/>
                </a:rPr>
                <a:t>Training models</a:t>
              </a:r>
              <a:endParaRPr lang="en-US" sz="2000" dirty="0"/>
            </a:p>
          </p:txBody>
        </p:sp>
        <p:pic>
          <p:nvPicPr>
            <p:cNvPr id="108" name="Image 107" descr="Une image contenant Police, logo, Graphique, conception&#10;&#10;Description générée automatiquement">
              <a:extLst>
                <a:ext uri="{FF2B5EF4-FFF2-40B4-BE49-F238E27FC236}">
                  <a16:creationId xmlns:a16="http://schemas.microsoft.com/office/drawing/2014/main" id="{04EC306D-BB30-2C9C-508D-E9B3ACB6DE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68709" y="2741145"/>
              <a:ext cx="3637031" cy="1228481"/>
            </a:xfrm>
            <a:prstGeom prst="rect">
              <a:avLst/>
            </a:prstGeom>
          </p:spPr>
        </p:pic>
        <p:pic>
          <p:nvPicPr>
            <p:cNvPr id="109" name="Image 108" descr="Une image contenant Police, logo, Graphique, texte&#10;&#10;Description générée automatiquement">
              <a:extLst>
                <a:ext uri="{FF2B5EF4-FFF2-40B4-BE49-F238E27FC236}">
                  <a16:creationId xmlns:a16="http://schemas.microsoft.com/office/drawing/2014/main" id="{82FFB454-0CB7-5F45-B7E4-59E9D27047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48087" y="4072840"/>
              <a:ext cx="2278274" cy="1228481"/>
            </a:xfrm>
            <a:prstGeom prst="rect">
              <a:avLst/>
            </a:prstGeom>
          </p:spPr>
        </p:pic>
      </p:grpSp>
      <p:grpSp>
        <p:nvGrpSpPr>
          <p:cNvPr id="104" name="Groupe 103">
            <a:extLst>
              <a:ext uri="{FF2B5EF4-FFF2-40B4-BE49-F238E27FC236}">
                <a16:creationId xmlns:a16="http://schemas.microsoft.com/office/drawing/2014/main" id="{C20E8198-2E60-4250-46EB-1DDD99DA6EA0}"/>
              </a:ext>
            </a:extLst>
          </p:cNvPr>
          <p:cNvGrpSpPr/>
          <p:nvPr/>
        </p:nvGrpSpPr>
        <p:grpSpPr>
          <a:xfrm>
            <a:off x="319149" y="3211879"/>
            <a:ext cx="3691462" cy="1232126"/>
            <a:chOff x="520306" y="2716432"/>
            <a:chExt cx="3691462" cy="1232126"/>
          </a:xfrm>
        </p:grpSpPr>
        <p:sp>
          <p:nvSpPr>
            <p:cNvPr id="105" name="ZoneTexte 8">
              <a:extLst>
                <a:ext uri="{FF2B5EF4-FFF2-40B4-BE49-F238E27FC236}">
                  <a16:creationId xmlns:a16="http://schemas.microsoft.com/office/drawing/2014/main" id="{D5329FC4-103A-6360-2C71-3A3F35DE8EBC}"/>
                </a:ext>
              </a:extLst>
            </p:cNvPr>
            <p:cNvSpPr txBox="1"/>
            <p:nvPr/>
          </p:nvSpPr>
          <p:spPr>
            <a:xfrm>
              <a:off x="655574" y="2716432"/>
              <a:ext cx="34209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2000" dirty="0">
                  <a:sym typeface="Wingdings" panose="05000000000000000000" pitchFamily="2" charset="2"/>
                </a:rPr>
                <a:t> Data generation/collection</a:t>
              </a:r>
              <a:endParaRPr lang="en-US" sz="2000" dirty="0"/>
            </a:p>
          </p:txBody>
        </p:sp>
        <p:pic>
          <p:nvPicPr>
            <p:cNvPr id="106" name="Image 105">
              <a:extLst>
                <a:ext uri="{FF2B5EF4-FFF2-40B4-BE49-F238E27FC236}">
                  <a16:creationId xmlns:a16="http://schemas.microsoft.com/office/drawing/2014/main" id="{B2B706CA-EE84-BAF3-EA42-F98AD2A9ABB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0306" y="3292970"/>
              <a:ext cx="3691462" cy="655588"/>
            </a:xfrm>
            <a:prstGeom prst="rect">
              <a:avLst/>
            </a:prstGeom>
            <a:ln w="28575">
              <a:solidFill>
                <a:schemeClr val="bg2">
                  <a:lumMod val="20000"/>
                  <a:lumOff val="80000"/>
                </a:schemeClr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986554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1DC95E0-C73A-A4F3-F1B6-A41B8EF676A4}"/>
              </a:ext>
            </a:extLst>
          </p:cNvPr>
          <p:cNvSpPr/>
          <p:nvPr/>
        </p:nvSpPr>
        <p:spPr>
          <a:xfrm>
            <a:off x="-1" y="955655"/>
            <a:ext cx="9143999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fr-FR" b="1" dirty="0"/>
              <a:t>II. </a:t>
            </a:r>
            <a:r>
              <a:rPr lang="en-US" b="1" dirty="0"/>
              <a:t>Modelling and Numerical Model</a:t>
            </a:r>
            <a:r>
              <a:rPr lang="fr-FR" sz="1800" b="1" dirty="0"/>
              <a:t> </a:t>
            </a:r>
          </a:p>
        </p:txBody>
      </p:sp>
      <p:sp>
        <p:nvSpPr>
          <p:cNvPr id="4" name="ZoneTexte 2">
            <a:extLst>
              <a:ext uri="{FF2B5EF4-FFF2-40B4-BE49-F238E27FC236}">
                <a16:creationId xmlns:a16="http://schemas.microsoft.com/office/drawing/2014/main" id="{0C55A1BF-848B-DDEF-FF71-AD73373A68E3}"/>
              </a:ext>
            </a:extLst>
          </p:cNvPr>
          <p:cNvSpPr txBox="1"/>
          <p:nvPr/>
        </p:nvSpPr>
        <p:spPr>
          <a:xfrm>
            <a:off x="132907" y="1487425"/>
            <a:ext cx="3028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Collecting Data</a:t>
            </a:r>
          </a:p>
        </p:txBody>
      </p:sp>
      <p:sp>
        <p:nvSpPr>
          <p:cNvPr id="7" name="ZoneTexte 45">
            <a:extLst>
              <a:ext uri="{FF2B5EF4-FFF2-40B4-BE49-F238E27FC236}">
                <a16:creationId xmlns:a16="http://schemas.microsoft.com/office/drawing/2014/main" id="{E3102CD0-CC37-0A47-81E7-5185A6D00164}"/>
              </a:ext>
            </a:extLst>
          </p:cNvPr>
          <p:cNvSpPr txBox="1"/>
          <p:nvPr/>
        </p:nvSpPr>
        <p:spPr>
          <a:xfrm>
            <a:off x="43788" y="2502716"/>
            <a:ext cx="465220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+mj-lt"/>
              <a:buAutoNum type="arabicPeriod"/>
            </a:pPr>
            <a:r>
              <a:rPr lang="en-US" sz="1600" dirty="0"/>
              <a:t>Choose a set input values (design of experiment)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b="1" dirty="0">
                <a:sym typeface="Wingdings" panose="05000000000000000000" pitchFamily="2" charset="2"/>
              </a:rPr>
              <a:t>Build the “input matrix” in the Python code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sz="1600" dirty="0">
              <a:sym typeface="Wingdings" panose="05000000000000000000" pitchFamily="2" charset="2"/>
            </a:endParaRPr>
          </a:p>
          <a:p>
            <a:pPr marL="342900" indent="-342900">
              <a:buFont typeface="+mj-lt"/>
              <a:buAutoNum type="arabicPeriod" startAt="2"/>
            </a:pPr>
            <a:r>
              <a:rPr lang="en-US" sz="1600" dirty="0"/>
              <a:t>Perform one simulation per input value (COMSOL)</a:t>
            </a:r>
          </a:p>
          <a:p>
            <a:endParaRPr lang="en-US" sz="1600" dirty="0"/>
          </a:p>
          <a:p>
            <a:pPr marL="342900" indent="-342900">
              <a:buFont typeface="+mj-lt"/>
              <a:buAutoNum type="arabicPeriod" startAt="3"/>
            </a:pPr>
            <a:r>
              <a:rPr lang="en-US" sz="1600" dirty="0"/>
              <a:t>For each simulation: export the output as a TXT file (COMSOL)</a:t>
            </a:r>
          </a:p>
          <a:p>
            <a:pPr marL="342900" indent="-342900">
              <a:buFont typeface="+mj-lt"/>
              <a:buAutoNum type="arabicPeriod" startAt="3"/>
            </a:pPr>
            <a:endParaRPr lang="en-US" sz="1600" dirty="0"/>
          </a:p>
          <a:p>
            <a:pPr marL="342900" indent="-342900">
              <a:buFont typeface="+mj-lt"/>
              <a:buAutoNum type="arabicPeriod" startAt="3"/>
            </a:pPr>
            <a:r>
              <a:rPr lang="en-US" sz="1600" dirty="0"/>
              <a:t>Project outputs into a common subspace (COMSOL or Python)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1600" b="1" dirty="0">
                <a:sym typeface="Wingdings" panose="05000000000000000000" pitchFamily="2" charset="2"/>
              </a:rPr>
              <a:t>Build the “output matrix” in the Python code</a:t>
            </a:r>
          </a:p>
        </p:txBody>
      </p:sp>
      <p:sp>
        <p:nvSpPr>
          <p:cNvPr id="8" name="ZoneTexte 48">
            <a:extLst>
              <a:ext uri="{FF2B5EF4-FFF2-40B4-BE49-F238E27FC236}">
                <a16:creationId xmlns:a16="http://schemas.microsoft.com/office/drawing/2014/main" id="{523B4DED-B95B-4507-55DD-28CEA0A1753C}"/>
              </a:ext>
            </a:extLst>
          </p:cNvPr>
          <p:cNvSpPr txBox="1"/>
          <p:nvPr/>
        </p:nvSpPr>
        <p:spPr>
          <a:xfrm>
            <a:off x="6184034" y="1683722"/>
            <a:ext cx="15924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b="1" dirty="0"/>
              <a:t>Use-case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2D2DF584-4C3D-0C08-5A81-A66692EC82B9}"/>
              </a:ext>
            </a:extLst>
          </p:cNvPr>
          <p:cNvGrpSpPr/>
          <p:nvPr/>
        </p:nvGrpSpPr>
        <p:grpSpPr>
          <a:xfrm>
            <a:off x="4663952" y="2115448"/>
            <a:ext cx="4424963" cy="3460975"/>
            <a:chOff x="6410232" y="2072355"/>
            <a:chExt cx="5618121" cy="3948339"/>
          </a:xfrm>
        </p:grpSpPr>
        <p:grpSp>
          <p:nvGrpSpPr>
            <p:cNvPr id="10" name="Groupe 9">
              <a:extLst>
                <a:ext uri="{FF2B5EF4-FFF2-40B4-BE49-F238E27FC236}">
                  <a16:creationId xmlns:a16="http://schemas.microsoft.com/office/drawing/2014/main" id="{96C1668A-9231-11F8-4AFD-45C70488A042}"/>
                </a:ext>
              </a:extLst>
            </p:cNvPr>
            <p:cNvGrpSpPr/>
            <p:nvPr/>
          </p:nvGrpSpPr>
          <p:grpSpPr>
            <a:xfrm>
              <a:off x="6410232" y="3452456"/>
              <a:ext cx="2515542" cy="2568238"/>
              <a:chOff x="234923" y="2081118"/>
              <a:chExt cx="2515542" cy="2568238"/>
            </a:xfrm>
          </p:grpSpPr>
          <p:pic>
            <p:nvPicPr>
              <p:cNvPr id="100" name="Image 99">
                <a:extLst>
                  <a:ext uri="{FF2B5EF4-FFF2-40B4-BE49-F238E27FC236}">
                    <a16:creationId xmlns:a16="http://schemas.microsoft.com/office/drawing/2014/main" id="{5E9CA825-D2B4-BC7A-8526-733CBA28092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32405" t="49986" r="32043" b="36676"/>
              <a:stretch/>
            </p:blipFill>
            <p:spPr>
              <a:xfrm>
                <a:off x="814011" y="2605538"/>
                <a:ext cx="1362546" cy="2043818"/>
              </a:xfrm>
              <a:prstGeom prst="rect">
                <a:avLst/>
              </a:prstGeom>
            </p:spPr>
          </p:pic>
          <p:sp>
            <p:nvSpPr>
              <p:cNvPr id="101" name="ZoneTexte 108">
                <a:extLst>
                  <a:ext uri="{FF2B5EF4-FFF2-40B4-BE49-F238E27FC236}">
                    <a16:creationId xmlns:a16="http://schemas.microsoft.com/office/drawing/2014/main" id="{FCFCDBBF-6A3A-3A43-DA64-123A432ED8AB}"/>
                  </a:ext>
                </a:extLst>
              </p:cNvPr>
              <p:cNvSpPr txBox="1"/>
              <p:nvPr/>
            </p:nvSpPr>
            <p:spPr>
              <a:xfrm>
                <a:off x="234923" y="2081118"/>
                <a:ext cx="251554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dirty="0">
                    <a:solidFill>
                      <a:schemeClr val="accent1"/>
                    </a:solidFill>
                  </a:rPr>
                  <a:t>2D phase function</a:t>
                </a:r>
              </a:p>
              <a:p>
                <a:pPr algn="ctr"/>
                <a:r>
                  <a:rPr lang="en-US" sz="1400" dirty="0">
                    <a:solidFill>
                      <a:schemeClr val="accent1"/>
                    </a:solidFill>
                  </a:rPr>
                  <a:t>(COMSOL)</a:t>
                </a:r>
              </a:p>
            </p:txBody>
          </p:sp>
        </p:grp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A3F697E4-10D4-6852-3616-13E6175D6BA2}"/>
                </a:ext>
              </a:extLst>
            </p:cNvPr>
            <p:cNvGrpSpPr/>
            <p:nvPr/>
          </p:nvGrpSpPr>
          <p:grpSpPr>
            <a:xfrm>
              <a:off x="8398648" y="3234716"/>
              <a:ext cx="1796275" cy="2655838"/>
              <a:chOff x="9126227" y="2234591"/>
              <a:chExt cx="1796275" cy="2655838"/>
            </a:xfrm>
          </p:grpSpPr>
          <p:pic>
            <p:nvPicPr>
              <p:cNvPr id="98" name="Image 97">
                <a:extLst>
                  <a:ext uri="{FF2B5EF4-FFF2-40B4-BE49-F238E27FC236}">
                    <a16:creationId xmlns:a16="http://schemas.microsoft.com/office/drawing/2014/main" id="{0ED5C2B2-B2F6-1535-FC64-CF35E2C37ED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10791" r="324" b="15053"/>
              <a:stretch/>
            </p:blipFill>
            <p:spPr>
              <a:xfrm rot="16200000">
                <a:off x="9106276" y="3808256"/>
                <a:ext cx="1858755" cy="305592"/>
              </a:xfrm>
              <a:prstGeom prst="rect">
                <a:avLst/>
              </a:prstGeom>
            </p:spPr>
          </p:pic>
          <p:sp>
            <p:nvSpPr>
              <p:cNvPr id="99" name="ZoneTexte 112">
                <a:extLst>
                  <a:ext uri="{FF2B5EF4-FFF2-40B4-BE49-F238E27FC236}">
                    <a16:creationId xmlns:a16="http://schemas.microsoft.com/office/drawing/2014/main" id="{42259579-5F07-7481-35B7-F1E53AF2B9F8}"/>
                  </a:ext>
                </a:extLst>
              </p:cNvPr>
              <p:cNvSpPr txBox="1"/>
              <p:nvPr/>
            </p:nvSpPr>
            <p:spPr>
              <a:xfrm>
                <a:off x="9126227" y="2234591"/>
                <a:ext cx="179627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dirty="0">
                    <a:solidFill>
                      <a:schemeClr val="accent1"/>
                    </a:solidFill>
                  </a:rPr>
                  <a:t>1D point cloud of the border (COMSOL)</a:t>
                </a:r>
              </a:p>
            </p:txBody>
          </p:sp>
        </p:grpSp>
        <p:grpSp>
          <p:nvGrpSpPr>
            <p:cNvPr id="12" name="Groupe 11">
              <a:extLst>
                <a:ext uri="{FF2B5EF4-FFF2-40B4-BE49-F238E27FC236}">
                  <a16:creationId xmlns:a16="http://schemas.microsoft.com/office/drawing/2014/main" id="{BAA46879-1623-A9D4-D62B-851EC8F5487F}"/>
                </a:ext>
              </a:extLst>
            </p:cNvPr>
            <p:cNvGrpSpPr/>
            <p:nvPr/>
          </p:nvGrpSpPr>
          <p:grpSpPr>
            <a:xfrm>
              <a:off x="6987006" y="2072355"/>
              <a:ext cx="4986336" cy="1165876"/>
              <a:chOff x="2290013" y="2485087"/>
              <a:chExt cx="8411558" cy="1966738"/>
            </a:xfrm>
          </p:grpSpPr>
          <p:grpSp>
            <p:nvGrpSpPr>
              <p:cNvPr id="73" name="Groupe 72">
                <a:extLst>
                  <a:ext uri="{FF2B5EF4-FFF2-40B4-BE49-F238E27FC236}">
                    <a16:creationId xmlns:a16="http://schemas.microsoft.com/office/drawing/2014/main" id="{0F953B8B-A648-6B32-1003-4DB5CE198436}"/>
                  </a:ext>
                </a:extLst>
              </p:cNvPr>
              <p:cNvGrpSpPr/>
              <p:nvPr/>
            </p:nvGrpSpPr>
            <p:grpSpPr>
              <a:xfrm>
                <a:off x="2290013" y="3366001"/>
                <a:ext cx="8411558" cy="1085824"/>
                <a:chOff x="3013913" y="3318376"/>
                <a:chExt cx="8411558" cy="1085824"/>
              </a:xfrm>
            </p:grpSpPr>
            <p:grpSp>
              <p:nvGrpSpPr>
                <p:cNvPr id="75" name="Groupe 74">
                  <a:extLst>
                    <a:ext uri="{FF2B5EF4-FFF2-40B4-BE49-F238E27FC236}">
                      <a16:creationId xmlns:a16="http://schemas.microsoft.com/office/drawing/2014/main" id="{C90A164F-FAD6-94DB-FFD4-E05E365AB27F}"/>
                    </a:ext>
                  </a:extLst>
                </p:cNvPr>
                <p:cNvGrpSpPr/>
                <p:nvPr/>
              </p:nvGrpSpPr>
              <p:grpSpPr>
                <a:xfrm>
                  <a:off x="3013913" y="3318376"/>
                  <a:ext cx="8411558" cy="360001"/>
                  <a:chOff x="-19000" y="3339556"/>
                  <a:chExt cx="12229999" cy="523423"/>
                </a:xfrm>
              </p:grpSpPr>
              <p:pic>
                <p:nvPicPr>
                  <p:cNvPr id="78" name="Image 77">
                    <a:extLst>
                      <a:ext uri="{FF2B5EF4-FFF2-40B4-BE49-F238E27FC236}">
                        <a16:creationId xmlns:a16="http://schemas.microsoft.com/office/drawing/2014/main" id="{66ECA53F-3F1A-37F0-0E25-AA5A9D5E281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5"/>
                  <a:srcRect t="49811" b="36789"/>
                  <a:stretch/>
                </p:blipFill>
                <p:spPr>
                  <a:xfrm>
                    <a:off x="-19000" y="3339556"/>
                    <a:ext cx="976641" cy="523422"/>
                  </a:xfrm>
                  <a:prstGeom prst="rect">
                    <a:avLst/>
                  </a:prstGeom>
                </p:spPr>
              </p:pic>
              <p:pic>
                <p:nvPicPr>
                  <p:cNvPr id="79" name="Image 78">
                    <a:extLst>
                      <a:ext uri="{FF2B5EF4-FFF2-40B4-BE49-F238E27FC236}">
                        <a16:creationId xmlns:a16="http://schemas.microsoft.com/office/drawing/2014/main" id="{9A5A4CBF-3EBF-040C-F9CA-DBA3A4D53D1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6"/>
                  <a:srcRect t="49811" b="36791"/>
                  <a:stretch/>
                </p:blipFill>
                <p:spPr>
                  <a:xfrm>
                    <a:off x="581288" y="3339556"/>
                    <a:ext cx="976641" cy="523422"/>
                  </a:xfrm>
                  <a:prstGeom prst="rect">
                    <a:avLst/>
                  </a:prstGeom>
                </p:spPr>
              </p:pic>
              <p:pic>
                <p:nvPicPr>
                  <p:cNvPr id="80" name="Image 79">
                    <a:extLst>
                      <a:ext uri="{FF2B5EF4-FFF2-40B4-BE49-F238E27FC236}">
                        <a16:creationId xmlns:a16="http://schemas.microsoft.com/office/drawing/2014/main" id="{8096C9DC-5562-EC77-0CCD-73FD6E543B5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7"/>
                  <a:srcRect t="49811" b="36791"/>
                  <a:stretch/>
                </p:blipFill>
                <p:spPr>
                  <a:xfrm>
                    <a:off x="1172059" y="3339556"/>
                    <a:ext cx="976641" cy="523422"/>
                  </a:xfrm>
                  <a:prstGeom prst="rect">
                    <a:avLst/>
                  </a:prstGeom>
                </p:spPr>
              </p:pic>
              <p:pic>
                <p:nvPicPr>
                  <p:cNvPr id="81" name="Image 80">
                    <a:extLst>
                      <a:ext uri="{FF2B5EF4-FFF2-40B4-BE49-F238E27FC236}">
                        <a16:creationId xmlns:a16="http://schemas.microsoft.com/office/drawing/2014/main" id="{1DE25A3F-F688-C13A-B87A-B875639FC93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8"/>
                  <a:srcRect t="50028" b="36574"/>
                  <a:stretch/>
                </p:blipFill>
                <p:spPr>
                  <a:xfrm>
                    <a:off x="1762829" y="3339556"/>
                    <a:ext cx="976641" cy="523422"/>
                  </a:xfrm>
                  <a:prstGeom prst="rect">
                    <a:avLst/>
                  </a:prstGeom>
                </p:spPr>
              </p:pic>
              <p:pic>
                <p:nvPicPr>
                  <p:cNvPr id="82" name="Image 81">
                    <a:extLst>
                      <a:ext uri="{FF2B5EF4-FFF2-40B4-BE49-F238E27FC236}">
                        <a16:creationId xmlns:a16="http://schemas.microsoft.com/office/drawing/2014/main" id="{A203B8CD-A8C3-34FB-05B0-7B3DCFE9FE6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9"/>
                  <a:srcRect t="49998" b="36612"/>
                  <a:stretch/>
                </p:blipFill>
                <p:spPr>
                  <a:xfrm>
                    <a:off x="2353599" y="3339556"/>
                    <a:ext cx="977235" cy="523422"/>
                  </a:xfrm>
                  <a:prstGeom prst="rect">
                    <a:avLst/>
                  </a:prstGeom>
                </p:spPr>
              </p:pic>
              <p:pic>
                <p:nvPicPr>
                  <p:cNvPr id="83" name="Image 82">
                    <a:extLst>
                      <a:ext uri="{FF2B5EF4-FFF2-40B4-BE49-F238E27FC236}">
                        <a16:creationId xmlns:a16="http://schemas.microsoft.com/office/drawing/2014/main" id="{632C3298-E62D-80F8-D814-FF1E01D7D35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0"/>
                  <a:srcRect t="50108" b="36502"/>
                  <a:stretch/>
                </p:blipFill>
                <p:spPr>
                  <a:xfrm>
                    <a:off x="2936147" y="3339556"/>
                    <a:ext cx="977235" cy="523422"/>
                  </a:xfrm>
                  <a:prstGeom prst="rect">
                    <a:avLst/>
                  </a:prstGeom>
                </p:spPr>
              </p:pic>
              <p:pic>
                <p:nvPicPr>
                  <p:cNvPr id="84" name="Image 83">
                    <a:extLst>
                      <a:ext uri="{FF2B5EF4-FFF2-40B4-BE49-F238E27FC236}">
                        <a16:creationId xmlns:a16="http://schemas.microsoft.com/office/drawing/2014/main" id="{C019601D-7FB1-2CC0-37EC-E1676A9F575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1"/>
                  <a:srcRect t="49998" b="36612"/>
                  <a:stretch/>
                </p:blipFill>
                <p:spPr>
                  <a:xfrm>
                    <a:off x="3529250" y="3339556"/>
                    <a:ext cx="977235" cy="523422"/>
                  </a:xfrm>
                  <a:prstGeom prst="rect">
                    <a:avLst/>
                  </a:prstGeom>
                </p:spPr>
              </p:pic>
              <p:pic>
                <p:nvPicPr>
                  <p:cNvPr id="85" name="Image 84">
                    <a:extLst>
                      <a:ext uri="{FF2B5EF4-FFF2-40B4-BE49-F238E27FC236}">
                        <a16:creationId xmlns:a16="http://schemas.microsoft.com/office/drawing/2014/main" id="{A2CA6FB6-B7A5-A46C-833B-ACDFF9B456C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/>
                  <a:srcRect t="50108" b="36502"/>
                  <a:stretch/>
                </p:blipFill>
                <p:spPr>
                  <a:xfrm>
                    <a:off x="4119568" y="3339556"/>
                    <a:ext cx="977235" cy="523422"/>
                  </a:xfrm>
                  <a:prstGeom prst="rect">
                    <a:avLst/>
                  </a:prstGeom>
                </p:spPr>
              </p:pic>
              <p:pic>
                <p:nvPicPr>
                  <p:cNvPr id="86" name="Image 85">
                    <a:extLst>
                      <a:ext uri="{FF2B5EF4-FFF2-40B4-BE49-F238E27FC236}">
                        <a16:creationId xmlns:a16="http://schemas.microsoft.com/office/drawing/2014/main" id="{9394FB75-BFA0-1383-BE6F-911ED4FF8FB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2"/>
                  <a:srcRect t="50218" b="36392"/>
                  <a:stretch/>
                </p:blipFill>
                <p:spPr>
                  <a:xfrm>
                    <a:off x="4712671" y="3339556"/>
                    <a:ext cx="977235" cy="523422"/>
                  </a:xfrm>
                  <a:prstGeom prst="rect">
                    <a:avLst/>
                  </a:prstGeom>
                </p:spPr>
              </p:pic>
              <p:pic>
                <p:nvPicPr>
                  <p:cNvPr id="87" name="Image 86">
                    <a:extLst>
                      <a:ext uri="{FF2B5EF4-FFF2-40B4-BE49-F238E27FC236}">
                        <a16:creationId xmlns:a16="http://schemas.microsoft.com/office/drawing/2014/main" id="{ACEEC229-E941-DA2A-52DE-A78018F3A52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3"/>
                  <a:srcRect t="50054" b="36629"/>
                  <a:stretch/>
                </p:blipFill>
                <p:spPr>
                  <a:xfrm>
                    <a:off x="5305773" y="3339556"/>
                    <a:ext cx="982600" cy="523422"/>
                  </a:xfrm>
                  <a:prstGeom prst="rect">
                    <a:avLst/>
                  </a:prstGeom>
                </p:spPr>
              </p:pic>
              <p:pic>
                <p:nvPicPr>
                  <p:cNvPr id="88" name="Image 87">
                    <a:extLst>
                      <a:ext uri="{FF2B5EF4-FFF2-40B4-BE49-F238E27FC236}">
                        <a16:creationId xmlns:a16="http://schemas.microsoft.com/office/drawing/2014/main" id="{553C8FCA-9C29-FFA2-2AC9-D8CDD78F948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4"/>
                  <a:srcRect t="50054" b="36629"/>
                  <a:stretch/>
                </p:blipFill>
                <p:spPr>
                  <a:xfrm>
                    <a:off x="5898602" y="3339557"/>
                    <a:ext cx="982600" cy="523422"/>
                  </a:xfrm>
                  <a:prstGeom prst="rect">
                    <a:avLst/>
                  </a:prstGeom>
                </p:spPr>
              </p:pic>
              <p:pic>
                <p:nvPicPr>
                  <p:cNvPr id="89" name="Image 88">
                    <a:extLst>
                      <a:ext uri="{FF2B5EF4-FFF2-40B4-BE49-F238E27FC236}">
                        <a16:creationId xmlns:a16="http://schemas.microsoft.com/office/drawing/2014/main" id="{D2B531DE-ACCA-761F-1DB5-2FE26B777EA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5"/>
                  <a:srcRect t="50115" b="36568"/>
                  <a:stretch/>
                </p:blipFill>
                <p:spPr>
                  <a:xfrm>
                    <a:off x="6482798" y="3339557"/>
                    <a:ext cx="982600" cy="523422"/>
                  </a:xfrm>
                  <a:prstGeom prst="rect">
                    <a:avLst/>
                  </a:prstGeom>
                </p:spPr>
              </p:pic>
              <p:pic>
                <p:nvPicPr>
                  <p:cNvPr id="90" name="Image 89">
                    <a:extLst>
                      <a:ext uri="{FF2B5EF4-FFF2-40B4-BE49-F238E27FC236}">
                        <a16:creationId xmlns:a16="http://schemas.microsoft.com/office/drawing/2014/main" id="{A7B22A5D-969D-7146-5A9A-0885B5BB6A3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6"/>
                  <a:srcRect t="50217" b="36466"/>
                  <a:stretch/>
                </p:blipFill>
                <p:spPr>
                  <a:xfrm>
                    <a:off x="7075352" y="3339557"/>
                    <a:ext cx="982599" cy="523422"/>
                  </a:xfrm>
                  <a:prstGeom prst="rect">
                    <a:avLst/>
                  </a:prstGeom>
                </p:spPr>
              </p:pic>
              <p:pic>
                <p:nvPicPr>
                  <p:cNvPr id="91" name="Image 90">
                    <a:extLst>
                      <a:ext uri="{FF2B5EF4-FFF2-40B4-BE49-F238E27FC236}">
                        <a16:creationId xmlns:a16="http://schemas.microsoft.com/office/drawing/2014/main" id="{A0C7F038-B54D-3D4B-5A31-32FC8F33DA7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7"/>
                  <a:srcRect t="50220" b="36467"/>
                  <a:stretch/>
                </p:blipFill>
                <p:spPr>
                  <a:xfrm>
                    <a:off x="7667566" y="3339557"/>
                    <a:ext cx="982939" cy="523422"/>
                  </a:xfrm>
                  <a:prstGeom prst="rect">
                    <a:avLst/>
                  </a:prstGeom>
                </p:spPr>
              </p:pic>
              <p:pic>
                <p:nvPicPr>
                  <p:cNvPr id="92" name="Image 91">
                    <a:extLst>
                      <a:ext uri="{FF2B5EF4-FFF2-40B4-BE49-F238E27FC236}">
                        <a16:creationId xmlns:a16="http://schemas.microsoft.com/office/drawing/2014/main" id="{D807CFDD-7E6A-8390-0D03-A079A80BABE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8"/>
                  <a:srcRect t="50332" b="36351"/>
                  <a:stretch/>
                </p:blipFill>
                <p:spPr>
                  <a:xfrm>
                    <a:off x="8258840" y="3339557"/>
                    <a:ext cx="982599" cy="523422"/>
                  </a:xfrm>
                  <a:prstGeom prst="rect">
                    <a:avLst/>
                  </a:prstGeom>
                </p:spPr>
              </p:pic>
              <p:pic>
                <p:nvPicPr>
                  <p:cNvPr id="93" name="Image 92">
                    <a:extLst>
                      <a:ext uri="{FF2B5EF4-FFF2-40B4-BE49-F238E27FC236}">
                        <a16:creationId xmlns:a16="http://schemas.microsoft.com/office/drawing/2014/main" id="{4BCD9BE2-4F63-4357-E339-2046A3FF2AC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9"/>
                  <a:srcRect t="50218" b="36465"/>
                  <a:stretch/>
                </p:blipFill>
                <p:spPr>
                  <a:xfrm>
                    <a:off x="8848668" y="3339557"/>
                    <a:ext cx="982599" cy="523422"/>
                  </a:xfrm>
                  <a:prstGeom prst="rect">
                    <a:avLst/>
                  </a:prstGeom>
                </p:spPr>
              </p:pic>
              <p:pic>
                <p:nvPicPr>
                  <p:cNvPr id="94" name="Image 93">
                    <a:extLst>
                      <a:ext uri="{FF2B5EF4-FFF2-40B4-BE49-F238E27FC236}">
                        <a16:creationId xmlns:a16="http://schemas.microsoft.com/office/drawing/2014/main" id="{1266335B-7121-9B11-FC82-D8D4AA3FE17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0"/>
                  <a:srcRect t="50218" b="36465"/>
                  <a:stretch/>
                </p:blipFill>
                <p:spPr>
                  <a:xfrm>
                    <a:off x="9439928" y="3339557"/>
                    <a:ext cx="982600" cy="523422"/>
                  </a:xfrm>
                  <a:prstGeom prst="rect">
                    <a:avLst/>
                  </a:prstGeom>
                </p:spPr>
              </p:pic>
              <p:pic>
                <p:nvPicPr>
                  <p:cNvPr id="95" name="Image 94">
                    <a:extLst>
                      <a:ext uri="{FF2B5EF4-FFF2-40B4-BE49-F238E27FC236}">
                        <a16:creationId xmlns:a16="http://schemas.microsoft.com/office/drawing/2014/main" id="{A54F2D77-5226-3B69-C4E5-35D13A6CB97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1"/>
                  <a:srcRect t="50218" b="36465"/>
                  <a:stretch/>
                </p:blipFill>
                <p:spPr>
                  <a:xfrm>
                    <a:off x="10035459" y="3339557"/>
                    <a:ext cx="982600" cy="523422"/>
                  </a:xfrm>
                  <a:prstGeom prst="rect">
                    <a:avLst/>
                  </a:prstGeom>
                </p:spPr>
              </p:pic>
              <p:pic>
                <p:nvPicPr>
                  <p:cNvPr id="96" name="Image 95">
                    <a:extLst>
                      <a:ext uri="{FF2B5EF4-FFF2-40B4-BE49-F238E27FC236}">
                        <a16:creationId xmlns:a16="http://schemas.microsoft.com/office/drawing/2014/main" id="{2C2AA153-007B-4235-77CC-91D09328975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2"/>
                  <a:srcRect t="50275" b="36423"/>
                  <a:stretch/>
                </p:blipFill>
                <p:spPr>
                  <a:xfrm>
                    <a:off x="10624254" y="3339557"/>
                    <a:ext cx="983724" cy="523422"/>
                  </a:xfrm>
                  <a:prstGeom prst="rect">
                    <a:avLst/>
                  </a:prstGeom>
                </p:spPr>
              </p:pic>
              <p:pic>
                <p:nvPicPr>
                  <p:cNvPr id="97" name="Image 96">
                    <a:extLst>
                      <a:ext uri="{FF2B5EF4-FFF2-40B4-BE49-F238E27FC236}">
                        <a16:creationId xmlns:a16="http://schemas.microsoft.com/office/drawing/2014/main" id="{694884F7-D1CF-F5FC-25E0-DE8703BC8F8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3"/>
                  <a:srcRect t="50115" b="36583"/>
                  <a:stretch/>
                </p:blipFill>
                <p:spPr>
                  <a:xfrm>
                    <a:off x="11227275" y="3339557"/>
                    <a:ext cx="983724" cy="523422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76" name="Flèche : droite 75">
                  <a:extLst>
                    <a:ext uri="{FF2B5EF4-FFF2-40B4-BE49-F238E27FC236}">
                      <a16:creationId xmlns:a16="http://schemas.microsoft.com/office/drawing/2014/main" id="{55DFC909-45D9-BF69-166C-3833CA82BE19}"/>
                    </a:ext>
                  </a:extLst>
                </p:cNvPr>
                <p:cNvSpPr/>
                <p:nvPr/>
              </p:nvSpPr>
              <p:spPr>
                <a:xfrm>
                  <a:off x="3117031" y="3755483"/>
                  <a:ext cx="8274869" cy="174979"/>
                </a:xfrm>
                <a:prstGeom prst="rightArrow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fr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fr-FR"/>
                </a:p>
              </p:txBody>
            </p:sp>
            <p:sp>
              <p:nvSpPr>
                <p:cNvPr id="77" name="ZoneTexte 153">
                  <a:extLst>
                    <a:ext uri="{FF2B5EF4-FFF2-40B4-BE49-F238E27FC236}">
                      <a16:creationId xmlns:a16="http://schemas.microsoft.com/office/drawing/2014/main" id="{ED98655E-A1AA-2A18-C002-6A9A08CF9222}"/>
                    </a:ext>
                  </a:extLst>
                </p:cNvPr>
                <p:cNvSpPr txBox="1"/>
                <p:nvPr/>
              </p:nvSpPr>
              <p:spPr>
                <a:xfrm>
                  <a:off x="6269331" y="3885004"/>
                  <a:ext cx="1906960" cy="51919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fr-FR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1400" dirty="0">
                      <a:solidFill>
                        <a:schemeClr val="accent1"/>
                      </a:solidFill>
                    </a:rPr>
                    <a:t>Ink viscosity</a:t>
                  </a:r>
                </a:p>
              </p:txBody>
            </p:sp>
          </p:grpSp>
          <p:sp>
            <p:nvSpPr>
              <p:cNvPr id="74" name="ZoneTexte 150">
                <a:extLst>
                  <a:ext uri="{FF2B5EF4-FFF2-40B4-BE49-F238E27FC236}">
                    <a16:creationId xmlns:a16="http://schemas.microsoft.com/office/drawing/2014/main" id="{C6227158-1410-7CB6-B76D-E2180D4F6774}"/>
                  </a:ext>
                </a:extLst>
              </p:cNvPr>
              <p:cNvSpPr txBox="1"/>
              <p:nvPr/>
            </p:nvSpPr>
            <p:spPr>
              <a:xfrm>
                <a:off x="5218794" y="2485087"/>
                <a:ext cx="2592373" cy="5191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dirty="0">
                    <a:solidFill>
                      <a:schemeClr val="accent1"/>
                    </a:solidFill>
                  </a:rPr>
                  <a:t>Droplet shapes</a:t>
                </a:r>
              </a:p>
            </p:txBody>
          </p:sp>
        </p:grpSp>
        <p:cxnSp>
          <p:nvCxnSpPr>
            <p:cNvPr id="13" name="Connecteur droit avec flèche 12">
              <a:extLst>
                <a:ext uri="{FF2B5EF4-FFF2-40B4-BE49-F238E27FC236}">
                  <a16:creationId xmlns:a16="http://schemas.microsoft.com/office/drawing/2014/main" id="{35CF8636-8DA9-70C6-FC13-E97FE76F3849}"/>
                </a:ext>
              </a:extLst>
            </p:cNvPr>
            <p:cNvCxnSpPr>
              <a:cxnSpLocks/>
              <a:stCxn id="86" idx="2"/>
              <a:endCxn id="101" idx="0"/>
            </p:cNvCxnSpPr>
            <p:nvPr/>
          </p:nvCxnSpPr>
          <p:spPr>
            <a:xfrm flipH="1">
              <a:off x="7668003" y="2807965"/>
              <a:ext cx="1447385" cy="644491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>
              <a:extLst>
                <a:ext uri="{FF2B5EF4-FFF2-40B4-BE49-F238E27FC236}">
                  <a16:creationId xmlns:a16="http://schemas.microsoft.com/office/drawing/2014/main" id="{94DCC8D7-D01D-5DB0-7DB3-73B629A4C6EF}"/>
                </a:ext>
              </a:extLst>
            </p:cNvPr>
            <p:cNvCxnSpPr>
              <a:cxnSpLocks/>
            </p:cNvCxnSpPr>
            <p:nvPr/>
          </p:nvCxnSpPr>
          <p:spPr>
            <a:xfrm>
              <a:off x="8191757" y="4998785"/>
              <a:ext cx="835608" cy="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e 20">
              <a:extLst>
                <a:ext uri="{FF2B5EF4-FFF2-40B4-BE49-F238E27FC236}">
                  <a16:creationId xmlns:a16="http://schemas.microsoft.com/office/drawing/2014/main" id="{0610F443-FFB6-BB32-156B-2B2B7140E6C6}"/>
                </a:ext>
              </a:extLst>
            </p:cNvPr>
            <p:cNvGrpSpPr/>
            <p:nvPr/>
          </p:nvGrpSpPr>
          <p:grpSpPr>
            <a:xfrm>
              <a:off x="10029782" y="3261141"/>
              <a:ext cx="1998571" cy="2629414"/>
              <a:chOff x="10029782" y="3070641"/>
              <a:chExt cx="1998571" cy="2629414"/>
            </a:xfrm>
          </p:grpSpPr>
          <p:grpSp>
            <p:nvGrpSpPr>
              <p:cNvPr id="28" name="Groupe 27">
                <a:extLst>
                  <a:ext uri="{FF2B5EF4-FFF2-40B4-BE49-F238E27FC236}">
                    <a16:creationId xmlns:a16="http://schemas.microsoft.com/office/drawing/2014/main" id="{28433F35-38F6-59AD-9A24-6FF4F538D5C6}"/>
                  </a:ext>
                </a:extLst>
              </p:cNvPr>
              <p:cNvGrpSpPr/>
              <p:nvPr/>
            </p:nvGrpSpPr>
            <p:grpSpPr>
              <a:xfrm rot="16200000">
                <a:off x="10104928" y="4108735"/>
                <a:ext cx="1858757" cy="1323883"/>
                <a:chOff x="8166543" y="2410635"/>
                <a:chExt cx="3023956" cy="2153785"/>
              </a:xfrm>
            </p:grpSpPr>
            <p:grpSp>
              <p:nvGrpSpPr>
                <p:cNvPr id="35" name="Groupe 34">
                  <a:extLst>
                    <a:ext uri="{FF2B5EF4-FFF2-40B4-BE49-F238E27FC236}">
                      <a16:creationId xmlns:a16="http://schemas.microsoft.com/office/drawing/2014/main" id="{7C22C0F0-DC7B-44ED-A0A1-48098AFC134E}"/>
                    </a:ext>
                  </a:extLst>
                </p:cNvPr>
                <p:cNvGrpSpPr/>
                <p:nvPr/>
              </p:nvGrpSpPr>
              <p:grpSpPr>
                <a:xfrm>
                  <a:off x="8166543" y="2410635"/>
                  <a:ext cx="3023956" cy="2153785"/>
                  <a:chOff x="8166543" y="2410635"/>
                  <a:chExt cx="3023956" cy="2153785"/>
                </a:xfrm>
              </p:grpSpPr>
              <p:pic>
                <p:nvPicPr>
                  <p:cNvPr id="71" name="Image 70">
                    <a:extLst>
                      <a:ext uri="{FF2B5EF4-FFF2-40B4-BE49-F238E27FC236}">
                        <a16:creationId xmlns:a16="http://schemas.microsoft.com/office/drawing/2014/main" id="{7974600F-C450-C217-A161-B6890DD61CE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4"/>
                  <a:stretch>
                    <a:fillRect/>
                  </a:stretch>
                </p:blipFill>
                <p:spPr>
                  <a:xfrm rot="5400000">
                    <a:off x="9114339" y="2488260"/>
                    <a:ext cx="1141200" cy="3011120"/>
                  </a:xfrm>
                  <a:prstGeom prst="rect">
                    <a:avLst/>
                  </a:prstGeom>
                </p:spPr>
              </p:pic>
              <p:pic>
                <p:nvPicPr>
                  <p:cNvPr id="72" name="Image 71">
                    <a:extLst>
                      <a:ext uri="{FF2B5EF4-FFF2-40B4-BE49-F238E27FC236}">
                        <a16:creationId xmlns:a16="http://schemas.microsoft.com/office/drawing/2014/main" id="{78E220E5-9BAA-DE5F-76A0-279C5542263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5"/>
                  <a:stretch>
                    <a:fillRect/>
                  </a:stretch>
                </p:blipFill>
                <p:spPr>
                  <a:xfrm rot="5400000">
                    <a:off x="9132099" y="1445079"/>
                    <a:ext cx="1075382" cy="3006493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6" name="Groupe 35">
                  <a:extLst>
                    <a:ext uri="{FF2B5EF4-FFF2-40B4-BE49-F238E27FC236}">
                      <a16:creationId xmlns:a16="http://schemas.microsoft.com/office/drawing/2014/main" id="{D1E358B2-B313-55DC-ECE5-F35A16767139}"/>
                    </a:ext>
                  </a:extLst>
                </p:cNvPr>
                <p:cNvGrpSpPr/>
                <p:nvPr/>
              </p:nvGrpSpPr>
              <p:grpSpPr>
                <a:xfrm>
                  <a:off x="8208614" y="2486024"/>
                  <a:ext cx="2937671" cy="2022275"/>
                  <a:chOff x="8208614" y="2486024"/>
                  <a:chExt cx="2937671" cy="2022275"/>
                </a:xfrm>
              </p:grpSpPr>
              <p:cxnSp>
                <p:nvCxnSpPr>
                  <p:cNvPr id="37" name="Connecteur droit 36">
                    <a:extLst>
                      <a:ext uri="{FF2B5EF4-FFF2-40B4-BE49-F238E27FC236}">
                        <a16:creationId xmlns:a16="http://schemas.microsoft.com/office/drawing/2014/main" id="{4A9E40EA-4A43-5CF2-201A-40724263251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208614" y="2941861"/>
                    <a:ext cx="0" cy="1046370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Connecteur droit 37">
                    <a:extLst>
                      <a:ext uri="{FF2B5EF4-FFF2-40B4-BE49-F238E27FC236}">
                        <a16:creationId xmlns:a16="http://schemas.microsoft.com/office/drawing/2014/main" id="{36875936-56B5-EA29-4F3C-B268EA3DF05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363395" y="2941859"/>
                    <a:ext cx="0" cy="1046370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Connecteur droit 38">
                    <a:extLst>
                      <a:ext uri="{FF2B5EF4-FFF2-40B4-BE49-F238E27FC236}">
                        <a16:creationId xmlns:a16="http://schemas.microsoft.com/office/drawing/2014/main" id="{6CA488E0-42C5-17BA-D6F3-16BA3C1D903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518174" y="2941861"/>
                    <a:ext cx="0" cy="1046370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Connecteur droit 39">
                    <a:extLst>
                      <a:ext uri="{FF2B5EF4-FFF2-40B4-BE49-F238E27FC236}">
                        <a16:creationId xmlns:a16="http://schemas.microsoft.com/office/drawing/2014/main" id="{A7DAEF4C-586C-B145-BB73-0149812DE15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672956" y="2576513"/>
                    <a:ext cx="0" cy="1531143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Connecteur droit 44">
                    <a:extLst>
                      <a:ext uri="{FF2B5EF4-FFF2-40B4-BE49-F238E27FC236}">
                        <a16:creationId xmlns:a16="http://schemas.microsoft.com/office/drawing/2014/main" id="{A3D0FEF2-7231-746B-F2E7-0D19B79725F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827737" y="2497931"/>
                    <a:ext cx="0" cy="1888332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Connecteur droit 45">
                    <a:extLst>
                      <a:ext uri="{FF2B5EF4-FFF2-40B4-BE49-F238E27FC236}">
                        <a16:creationId xmlns:a16="http://schemas.microsoft.com/office/drawing/2014/main" id="{79645454-650D-749C-6B86-490F4ACCEE3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8982522" y="2486024"/>
                    <a:ext cx="0" cy="1985964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Connecteur droit 56">
                    <a:extLst>
                      <a:ext uri="{FF2B5EF4-FFF2-40B4-BE49-F238E27FC236}">
                        <a16:creationId xmlns:a16="http://schemas.microsoft.com/office/drawing/2014/main" id="{78394BDD-E137-A6EF-E318-F179AC0533F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134923" y="2531859"/>
                    <a:ext cx="0" cy="1976440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Connecteur droit 57">
                    <a:extLst>
                      <a:ext uri="{FF2B5EF4-FFF2-40B4-BE49-F238E27FC236}">
                        <a16:creationId xmlns:a16="http://schemas.microsoft.com/office/drawing/2014/main" id="{EB436033-9187-EA2F-9DF7-AA6488BB742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292085" y="2598534"/>
                    <a:ext cx="0" cy="1840116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Connecteur droit 58">
                    <a:extLst>
                      <a:ext uri="{FF2B5EF4-FFF2-40B4-BE49-F238E27FC236}">
                        <a16:creationId xmlns:a16="http://schemas.microsoft.com/office/drawing/2014/main" id="{A99BF168-6E0B-74C8-78D1-46E9ADADCAC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444485" y="2700510"/>
                    <a:ext cx="0" cy="1635746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Connecteur droit 59">
                    <a:extLst>
                      <a:ext uri="{FF2B5EF4-FFF2-40B4-BE49-F238E27FC236}">
                        <a16:creationId xmlns:a16="http://schemas.microsoft.com/office/drawing/2014/main" id="{F468D894-9E84-1533-247F-8B7BA48C11A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146285" y="2942154"/>
                    <a:ext cx="0" cy="1046077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Connecteur droit 60">
                    <a:extLst>
                      <a:ext uri="{FF2B5EF4-FFF2-40B4-BE49-F238E27FC236}">
                        <a16:creationId xmlns:a16="http://schemas.microsoft.com/office/drawing/2014/main" id="{7B50D6F4-8A22-26D6-B5C6-287AF3EF3D1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987535" y="2925408"/>
                    <a:ext cx="0" cy="1089380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Connecteur droit 61">
                    <a:extLst>
                      <a:ext uri="{FF2B5EF4-FFF2-40B4-BE49-F238E27FC236}">
                        <a16:creationId xmlns:a16="http://schemas.microsoft.com/office/drawing/2014/main" id="{ED177A4C-86A2-75CC-8BDB-6998A5118A1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831960" y="2918265"/>
                    <a:ext cx="0" cy="1113192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Connecteur droit 62">
                    <a:extLst>
                      <a:ext uri="{FF2B5EF4-FFF2-40B4-BE49-F238E27FC236}">
                        <a16:creationId xmlns:a16="http://schemas.microsoft.com/office/drawing/2014/main" id="{E677D7FD-9133-83DF-AEF6-764E40AC199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681942" y="2908450"/>
                    <a:ext cx="0" cy="1142056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Connecteur droit 63">
                    <a:extLst>
                      <a:ext uri="{FF2B5EF4-FFF2-40B4-BE49-F238E27FC236}">
                        <a16:creationId xmlns:a16="http://schemas.microsoft.com/office/drawing/2014/main" id="{E2577180-D0BD-4261-0771-82BD7447003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527161" y="2846175"/>
                    <a:ext cx="0" cy="1204331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Connecteur droit 64">
                    <a:extLst>
                      <a:ext uri="{FF2B5EF4-FFF2-40B4-BE49-F238E27FC236}">
                        <a16:creationId xmlns:a16="http://schemas.microsoft.com/office/drawing/2014/main" id="{8F89BAA6-2947-0ADC-9CD7-05EA4B9EB25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369999" y="2759569"/>
                    <a:ext cx="0" cy="1317131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Connecteur droit 65">
                    <a:extLst>
                      <a:ext uri="{FF2B5EF4-FFF2-40B4-BE49-F238E27FC236}">
                        <a16:creationId xmlns:a16="http://schemas.microsoft.com/office/drawing/2014/main" id="{34EB4DC8-DBD8-2AC1-34D4-6F285966800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217599" y="2724918"/>
                    <a:ext cx="0" cy="1351782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Connecteur droit 66">
                    <a:extLst>
                      <a:ext uri="{FF2B5EF4-FFF2-40B4-BE49-F238E27FC236}">
                        <a16:creationId xmlns:a16="http://schemas.microsoft.com/office/drawing/2014/main" id="{0510A706-450B-6414-BACD-C3E3F37D955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062817" y="2724918"/>
                    <a:ext cx="0" cy="1382738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Connecteur droit 67">
                    <a:extLst>
                      <a:ext uri="{FF2B5EF4-FFF2-40B4-BE49-F238E27FC236}">
                        <a16:creationId xmlns:a16="http://schemas.microsoft.com/office/drawing/2014/main" id="{8FF34DFA-3F11-3B23-C49A-31BD21760BE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908036" y="2750728"/>
                    <a:ext cx="0" cy="1356928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Connecteur droit 68">
                    <a:extLst>
                      <a:ext uri="{FF2B5EF4-FFF2-40B4-BE49-F238E27FC236}">
                        <a16:creationId xmlns:a16="http://schemas.microsoft.com/office/drawing/2014/main" id="{4C2B4E7B-614F-8217-FDDA-8D5AE924E0B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750873" y="2759569"/>
                    <a:ext cx="0" cy="1334972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Connecteur droit 69">
                    <a:extLst>
                      <a:ext uri="{FF2B5EF4-FFF2-40B4-BE49-F238E27FC236}">
                        <a16:creationId xmlns:a16="http://schemas.microsoft.com/office/drawing/2014/main" id="{B9AE81C6-7717-3B61-691E-F061580F921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600854" y="2770303"/>
                    <a:ext cx="0" cy="1365928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30" name="ZoneTexte 183">
                <a:extLst>
                  <a:ext uri="{FF2B5EF4-FFF2-40B4-BE49-F238E27FC236}">
                    <a16:creationId xmlns:a16="http://schemas.microsoft.com/office/drawing/2014/main" id="{635765FE-D29F-7191-35D5-ED48CC2A74DD}"/>
                  </a:ext>
                </a:extLst>
              </p:cNvPr>
              <p:cNvSpPr txBox="1"/>
              <p:nvPr/>
            </p:nvSpPr>
            <p:spPr>
              <a:xfrm>
                <a:off x="10029782" y="3070641"/>
                <a:ext cx="199857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dirty="0">
                    <a:solidFill>
                      <a:schemeClr val="accent1"/>
                    </a:solidFill>
                  </a:rPr>
                  <a:t>Projection on a common grid (Python)</a:t>
                </a:r>
              </a:p>
            </p:txBody>
          </p:sp>
        </p:grpSp>
        <p:cxnSp>
          <p:nvCxnSpPr>
            <p:cNvPr id="22" name="Connecteur droit avec flèche 21">
              <a:extLst>
                <a:ext uri="{FF2B5EF4-FFF2-40B4-BE49-F238E27FC236}">
                  <a16:creationId xmlns:a16="http://schemas.microsoft.com/office/drawing/2014/main" id="{A6126384-08CB-A50F-2216-D6CEED188D44}"/>
                </a:ext>
              </a:extLst>
            </p:cNvPr>
            <p:cNvCxnSpPr>
              <a:cxnSpLocks/>
            </p:cNvCxnSpPr>
            <p:nvPr/>
          </p:nvCxnSpPr>
          <p:spPr>
            <a:xfrm>
              <a:off x="9669792" y="4993770"/>
              <a:ext cx="835608" cy="0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0183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1DC95E0-C73A-A4F3-F1B6-A41B8EF676A4}"/>
              </a:ext>
            </a:extLst>
          </p:cNvPr>
          <p:cNvSpPr/>
          <p:nvPr/>
        </p:nvSpPr>
        <p:spPr>
          <a:xfrm>
            <a:off x="-1" y="955655"/>
            <a:ext cx="9143999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fr-FR" b="1" dirty="0"/>
              <a:t>II. </a:t>
            </a:r>
            <a:r>
              <a:rPr lang="en-US" b="1" dirty="0"/>
              <a:t>Modelling and Numerical Model</a:t>
            </a:r>
            <a:r>
              <a:rPr lang="fr-FR" sz="1800" b="1" dirty="0"/>
              <a:t>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51DA93F-6CFB-1EB5-FA46-B0BD15E138A0}"/>
              </a:ext>
            </a:extLst>
          </p:cNvPr>
          <p:cNvSpPr txBox="1"/>
          <p:nvPr/>
        </p:nvSpPr>
        <p:spPr>
          <a:xfrm>
            <a:off x="129363" y="1535754"/>
            <a:ext cx="3607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Training a Model (Python)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D22E59F-89B7-3824-7DD0-759BC3D8F2CC}"/>
              </a:ext>
            </a:extLst>
          </p:cNvPr>
          <p:cNvSpPr txBox="1"/>
          <p:nvPr/>
        </p:nvSpPr>
        <p:spPr>
          <a:xfrm>
            <a:off x="253483" y="2305615"/>
            <a:ext cx="505055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/>
              <a:t>Choose a mathematical model to express the viscosity according the radius of the droplet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Choose an optimization criterion to train the model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/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Regularization to avoid overfitting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AD780D09-1618-2A8A-E79D-A0BB2B8E0E36}"/>
              </a:ext>
            </a:extLst>
          </p:cNvPr>
          <p:cNvCxnSpPr>
            <a:cxnSpLocks/>
          </p:cNvCxnSpPr>
          <p:nvPr/>
        </p:nvCxnSpPr>
        <p:spPr>
          <a:xfrm>
            <a:off x="5113695" y="1768166"/>
            <a:ext cx="0" cy="48415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1717A4A6-7151-982B-82B1-D53DD1D4097F}"/>
              </a:ext>
            </a:extLst>
          </p:cNvPr>
          <p:cNvSpPr txBox="1"/>
          <p:nvPr/>
        </p:nvSpPr>
        <p:spPr>
          <a:xfrm>
            <a:off x="6615971" y="1627265"/>
            <a:ext cx="12797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/>
              <a:t>Use-case</a:t>
            </a: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DA2EED37-69EF-3CAE-FB9B-5DBCFABB4C4F}"/>
              </a:ext>
            </a:extLst>
          </p:cNvPr>
          <p:cNvGrpSpPr/>
          <p:nvPr/>
        </p:nvGrpSpPr>
        <p:grpSpPr>
          <a:xfrm>
            <a:off x="5038516" y="2038505"/>
            <a:ext cx="4282638" cy="2055325"/>
            <a:chOff x="6934606" y="2111719"/>
            <a:chExt cx="4282638" cy="2055325"/>
          </a:xfrm>
        </p:grpSpPr>
        <p:grpSp>
          <p:nvGrpSpPr>
            <p:cNvPr id="20" name="Groupe 19">
              <a:extLst>
                <a:ext uri="{FF2B5EF4-FFF2-40B4-BE49-F238E27FC236}">
                  <a16:creationId xmlns:a16="http://schemas.microsoft.com/office/drawing/2014/main" id="{32243058-C2B6-7D99-B0CA-25AF312080D9}"/>
                </a:ext>
              </a:extLst>
            </p:cNvPr>
            <p:cNvGrpSpPr/>
            <p:nvPr/>
          </p:nvGrpSpPr>
          <p:grpSpPr>
            <a:xfrm>
              <a:off x="7010399" y="2111719"/>
              <a:ext cx="4206845" cy="895630"/>
              <a:chOff x="7010399" y="1858224"/>
              <a:chExt cx="4206845" cy="895630"/>
            </a:xfrm>
          </p:grpSpPr>
          <p:sp>
            <p:nvSpPr>
              <p:cNvPr id="43" name="ZoneTexte 42">
                <a:extLst>
                  <a:ext uri="{FF2B5EF4-FFF2-40B4-BE49-F238E27FC236}">
                    <a16:creationId xmlns:a16="http://schemas.microsoft.com/office/drawing/2014/main" id="{496DF8B8-80FE-E1AA-5134-936FC73E1C18}"/>
                  </a:ext>
                </a:extLst>
              </p:cNvPr>
              <p:cNvSpPr txBox="1"/>
              <p:nvPr/>
            </p:nvSpPr>
            <p:spPr>
              <a:xfrm>
                <a:off x="7010399" y="2146835"/>
                <a:ext cx="159039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>
                    <a:solidFill>
                      <a:schemeClr val="tx1"/>
                    </a:solidFill>
                  </a:rPr>
                  <a:t>Linear model:</a:t>
                </a:r>
                <a:endParaRPr lang="fr-FR" b="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" name="ZoneTexte 43">
                    <a:extLst>
                      <a:ext uri="{FF2B5EF4-FFF2-40B4-BE49-F238E27FC236}">
                        <a16:creationId xmlns:a16="http://schemas.microsoft.com/office/drawing/2014/main" id="{57988F41-CC42-F62F-BB66-936BA8419DA7}"/>
                      </a:ext>
                    </a:extLst>
                  </p:cNvPr>
                  <p:cNvSpPr txBox="1"/>
                  <p:nvPr/>
                </p:nvSpPr>
                <p:spPr>
                  <a:xfrm>
                    <a:off x="8553262" y="1858224"/>
                    <a:ext cx="2663982" cy="895630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nary>
                            <m:naryPr>
                              <m:chr m:val="∑"/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accent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⋅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oMath>
                      </m:oMathPara>
                    </a14:m>
                    <a:endParaRPr lang="fr-FR" dirty="0"/>
                  </a:p>
                </p:txBody>
              </p:sp>
            </mc:Choice>
            <mc:Fallback xmlns="">
              <p:sp>
                <p:nvSpPr>
                  <p:cNvPr id="11" name="ZoneTexte 10">
                    <a:extLst>
                      <a:ext uri="{FF2B5EF4-FFF2-40B4-BE49-F238E27FC236}">
                        <a16:creationId xmlns:a16="http://schemas.microsoft.com/office/drawing/2014/main" id="{CDFE435F-7DA1-5DD1-66D6-DFC0DBF1620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553262" y="1858224"/>
                    <a:ext cx="2663982" cy="895630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3" name="Groupe 22">
              <a:extLst>
                <a:ext uri="{FF2B5EF4-FFF2-40B4-BE49-F238E27FC236}">
                  <a16:creationId xmlns:a16="http://schemas.microsoft.com/office/drawing/2014/main" id="{F6289E4F-7F88-74EC-4891-3B61367C345B}"/>
                </a:ext>
              </a:extLst>
            </p:cNvPr>
            <p:cNvGrpSpPr/>
            <p:nvPr/>
          </p:nvGrpSpPr>
          <p:grpSpPr>
            <a:xfrm>
              <a:off x="6934606" y="2769662"/>
              <a:ext cx="1890256" cy="512143"/>
              <a:chOff x="6934606" y="2769662"/>
              <a:chExt cx="1890256" cy="512143"/>
            </a:xfrm>
          </p:grpSpPr>
          <p:cxnSp>
            <p:nvCxnSpPr>
              <p:cNvPr id="41" name="Connecteur droit avec flèche 40">
                <a:extLst>
                  <a:ext uri="{FF2B5EF4-FFF2-40B4-BE49-F238E27FC236}">
                    <a16:creationId xmlns:a16="http://schemas.microsoft.com/office/drawing/2014/main" id="{74D20DBF-3160-4EBC-11FA-DEAB00154E2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401616" y="2769662"/>
                <a:ext cx="423246" cy="35825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ZoneTexte 41">
                <a:extLst>
                  <a:ext uri="{FF2B5EF4-FFF2-40B4-BE49-F238E27FC236}">
                    <a16:creationId xmlns:a16="http://schemas.microsoft.com/office/drawing/2014/main" id="{591C7C6D-A589-2A60-2E77-83C376300139}"/>
                  </a:ext>
                </a:extLst>
              </p:cNvPr>
              <p:cNvSpPr txBox="1"/>
              <p:nvPr/>
            </p:nvSpPr>
            <p:spPr>
              <a:xfrm>
                <a:off x="6934606" y="2974028"/>
                <a:ext cx="146399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400" dirty="0">
                    <a:solidFill>
                      <a:schemeClr val="accent1"/>
                    </a:solidFill>
                  </a:rPr>
                  <a:t>Input prediction</a:t>
                </a:r>
              </a:p>
            </p:txBody>
          </p:sp>
        </p:grpSp>
        <p:grpSp>
          <p:nvGrpSpPr>
            <p:cNvPr id="24" name="Groupe 23">
              <a:extLst>
                <a:ext uri="{FF2B5EF4-FFF2-40B4-BE49-F238E27FC236}">
                  <a16:creationId xmlns:a16="http://schemas.microsoft.com/office/drawing/2014/main" id="{DFF49F90-C231-3FB5-800A-D6DEAE174F66}"/>
                </a:ext>
              </a:extLst>
            </p:cNvPr>
            <p:cNvGrpSpPr/>
            <p:nvPr/>
          </p:nvGrpSpPr>
          <p:grpSpPr>
            <a:xfrm>
              <a:off x="8766943" y="2757625"/>
              <a:ext cx="734496" cy="978532"/>
              <a:chOff x="8766943" y="2757625"/>
              <a:chExt cx="734496" cy="978532"/>
            </a:xfrm>
          </p:grpSpPr>
          <p:cxnSp>
            <p:nvCxnSpPr>
              <p:cNvPr id="33" name="Connecteur droit avec flèche 32">
                <a:extLst>
                  <a:ext uri="{FF2B5EF4-FFF2-40B4-BE49-F238E27FC236}">
                    <a16:creationId xmlns:a16="http://schemas.microsoft.com/office/drawing/2014/main" id="{1626D458-DC18-0C6A-C2C3-3AC3362EC07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134191" y="2757625"/>
                <a:ext cx="0" cy="67137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4A7C4A7F-2EDC-A252-CB65-1B7ADE8AC0DC}"/>
                  </a:ext>
                </a:extLst>
              </p:cNvPr>
              <p:cNvSpPr txBox="1"/>
              <p:nvPr/>
            </p:nvSpPr>
            <p:spPr>
              <a:xfrm>
                <a:off x="8766943" y="3428380"/>
                <a:ext cx="7344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accent1"/>
                    </a:solidFill>
                  </a:rPr>
                  <a:t>Output</a:t>
                </a:r>
              </a:p>
            </p:txBody>
          </p:sp>
        </p:grpSp>
        <p:grpSp>
          <p:nvGrpSpPr>
            <p:cNvPr id="25" name="Groupe 24">
              <a:extLst>
                <a:ext uri="{FF2B5EF4-FFF2-40B4-BE49-F238E27FC236}">
                  <a16:creationId xmlns:a16="http://schemas.microsoft.com/office/drawing/2014/main" id="{E1D47EF3-6D7B-3F63-C3EC-5CF90F8EF6D3}"/>
                </a:ext>
              </a:extLst>
            </p:cNvPr>
            <p:cNvGrpSpPr/>
            <p:nvPr/>
          </p:nvGrpSpPr>
          <p:grpSpPr>
            <a:xfrm>
              <a:off x="9501439" y="2757625"/>
              <a:ext cx="1568838" cy="1409419"/>
              <a:chOff x="9501439" y="2757625"/>
              <a:chExt cx="1568838" cy="1409419"/>
            </a:xfrm>
          </p:grpSpPr>
          <p:cxnSp>
            <p:nvCxnSpPr>
              <p:cNvPr id="26" name="Connecteur droit avec flèche 25">
                <a:extLst>
                  <a:ext uri="{FF2B5EF4-FFF2-40B4-BE49-F238E27FC236}">
                    <a16:creationId xmlns:a16="http://schemas.microsoft.com/office/drawing/2014/main" id="{0E16CDA7-2D80-22CB-84C8-D8927518919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687206" y="2759799"/>
                <a:ext cx="0" cy="49944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avec flèche 26">
                <a:extLst>
                  <a:ext uri="{FF2B5EF4-FFF2-40B4-BE49-F238E27FC236}">
                    <a16:creationId xmlns:a16="http://schemas.microsoft.com/office/drawing/2014/main" id="{DA81A26C-9ED2-E3A5-D506-6D0DD35D3E2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518617" y="2757625"/>
                <a:ext cx="0" cy="49944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E1CFC1C2-3D56-3F9C-6889-6543CFC5FCE4}"/>
                  </a:ext>
                </a:extLst>
              </p:cNvPr>
              <p:cNvSpPr txBox="1"/>
              <p:nvPr/>
            </p:nvSpPr>
            <p:spPr>
              <a:xfrm>
                <a:off x="9501439" y="3428380"/>
                <a:ext cx="1568838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accent1"/>
                    </a:solidFill>
                  </a:rPr>
                  <a:t>Parameters of the mathematical model to optimize</a:t>
                </a:r>
              </a:p>
            </p:txBody>
          </p: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D81A41C9-33FF-2721-C1D5-DE55E561E2A5}"/>
                  </a:ext>
                </a:extLst>
              </p:cNvPr>
              <p:cNvCxnSpPr/>
              <p:nvPr/>
            </p:nvCxnSpPr>
            <p:spPr>
              <a:xfrm>
                <a:off x="9687206" y="3247238"/>
                <a:ext cx="831411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1990920F-4F82-2F2C-2803-E3BA538ED2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02911" y="3247238"/>
                <a:ext cx="0" cy="18114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12166871-EFC9-DC32-5490-DBE892F284C1}"/>
              </a:ext>
            </a:extLst>
          </p:cNvPr>
          <p:cNvGrpSpPr/>
          <p:nvPr/>
        </p:nvGrpSpPr>
        <p:grpSpPr>
          <a:xfrm>
            <a:off x="5059629" y="4194753"/>
            <a:ext cx="4156010" cy="1167689"/>
            <a:chOff x="6924674" y="4289872"/>
            <a:chExt cx="4156010" cy="1167689"/>
          </a:xfrm>
        </p:grpSpPr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50D2ABB6-70E9-78CF-8D98-AFEB7062F10F}"/>
                </a:ext>
              </a:extLst>
            </p:cNvPr>
            <p:cNvSpPr txBox="1"/>
            <p:nvPr/>
          </p:nvSpPr>
          <p:spPr>
            <a:xfrm>
              <a:off x="6924674" y="4289872"/>
              <a:ext cx="41560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0" dirty="0"/>
                <a:t>Optimization criterion: minimization of the MSE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ZoneTexte 48">
                  <a:extLst>
                    <a:ext uri="{FF2B5EF4-FFF2-40B4-BE49-F238E27FC236}">
                      <a16:creationId xmlns:a16="http://schemas.microsoft.com/office/drawing/2014/main" id="{C12DF716-3ACC-7704-453B-A4E19182C9F9}"/>
                    </a:ext>
                  </a:extLst>
                </p:cNvPr>
                <p:cNvSpPr txBox="1"/>
                <p:nvPr/>
              </p:nvSpPr>
              <p:spPr>
                <a:xfrm>
                  <a:off x="7135546" y="4530641"/>
                  <a:ext cx="2663982" cy="92692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  <m:r>
                          <a:rPr lang="fr-FR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)=</m:t>
                        </m:r>
                        <m:nary>
                          <m:naryPr>
                            <m:chr m:val="∑"/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fr-FR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  <m:sup/>
                          <m:e>
                            <m:sSup>
                              <m:sSupPr>
                                <m:ctrlPr>
                                  <a:rPr lang="fr-FR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fr-FR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̂"/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fr-FR" i="1">
                                                <a:latin typeface="Cambria Math" panose="02040503050406030204" pitchFamily="18" charset="0"/>
                                              </a:rPr>
                                              <m:t>𝑥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𝜆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p>
                                          <m:sSupPr>
                                            <m:ctrlP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  <m:t>𝑦</m:t>
                                            </m:r>
                                          </m:e>
                                          <m:sup>
                                            <m:r>
                                              <a:rPr lang="fr-FR" b="0" i="1" smtClean="0">
                                                <a:latin typeface="Cambria Math" panose="02040503050406030204" pitchFamily="18" charset="0"/>
                                              </a:rPr>
                                              <m:t>𝑗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  <m:r>
                                      <a:rPr lang="fr-FR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p>
                                      <m:sSupPr>
                                        <m:ctrlP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p>
                                        <m:r>
                                          <a:rPr lang="fr-FR" b="0" i="1" smtClean="0">
                                            <a:latin typeface="Cambria Math" panose="02040503050406030204" pitchFamily="18" charset="0"/>
                                          </a:rPr>
                                          <m:t>𝑗</m:t>
                                        </m:r>
                                      </m:sup>
                                    </m:sSup>
                                  </m:e>
                                </m:d>
                              </m:e>
                              <m:sup>
                                <m:r>
                                  <a:rPr lang="fr-FR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nary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37" name="ZoneTexte 36">
                  <a:extLst>
                    <a:ext uri="{FF2B5EF4-FFF2-40B4-BE49-F238E27FC236}">
                      <a16:creationId xmlns:a16="http://schemas.microsoft.com/office/drawing/2014/main" id="{312B2D8E-D58D-E0DA-F347-BA5A459E4C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35546" y="4530641"/>
                  <a:ext cx="2663982" cy="92692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0" name="Accolade fermante 49">
              <a:extLst>
                <a:ext uri="{FF2B5EF4-FFF2-40B4-BE49-F238E27FC236}">
                  <a16:creationId xmlns:a16="http://schemas.microsoft.com/office/drawing/2014/main" id="{33316501-2540-D30E-0092-43FC6095E7AB}"/>
                </a:ext>
              </a:extLst>
            </p:cNvPr>
            <p:cNvSpPr/>
            <p:nvPr/>
          </p:nvSpPr>
          <p:spPr>
            <a:xfrm>
              <a:off x="9762213" y="4659204"/>
              <a:ext cx="199650" cy="669795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1" name="ZoneTexte 50">
              <a:extLst>
                <a:ext uri="{FF2B5EF4-FFF2-40B4-BE49-F238E27FC236}">
                  <a16:creationId xmlns:a16="http://schemas.microsoft.com/office/drawing/2014/main" id="{783A4315-604B-8703-E1D4-ED09049B0D18}"/>
                </a:ext>
              </a:extLst>
            </p:cNvPr>
            <p:cNvSpPr txBox="1"/>
            <p:nvPr/>
          </p:nvSpPr>
          <p:spPr>
            <a:xfrm>
              <a:off x="9961863" y="4840478"/>
              <a:ext cx="11005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solidFill>
                    <a:schemeClr val="accent1"/>
                  </a:solidFill>
                </a:rPr>
                <a:t>To minimize</a:t>
              </a:r>
            </a:p>
          </p:txBody>
        </p:sp>
      </p:grpSp>
      <p:grpSp>
        <p:nvGrpSpPr>
          <p:cNvPr id="52" name="Groupe 51">
            <a:extLst>
              <a:ext uri="{FF2B5EF4-FFF2-40B4-BE49-F238E27FC236}">
                <a16:creationId xmlns:a16="http://schemas.microsoft.com/office/drawing/2014/main" id="{631C6F29-78DD-AB2F-377A-133436F41589}"/>
              </a:ext>
            </a:extLst>
          </p:cNvPr>
          <p:cNvGrpSpPr/>
          <p:nvPr/>
        </p:nvGrpSpPr>
        <p:grpSpPr>
          <a:xfrm>
            <a:off x="5073804" y="5364733"/>
            <a:ext cx="4134505" cy="1414092"/>
            <a:chOff x="6919417" y="5395973"/>
            <a:chExt cx="4134505" cy="1414092"/>
          </a:xfrm>
        </p:grpSpPr>
        <p:grpSp>
          <p:nvGrpSpPr>
            <p:cNvPr id="53" name="Groupe 52">
              <a:extLst>
                <a:ext uri="{FF2B5EF4-FFF2-40B4-BE49-F238E27FC236}">
                  <a16:creationId xmlns:a16="http://schemas.microsoft.com/office/drawing/2014/main" id="{F360C91F-CDBA-BAE7-A1F7-D271101DF625}"/>
                </a:ext>
              </a:extLst>
            </p:cNvPr>
            <p:cNvGrpSpPr/>
            <p:nvPr/>
          </p:nvGrpSpPr>
          <p:grpSpPr>
            <a:xfrm>
              <a:off x="6919417" y="5395973"/>
              <a:ext cx="4134505" cy="1133255"/>
              <a:chOff x="6921395" y="4289872"/>
              <a:chExt cx="4134505" cy="1133255"/>
            </a:xfrm>
          </p:grpSpPr>
          <p:sp>
            <p:nvSpPr>
              <p:cNvPr id="102" name="ZoneTexte 101">
                <a:extLst>
                  <a:ext uri="{FF2B5EF4-FFF2-40B4-BE49-F238E27FC236}">
                    <a16:creationId xmlns:a16="http://schemas.microsoft.com/office/drawing/2014/main" id="{9DEDDF79-1AD4-B79F-77DD-808F5A7F4B4D}"/>
                  </a:ext>
                </a:extLst>
              </p:cNvPr>
              <p:cNvSpPr txBox="1"/>
              <p:nvPr/>
            </p:nvSpPr>
            <p:spPr>
              <a:xfrm>
                <a:off x="6924674" y="4289872"/>
                <a:ext cx="199997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Regularization</a:t>
                </a:r>
                <a:r>
                  <a:rPr lang="en-US" sz="1600" b="0" dirty="0"/>
                  <a:t>: LASSO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3" name="ZoneTexte 102">
                    <a:extLst>
                      <a:ext uri="{FF2B5EF4-FFF2-40B4-BE49-F238E27FC236}">
                        <a16:creationId xmlns:a16="http://schemas.microsoft.com/office/drawing/2014/main" id="{7C5C832A-0B0D-C446-D93E-647B5DDE0ED7}"/>
                      </a:ext>
                    </a:extLst>
                  </p:cNvPr>
                  <p:cNvSpPr txBox="1"/>
                  <p:nvPr/>
                </p:nvSpPr>
                <p:spPr>
                  <a:xfrm>
                    <a:off x="6921395" y="4496207"/>
                    <a:ext cx="4134505" cy="926920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fr-FR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  <m:d>
                            <m:dPr>
                              <m:ctrlP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chr m:val="∑"/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fr-F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fr-FR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fr-FR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acc>
                                            <m:accPr>
                                              <m:chr m:val="̂"/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fr-FR" i="1"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</m:acc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𝜆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p>
                                            <m:sSupPr>
                                              <m:ctrlPr>
                                                <a:rPr lang="fr-FR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fr-FR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𝑦</m:t>
                                              </m:r>
                                            </m:e>
                                            <m:sup>
                                              <m:r>
                                                <a:rPr lang="fr-FR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𝑗</m:t>
                                              </m:r>
                                            </m:sup>
                                          </m:sSup>
                                        </m:e>
                                      </m:d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p>
                                        <m:sSupPr>
                                          <m:ctrlPr>
                                            <a:rPr lang="fr-FR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fr-FR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p>
                                          <m:r>
                                            <a:rPr lang="fr-FR" b="0" i="1" smtClean="0"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  <m:r>
                            <a:rPr lang="fr-FR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FR">
                              <a:latin typeface="Cambria Math" panose="02040503050406030204" pitchFamily="18" charset="0"/>
                            </a:rPr>
                            <m:t>𝛼</m:t>
                          </m:r>
                          <m:nary>
                            <m:naryPr>
                              <m:chr m:val="∑"/>
                              <m:ctrlPr>
                                <a:rPr lang="fr-FR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/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fr-FR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</m:oMath>
                      </m:oMathPara>
                    </a14:m>
                    <a:endParaRPr lang="fr-FR" dirty="0"/>
                  </a:p>
                </p:txBody>
              </p:sp>
            </mc:Choice>
            <mc:Fallback xmlns="">
              <p:sp>
                <p:nvSpPr>
                  <p:cNvPr id="44" name="ZoneTexte 43">
                    <a:extLst>
                      <a:ext uri="{FF2B5EF4-FFF2-40B4-BE49-F238E27FC236}">
                        <a16:creationId xmlns:a16="http://schemas.microsoft.com/office/drawing/2014/main" id="{E1DDCCC0-3582-813C-35C0-F10D30EB71E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921395" y="4496207"/>
                    <a:ext cx="4134505" cy="926920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54" name="Groupe 53">
              <a:extLst>
                <a:ext uri="{FF2B5EF4-FFF2-40B4-BE49-F238E27FC236}">
                  <a16:creationId xmlns:a16="http://schemas.microsoft.com/office/drawing/2014/main" id="{D31BEABC-AC46-2783-8664-B5AAEF6CD2D4}"/>
                </a:ext>
              </a:extLst>
            </p:cNvPr>
            <p:cNvGrpSpPr/>
            <p:nvPr/>
          </p:nvGrpSpPr>
          <p:grpSpPr>
            <a:xfrm>
              <a:off x="7309073" y="6219803"/>
              <a:ext cx="2650679" cy="590262"/>
              <a:chOff x="7309073" y="6334103"/>
              <a:chExt cx="2650679" cy="590262"/>
            </a:xfrm>
          </p:grpSpPr>
          <p:cxnSp>
            <p:nvCxnSpPr>
              <p:cNvPr id="55" name="Connecteur droit avec flèche 54">
                <a:extLst>
                  <a:ext uri="{FF2B5EF4-FFF2-40B4-BE49-F238E27FC236}">
                    <a16:creationId xmlns:a16="http://schemas.microsoft.com/office/drawing/2014/main" id="{1893E46F-DB99-3F23-AF00-AA50C16222B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629775" y="6334103"/>
                <a:ext cx="329977" cy="32865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ZoneTexte 55">
                <a:extLst>
                  <a:ext uri="{FF2B5EF4-FFF2-40B4-BE49-F238E27FC236}">
                    <a16:creationId xmlns:a16="http://schemas.microsoft.com/office/drawing/2014/main" id="{53C353FA-78C1-9449-6611-44BB47AC7BF7}"/>
                  </a:ext>
                </a:extLst>
              </p:cNvPr>
              <p:cNvSpPr txBox="1"/>
              <p:nvPr/>
            </p:nvSpPr>
            <p:spPr>
              <a:xfrm>
                <a:off x="7309073" y="6401145"/>
                <a:ext cx="232070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dirty="0">
                    <a:solidFill>
                      <a:schemeClr val="accent1"/>
                    </a:solidFill>
                  </a:rPr>
                  <a:t>To choose appropriately to prevent overfitting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841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1DC95E0-C73A-A4F3-F1B6-A41B8EF676A4}"/>
              </a:ext>
            </a:extLst>
          </p:cNvPr>
          <p:cNvSpPr/>
          <p:nvPr/>
        </p:nvSpPr>
        <p:spPr>
          <a:xfrm>
            <a:off x="-1" y="955655"/>
            <a:ext cx="9143999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fr-FR" b="1" dirty="0"/>
              <a:t>III. </a:t>
            </a:r>
            <a:r>
              <a:rPr lang="en-US" b="1" dirty="0"/>
              <a:t>Main Results</a:t>
            </a:r>
            <a:endParaRPr lang="fr-FR" sz="1800" b="1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518A5A2-1E99-438A-7CDE-31E0A57245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3787" y="1871331"/>
            <a:ext cx="2060412" cy="4511017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930F10AB-B544-8CB1-6D77-D64E9BC2C873}"/>
              </a:ext>
            </a:extLst>
          </p:cNvPr>
          <p:cNvSpPr txBox="1"/>
          <p:nvPr/>
        </p:nvSpPr>
        <p:spPr>
          <a:xfrm>
            <a:off x="391633" y="3617970"/>
            <a:ext cx="45968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Dataset: droplets shapes at break simulated for multiple values of viscosities (in cP)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69701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eme_simtec_anglai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_simtec_anglais" id="{4BB2C8DC-617B-4781-9D45-8922470733AD}" vid="{3ABC1AAF-624B-422E-8008-6265EF081E8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theme_simtec_anglais</Template>
  <TotalTime>715</TotalTime>
  <Words>917</Words>
  <Application>Microsoft Office PowerPoint</Application>
  <PresentationFormat>Presentazione su schermo (4:3)</PresentationFormat>
  <Paragraphs>186</Paragraphs>
  <Slides>14</Slides>
  <Notes>14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10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25" baseType="lpstr">
      <vt:lpstr>arial</vt:lpstr>
      <vt:lpstr>arial</vt:lpstr>
      <vt:lpstr>Calibri</vt:lpstr>
      <vt:lpstr>Calibri  </vt:lpstr>
      <vt:lpstr>Calibri Light</vt:lpstr>
      <vt:lpstr>Cambria Math</vt:lpstr>
      <vt:lpstr>Merriweather</vt:lpstr>
      <vt:lpstr>Segoe UI</vt:lpstr>
      <vt:lpstr>Times New Roman</vt:lpstr>
      <vt:lpstr>Wingdings</vt:lpstr>
      <vt:lpstr>theme_simtec_anglais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Bruyère</dc:creator>
  <cp:lastModifiedBy>Tecno</cp:lastModifiedBy>
  <cp:revision>466</cp:revision>
  <cp:lastPrinted>2020-09-25T08:15:21Z</cp:lastPrinted>
  <dcterms:created xsi:type="dcterms:W3CDTF">2018-05-30T07:49:59Z</dcterms:created>
  <dcterms:modified xsi:type="dcterms:W3CDTF">2024-10-23T08:23:30Z</dcterms:modified>
</cp:coreProperties>
</file>