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0" r:id="rId4"/>
    <p:sldId id="261" r:id="rId5"/>
    <p:sldId id="278" r:id="rId6"/>
    <p:sldId id="279" r:id="rId7"/>
    <p:sldId id="305" r:id="rId8"/>
    <p:sldId id="303" r:id="rId9"/>
    <p:sldId id="299" r:id="rId10"/>
    <p:sldId id="263" r:id="rId11"/>
    <p:sldId id="306" r:id="rId12"/>
    <p:sldId id="304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C5598F-4851-3561-DAA9-E62D8F7C4758}" name="RAFFAELE CASTALDO" initials="RC" userId="S::raffaele.castaldo@cnr.it::81d835ee-aa00-478d-b701-669de751be0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CBEB"/>
    <a:srgbClr val="C00000"/>
    <a:srgbClr val="A2A2D1"/>
    <a:srgbClr val="A02B93"/>
    <a:srgbClr val="78206E"/>
    <a:srgbClr val="374151"/>
    <a:srgbClr val="FFFFFF"/>
    <a:srgbClr val="3E4F60"/>
    <a:srgbClr val="358CCB"/>
    <a:srgbClr val="501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CDD02-7310-43F5-8684-DCBFAB695590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748A-B931-4AD6-9ABC-BB410A1A1F8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186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748A-B931-4AD6-9ABC-BB410A1A1F8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6359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748A-B931-4AD6-9ABC-BB410A1A1F8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4275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CCAE0-C789-725E-BF47-4FD3EB8E3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133ABD4-6AD0-9544-C4A9-92D2F7A85F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AB10C8-2978-E52F-A3CF-6A15139720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CA3DB9-843B-B393-7E47-FE7DA21547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748A-B931-4AD6-9ABC-BB410A1A1F81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320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E25E9-F596-41D2-A495-89115C9E613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3204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E25E9-F596-41D2-A495-89115C9E613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954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748A-B931-4AD6-9ABC-BB410A1A1F81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991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145A1FA-8009-0A03-BA60-BD3FDAA79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3BA0E71-8DEB-3ED9-E4B4-214160B56B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2D76FA-D8DA-8F29-AAFB-E90EF3FC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1DC682-55FD-B099-14B6-55665B2E8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7A9E4E-D679-5E08-A600-42C64764D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885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599FF4-2951-3C50-79DF-2DF0378A6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36F9738-87EB-E061-8B3F-BBE7063D1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F8815B8-F53D-205C-1218-024BD0AC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F59635F-0717-F493-D764-2DA39EF99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7FD085-D4CE-3C37-E938-2E46C812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635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BA8F8BB-EF4D-3FF0-AF6B-39BF9CBE76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7B293DC-FCF8-2371-8349-59EBD5E0E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1914A3-8846-0E18-724F-F3C66B96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414791-B96D-9E28-1A7C-BBE11B0A0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92E0C08-B620-DD74-8E72-D95738BA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64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BD7E93-A280-1510-EE7D-76FA2E6D7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6D1A42-1492-2F4E-EC32-D1BB3A983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BDAC7D-726A-CDE1-C409-97CC077D3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EF7EDE-D05F-4735-9BD7-A13023591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6F7464-1812-C6B5-387F-19448EFAD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32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8F778F-BFD6-C0AD-B724-88906B298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91AE448-9C0E-0E9D-C1A0-7C8EC7754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3CD76A8-04A5-2417-7974-562EF42B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7DA5C0-BD98-61CD-11EF-5FBA0B356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88FB2D-8834-6E89-F172-3DC0C6D40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644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A8694-24C5-EC02-F469-9CAE15B8F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11EDAC1-2528-B69E-6FED-E110F3BDC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F3181E-08FB-EF0E-12FE-87E96803E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F83277B-CA42-FC57-32C0-0834C9D22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0AE71A-4B37-ADF7-6C70-8C6FFBF7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38C4AAC-CD1E-0117-ECE7-1C91DA7D8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268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A75B54-4889-BFC4-F3D2-36B3ABF93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C24A3A-89A6-1F06-4E8C-A0274E542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9359B19-3EC7-851A-5B75-19CF707864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B4D3D9E-056C-B575-2884-220CDD83E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6B290A3-1412-976C-828B-0EDEDDCCE3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4F77FE4-0E19-D821-B64C-6BB8CDAA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58DAA2E-74D5-1B95-263C-DBCBA66AF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EB785EF-FF53-79A0-CE12-770C568C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969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05CFDB-E7A3-763B-3062-B3604C4FE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6F6D154-71BC-17FB-C8EF-BFB0B9E72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2786DC6-AA38-42D0-860A-FC3F9A97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E267494-5F2B-DC2E-8ACE-0E7172395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332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B185116-768E-E5A2-F42E-47E8351D8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EE56677-74F7-1469-2141-8F0BF299C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FED60B3-52BF-58CD-285C-699797BA0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9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89B16-E5B7-8F8B-2F82-1B7BCBCBD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B8A1E3-3649-52C7-B896-0FE826A63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4BA7905-6946-221A-9246-71C62D95D5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8008B2B-722E-3718-EC30-EEC6CC277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4F885A-5369-D46B-B0AD-45C22905D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B46E5C1-8274-44AC-A0C1-65D219C1D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160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3F4B33-E2AB-EBBE-EB93-F0B39039F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7B7E6AA-BA2C-A95E-1751-D735408F39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AE64F0-99C2-C5BA-3C7A-F9A5119B1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8282EEC-48A9-189E-7722-43A4316E2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1A4A2D4-AA3A-BD1B-958D-1F89280EA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217A17-0FB1-3F30-4029-11F51DB74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35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8585AEA-E46C-4FA3-9958-CBBA3BC37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EC8FCC8-F942-D4A9-9BEA-27CA919A2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826C1F3-B982-542F-6E41-5E01EE58B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AE5D0A-62AD-4215-BCBC-783D0EB5A9DE}" type="datetimeFigureOut">
              <a:rPr lang="it-IT" smtClean="0"/>
              <a:t>18/10/2024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400FEF-CE31-FBDD-F0C0-429171CA7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2F5FE3-44C6-A903-A3D1-7DB58CAC37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C23F18-6354-452C-9A4C-A6F64A0AD411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968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8.png"/><Relationship Id="rId7" Type="http://schemas.openxmlformats.org/officeDocument/2006/relationships/image" Target="../media/image4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4.emf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2.svg"/><Relationship Id="rId5" Type="http://schemas.openxmlformats.org/officeDocument/2006/relationships/image" Target="../media/image8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39.png"/><Relationship Id="rId10" Type="http://schemas.openxmlformats.org/officeDocument/2006/relationships/image" Target="../media/image330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926E466-9317-9C89-4D6D-3DC38392ED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206631"/>
          </a:xfrm>
          <a:prstGeom prst="rect">
            <a:avLst/>
          </a:prstGeom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id="{B26F5E4E-995E-42AF-E2E3-9626C1D602E5}"/>
              </a:ext>
            </a:extLst>
          </p:cNvPr>
          <p:cNvGrpSpPr/>
          <p:nvPr/>
        </p:nvGrpSpPr>
        <p:grpSpPr>
          <a:xfrm>
            <a:off x="7161464" y="116961"/>
            <a:ext cx="4824000" cy="954763"/>
            <a:chOff x="7281780" y="140473"/>
            <a:chExt cx="4824000" cy="954763"/>
          </a:xfrm>
        </p:grpSpPr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42132EB2-C880-4613-265F-2EDAE516B532}"/>
                </a:ext>
              </a:extLst>
            </p:cNvPr>
            <p:cNvSpPr txBox="1"/>
            <p:nvPr/>
          </p:nvSpPr>
          <p:spPr>
            <a:xfrm>
              <a:off x="7291346" y="156517"/>
              <a:ext cx="4804869" cy="938719"/>
            </a:xfrm>
            <a:prstGeom prst="rect">
              <a:avLst/>
            </a:prstGeom>
            <a:solidFill>
              <a:srgbClr val="E8E8E8">
                <a:alpha val="50196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pPr algn="ctr"/>
              <a:endParaRPr lang="en-US" sz="200" dirty="0">
                <a:solidFill>
                  <a:srgbClr val="3066A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endParaRPr lang="en-US" sz="1000" dirty="0">
                <a:solidFill>
                  <a:srgbClr val="3066A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endParaRPr lang="en-US" sz="1000" dirty="0">
                <a:solidFill>
                  <a:srgbClr val="3066AA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endParaRPr lang="en-US" sz="1000" dirty="0">
                <a:solidFill>
                  <a:srgbClr val="32457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US" sz="1000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This work is carried out as part of the Italian project </a:t>
              </a:r>
              <a:r>
                <a:rPr lang="en-US" sz="1100" b="1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TRHAM</a:t>
              </a:r>
              <a:r>
                <a:rPr lang="en-US" sz="1000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(project code: p2022p37sn) </a:t>
              </a:r>
            </a:p>
            <a:p>
              <a:pPr algn="ctr"/>
              <a:r>
                <a:rPr lang="en-US" sz="1000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funded under the </a:t>
              </a:r>
              <a:r>
                <a:rPr lang="en-US" sz="1100" b="1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PRIN 2022 PNRR </a:t>
              </a:r>
              <a:r>
                <a:rPr lang="en-US" sz="1000" dirty="0">
                  <a:solidFill>
                    <a:srgbClr val="32457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call</a:t>
              </a:r>
            </a:p>
            <a:p>
              <a:pPr algn="ctr"/>
              <a:endParaRPr lang="it-IT" sz="100" dirty="0">
                <a:solidFill>
                  <a:srgbClr val="32457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8" name="Immagine 17" descr="Immagine che contiene testo, schermata, Carattere, Blu elettrico&#10;&#10;Descrizione generata automaticamente">
              <a:extLst>
                <a:ext uri="{FF2B5EF4-FFF2-40B4-BE49-F238E27FC236}">
                  <a16:creationId xmlns:a16="http://schemas.microsoft.com/office/drawing/2014/main" id="{72DB3D76-AE52-7F1E-C97B-9466F073B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6154" b="11394"/>
            <a:stretch/>
          </p:blipFill>
          <p:spPr>
            <a:xfrm>
              <a:off x="7281780" y="140473"/>
              <a:ext cx="4824000" cy="500997"/>
            </a:xfrm>
            <a:prstGeom prst="rect">
              <a:avLst/>
            </a:prstGeom>
            <a:effectLst>
              <a:softEdge rad="12700"/>
            </a:effectLst>
          </p:spPr>
        </p:pic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814407E3-28DC-C245-8838-FF68C892A8F4}"/>
              </a:ext>
            </a:extLst>
          </p:cNvPr>
          <p:cNvGrpSpPr/>
          <p:nvPr/>
        </p:nvGrpSpPr>
        <p:grpSpPr>
          <a:xfrm>
            <a:off x="437120" y="1323592"/>
            <a:ext cx="11359181" cy="4826507"/>
            <a:chOff x="437120" y="1323592"/>
            <a:chExt cx="11359181" cy="4826507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CC52D4EE-6A68-2417-31FB-EE18ADB14A9A}"/>
                </a:ext>
              </a:extLst>
            </p:cNvPr>
            <p:cNvSpPr txBox="1"/>
            <p:nvPr/>
          </p:nvSpPr>
          <p:spPr>
            <a:xfrm>
              <a:off x="5207121" y="1683497"/>
              <a:ext cx="6589178" cy="24069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3300" b="1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Thermo-Rheological Modelling of the Yellowstone Caldera: </a:t>
              </a:r>
            </a:p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3300" b="1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Insights into Volcanic Processes </a:t>
              </a:r>
              <a:endParaRPr lang="it-IT" sz="33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1EA1926A-9F3E-B9EE-6924-649649EA61F4}"/>
                </a:ext>
              </a:extLst>
            </p:cNvPr>
            <p:cNvSpPr txBox="1"/>
            <p:nvPr/>
          </p:nvSpPr>
          <p:spPr>
            <a:xfrm>
              <a:off x="5207121" y="4069254"/>
              <a:ext cx="6589178" cy="9651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800"/>
                </a:spcAft>
              </a:pPr>
              <a:r>
                <a:rPr lang="en-US" b="1" kern="100" dirty="0">
                  <a:solidFill>
                    <a:srgbClr val="092A4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00FF00"/>
                  </a:highlight>
                  <a:ea typeface="Aptos" panose="020B0004020202020204" pitchFamily="34" charset="0"/>
                  <a:cs typeface="Times New Roman" panose="02020603050405020304" pitchFamily="18" charset="0"/>
                </a:rPr>
                <a:t> </a:t>
              </a:r>
              <a:endParaRPr lang="it-IT" kern="100" dirty="0">
                <a:solidFill>
                  <a:srgbClr val="092A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just">
                <a:lnSpc>
                  <a:spcPct val="150000"/>
                </a:lnSpc>
                <a:spcAft>
                  <a:spcPts val="800"/>
                </a:spcAft>
              </a:pPr>
              <a:r>
                <a:rPr lang="it-IT" sz="1700" b="1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Perrini M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,</a:t>
              </a:r>
              <a:r>
                <a:rPr lang="it-IT" sz="1700" b="1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Gola G.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, Tizzani P.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, Fedi F.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, Brahmi M.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1,3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,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it-IT" sz="1700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Castaldo R.</a:t>
              </a:r>
              <a:r>
                <a:rPr lang="it-IT" sz="1700" kern="100" baseline="300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56906A6D-00CE-CE8E-ED25-FE37433BC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437120" y="1323592"/>
              <a:ext cx="5128353" cy="3553906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B61F7264-EA5B-9887-B84C-C5B89EE7F6BA}"/>
                </a:ext>
              </a:extLst>
            </p:cNvPr>
            <p:cNvSpPr txBox="1"/>
            <p:nvPr/>
          </p:nvSpPr>
          <p:spPr>
            <a:xfrm>
              <a:off x="5207121" y="5211380"/>
              <a:ext cx="6589180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1. Istituto per il Rilevamento Elettromagnetico dell’Ambiente (IREA), Consiglio Nazionale delle Ricerche (CNR), Via Diocleziano, 328, 80124 Napoli, Italia.</a:t>
              </a:r>
            </a:p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2. Istituto di Geoscienze e </a:t>
              </a:r>
              <a:r>
                <a:rPr lang="it-IT" sz="900" dirty="0" err="1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Georisorse</a:t>
              </a: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 (IGG), Consiglio Nazionale delle Ricerche (CNR), Via Valperga Caluso, 35, 10125 Torino, Italia.</a:t>
              </a:r>
            </a:p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3. Dipartimento di Scienze della Terra, dell’Ambiente e delle Risorse (</a:t>
              </a:r>
              <a:r>
                <a:rPr lang="it-IT" sz="900" dirty="0" err="1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DiSTAR</a:t>
              </a: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), Università degli Studi di Napoli Federico II, Via Vicinale Cupa Cintia, 21, 80126 Napoli, Italia.</a:t>
              </a:r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E9AC0FE6-099C-FDD4-673C-3C7770B31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984" y="5308398"/>
              <a:ext cx="1025200" cy="720000"/>
            </a:xfrm>
            <a:prstGeom prst="rect">
              <a:avLst/>
            </a:prstGeom>
          </p:spPr>
        </p:pic>
        <p:pic>
          <p:nvPicPr>
            <p:cNvPr id="15" name="Immagine 14" descr="Immagine che contiene Carattere, schermata, Elementi grafici, testo&#10;&#10;Descrizione generata automaticamente">
              <a:extLst>
                <a:ext uri="{FF2B5EF4-FFF2-40B4-BE49-F238E27FC236}">
                  <a16:creationId xmlns:a16="http://schemas.microsoft.com/office/drawing/2014/main" id="{915FEFA3-2E46-A56F-5AAB-AC7DD4A81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456" y="5308398"/>
              <a:ext cx="1129626" cy="720000"/>
            </a:xfrm>
            <a:prstGeom prst="rect">
              <a:avLst/>
            </a:prstGeom>
          </p:spPr>
        </p:pic>
        <p:pic>
          <p:nvPicPr>
            <p:cNvPr id="16" name="Immagine 15" descr="Immagine che contiene cerchio, simbolo, emblema, arte&#10;&#10;Descrizione generata automaticamente">
              <a:extLst>
                <a:ext uri="{FF2B5EF4-FFF2-40B4-BE49-F238E27FC236}">
                  <a16:creationId xmlns:a16="http://schemas.microsoft.com/office/drawing/2014/main" id="{DED4C6CB-F5BC-D4DF-D760-58C1030A6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1720" y="5308398"/>
              <a:ext cx="722824" cy="720000"/>
            </a:xfrm>
            <a:prstGeom prst="rect">
              <a:avLst/>
            </a:prstGeom>
          </p:spPr>
        </p:pic>
        <p:pic>
          <p:nvPicPr>
            <p:cNvPr id="17" name="Immagine 16" descr="Immagine che contiene testo, Carattere, Elementi grafici, grafica&#10;&#10;Descrizione generata automaticamente">
              <a:extLst>
                <a:ext uri="{FF2B5EF4-FFF2-40B4-BE49-F238E27FC236}">
                  <a16:creationId xmlns:a16="http://schemas.microsoft.com/office/drawing/2014/main" id="{9B7CF17E-641F-15CC-CCAE-F40801647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5263" y="5308398"/>
              <a:ext cx="672185" cy="720000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BCF559A4-DEDB-9CFD-BE2D-A92A63BA93CF}"/>
                </a:ext>
              </a:extLst>
            </p:cNvPr>
            <p:cNvSpPr txBox="1"/>
            <p:nvPr/>
          </p:nvSpPr>
          <p:spPr>
            <a:xfrm>
              <a:off x="2290396" y="5208370"/>
              <a:ext cx="609600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7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1)           	2)	                 3)      </a:t>
              </a:r>
              <a:endParaRPr lang="it-IT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6859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0B540-D262-2454-4F89-70BEEFFC2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E3A5D836-1002-7BD7-7D27-01D55AC58519}"/>
              </a:ext>
            </a:extLst>
          </p:cNvPr>
          <p:cNvSpPr/>
          <p:nvPr/>
        </p:nvSpPr>
        <p:spPr>
          <a:xfrm>
            <a:off x="8494532" y="956867"/>
            <a:ext cx="3352801" cy="1067375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66ECFC2E-8112-137E-FBE8-0FEBCD074B3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202F90E-D4DA-C5CD-0EE6-95DF9B92FCD1}"/>
              </a:ext>
            </a:extLst>
          </p:cNvPr>
          <p:cNvSpPr/>
          <p:nvPr/>
        </p:nvSpPr>
        <p:spPr>
          <a:xfrm>
            <a:off x="137886" y="844618"/>
            <a:ext cx="4675414" cy="5981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testo, disegno, schizzo, Arte bambini&#10;&#10;Descrizione generata automaticamente">
            <a:extLst>
              <a:ext uri="{FF2B5EF4-FFF2-40B4-BE49-F238E27FC236}">
                <a16:creationId xmlns:a16="http://schemas.microsoft.com/office/drawing/2014/main" id="{AEAD9E12-AAE4-48DE-B2A2-1C22D3FE080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644" y="981345"/>
            <a:ext cx="4372413" cy="2736000"/>
          </a:xfrm>
          <a:prstGeom prst="rect">
            <a:avLst/>
          </a:prstGeom>
        </p:spPr>
      </p:pic>
      <p:pic>
        <p:nvPicPr>
          <p:cNvPr id="4" name="Immagine 3" descr="Immagine che contiene Arte bambini, schizzo, disegno, arte&#10;&#10;Descrizione generata automaticamente">
            <a:extLst>
              <a:ext uri="{FF2B5EF4-FFF2-40B4-BE49-F238E27FC236}">
                <a16:creationId xmlns:a16="http://schemas.microsoft.com/office/drawing/2014/main" id="{DBC42CE1-4EEA-D3D9-FE94-F0451532CCA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2642" y="3918523"/>
            <a:ext cx="4297416" cy="2736000"/>
          </a:xfrm>
          <a:prstGeom prst="rect">
            <a:avLst/>
          </a:prstGeom>
        </p:spPr>
      </p:pic>
      <p:sp>
        <p:nvSpPr>
          <p:cNvPr id="16" name="Freccia destra con strisce 15">
            <a:extLst>
              <a:ext uri="{FF2B5EF4-FFF2-40B4-BE49-F238E27FC236}">
                <a16:creationId xmlns:a16="http://schemas.microsoft.com/office/drawing/2014/main" id="{12082B76-61A2-67C1-A93B-D8E9CC5AB69A}"/>
              </a:ext>
            </a:extLst>
          </p:cNvPr>
          <p:cNvSpPr/>
          <p:nvPr/>
        </p:nvSpPr>
        <p:spPr>
          <a:xfrm rot="16200000" flipH="1">
            <a:off x="2422929" y="3710845"/>
            <a:ext cx="228600" cy="186757"/>
          </a:xfrm>
          <a:prstGeom prst="stripedRightArrow">
            <a:avLst/>
          </a:prstGeom>
          <a:solidFill>
            <a:srgbClr val="3E4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0E721893-6CB5-8DBB-94F8-B86D1707C3B3}"/>
              </a:ext>
            </a:extLst>
          </p:cNvPr>
          <p:cNvSpPr/>
          <p:nvPr/>
        </p:nvSpPr>
        <p:spPr>
          <a:xfrm>
            <a:off x="6634891" y="964283"/>
            <a:ext cx="3352801" cy="1067375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DCA9AC05-EA77-0133-36DA-4D43363BBAB9}"/>
              </a:ext>
            </a:extLst>
          </p:cNvPr>
          <p:cNvSpPr txBox="1"/>
          <p:nvPr/>
        </p:nvSpPr>
        <p:spPr>
          <a:xfrm>
            <a:off x="6942108" y="1015995"/>
            <a:ext cx="27383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92A4D"/>
                </a:solidFill>
              </a:rPr>
              <a:t>FROM THERMAL TO RHEOLOGICAL MODELLING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6E69198-2B34-4BD2-FAD8-E70A94DCF6E1}"/>
              </a:ext>
            </a:extLst>
          </p:cNvPr>
          <p:cNvSpPr txBox="1"/>
          <p:nvPr/>
        </p:nvSpPr>
        <p:spPr>
          <a:xfrm>
            <a:off x="5388927" y="2129181"/>
            <a:ext cx="55036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1A3260"/>
                </a:solidFill>
              </a:rPr>
              <a:t>Brittle behaviour </a:t>
            </a:r>
            <a:r>
              <a:rPr lang="en-GB" sz="1400" dirty="0">
                <a:solidFill>
                  <a:srgbClr val="1A3260"/>
                </a:solidFill>
              </a:rPr>
              <a:t>is expressed by the linear friction failure law proposed by Sibson (1974):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85E2B758-08EE-EF9E-A214-E17BDD65BFF6}"/>
                  </a:ext>
                </a:extLst>
              </p:cNvPr>
              <p:cNvSpPr txBox="1"/>
              <p:nvPr/>
            </p:nvSpPr>
            <p:spPr>
              <a:xfrm>
                <a:off x="6707435" y="2719177"/>
                <a:ext cx="277075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4590B8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t-IT" sz="1400" b="1" i="1">
                                  <a:solidFill>
                                    <a:srgbClr val="4590B8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it-IT" sz="1400" b="1" i="1">
                                  <a:solidFill>
                                    <a:srgbClr val="4590B8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sz="1400" b="1" i="1">
                                      <a:solidFill>
                                        <a:srgbClr val="4590B8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sz="1400" b="1" i="1" smtClean="0">
                              <a:solidFill>
                                <a:srgbClr val="4590B8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𝑩𝒓𝒊𝒕𝒕𝒍𝒆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it-IT" sz="1400" i="1" smtClean="0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l-GR" sz="1400" b="0" i="1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it-IT" sz="1400" dirty="0">
                  <a:solidFill>
                    <a:srgbClr val="3658A4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85E2B758-08EE-EF9E-A214-E17BDD65B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7435" y="2719177"/>
                <a:ext cx="2770759" cy="215444"/>
              </a:xfrm>
              <a:prstGeom prst="rect">
                <a:avLst/>
              </a:prstGeom>
              <a:blipFill>
                <a:blip r:embed="rId7"/>
                <a:stretch>
                  <a:fillRect b="-3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64AF2F7-A518-5DB9-0C09-DBABFDB28E27}"/>
                  </a:ext>
                </a:extLst>
              </p:cNvPr>
              <p:cNvSpPr txBox="1"/>
              <p:nvPr/>
            </p:nvSpPr>
            <p:spPr>
              <a:xfrm>
                <a:off x="5796191" y="3785266"/>
                <a:ext cx="4593244" cy="567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1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it-IT" sz="1400" b="1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it-IT" sz="1400" b="1" i="1">
                                  <a:solidFill>
                                    <a:srgbClr val="C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sz="1400" b="1" i="1">
                                      <a:solidFill>
                                        <a:srgbClr val="C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it-IT" sz="1400" b="1" i="1" smtClean="0">
                              <a:solidFill>
                                <a:srgbClr val="C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𝑫𝒖𝒄𝒕𝒊𝒍𝒆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1A326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400" i="1" smtClean="0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>
                                  <a:solidFill>
                                    <a:srgbClr val="1A32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>
                                      <a:solidFill>
                                        <a:srgbClr val="1A32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̇"/>
                                      <m:ctrlPr>
                                        <a:rPr lang="it-IT" sz="1400" i="1" smtClean="0">
                                          <a:solidFill>
                                            <a:srgbClr val="1A326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400" b="0" i="1" smtClean="0">
                                          <a:solidFill>
                                            <a:srgbClr val="1A326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</m:acc>
                                </m:num>
                                <m:den>
                                  <m:r>
                                    <a:rPr lang="it-IT" sz="1400" b="0" i="1" smtClean="0">
                                      <a:solidFill>
                                        <a:srgbClr val="1A32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skw"/>
                              <m:ctrlPr>
                                <a:rPr lang="it-IT" sz="1400" i="1" smtClean="0">
                                  <a:solidFill>
                                    <a:srgbClr val="1A32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b="0" i="1" smtClean="0">
                                  <a:solidFill>
                                    <a:srgbClr val="1A32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400" b="0" i="1" smtClean="0">
                                  <a:solidFill>
                                    <a:srgbClr val="1A32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it-IT" sz="1400" i="1" smtClean="0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1A326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it-IT" sz="1400" i="1" smtClean="0">
                                  <a:solidFill>
                                    <a:srgbClr val="1A326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it-IT" sz="1400" i="1" smtClean="0">
                                      <a:solidFill>
                                        <a:srgbClr val="1A32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b="0" i="1" smtClean="0">
                                      <a:solidFill>
                                        <a:srgbClr val="1A32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num>
                                <m:den>
                                  <m:r>
                                    <a:rPr lang="it-IT" sz="1400" b="0" i="1" smtClean="0">
                                      <a:solidFill>
                                        <a:srgbClr val="1A3260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𝑛𝑅𝑇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it-IT" sz="1200" dirty="0">
                  <a:solidFill>
                    <a:srgbClr val="3658A4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64AF2F7-A518-5DB9-0C09-DBABFDB28E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91" y="3785266"/>
                <a:ext cx="4593244" cy="5677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719644C-8EA9-C3DE-4817-F74DECFEABEC}"/>
              </a:ext>
            </a:extLst>
          </p:cNvPr>
          <p:cNvSpPr txBox="1"/>
          <p:nvPr/>
        </p:nvSpPr>
        <p:spPr>
          <a:xfrm>
            <a:off x="5388155" y="3113705"/>
            <a:ext cx="540931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1A3260"/>
                </a:solidFill>
                <a:latin typeface="+mj-lt"/>
              </a:rPr>
              <a:t>At sufficiently high temperatures, the creep strength strongly depends on temperature, and </a:t>
            </a:r>
            <a:r>
              <a:rPr lang="en-US" sz="1400" b="1" dirty="0">
                <a:solidFill>
                  <a:srgbClr val="1A3260"/>
                </a:solidFill>
                <a:latin typeface="+mj-lt"/>
              </a:rPr>
              <a:t>ductile </a:t>
            </a:r>
            <a:r>
              <a:rPr lang="en-US" sz="1400" b="1" dirty="0" err="1">
                <a:solidFill>
                  <a:srgbClr val="1A3260"/>
                </a:solidFill>
                <a:latin typeface="+mj-lt"/>
              </a:rPr>
              <a:t>behaviour</a:t>
            </a:r>
            <a:r>
              <a:rPr lang="en-US" sz="1400" b="1" dirty="0">
                <a:solidFill>
                  <a:srgbClr val="1A3260"/>
                </a:solidFill>
                <a:latin typeface="+mj-lt"/>
              </a:rPr>
              <a:t> </a:t>
            </a:r>
            <a:r>
              <a:rPr lang="en-US" sz="1400" dirty="0">
                <a:solidFill>
                  <a:srgbClr val="1A3260"/>
                </a:solidFill>
                <a:latin typeface="+mj-lt"/>
              </a:rPr>
              <a:t>can be empirically described by a </a:t>
            </a:r>
            <a:r>
              <a:rPr lang="en-US" sz="1400" b="1" dirty="0">
                <a:solidFill>
                  <a:srgbClr val="1A3260"/>
                </a:solidFill>
                <a:latin typeface="+mj-lt"/>
              </a:rPr>
              <a:t>power law creep</a:t>
            </a:r>
            <a:r>
              <a:rPr lang="en-US" sz="1400" dirty="0">
                <a:solidFill>
                  <a:srgbClr val="1A3260"/>
                </a:solidFill>
                <a:latin typeface="+mj-lt"/>
              </a:rPr>
              <a:t> (Kirby, 1983):</a:t>
            </a:r>
            <a:endParaRPr lang="it-IT" sz="1400" dirty="0">
              <a:solidFill>
                <a:srgbClr val="1A3260"/>
              </a:solidFill>
              <a:latin typeface="+mj-lt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A8493B7-C5B6-E9C7-CE0A-EBFD2C380EFD}"/>
              </a:ext>
            </a:extLst>
          </p:cNvPr>
          <p:cNvSpPr txBox="1"/>
          <p:nvPr/>
        </p:nvSpPr>
        <p:spPr>
          <a:xfrm>
            <a:off x="8698992" y="1023702"/>
            <a:ext cx="29438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92A4D"/>
                </a:solidFill>
              </a:rPr>
              <a:t>RHEOLOGY </a:t>
            </a:r>
            <a:r>
              <a:rPr lang="it-IT" b="1">
                <a:solidFill>
                  <a:srgbClr val="092A4D"/>
                </a:solidFill>
              </a:rPr>
              <a:t>VALIDATION THROUGH </a:t>
            </a:r>
            <a:r>
              <a:rPr lang="it-IT" b="1" dirty="0">
                <a:solidFill>
                  <a:srgbClr val="092A4D"/>
                </a:solidFill>
              </a:rPr>
              <a:t>SEISMIC EVENTS DISTRIBUTION</a:t>
            </a:r>
          </a:p>
        </p:txBody>
      </p:sp>
      <p:sp>
        <p:nvSpPr>
          <p:cNvPr id="27" name="Freccia destra con strisce 26">
            <a:extLst>
              <a:ext uri="{FF2B5EF4-FFF2-40B4-BE49-F238E27FC236}">
                <a16:creationId xmlns:a16="http://schemas.microsoft.com/office/drawing/2014/main" id="{A8CE37B0-7C07-B23C-456F-B2DCB0F4C79E}"/>
              </a:ext>
            </a:extLst>
          </p:cNvPr>
          <p:cNvSpPr/>
          <p:nvPr/>
        </p:nvSpPr>
        <p:spPr>
          <a:xfrm rot="16200000" flipH="1">
            <a:off x="7987747" y="4313399"/>
            <a:ext cx="228600" cy="186757"/>
          </a:xfrm>
          <a:prstGeom prst="stripedRightArrow">
            <a:avLst/>
          </a:prstGeom>
          <a:solidFill>
            <a:srgbClr val="3E4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schermata, Policromia, grafica, Arte bambini&#10;&#10;Descrizione generata automaticamente">
            <a:extLst>
              <a:ext uri="{FF2B5EF4-FFF2-40B4-BE49-F238E27FC236}">
                <a16:creationId xmlns:a16="http://schemas.microsoft.com/office/drawing/2014/main" id="{0244FCF7-8978-CB44-32DA-667F5E453C5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475" y="4496319"/>
            <a:ext cx="7217679" cy="1862126"/>
          </a:xfrm>
          <a:prstGeom prst="rect">
            <a:avLst/>
          </a:prstGeom>
        </p:spPr>
      </p:pic>
      <p:sp>
        <p:nvSpPr>
          <p:cNvPr id="21" name="Freccia destra con strisce 20">
            <a:extLst>
              <a:ext uri="{FF2B5EF4-FFF2-40B4-BE49-F238E27FC236}">
                <a16:creationId xmlns:a16="http://schemas.microsoft.com/office/drawing/2014/main" id="{4F5E1F08-7A6B-1D97-4A9A-872A4E95540F}"/>
              </a:ext>
            </a:extLst>
          </p:cNvPr>
          <p:cNvSpPr/>
          <p:nvPr/>
        </p:nvSpPr>
        <p:spPr>
          <a:xfrm rot="10800000" flipH="1">
            <a:off x="8208529" y="1430618"/>
            <a:ext cx="228600" cy="186757"/>
          </a:xfrm>
          <a:prstGeom prst="stripedRightArrow">
            <a:avLst/>
          </a:prstGeom>
          <a:solidFill>
            <a:srgbClr val="3E4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igura a mano libera: forma 16">
            <a:extLst>
              <a:ext uri="{FF2B5EF4-FFF2-40B4-BE49-F238E27FC236}">
                <a16:creationId xmlns:a16="http://schemas.microsoft.com/office/drawing/2014/main" id="{FE2B7BC7-D835-A6AA-E8F5-58B6ED54BFEE}"/>
              </a:ext>
            </a:extLst>
          </p:cNvPr>
          <p:cNvSpPr/>
          <p:nvPr/>
        </p:nvSpPr>
        <p:spPr>
          <a:xfrm>
            <a:off x="4932118" y="5410200"/>
            <a:ext cx="6869357" cy="919163"/>
          </a:xfrm>
          <a:custGeom>
            <a:avLst/>
            <a:gdLst>
              <a:gd name="connsiteX0" fmla="*/ 1832 w 6869357"/>
              <a:gd name="connsiteY0" fmla="*/ 914400 h 919163"/>
              <a:gd name="connsiteX1" fmla="*/ 6855070 w 6869357"/>
              <a:gd name="connsiteY1" fmla="*/ 919163 h 919163"/>
              <a:gd name="connsiteX2" fmla="*/ 6869357 w 6869357"/>
              <a:gd name="connsiteY2" fmla="*/ 171450 h 919163"/>
              <a:gd name="connsiteX3" fmla="*/ 6621707 w 6869357"/>
              <a:gd name="connsiteY3" fmla="*/ 152400 h 919163"/>
              <a:gd name="connsiteX4" fmla="*/ 5959720 w 6869357"/>
              <a:gd name="connsiteY4" fmla="*/ 114300 h 919163"/>
              <a:gd name="connsiteX5" fmla="*/ 5188195 w 6869357"/>
              <a:gd name="connsiteY5" fmla="*/ 109538 h 919163"/>
              <a:gd name="connsiteX6" fmla="*/ 4135682 w 6869357"/>
              <a:gd name="connsiteY6" fmla="*/ 80963 h 919163"/>
              <a:gd name="connsiteX7" fmla="*/ 3268907 w 6869357"/>
              <a:gd name="connsiteY7" fmla="*/ 52388 h 919163"/>
              <a:gd name="connsiteX8" fmla="*/ 2845045 w 6869357"/>
              <a:gd name="connsiteY8" fmla="*/ 9525 h 919163"/>
              <a:gd name="connsiteX9" fmla="*/ 2330695 w 6869357"/>
              <a:gd name="connsiteY9" fmla="*/ 0 h 919163"/>
              <a:gd name="connsiteX10" fmla="*/ 1787770 w 6869357"/>
              <a:gd name="connsiteY10" fmla="*/ 61913 h 919163"/>
              <a:gd name="connsiteX11" fmla="*/ 1244845 w 6869357"/>
              <a:gd name="connsiteY11" fmla="*/ 133350 h 919163"/>
              <a:gd name="connsiteX12" fmla="*/ 644770 w 6869357"/>
              <a:gd name="connsiteY12" fmla="*/ 195263 h 919163"/>
              <a:gd name="connsiteX13" fmla="*/ 1832 w 6869357"/>
              <a:gd name="connsiteY13" fmla="*/ 233363 h 919163"/>
              <a:gd name="connsiteX14" fmla="*/ 1832 w 6869357"/>
              <a:gd name="connsiteY14" fmla="*/ 914400 h 91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69357" h="919163">
                <a:moveTo>
                  <a:pt x="1832" y="914400"/>
                </a:moveTo>
                <a:lnTo>
                  <a:pt x="6855070" y="919163"/>
                </a:lnTo>
                <a:lnTo>
                  <a:pt x="6869357" y="171450"/>
                </a:lnTo>
                <a:lnTo>
                  <a:pt x="6621707" y="152400"/>
                </a:lnTo>
                <a:lnTo>
                  <a:pt x="5959720" y="114300"/>
                </a:lnTo>
                <a:lnTo>
                  <a:pt x="5188195" y="109538"/>
                </a:lnTo>
                <a:lnTo>
                  <a:pt x="4135682" y="80963"/>
                </a:lnTo>
                <a:lnTo>
                  <a:pt x="3268907" y="52388"/>
                </a:lnTo>
                <a:lnTo>
                  <a:pt x="2845045" y="9525"/>
                </a:lnTo>
                <a:lnTo>
                  <a:pt x="2330695" y="0"/>
                </a:lnTo>
                <a:lnTo>
                  <a:pt x="1787770" y="61913"/>
                </a:lnTo>
                <a:lnTo>
                  <a:pt x="1244845" y="133350"/>
                </a:lnTo>
                <a:lnTo>
                  <a:pt x="644770" y="195263"/>
                </a:lnTo>
                <a:lnTo>
                  <a:pt x="1832" y="233363"/>
                </a:lnTo>
                <a:cubicBezTo>
                  <a:pt x="245" y="449263"/>
                  <a:pt x="-1343" y="665163"/>
                  <a:pt x="1832" y="914400"/>
                </a:cubicBezTo>
                <a:close/>
              </a:path>
            </a:pathLst>
          </a:custGeom>
          <a:solidFill>
            <a:srgbClr val="C0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D3ECCDC6-60F5-69BE-8575-79A676F26A90}"/>
              </a:ext>
            </a:extLst>
          </p:cNvPr>
          <p:cNvSpPr/>
          <p:nvPr/>
        </p:nvSpPr>
        <p:spPr>
          <a:xfrm>
            <a:off x="4929962" y="5410181"/>
            <a:ext cx="6852307" cy="228601"/>
          </a:xfrm>
          <a:custGeom>
            <a:avLst/>
            <a:gdLst>
              <a:gd name="connsiteX0" fmla="*/ 0 w 6854253"/>
              <a:gd name="connsiteY0" fmla="*/ 304841 h 304841"/>
              <a:gd name="connsiteX1" fmla="*/ 352269 w 6854253"/>
              <a:gd name="connsiteY1" fmla="*/ 214900 h 304841"/>
              <a:gd name="connsiteX2" fmla="*/ 936886 w 6854253"/>
              <a:gd name="connsiteY2" fmla="*/ 87483 h 304841"/>
              <a:gd name="connsiteX3" fmla="*/ 1885014 w 6854253"/>
              <a:gd name="connsiteY3" fmla="*/ 16280 h 304841"/>
              <a:gd name="connsiteX4" fmla="*/ 2956810 w 6854253"/>
              <a:gd name="connsiteY4" fmla="*/ 8785 h 304841"/>
              <a:gd name="connsiteX5" fmla="*/ 4133538 w 6854253"/>
              <a:gd name="connsiteY5" fmla="*/ 121211 h 304841"/>
              <a:gd name="connsiteX6" fmla="*/ 5793699 w 6854253"/>
              <a:gd name="connsiteY6" fmla="*/ 154939 h 304841"/>
              <a:gd name="connsiteX7" fmla="*/ 6854253 w 6854253"/>
              <a:gd name="connsiteY7" fmla="*/ 218647 h 304841"/>
              <a:gd name="connsiteX0" fmla="*/ 0 w 6854253"/>
              <a:gd name="connsiteY0" fmla="*/ 309005 h 309005"/>
              <a:gd name="connsiteX1" fmla="*/ 352269 w 6854253"/>
              <a:gd name="connsiteY1" fmla="*/ 219064 h 309005"/>
              <a:gd name="connsiteX2" fmla="*/ 1180476 w 6854253"/>
              <a:gd name="connsiteY2" fmla="*/ 174093 h 309005"/>
              <a:gd name="connsiteX3" fmla="*/ 1885014 w 6854253"/>
              <a:gd name="connsiteY3" fmla="*/ 20444 h 309005"/>
              <a:gd name="connsiteX4" fmla="*/ 2956810 w 6854253"/>
              <a:gd name="connsiteY4" fmla="*/ 12949 h 309005"/>
              <a:gd name="connsiteX5" fmla="*/ 4133538 w 6854253"/>
              <a:gd name="connsiteY5" fmla="*/ 125375 h 309005"/>
              <a:gd name="connsiteX6" fmla="*/ 5793699 w 6854253"/>
              <a:gd name="connsiteY6" fmla="*/ 159103 h 309005"/>
              <a:gd name="connsiteX7" fmla="*/ 6854253 w 6854253"/>
              <a:gd name="connsiteY7" fmla="*/ 222811 h 309005"/>
              <a:gd name="connsiteX0" fmla="*/ 0 w 6854253"/>
              <a:gd name="connsiteY0" fmla="*/ 309005 h 309005"/>
              <a:gd name="connsiteX1" fmla="*/ 430968 w 6854253"/>
              <a:gd name="connsiteY1" fmla="*/ 260287 h 309005"/>
              <a:gd name="connsiteX2" fmla="*/ 1180476 w 6854253"/>
              <a:gd name="connsiteY2" fmla="*/ 174093 h 309005"/>
              <a:gd name="connsiteX3" fmla="*/ 1885014 w 6854253"/>
              <a:gd name="connsiteY3" fmla="*/ 20444 h 309005"/>
              <a:gd name="connsiteX4" fmla="*/ 2956810 w 6854253"/>
              <a:gd name="connsiteY4" fmla="*/ 12949 h 309005"/>
              <a:gd name="connsiteX5" fmla="*/ 4133538 w 6854253"/>
              <a:gd name="connsiteY5" fmla="*/ 125375 h 309005"/>
              <a:gd name="connsiteX6" fmla="*/ 5793699 w 6854253"/>
              <a:gd name="connsiteY6" fmla="*/ 159103 h 309005"/>
              <a:gd name="connsiteX7" fmla="*/ 6854253 w 6854253"/>
              <a:gd name="connsiteY7" fmla="*/ 222811 h 309005"/>
              <a:gd name="connsiteX0" fmla="*/ 0 w 6696857"/>
              <a:gd name="connsiteY0" fmla="*/ 297762 h 297762"/>
              <a:gd name="connsiteX1" fmla="*/ 273572 w 6696857"/>
              <a:gd name="connsiteY1" fmla="*/ 260287 h 297762"/>
              <a:gd name="connsiteX2" fmla="*/ 1023080 w 6696857"/>
              <a:gd name="connsiteY2" fmla="*/ 174093 h 297762"/>
              <a:gd name="connsiteX3" fmla="*/ 1727618 w 6696857"/>
              <a:gd name="connsiteY3" fmla="*/ 20444 h 297762"/>
              <a:gd name="connsiteX4" fmla="*/ 2799414 w 6696857"/>
              <a:gd name="connsiteY4" fmla="*/ 12949 h 297762"/>
              <a:gd name="connsiteX5" fmla="*/ 3976142 w 6696857"/>
              <a:gd name="connsiteY5" fmla="*/ 125375 h 297762"/>
              <a:gd name="connsiteX6" fmla="*/ 5636303 w 6696857"/>
              <a:gd name="connsiteY6" fmla="*/ 159103 h 297762"/>
              <a:gd name="connsiteX7" fmla="*/ 6696857 w 6696857"/>
              <a:gd name="connsiteY7" fmla="*/ 222811 h 297762"/>
              <a:gd name="connsiteX0" fmla="*/ 0 w 6828021"/>
              <a:gd name="connsiteY0" fmla="*/ 260286 h 263420"/>
              <a:gd name="connsiteX1" fmla="*/ 404736 w 6828021"/>
              <a:gd name="connsiteY1" fmla="*/ 260287 h 263420"/>
              <a:gd name="connsiteX2" fmla="*/ 1154244 w 6828021"/>
              <a:gd name="connsiteY2" fmla="*/ 174093 h 263420"/>
              <a:gd name="connsiteX3" fmla="*/ 1858782 w 6828021"/>
              <a:gd name="connsiteY3" fmla="*/ 20444 h 263420"/>
              <a:gd name="connsiteX4" fmla="*/ 2930578 w 6828021"/>
              <a:gd name="connsiteY4" fmla="*/ 12949 h 263420"/>
              <a:gd name="connsiteX5" fmla="*/ 4107306 w 6828021"/>
              <a:gd name="connsiteY5" fmla="*/ 125375 h 263420"/>
              <a:gd name="connsiteX6" fmla="*/ 5767467 w 6828021"/>
              <a:gd name="connsiteY6" fmla="*/ 159103 h 263420"/>
              <a:gd name="connsiteX7" fmla="*/ 6828021 w 6828021"/>
              <a:gd name="connsiteY7" fmla="*/ 222811 h 263420"/>
              <a:gd name="connsiteX0" fmla="*/ 0 w 6828021"/>
              <a:gd name="connsiteY0" fmla="*/ 260286 h 266534"/>
              <a:gd name="connsiteX1" fmla="*/ 404736 w 6828021"/>
              <a:gd name="connsiteY1" fmla="*/ 260287 h 266534"/>
              <a:gd name="connsiteX2" fmla="*/ 1154244 w 6828021"/>
              <a:gd name="connsiteY2" fmla="*/ 174093 h 266534"/>
              <a:gd name="connsiteX3" fmla="*/ 1858782 w 6828021"/>
              <a:gd name="connsiteY3" fmla="*/ 20444 h 266534"/>
              <a:gd name="connsiteX4" fmla="*/ 2930578 w 6828021"/>
              <a:gd name="connsiteY4" fmla="*/ 12949 h 266534"/>
              <a:gd name="connsiteX5" fmla="*/ 4107306 w 6828021"/>
              <a:gd name="connsiteY5" fmla="*/ 125375 h 266534"/>
              <a:gd name="connsiteX6" fmla="*/ 5767467 w 6828021"/>
              <a:gd name="connsiteY6" fmla="*/ 159103 h 266534"/>
              <a:gd name="connsiteX7" fmla="*/ 6828021 w 6828021"/>
              <a:gd name="connsiteY7" fmla="*/ 222811 h 266534"/>
              <a:gd name="connsiteX0" fmla="*/ 0 w 6828021"/>
              <a:gd name="connsiteY0" fmla="*/ 266984 h 273232"/>
              <a:gd name="connsiteX1" fmla="*/ 404736 w 6828021"/>
              <a:gd name="connsiteY1" fmla="*/ 266985 h 273232"/>
              <a:gd name="connsiteX2" fmla="*/ 1154244 w 6828021"/>
              <a:gd name="connsiteY2" fmla="*/ 180791 h 273232"/>
              <a:gd name="connsiteX3" fmla="*/ 2480874 w 6828021"/>
              <a:gd name="connsiteY3" fmla="*/ 15899 h 273232"/>
              <a:gd name="connsiteX4" fmla="*/ 2930578 w 6828021"/>
              <a:gd name="connsiteY4" fmla="*/ 19647 h 273232"/>
              <a:gd name="connsiteX5" fmla="*/ 4107306 w 6828021"/>
              <a:gd name="connsiteY5" fmla="*/ 132073 h 273232"/>
              <a:gd name="connsiteX6" fmla="*/ 5767467 w 6828021"/>
              <a:gd name="connsiteY6" fmla="*/ 165801 h 273232"/>
              <a:gd name="connsiteX7" fmla="*/ 6828021 w 6828021"/>
              <a:gd name="connsiteY7" fmla="*/ 229509 h 273232"/>
              <a:gd name="connsiteX0" fmla="*/ 0 w 6828021"/>
              <a:gd name="connsiteY0" fmla="*/ 258628 h 264876"/>
              <a:gd name="connsiteX1" fmla="*/ 404736 w 6828021"/>
              <a:gd name="connsiteY1" fmla="*/ 258629 h 264876"/>
              <a:gd name="connsiteX2" fmla="*/ 1154244 w 6828021"/>
              <a:gd name="connsiteY2" fmla="*/ 172435 h 264876"/>
              <a:gd name="connsiteX3" fmla="*/ 2480874 w 6828021"/>
              <a:gd name="connsiteY3" fmla="*/ 7543 h 264876"/>
              <a:gd name="connsiteX4" fmla="*/ 3361545 w 6828021"/>
              <a:gd name="connsiteY4" fmla="*/ 37523 h 264876"/>
              <a:gd name="connsiteX5" fmla="*/ 4107306 w 6828021"/>
              <a:gd name="connsiteY5" fmla="*/ 123717 h 264876"/>
              <a:gd name="connsiteX6" fmla="*/ 5767467 w 6828021"/>
              <a:gd name="connsiteY6" fmla="*/ 157445 h 264876"/>
              <a:gd name="connsiteX7" fmla="*/ 6828021 w 6828021"/>
              <a:gd name="connsiteY7" fmla="*/ 221153 h 264876"/>
              <a:gd name="connsiteX0" fmla="*/ 0 w 6828021"/>
              <a:gd name="connsiteY0" fmla="*/ 258709 h 264957"/>
              <a:gd name="connsiteX1" fmla="*/ 404736 w 6828021"/>
              <a:gd name="connsiteY1" fmla="*/ 258710 h 264957"/>
              <a:gd name="connsiteX2" fmla="*/ 1154244 w 6828021"/>
              <a:gd name="connsiteY2" fmla="*/ 172516 h 264957"/>
              <a:gd name="connsiteX3" fmla="*/ 2480874 w 6828021"/>
              <a:gd name="connsiteY3" fmla="*/ 7624 h 264957"/>
              <a:gd name="connsiteX4" fmla="*/ 3361545 w 6828021"/>
              <a:gd name="connsiteY4" fmla="*/ 37604 h 264957"/>
              <a:gd name="connsiteX5" fmla="*/ 4204742 w 6828021"/>
              <a:gd name="connsiteY5" fmla="*/ 127545 h 264957"/>
              <a:gd name="connsiteX6" fmla="*/ 5767467 w 6828021"/>
              <a:gd name="connsiteY6" fmla="*/ 157526 h 264957"/>
              <a:gd name="connsiteX7" fmla="*/ 6828021 w 6828021"/>
              <a:gd name="connsiteY7" fmla="*/ 221234 h 264957"/>
              <a:gd name="connsiteX0" fmla="*/ 0 w 6828021"/>
              <a:gd name="connsiteY0" fmla="*/ 237753 h 244001"/>
              <a:gd name="connsiteX1" fmla="*/ 404736 w 6828021"/>
              <a:gd name="connsiteY1" fmla="*/ 237754 h 244001"/>
              <a:gd name="connsiteX2" fmla="*/ 1154244 w 6828021"/>
              <a:gd name="connsiteY2" fmla="*/ 151560 h 244001"/>
              <a:gd name="connsiteX3" fmla="*/ 2405924 w 6828021"/>
              <a:gd name="connsiteY3" fmla="*/ 12901 h 244001"/>
              <a:gd name="connsiteX4" fmla="*/ 3361545 w 6828021"/>
              <a:gd name="connsiteY4" fmla="*/ 16648 h 244001"/>
              <a:gd name="connsiteX5" fmla="*/ 4204742 w 6828021"/>
              <a:gd name="connsiteY5" fmla="*/ 106589 h 244001"/>
              <a:gd name="connsiteX6" fmla="*/ 5767467 w 6828021"/>
              <a:gd name="connsiteY6" fmla="*/ 136570 h 244001"/>
              <a:gd name="connsiteX7" fmla="*/ 6828021 w 6828021"/>
              <a:gd name="connsiteY7" fmla="*/ 200278 h 244001"/>
              <a:gd name="connsiteX0" fmla="*/ 0 w 6828021"/>
              <a:gd name="connsiteY0" fmla="*/ 226120 h 232368"/>
              <a:gd name="connsiteX1" fmla="*/ 404736 w 6828021"/>
              <a:gd name="connsiteY1" fmla="*/ 226121 h 232368"/>
              <a:gd name="connsiteX2" fmla="*/ 1154244 w 6828021"/>
              <a:gd name="connsiteY2" fmla="*/ 139927 h 232368"/>
              <a:gd name="connsiteX3" fmla="*/ 2405924 w 6828021"/>
              <a:gd name="connsiteY3" fmla="*/ 1268 h 232368"/>
              <a:gd name="connsiteX4" fmla="*/ 3522689 w 6828021"/>
              <a:gd name="connsiteY4" fmla="*/ 72470 h 232368"/>
              <a:gd name="connsiteX5" fmla="*/ 4204742 w 6828021"/>
              <a:gd name="connsiteY5" fmla="*/ 94956 h 232368"/>
              <a:gd name="connsiteX6" fmla="*/ 5767467 w 6828021"/>
              <a:gd name="connsiteY6" fmla="*/ 124937 h 232368"/>
              <a:gd name="connsiteX7" fmla="*/ 6828021 w 6828021"/>
              <a:gd name="connsiteY7" fmla="*/ 188645 h 23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28021" h="232368">
                <a:moveTo>
                  <a:pt x="0" y="226120"/>
                </a:moveTo>
                <a:cubicBezTo>
                  <a:pt x="191748" y="225494"/>
                  <a:pt x="212362" y="240486"/>
                  <a:pt x="404736" y="226121"/>
                </a:cubicBezTo>
                <a:cubicBezTo>
                  <a:pt x="597110" y="211756"/>
                  <a:pt x="820713" y="177402"/>
                  <a:pt x="1154244" y="139927"/>
                </a:cubicBezTo>
                <a:cubicBezTo>
                  <a:pt x="1487775" y="102452"/>
                  <a:pt x="2011183" y="12511"/>
                  <a:pt x="2405924" y="1268"/>
                </a:cubicBezTo>
                <a:cubicBezTo>
                  <a:pt x="2800665" y="-9975"/>
                  <a:pt x="3222886" y="56855"/>
                  <a:pt x="3522689" y="72470"/>
                </a:cubicBezTo>
                <a:cubicBezTo>
                  <a:pt x="3822492" y="88085"/>
                  <a:pt x="3830612" y="86212"/>
                  <a:pt x="4204742" y="94956"/>
                </a:cubicBezTo>
                <a:lnTo>
                  <a:pt x="5767467" y="124937"/>
                </a:lnTo>
                <a:cubicBezTo>
                  <a:pt x="6220919" y="141176"/>
                  <a:pt x="6655634" y="176153"/>
                  <a:pt x="6828021" y="188645"/>
                </a:cubicBezTo>
              </a:path>
            </a:pathLst>
          </a:custGeom>
          <a:noFill/>
          <a:ln>
            <a:solidFill>
              <a:schemeClr val="bg1"/>
            </a:solidFill>
            <a:prstDash val="dash"/>
          </a:ln>
          <a:effectLst>
            <a:glow rad="50800">
              <a:schemeClr val="accent1">
                <a:lumMod val="40000"/>
                <a:lumOff val="60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aseline="-250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1133260-1938-C324-F001-99CBA98F57AD}"/>
              </a:ext>
            </a:extLst>
          </p:cNvPr>
          <p:cNvSpPr txBox="1"/>
          <p:nvPr/>
        </p:nvSpPr>
        <p:spPr>
          <a:xfrm>
            <a:off x="9478194" y="5475888"/>
            <a:ext cx="12618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Brittle</a:t>
            </a:r>
            <a:r>
              <a:rPr lang="it-IT" sz="7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/</a:t>
            </a:r>
            <a:r>
              <a:rPr lang="it-IT" sz="7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Ductile</a:t>
            </a:r>
            <a:r>
              <a:rPr lang="it-IT" sz="7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  <a:r>
              <a:rPr lang="it-IT" sz="700" dirty="0" err="1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transition</a:t>
            </a:r>
            <a:r>
              <a:rPr lang="it-IT" sz="700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 </a:t>
            </a:r>
          </a:p>
        </p:txBody>
      </p:sp>
      <p:sp>
        <p:nvSpPr>
          <p:cNvPr id="18" name="Figura a mano libera: forma 17">
            <a:extLst>
              <a:ext uri="{FF2B5EF4-FFF2-40B4-BE49-F238E27FC236}">
                <a16:creationId xmlns:a16="http://schemas.microsoft.com/office/drawing/2014/main" id="{43C1BF5C-7515-B16A-84E7-CEA8AA9849D1}"/>
              </a:ext>
            </a:extLst>
          </p:cNvPr>
          <p:cNvSpPr/>
          <p:nvPr/>
        </p:nvSpPr>
        <p:spPr>
          <a:xfrm>
            <a:off x="4936655" y="4781953"/>
            <a:ext cx="6864906" cy="848099"/>
          </a:xfrm>
          <a:custGeom>
            <a:avLst/>
            <a:gdLst>
              <a:gd name="connsiteX0" fmla="*/ 0 w 6864906"/>
              <a:gd name="connsiteY0" fmla="*/ 837049 h 848099"/>
              <a:gd name="connsiteX1" fmla="*/ 0 w 6864906"/>
              <a:gd name="connsiteY1" fmla="*/ 16575 h 848099"/>
              <a:gd name="connsiteX2" fmla="*/ 182327 w 6864906"/>
              <a:gd name="connsiteY2" fmla="*/ 22100 h 848099"/>
              <a:gd name="connsiteX3" fmla="*/ 381230 w 6864906"/>
              <a:gd name="connsiteY3" fmla="*/ 16575 h 848099"/>
              <a:gd name="connsiteX4" fmla="*/ 516595 w 6864906"/>
              <a:gd name="connsiteY4" fmla="*/ 2762 h 848099"/>
              <a:gd name="connsiteX5" fmla="*/ 602233 w 6864906"/>
              <a:gd name="connsiteY5" fmla="*/ 22100 h 848099"/>
              <a:gd name="connsiteX6" fmla="*/ 698922 w 6864906"/>
              <a:gd name="connsiteY6" fmla="*/ 24863 h 848099"/>
              <a:gd name="connsiteX7" fmla="*/ 798373 w 6864906"/>
              <a:gd name="connsiteY7" fmla="*/ 24863 h 848099"/>
              <a:gd name="connsiteX8" fmla="*/ 953076 w 6864906"/>
              <a:gd name="connsiteY8" fmla="*/ 30388 h 848099"/>
              <a:gd name="connsiteX9" fmla="*/ 1243142 w 6864906"/>
              <a:gd name="connsiteY9" fmla="*/ 19338 h 848099"/>
              <a:gd name="connsiteX10" fmla="*/ 1837088 w 6864906"/>
              <a:gd name="connsiteY10" fmla="*/ 19338 h 848099"/>
              <a:gd name="connsiteX11" fmla="*/ 2080191 w 6864906"/>
              <a:gd name="connsiteY11" fmla="*/ 16575 h 848099"/>
              <a:gd name="connsiteX12" fmla="*/ 2287381 w 6864906"/>
              <a:gd name="connsiteY12" fmla="*/ 13813 h 848099"/>
              <a:gd name="connsiteX13" fmla="*/ 2530485 w 6864906"/>
              <a:gd name="connsiteY13" fmla="*/ 5525 h 848099"/>
              <a:gd name="connsiteX14" fmla="*/ 2674137 w 6864906"/>
              <a:gd name="connsiteY14" fmla="*/ 11050 h 848099"/>
              <a:gd name="connsiteX15" fmla="*/ 2768063 w 6864906"/>
              <a:gd name="connsiteY15" fmla="*/ 0 h 848099"/>
              <a:gd name="connsiteX16" fmla="*/ 2922765 w 6864906"/>
              <a:gd name="connsiteY16" fmla="*/ 2762 h 848099"/>
              <a:gd name="connsiteX17" fmla="*/ 3262557 w 6864906"/>
              <a:gd name="connsiteY17" fmla="*/ 19338 h 848099"/>
              <a:gd name="connsiteX18" fmla="*/ 3403447 w 6864906"/>
              <a:gd name="connsiteY18" fmla="*/ 13813 h 848099"/>
              <a:gd name="connsiteX19" fmla="*/ 3466985 w 6864906"/>
              <a:gd name="connsiteY19" fmla="*/ 16575 h 848099"/>
              <a:gd name="connsiteX20" fmla="*/ 3502898 w 6864906"/>
              <a:gd name="connsiteY20" fmla="*/ 5525 h 848099"/>
              <a:gd name="connsiteX21" fmla="*/ 3743239 w 6864906"/>
              <a:gd name="connsiteY21" fmla="*/ 11050 h 848099"/>
              <a:gd name="connsiteX22" fmla="*/ 3942141 w 6864906"/>
              <a:gd name="connsiteY22" fmla="*/ 5525 h 848099"/>
              <a:gd name="connsiteX23" fmla="*/ 4027780 w 6864906"/>
              <a:gd name="connsiteY23" fmla="*/ 19338 h 848099"/>
              <a:gd name="connsiteX24" fmla="*/ 4196295 w 6864906"/>
              <a:gd name="connsiteY24" fmla="*/ 13813 h 848099"/>
              <a:gd name="connsiteX25" fmla="*/ 4373097 w 6864906"/>
              <a:gd name="connsiteY25" fmla="*/ 5525 h 848099"/>
              <a:gd name="connsiteX26" fmla="*/ 4596863 w 6864906"/>
              <a:gd name="connsiteY26" fmla="*/ 8287 h 848099"/>
              <a:gd name="connsiteX27" fmla="*/ 4729465 w 6864906"/>
              <a:gd name="connsiteY27" fmla="*/ 8287 h 848099"/>
              <a:gd name="connsiteX28" fmla="*/ 5014006 w 6864906"/>
              <a:gd name="connsiteY28" fmla="*/ 27625 h 848099"/>
              <a:gd name="connsiteX29" fmla="*/ 5210146 w 6864906"/>
              <a:gd name="connsiteY29" fmla="*/ 22100 h 848099"/>
              <a:gd name="connsiteX30" fmla="*/ 5450487 w 6864906"/>
              <a:gd name="connsiteY30" fmla="*/ 13813 h 848099"/>
              <a:gd name="connsiteX31" fmla="*/ 5594139 w 6864906"/>
              <a:gd name="connsiteY31" fmla="*/ 8287 h 848099"/>
              <a:gd name="connsiteX32" fmla="*/ 5682540 w 6864906"/>
              <a:gd name="connsiteY32" fmla="*/ 19338 h 848099"/>
              <a:gd name="connsiteX33" fmla="*/ 5831717 w 6864906"/>
              <a:gd name="connsiteY33" fmla="*/ 5525 h 848099"/>
              <a:gd name="connsiteX34" fmla="*/ 5983657 w 6864906"/>
              <a:gd name="connsiteY34" fmla="*/ 11050 h 848099"/>
              <a:gd name="connsiteX35" fmla="*/ 6096921 w 6864906"/>
              <a:gd name="connsiteY35" fmla="*/ 13813 h 848099"/>
              <a:gd name="connsiteX36" fmla="*/ 6196372 w 6864906"/>
              <a:gd name="connsiteY36" fmla="*/ 24863 h 848099"/>
              <a:gd name="connsiteX37" fmla="*/ 6298586 w 6864906"/>
              <a:gd name="connsiteY37" fmla="*/ 24863 h 848099"/>
              <a:gd name="connsiteX38" fmla="*/ 6461576 w 6864906"/>
              <a:gd name="connsiteY38" fmla="*/ 13813 h 848099"/>
              <a:gd name="connsiteX39" fmla="*/ 6519589 w 6864906"/>
              <a:gd name="connsiteY39" fmla="*/ 27625 h 848099"/>
              <a:gd name="connsiteX40" fmla="*/ 6654953 w 6864906"/>
              <a:gd name="connsiteY40" fmla="*/ 24863 h 848099"/>
              <a:gd name="connsiteX41" fmla="*/ 6859381 w 6864906"/>
              <a:gd name="connsiteY41" fmla="*/ 38675 h 848099"/>
              <a:gd name="connsiteX42" fmla="*/ 6856619 w 6864906"/>
              <a:gd name="connsiteY42" fmla="*/ 792848 h 848099"/>
              <a:gd name="connsiteX43" fmla="*/ 6864906 w 6864906"/>
              <a:gd name="connsiteY43" fmla="*/ 814949 h 848099"/>
              <a:gd name="connsiteX44" fmla="*/ 6721254 w 6864906"/>
              <a:gd name="connsiteY44" fmla="*/ 801136 h 848099"/>
              <a:gd name="connsiteX45" fmla="*/ 6364887 w 6864906"/>
              <a:gd name="connsiteY45" fmla="*/ 773510 h 848099"/>
              <a:gd name="connsiteX46" fmla="*/ 5770941 w 6864906"/>
              <a:gd name="connsiteY46" fmla="*/ 740360 h 848099"/>
              <a:gd name="connsiteX47" fmla="*/ 5066494 w 6864906"/>
              <a:gd name="connsiteY47" fmla="*/ 726547 h 848099"/>
              <a:gd name="connsiteX48" fmla="*/ 4411773 w 6864906"/>
              <a:gd name="connsiteY48" fmla="*/ 707210 h 848099"/>
              <a:gd name="connsiteX49" fmla="*/ 3729426 w 6864906"/>
              <a:gd name="connsiteY49" fmla="*/ 698922 h 848099"/>
              <a:gd name="connsiteX50" fmla="*/ 3143768 w 6864906"/>
              <a:gd name="connsiteY50" fmla="*/ 654721 h 848099"/>
              <a:gd name="connsiteX51" fmla="*/ 2605073 w 6864906"/>
              <a:gd name="connsiteY51" fmla="*/ 607758 h 848099"/>
              <a:gd name="connsiteX52" fmla="*/ 2082953 w 6864906"/>
              <a:gd name="connsiteY52" fmla="*/ 627096 h 848099"/>
              <a:gd name="connsiteX53" fmla="*/ 1765262 w 6864906"/>
              <a:gd name="connsiteY53" fmla="*/ 676822 h 848099"/>
              <a:gd name="connsiteX54" fmla="*/ 1262480 w 6864906"/>
              <a:gd name="connsiteY54" fmla="*/ 737597 h 848099"/>
              <a:gd name="connsiteX55" fmla="*/ 776273 w 6864906"/>
              <a:gd name="connsiteY55" fmla="*/ 795611 h 848099"/>
              <a:gd name="connsiteX56" fmla="*/ 273491 w 6864906"/>
              <a:gd name="connsiteY56" fmla="*/ 848099 h 848099"/>
              <a:gd name="connsiteX57" fmla="*/ 0 w 6864906"/>
              <a:gd name="connsiteY57" fmla="*/ 837049 h 848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864906" h="848099">
                <a:moveTo>
                  <a:pt x="0" y="837049"/>
                </a:moveTo>
                <a:lnTo>
                  <a:pt x="0" y="16575"/>
                </a:lnTo>
                <a:lnTo>
                  <a:pt x="182327" y="22100"/>
                </a:lnTo>
                <a:lnTo>
                  <a:pt x="381230" y="16575"/>
                </a:lnTo>
                <a:lnTo>
                  <a:pt x="516595" y="2762"/>
                </a:lnTo>
                <a:lnTo>
                  <a:pt x="602233" y="22100"/>
                </a:lnTo>
                <a:lnTo>
                  <a:pt x="698922" y="24863"/>
                </a:lnTo>
                <a:lnTo>
                  <a:pt x="798373" y="24863"/>
                </a:lnTo>
                <a:lnTo>
                  <a:pt x="953076" y="30388"/>
                </a:lnTo>
                <a:lnTo>
                  <a:pt x="1243142" y="19338"/>
                </a:lnTo>
                <a:lnTo>
                  <a:pt x="1837088" y="19338"/>
                </a:lnTo>
                <a:lnTo>
                  <a:pt x="2080191" y="16575"/>
                </a:lnTo>
                <a:lnTo>
                  <a:pt x="2287381" y="13813"/>
                </a:lnTo>
                <a:lnTo>
                  <a:pt x="2530485" y="5525"/>
                </a:lnTo>
                <a:lnTo>
                  <a:pt x="2674137" y="11050"/>
                </a:lnTo>
                <a:lnTo>
                  <a:pt x="2768063" y="0"/>
                </a:lnTo>
                <a:lnTo>
                  <a:pt x="2922765" y="2762"/>
                </a:lnTo>
                <a:lnTo>
                  <a:pt x="3262557" y="19338"/>
                </a:lnTo>
                <a:lnTo>
                  <a:pt x="3403447" y="13813"/>
                </a:lnTo>
                <a:lnTo>
                  <a:pt x="3466985" y="16575"/>
                </a:lnTo>
                <a:lnTo>
                  <a:pt x="3502898" y="5525"/>
                </a:lnTo>
                <a:lnTo>
                  <a:pt x="3743239" y="11050"/>
                </a:lnTo>
                <a:lnTo>
                  <a:pt x="3942141" y="5525"/>
                </a:lnTo>
                <a:lnTo>
                  <a:pt x="4027780" y="19338"/>
                </a:lnTo>
                <a:lnTo>
                  <a:pt x="4196295" y="13813"/>
                </a:lnTo>
                <a:lnTo>
                  <a:pt x="4373097" y="5525"/>
                </a:lnTo>
                <a:lnTo>
                  <a:pt x="4596863" y="8287"/>
                </a:lnTo>
                <a:lnTo>
                  <a:pt x="4729465" y="8287"/>
                </a:lnTo>
                <a:lnTo>
                  <a:pt x="5014006" y="27625"/>
                </a:lnTo>
                <a:lnTo>
                  <a:pt x="5210146" y="22100"/>
                </a:lnTo>
                <a:lnTo>
                  <a:pt x="5450487" y="13813"/>
                </a:lnTo>
                <a:lnTo>
                  <a:pt x="5594139" y="8287"/>
                </a:lnTo>
                <a:lnTo>
                  <a:pt x="5682540" y="19338"/>
                </a:lnTo>
                <a:lnTo>
                  <a:pt x="5831717" y="5525"/>
                </a:lnTo>
                <a:lnTo>
                  <a:pt x="5983657" y="11050"/>
                </a:lnTo>
                <a:lnTo>
                  <a:pt x="6096921" y="13813"/>
                </a:lnTo>
                <a:lnTo>
                  <a:pt x="6196372" y="24863"/>
                </a:lnTo>
                <a:lnTo>
                  <a:pt x="6298586" y="24863"/>
                </a:lnTo>
                <a:lnTo>
                  <a:pt x="6461576" y="13813"/>
                </a:lnTo>
                <a:lnTo>
                  <a:pt x="6519589" y="27625"/>
                </a:lnTo>
                <a:lnTo>
                  <a:pt x="6654953" y="24863"/>
                </a:lnTo>
                <a:lnTo>
                  <a:pt x="6859381" y="38675"/>
                </a:lnTo>
                <a:cubicBezTo>
                  <a:pt x="6858460" y="290066"/>
                  <a:pt x="6857540" y="541457"/>
                  <a:pt x="6856619" y="792848"/>
                </a:cubicBezTo>
                <a:lnTo>
                  <a:pt x="6864906" y="814949"/>
                </a:lnTo>
                <a:lnTo>
                  <a:pt x="6721254" y="801136"/>
                </a:lnTo>
                <a:lnTo>
                  <a:pt x="6364887" y="773510"/>
                </a:lnTo>
                <a:lnTo>
                  <a:pt x="5770941" y="740360"/>
                </a:lnTo>
                <a:lnTo>
                  <a:pt x="5066494" y="726547"/>
                </a:lnTo>
                <a:lnTo>
                  <a:pt x="4411773" y="707210"/>
                </a:lnTo>
                <a:lnTo>
                  <a:pt x="3729426" y="698922"/>
                </a:lnTo>
                <a:lnTo>
                  <a:pt x="3143768" y="654721"/>
                </a:lnTo>
                <a:lnTo>
                  <a:pt x="2605073" y="607758"/>
                </a:lnTo>
                <a:lnTo>
                  <a:pt x="2082953" y="627096"/>
                </a:lnTo>
                <a:lnTo>
                  <a:pt x="1765262" y="676822"/>
                </a:lnTo>
                <a:lnTo>
                  <a:pt x="1262480" y="737597"/>
                </a:lnTo>
                <a:lnTo>
                  <a:pt x="776273" y="795611"/>
                </a:lnTo>
                <a:lnTo>
                  <a:pt x="273491" y="848099"/>
                </a:lnTo>
                <a:lnTo>
                  <a:pt x="0" y="837049"/>
                </a:lnTo>
                <a:close/>
              </a:path>
            </a:pathLst>
          </a:custGeom>
          <a:solidFill>
            <a:srgbClr val="83CBEB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842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22222E-6 L -0.14935 -0.0011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74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96296E-6 L -0.14935 -0.00162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74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9" grpId="0" animBg="1"/>
      <p:bldP spid="10" grpId="0"/>
      <p:bldP spid="22" grpId="0"/>
      <p:bldP spid="27" grpId="0" animBg="1"/>
      <p:bldP spid="21" grpId="0" animBg="1"/>
      <p:bldP spid="17" grpId="0" animBg="1"/>
      <p:bldP spid="7" grpId="0" animBg="1"/>
      <p:bldP spid="8" grpId="0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CF94EFA0-4E6E-778D-7394-37BD7E874E0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8280" y="1206631"/>
            <a:ext cx="9463091" cy="565136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6E69230-6743-234B-9846-8AD9826B767B}"/>
              </a:ext>
            </a:extLst>
          </p:cNvPr>
          <p:cNvSpPr txBox="1"/>
          <p:nvPr/>
        </p:nvSpPr>
        <p:spPr>
          <a:xfrm>
            <a:off x="479585" y="1970189"/>
            <a:ext cx="11460480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defTabSz="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374151"/>
                </a:solidFill>
                <a:latin typeface="Söhne"/>
              </a:rPr>
              <a:t> Development of a Realistic Model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742950" lvl="1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srgbClr val="374151"/>
                </a:solidFill>
                <a:latin typeface="Söhne"/>
              </a:rPr>
              <a:t>Integration of geophysical data from imaging techniques, focusing on an iconic caldera and associated magmatic systems.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000" b="1" dirty="0">
                <a:solidFill>
                  <a:srgbClr val="374151"/>
                </a:solidFill>
                <a:latin typeface="Söhne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Analysis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 of Alternative </a:t>
            </a:r>
            <a:r>
              <a:rPr lang="en-US" sz="2000" b="1" dirty="0">
                <a:solidFill>
                  <a:srgbClr val="374151"/>
                </a:solidFill>
                <a:latin typeface="Söhne"/>
              </a:rPr>
              <a:t>S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cenarios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742950" lvl="1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2000" dirty="0">
                <a:solidFill>
                  <a:srgbClr val="374151"/>
                </a:solidFill>
                <a:latin typeface="Söhne"/>
              </a:rPr>
              <a:t>Combined exploration of internal heat sources, adjusting thermal properties for more accurate simulations.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R="0" lvl="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 Optimization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 of </a:t>
            </a:r>
            <a:r>
              <a:rPr lang="en-US" sz="2000" b="1" dirty="0">
                <a:solidFill>
                  <a:srgbClr val="374151"/>
                </a:solidFill>
                <a:latin typeface="Söhne"/>
              </a:rPr>
              <a:t>S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olutions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742950" lvl="1" indent="-285750" defTabSz="457200">
              <a:buFont typeface="Wingdings" panose="05000000000000000000" pitchFamily="2" charset="2"/>
              <a:buChar char="ü"/>
              <a:defRPr/>
            </a:pPr>
            <a:r>
              <a:rPr lang="en-US" sz="2000" dirty="0"/>
              <a:t>Implementation of algorithms to minimize the error between modeled and calculated results, achieving precision within a reasonable number of iterations</a:t>
            </a:r>
            <a:r>
              <a:rPr lang="en-US" sz="2000" dirty="0">
                <a:solidFill>
                  <a:srgbClr val="3E4F60"/>
                </a:solidFill>
              </a:rPr>
              <a:t>.</a:t>
            </a:r>
          </a:p>
          <a:p>
            <a:pPr lvl="1" defTabSz="457200"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74151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Overall impact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  <a:p>
            <a:pPr lvl="1" defTabSz="457200">
              <a:defRPr/>
            </a:pPr>
            <a:r>
              <a:rPr lang="en-US" sz="2000" dirty="0">
                <a:solidFill>
                  <a:srgbClr val="3E4F60"/>
                </a:solidFill>
              </a:rPr>
              <a:t>A multidisciplinary approach has improved the accuracy and reliability of the simulations.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74151"/>
              </a:solidFill>
              <a:effectLst/>
              <a:uLnTx/>
              <a:uFillTx/>
              <a:latin typeface="Söhne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452C2E3-9D0C-4FF3-B5DC-0B19FA35BAC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206631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084EF8C6-3EB0-BA3B-E924-86532A3FAF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9465" y="6536625"/>
            <a:ext cx="2374895" cy="21769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olo 6">
            <a:extLst>
              <a:ext uri="{FF2B5EF4-FFF2-40B4-BE49-F238E27FC236}">
                <a16:creationId xmlns:a16="http://schemas.microsoft.com/office/drawing/2014/main" id="{16998418-6457-18D2-7610-21F194026D37}"/>
              </a:ext>
            </a:extLst>
          </p:cNvPr>
          <p:cNvSpPr txBox="1">
            <a:spLocks/>
          </p:cNvSpPr>
          <p:nvPr/>
        </p:nvSpPr>
        <p:spPr>
          <a:xfrm>
            <a:off x="3393011" y="-237219"/>
            <a:ext cx="7716949" cy="210373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kern="1200" cap="all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all" spc="0" normalizeH="0" baseline="0" noProof="0" dirty="0">
                <a:ln>
                  <a:noFill/>
                </a:ln>
                <a:solidFill>
                  <a:srgbClr val="1A3260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110496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58CCB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58CCB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58CCB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58CCB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mph" presetSubtype="0" fill="hold" nodeType="clickEffect">
                                  <p:stCondLst>
                                    <p:cond delay="15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9" presetClass="emph" presetSubtype="0" fill="hold" nodeType="withEffect">
                                  <p:stCondLst>
                                    <p:cond delay="156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9" presetClass="emph" presetSubtype="0" fill="hold" nodeType="clickEffect">
                                  <p:stCondLst>
                                    <p:cond delay="226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9" presetClass="emph" presetSubtype="0" fill="hold" nodeType="withEffect">
                                  <p:stCondLst>
                                    <p:cond delay="226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68FD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E60E11-32D7-4FF1-6A8B-E94FFB95B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EE53FC0B-4106-6399-B11C-FF0AFD54B31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206631"/>
          </a:xfrm>
          <a:prstGeom prst="rect">
            <a:avLst/>
          </a:prstGeom>
        </p:spPr>
      </p:pic>
      <p:grpSp>
        <p:nvGrpSpPr>
          <p:cNvPr id="24" name="Gruppo 23">
            <a:extLst>
              <a:ext uri="{FF2B5EF4-FFF2-40B4-BE49-F238E27FC236}">
                <a16:creationId xmlns:a16="http://schemas.microsoft.com/office/drawing/2014/main" id="{F0728494-2F5D-9256-6F36-A7269E057230}"/>
              </a:ext>
            </a:extLst>
          </p:cNvPr>
          <p:cNvGrpSpPr/>
          <p:nvPr/>
        </p:nvGrpSpPr>
        <p:grpSpPr>
          <a:xfrm>
            <a:off x="437120" y="1323592"/>
            <a:ext cx="11506783" cy="5292353"/>
            <a:chOff x="437120" y="1323592"/>
            <a:chExt cx="11506783" cy="5292353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DB588C24-F775-69DE-763A-F37162A6AC37}"/>
                </a:ext>
              </a:extLst>
            </p:cNvPr>
            <p:cNvSpPr txBox="1"/>
            <p:nvPr/>
          </p:nvSpPr>
          <p:spPr>
            <a:xfrm>
              <a:off x="5354725" y="4059794"/>
              <a:ext cx="6589178" cy="9269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4000" b="1" kern="100" dirty="0">
                  <a:solidFill>
                    <a:srgbClr val="324574"/>
                  </a:solidFill>
                  <a:ea typeface="Calibri" panose="020F0502020204030204" pitchFamily="34" charset="0"/>
                  <a:cs typeface="Calibri" panose="020F0502020204030204" pitchFamily="34" charset="0"/>
                </a:rPr>
                <a:t>Thanks for your attention!</a:t>
              </a:r>
              <a:endParaRPr lang="it-IT" sz="40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CE627379-8036-43C3-D83A-EA5EDAF50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437120" y="1323592"/>
              <a:ext cx="5128353" cy="3553906"/>
            </a:xfrm>
            <a:prstGeom prst="rect">
              <a:avLst/>
            </a:prstGeom>
            <a:effectLst>
              <a:softEdge rad="0"/>
            </a:effectLst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C39BBDE8-5C7C-7636-115F-D1D55977795B}"/>
                </a:ext>
              </a:extLst>
            </p:cNvPr>
            <p:cNvSpPr txBox="1"/>
            <p:nvPr/>
          </p:nvSpPr>
          <p:spPr>
            <a:xfrm>
              <a:off x="5223450" y="5677226"/>
              <a:ext cx="6589180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1. Istituto per il Rilevamento Elettromagnetico dell’Ambiente (IREA), Consiglio Nazionale delle Ricerche (CNR), Via Diocleziano, 328, 80124 Napoli, Italia.</a:t>
              </a:r>
            </a:p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2. Istituto di Geoscienze e </a:t>
              </a:r>
              <a:r>
                <a:rPr lang="it-IT" sz="900" dirty="0" err="1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Georisorse</a:t>
              </a: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 (IGG), Consiglio Nazionale delle Ricerche (CNR), Via Valperga Caluso, 35, 10125 Torino, Italia.</a:t>
              </a:r>
            </a:p>
            <a:p>
              <a:pPr algn="just">
                <a:spcBef>
                  <a:spcPts val="600"/>
                </a:spcBef>
              </a:pP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3. Dipartimento di Scienze della Terra, dell’Ambiente e delle Risorse (</a:t>
              </a:r>
              <a:r>
                <a:rPr lang="it-IT" sz="900" dirty="0" err="1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DiSTAR</a:t>
              </a:r>
              <a:r>
                <a:rPr lang="it-IT" sz="9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), Università degli Studi di Napoli Federico II, Via Vicinale Cupa Cintia, 21, 80126 Napoli, Italia.</a:t>
              </a:r>
            </a:p>
          </p:txBody>
        </p:sp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6F074CB0-9C0E-3393-0D38-3C441CD33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8313" y="5774244"/>
              <a:ext cx="1025200" cy="720000"/>
            </a:xfrm>
            <a:prstGeom prst="rect">
              <a:avLst/>
            </a:prstGeom>
          </p:spPr>
        </p:pic>
        <p:pic>
          <p:nvPicPr>
            <p:cNvPr id="15" name="Immagine 14" descr="Immagine che contiene Carattere, schermata, Elementi grafici, testo&#10;&#10;Descrizione generata automaticamente">
              <a:extLst>
                <a:ext uri="{FF2B5EF4-FFF2-40B4-BE49-F238E27FC236}">
                  <a16:creationId xmlns:a16="http://schemas.microsoft.com/office/drawing/2014/main" id="{8A8B4CA8-EDEB-9A7B-99EE-94672AFD7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785" y="5774244"/>
              <a:ext cx="1129626" cy="720000"/>
            </a:xfrm>
            <a:prstGeom prst="rect">
              <a:avLst/>
            </a:prstGeom>
          </p:spPr>
        </p:pic>
        <p:pic>
          <p:nvPicPr>
            <p:cNvPr id="16" name="Immagine 15" descr="Immagine che contiene cerchio, simbolo, emblema, arte&#10;&#10;Descrizione generata automaticamente">
              <a:extLst>
                <a:ext uri="{FF2B5EF4-FFF2-40B4-BE49-F238E27FC236}">
                  <a16:creationId xmlns:a16="http://schemas.microsoft.com/office/drawing/2014/main" id="{F73B2DE8-4895-F60B-302E-0C1ADD149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8049" y="5774244"/>
              <a:ext cx="722824" cy="720000"/>
            </a:xfrm>
            <a:prstGeom prst="rect">
              <a:avLst/>
            </a:prstGeom>
          </p:spPr>
        </p:pic>
        <p:pic>
          <p:nvPicPr>
            <p:cNvPr id="17" name="Immagine 16" descr="Immagine che contiene testo, Carattere, Elementi grafici, grafica&#10;&#10;Descrizione generata automaticamente">
              <a:extLst>
                <a:ext uri="{FF2B5EF4-FFF2-40B4-BE49-F238E27FC236}">
                  <a16:creationId xmlns:a16="http://schemas.microsoft.com/office/drawing/2014/main" id="{1B097EB1-DCCC-7516-A32C-6354D4951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1592" y="5774244"/>
              <a:ext cx="672185" cy="720000"/>
            </a:xfrm>
            <a:prstGeom prst="rect">
              <a:avLst/>
            </a:prstGeom>
          </p:spPr>
        </p:pic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52A9B8E9-4951-FA65-4CDB-61F5F8311708}"/>
                </a:ext>
              </a:extLst>
            </p:cNvPr>
            <p:cNvSpPr txBox="1"/>
            <p:nvPr/>
          </p:nvSpPr>
          <p:spPr>
            <a:xfrm>
              <a:off x="2306725" y="5674216"/>
              <a:ext cx="609600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700" dirty="0">
                  <a:solidFill>
                    <a:srgbClr val="324574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1)           	2)	                 3)      </a:t>
              </a:r>
              <a:endParaRPr lang="it-IT" sz="700" dirty="0"/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472AE5E-03F1-168B-378F-5AF3618C96AA}"/>
              </a:ext>
            </a:extLst>
          </p:cNvPr>
          <p:cNvSpPr txBox="1"/>
          <p:nvPr/>
        </p:nvSpPr>
        <p:spPr>
          <a:xfrm>
            <a:off x="5804789" y="4770156"/>
            <a:ext cx="6589178" cy="902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en-US" b="1" kern="100" dirty="0">
                <a:solidFill>
                  <a:srgbClr val="092A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00FF00"/>
                </a:highlight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kern="100" dirty="0">
              <a:solidFill>
                <a:srgbClr val="092A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1400" b="1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Perrini M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it-IT" sz="1400" b="1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Gola G.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Tizzani P.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Fedi F.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Brahmi M.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1,3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kern="1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Castaldo R.</a:t>
            </a:r>
            <a:r>
              <a:rPr lang="it-IT" sz="1400" kern="100" baseline="30000" dirty="0">
                <a:solidFill>
                  <a:srgbClr val="324574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BD03BB7B-A560-584F-1349-3E305DC55788}"/>
              </a:ext>
            </a:extLst>
          </p:cNvPr>
          <p:cNvGrpSpPr/>
          <p:nvPr/>
        </p:nvGrpSpPr>
        <p:grpSpPr>
          <a:xfrm>
            <a:off x="5664968" y="1754957"/>
            <a:ext cx="5475514" cy="2086497"/>
            <a:chOff x="5655129" y="1712617"/>
            <a:chExt cx="5475514" cy="2086497"/>
          </a:xfrm>
        </p:grpSpPr>
        <p:pic>
          <p:nvPicPr>
            <p:cNvPr id="18" name="Immagine 17" descr="Immagine che contiene testo, schermata, Carattere, Blu elettrico&#10;&#10;Descrizione generata automaticamente">
              <a:extLst>
                <a:ext uri="{FF2B5EF4-FFF2-40B4-BE49-F238E27FC236}">
                  <a16:creationId xmlns:a16="http://schemas.microsoft.com/office/drawing/2014/main" id="{C7B30C76-652A-EB04-E659-B0F9DAD55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6154" b="11394"/>
            <a:stretch/>
          </p:blipFill>
          <p:spPr>
            <a:xfrm>
              <a:off x="5782335" y="2180410"/>
              <a:ext cx="5208122" cy="540890"/>
            </a:xfrm>
            <a:prstGeom prst="rect">
              <a:avLst/>
            </a:prstGeom>
            <a:effectLst>
              <a:softEdge rad="12700"/>
            </a:effectLst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81125EB1-773A-D43A-EC00-E0975B57A617}"/>
                </a:ext>
              </a:extLst>
            </p:cNvPr>
            <p:cNvSpPr txBox="1"/>
            <p:nvPr/>
          </p:nvSpPr>
          <p:spPr>
            <a:xfrm>
              <a:off x="5723908" y="2793452"/>
              <a:ext cx="5266549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US" sz="1100" dirty="0">
                  <a:solidFill>
                    <a:srgbClr val="3E4F60"/>
                  </a:solidFill>
                  <a:latin typeface="+mj-lt"/>
                </a:rPr>
                <a:t>This work is supported by the I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talian project funded by the call Prin2022PNRR, code p2022p37sn project "Relation Between 3d </a:t>
              </a:r>
              <a:r>
                <a:rPr lang="en-US" sz="1100" b="1" i="0" dirty="0">
                  <a:solidFill>
                    <a:srgbClr val="3E4F60"/>
                  </a:solidFill>
                  <a:effectLst/>
                  <a:latin typeface="+mj-lt"/>
                </a:rPr>
                <a:t>T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hermo-</a:t>
              </a:r>
              <a:r>
                <a:rPr lang="en-US" sz="1100" b="1" i="0" dirty="0">
                  <a:solidFill>
                    <a:srgbClr val="3E4F60"/>
                  </a:solidFill>
                  <a:effectLst/>
                  <a:latin typeface="+mj-lt"/>
                </a:rPr>
                <a:t>R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heological Model And Seismic </a:t>
              </a:r>
              <a:r>
                <a:rPr lang="en-US" sz="1100" b="1" i="0" dirty="0">
                  <a:solidFill>
                    <a:srgbClr val="3E4F60"/>
                  </a:solidFill>
                  <a:effectLst/>
                  <a:latin typeface="+mj-lt"/>
                </a:rPr>
                <a:t>Ha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zard For The Risk </a:t>
              </a:r>
              <a:r>
                <a:rPr lang="en-US" sz="1100" b="1" i="0" dirty="0">
                  <a:solidFill>
                    <a:srgbClr val="3E4F60"/>
                  </a:solidFill>
                  <a:effectLst/>
                  <a:latin typeface="+mj-lt"/>
                </a:rPr>
                <a:t>M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itigation in the Urban Areas Of Southern Italy (</a:t>
              </a:r>
              <a:r>
                <a:rPr lang="en-US" sz="1100" b="1" i="0" dirty="0">
                  <a:solidFill>
                    <a:srgbClr val="3E4F60"/>
                  </a:solidFill>
                  <a:effectLst/>
                  <a:latin typeface="+mj-lt"/>
                </a:rPr>
                <a:t>TRHAM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)", decree of admission to funding - director's decree no. 1409 of 14/09/2023, ERC sector pe10 "earth system science, funded by the European union - </a:t>
              </a:r>
              <a:r>
                <a:rPr lang="en-US" sz="1100" i="0" dirty="0" err="1">
                  <a:solidFill>
                    <a:srgbClr val="3E4F60"/>
                  </a:solidFill>
                  <a:effectLst/>
                  <a:latin typeface="+mj-lt"/>
                </a:rPr>
                <a:t>NextGenerationEU</a:t>
              </a:r>
              <a:r>
                <a:rPr lang="en-US" sz="1100" i="0" dirty="0">
                  <a:solidFill>
                    <a:srgbClr val="3E4F60"/>
                  </a:solidFill>
                  <a:effectLst/>
                  <a:latin typeface="+mj-lt"/>
                </a:rPr>
                <a:t>.</a:t>
              </a:r>
              <a:endParaRPr lang="en-US" sz="1100" dirty="0">
                <a:solidFill>
                  <a:srgbClr val="3E4F60"/>
                </a:solidFill>
                <a:latin typeface="+mj-lt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C9F2FF1E-DDA9-6CEB-D593-56C43B851818}"/>
                </a:ext>
              </a:extLst>
            </p:cNvPr>
            <p:cNvSpPr txBox="1"/>
            <p:nvPr/>
          </p:nvSpPr>
          <p:spPr>
            <a:xfrm>
              <a:off x="5723908" y="1745741"/>
              <a:ext cx="533597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b="1" dirty="0">
                  <a:solidFill>
                    <a:srgbClr val="3E4F60"/>
                  </a:solidFill>
                  <a:latin typeface="+mj-lt"/>
                </a:rPr>
                <a:t>Acknowledgments:</a:t>
              </a: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28C8A190-B172-E7B0-C61D-0F8CA55D6B4F}"/>
                </a:ext>
              </a:extLst>
            </p:cNvPr>
            <p:cNvSpPr/>
            <p:nvPr/>
          </p:nvSpPr>
          <p:spPr>
            <a:xfrm>
              <a:off x="5655129" y="1712617"/>
              <a:ext cx="5475514" cy="2086497"/>
            </a:xfrm>
            <a:prstGeom prst="rect">
              <a:avLst/>
            </a:prstGeom>
            <a:noFill/>
            <a:ln w="3175">
              <a:solidFill>
                <a:srgbClr val="3E4F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84920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E97823C-A9F2-A3FC-2693-2931711192E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  <a:effectLst/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116E2C0-C597-7D27-390C-18619ADE0834}"/>
              </a:ext>
            </a:extLst>
          </p:cNvPr>
          <p:cNvSpPr txBox="1"/>
          <p:nvPr/>
        </p:nvSpPr>
        <p:spPr>
          <a:xfrm>
            <a:off x="186717" y="1156164"/>
            <a:ext cx="711165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The Yellowstone </a:t>
            </a:r>
            <a:r>
              <a:rPr lang="it-IT" sz="2400" b="1" dirty="0" err="1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Volcanic</a:t>
            </a:r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Field </a:t>
            </a:r>
            <a:r>
              <a:rPr lang="it-IT" sz="2400" b="1" dirty="0" err="1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one of</a:t>
            </a:r>
          </a:p>
          <a:p>
            <a:pPr algn="ctr"/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it-IT" sz="2400" b="1" dirty="0" err="1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largest</a:t>
            </a:r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centers of </a:t>
            </a:r>
            <a:r>
              <a:rPr lang="it-IT" sz="2400" b="1" dirty="0" err="1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silicic</a:t>
            </a:r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b="1" dirty="0" err="1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magmatism</a:t>
            </a:r>
            <a:r>
              <a:rPr lang="it-IT" sz="24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Calibri" panose="020F0502020204030204" pitchFamily="34" charset="0"/>
              </a:rPr>
              <a:t> on Earth</a:t>
            </a:r>
          </a:p>
        </p:txBody>
      </p:sp>
      <p:pic>
        <p:nvPicPr>
          <p:cNvPr id="6" name="Immagine 5" descr="Immagine che contiene schermata, diagramma&#10;&#10;Descrizione generata automaticamente">
            <a:extLst>
              <a:ext uri="{FF2B5EF4-FFF2-40B4-BE49-F238E27FC236}">
                <a16:creationId xmlns:a16="http://schemas.microsoft.com/office/drawing/2014/main" id="{0D42C96E-A127-FB74-2259-29D6D379A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61" y="3235812"/>
            <a:ext cx="4724339" cy="306332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CE99507-C235-D9D8-A3BC-89135139A41C}"/>
              </a:ext>
            </a:extLst>
          </p:cNvPr>
          <p:cNvSpPr txBox="1"/>
          <p:nvPr/>
        </p:nvSpPr>
        <p:spPr>
          <a:xfrm>
            <a:off x="780269" y="2141411"/>
            <a:ext cx="59245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3E4F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600" b="1" dirty="0">
                <a:solidFill>
                  <a:srgbClr val="3E4F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Yellowstone hotspot </a:t>
            </a:r>
            <a:r>
              <a:rPr lang="en-US" sz="1600" dirty="0">
                <a:solidFill>
                  <a:srgbClr val="3E4F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is responsible for a series of volcanic eruptions over millions of years, creating the </a:t>
            </a:r>
            <a:r>
              <a:rPr lang="en-US" sz="1600" b="1" dirty="0">
                <a:solidFill>
                  <a:srgbClr val="3E4F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Yellowstone Caldera </a:t>
            </a:r>
            <a:r>
              <a:rPr lang="en-US" sz="1600" dirty="0">
                <a:solidFill>
                  <a:srgbClr val="3E4F6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and other volcanic features</a:t>
            </a: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E819D6DD-BBA9-0C9F-6601-CDC13AA36E0B}"/>
              </a:ext>
            </a:extLst>
          </p:cNvPr>
          <p:cNvGrpSpPr/>
          <p:nvPr/>
        </p:nvGrpSpPr>
        <p:grpSpPr>
          <a:xfrm>
            <a:off x="6267042" y="1444419"/>
            <a:ext cx="6989977" cy="4956074"/>
            <a:chOff x="6267042" y="1444419"/>
            <a:chExt cx="6989977" cy="4956074"/>
          </a:xfrm>
        </p:grpSpPr>
        <p:pic>
          <p:nvPicPr>
            <p:cNvPr id="5" name="Immagine 4" descr="Immagine che contiene mappa, testo&#10;&#10;Descrizione generata automaticamente">
              <a:extLst>
                <a:ext uri="{FF2B5EF4-FFF2-40B4-BE49-F238E27FC236}">
                  <a16:creationId xmlns:a16="http://schemas.microsoft.com/office/drawing/2014/main" id="{635E2655-864D-BE8D-ED18-7E5B3E6F1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7042" y="1444419"/>
              <a:ext cx="5688760" cy="4956074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325DD1C0-4A97-C49C-A4D2-FC55F180978C}"/>
                </a:ext>
              </a:extLst>
            </p:cNvPr>
            <p:cNvSpPr txBox="1"/>
            <p:nvPr/>
          </p:nvSpPr>
          <p:spPr>
            <a:xfrm>
              <a:off x="7122919" y="6083692"/>
              <a:ext cx="613410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800" dirty="0"/>
                <a:t>(Christiansen, 1982, 1989; M. A. </a:t>
              </a:r>
              <a:r>
                <a:rPr lang="it-IT" sz="800" dirty="0" err="1"/>
                <a:t>Lanphere</a:t>
              </a:r>
              <a:r>
                <a:rPr lang="it-IT" sz="800" dirty="0"/>
                <a:t> et al.,2001)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352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D647486-E5D6-32CC-FCE9-646363CE64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770A056-D7B0-6109-7A5D-62195444ECC2}"/>
              </a:ext>
            </a:extLst>
          </p:cNvPr>
          <p:cNvSpPr/>
          <p:nvPr/>
        </p:nvSpPr>
        <p:spPr>
          <a:xfrm>
            <a:off x="4937652" y="5108564"/>
            <a:ext cx="6559361" cy="1323439"/>
          </a:xfrm>
          <a:prstGeom prst="roundRect">
            <a:avLst/>
          </a:prstGeom>
          <a:solidFill>
            <a:srgbClr val="E8E8E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79ACD8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43AD3DA-9C4C-AD7E-12E8-D4D72F9C52D1}"/>
              </a:ext>
            </a:extLst>
          </p:cNvPr>
          <p:cNvSpPr txBox="1"/>
          <p:nvPr/>
        </p:nvSpPr>
        <p:spPr>
          <a:xfrm>
            <a:off x="5290200" y="5170119"/>
            <a:ext cx="59645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900" dirty="0">
                <a:solidFill>
                  <a:srgbClr val="092A4D"/>
                </a:solidFill>
              </a:rPr>
              <a:t>Studying the </a:t>
            </a:r>
            <a:r>
              <a:rPr lang="en-US" sz="1900" b="1" dirty="0">
                <a:solidFill>
                  <a:srgbClr val="092A4D"/>
                </a:solidFill>
              </a:rPr>
              <a:t>thermal state</a:t>
            </a:r>
            <a:r>
              <a:rPr lang="en-US" sz="1900" dirty="0">
                <a:solidFill>
                  <a:srgbClr val="092A4D"/>
                </a:solidFill>
              </a:rPr>
              <a:t> of the Crust beneath the  Yellowstone National Park is crucial as it provides insights into the dynamics of one of the world's most active volcanic systems</a:t>
            </a:r>
            <a:endParaRPr lang="it-IT" sz="1900" dirty="0">
              <a:solidFill>
                <a:srgbClr val="092A4D"/>
              </a:solidFill>
            </a:endParaRPr>
          </a:p>
        </p:txBody>
      </p:sp>
      <p:pic>
        <p:nvPicPr>
          <p:cNvPr id="6" name="Yellowstone Explosion_ Sudden Explosion at Yellowstone's Biscuit Basin Causes Damage No Casualties">
            <a:hlinkClick r:id="" action="ppaction://media"/>
            <a:extLst>
              <a:ext uri="{FF2B5EF4-FFF2-40B4-BE49-F238E27FC236}">
                <a16:creationId xmlns:a16="http://schemas.microsoft.com/office/drawing/2014/main" id="{F93DF451-F45D-919A-9222-63CD6E4064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43567" y="2789100"/>
            <a:ext cx="3418418" cy="192286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0AC4D7B-FC60-CEB4-214D-C706FAABF2EB}"/>
              </a:ext>
            </a:extLst>
          </p:cNvPr>
          <p:cNvSpPr txBox="1"/>
          <p:nvPr/>
        </p:nvSpPr>
        <p:spPr>
          <a:xfrm>
            <a:off x="492625" y="1149782"/>
            <a:ext cx="112067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3E4F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Yellowstone draws significant scientific attention due to its massive eruption potential and active geothermal system</a:t>
            </a:r>
            <a:endParaRPr lang="it-IT" sz="3200" b="1" dirty="0">
              <a:solidFill>
                <a:srgbClr val="3E4F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165E00-8ED9-3654-B0B6-C039DE7FA5CC}"/>
              </a:ext>
            </a:extLst>
          </p:cNvPr>
          <p:cNvSpPr txBox="1"/>
          <p:nvPr/>
        </p:nvSpPr>
        <p:spPr>
          <a:xfrm>
            <a:off x="8461178" y="2788728"/>
            <a:ext cx="302344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3E4F60"/>
                </a:solidFill>
              </a:rPr>
              <a:t> </a:t>
            </a: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July 23, 2024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rgbClr val="3E4F60"/>
                </a:solidFill>
              </a:rPr>
              <a:t> </a:t>
            </a:r>
            <a:r>
              <a:rPr lang="en-US" sz="1900" dirty="0">
                <a:solidFill>
                  <a:srgbClr val="3E4F60"/>
                </a:solidFill>
              </a:rPr>
              <a:t>a hydrothermal explosion occurred at </a:t>
            </a:r>
            <a:r>
              <a:rPr lang="en-US" sz="1900" b="1" dirty="0">
                <a:solidFill>
                  <a:srgbClr val="3E4F60"/>
                </a:solidFill>
              </a:rPr>
              <a:t>Biscuit Basin  </a:t>
            </a:r>
            <a:r>
              <a:rPr lang="en-US" sz="1900" dirty="0">
                <a:solidFill>
                  <a:srgbClr val="3E4F60"/>
                </a:solidFill>
              </a:rPr>
              <a:t>serving as a stark reminder of the volcanic-geothermal hazards in the park</a:t>
            </a:r>
            <a:endParaRPr lang="it-IT" sz="1900" dirty="0">
              <a:solidFill>
                <a:srgbClr val="3E4F60"/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0CFAB32C-1A0B-5817-E0FE-767EE2676057}"/>
              </a:ext>
            </a:extLst>
          </p:cNvPr>
          <p:cNvGrpSpPr>
            <a:grpSpLocks noChangeAspect="1"/>
          </p:cNvGrpSpPr>
          <p:nvPr/>
        </p:nvGrpSpPr>
        <p:grpSpPr>
          <a:xfrm>
            <a:off x="1110308" y="2532164"/>
            <a:ext cx="2873633" cy="3685281"/>
            <a:chOff x="797435" y="2157891"/>
            <a:chExt cx="3242002" cy="4157694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2DB9346A-6CA4-7947-DEB0-A2026E8B76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alphaModFix amt="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7435" y="2157891"/>
              <a:ext cx="2972069" cy="1256702"/>
            </a:xfrm>
            <a:prstGeom prst="rect">
              <a:avLst/>
            </a:prstGeom>
          </p:spPr>
        </p:pic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1D5417B8-81DC-DC4B-6613-09EFA5FD3D03}"/>
                </a:ext>
              </a:extLst>
            </p:cNvPr>
            <p:cNvGrpSpPr/>
            <p:nvPr/>
          </p:nvGrpSpPr>
          <p:grpSpPr>
            <a:xfrm>
              <a:off x="797435" y="3414593"/>
              <a:ext cx="3242002" cy="2900992"/>
              <a:chOff x="797435" y="3414593"/>
              <a:chExt cx="3242002" cy="2900992"/>
            </a:xfrm>
          </p:grpSpPr>
          <p:pic>
            <p:nvPicPr>
              <p:cNvPr id="12" name="Immagine 11">
                <a:extLst>
                  <a:ext uri="{FF2B5EF4-FFF2-40B4-BE49-F238E27FC236}">
                    <a16:creationId xmlns:a16="http://schemas.microsoft.com/office/drawing/2014/main" id="{EA5D72A9-74D4-1BE2-2453-FCC2DF1BB1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hqprint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448"/>
              <a:stretch/>
            </p:blipFill>
            <p:spPr>
              <a:xfrm>
                <a:off x="797435" y="3414593"/>
                <a:ext cx="3242002" cy="2847051"/>
              </a:xfrm>
              <a:prstGeom prst="rect">
                <a:avLst/>
              </a:prstGeom>
            </p:spPr>
          </p:pic>
          <p:sp>
            <p:nvSpPr>
              <p:cNvPr id="13" name="Rettangolo 12">
                <a:extLst>
                  <a:ext uri="{FF2B5EF4-FFF2-40B4-BE49-F238E27FC236}">
                    <a16:creationId xmlns:a16="http://schemas.microsoft.com/office/drawing/2014/main" id="{7027C231-65AD-89C0-72FA-744B7385CA02}"/>
                  </a:ext>
                </a:extLst>
              </p:cNvPr>
              <p:cNvSpPr/>
              <p:nvPr/>
            </p:nvSpPr>
            <p:spPr>
              <a:xfrm>
                <a:off x="2833636" y="6094326"/>
                <a:ext cx="1120390" cy="2212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06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D2EF5-A121-6139-1A70-641B0A630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DDE03B7B-B8C9-0DA4-6B84-A24544C454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sp>
        <p:nvSpPr>
          <p:cNvPr id="4" name="Freccia in giù 3">
            <a:extLst>
              <a:ext uri="{FF2B5EF4-FFF2-40B4-BE49-F238E27FC236}">
                <a16:creationId xmlns:a16="http://schemas.microsoft.com/office/drawing/2014/main" id="{34F856BE-622D-3048-A5F7-9BD24E8B0AD8}"/>
              </a:ext>
            </a:extLst>
          </p:cNvPr>
          <p:cNvSpPr/>
          <p:nvPr/>
        </p:nvSpPr>
        <p:spPr>
          <a:xfrm>
            <a:off x="12740558" y="11295657"/>
            <a:ext cx="169047" cy="178471"/>
          </a:xfrm>
          <a:prstGeom prst="downArrow">
            <a:avLst/>
          </a:prstGeom>
          <a:solidFill>
            <a:srgbClr val="092A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418BCF7-D356-48D6-0955-BC966F5293E1}"/>
              </a:ext>
            </a:extLst>
          </p:cNvPr>
          <p:cNvSpPr/>
          <p:nvPr/>
        </p:nvSpPr>
        <p:spPr>
          <a:xfrm>
            <a:off x="1087252" y="1206284"/>
            <a:ext cx="4373317" cy="5163519"/>
          </a:xfrm>
          <a:prstGeom prst="roundRect">
            <a:avLst/>
          </a:prstGeom>
          <a:solidFill>
            <a:srgbClr val="50164A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C1153A1-1A09-1999-139C-770D5967D568}"/>
              </a:ext>
            </a:extLst>
          </p:cNvPr>
          <p:cNvSpPr txBox="1"/>
          <p:nvPr/>
        </p:nvSpPr>
        <p:spPr>
          <a:xfrm>
            <a:off x="1221749" y="2724947"/>
            <a:ext cx="4159717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3E4F60"/>
                </a:solidFill>
              </a:rPr>
              <a:t>GOAL AND APPROACH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A0723769-5DE7-E10D-A874-399D3CA82676}"/>
              </a:ext>
            </a:extLst>
          </p:cNvPr>
          <p:cNvSpPr txBox="1"/>
          <p:nvPr/>
        </p:nvSpPr>
        <p:spPr>
          <a:xfrm>
            <a:off x="1221749" y="3429000"/>
            <a:ext cx="410432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3E4F60"/>
                </a:solidFill>
              </a:rPr>
              <a:t>Investigate the </a:t>
            </a:r>
            <a:r>
              <a:rPr lang="en-US" sz="2000" b="1" dirty="0">
                <a:solidFill>
                  <a:srgbClr val="3E4F60"/>
                </a:solidFill>
              </a:rPr>
              <a:t>thermo-rheological state of Yellowstone crust</a:t>
            </a:r>
            <a:r>
              <a:rPr lang="en-US" sz="2000" dirty="0">
                <a:solidFill>
                  <a:srgbClr val="3E4F60"/>
                </a:solidFill>
              </a:rPr>
              <a:t>, focusing on the interactions between </a:t>
            </a:r>
            <a:r>
              <a:rPr lang="en-US" sz="2000" b="1" dirty="0">
                <a:solidFill>
                  <a:srgbClr val="C00000"/>
                </a:solidFill>
              </a:rPr>
              <a:t>thermal dynamics </a:t>
            </a:r>
            <a:r>
              <a:rPr lang="en-US" sz="2000" dirty="0">
                <a:solidFill>
                  <a:srgbClr val="3E4F60"/>
                </a:solidFill>
              </a:rPr>
              <a:t>and </a:t>
            </a:r>
            <a:r>
              <a:rPr lang="en-US" sz="2000" b="1" dirty="0">
                <a:solidFill>
                  <a:srgbClr val="C00000"/>
                </a:solidFill>
              </a:rPr>
              <a:t>crustal mechanics</a:t>
            </a:r>
            <a:r>
              <a:rPr lang="en-US" sz="2000" dirty="0">
                <a:solidFill>
                  <a:srgbClr val="3E4F60"/>
                </a:solidFill>
              </a:rPr>
              <a:t>, which are essential for evaluating volcanic activity, geothermal potential, and the region's long-term stability</a:t>
            </a:r>
            <a:endParaRPr lang="it-IT" sz="2000" dirty="0">
              <a:solidFill>
                <a:srgbClr val="3E4F60"/>
              </a:solidFill>
            </a:endParaRPr>
          </a:p>
        </p:txBody>
      </p:sp>
      <p:pic>
        <p:nvPicPr>
          <p:cNvPr id="47" name="Elemento grafico 46" descr="Tiro a segno con riempimento a tinta unita">
            <a:extLst>
              <a:ext uri="{FF2B5EF4-FFF2-40B4-BE49-F238E27FC236}">
                <a16:creationId xmlns:a16="http://schemas.microsoft.com/office/drawing/2014/main" id="{44B84A37-6340-8FBA-5FB0-C17AC2D90F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2523" y="1591211"/>
            <a:ext cx="962772" cy="962772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6F724B6F-400E-5BA6-6AA0-373D2F47CC7E}"/>
              </a:ext>
            </a:extLst>
          </p:cNvPr>
          <p:cNvSpPr txBox="1"/>
          <p:nvPr/>
        </p:nvSpPr>
        <p:spPr>
          <a:xfrm>
            <a:off x="6442094" y="998879"/>
            <a:ext cx="4159717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chemeClr val="bg1"/>
                </a:solidFill>
              </a:rPr>
              <a:t>GOAL AND APPROACH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43465D85-1C66-550B-71A2-374ED0057CB1}"/>
              </a:ext>
            </a:extLst>
          </p:cNvPr>
          <p:cNvSpPr txBox="1"/>
          <p:nvPr/>
        </p:nvSpPr>
        <p:spPr>
          <a:xfrm>
            <a:off x="6526447" y="1153140"/>
            <a:ext cx="4769805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3E4F60"/>
                </a:solidFill>
              </a:rPr>
              <a:t>MODELLING WORKFLOW</a:t>
            </a:r>
          </a:p>
        </p:txBody>
      </p:sp>
      <p:pic>
        <p:nvPicPr>
          <p:cNvPr id="60" name="Immagine 59">
            <a:extLst>
              <a:ext uri="{FF2B5EF4-FFF2-40B4-BE49-F238E27FC236}">
                <a16:creationId xmlns:a16="http://schemas.microsoft.com/office/drawing/2014/main" id="{76255D8C-8D38-3930-24F6-ED0DAB045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0262" y="1843497"/>
            <a:ext cx="4605990" cy="4522624"/>
          </a:xfrm>
          <a:prstGeom prst="rect">
            <a:avLst/>
          </a:prstGeom>
        </p:spPr>
      </p:pic>
      <p:sp>
        <p:nvSpPr>
          <p:cNvPr id="61" name="Ovale 60" descr="Testa con ingranaggi con riempimento a tinta unita">
            <a:extLst>
              <a:ext uri="{FF2B5EF4-FFF2-40B4-BE49-F238E27FC236}">
                <a16:creationId xmlns:a16="http://schemas.microsoft.com/office/drawing/2014/main" id="{5221EC5B-A416-965D-5605-5200353A14C8}"/>
              </a:ext>
            </a:extLst>
          </p:cNvPr>
          <p:cNvSpPr>
            <a:spLocks noChangeAspect="1"/>
          </p:cNvSpPr>
          <p:nvPr/>
        </p:nvSpPr>
        <p:spPr>
          <a:xfrm>
            <a:off x="6309124" y="2686685"/>
            <a:ext cx="844618" cy="844618"/>
          </a:xfrm>
          <a:prstGeom prst="ellipse">
            <a:avLst/>
          </a:prstGeom>
          <a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>
              <a:fillRect/>
            </a:stretch>
          </a:blipFill>
          <a:ln>
            <a:solidFill>
              <a:schemeClr val="lt1">
                <a:hueOff val="0"/>
                <a:satOff val="0"/>
                <a:lumOff val="0"/>
                <a:alpha val="7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pic>
        <p:nvPicPr>
          <p:cNvPr id="62" name="Picture 2">
            <a:extLst>
              <a:ext uri="{FF2B5EF4-FFF2-40B4-BE49-F238E27FC236}">
                <a16:creationId xmlns:a16="http://schemas.microsoft.com/office/drawing/2014/main" id="{169F0E85-6786-542F-0E83-81691A22D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5297" y="5033424"/>
            <a:ext cx="684000" cy="6269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08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BBAACF-CCE5-1A55-7452-514D26DFAA44}"/>
              </a:ext>
            </a:extLst>
          </p:cNvPr>
          <p:cNvSpPr txBox="1"/>
          <p:nvPr/>
        </p:nvSpPr>
        <p:spPr>
          <a:xfrm>
            <a:off x="421823" y="1295399"/>
            <a:ext cx="4656363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3E4F60"/>
                </a:solidFill>
              </a:rPr>
              <a:t>MODELLING WORKFLOW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3E2FBAE-7955-E73F-2CF6-7B732D464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15" y="2070963"/>
            <a:ext cx="4389467" cy="43100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FD155FC-ADA5-8C9B-549C-88EB213F3B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59F3B1B-3736-AB18-DDE2-DC6F0672E9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4797" y="4390056"/>
            <a:ext cx="3846521" cy="135353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6D052B6-8771-4E45-E1C2-BE74D0F7FA18}"/>
              </a:ext>
            </a:extLst>
          </p:cNvPr>
          <p:cNvSpPr txBox="1"/>
          <p:nvPr/>
        </p:nvSpPr>
        <p:spPr>
          <a:xfrm>
            <a:off x="5378794" y="3429000"/>
            <a:ext cx="64458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92A4D"/>
                </a:solidFill>
              </a:rPr>
              <a:t>The depth of the Curie surface </a:t>
            </a:r>
            <a:r>
              <a:rPr lang="en-US" sz="1400" dirty="0">
                <a:solidFill>
                  <a:srgbClr val="092A4D"/>
                </a:solidFill>
              </a:rPr>
              <a:t>is important in geophysics because it </a:t>
            </a:r>
            <a:r>
              <a:rPr lang="en-US" sz="1400" b="1" dirty="0">
                <a:solidFill>
                  <a:srgbClr val="092A4D"/>
                </a:solidFill>
              </a:rPr>
              <a:t>gives insight into the thermal structure of the Earth's crust</a:t>
            </a:r>
            <a:r>
              <a:rPr lang="en-US" sz="1400" dirty="0">
                <a:solidFill>
                  <a:srgbClr val="092A4D"/>
                </a:solidFill>
              </a:rPr>
              <a:t> and helps identify areas with potential geothermal resources</a:t>
            </a:r>
            <a:endParaRPr lang="it-IT" sz="1400" dirty="0">
              <a:solidFill>
                <a:srgbClr val="092A4D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804168C-F28D-DEF6-8E00-1AA2A23E02C0}"/>
              </a:ext>
            </a:extLst>
          </p:cNvPr>
          <p:cNvSpPr txBox="1"/>
          <p:nvPr/>
        </p:nvSpPr>
        <p:spPr>
          <a:xfrm>
            <a:off x="5378793" y="2649071"/>
            <a:ext cx="63929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92A4D"/>
                </a:solidFill>
              </a:rPr>
              <a:t>The </a:t>
            </a:r>
            <a:r>
              <a:rPr lang="en-US" sz="1400" b="1" dirty="0">
                <a:solidFill>
                  <a:srgbClr val="092A4D"/>
                </a:solidFill>
              </a:rPr>
              <a:t>Curie surface</a:t>
            </a:r>
            <a:r>
              <a:rPr lang="en-US" sz="1400" dirty="0">
                <a:solidFill>
                  <a:srgbClr val="092A4D"/>
                </a:solidFill>
              </a:rPr>
              <a:t> is the depth in the crust where temperatures reach the Curie point, causing magnetic minerals to lose their magnetization</a:t>
            </a:r>
            <a:endParaRPr lang="it-IT" sz="1400" dirty="0">
              <a:solidFill>
                <a:srgbClr val="092A4D"/>
              </a:solidFill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846915C9-E583-A856-9E44-094C027948B1}"/>
              </a:ext>
            </a:extLst>
          </p:cNvPr>
          <p:cNvSpPr/>
          <p:nvPr/>
        </p:nvSpPr>
        <p:spPr>
          <a:xfrm>
            <a:off x="5522099" y="1430943"/>
            <a:ext cx="6302507" cy="1037001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C00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6093984-D4ED-00B5-CA5A-3AF04B577663}"/>
              </a:ext>
            </a:extLst>
          </p:cNvPr>
          <p:cNvSpPr txBox="1"/>
          <p:nvPr/>
        </p:nvSpPr>
        <p:spPr>
          <a:xfrm>
            <a:off x="5577901" y="1503322"/>
            <a:ext cx="62496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92A4D"/>
                </a:solidFill>
              </a:rPr>
              <a:t>The Curie iso-surface* was obtained using a  high-resolution aeromagnetic dataset, with techniques based on spectral analysis of magnetic anomalies</a:t>
            </a:r>
            <a:endParaRPr lang="it-IT" b="1" dirty="0">
              <a:solidFill>
                <a:srgbClr val="092A4D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8D18C40-FC4E-F307-909D-FD714EDA23F8}"/>
              </a:ext>
            </a:extLst>
          </p:cNvPr>
          <p:cNvSpPr txBox="1"/>
          <p:nvPr/>
        </p:nvSpPr>
        <p:spPr>
          <a:xfrm>
            <a:off x="6096000" y="6640083"/>
            <a:ext cx="479641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*The Curie </a:t>
            </a:r>
            <a:r>
              <a:rPr lang="en-US" sz="1000" dirty="0" err="1"/>
              <a:t>isosurface</a:t>
            </a:r>
            <a:r>
              <a:rPr lang="en-US" sz="1000" dirty="0"/>
              <a:t> mapping originates from Dr. </a:t>
            </a:r>
            <a:r>
              <a:rPr lang="en-US" sz="1000" i="1" dirty="0"/>
              <a:t>Brahmi </a:t>
            </a:r>
            <a:r>
              <a:rPr lang="en-US" sz="1000" i="1" dirty="0" err="1"/>
              <a:t>Mouna</a:t>
            </a:r>
            <a:r>
              <a:rPr lang="en-US" sz="1000" i="1" dirty="0"/>
              <a:t> </a:t>
            </a:r>
            <a:r>
              <a:rPr lang="en-US" sz="1000" dirty="0"/>
              <a:t>PhD thesis (2017)</a:t>
            </a:r>
            <a:endParaRPr lang="it-IT" sz="1000" i="1" dirty="0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C4A6D027-ECEA-BD5C-86D8-1DB74C7610E3}"/>
              </a:ext>
            </a:extLst>
          </p:cNvPr>
          <p:cNvSpPr/>
          <p:nvPr/>
        </p:nvSpPr>
        <p:spPr>
          <a:xfrm>
            <a:off x="503797" y="2070963"/>
            <a:ext cx="4400285" cy="1101328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destra con strisce 15">
            <a:extLst>
              <a:ext uri="{FF2B5EF4-FFF2-40B4-BE49-F238E27FC236}">
                <a16:creationId xmlns:a16="http://schemas.microsoft.com/office/drawing/2014/main" id="{6BF367F1-7030-530C-3DCA-53366508B9A0}"/>
              </a:ext>
            </a:extLst>
          </p:cNvPr>
          <p:cNvSpPr/>
          <p:nvPr/>
        </p:nvSpPr>
        <p:spPr>
          <a:xfrm rot="16200000" flipH="1">
            <a:off x="8495025" y="3221321"/>
            <a:ext cx="228600" cy="186757"/>
          </a:xfrm>
          <a:prstGeom prst="stripedRightArrow">
            <a:avLst/>
          </a:prstGeom>
          <a:solidFill>
            <a:srgbClr val="3E4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A788E10-4E6A-807E-FF80-35F2D21D7721}"/>
              </a:ext>
            </a:extLst>
          </p:cNvPr>
          <p:cNvSpPr txBox="1"/>
          <p:nvPr/>
        </p:nvSpPr>
        <p:spPr>
          <a:xfrm>
            <a:off x="5117629" y="5936903"/>
            <a:ext cx="4059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78206E"/>
                </a:solidFill>
              </a:rPr>
              <a:t>Model parameters optimization is controlled by the Curie isotherm at 573°C</a:t>
            </a:r>
            <a:endParaRPr lang="it-IT" sz="1600" b="1" dirty="0">
              <a:solidFill>
                <a:srgbClr val="78206E"/>
              </a:solidFill>
            </a:endParaRPr>
          </a:p>
        </p:txBody>
      </p:sp>
      <p:pic>
        <p:nvPicPr>
          <p:cNvPr id="6" name="Immagine 5" descr="Immagine che contiene testo, scatola, design&#10;&#10;Descrizione generata automaticamente">
            <a:extLst>
              <a:ext uri="{FF2B5EF4-FFF2-40B4-BE49-F238E27FC236}">
                <a16:creationId xmlns:a16="http://schemas.microsoft.com/office/drawing/2014/main" id="{DF1EFF05-9A5A-4C8E-00F6-446CE9876B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23"/>
          <a:stretch/>
        </p:blipFill>
        <p:spPr>
          <a:xfrm>
            <a:off x="9257016" y="4295154"/>
            <a:ext cx="2896064" cy="2015366"/>
          </a:xfrm>
          <a:prstGeom prst="rect">
            <a:avLst/>
          </a:prstGeom>
        </p:spPr>
      </p:pic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FE5CFCA3-8878-6802-A349-EDF78A6AD9A6}"/>
              </a:ext>
            </a:extLst>
          </p:cNvPr>
          <p:cNvCxnSpPr>
            <a:cxnSpLocks/>
          </p:cNvCxnSpPr>
          <p:nvPr/>
        </p:nvCxnSpPr>
        <p:spPr>
          <a:xfrm flipV="1">
            <a:off x="8293261" y="4774557"/>
            <a:ext cx="1035934" cy="224944"/>
          </a:xfrm>
          <a:prstGeom prst="line">
            <a:avLst/>
          </a:prstGeom>
          <a:ln w="28575">
            <a:solidFill>
              <a:srgbClr val="A2A2D1">
                <a:alpha val="50196"/>
              </a:srgb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94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3FE75-A08E-EB8F-1DDF-B5002E334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6AA6EE-EF92-6616-CE9D-1D145625A968}"/>
              </a:ext>
            </a:extLst>
          </p:cNvPr>
          <p:cNvSpPr txBox="1"/>
          <p:nvPr/>
        </p:nvSpPr>
        <p:spPr>
          <a:xfrm>
            <a:off x="421823" y="1295399"/>
            <a:ext cx="4656363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3E4F60"/>
                </a:solidFill>
              </a:rPr>
              <a:t>MODELLING WORKFLOW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D88F779-6BF7-B25D-EFFD-CE4ED702D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15" y="2070963"/>
            <a:ext cx="4389467" cy="43100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EE7A2F2-8F12-5214-6EFF-2DD41258276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B346F702-5297-A0D2-C21A-157CF730FB19}"/>
              </a:ext>
            </a:extLst>
          </p:cNvPr>
          <p:cNvGrpSpPr/>
          <p:nvPr/>
        </p:nvGrpSpPr>
        <p:grpSpPr>
          <a:xfrm>
            <a:off x="5078186" y="3429000"/>
            <a:ext cx="3031897" cy="3024338"/>
            <a:chOff x="258014" y="3743116"/>
            <a:chExt cx="3031897" cy="3024338"/>
          </a:xfrm>
        </p:grpSpPr>
        <p:pic>
          <p:nvPicPr>
            <p:cNvPr id="13" name="Immagine 12">
              <a:extLst>
                <a:ext uri="{FF2B5EF4-FFF2-40B4-BE49-F238E27FC236}">
                  <a16:creationId xmlns:a16="http://schemas.microsoft.com/office/drawing/2014/main" id="{7B36677B-25EA-A01C-D8E2-B539D27DA7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244"/>
            <a:stretch/>
          </p:blipFill>
          <p:spPr>
            <a:xfrm>
              <a:off x="258014" y="3743116"/>
              <a:ext cx="3009729" cy="3024338"/>
            </a:xfrm>
            <a:prstGeom prst="rect">
              <a:avLst/>
            </a:prstGeom>
          </p:spPr>
        </p:pic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E417CFFC-4002-3A30-26A6-A82D2A4BE89F}"/>
                </a:ext>
              </a:extLst>
            </p:cNvPr>
            <p:cNvSpPr/>
            <p:nvPr/>
          </p:nvSpPr>
          <p:spPr>
            <a:xfrm>
              <a:off x="1235671" y="4156066"/>
              <a:ext cx="1439268" cy="677663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00820657-DA16-989C-97D5-09590D76ABDF}"/>
                </a:ext>
              </a:extLst>
            </p:cNvPr>
            <p:cNvSpPr txBox="1"/>
            <p:nvPr/>
          </p:nvSpPr>
          <p:spPr>
            <a:xfrm>
              <a:off x="1295773" y="4854178"/>
              <a:ext cx="1439268" cy="6309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700" dirty="0"/>
                <a:t>Tomographic view of crustal magmatic structures, incorporating rhyolite and deep-seated mafic bodies, according to Huang et al., 2015.</a:t>
              </a:r>
              <a:endParaRPr lang="it-IT" sz="600" b="1" dirty="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6A9878CD-ABD5-E234-581E-1F2720DD5B30}"/>
                </a:ext>
              </a:extLst>
            </p:cNvPr>
            <p:cNvSpPr/>
            <p:nvPr/>
          </p:nvSpPr>
          <p:spPr>
            <a:xfrm>
              <a:off x="3244192" y="5746865"/>
              <a:ext cx="45719" cy="836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8" name="Immagine 17">
            <a:extLst>
              <a:ext uri="{FF2B5EF4-FFF2-40B4-BE49-F238E27FC236}">
                <a16:creationId xmlns:a16="http://schemas.microsoft.com/office/drawing/2014/main" id="{0F4BC905-0AEE-F474-D10D-1BDC11F7C1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696" y="3574468"/>
            <a:ext cx="4072859" cy="3336180"/>
          </a:xfrm>
          <a:prstGeom prst="rect">
            <a:avLst/>
          </a:prstGeom>
        </p:spPr>
      </p:pic>
      <p:grpSp>
        <p:nvGrpSpPr>
          <p:cNvPr id="24" name="Gruppo 23">
            <a:extLst>
              <a:ext uri="{FF2B5EF4-FFF2-40B4-BE49-F238E27FC236}">
                <a16:creationId xmlns:a16="http://schemas.microsoft.com/office/drawing/2014/main" id="{3350F1D6-84A3-EB3C-79B7-C1466EE1EAB4}"/>
              </a:ext>
            </a:extLst>
          </p:cNvPr>
          <p:cNvGrpSpPr/>
          <p:nvPr/>
        </p:nvGrpSpPr>
        <p:grpSpPr>
          <a:xfrm>
            <a:off x="4832982" y="1324409"/>
            <a:ext cx="7359018" cy="5867132"/>
            <a:chOff x="12183016" y="1295399"/>
            <a:chExt cx="7359018" cy="5867132"/>
          </a:xfrm>
        </p:grpSpPr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2C14B6AB-3C5D-3AF9-C18C-06A0B6EA4349}"/>
                </a:ext>
              </a:extLst>
            </p:cNvPr>
            <p:cNvSpPr/>
            <p:nvPr/>
          </p:nvSpPr>
          <p:spPr>
            <a:xfrm>
              <a:off x="12428220" y="1295399"/>
              <a:ext cx="7113814" cy="5387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9" name="Immagine 18" descr="Immagine che contiene scatola, contenitore, cartone, Materiali da imballaggio&#10;&#10;Descrizione generata automaticamente">
              <a:extLst>
                <a:ext uri="{FF2B5EF4-FFF2-40B4-BE49-F238E27FC236}">
                  <a16:creationId xmlns:a16="http://schemas.microsoft.com/office/drawing/2014/main" id="{19150267-F29E-0BB6-61FC-A274A3609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83016" y="1741974"/>
              <a:ext cx="7359018" cy="5420557"/>
            </a:xfrm>
            <a:prstGeom prst="rect">
              <a:avLst/>
            </a:prstGeom>
          </p:spPr>
        </p:pic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2BEC84C4-4E03-429C-7882-8225004BAAAE}"/>
              </a:ext>
            </a:extLst>
          </p:cNvPr>
          <p:cNvGrpSpPr>
            <a:grpSpLocks noChangeAspect="1"/>
          </p:cNvGrpSpPr>
          <p:nvPr/>
        </p:nvGrpSpPr>
        <p:grpSpPr>
          <a:xfrm>
            <a:off x="5491798" y="2216676"/>
            <a:ext cx="6311582" cy="4636353"/>
            <a:chOff x="12569882" y="1295399"/>
            <a:chExt cx="6587043" cy="4838701"/>
          </a:xfrm>
        </p:grpSpPr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B65B1DD2-0201-0A9F-3F24-DA389A6447A5}"/>
                </a:ext>
              </a:extLst>
            </p:cNvPr>
            <p:cNvSpPr/>
            <p:nvPr/>
          </p:nvSpPr>
          <p:spPr>
            <a:xfrm>
              <a:off x="12687300" y="1295399"/>
              <a:ext cx="6469625" cy="48387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5" name="Immagine 24" descr="Immagine che contiene testo, schermata, cartone animato&#10;&#10;Descrizione generata automaticamente">
              <a:extLst>
                <a:ext uri="{FF2B5EF4-FFF2-40B4-BE49-F238E27FC236}">
                  <a16:creationId xmlns:a16="http://schemas.microsoft.com/office/drawing/2014/main" id="{7C3F876F-89B6-CC29-9A51-3CA22F8D2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69882" y="1485916"/>
              <a:ext cx="6469625" cy="4156651"/>
            </a:xfrm>
            <a:prstGeom prst="rect">
              <a:avLst/>
            </a:prstGeom>
          </p:spPr>
        </p:pic>
      </p:grp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7178A3C9-568D-09D1-5754-FBE980947DA5}"/>
              </a:ext>
            </a:extLst>
          </p:cNvPr>
          <p:cNvSpPr/>
          <p:nvPr/>
        </p:nvSpPr>
        <p:spPr>
          <a:xfrm>
            <a:off x="5491798" y="1485916"/>
            <a:ext cx="6178146" cy="844618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C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E282B5A-24BA-2D22-73E2-97CEBE28EBC3}"/>
              </a:ext>
            </a:extLst>
          </p:cNvPr>
          <p:cNvSpPr txBox="1"/>
          <p:nvPr/>
        </p:nvSpPr>
        <p:spPr>
          <a:xfrm>
            <a:off x="5466532" y="1585059"/>
            <a:ext cx="62496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92A4D"/>
                </a:solidFill>
              </a:rPr>
              <a:t>From literature </a:t>
            </a:r>
            <a:r>
              <a:rPr lang="it-IT" b="1" dirty="0" err="1">
                <a:solidFill>
                  <a:srgbClr val="092A4D"/>
                </a:solidFill>
              </a:rPr>
              <a:t>conceptual</a:t>
            </a:r>
            <a:r>
              <a:rPr lang="it-IT" b="1" dirty="0">
                <a:solidFill>
                  <a:srgbClr val="092A4D"/>
                </a:solidFill>
              </a:rPr>
              <a:t> model</a:t>
            </a:r>
            <a:r>
              <a:rPr lang="en-US" b="1" dirty="0">
                <a:solidFill>
                  <a:srgbClr val="092A4D"/>
                </a:solidFill>
              </a:rPr>
              <a:t> to </a:t>
            </a:r>
            <a:r>
              <a:rPr lang="en-US" b="1" dirty="0">
                <a:solidFill>
                  <a:srgbClr val="78206E"/>
                </a:solidFill>
              </a:rPr>
              <a:t>3D THERMAL MODEL </a:t>
            </a:r>
            <a:r>
              <a:rPr lang="en-US" b="1" dirty="0">
                <a:solidFill>
                  <a:srgbClr val="092A4D"/>
                </a:solidFill>
              </a:rPr>
              <a:t>of the Yellowstone magmatic system </a:t>
            </a:r>
            <a:endParaRPr lang="it-IT" b="1" dirty="0">
              <a:solidFill>
                <a:srgbClr val="092A4D"/>
              </a:solidFill>
            </a:endParaRP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53C8461B-7966-A42A-1665-FC95F836FD73}"/>
              </a:ext>
            </a:extLst>
          </p:cNvPr>
          <p:cNvSpPr/>
          <p:nvPr/>
        </p:nvSpPr>
        <p:spPr>
          <a:xfrm>
            <a:off x="514615" y="3438818"/>
            <a:ext cx="4400285" cy="1037001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33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F9DD3-994F-C548-1ED2-B502907BA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2E6DC8C3-F590-A9EF-2398-14E68DFCFF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076" y="1570572"/>
            <a:ext cx="3332931" cy="66209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BFD407-84EE-C924-7591-41759C2A9BA8}"/>
              </a:ext>
            </a:extLst>
          </p:cNvPr>
          <p:cNvSpPr txBox="1"/>
          <p:nvPr/>
        </p:nvSpPr>
        <p:spPr>
          <a:xfrm>
            <a:off x="421823" y="1295399"/>
            <a:ext cx="4656363" cy="523220"/>
          </a:xfrm>
          <a:prstGeom prst="rect">
            <a:avLst/>
          </a:prstGeom>
          <a:noFill/>
          <a:ln>
            <a:noFill/>
            <a:extLst>
              <a:ext uri="{C807C97D-BFC1-408E-A445-0C87EB9F89A2}">
                <ask:lineSketchStyleProps xmlns="" xmlns:ask="http://schemas.microsoft.com/office/drawing/2018/sketchyshapes" sd="3271842471">
                  <a:custGeom>
                    <a:avLst/>
                    <a:gdLst>
                      <a:gd name="connsiteX0" fmla="*/ 0 w 5510786"/>
                      <a:gd name="connsiteY0" fmla="*/ 0 h 2215991"/>
                      <a:gd name="connsiteX1" fmla="*/ 5510786 w 5510786"/>
                      <a:gd name="connsiteY1" fmla="*/ 0 h 2215991"/>
                      <a:gd name="connsiteX2" fmla="*/ 5510786 w 5510786"/>
                      <a:gd name="connsiteY2" fmla="*/ 2215991 h 2215991"/>
                      <a:gd name="connsiteX3" fmla="*/ 0 w 5510786"/>
                      <a:gd name="connsiteY3" fmla="*/ 2215991 h 2215991"/>
                      <a:gd name="connsiteX4" fmla="*/ 0 w 5510786"/>
                      <a:gd name="connsiteY4" fmla="*/ 0 h 22159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0786" h="2215991" fill="none" extrusionOk="0">
                        <a:moveTo>
                          <a:pt x="0" y="0"/>
                        </a:moveTo>
                        <a:cubicBezTo>
                          <a:pt x="816282" y="55012"/>
                          <a:pt x="4665583" y="12109"/>
                          <a:pt x="5510786" y="0"/>
                        </a:cubicBezTo>
                        <a:cubicBezTo>
                          <a:pt x="5660422" y="532651"/>
                          <a:pt x="5421309" y="1151671"/>
                          <a:pt x="5510786" y="2215991"/>
                        </a:cubicBezTo>
                        <a:cubicBezTo>
                          <a:pt x="4107044" y="2294321"/>
                          <a:pt x="1826264" y="2284958"/>
                          <a:pt x="0" y="2215991"/>
                        </a:cubicBezTo>
                        <a:cubicBezTo>
                          <a:pt x="-10799" y="1993091"/>
                          <a:pt x="156101" y="530450"/>
                          <a:pt x="0" y="0"/>
                        </a:cubicBezTo>
                        <a:close/>
                      </a:path>
                      <a:path w="5510786" h="2215991" stroke="0" extrusionOk="0">
                        <a:moveTo>
                          <a:pt x="0" y="0"/>
                        </a:moveTo>
                        <a:cubicBezTo>
                          <a:pt x="654542" y="26910"/>
                          <a:pt x="4783136" y="-125889"/>
                          <a:pt x="5510786" y="0"/>
                        </a:cubicBezTo>
                        <a:cubicBezTo>
                          <a:pt x="5418461" y="948883"/>
                          <a:pt x="5460175" y="1538322"/>
                          <a:pt x="5510786" y="2215991"/>
                        </a:cubicBezTo>
                        <a:cubicBezTo>
                          <a:pt x="3070842" y="2356575"/>
                          <a:pt x="2160666" y="2198107"/>
                          <a:pt x="0" y="2215991"/>
                        </a:cubicBezTo>
                        <a:cubicBezTo>
                          <a:pt x="66165" y="1610779"/>
                          <a:pt x="94678" y="9233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3E4F60"/>
                </a:solidFill>
              </a:rPr>
              <a:t>MODELLING WORKFLOW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AA66C5E-C722-3698-E833-E60C39959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615" y="2070963"/>
            <a:ext cx="4389467" cy="43100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B49DDDD8-7116-F0CD-E075-369394742A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80B7C17C-C290-A101-79A5-17B64B83E469}"/>
              </a:ext>
            </a:extLst>
          </p:cNvPr>
          <p:cNvSpPr/>
          <p:nvPr/>
        </p:nvSpPr>
        <p:spPr>
          <a:xfrm>
            <a:off x="5545838" y="984850"/>
            <a:ext cx="6178146" cy="585047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C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F470184-4C4D-629D-1E84-5E7004825FCF}"/>
              </a:ext>
            </a:extLst>
          </p:cNvPr>
          <p:cNvSpPr txBox="1"/>
          <p:nvPr/>
        </p:nvSpPr>
        <p:spPr>
          <a:xfrm>
            <a:off x="5520572" y="1083993"/>
            <a:ext cx="62496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92A4D"/>
                </a:solidFill>
              </a:rPr>
              <a:t>PARAMETER OPTIMIZATION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3A8EAB3F-0525-A884-C73A-84510390E0AF}"/>
              </a:ext>
            </a:extLst>
          </p:cNvPr>
          <p:cNvSpPr/>
          <p:nvPr/>
        </p:nvSpPr>
        <p:spPr>
          <a:xfrm>
            <a:off x="811338" y="4519613"/>
            <a:ext cx="3847540" cy="694644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A4744F1-E98C-612A-EF70-ADC2DF6549A5}"/>
              </a:ext>
            </a:extLst>
          </p:cNvPr>
          <p:cNvGrpSpPr/>
          <p:nvPr/>
        </p:nvGrpSpPr>
        <p:grpSpPr>
          <a:xfrm>
            <a:off x="5796712" y="3956734"/>
            <a:ext cx="5583950" cy="2869326"/>
            <a:chOff x="5833128" y="3712353"/>
            <a:chExt cx="5552732" cy="2899462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2EE5665F-73A7-B9D0-8DC7-6C8E9F775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17142"/>
            <a:stretch/>
          </p:blipFill>
          <p:spPr>
            <a:xfrm>
              <a:off x="5833128" y="3712353"/>
              <a:ext cx="5552731" cy="2668630"/>
            </a:xfrm>
            <a:prstGeom prst="rect">
              <a:avLst/>
            </a:prstGeom>
          </p:spPr>
        </p:pic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74739AD-3118-B7D9-6936-A3072D186016}"/>
                </a:ext>
              </a:extLst>
            </p:cNvPr>
            <p:cNvSpPr txBox="1"/>
            <p:nvPr/>
          </p:nvSpPr>
          <p:spPr>
            <a:xfrm>
              <a:off x="10146418" y="6380983"/>
              <a:ext cx="12394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r>
                <a:rPr lang="it-IT" sz="9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optimized</a:t>
              </a:r>
              <a:r>
                <a:rPr lang="it-IT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it-IT" sz="9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parameters</a:t>
              </a:r>
              <a:endParaRPr lang="it-IT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41FE8C4-6901-F9FB-335C-739213266491}"/>
                  </a:ext>
                </a:extLst>
              </p:cNvPr>
              <p:cNvSpPr txBox="1"/>
              <p:nvPr/>
            </p:nvSpPr>
            <p:spPr>
              <a:xfrm>
                <a:off x="5687035" y="2361845"/>
                <a:ext cx="5916678" cy="16081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/>
                  <a:t>Once calculated the </a:t>
                </a:r>
                <a:r>
                  <a:rPr lang="en-US" sz="1100" b="1" dirty="0">
                    <a:solidFill>
                      <a:srgbClr val="78206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Least Square Objective Function (</a:t>
                </a:r>
                <a:r>
                  <a:rPr lang="en-US" sz="1100" b="1" i="1" dirty="0">
                    <a:solidFill>
                      <a:srgbClr val="78206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LS </a:t>
                </a:r>
                <a:r>
                  <a:rPr lang="en-US" sz="1100" b="1" dirty="0">
                    <a:solidFill>
                      <a:srgbClr val="78206E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en-US" sz="11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1100" dirty="0"/>
                  <a:t>representing the difference between simulated model values and experimental data, the associated </a:t>
                </a:r>
                <a:r>
                  <a:rPr lang="en-US" sz="11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RMSE </a:t>
                </a:r>
                <a:r>
                  <a:rPr lang="en-US" sz="1100" b="1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100" dirty="0"/>
                  <a:t>is given by:</a:t>
                </a:r>
                <a:endParaRPr lang="en-US" sz="1100" b="1" dirty="0"/>
              </a:p>
              <a:p>
                <a:pPr algn="ctr"/>
                <a:endParaRPr lang="en-US" sz="11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𝐑𝐨𝐨𝐭</m:t>
                      </m:r>
                      <m:r>
                        <a:rPr lang="en-US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𝐌𝐞𝐚𝐧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𝐒𝐪𝐮𝐚𝐫𝐞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𝐄𝐫𝐫𝐨𝐫</m:t>
                      </m:r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100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1" i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𝐑𝐌𝐒𝐄</m:t>
                          </m:r>
                        </m:e>
                      </m:d>
                      <m:r>
                        <a:rPr lang="en-US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1100" b="1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11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1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100" b="1" i="1" dirty="0" smtClean="0">
                                  <a:solidFill>
                                    <a:srgbClr val="78206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𝑳𝑺</m:t>
                              </m:r>
                              <m:r>
                                <a:rPr lang="it-IT" sz="11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×2 </m:t>
                              </m:r>
                            </m:num>
                            <m:den>
                              <m:r>
                                <a:rPr lang="it-IT" sz="1100" b="1" i="1" dirty="0" smtClean="0">
                                  <a:solidFill>
                                    <a:srgbClr val="358CCB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𝑵</m:t>
                              </m:r>
                              <m:r>
                                <a:rPr lang="it-IT" sz="11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den>
                          </m:f>
                        </m:e>
                      </m:rad>
                      <m:r>
                        <a:rPr lang="en-US" sz="1100" b="1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US" sz="1100" dirty="0"/>
              </a:p>
              <a:p>
                <a:pPr algn="ctr"/>
                <a:r>
                  <a:rPr lang="en-US" sz="1100" dirty="0"/>
                  <a:t>​​Where </a:t>
                </a:r>
                <a:r>
                  <a:rPr lang="en-US" sz="1100" b="1" i="1" dirty="0">
                    <a:solidFill>
                      <a:srgbClr val="358CCB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N=9200  </a:t>
                </a:r>
                <a:r>
                  <a:rPr lang="en-US" sz="1100" dirty="0"/>
                  <a:t>is the </a:t>
                </a:r>
                <a:r>
                  <a:rPr lang="en-US" sz="1100" b="1" dirty="0"/>
                  <a:t>number of experimental data points </a:t>
                </a:r>
                <a:r>
                  <a:rPr lang="en-US" sz="1100" dirty="0"/>
                  <a:t>from the calculated Curie Surface.</a:t>
                </a:r>
              </a:p>
              <a:p>
                <a:pPr algn="ctr"/>
                <a:r>
                  <a:rPr lang="en-US" sz="1100" dirty="0"/>
                  <a:t> The smaller the </a:t>
                </a:r>
                <a:r>
                  <a:rPr lang="en-US" sz="11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RMSE</a:t>
                </a:r>
                <a:r>
                  <a:rPr lang="en-US" sz="1100" dirty="0"/>
                  <a:t>, the better the model's predictive accuracy.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841FE8C4-6901-F9FB-335C-7392132664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7035" y="2361845"/>
                <a:ext cx="5916678" cy="1608133"/>
              </a:xfrm>
              <a:prstGeom prst="rect">
                <a:avLst/>
              </a:prstGeom>
              <a:blipFill>
                <a:blip r:embed="rId7"/>
                <a:stretch>
                  <a:fillRect t="-758" b="-15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reccia destra con strisce 8">
            <a:extLst>
              <a:ext uri="{FF2B5EF4-FFF2-40B4-BE49-F238E27FC236}">
                <a16:creationId xmlns:a16="http://schemas.microsoft.com/office/drawing/2014/main" id="{611D5735-CD5E-8812-55CB-FE7F3A539F0D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8463821" y="1494091"/>
            <a:ext cx="182880" cy="144000"/>
          </a:xfrm>
          <a:prstGeom prst="stripedRightArrow">
            <a:avLst/>
          </a:prstGeom>
          <a:solidFill>
            <a:srgbClr val="3E4F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destra con strisce 13">
            <a:extLst>
              <a:ext uri="{FF2B5EF4-FFF2-40B4-BE49-F238E27FC236}">
                <a16:creationId xmlns:a16="http://schemas.microsoft.com/office/drawing/2014/main" id="{4E6F2C23-09CE-F246-F9C9-56DF4350CCAE}"/>
              </a:ext>
            </a:extLst>
          </p:cNvPr>
          <p:cNvSpPr>
            <a:spLocks noChangeAspect="1"/>
          </p:cNvSpPr>
          <p:nvPr/>
        </p:nvSpPr>
        <p:spPr>
          <a:xfrm rot="16200000" flipH="1">
            <a:off x="8463821" y="2211588"/>
            <a:ext cx="182880" cy="144000"/>
          </a:xfrm>
          <a:prstGeom prst="stripedRightArrow">
            <a:avLst/>
          </a:prstGeom>
          <a:solidFill>
            <a:srgbClr val="3E4F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480BA81-80B8-74E4-D646-79641B132CD7}"/>
              </a:ext>
            </a:extLst>
          </p:cNvPr>
          <p:cNvSpPr/>
          <p:nvPr/>
        </p:nvSpPr>
        <p:spPr>
          <a:xfrm>
            <a:off x="5796712" y="4463894"/>
            <a:ext cx="697180" cy="344667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265243F3-06C7-1E61-44B9-C3E325CFCD0A}"/>
              </a:ext>
            </a:extLst>
          </p:cNvPr>
          <p:cNvSpPr/>
          <p:nvPr/>
        </p:nvSpPr>
        <p:spPr>
          <a:xfrm>
            <a:off x="5796712" y="4808561"/>
            <a:ext cx="697180" cy="332499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2DC5A554-5BC3-0FAC-D5C5-E0504A2EAC04}"/>
              </a:ext>
            </a:extLst>
          </p:cNvPr>
          <p:cNvSpPr/>
          <p:nvPr/>
        </p:nvSpPr>
        <p:spPr>
          <a:xfrm>
            <a:off x="5796712" y="5398770"/>
            <a:ext cx="697180" cy="497205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910AC789-D3C4-541D-BDEE-F2C2EA1D92A2}"/>
              </a:ext>
            </a:extLst>
          </p:cNvPr>
          <p:cNvSpPr/>
          <p:nvPr/>
        </p:nvSpPr>
        <p:spPr>
          <a:xfrm>
            <a:off x="5796712" y="5895976"/>
            <a:ext cx="697180" cy="331470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3DFAA8B2-A5E2-17B9-AC07-7C5D08CAE294}"/>
              </a:ext>
            </a:extLst>
          </p:cNvPr>
          <p:cNvSpPr/>
          <p:nvPr/>
        </p:nvSpPr>
        <p:spPr>
          <a:xfrm>
            <a:off x="9103791" y="4463894"/>
            <a:ext cx="895554" cy="344667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32616FD5-6787-E957-CBA4-513BF405F884}"/>
              </a:ext>
            </a:extLst>
          </p:cNvPr>
          <p:cNvSpPr/>
          <p:nvPr/>
        </p:nvSpPr>
        <p:spPr>
          <a:xfrm>
            <a:off x="9103791" y="4808561"/>
            <a:ext cx="895554" cy="332499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6C12CA54-09C7-DF38-3ECC-472852474896}"/>
              </a:ext>
            </a:extLst>
          </p:cNvPr>
          <p:cNvSpPr/>
          <p:nvPr/>
        </p:nvSpPr>
        <p:spPr>
          <a:xfrm>
            <a:off x="9103791" y="5398770"/>
            <a:ext cx="895554" cy="373380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B69F09AA-E926-D7DA-DFDB-F3E92794F6A5}"/>
              </a:ext>
            </a:extLst>
          </p:cNvPr>
          <p:cNvSpPr/>
          <p:nvPr/>
        </p:nvSpPr>
        <p:spPr>
          <a:xfrm>
            <a:off x="9103790" y="5773521"/>
            <a:ext cx="895554" cy="120550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1CA860F1-8798-C07B-6A81-09A8571259EE}"/>
              </a:ext>
            </a:extLst>
          </p:cNvPr>
          <p:cNvSpPr/>
          <p:nvPr/>
        </p:nvSpPr>
        <p:spPr>
          <a:xfrm>
            <a:off x="9103790" y="5894071"/>
            <a:ext cx="895554" cy="332499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A76009AA-1792-3E0E-85D2-1E7F659E5712}"/>
              </a:ext>
            </a:extLst>
          </p:cNvPr>
          <p:cNvSpPr/>
          <p:nvPr/>
        </p:nvSpPr>
        <p:spPr>
          <a:xfrm>
            <a:off x="10455999" y="6226570"/>
            <a:ext cx="918605" cy="371057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EF427EB9-26FB-B167-4ABE-18D6727A4B47}"/>
              </a:ext>
            </a:extLst>
          </p:cNvPr>
          <p:cNvSpPr/>
          <p:nvPr/>
        </p:nvSpPr>
        <p:spPr>
          <a:xfrm>
            <a:off x="5796712" y="6226876"/>
            <a:ext cx="697180" cy="331470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DB86A459-0E5F-CF70-2D01-D2A320D45B53}"/>
              </a:ext>
            </a:extLst>
          </p:cNvPr>
          <p:cNvSpPr/>
          <p:nvPr/>
        </p:nvSpPr>
        <p:spPr>
          <a:xfrm>
            <a:off x="10208055" y="6649675"/>
            <a:ext cx="1145745" cy="142286"/>
          </a:xfrm>
          <a:prstGeom prst="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F376119-5C17-D23B-C08D-029C4D45E93C}"/>
              </a:ext>
            </a:extLst>
          </p:cNvPr>
          <p:cNvSpPr txBox="1"/>
          <p:nvPr/>
        </p:nvSpPr>
        <p:spPr>
          <a:xfrm>
            <a:off x="8938635" y="1824396"/>
            <a:ext cx="25927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/>
              <a:t>Method: </a:t>
            </a:r>
            <a:r>
              <a:rPr lang="en-US" sz="1100" b="1" dirty="0"/>
              <a:t>COORDINATE SEARCH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5525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06AC1155-9B28-5907-67FC-DB034AD846B9}"/>
                  </a:ext>
                </a:extLst>
              </p:cNvPr>
              <p:cNvSpPr txBox="1"/>
              <p:nvPr/>
            </p:nvSpPr>
            <p:spPr>
              <a:xfrm>
                <a:off x="5484451" y="766795"/>
                <a:ext cx="6134704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endParaRPr lang="it-IT" sz="1800" i="1" dirty="0">
                  <a:solidFill>
                    <a:srgbClr val="1A326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 Light" panose="020F030202020403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𝛻</m:t>
                      </m:r>
                      <m:r>
                        <a:rPr lang="it-IT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⋅</m:t>
                      </m:r>
                      <m:d>
                        <m:dPr>
                          <m:ctrlPr>
                            <a:rPr lang="it-IT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dPr>
                        <m:e>
                          <m:r>
                            <a:rPr lang="it-IT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−</m:t>
                          </m:r>
                          <m:r>
                            <a:rPr lang="it-IT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𝑘</m:t>
                          </m:r>
                          <m:r>
                            <a:rPr lang="it-IT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𝛻</m:t>
                          </m:r>
                          <m:r>
                            <a:rPr lang="it-IT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𝑇</m:t>
                          </m:r>
                        </m:e>
                      </m:d>
                      <m:r>
                        <a:rPr lang="it-IT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=</m:t>
                      </m:r>
                      <m:r>
                        <a:rPr lang="it-IT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𝑯𝑺</m:t>
                      </m:r>
                      <m:r>
                        <a:rPr lang="it-IT" b="1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𝒓𝒉𝒚𝒐𝒍𝒊𝒕𝒆</m:t>
                      </m:r>
                      <m:r>
                        <a:rPr lang="it-IT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it-IT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𝑯𝑺</m:t>
                      </m:r>
                      <m:r>
                        <a:rPr lang="it-IT" b="1" i="1" baseline="-250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𝒃𝒂𝒔𝒊𝒄𝒃𝒐𝒅𝒚</m:t>
                      </m:r>
                      <m:r>
                        <a:rPr lang="it-IT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​</m:t>
                      </m:r>
                      <m:r>
                        <a:rPr lang="it-IT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it-IT" b="1" i="1" smtClean="0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𝑨</m:t>
                      </m:r>
                      <m:r>
                        <a:rPr lang="it-IT" b="1" i="1" baseline="-25000" smtClean="0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𝒓𝒂𝒅𝒊𝒐𝒈𝒆𝒏𝒊𝒄</m:t>
                      </m:r>
                      <m:r>
                        <a:rPr lang="it-IT" b="1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​</m:t>
                      </m:r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06AC1155-9B28-5907-67FC-DB034AD846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4451" y="766795"/>
                <a:ext cx="6134704" cy="646331"/>
              </a:xfrm>
              <a:prstGeom prst="rect">
                <a:avLst/>
              </a:prstGeom>
              <a:blipFill>
                <a:blip r:embed="rId4"/>
                <a:stretch>
                  <a:fillRect b="-66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>
            <a:extLst>
              <a:ext uri="{FF2B5EF4-FFF2-40B4-BE49-F238E27FC236}">
                <a16:creationId xmlns:a16="http://schemas.microsoft.com/office/drawing/2014/main" id="{AD290229-8334-44B7-3EE5-3A8FBD3A08F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pic>
        <p:nvPicPr>
          <p:cNvPr id="21" name="Immagine 20" descr="Immagine che contiene testo, arte&#10;&#10;Descrizione generata automaticamente">
            <a:extLst>
              <a:ext uri="{FF2B5EF4-FFF2-40B4-BE49-F238E27FC236}">
                <a16:creationId xmlns:a16="http://schemas.microsoft.com/office/drawing/2014/main" id="{BD300E83-9238-DDE0-9C4C-9CFC45B773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256" y="2954841"/>
            <a:ext cx="4373403" cy="3771396"/>
          </a:xfrm>
          <a:prstGeom prst="rect">
            <a:avLst/>
          </a:prstGeom>
        </p:spPr>
      </p:pic>
      <p:sp>
        <p:nvSpPr>
          <p:cNvPr id="50" name="Freccia destra con strisce 49">
            <a:extLst>
              <a:ext uri="{FF2B5EF4-FFF2-40B4-BE49-F238E27FC236}">
                <a16:creationId xmlns:a16="http://schemas.microsoft.com/office/drawing/2014/main" id="{68363EA2-98FD-8F6D-68F5-5CB6A7B9B48A}"/>
              </a:ext>
            </a:extLst>
          </p:cNvPr>
          <p:cNvSpPr/>
          <p:nvPr/>
        </p:nvSpPr>
        <p:spPr>
          <a:xfrm rot="16200000" flipH="1">
            <a:off x="8473037" y="1494172"/>
            <a:ext cx="228600" cy="186757"/>
          </a:xfrm>
          <a:prstGeom prst="stripedRightArrow">
            <a:avLst/>
          </a:prstGeom>
          <a:solidFill>
            <a:srgbClr val="3E4F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555280FD-3F13-D4A9-3EFB-B37B40835743}"/>
              </a:ext>
            </a:extLst>
          </p:cNvPr>
          <p:cNvSpPr/>
          <p:nvPr/>
        </p:nvSpPr>
        <p:spPr>
          <a:xfrm>
            <a:off x="5777272" y="1761974"/>
            <a:ext cx="5736428" cy="943751"/>
          </a:xfrm>
          <a:prstGeom prst="roundRect">
            <a:avLst/>
          </a:prstGeom>
          <a:solidFill>
            <a:srgbClr val="78206E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C1A63A4-BFC8-D03D-071E-98B2CE12A801}"/>
              </a:ext>
            </a:extLst>
          </p:cNvPr>
          <p:cNvSpPr txBox="1"/>
          <p:nvPr/>
        </p:nvSpPr>
        <p:spPr>
          <a:xfrm>
            <a:off x="5902446" y="1877074"/>
            <a:ext cx="540385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500" b="1" dirty="0" err="1">
                <a:solidFill>
                  <a:srgbClr val="092A4D"/>
                </a:solidFill>
              </a:rPr>
              <a:t>Additional</a:t>
            </a:r>
            <a:r>
              <a:rPr lang="it-IT" sz="1500" b="1" dirty="0">
                <a:solidFill>
                  <a:srgbClr val="092A4D"/>
                </a:solidFill>
              </a:rPr>
              <a:t> «</a:t>
            </a:r>
            <a:r>
              <a:rPr lang="it-IT" sz="1500" b="1" dirty="0" err="1">
                <a:solidFill>
                  <a:schemeClr val="accent6">
                    <a:lumMod val="75000"/>
                  </a:schemeClr>
                </a:solidFill>
              </a:rPr>
              <a:t>generic</a:t>
            </a:r>
            <a:r>
              <a:rPr lang="it-IT" sz="1500" b="1" dirty="0">
                <a:solidFill>
                  <a:srgbClr val="092A4D"/>
                </a:solidFill>
              </a:rPr>
              <a:t>» </a:t>
            </a:r>
            <a:r>
              <a:rPr lang="it-IT" sz="1500" b="1" dirty="0" err="1">
                <a:solidFill>
                  <a:srgbClr val="092A4D"/>
                </a:solidFill>
              </a:rPr>
              <a:t>Heat</a:t>
            </a:r>
            <a:r>
              <a:rPr lang="it-IT" sz="1500" b="1" dirty="0">
                <a:solidFill>
                  <a:srgbClr val="092A4D"/>
                </a:solidFill>
              </a:rPr>
              <a:t> Source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B28FF409-0BE8-43DA-BE6B-2FC6E88EBF99}"/>
                  </a:ext>
                </a:extLst>
              </p:cNvPr>
              <p:cNvSpPr txBox="1"/>
              <p:nvPr/>
            </p:nvSpPr>
            <p:spPr>
              <a:xfrm>
                <a:off x="5824325" y="2206949"/>
                <a:ext cx="5632870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𝛻</m:t>
                      </m:r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⋅</m:t>
                      </m:r>
                      <m:d>
                        <m:dPr>
                          <m:ctrlPr>
                            <a:rPr lang="it-IT" sz="1600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−</m:t>
                          </m:r>
                          <m:r>
                            <a:rPr lang="it-IT" sz="1600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𝑘</m:t>
                          </m:r>
                          <m:r>
                            <a:rPr lang="it-IT" sz="1600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𝛻</m:t>
                          </m:r>
                          <m:r>
                            <a:rPr lang="it-IT" sz="1600" i="1">
                              <a:solidFill>
                                <a:srgbClr val="1A32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 Light" panose="020F0302020204030204" pitchFamily="34" charset="0"/>
                            </a:rPr>
                            <m:t>𝑇</m:t>
                          </m:r>
                        </m:e>
                      </m:d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=</m:t>
                      </m:r>
                      <m:r>
                        <a:rPr lang="it-IT" sz="16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𝑯𝑺</m:t>
                      </m:r>
                      <m:r>
                        <a:rPr lang="it-IT" sz="1600" b="1" i="1" baseline="-2500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𝒓𝒉𝒚𝒐𝒍𝒊𝒕𝒆</m:t>
                      </m:r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it-IT" sz="16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𝑯𝑺</m:t>
                      </m:r>
                      <m:r>
                        <a:rPr lang="it-IT" sz="1600" b="1" i="1" baseline="-250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𝒃𝒂𝒔𝒊𝒄𝒃𝒐𝒅𝒚</m:t>
                      </m:r>
                      <m:r>
                        <a:rPr lang="it-IT" sz="16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​</m:t>
                      </m:r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it-IT" sz="1600" b="1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𝑯𝑺</m:t>
                      </m:r>
                      <m:r>
                        <a:rPr lang="it-IT" sz="1600" b="1" i="1" baseline="-2500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𝒈𝒆𝒏𝒆𝒓𝒊𝒄</m:t>
                      </m:r>
                      <m:r>
                        <a:rPr lang="it-IT" sz="1600" i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​</m:t>
                      </m:r>
                      <m:r>
                        <a:rPr lang="it-IT" sz="1600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it-IT" sz="1600" b="1" i="1" smtClean="0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𝑨</m:t>
                      </m:r>
                      <m:r>
                        <a:rPr lang="it-IT" sz="1600" b="1" i="1" baseline="-25000" smtClean="0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𝒓𝒂𝒅𝒊𝒐𝒈𝒆𝒏𝒊𝒄</m:t>
                      </m:r>
                      <m:r>
                        <a:rPr lang="it-IT" sz="1600" b="1" i="1">
                          <a:solidFill>
                            <a:srgbClr val="1A32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 Light" panose="020F0302020204030204" pitchFamily="34" charset="0"/>
                        </a:rPr>
                        <m:t>​</m:t>
                      </m:r>
                    </m:oMath>
                  </m:oMathPara>
                </a14:m>
                <a:endParaRPr lang="it-IT" sz="2000" b="1" dirty="0"/>
              </a:p>
            </p:txBody>
          </p:sp>
        </mc:Choice>
        <mc:Fallback xmlns="">
          <p:sp>
            <p:nvSpPr>
              <p:cNvPr id="57" name="CasellaDiTesto 56">
                <a:extLst>
                  <a:ext uri="{FF2B5EF4-FFF2-40B4-BE49-F238E27FC236}">
                    <a16:creationId xmlns:a16="http://schemas.microsoft.com/office/drawing/2014/main" id="{B28FF409-0BE8-43DA-BE6B-2FC6E88EB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4325" y="2206949"/>
                <a:ext cx="5632870" cy="338554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Immagine 26" descr="Immagine che contiene natura, cielo, vulcano, tramonto&#10;&#10;Descrizione generata automaticamente">
            <a:extLst>
              <a:ext uri="{FF2B5EF4-FFF2-40B4-BE49-F238E27FC236}">
                <a16:creationId xmlns:a16="http://schemas.microsoft.com/office/drawing/2014/main" id="{B4636A63-9D1F-9D6D-D524-D2A828594D3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27" y="5077469"/>
            <a:ext cx="4931575" cy="1381142"/>
          </a:xfrm>
          <a:prstGeom prst="rect">
            <a:avLst/>
          </a:prstGeom>
        </p:spPr>
      </p:pic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07A0631-FCC7-7F5F-9CC1-7450A649EDC7}"/>
              </a:ext>
            </a:extLst>
          </p:cNvPr>
          <p:cNvSpPr txBox="1"/>
          <p:nvPr/>
        </p:nvSpPr>
        <p:spPr>
          <a:xfrm>
            <a:off x="443776" y="1064898"/>
            <a:ext cx="482101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92A4D"/>
                </a:solidFill>
              </a:rPr>
              <a:t>Over </a:t>
            </a:r>
            <a:r>
              <a:rPr lang="en-US" sz="1600" b="1" dirty="0">
                <a:solidFill>
                  <a:srgbClr val="092A4D"/>
                </a:solidFill>
              </a:rPr>
              <a:t>1200 iterations </a:t>
            </a:r>
            <a:r>
              <a:rPr lang="en-US" sz="1600" dirty="0">
                <a:solidFill>
                  <a:srgbClr val="092A4D"/>
                </a:solidFill>
              </a:rPr>
              <a:t>were conducted, stabilizing RMSE within a temperature range of 165°C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92A4D"/>
                </a:solidFill>
              </a:rPr>
              <a:t>This indicates that the process achieved a consistent </a:t>
            </a:r>
            <a:r>
              <a:rPr lang="en-US" sz="1600" b="1" dirty="0">
                <a:solidFill>
                  <a:srgbClr val="092A4D"/>
                </a:solidFill>
              </a:rPr>
              <a:t>objective function plateau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92A4D"/>
                </a:solidFill>
              </a:rPr>
              <a:t>However, the lateral sides of the surface remain significantly divergent from the expected Curie surface profile, which exhibits a more uniform regional behavior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784A462-8C0F-8C83-DECF-64DA1213BEF5}"/>
              </a:ext>
            </a:extLst>
          </p:cNvPr>
          <p:cNvSpPr txBox="1"/>
          <p:nvPr/>
        </p:nvSpPr>
        <p:spPr>
          <a:xfrm>
            <a:off x="945872" y="3254839"/>
            <a:ext cx="415080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C00000"/>
                </a:solidFill>
              </a:rPr>
              <a:t>This discrepancy suggests that adjustments to the modelling approach may be needed to achieve closer alignment with the </a:t>
            </a:r>
            <a:r>
              <a:rPr lang="en-US" b="1" dirty="0">
                <a:solidFill>
                  <a:srgbClr val="C00000"/>
                </a:solidFill>
              </a:rPr>
              <a:t>measured</a:t>
            </a:r>
            <a:r>
              <a:rPr lang="en-US" sz="1800" b="1" dirty="0">
                <a:solidFill>
                  <a:srgbClr val="C00000"/>
                </a:solidFill>
              </a:rPr>
              <a:t> Curie surface</a:t>
            </a:r>
            <a:endParaRPr lang="it-IT" sz="1800" b="1" dirty="0">
              <a:solidFill>
                <a:srgbClr val="C00000"/>
              </a:solidFill>
            </a:endParaRPr>
          </a:p>
        </p:txBody>
      </p:sp>
      <p:pic>
        <p:nvPicPr>
          <p:cNvPr id="30" name="Elemento grafico 29" descr="Avviso contorno">
            <a:extLst>
              <a:ext uri="{FF2B5EF4-FFF2-40B4-BE49-F238E27FC236}">
                <a16:creationId xmlns:a16="http://schemas.microsoft.com/office/drawing/2014/main" id="{487B4CE2-15B8-F183-0B64-BFD2BEA546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4484" y="4305896"/>
            <a:ext cx="534643" cy="534643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650B779A-CC30-3995-4828-1530904EE25B}"/>
              </a:ext>
            </a:extLst>
          </p:cNvPr>
          <p:cNvSpPr txBox="1"/>
          <p:nvPr/>
        </p:nvSpPr>
        <p:spPr>
          <a:xfrm>
            <a:off x="3860015" y="4908842"/>
            <a:ext cx="12938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/>
              <a:t>Measured</a:t>
            </a:r>
            <a:r>
              <a:rPr lang="it-IT" sz="1200" b="1" dirty="0"/>
              <a:t> Curie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B23357B-CF5F-5330-51EF-7F0B4BD195EC}"/>
              </a:ext>
            </a:extLst>
          </p:cNvPr>
          <p:cNvSpPr txBox="1"/>
          <p:nvPr/>
        </p:nvSpPr>
        <p:spPr>
          <a:xfrm>
            <a:off x="751528" y="5555809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Modelled Curie</a:t>
            </a:r>
          </a:p>
        </p:txBody>
      </p: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4FEA1520-3B4F-B769-CE55-92291E077E62}"/>
              </a:ext>
            </a:extLst>
          </p:cNvPr>
          <p:cNvCxnSpPr>
            <a:cxnSpLocks/>
          </p:cNvCxnSpPr>
          <p:nvPr/>
        </p:nvCxnSpPr>
        <p:spPr>
          <a:xfrm flipH="1">
            <a:off x="4174912" y="5138159"/>
            <a:ext cx="75891" cy="129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8A85A19E-919B-4C57-0A73-881F912B1560}"/>
              </a:ext>
            </a:extLst>
          </p:cNvPr>
          <p:cNvCxnSpPr>
            <a:cxnSpLocks/>
          </p:cNvCxnSpPr>
          <p:nvPr/>
        </p:nvCxnSpPr>
        <p:spPr>
          <a:xfrm>
            <a:off x="1535867" y="5782789"/>
            <a:ext cx="76200" cy="1301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0" name="Gruppo 9">
            <a:extLst>
              <a:ext uri="{FF2B5EF4-FFF2-40B4-BE49-F238E27FC236}">
                <a16:creationId xmlns:a16="http://schemas.microsoft.com/office/drawing/2014/main" id="{0CB83B37-E5A7-B1EE-5BB4-F6FAC4309142}"/>
              </a:ext>
            </a:extLst>
          </p:cNvPr>
          <p:cNvGrpSpPr/>
          <p:nvPr/>
        </p:nvGrpSpPr>
        <p:grpSpPr>
          <a:xfrm>
            <a:off x="5712844" y="2780587"/>
            <a:ext cx="6418198" cy="3903159"/>
            <a:chOff x="5778391" y="2780587"/>
            <a:chExt cx="6418198" cy="3903159"/>
          </a:xfrm>
        </p:grpSpPr>
        <p:grpSp>
          <p:nvGrpSpPr>
            <p:cNvPr id="44" name="Gruppo 43">
              <a:extLst>
                <a:ext uri="{FF2B5EF4-FFF2-40B4-BE49-F238E27FC236}">
                  <a16:creationId xmlns:a16="http://schemas.microsoft.com/office/drawing/2014/main" id="{DF359C68-117D-4173-A23E-33701355CBD6}"/>
                </a:ext>
              </a:extLst>
            </p:cNvPr>
            <p:cNvGrpSpPr/>
            <p:nvPr/>
          </p:nvGrpSpPr>
          <p:grpSpPr>
            <a:xfrm>
              <a:off x="5778391" y="2780587"/>
              <a:ext cx="6418198" cy="3903159"/>
              <a:chOff x="5845294" y="2778949"/>
              <a:chExt cx="6418198" cy="3903159"/>
            </a:xfrm>
          </p:grpSpPr>
          <p:sp>
            <p:nvSpPr>
              <p:cNvPr id="43" name="Rettangolo 42">
                <a:extLst>
                  <a:ext uri="{FF2B5EF4-FFF2-40B4-BE49-F238E27FC236}">
                    <a16:creationId xmlns:a16="http://schemas.microsoft.com/office/drawing/2014/main" id="{1D17F65A-7EB7-F4C6-660C-DE055533128B}"/>
                  </a:ext>
                </a:extLst>
              </p:cNvPr>
              <p:cNvSpPr/>
              <p:nvPr/>
            </p:nvSpPr>
            <p:spPr>
              <a:xfrm>
                <a:off x="5902446" y="2778949"/>
                <a:ext cx="5808627" cy="390315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1" name="Gruppo 40">
                <a:extLst>
                  <a:ext uri="{FF2B5EF4-FFF2-40B4-BE49-F238E27FC236}">
                    <a16:creationId xmlns:a16="http://schemas.microsoft.com/office/drawing/2014/main" id="{EA0467A2-90A4-E1BA-B9A1-A4C55C6B4C57}"/>
                  </a:ext>
                </a:extLst>
              </p:cNvPr>
              <p:cNvGrpSpPr/>
              <p:nvPr/>
            </p:nvGrpSpPr>
            <p:grpSpPr>
              <a:xfrm>
                <a:off x="5845294" y="3007202"/>
                <a:ext cx="6418198" cy="3571963"/>
                <a:chOff x="12730582" y="1630981"/>
                <a:chExt cx="6418198" cy="3571963"/>
              </a:xfrm>
            </p:grpSpPr>
            <p:pic>
              <p:nvPicPr>
                <p:cNvPr id="38" name="Immagine 37" descr="Immagine che contiene natura&#10;&#10;Descrizione generata automaticamente con attendibilità media">
                  <a:extLst>
                    <a:ext uri="{FF2B5EF4-FFF2-40B4-BE49-F238E27FC236}">
                      <a16:creationId xmlns:a16="http://schemas.microsoft.com/office/drawing/2014/main" id="{6B884824-A1FE-AA21-159C-B79F4D60DB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730582" y="3645717"/>
                  <a:ext cx="5428310" cy="1557227"/>
                </a:xfrm>
                <a:prstGeom prst="rect">
                  <a:avLst/>
                </a:prstGeom>
              </p:spPr>
            </p:pic>
            <p:sp>
              <p:nvSpPr>
                <p:cNvPr id="40" name="CasellaDiTesto 39">
                  <a:extLst>
                    <a:ext uri="{FF2B5EF4-FFF2-40B4-BE49-F238E27FC236}">
                      <a16:creationId xmlns:a16="http://schemas.microsoft.com/office/drawing/2014/main" id="{2E276B86-7F83-B24F-C8FD-60E45E186298}"/>
                    </a:ext>
                  </a:extLst>
                </p:cNvPr>
                <p:cNvSpPr txBox="1"/>
                <p:nvPr/>
              </p:nvSpPr>
              <p:spPr>
                <a:xfrm>
                  <a:off x="17746495" y="1630981"/>
                  <a:ext cx="1402285" cy="12003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900" b="1" dirty="0" err="1">
                      <a:solidFill>
                        <a:srgbClr val="092A4D"/>
                      </a:solidFill>
                    </a:rPr>
                    <a:t>HS</a:t>
                  </a:r>
                  <a:r>
                    <a:rPr lang="it-IT" sz="900" b="1" baseline="-25000" dirty="0" err="1">
                      <a:solidFill>
                        <a:srgbClr val="092A4D"/>
                      </a:solidFill>
                    </a:rPr>
                    <a:t>basicbody</a:t>
                  </a:r>
                  <a:r>
                    <a:rPr lang="it-IT" sz="900" b="1" dirty="0">
                      <a:solidFill>
                        <a:srgbClr val="092A4D"/>
                      </a:solidFill>
                    </a:rPr>
                    <a:t>: 18.49 </a:t>
                  </a:r>
                  <a:r>
                    <a:rPr lang="el-GR" sz="800" b="1" dirty="0">
                      <a:solidFill>
                        <a:srgbClr val="092A4D"/>
                      </a:solidFill>
                    </a:rPr>
                    <a:t>μ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W/m</a:t>
                  </a:r>
                  <a:r>
                    <a:rPr lang="it-IT" sz="700" b="1" baseline="30000" dirty="0">
                      <a:solidFill>
                        <a:srgbClr val="092A4D"/>
                      </a:solidFill>
                    </a:rPr>
                    <a:t>3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 err="1">
                      <a:solidFill>
                        <a:srgbClr val="092A4D"/>
                      </a:solidFill>
                    </a:rPr>
                    <a:t>HS</a:t>
                  </a:r>
                  <a:r>
                    <a:rPr lang="it-IT" sz="900" b="1" baseline="-25000" dirty="0" err="1">
                      <a:solidFill>
                        <a:srgbClr val="092A4D"/>
                      </a:solidFill>
                    </a:rPr>
                    <a:t>rhyolite</a:t>
                  </a:r>
                  <a:r>
                    <a:rPr lang="it-IT" sz="900" b="1" dirty="0">
                      <a:solidFill>
                        <a:srgbClr val="092A4D"/>
                      </a:solidFill>
                    </a:rPr>
                    <a:t> : 1.51 </a:t>
                  </a:r>
                  <a:r>
                    <a:rPr lang="el-GR" sz="700" b="1" dirty="0">
                      <a:solidFill>
                        <a:srgbClr val="092A4D"/>
                      </a:solidFill>
                    </a:rPr>
                    <a:t>μ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W/m</a:t>
                  </a:r>
                  <a:r>
                    <a:rPr lang="it-IT" sz="700" b="1" baseline="30000" dirty="0">
                      <a:solidFill>
                        <a:srgbClr val="092A4D"/>
                      </a:solidFill>
                    </a:rPr>
                    <a:t>3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>
                      <a:solidFill>
                        <a:srgbClr val="092A4D"/>
                      </a:solidFill>
                    </a:rPr>
                    <a:t>k</a:t>
                  </a:r>
                  <a:r>
                    <a:rPr lang="it-IT" sz="900" b="1" baseline="-25000" dirty="0">
                      <a:solidFill>
                        <a:srgbClr val="092A4D"/>
                      </a:solidFill>
                    </a:rPr>
                    <a:t>0 </a:t>
                  </a:r>
                  <a:r>
                    <a:rPr lang="it-IT" sz="900" b="1" baseline="-25000" dirty="0" err="1">
                      <a:solidFill>
                        <a:srgbClr val="092A4D"/>
                      </a:solidFill>
                    </a:rPr>
                    <a:t>UpperCrust</a:t>
                  </a:r>
                  <a:r>
                    <a:rPr lang="it-IT" sz="900" b="1" baseline="-25000" dirty="0">
                      <a:solidFill>
                        <a:srgbClr val="092A4D"/>
                      </a:solidFill>
                    </a:rPr>
                    <a:t> </a:t>
                  </a:r>
                  <a:r>
                    <a:rPr lang="it-IT" sz="900" b="1" dirty="0">
                      <a:solidFill>
                        <a:srgbClr val="092A4D"/>
                      </a:solidFill>
                    </a:rPr>
                    <a:t>: 2.1 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W/(m*K)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>
                      <a:solidFill>
                        <a:srgbClr val="092A4D"/>
                      </a:solidFill>
                    </a:rPr>
                    <a:t>k</a:t>
                  </a:r>
                  <a:r>
                    <a:rPr lang="it-IT" sz="900" b="1" baseline="-25000" dirty="0">
                      <a:solidFill>
                        <a:srgbClr val="092A4D"/>
                      </a:solidFill>
                    </a:rPr>
                    <a:t>0 </a:t>
                  </a:r>
                  <a:r>
                    <a:rPr lang="it-IT" sz="900" b="1" baseline="-25000" dirty="0" err="1">
                      <a:solidFill>
                        <a:srgbClr val="092A4D"/>
                      </a:solidFill>
                    </a:rPr>
                    <a:t>LowerCrust</a:t>
                  </a:r>
                  <a:r>
                    <a:rPr lang="it-IT" sz="900" b="1" baseline="-25000" dirty="0">
                      <a:solidFill>
                        <a:srgbClr val="092A4D"/>
                      </a:solidFill>
                    </a:rPr>
                    <a:t> </a:t>
                  </a:r>
                  <a:r>
                    <a:rPr lang="it-IT" sz="900" b="1" dirty="0">
                      <a:solidFill>
                        <a:srgbClr val="092A4D"/>
                      </a:solidFill>
                    </a:rPr>
                    <a:t>: 3.99 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W/(m*K)</a:t>
                  </a:r>
                </a:p>
                <a:p>
                  <a:r>
                    <a:rPr lang="it-IT" sz="900" b="1" dirty="0">
                      <a:solidFill>
                        <a:srgbClr val="092A4D"/>
                      </a:solidFill>
                    </a:rPr>
                    <a:t>A0 : 3.98 </a:t>
                  </a:r>
                  <a:r>
                    <a:rPr lang="el-GR" sz="700" b="1" dirty="0">
                      <a:solidFill>
                        <a:srgbClr val="092A4D"/>
                      </a:solidFill>
                    </a:rPr>
                    <a:t>μ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W/m</a:t>
                  </a:r>
                  <a:r>
                    <a:rPr lang="it-IT" sz="700" b="1" baseline="30000" dirty="0">
                      <a:solidFill>
                        <a:srgbClr val="092A4D"/>
                      </a:solidFill>
                    </a:rPr>
                    <a:t>3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>
                      <a:solidFill>
                        <a:srgbClr val="092A4D"/>
                      </a:solidFill>
                    </a:rPr>
                    <a:t>A1 : 7.98 </a:t>
                  </a:r>
                  <a:r>
                    <a:rPr lang="el-GR" sz="700" b="1" dirty="0">
                      <a:solidFill>
                        <a:srgbClr val="092A4D"/>
                      </a:solidFill>
                    </a:rPr>
                    <a:t>μ</a:t>
                  </a:r>
                  <a:r>
                    <a:rPr lang="it-IT" sz="700" b="1" dirty="0">
                      <a:solidFill>
                        <a:srgbClr val="092A4D"/>
                      </a:solidFill>
                    </a:rPr>
                    <a:t>W/m</a:t>
                  </a:r>
                  <a:r>
                    <a:rPr lang="it-IT" sz="700" b="1" baseline="30000" dirty="0">
                      <a:solidFill>
                        <a:srgbClr val="092A4D"/>
                      </a:solidFill>
                    </a:rPr>
                    <a:t>3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>
                      <a:solidFill>
                        <a:srgbClr val="092A4D"/>
                      </a:solidFill>
                    </a:rPr>
                    <a:t>Da : 17451.8 </a:t>
                  </a:r>
                  <a:r>
                    <a:rPr lang="it-IT" sz="800" b="1" dirty="0">
                      <a:solidFill>
                        <a:srgbClr val="092A4D"/>
                      </a:solidFill>
                    </a:rPr>
                    <a:t>m</a:t>
                  </a:r>
                  <a:endParaRPr lang="it-IT" sz="900" b="1" dirty="0">
                    <a:solidFill>
                      <a:srgbClr val="092A4D"/>
                    </a:solidFill>
                  </a:endParaRPr>
                </a:p>
                <a:p>
                  <a:r>
                    <a:rPr lang="it-IT" sz="900" b="1" dirty="0" err="1">
                      <a:solidFill>
                        <a:srgbClr val="C00000"/>
                      </a:solidFill>
                    </a:rPr>
                    <a:t>minRMSE</a:t>
                  </a:r>
                  <a:r>
                    <a:rPr lang="it-IT" sz="900" b="1" dirty="0">
                      <a:solidFill>
                        <a:srgbClr val="C00000"/>
                      </a:solidFill>
                    </a:rPr>
                    <a:t>: 28.5 °C</a:t>
                  </a:r>
                </a:p>
              </p:txBody>
            </p:sp>
          </p:grpSp>
        </p:grpSp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B40E243F-5729-6A57-3E0A-FB36E7548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020145" y="3054573"/>
              <a:ext cx="4944801" cy="1800000"/>
            </a:xfrm>
            <a:prstGeom prst="rect">
              <a:avLst/>
            </a:prstGeom>
          </p:spPr>
        </p:pic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B30C757B-BB27-C4FF-78DA-B1A4AB835E4C}"/>
              </a:ext>
            </a:extLst>
          </p:cNvPr>
          <p:cNvGrpSpPr/>
          <p:nvPr/>
        </p:nvGrpSpPr>
        <p:grpSpPr>
          <a:xfrm>
            <a:off x="5697778" y="2721152"/>
            <a:ext cx="6496431" cy="3990688"/>
            <a:chOff x="12365093" y="2835973"/>
            <a:chExt cx="6496431" cy="3990688"/>
          </a:xfrm>
        </p:grpSpPr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6BBD8DF6-068F-12F3-FAA8-D3CDA0B2CA4C}"/>
                </a:ext>
              </a:extLst>
            </p:cNvPr>
            <p:cNvSpPr/>
            <p:nvPr/>
          </p:nvSpPr>
          <p:spPr>
            <a:xfrm>
              <a:off x="12365093" y="2835973"/>
              <a:ext cx="6433263" cy="39031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" name="Immagine 2" descr="Immagine che contiene Policromia, schermata, cubo&#10;&#10;Descrizione generata automaticamente">
              <a:extLst>
                <a:ext uri="{FF2B5EF4-FFF2-40B4-BE49-F238E27FC236}">
                  <a16:creationId xmlns:a16="http://schemas.microsoft.com/office/drawing/2014/main" id="{80287963-184C-2F0B-BF1C-57FEE5327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630550" y="3008764"/>
              <a:ext cx="6230974" cy="3817897"/>
            </a:xfrm>
            <a:prstGeom prst="rect">
              <a:avLst/>
            </a:prstGeom>
          </p:spPr>
        </p:pic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3E925984-CEED-27FF-6866-513AAE53A0AE}"/>
              </a:ext>
            </a:extLst>
          </p:cNvPr>
          <p:cNvGrpSpPr>
            <a:grpSpLocks noChangeAspect="1"/>
          </p:cNvGrpSpPr>
          <p:nvPr/>
        </p:nvGrpSpPr>
        <p:grpSpPr>
          <a:xfrm>
            <a:off x="5978563" y="2751629"/>
            <a:ext cx="6070717" cy="3888000"/>
            <a:chOff x="2767818" y="2551090"/>
            <a:chExt cx="6745237" cy="4306910"/>
          </a:xfrm>
        </p:grpSpPr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C4E36C64-39BF-9334-FB68-A7F708808A27}"/>
                </a:ext>
              </a:extLst>
            </p:cNvPr>
            <p:cNvSpPr/>
            <p:nvPr/>
          </p:nvSpPr>
          <p:spPr>
            <a:xfrm>
              <a:off x="2767818" y="2551090"/>
              <a:ext cx="6681426" cy="4113209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pic>
          <p:nvPicPr>
            <p:cNvPr id="22" name="Immagine 21" descr="Immagine che contiene schermata, scatola, cubo&#10;&#10;Descrizione generata automaticamente">
              <a:extLst>
                <a:ext uri="{FF2B5EF4-FFF2-40B4-BE49-F238E27FC236}">
                  <a16:creationId xmlns:a16="http://schemas.microsoft.com/office/drawing/2014/main" id="{04041D46-C3E5-D190-1963-B88911B14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31629" y="2736771"/>
              <a:ext cx="6681426" cy="4121229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92597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17" grpId="0" animBg="1"/>
      <p:bldP spid="7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>
            <a:extLst>
              <a:ext uri="{FF2B5EF4-FFF2-40B4-BE49-F238E27FC236}">
                <a16:creationId xmlns:a16="http://schemas.microsoft.com/office/drawing/2014/main" id="{A70A702F-4DCA-5576-5505-08F53A95F47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1035" y="2057062"/>
            <a:ext cx="5095793" cy="2520000"/>
          </a:xfrm>
          <a:prstGeom prst="rect">
            <a:avLst/>
          </a:prstGeom>
        </p:spPr>
      </p:pic>
      <p:grpSp>
        <p:nvGrpSpPr>
          <p:cNvPr id="8" name="Gruppo 7">
            <a:extLst>
              <a:ext uri="{FF2B5EF4-FFF2-40B4-BE49-F238E27FC236}">
                <a16:creationId xmlns:a16="http://schemas.microsoft.com/office/drawing/2014/main" id="{1AAE660A-ECAB-88FD-8957-FA370B46F3F8}"/>
              </a:ext>
            </a:extLst>
          </p:cNvPr>
          <p:cNvGrpSpPr/>
          <p:nvPr/>
        </p:nvGrpSpPr>
        <p:grpSpPr>
          <a:xfrm>
            <a:off x="277204" y="1975933"/>
            <a:ext cx="5229761" cy="2880000"/>
            <a:chOff x="126897" y="2166429"/>
            <a:chExt cx="5229761" cy="2880000"/>
          </a:xfrm>
        </p:grpSpPr>
        <p:grpSp>
          <p:nvGrpSpPr>
            <p:cNvPr id="56" name="Gruppo 55">
              <a:extLst>
                <a:ext uri="{FF2B5EF4-FFF2-40B4-BE49-F238E27FC236}">
                  <a16:creationId xmlns:a16="http://schemas.microsoft.com/office/drawing/2014/main" id="{FAC95C93-2FAF-CE90-3464-C298BCB50A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47857" y="2166429"/>
              <a:ext cx="2608801" cy="2880000"/>
              <a:chOff x="10906" y="1281278"/>
              <a:chExt cx="2080451" cy="2296725"/>
            </a:xfrm>
          </p:grpSpPr>
          <p:grpSp>
            <p:nvGrpSpPr>
              <p:cNvPr id="52" name="Gruppo 51">
                <a:extLst>
                  <a:ext uri="{FF2B5EF4-FFF2-40B4-BE49-F238E27FC236}">
                    <a16:creationId xmlns:a16="http://schemas.microsoft.com/office/drawing/2014/main" id="{C3B1C240-9D1C-B923-697E-3D61C3768DCB}"/>
                  </a:ext>
                </a:extLst>
              </p:cNvPr>
              <p:cNvGrpSpPr/>
              <p:nvPr/>
            </p:nvGrpSpPr>
            <p:grpSpPr>
              <a:xfrm>
                <a:off x="10906" y="1281278"/>
                <a:ext cx="2080451" cy="2296725"/>
                <a:chOff x="10906" y="1281278"/>
                <a:chExt cx="2080451" cy="2296725"/>
              </a:xfrm>
            </p:grpSpPr>
            <p:pic>
              <p:nvPicPr>
                <p:cNvPr id="49" name="Immagine 48">
                  <a:extLst>
                    <a:ext uri="{FF2B5EF4-FFF2-40B4-BE49-F238E27FC236}">
                      <a16:creationId xmlns:a16="http://schemas.microsoft.com/office/drawing/2014/main" id="{385EDA8F-6A42-F7E6-E45D-5387A7C3A1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2228" y="1345976"/>
                  <a:ext cx="2049129" cy="2232027"/>
                </a:xfrm>
                <a:prstGeom prst="rect">
                  <a:avLst/>
                </a:prstGeom>
              </p:spPr>
            </p:pic>
            <p:sp>
              <p:nvSpPr>
                <p:cNvPr id="50" name="Rettangolo 49">
                  <a:extLst>
                    <a:ext uri="{FF2B5EF4-FFF2-40B4-BE49-F238E27FC236}">
                      <a16:creationId xmlns:a16="http://schemas.microsoft.com/office/drawing/2014/main" id="{C385AD73-2725-C9A6-6E7F-13F9BE2F5EBC}"/>
                    </a:ext>
                  </a:extLst>
                </p:cNvPr>
                <p:cNvSpPr/>
                <p:nvPr/>
              </p:nvSpPr>
              <p:spPr>
                <a:xfrm>
                  <a:off x="10906" y="1281278"/>
                  <a:ext cx="213461" cy="24815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55" name="CasellaDiTesto 54">
                <a:extLst>
                  <a:ext uri="{FF2B5EF4-FFF2-40B4-BE49-F238E27FC236}">
                    <a16:creationId xmlns:a16="http://schemas.microsoft.com/office/drawing/2014/main" id="{99596C98-9D0E-F35E-9DF9-DB67A688E3BB}"/>
                  </a:ext>
                </a:extLst>
              </p:cNvPr>
              <p:cNvSpPr txBox="1"/>
              <p:nvPr/>
            </p:nvSpPr>
            <p:spPr>
              <a:xfrm>
                <a:off x="341596" y="1445419"/>
                <a:ext cx="857927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700" dirty="0">
                    <a:solidFill>
                      <a:schemeClr val="bg1"/>
                    </a:solidFill>
                  </a:rPr>
                  <a:t>Smith et al., 2009</a:t>
                </a:r>
              </a:p>
            </p:txBody>
          </p:sp>
        </p:grpSp>
        <p:pic>
          <p:nvPicPr>
            <p:cNvPr id="20" name="Immagine 19" descr="Immagine che contiene Policromia, schermata&#10;&#10;Descrizione generata automaticamente">
              <a:extLst>
                <a:ext uri="{FF2B5EF4-FFF2-40B4-BE49-F238E27FC236}">
                  <a16:creationId xmlns:a16="http://schemas.microsoft.com/office/drawing/2014/main" id="{B5EAB711-71A0-936C-1AAC-28F7E4B7EA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6897" y="2247558"/>
              <a:ext cx="2547460" cy="2719911"/>
            </a:xfrm>
            <a:prstGeom prst="rect">
              <a:avLst/>
            </a:prstGeom>
          </p:spPr>
        </p:pic>
      </p:grpSp>
      <p:pic>
        <p:nvPicPr>
          <p:cNvPr id="2" name="Immagine 1">
            <a:extLst>
              <a:ext uri="{FF2B5EF4-FFF2-40B4-BE49-F238E27FC236}">
                <a16:creationId xmlns:a16="http://schemas.microsoft.com/office/drawing/2014/main" id="{076BA903-BC1E-7213-9A10-F31C064AE82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844618"/>
          </a:xfrm>
          <a:prstGeom prst="rect">
            <a:avLst/>
          </a:prstGeom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116DAD72-9C16-AB63-7B86-875ED01EEB0D}"/>
              </a:ext>
            </a:extLst>
          </p:cNvPr>
          <p:cNvSpPr/>
          <p:nvPr/>
        </p:nvSpPr>
        <p:spPr>
          <a:xfrm>
            <a:off x="4636780" y="919121"/>
            <a:ext cx="3352801" cy="501605"/>
          </a:xfrm>
          <a:prstGeom prst="roundRect">
            <a:avLst/>
          </a:prstGeom>
          <a:solidFill>
            <a:srgbClr val="78206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934D96A-A17A-DFB0-36EF-70CB190F1B9E}"/>
              </a:ext>
            </a:extLst>
          </p:cNvPr>
          <p:cNvSpPr txBox="1"/>
          <p:nvPr/>
        </p:nvSpPr>
        <p:spPr>
          <a:xfrm>
            <a:off x="4943997" y="970833"/>
            <a:ext cx="27383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92A4D"/>
                </a:solidFill>
              </a:rPr>
              <a:t>MODEL VALIDATION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37308C3-725B-0252-DDA8-35B6AE66957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1035" y="4577061"/>
            <a:ext cx="2569524" cy="81851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722EC57-46B6-EDA2-6DE6-B7B3CFFE680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7304" y="4986317"/>
            <a:ext cx="2569524" cy="89807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5FD5851-FB7F-4564-B8BE-090C8D350E0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75" y="5847987"/>
            <a:ext cx="2569524" cy="764006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26A437CC-965E-77A9-4B85-E4D28EA9E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466" y="5153715"/>
            <a:ext cx="4124738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it-IT" sz="1400" b="1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Average</a:t>
            </a:r>
            <a:r>
              <a:rPr kumimoji="0" lang="it-IT" altLang="it-IT" sz="1400" b="1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t-IT" altLang="it-IT" sz="1400" b="1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Heat</a:t>
            </a:r>
            <a:r>
              <a:rPr kumimoji="0" lang="it-IT" altLang="it-IT" sz="1400" b="1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Flow: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100 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(</a:t>
            </a:r>
            <a:r>
              <a:rPr kumimoji="0" lang="it-IT" altLang="it-IT" sz="11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outside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calder</a:t>
            </a:r>
            <a:r>
              <a:rPr lang="it-IT" altLang="it-IT" sz="1100" dirty="0">
                <a:solidFill>
                  <a:srgbClr val="092A4D"/>
                </a:solidFill>
                <a:latin typeface="Arial" panose="020B0604020202020204" pitchFamily="34" charset="0"/>
              </a:rPr>
              <a:t>a) 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-220 </a:t>
            </a:r>
            <a:r>
              <a:rPr kumimoji="0" lang="it-IT" altLang="it-IT" sz="11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(inside caldera)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W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/m²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it-IT" altLang="it-IT" sz="400" b="0" i="0" u="none" strike="noStrike" cap="none" normalizeH="0" baseline="0" dirty="0">
              <a:ln>
                <a:noFill/>
              </a:ln>
              <a:solidFill>
                <a:srgbClr val="092A4D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it-IT" sz="1400" b="1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Localized</a:t>
            </a:r>
            <a:r>
              <a:rPr kumimoji="0" lang="it-IT" altLang="it-IT" sz="1400" b="1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t-IT" altLang="it-IT" sz="1400" b="1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Heat</a:t>
            </a:r>
            <a:r>
              <a:rPr kumimoji="0" lang="it-IT" altLang="it-IT" sz="1400" b="1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Flow (e.g. Geyser </a:t>
            </a:r>
            <a:r>
              <a:rPr kumimoji="0" lang="it-IT" altLang="it-IT" sz="1400" b="1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Basins</a:t>
            </a:r>
            <a:r>
              <a:rPr kumimoji="0" lang="it-IT" altLang="it-IT" sz="1400" b="1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):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Up to 500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W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/m², with 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extreme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cases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reaching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 2,000 </a:t>
            </a:r>
            <a:r>
              <a:rPr kumimoji="0" lang="it-IT" altLang="it-IT" sz="12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m</a:t>
            </a:r>
            <a:r>
              <a:rPr kumimoji="0" lang="it-IT" altLang="it-IT" sz="1400" b="0" i="0" u="none" strike="noStrike" cap="none" normalizeH="0" baseline="0" dirty="0" err="1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W</a:t>
            </a:r>
            <a:r>
              <a:rPr kumimoji="0" lang="it-IT" altLang="it-IT" sz="1400" b="0" i="0" u="none" strike="noStrike" cap="none" normalizeH="0" baseline="0" dirty="0">
                <a:ln>
                  <a:noFill/>
                </a:ln>
                <a:solidFill>
                  <a:srgbClr val="092A4D"/>
                </a:solidFill>
                <a:effectLst/>
                <a:latin typeface="Arial" panose="020B0604020202020204" pitchFamily="34" charset="0"/>
              </a:rPr>
              <a:t>/m² 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76EE339-0CC2-DAF0-8683-1925D7524143}"/>
              </a:ext>
            </a:extLst>
          </p:cNvPr>
          <p:cNvSpPr txBox="1"/>
          <p:nvPr/>
        </p:nvSpPr>
        <p:spPr>
          <a:xfrm>
            <a:off x="-153605" y="1723505"/>
            <a:ext cx="62496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dirty="0" err="1">
                <a:solidFill>
                  <a:srgbClr val="092A4D"/>
                </a:solidFill>
              </a:rPr>
              <a:t>Surfac</a:t>
            </a:r>
            <a:r>
              <a:rPr lang="it-IT" sz="1600" b="1" dirty="0">
                <a:solidFill>
                  <a:srgbClr val="092A4D"/>
                </a:solidFill>
              </a:rPr>
              <a:t> </a:t>
            </a:r>
            <a:r>
              <a:rPr lang="it-IT" sz="1600" b="1" dirty="0" err="1">
                <a:solidFill>
                  <a:srgbClr val="092A4D"/>
                </a:solidFill>
              </a:rPr>
              <a:t>Heat</a:t>
            </a:r>
            <a:r>
              <a:rPr lang="it-IT" sz="1600" b="1" dirty="0">
                <a:solidFill>
                  <a:srgbClr val="092A4D"/>
                </a:solidFill>
              </a:rPr>
              <a:t> </a:t>
            </a:r>
            <a:r>
              <a:rPr lang="it-IT" sz="1600" b="1" dirty="0" err="1">
                <a:solidFill>
                  <a:srgbClr val="092A4D"/>
                </a:solidFill>
              </a:rPr>
              <a:t>Flux</a:t>
            </a:r>
            <a:r>
              <a:rPr lang="it-IT" sz="1600" b="1" dirty="0">
                <a:solidFill>
                  <a:srgbClr val="092A4D"/>
                </a:solidFill>
              </a:rPr>
              <a:t> </a:t>
            </a:r>
            <a:r>
              <a:rPr lang="it-IT" sz="1600" b="1" dirty="0" err="1">
                <a:solidFill>
                  <a:srgbClr val="092A4D"/>
                </a:solidFill>
              </a:rPr>
              <a:t>anomaly</a:t>
            </a:r>
            <a:r>
              <a:rPr lang="it-IT" sz="1600" b="1" dirty="0">
                <a:solidFill>
                  <a:srgbClr val="092A4D"/>
                </a:solidFill>
              </a:rPr>
              <a:t> (SHF)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287BCA4-1F3F-5CCF-4566-F1EB0F2AFFF0}"/>
                  </a:ext>
                </a:extLst>
              </p:cNvPr>
              <p:cNvSpPr txBox="1"/>
              <p:nvPr/>
            </p:nvSpPr>
            <p:spPr>
              <a:xfrm>
                <a:off x="6313181" y="1718508"/>
                <a:ext cx="624960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rgbClr val="092A4D"/>
                    </a:solidFill>
                  </a:rPr>
                  <a:t>Curie </a:t>
                </a:r>
                <a:r>
                  <a:rPr lang="it-IT" sz="1600" b="1" dirty="0" err="1">
                    <a:solidFill>
                      <a:srgbClr val="092A4D"/>
                    </a:solidFill>
                  </a:rPr>
                  <a:t>iso-surface</a:t>
                </a:r>
                <a:r>
                  <a:rPr lang="it-IT" sz="1600" b="1" dirty="0">
                    <a:solidFill>
                      <a:srgbClr val="092A4D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rgbClr val="092A4D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it-IT" sz="1600" b="1" dirty="0">
                    <a:solidFill>
                      <a:srgbClr val="092A4D"/>
                    </a:solidFill>
                  </a:rPr>
                  <a:t>573°C)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7287BCA4-1F3F-5CCF-4566-F1EB0F2AF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181" y="1718508"/>
                <a:ext cx="6249605" cy="338554"/>
              </a:xfrm>
              <a:prstGeom prst="rect">
                <a:avLst/>
              </a:prstGeom>
              <a:blipFill>
                <a:blip r:embed="rId10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ccia destra con strisce 12">
            <a:extLst>
              <a:ext uri="{FF2B5EF4-FFF2-40B4-BE49-F238E27FC236}">
                <a16:creationId xmlns:a16="http://schemas.microsoft.com/office/drawing/2014/main" id="{28293FCD-198D-CCC5-85AD-97BD5B361714}"/>
              </a:ext>
            </a:extLst>
          </p:cNvPr>
          <p:cNvSpPr>
            <a:spLocks noChangeAspect="1"/>
          </p:cNvSpPr>
          <p:nvPr/>
        </p:nvSpPr>
        <p:spPr>
          <a:xfrm rot="13801857" flipH="1">
            <a:off x="8031659" y="1500277"/>
            <a:ext cx="182880" cy="144000"/>
          </a:xfrm>
          <a:prstGeom prst="stripedRightArrow">
            <a:avLst/>
          </a:prstGeom>
          <a:solidFill>
            <a:srgbClr val="3E4F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destra con strisce 13">
            <a:extLst>
              <a:ext uri="{FF2B5EF4-FFF2-40B4-BE49-F238E27FC236}">
                <a16:creationId xmlns:a16="http://schemas.microsoft.com/office/drawing/2014/main" id="{F42269EF-582C-4A9A-9882-1012F999EA7E}"/>
              </a:ext>
            </a:extLst>
          </p:cNvPr>
          <p:cNvSpPr>
            <a:spLocks noChangeAspect="1"/>
          </p:cNvSpPr>
          <p:nvPr/>
        </p:nvSpPr>
        <p:spPr>
          <a:xfrm rot="18650477" flipH="1">
            <a:off x="4411470" y="1498520"/>
            <a:ext cx="182880" cy="144000"/>
          </a:xfrm>
          <a:prstGeom prst="stripedRightArrow">
            <a:avLst/>
          </a:prstGeom>
          <a:solidFill>
            <a:srgbClr val="3E4F6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A3D297D4-6ED2-BB7D-BFEB-7FB54F11C0A1}"/>
              </a:ext>
            </a:extLst>
          </p:cNvPr>
          <p:cNvGrpSpPr/>
          <p:nvPr/>
        </p:nvGrpSpPr>
        <p:grpSpPr>
          <a:xfrm>
            <a:off x="10134964" y="6058695"/>
            <a:ext cx="829064" cy="424140"/>
            <a:chOff x="10134964" y="6058695"/>
            <a:chExt cx="829064" cy="424140"/>
          </a:xfrm>
        </p:grpSpPr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DE58176F-B6F3-63EB-4920-9BCA9CB73905}"/>
                </a:ext>
              </a:extLst>
            </p:cNvPr>
            <p:cNvCxnSpPr>
              <a:cxnSpLocks/>
            </p:cNvCxnSpPr>
            <p:nvPr/>
          </p:nvCxnSpPr>
          <p:spPr>
            <a:xfrm>
              <a:off x="10169082" y="6187238"/>
              <a:ext cx="23428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D074B1D6-816F-27FD-926D-6D4D9090A6AA}"/>
                </a:ext>
              </a:extLst>
            </p:cNvPr>
            <p:cNvCxnSpPr>
              <a:cxnSpLocks/>
            </p:cNvCxnSpPr>
            <p:nvPr/>
          </p:nvCxnSpPr>
          <p:spPr>
            <a:xfrm>
              <a:off x="10169082" y="6353286"/>
              <a:ext cx="23428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244B9FFB-DDA2-4367-CE9C-2AE2D6F71B3B}"/>
                </a:ext>
              </a:extLst>
            </p:cNvPr>
            <p:cNvSpPr txBox="1"/>
            <p:nvPr/>
          </p:nvSpPr>
          <p:spPr>
            <a:xfrm>
              <a:off x="10403369" y="6221225"/>
              <a:ext cx="4764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/>
                <a:t>Data</a:t>
              </a:r>
              <a:endParaRPr lang="en-GB" sz="1050" dirty="0"/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CFFBD7DB-02FF-E4DD-507B-6FF82B406FDB}"/>
                </a:ext>
              </a:extLst>
            </p:cNvPr>
            <p:cNvSpPr txBox="1"/>
            <p:nvPr/>
          </p:nvSpPr>
          <p:spPr>
            <a:xfrm>
              <a:off x="10399450" y="6058695"/>
              <a:ext cx="5645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/>
                <a:t>Model</a:t>
              </a:r>
              <a:endParaRPr lang="en-GB" sz="1050" dirty="0"/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DB243D72-FFDC-8896-12B0-0EE4E3467B56}"/>
                </a:ext>
              </a:extLst>
            </p:cNvPr>
            <p:cNvSpPr/>
            <p:nvPr/>
          </p:nvSpPr>
          <p:spPr>
            <a:xfrm>
              <a:off x="10134964" y="6091704"/>
              <a:ext cx="765290" cy="357011"/>
            </a:xfrm>
            <a:prstGeom prst="rect">
              <a:avLst/>
            </a:prstGeom>
            <a:noFill/>
            <a:ln w="3175">
              <a:solidFill>
                <a:schemeClr val="bg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10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1162</Words>
  <Application>Microsoft Office PowerPoint</Application>
  <PresentationFormat>Widescreen</PresentationFormat>
  <Paragraphs>108</Paragraphs>
  <Slides>12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ADLaM Display</vt:lpstr>
      <vt:lpstr>Aptos</vt:lpstr>
      <vt:lpstr>Aptos Display</vt:lpstr>
      <vt:lpstr>Arial</vt:lpstr>
      <vt:lpstr>Calibri</vt:lpstr>
      <vt:lpstr>Calibri Light</vt:lpstr>
      <vt:lpstr>Cambria Math</vt:lpstr>
      <vt:lpstr>Gill Sans MT</vt:lpstr>
      <vt:lpstr>Söhne</vt:lpstr>
      <vt:lpstr>Times New Roman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Maddalena Perrini</dc:creator>
  <cp:lastModifiedBy>Mara Pagani</cp:lastModifiedBy>
  <cp:revision>54</cp:revision>
  <dcterms:created xsi:type="dcterms:W3CDTF">2024-10-08T09:18:01Z</dcterms:created>
  <dcterms:modified xsi:type="dcterms:W3CDTF">2024-10-18T11:54:05Z</dcterms:modified>
</cp:coreProperties>
</file>