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webextensions/webextension3.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74" r:id="rId4"/>
  </p:sldMasterIdLst>
  <p:notesMasterIdLst>
    <p:notesMasterId r:id="rId26"/>
  </p:notesMasterIdLst>
  <p:handoutMasterIdLst>
    <p:handoutMasterId r:id="rId27"/>
  </p:handoutMasterIdLst>
  <p:sldIdLst>
    <p:sldId id="2142533549" r:id="rId5"/>
    <p:sldId id="2147470824" r:id="rId6"/>
    <p:sldId id="2147470830" r:id="rId7"/>
    <p:sldId id="2147470817" r:id="rId8"/>
    <p:sldId id="2147376788" r:id="rId9"/>
    <p:sldId id="2147470831" r:id="rId10"/>
    <p:sldId id="2147470807" r:id="rId11"/>
    <p:sldId id="2147470832" r:id="rId12"/>
    <p:sldId id="2147470823" r:id="rId13"/>
    <p:sldId id="2147470816" r:id="rId14"/>
    <p:sldId id="2147470833" r:id="rId15"/>
    <p:sldId id="2147470820" r:id="rId16"/>
    <p:sldId id="2147470810" r:id="rId17"/>
    <p:sldId id="2147470811" r:id="rId18"/>
    <p:sldId id="2147470834" r:id="rId19"/>
    <p:sldId id="2147470792" r:id="rId20"/>
    <p:sldId id="2147376790" r:id="rId21"/>
    <p:sldId id="2147470812" r:id="rId22"/>
    <p:sldId id="2147470821" r:id="rId23"/>
    <p:sldId id="2147470822" r:id="rId24"/>
    <p:sldId id="2147470818" r:id="rId25"/>
  </p:sldIdLst>
  <p:sldSz cx="12192000" cy="6858000"/>
  <p:notesSz cx="6889750" cy="10018713"/>
  <p:embeddedFontLst>
    <p:embeddedFont>
      <p:font typeface="Calibri" panose="020F0502020204030204" pitchFamily="34" charset="0"/>
      <p:regular r:id="rId28"/>
      <p:bold r:id="rId29"/>
      <p:italic r:id="rId30"/>
      <p:boldItalic r:id="rId31"/>
    </p:embeddedFont>
    <p:embeddedFont>
      <p:font typeface="Cambria Math" panose="02040503050406030204" pitchFamily="18" charset="0"/>
      <p:regular r:id="rId32"/>
    </p:embeddedFont>
  </p:embeddedFontLst>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762DFDC-010C-5C4F-BA5C-65135AC397E6}">
          <p14:sldIdLst>
            <p14:sldId id="2142533549"/>
            <p14:sldId id="2147470824"/>
            <p14:sldId id="2147470830"/>
            <p14:sldId id="2147470817"/>
            <p14:sldId id="2147376788"/>
            <p14:sldId id="2147470831"/>
            <p14:sldId id="2147470807"/>
            <p14:sldId id="2147470832"/>
            <p14:sldId id="2147470823"/>
            <p14:sldId id="2147470816"/>
            <p14:sldId id="2147470833"/>
            <p14:sldId id="2147470820"/>
            <p14:sldId id="2147470810"/>
            <p14:sldId id="2147470811"/>
            <p14:sldId id="2147470834"/>
            <p14:sldId id="2147470792"/>
            <p14:sldId id="2147376790"/>
            <p14:sldId id="2147470812"/>
            <p14:sldId id="2147470821"/>
            <p14:sldId id="2147470822"/>
            <p14:sldId id="214747081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117" userDrawn="1">
          <p15:clr>
            <a:srgbClr val="A4A3A4"/>
          </p15:clr>
        </p15:guide>
        <p15:guide id="5" orient="horz" pos="1820" userDrawn="1">
          <p15:clr>
            <a:srgbClr val="A4A3A4"/>
          </p15:clr>
        </p15:guide>
        <p15:guide id="7" orient="horz" pos="3181" userDrawn="1">
          <p15:clr>
            <a:srgbClr val="A4A3A4"/>
          </p15:clr>
        </p15:guide>
        <p15:guide id="9" orient="horz" pos="323" userDrawn="1">
          <p15:clr>
            <a:srgbClr val="A4A3A4"/>
          </p15:clr>
        </p15:guide>
        <p15:guide id="11" pos="7265" userDrawn="1">
          <p15:clr>
            <a:srgbClr val="A4A3A4"/>
          </p15:clr>
        </p15:guide>
        <p15:guide id="12" pos="1005" userDrawn="1">
          <p15:clr>
            <a:srgbClr val="A4A3A4"/>
          </p15:clr>
        </p15:guide>
        <p15:guide id="13" orient="horz" pos="3997" userDrawn="1">
          <p15:clr>
            <a:srgbClr val="A4A3A4"/>
          </p15:clr>
        </p15:guide>
        <p15:guide id="14" orient="horz" pos="131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8DB1"/>
    <a:srgbClr val="FDEAD9"/>
    <a:srgbClr val="ACE9FB"/>
    <a:srgbClr val="BFC7E9"/>
    <a:srgbClr val="C6CEEB"/>
    <a:srgbClr val="AEB9E4"/>
    <a:srgbClr val="8D96BA"/>
    <a:srgbClr val="ABB6E0"/>
    <a:srgbClr val="00BDF2"/>
    <a:srgbClr val="9BB3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47F166-2E70-4343-B9D0-6917831121E8}" v="1347" dt="2024-10-21T12:32:28.711"/>
    <p1510:client id="{C354DB6C-6892-4C39-9885-32A891DD3AF6}" v="2" dt="2024-10-21T13:16:14.5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50" autoAdjust="0"/>
  </p:normalViewPr>
  <p:slideViewPr>
    <p:cSldViewPr snapToGrid="0">
      <p:cViewPr varScale="1">
        <p:scale>
          <a:sx n="99" d="100"/>
          <a:sy n="99" d="100"/>
        </p:scale>
        <p:origin x="996" y="78"/>
      </p:cViewPr>
      <p:guideLst>
        <p:guide orient="horz" pos="2160"/>
        <p:guide pos="3840"/>
        <p:guide orient="horz" pos="1117"/>
        <p:guide orient="horz" pos="1820"/>
        <p:guide orient="horz" pos="3181"/>
        <p:guide orient="horz" pos="323"/>
        <p:guide pos="7265"/>
        <p:guide pos="1005"/>
        <p:guide orient="horz" pos="3997"/>
        <p:guide orient="horz" pos="13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5.fntdata"/><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DBA57A6B-9A09-4D10-BEC4-B926D567FEA4}"/>
              </a:ext>
            </a:extLst>
          </p:cNvPr>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lang="sv-SE"/>
          </a:p>
        </p:txBody>
      </p:sp>
      <p:sp>
        <p:nvSpPr>
          <p:cNvPr id="3" name="Platshållare för datum 2">
            <a:extLst>
              <a:ext uri="{FF2B5EF4-FFF2-40B4-BE49-F238E27FC236}">
                <a16:creationId xmlns:a16="http://schemas.microsoft.com/office/drawing/2014/main" id="{487B9AC1-7B72-4E0F-AF69-D15AED452B9A}"/>
              </a:ext>
            </a:extLst>
          </p:cNvPr>
          <p:cNvSpPr>
            <a:spLocks noGrp="1"/>
          </p:cNvSpPr>
          <p:nvPr>
            <p:ph type="dt" sz="quarter" idx="1"/>
          </p:nvPr>
        </p:nvSpPr>
        <p:spPr>
          <a:xfrm>
            <a:off x="3902597" y="0"/>
            <a:ext cx="2985558" cy="502676"/>
          </a:xfrm>
          <a:prstGeom prst="rect">
            <a:avLst/>
          </a:prstGeom>
        </p:spPr>
        <p:txBody>
          <a:bodyPr vert="horz" lIns="96616" tIns="48308" rIns="96616" bIns="48308" rtlCol="0"/>
          <a:lstStyle>
            <a:lvl1pPr algn="r">
              <a:defRPr sz="1300"/>
            </a:lvl1pPr>
          </a:lstStyle>
          <a:p>
            <a:fld id="{7966EA66-89A9-4AA9-980A-580987251203}" type="datetimeFigureOut">
              <a:rPr lang="sv-SE" smtClean="0"/>
              <a:t>2024-10-21</a:t>
            </a:fld>
            <a:endParaRPr lang="sv-SE"/>
          </a:p>
        </p:txBody>
      </p:sp>
      <p:sp>
        <p:nvSpPr>
          <p:cNvPr id="4" name="Platshållare för sidfot 3">
            <a:extLst>
              <a:ext uri="{FF2B5EF4-FFF2-40B4-BE49-F238E27FC236}">
                <a16:creationId xmlns:a16="http://schemas.microsoft.com/office/drawing/2014/main" id="{1192DA7C-9232-44A4-AC35-677B5A6BB13D}"/>
              </a:ext>
            </a:extLst>
          </p:cNvPr>
          <p:cNvSpPr>
            <a:spLocks noGrp="1"/>
          </p:cNvSpPr>
          <p:nvPr>
            <p:ph type="ftr" sz="quarter" idx="2"/>
          </p:nvPr>
        </p:nvSpPr>
        <p:spPr>
          <a:xfrm>
            <a:off x="0" y="9516039"/>
            <a:ext cx="2985558" cy="502674"/>
          </a:xfrm>
          <a:prstGeom prst="rect">
            <a:avLst/>
          </a:prstGeom>
        </p:spPr>
        <p:txBody>
          <a:bodyPr vert="horz" lIns="96616" tIns="48308" rIns="96616" bIns="48308" rtlCol="0" anchor="b"/>
          <a:lstStyle>
            <a:lvl1pPr algn="l">
              <a:defRPr sz="1300"/>
            </a:lvl1pPr>
          </a:lstStyle>
          <a:p>
            <a:endParaRPr lang="sv-SE"/>
          </a:p>
        </p:txBody>
      </p:sp>
      <p:sp>
        <p:nvSpPr>
          <p:cNvPr id="5" name="Platshållare för bildnummer 4">
            <a:extLst>
              <a:ext uri="{FF2B5EF4-FFF2-40B4-BE49-F238E27FC236}">
                <a16:creationId xmlns:a16="http://schemas.microsoft.com/office/drawing/2014/main" id="{57B58BA2-57EF-4A8C-A98A-072038BFC32B}"/>
              </a:ext>
            </a:extLst>
          </p:cNvPr>
          <p:cNvSpPr>
            <a:spLocks noGrp="1"/>
          </p:cNvSpPr>
          <p:nvPr>
            <p:ph type="sldNum" sz="quarter" idx="3"/>
          </p:nvPr>
        </p:nvSpPr>
        <p:spPr>
          <a:xfrm>
            <a:off x="3902597" y="9516039"/>
            <a:ext cx="2985558" cy="502674"/>
          </a:xfrm>
          <a:prstGeom prst="rect">
            <a:avLst/>
          </a:prstGeom>
        </p:spPr>
        <p:txBody>
          <a:bodyPr vert="horz" lIns="96616" tIns="48308" rIns="96616" bIns="48308" rtlCol="0" anchor="b"/>
          <a:lstStyle>
            <a:lvl1pPr algn="r">
              <a:defRPr sz="1300"/>
            </a:lvl1pPr>
          </a:lstStyle>
          <a:p>
            <a:fld id="{1F120529-E383-489D-AAF3-38E61A65A698}" type="slidenum">
              <a:rPr lang="sv-SE" smtClean="0"/>
              <a:t>‹N›</a:t>
            </a:fld>
            <a:endParaRPr lang="sv-SE"/>
          </a:p>
        </p:txBody>
      </p:sp>
    </p:spTree>
    <p:extLst>
      <p:ext uri="{BB962C8B-B14F-4D97-AF65-F5344CB8AC3E}">
        <p14:creationId xmlns:p14="http://schemas.microsoft.com/office/powerpoint/2010/main" val="217410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b="0" i="0">
                <a:latin typeface="Arial" panose="020B0604020202020204" pitchFamily="34" charset="0"/>
              </a:defRPr>
            </a:lvl1pPr>
          </a:lstStyle>
          <a:p>
            <a:endParaRPr lang="en-DK"/>
          </a:p>
        </p:txBody>
      </p:sp>
      <p:sp>
        <p:nvSpPr>
          <p:cNvPr id="3" name="Date Placeholder 2"/>
          <p:cNvSpPr>
            <a:spLocks noGrp="1"/>
          </p:cNvSpPr>
          <p:nvPr>
            <p:ph type="dt" idx="1"/>
          </p:nvPr>
        </p:nvSpPr>
        <p:spPr>
          <a:xfrm>
            <a:off x="3902597" y="0"/>
            <a:ext cx="2985558" cy="502676"/>
          </a:xfrm>
          <a:prstGeom prst="rect">
            <a:avLst/>
          </a:prstGeom>
        </p:spPr>
        <p:txBody>
          <a:bodyPr vert="horz" lIns="96616" tIns="48308" rIns="96616" bIns="48308" rtlCol="0"/>
          <a:lstStyle>
            <a:lvl1pPr algn="r">
              <a:defRPr sz="1300" b="0" i="0">
                <a:latin typeface="Arial" panose="020B0604020202020204" pitchFamily="34" charset="0"/>
              </a:defRPr>
            </a:lvl1pPr>
          </a:lstStyle>
          <a:p>
            <a:fld id="{6AE1E28A-936C-2341-8949-B5B6C6476E48}" type="datetimeFigureOut">
              <a:rPr lang="en-DK" smtClean="0"/>
              <a:pPr/>
              <a:t>10/21/2024</a:t>
            </a:fld>
            <a:endParaRPr lang="en-DK"/>
          </a:p>
        </p:txBody>
      </p:sp>
      <p:sp>
        <p:nvSpPr>
          <p:cNvPr id="4" name="Slide Image Placeholder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6616" tIns="48308" rIns="96616" bIns="48308" rtlCol="0" anchor="ctr"/>
          <a:lstStyle/>
          <a:p>
            <a:endParaRPr lang="en-DK"/>
          </a:p>
        </p:txBody>
      </p:sp>
      <p:sp>
        <p:nvSpPr>
          <p:cNvPr id="5" name="Notes Placeholder 4"/>
          <p:cNvSpPr>
            <a:spLocks noGrp="1"/>
          </p:cNvSpPr>
          <p:nvPr>
            <p:ph type="body" sz="quarter" idx="3"/>
          </p:nvPr>
        </p:nvSpPr>
        <p:spPr>
          <a:xfrm>
            <a:off x="688975" y="4821506"/>
            <a:ext cx="5511800" cy="3944868"/>
          </a:xfrm>
          <a:prstGeom prst="rect">
            <a:avLst/>
          </a:prstGeom>
        </p:spPr>
        <p:txBody>
          <a:bodyPr vert="horz" lIns="96616" tIns="48308" rIns="96616" bIns="48308"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6" name="Footer Placeholder 5"/>
          <p:cNvSpPr>
            <a:spLocks noGrp="1"/>
          </p:cNvSpPr>
          <p:nvPr>
            <p:ph type="ftr" sz="quarter" idx="4"/>
          </p:nvPr>
        </p:nvSpPr>
        <p:spPr>
          <a:xfrm>
            <a:off x="0" y="9516039"/>
            <a:ext cx="2985558" cy="502674"/>
          </a:xfrm>
          <a:prstGeom prst="rect">
            <a:avLst/>
          </a:prstGeom>
        </p:spPr>
        <p:txBody>
          <a:bodyPr vert="horz" lIns="96616" tIns="48308" rIns="96616" bIns="48308" rtlCol="0" anchor="b"/>
          <a:lstStyle>
            <a:lvl1pPr algn="l">
              <a:defRPr sz="1300" b="0" i="0">
                <a:latin typeface="Arial" panose="020B0604020202020204" pitchFamily="34" charset="0"/>
              </a:defRPr>
            </a:lvl1pPr>
          </a:lstStyle>
          <a:p>
            <a:endParaRPr lang="en-DK"/>
          </a:p>
        </p:txBody>
      </p:sp>
      <p:sp>
        <p:nvSpPr>
          <p:cNvPr id="7" name="Slide Number Placeholder 6"/>
          <p:cNvSpPr>
            <a:spLocks noGrp="1"/>
          </p:cNvSpPr>
          <p:nvPr>
            <p:ph type="sldNum" sz="quarter" idx="5"/>
          </p:nvPr>
        </p:nvSpPr>
        <p:spPr>
          <a:xfrm>
            <a:off x="3902597" y="9516039"/>
            <a:ext cx="2985558" cy="502674"/>
          </a:xfrm>
          <a:prstGeom prst="rect">
            <a:avLst/>
          </a:prstGeom>
        </p:spPr>
        <p:txBody>
          <a:bodyPr vert="horz" lIns="96616" tIns="48308" rIns="96616" bIns="48308" rtlCol="0" anchor="b"/>
          <a:lstStyle>
            <a:lvl1pPr algn="r">
              <a:defRPr sz="1300" b="0" i="0">
                <a:latin typeface="Arial" panose="020B0604020202020204" pitchFamily="34" charset="0"/>
              </a:defRPr>
            </a:lvl1pPr>
          </a:lstStyle>
          <a:p>
            <a:fld id="{D67987AA-8FE1-674E-A1EF-F0BAA3FF42D7}" type="slidenum">
              <a:rPr lang="en-DK" smtClean="0"/>
              <a:pPr/>
              <a:t>‹N›</a:t>
            </a:fld>
            <a:endParaRPr lang="en-DK"/>
          </a:p>
        </p:txBody>
      </p:sp>
    </p:spTree>
    <p:extLst>
      <p:ext uri="{BB962C8B-B14F-4D97-AF65-F5344CB8AC3E}">
        <p14:creationId xmlns:p14="http://schemas.microsoft.com/office/powerpoint/2010/main" val="2029380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D67987AA-8FE1-674E-A1EF-F0BAA3FF42D7}" type="slidenum">
              <a:rPr lang="en-DK" smtClean="0"/>
              <a:pPr/>
              <a:t>1</a:t>
            </a:fld>
            <a:endParaRPr lang="en-DK"/>
          </a:p>
        </p:txBody>
      </p:sp>
    </p:spTree>
    <p:extLst>
      <p:ext uri="{BB962C8B-B14F-4D97-AF65-F5344CB8AC3E}">
        <p14:creationId xmlns:p14="http://schemas.microsoft.com/office/powerpoint/2010/main" val="3024543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D67987AA-8FE1-674E-A1EF-F0BAA3FF42D7}" type="slidenum">
              <a:rPr lang="en-DK" smtClean="0"/>
              <a:pPr/>
              <a:t>5</a:t>
            </a:fld>
            <a:endParaRPr lang="en-DK"/>
          </a:p>
        </p:txBody>
      </p:sp>
    </p:spTree>
    <p:extLst>
      <p:ext uri="{BB962C8B-B14F-4D97-AF65-F5344CB8AC3E}">
        <p14:creationId xmlns:p14="http://schemas.microsoft.com/office/powerpoint/2010/main" val="3206206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D67987AA-8FE1-674E-A1EF-F0BAA3FF42D7}" type="slidenum">
              <a:rPr lang="en-DK" smtClean="0"/>
              <a:pPr/>
              <a:t>7</a:t>
            </a:fld>
            <a:endParaRPr lang="en-DK"/>
          </a:p>
        </p:txBody>
      </p:sp>
    </p:spTree>
    <p:extLst>
      <p:ext uri="{BB962C8B-B14F-4D97-AF65-F5344CB8AC3E}">
        <p14:creationId xmlns:p14="http://schemas.microsoft.com/office/powerpoint/2010/main" val="1146066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D67987AA-8FE1-674E-A1EF-F0BAA3FF42D7}" type="slidenum">
              <a:rPr lang="en-DK" smtClean="0"/>
              <a:pPr/>
              <a:t>19</a:t>
            </a:fld>
            <a:endParaRPr lang="en-DK"/>
          </a:p>
        </p:txBody>
      </p:sp>
    </p:spTree>
    <p:extLst>
      <p:ext uri="{BB962C8B-B14F-4D97-AF65-F5344CB8AC3E}">
        <p14:creationId xmlns:p14="http://schemas.microsoft.com/office/powerpoint/2010/main" val="2214674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www.tetrapak.com/" TargetMode="External"/><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F4BAA91-92C7-4F11-9805-3C092E417249}"/>
              </a:ext>
            </a:extLst>
          </p:cNvPr>
          <p:cNvSpPr>
            <a:spLocks noGrp="1"/>
          </p:cNvSpPr>
          <p:nvPr>
            <p:ph type="pic" sz="quarter" idx="11" hasCustomPrompt="1"/>
          </p:nvPr>
        </p:nvSpPr>
        <p:spPr>
          <a:xfrm>
            <a:off x="0" y="0"/>
            <a:ext cx="12192000" cy="4011613"/>
          </a:xfrm>
          <a:blipFill dpi="0" rotWithShape="1">
            <a:blip r:embed="rId2"/>
            <a:srcRect/>
            <a:stretch>
              <a:fillRect/>
            </a:stretch>
          </a:blipFill>
        </p:spPr>
        <p:txBody>
          <a:bodyPr lIns="7308000" anchor="ctr" anchorCtr="1"/>
          <a:lstStyle>
            <a:lvl1pPr marL="0" indent="0" algn="r">
              <a:buNone/>
              <a:defRPr sz="2400">
                <a:solidFill>
                  <a:schemeClr val="bg1"/>
                </a:solidFill>
              </a:defRPr>
            </a:lvl1pPr>
          </a:lstStyle>
          <a:p>
            <a:r>
              <a:rPr lang="en-GB"/>
              <a:t>To add image, click on placeholder and insert image from Canto  </a:t>
            </a:r>
          </a:p>
        </p:txBody>
      </p:sp>
      <p:pic>
        <p:nvPicPr>
          <p:cNvPr id="13" name="Picture 12" descr="A picture containing drawing, plate&#10;&#10;Description automatically generated">
            <a:extLst>
              <a:ext uri="{FF2B5EF4-FFF2-40B4-BE49-F238E27FC236}">
                <a16:creationId xmlns:a16="http://schemas.microsoft.com/office/drawing/2014/main" id="{1B2C77A1-E718-4F57-8AB9-78DC3BBFE1F9}"/>
              </a:ext>
            </a:extLst>
          </p:cNvPr>
          <p:cNvPicPr>
            <a:picLocks noChangeAspect="1"/>
          </p:cNvPicPr>
          <p:nvPr userDrawn="1"/>
        </p:nvPicPr>
        <p:blipFill>
          <a:blip r:embed="rId3"/>
          <a:stretch>
            <a:fillRect/>
          </a:stretch>
        </p:blipFill>
        <p:spPr>
          <a:xfrm>
            <a:off x="9976758" y="5986075"/>
            <a:ext cx="2094592" cy="504000"/>
          </a:xfrm>
          <a:prstGeom prst="rect">
            <a:avLst/>
          </a:prstGeom>
        </p:spPr>
      </p:pic>
      <p:sp>
        <p:nvSpPr>
          <p:cNvPr id="11" name="Rectangle 10">
            <a:extLst>
              <a:ext uri="{FF2B5EF4-FFF2-40B4-BE49-F238E27FC236}">
                <a16:creationId xmlns:a16="http://schemas.microsoft.com/office/drawing/2014/main" id="{EBD47B59-0939-4E61-8187-2D296FD839D8}"/>
              </a:ext>
            </a:extLst>
          </p:cNvPr>
          <p:cNvSpPr/>
          <p:nvPr userDrawn="1"/>
        </p:nvSpPr>
        <p:spPr>
          <a:xfrm>
            <a:off x="0" y="3429001"/>
            <a:ext cx="12192000" cy="3430588"/>
          </a:xfrm>
          <a:prstGeom prst="rect">
            <a:avLst/>
          </a:prstGeom>
          <a:gradFill>
            <a:gsLst>
              <a:gs pos="0">
                <a:schemeClr val="accent2">
                  <a:alpha val="63000"/>
                </a:schemeClr>
              </a:gs>
              <a:gs pos="14000">
                <a:schemeClr val="accent2">
                  <a:lumMod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a:p>
        </p:txBody>
      </p:sp>
      <p:sp>
        <p:nvSpPr>
          <p:cNvPr id="2" name="Title 1"/>
          <p:cNvSpPr>
            <a:spLocks noGrp="1"/>
          </p:cNvSpPr>
          <p:nvPr>
            <p:ph type="ctrTitle" hasCustomPrompt="1"/>
          </p:nvPr>
        </p:nvSpPr>
        <p:spPr>
          <a:xfrm>
            <a:off x="1047879" y="3848881"/>
            <a:ext cx="6835200" cy="1206000"/>
          </a:xfrm>
        </p:spPr>
        <p:txBody>
          <a:bodyPr anchor="b" anchorCtr="0">
            <a:noAutofit/>
          </a:bodyPr>
          <a:lstStyle>
            <a:lvl1pPr>
              <a:defRPr sz="3200">
                <a:solidFill>
                  <a:schemeClr val="bg1"/>
                </a:solidFill>
              </a:defRPr>
            </a:lvl1pPr>
          </a:lstStyle>
          <a:p>
            <a:r>
              <a:rPr lang="en-GB" noProof="0"/>
              <a:t>Click to edit title 32 </a:t>
            </a:r>
            <a:r>
              <a:rPr lang="en-GB" noProof="0" err="1"/>
              <a:t>pt</a:t>
            </a:r>
            <a:endParaRPr lang="en-GB" noProof="0"/>
          </a:p>
        </p:txBody>
      </p:sp>
      <p:sp>
        <p:nvSpPr>
          <p:cNvPr id="3" name="Subtitle 2"/>
          <p:cNvSpPr>
            <a:spLocks noGrp="1"/>
          </p:cNvSpPr>
          <p:nvPr>
            <p:ph type="subTitle" idx="1" hasCustomPrompt="1"/>
          </p:nvPr>
        </p:nvSpPr>
        <p:spPr>
          <a:xfrm>
            <a:off x="1047879" y="5108236"/>
            <a:ext cx="6835200" cy="877839"/>
          </a:xfrm>
        </p:spPr>
        <p:txBody>
          <a:bodyPr>
            <a:noAutofit/>
          </a:bodyPr>
          <a:lstStyle>
            <a:lvl1pPr marL="0" indent="0" algn="l">
              <a:buNone/>
              <a:defRPr sz="2400" b="1" baseline="0">
                <a:solidFill>
                  <a:schemeClr val="bg1"/>
                </a:solidFill>
              </a:defRPr>
            </a:lvl1pPr>
            <a:lvl2pPr marL="544104" indent="0" algn="ctr">
              <a:buNone/>
              <a:defRPr>
                <a:solidFill>
                  <a:schemeClr val="tx1">
                    <a:tint val="75000"/>
                  </a:schemeClr>
                </a:solidFill>
              </a:defRPr>
            </a:lvl2pPr>
            <a:lvl3pPr marL="1088209" indent="0" algn="ctr">
              <a:buNone/>
              <a:defRPr>
                <a:solidFill>
                  <a:schemeClr val="tx1">
                    <a:tint val="75000"/>
                  </a:schemeClr>
                </a:solidFill>
              </a:defRPr>
            </a:lvl3pPr>
            <a:lvl4pPr marL="1632313" indent="0" algn="ctr">
              <a:buNone/>
              <a:defRPr>
                <a:solidFill>
                  <a:schemeClr val="tx1">
                    <a:tint val="75000"/>
                  </a:schemeClr>
                </a:solidFill>
              </a:defRPr>
            </a:lvl4pPr>
            <a:lvl5pPr marL="2176416" indent="0" algn="ctr">
              <a:buNone/>
              <a:defRPr>
                <a:solidFill>
                  <a:schemeClr val="tx1">
                    <a:tint val="75000"/>
                  </a:schemeClr>
                </a:solidFill>
              </a:defRPr>
            </a:lvl5pPr>
            <a:lvl6pPr marL="2720521" indent="0" algn="ctr">
              <a:buNone/>
              <a:defRPr>
                <a:solidFill>
                  <a:schemeClr val="tx1">
                    <a:tint val="75000"/>
                  </a:schemeClr>
                </a:solidFill>
              </a:defRPr>
            </a:lvl6pPr>
            <a:lvl7pPr marL="3264625" indent="0" algn="ctr">
              <a:buNone/>
              <a:defRPr>
                <a:solidFill>
                  <a:schemeClr val="tx1">
                    <a:tint val="75000"/>
                  </a:schemeClr>
                </a:solidFill>
              </a:defRPr>
            </a:lvl7pPr>
            <a:lvl8pPr marL="3808729" indent="0" algn="ctr">
              <a:buNone/>
              <a:defRPr>
                <a:solidFill>
                  <a:schemeClr val="tx1">
                    <a:tint val="75000"/>
                  </a:schemeClr>
                </a:solidFill>
              </a:defRPr>
            </a:lvl8pPr>
            <a:lvl9pPr marL="4352834" indent="0" algn="ctr">
              <a:buNone/>
              <a:defRPr>
                <a:solidFill>
                  <a:schemeClr val="tx1">
                    <a:tint val="75000"/>
                  </a:schemeClr>
                </a:solidFill>
              </a:defRPr>
            </a:lvl9pPr>
          </a:lstStyle>
          <a:p>
            <a:r>
              <a:rPr lang="en-US"/>
              <a:t>Click to edit subtitle 24 </a:t>
            </a:r>
            <a:r>
              <a:rPr lang="en-US" err="1"/>
              <a:t>pt</a:t>
            </a:r>
            <a:endParaRPr lang="en-US"/>
          </a:p>
        </p:txBody>
      </p:sp>
      <p:pic>
        <p:nvPicPr>
          <p:cNvPr id="6" name="Picture 5" descr="A picture containing drawing, plate&#10;&#10;Description automatically generated">
            <a:extLst>
              <a:ext uri="{FF2B5EF4-FFF2-40B4-BE49-F238E27FC236}">
                <a16:creationId xmlns:a16="http://schemas.microsoft.com/office/drawing/2014/main" id="{E0C178EA-5B9F-4884-B480-71C25855CA57}"/>
              </a:ext>
            </a:extLst>
          </p:cNvPr>
          <p:cNvPicPr>
            <a:picLocks noChangeAspect="1"/>
          </p:cNvPicPr>
          <p:nvPr userDrawn="1"/>
        </p:nvPicPr>
        <p:blipFill>
          <a:blip r:embed="rId3"/>
          <a:stretch>
            <a:fillRect/>
          </a:stretch>
        </p:blipFill>
        <p:spPr>
          <a:xfrm>
            <a:off x="9777381" y="5961589"/>
            <a:ext cx="2094592" cy="552972"/>
          </a:xfrm>
          <a:prstGeom prst="rect">
            <a:avLst/>
          </a:prstGeom>
        </p:spPr>
      </p:pic>
      <p:sp>
        <p:nvSpPr>
          <p:cNvPr id="12" name="Text Placeholder 11">
            <a:extLst>
              <a:ext uri="{FF2B5EF4-FFF2-40B4-BE49-F238E27FC236}">
                <a16:creationId xmlns:a16="http://schemas.microsoft.com/office/drawing/2014/main" id="{D9E21AD9-D75F-126F-0109-199BA9C7D9CD}"/>
              </a:ext>
            </a:extLst>
          </p:cNvPr>
          <p:cNvSpPr>
            <a:spLocks noGrp="1"/>
          </p:cNvSpPr>
          <p:nvPr>
            <p:ph type="body" sz="quarter" idx="12" hasCustomPrompt="1"/>
          </p:nvPr>
        </p:nvSpPr>
        <p:spPr>
          <a:xfrm>
            <a:off x="1047600" y="6001170"/>
            <a:ext cx="5040000" cy="360000"/>
          </a:xfrm>
        </p:spPr>
        <p:txBody>
          <a:bodyPr/>
          <a:lstStyle>
            <a:lvl1pPr marL="0" indent="0">
              <a:buNone/>
              <a:defRPr sz="1600" b="1">
                <a:solidFill>
                  <a:schemeClr val="bg1"/>
                </a:solidFill>
              </a:defRPr>
            </a:lvl1pPr>
            <a:lvl2pPr marL="358666" indent="0">
              <a:buNone/>
              <a:defRPr/>
            </a:lvl2pPr>
            <a:lvl3pPr marL="539460" indent="0">
              <a:buNone/>
              <a:defRPr/>
            </a:lvl3pPr>
            <a:lvl4pPr marL="718306" indent="0">
              <a:buNone/>
              <a:defRPr/>
            </a:lvl4pPr>
            <a:lvl5pPr marL="898126" indent="0">
              <a:buNone/>
              <a:defRPr/>
            </a:lvl5pPr>
          </a:lstStyle>
          <a:p>
            <a:pPr marL="0" marR="0" lvl="0" indent="0" algn="l" defTabSz="1088236" rtl="0" eaLnBrk="1" fontAlgn="auto" latinLnBrk="0" hangingPunct="1">
              <a:lnSpc>
                <a:spcPct val="100000"/>
              </a:lnSpc>
              <a:spcBef>
                <a:spcPts val="600"/>
              </a:spcBef>
              <a:spcAft>
                <a:spcPts val="0"/>
              </a:spcAft>
              <a:buClr>
                <a:schemeClr val="tx2"/>
              </a:buClr>
              <a:buSzPct val="80000"/>
              <a:buFont typeface="Arial" pitchFamily="34" charset="0"/>
              <a:buNone/>
              <a:tabLst/>
              <a:defRPr/>
            </a:pPr>
            <a:r>
              <a:rPr lang="en-GB" sz="1600"/>
              <a:t>Presented by: XXX</a:t>
            </a:r>
          </a:p>
        </p:txBody>
      </p:sp>
      <p:sp>
        <p:nvSpPr>
          <p:cNvPr id="14" name="Text Placeholder 11">
            <a:extLst>
              <a:ext uri="{FF2B5EF4-FFF2-40B4-BE49-F238E27FC236}">
                <a16:creationId xmlns:a16="http://schemas.microsoft.com/office/drawing/2014/main" id="{586AB20F-A4B4-50A2-F747-4F9D3E3538D8}"/>
              </a:ext>
            </a:extLst>
          </p:cNvPr>
          <p:cNvSpPr>
            <a:spLocks noGrp="1"/>
          </p:cNvSpPr>
          <p:nvPr>
            <p:ph type="body" sz="quarter" idx="13" hasCustomPrompt="1"/>
          </p:nvPr>
        </p:nvSpPr>
        <p:spPr>
          <a:xfrm>
            <a:off x="1047600" y="6394796"/>
            <a:ext cx="5040000" cy="360000"/>
          </a:xfrm>
        </p:spPr>
        <p:txBody>
          <a:bodyPr/>
          <a:lstStyle>
            <a:lvl1pPr marL="0" indent="0">
              <a:buNone/>
              <a:defRPr sz="1600" b="1">
                <a:solidFill>
                  <a:schemeClr val="bg1"/>
                </a:solidFill>
              </a:defRPr>
            </a:lvl1pPr>
            <a:lvl2pPr marL="358666" indent="0">
              <a:buNone/>
              <a:defRPr/>
            </a:lvl2pPr>
            <a:lvl3pPr marL="539460" indent="0">
              <a:buNone/>
              <a:defRPr/>
            </a:lvl3pPr>
            <a:lvl4pPr marL="718306" indent="0">
              <a:buNone/>
              <a:defRPr/>
            </a:lvl4pPr>
            <a:lvl5pPr marL="898126" indent="0">
              <a:buNone/>
              <a:defRPr/>
            </a:lvl5pPr>
          </a:lstStyle>
          <a:p>
            <a:pPr marL="0" marR="0" lvl="0" indent="0" algn="l" defTabSz="1088236" rtl="0" eaLnBrk="1" fontAlgn="auto" latinLnBrk="0" hangingPunct="1">
              <a:lnSpc>
                <a:spcPct val="100000"/>
              </a:lnSpc>
              <a:spcBef>
                <a:spcPts val="600"/>
              </a:spcBef>
              <a:spcAft>
                <a:spcPts val="0"/>
              </a:spcAft>
              <a:buClr>
                <a:schemeClr val="tx2"/>
              </a:buClr>
              <a:buSzPct val="80000"/>
              <a:buFont typeface="Arial" pitchFamily="34" charset="0"/>
              <a:buNone/>
              <a:tabLst/>
              <a:defRPr/>
            </a:pPr>
            <a:r>
              <a:rPr lang="en-GB" sz="1600"/>
              <a:t>Date: </a:t>
            </a:r>
            <a:r>
              <a:rPr lang="en-US" err="1"/>
              <a:t>yyyy</a:t>
            </a:r>
            <a:r>
              <a:rPr lang="en-US"/>
              <a:t>-mm-dd</a:t>
            </a:r>
            <a:endParaRPr lang="en-GB"/>
          </a:p>
        </p:txBody>
      </p:sp>
    </p:spTree>
    <p:extLst>
      <p:ext uri="{BB962C8B-B14F-4D97-AF65-F5344CB8AC3E}">
        <p14:creationId xmlns:p14="http://schemas.microsoft.com/office/powerpoint/2010/main" val="3452940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b_Standard - 2 rows headline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592EE237-9EBD-4A2D-86C6-2A416A3158D0}"/>
              </a:ext>
            </a:extLst>
          </p:cNvPr>
          <p:cNvSpPr>
            <a:spLocks noGrp="1"/>
          </p:cNvSpPr>
          <p:nvPr>
            <p:ph type="title" hasCustomPrompt="1"/>
          </p:nvPr>
        </p:nvSpPr>
        <p:spPr>
          <a:xfrm>
            <a:off x="1581091" y="482400"/>
            <a:ext cx="9925661" cy="792000"/>
          </a:xfrm>
          <a:prstGeom prst="rect">
            <a:avLst/>
          </a:prstGeom>
          <a:ln>
            <a:noFill/>
          </a:ln>
        </p:spPr>
        <p:txBody>
          <a:bodyPr vert="horz" lIns="0" tIns="54000" rIns="108000" bIns="54000" rtlCol="0" anchor="t" anchorCtr="0">
            <a:noAutofit/>
          </a:bodyPr>
          <a:lstStyle>
            <a:lvl1pPr>
              <a:defRPr lang="en-GB" noProof="0" dirty="0"/>
            </a:lvl1pPr>
          </a:lstStyle>
          <a:p>
            <a:pPr lvl="0"/>
            <a:r>
              <a:rPr lang="en-GB" noProof="0"/>
              <a:t>Click to edit 2-line title 28 </a:t>
            </a:r>
            <a:r>
              <a:rPr lang="en-GB" noProof="0" err="1"/>
              <a:t>pt</a:t>
            </a:r>
            <a:endParaRPr lang="en-GB" noProof="0"/>
          </a:p>
        </p:txBody>
      </p:sp>
      <p:sp>
        <p:nvSpPr>
          <p:cNvPr id="2" name="Slide Number Placeholder 4">
            <a:extLst>
              <a:ext uri="{FF2B5EF4-FFF2-40B4-BE49-F238E27FC236}">
                <a16:creationId xmlns:a16="http://schemas.microsoft.com/office/drawing/2014/main" id="{E1E44FA5-5802-77B4-8751-89810FE5EAFD}"/>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C73B8EFD-93E4-F0CA-DB8A-ABB4C43AAEF7}"/>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249480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c_Standard - 1 row headline and sub title">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0ECB70B3-D34A-4E5E-B090-99B1F360FC36}"/>
              </a:ext>
            </a:extLst>
          </p:cNvPr>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9" name="Title Placeholder 1">
            <a:extLst>
              <a:ext uri="{FF2B5EF4-FFF2-40B4-BE49-F238E27FC236}">
                <a16:creationId xmlns:a16="http://schemas.microsoft.com/office/drawing/2014/main" id="{D60A5246-A915-4480-A428-869E2EDD2D17}"/>
              </a:ext>
            </a:extLst>
          </p:cNvPr>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Click to edit 1-line title 28 </a:t>
            </a:r>
            <a:r>
              <a:rPr lang="en-GB" noProof="0" err="1"/>
              <a:t>pt</a:t>
            </a:r>
            <a:endParaRPr lang="en-GB" noProof="0"/>
          </a:p>
        </p:txBody>
      </p:sp>
      <p:sp>
        <p:nvSpPr>
          <p:cNvPr id="2" name="Slide Number Placeholder 4">
            <a:extLst>
              <a:ext uri="{FF2B5EF4-FFF2-40B4-BE49-F238E27FC236}">
                <a16:creationId xmlns:a16="http://schemas.microsoft.com/office/drawing/2014/main" id="{F829A296-14DD-F8C6-624E-8E1814CFB358}"/>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FBD40E6C-5DBE-7594-0F7C-6C371E89B020}"/>
              </a:ext>
            </a:extLst>
          </p:cNvPr>
          <p:cNvSpPr>
            <a:spLocks noGrp="1"/>
          </p:cNvSpPr>
          <p:nvPr>
            <p:ph type="dt" sz="half" idx="14"/>
          </p:nvPr>
        </p:nvSpPr>
        <p:spPr/>
        <p:txBody>
          <a:bodyPr/>
          <a:lstStyle/>
          <a:p>
            <a:r>
              <a:rPr lang="sv-SE"/>
              <a:t>Initials/YYYY-MM-DD</a:t>
            </a:r>
            <a:endParaRPr lang="en-GB"/>
          </a:p>
        </p:txBody>
      </p:sp>
    </p:spTree>
    <p:extLst>
      <p:ext uri="{BB962C8B-B14F-4D97-AF65-F5344CB8AC3E}">
        <p14:creationId xmlns:p14="http://schemas.microsoft.com/office/powerpoint/2010/main" val="630386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d_Standard - 2 rows headlines and sub title">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925AA619-5F2F-45D3-BEA5-77FF7A5AB3FC}"/>
              </a:ext>
            </a:extLst>
          </p:cNvPr>
          <p:cNvSpPr>
            <a:spLocks noGrp="1"/>
          </p:cNvSpPr>
          <p:nvPr>
            <p:ph type="body" sz="quarter" idx="13" hasCustomPrompt="1"/>
          </p:nvPr>
        </p:nvSpPr>
        <p:spPr>
          <a:xfrm>
            <a:off x="1580400" y="1267200"/>
            <a:ext cx="9925661" cy="432000"/>
          </a:xfrm>
          <a:ln>
            <a:noFill/>
          </a:ln>
        </p:spPr>
        <p:txBody>
          <a:bodyPr lIns="0" tIns="54000" rIns="108000" bIns="54000">
            <a:noAutofit/>
          </a:bodyPr>
          <a:lstStyle>
            <a:lvl1pPr>
              <a:lnSpc>
                <a:spcPts val="2897"/>
              </a:lnSpc>
              <a:spcBef>
                <a:spcPts val="599"/>
              </a:spcBef>
              <a:buNone/>
              <a:defRPr>
                <a:solidFill>
                  <a:schemeClr val="accent2"/>
                </a:solidFill>
              </a:defRPr>
            </a:lvl1pPr>
          </a:lstStyle>
          <a:p>
            <a:pPr lvl="0"/>
            <a:r>
              <a:rPr lang="en-GB" noProof="0"/>
              <a:t>Click to edit subtitle 24 </a:t>
            </a:r>
            <a:r>
              <a:rPr lang="en-GB" noProof="0" err="1"/>
              <a:t>pt</a:t>
            </a:r>
            <a:endParaRPr lang="en-GB" noProof="0"/>
          </a:p>
        </p:txBody>
      </p:sp>
      <p:sp>
        <p:nvSpPr>
          <p:cNvPr id="7" name="Title Placeholder 1">
            <a:extLst>
              <a:ext uri="{FF2B5EF4-FFF2-40B4-BE49-F238E27FC236}">
                <a16:creationId xmlns:a16="http://schemas.microsoft.com/office/drawing/2014/main" id="{77D61782-956C-4A9A-A07D-872D9B5326FD}"/>
              </a:ext>
            </a:extLst>
          </p:cNvPr>
          <p:cNvSpPr>
            <a:spLocks noGrp="1"/>
          </p:cNvSpPr>
          <p:nvPr>
            <p:ph type="title" hasCustomPrompt="1"/>
          </p:nvPr>
        </p:nvSpPr>
        <p:spPr>
          <a:xfrm>
            <a:off x="1581091" y="482400"/>
            <a:ext cx="9925661" cy="792000"/>
          </a:xfrm>
          <a:prstGeom prst="rect">
            <a:avLst/>
          </a:prstGeom>
          <a:ln>
            <a:noFill/>
          </a:ln>
        </p:spPr>
        <p:txBody>
          <a:bodyPr vert="horz" lIns="0" tIns="54000" rIns="108000" bIns="54000" rtlCol="0" anchor="t" anchorCtr="0">
            <a:noAutofit/>
          </a:bodyPr>
          <a:lstStyle>
            <a:lvl1pPr>
              <a:defRPr lang="en-GB" noProof="0" dirty="0"/>
            </a:lvl1pPr>
          </a:lstStyle>
          <a:p>
            <a:pPr lvl="0"/>
            <a:r>
              <a:rPr lang="en-GB" noProof="0"/>
              <a:t>Click to edit 2-line title 28 </a:t>
            </a:r>
            <a:r>
              <a:rPr lang="en-GB" noProof="0" err="1"/>
              <a:t>pt</a:t>
            </a:r>
            <a:endParaRPr lang="en-GB" noProof="0"/>
          </a:p>
        </p:txBody>
      </p:sp>
      <p:sp>
        <p:nvSpPr>
          <p:cNvPr id="2" name="Slide Number Placeholder 4">
            <a:extLst>
              <a:ext uri="{FF2B5EF4-FFF2-40B4-BE49-F238E27FC236}">
                <a16:creationId xmlns:a16="http://schemas.microsoft.com/office/drawing/2014/main" id="{567A6C80-542F-25A9-D139-01CB89A354A9}"/>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2E39EB5C-80A9-E20D-3109-676959AC9304}"/>
              </a:ext>
            </a:extLst>
          </p:cNvPr>
          <p:cNvSpPr>
            <a:spLocks noGrp="1"/>
          </p:cNvSpPr>
          <p:nvPr>
            <p:ph type="dt" sz="half" idx="14"/>
          </p:nvPr>
        </p:nvSpPr>
        <p:spPr/>
        <p:txBody>
          <a:bodyPr/>
          <a:lstStyle/>
          <a:p>
            <a:r>
              <a:rPr lang="sv-SE"/>
              <a:t>Initials/YYYY-MM-DD</a:t>
            </a:r>
            <a:endParaRPr lang="en-GB"/>
          </a:p>
        </p:txBody>
      </p:sp>
    </p:spTree>
    <p:extLst>
      <p:ext uri="{BB962C8B-B14F-4D97-AF65-F5344CB8AC3E}">
        <p14:creationId xmlns:p14="http://schemas.microsoft.com/office/powerpoint/2010/main" val="2718715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a_Standard - 1 row headline and two column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581091" y="1872000"/>
            <a:ext cx="4675130" cy="4534950"/>
          </a:xfrm>
          <a:ln>
            <a:noFill/>
          </a:ln>
        </p:spPr>
        <p:txBody>
          <a:bodyPr lIns="0" rIns="108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4" name="Content Placeholder 3"/>
          <p:cNvSpPr>
            <a:spLocks noGrp="1"/>
          </p:cNvSpPr>
          <p:nvPr>
            <p:ph sz="half" idx="2" hasCustomPrompt="1"/>
          </p:nvPr>
        </p:nvSpPr>
        <p:spPr>
          <a:xfrm>
            <a:off x="6833370" y="1872000"/>
            <a:ext cx="4675130" cy="4534950"/>
          </a:xfrm>
          <a:ln>
            <a:noFill/>
          </a:ln>
        </p:spPr>
        <p:txBody>
          <a:bodyPr lIns="0" rIns="108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7" name="Title 1">
            <a:extLst>
              <a:ext uri="{FF2B5EF4-FFF2-40B4-BE49-F238E27FC236}">
                <a16:creationId xmlns:a16="http://schemas.microsoft.com/office/drawing/2014/main" id="{4E9D9A29-5C81-40E4-8E3F-041A80987886}"/>
              </a:ext>
            </a:extLst>
          </p:cNvPr>
          <p:cNvSpPr>
            <a:spLocks noGrp="1"/>
          </p:cNvSpPr>
          <p:nvPr>
            <p:ph type="title" hasCustomPrompt="1"/>
          </p:nvPr>
        </p:nvSpPr>
        <p:spPr>
          <a:xfrm>
            <a:off x="1581091" y="482400"/>
            <a:ext cx="9925661" cy="432000"/>
          </a:xfrm>
          <a:ln>
            <a:noFill/>
          </a:ln>
        </p:spPr>
        <p:txBody>
          <a:bodyPr lIns="0" tIns="54000" rIns="108000" bIns="54000" anchor="t" anchorCtr="0"/>
          <a:lstStyle>
            <a:lvl1pPr>
              <a:lnSpc>
                <a:spcPct val="85000"/>
              </a:lnSpc>
              <a:defRPr>
                <a:solidFill>
                  <a:schemeClr val="tx1"/>
                </a:solidFill>
              </a:defRPr>
            </a:lvl1pPr>
          </a:lstStyle>
          <a:p>
            <a:r>
              <a:rPr lang="en-GB" noProof="0"/>
              <a:t>Click to edit 1-line title 28 </a:t>
            </a:r>
            <a:r>
              <a:rPr lang="en-GB" noProof="0" err="1"/>
              <a:t>pt</a:t>
            </a:r>
            <a:endParaRPr lang="en-GB" noProof="0"/>
          </a:p>
        </p:txBody>
      </p:sp>
      <p:sp>
        <p:nvSpPr>
          <p:cNvPr id="2" name="Slide Number Placeholder 4">
            <a:extLst>
              <a:ext uri="{FF2B5EF4-FFF2-40B4-BE49-F238E27FC236}">
                <a16:creationId xmlns:a16="http://schemas.microsoft.com/office/drawing/2014/main" id="{BA2D764C-B9F1-8F1A-259F-6C1B586CA97A}"/>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5" name="Date Placeholder 4">
            <a:extLst>
              <a:ext uri="{FF2B5EF4-FFF2-40B4-BE49-F238E27FC236}">
                <a16:creationId xmlns:a16="http://schemas.microsoft.com/office/drawing/2014/main" id="{1576A54F-F928-00D0-CF3F-F1D300C4D021}"/>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1779286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b_Standard - 1 row headline, sub title and two column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581091" y="1872000"/>
            <a:ext cx="4675130" cy="4534950"/>
          </a:xfrm>
          <a:ln>
            <a:noFill/>
          </a:ln>
        </p:spPr>
        <p:txBody>
          <a:bodyPr lIns="0" rIns="108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4" name="Content Placeholder 3"/>
          <p:cNvSpPr>
            <a:spLocks noGrp="1"/>
          </p:cNvSpPr>
          <p:nvPr>
            <p:ph sz="half" idx="2" hasCustomPrompt="1"/>
          </p:nvPr>
        </p:nvSpPr>
        <p:spPr>
          <a:xfrm>
            <a:off x="6833370" y="1872000"/>
            <a:ext cx="4675130" cy="4534950"/>
          </a:xfrm>
          <a:ln>
            <a:noFill/>
          </a:ln>
        </p:spPr>
        <p:txBody>
          <a:bodyPr lIns="0" rIns="108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8" name="Text Placeholder 2">
            <a:extLst>
              <a:ext uri="{FF2B5EF4-FFF2-40B4-BE49-F238E27FC236}">
                <a16:creationId xmlns:a16="http://schemas.microsoft.com/office/drawing/2014/main" id="{A0D49DAD-1051-484D-9A3D-CECCE814D600}"/>
              </a:ext>
            </a:extLst>
          </p:cNvPr>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11" name="Title Placeholder 1">
            <a:extLst>
              <a:ext uri="{FF2B5EF4-FFF2-40B4-BE49-F238E27FC236}">
                <a16:creationId xmlns:a16="http://schemas.microsoft.com/office/drawing/2014/main" id="{47E4F834-8024-46AE-9C13-5E4ECC8EE5E1}"/>
              </a:ext>
            </a:extLst>
          </p:cNvPr>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Click to edit 1-line title 28 </a:t>
            </a:r>
            <a:r>
              <a:rPr lang="en-GB" noProof="0" err="1"/>
              <a:t>pt</a:t>
            </a:r>
            <a:endParaRPr lang="en-GB" noProof="0"/>
          </a:p>
        </p:txBody>
      </p:sp>
      <p:sp>
        <p:nvSpPr>
          <p:cNvPr id="2" name="Slide Number Placeholder 4">
            <a:extLst>
              <a:ext uri="{FF2B5EF4-FFF2-40B4-BE49-F238E27FC236}">
                <a16:creationId xmlns:a16="http://schemas.microsoft.com/office/drawing/2014/main" id="{E96B2E7A-C8FF-CF26-4FFC-581F28E82605}"/>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5" name="Date Placeholder 4">
            <a:extLst>
              <a:ext uri="{FF2B5EF4-FFF2-40B4-BE49-F238E27FC236}">
                <a16:creationId xmlns:a16="http://schemas.microsoft.com/office/drawing/2014/main" id="{EBBF7622-A447-9097-72FF-E717C84DB682}"/>
              </a:ext>
            </a:extLst>
          </p:cNvPr>
          <p:cNvSpPr>
            <a:spLocks noGrp="1"/>
          </p:cNvSpPr>
          <p:nvPr>
            <p:ph type="dt" sz="half" idx="14"/>
          </p:nvPr>
        </p:nvSpPr>
        <p:spPr/>
        <p:txBody>
          <a:bodyPr/>
          <a:lstStyle/>
          <a:p>
            <a:r>
              <a:rPr lang="sv-SE"/>
              <a:t>Initials/YYYY-MM-DD</a:t>
            </a:r>
            <a:endParaRPr lang="en-GB"/>
          </a:p>
        </p:txBody>
      </p:sp>
    </p:spTree>
    <p:extLst>
      <p:ext uri="{BB962C8B-B14F-4D97-AF65-F5344CB8AC3E}">
        <p14:creationId xmlns:p14="http://schemas.microsoft.com/office/powerpoint/2010/main" val="22441837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_Standard - 2 rows headlines, sub title and two column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581091" y="1872000"/>
            <a:ext cx="4675130" cy="4536000"/>
          </a:xfrm>
          <a:ln>
            <a:noFill/>
          </a:ln>
        </p:spPr>
        <p:txBody>
          <a:bodyPr lIns="0" tIns="54000" rIns="108000" bIns="54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4" name="Content Placeholder 3"/>
          <p:cNvSpPr>
            <a:spLocks noGrp="1"/>
          </p:cNvSpPr>
          <p:nvPr>
            <p:ph sz="half" idx="2" hasCustomPrompt="1"/>
          </p:nvPr>
        </p:nvSpPr>
        <p:spPr>
          <a:xfrm>
            <a:off x="6833370" y="1872000"/>
            <a:ext cx="4675130" cy="4536000"/>
          </a:xfrm>
          <a:ln>
            <a:noFill/>
          </a:ln>
        </p:spPr>
        <p:txBody>
          <a:bodyPr lIns="0" tIns="54000" rIns="108000" bIns="54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8" name="Text Placeholder 2">
            <a:extLst>
              <a:ext uri="{FF2B5EF4-FFF2-40B4-BE49-F238E27FC236}">
                <a16:creationId xmlns:a16="http://schemas.microsoft.com/office/drawing/2014/main" id="{247B72DC-C137-4141-BF79-D407559BFF42}"/>
              </a:ext>
            </a:extLst>
          </p:cNvPr>
          <p:cNvSpPr>
            <a:spLocks noGrp="1"/>
          </p:cNvSpPr>
          <p:nvPr>
            <p:ph type="body" sz="quarter" idx="13" hasCustomPrompt="1"/>
          </p:nvPr>
        </p:nvSpPr>
        <p:spPr>
          <a:xfrm>
            <a:off x="1581091" y="12672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9" name="Title Placeholder 1">
            <a:extLst>
              <a:ext uri="{FF2B5EF4-FFF2-40B4-BE49-F238E27FC236}">
                <a16:creationId xmlns:a16="http://schemas.microsoft.com/office/drawing/2014/main" id="{7D403A37-DEA8-47D9-B26A-0615B3480FAB}"/>
              </a:ext>
            </a:extLst>
          </p:cNvPr>
          <p:cNvSpPr>
            <a:spLocks noGrp="1"/>
          </p:cNvSpPr>
          <p:nvPr>
            <p:ph type="title" hasCustomPrompt="1"/>
          </p:nvPr>
        </p:nvSpPr>
        <p:spPr>
          <a:xfrm>
            <a:off x="1581091" y="482400"/>
            <a:ext cx="9925661" cy="792000"/>
          </a:xfrm>
          <a:prstGeom prst="rect">
            <a:avLst/>
          </a:prstGeom>
          <a:ln>
            <a:noFill/>
          </a:ln>
        </p:spPr>
        <p:txBody>
          <a:bodyPr vert="horz" lIns="0" tIns="54000" rIns="108000" bIns="54000" rtlCol="0" anchor="t" anchorCtr="0">
            <a:noAutofit/>
          </a:bodyPr>
          <a:lstStyle>
            <a:lvl1pPr>
              <a:defRPr lang="en-GB" noProof="0" dirty="0"/>
            </a:lvl1pPr>
          </a:lstStyle>
          <a:p>
            <a:pPr lvl="0"/>
            <a:r>
              <a:rPr lang="en-GB" noProof="0"/>
              <a:t>Click to edit 2-line title 28 </a:t>
            </a:r>
            <a:r>
              <a:rPr lang="en-GB" noProof="0" err="1"/>
              <a:t>pt</a:t>
            </a:r>
            <a:endParaRPr lang="en-GB" noProof="0"/>
          </a:p>
        </p:txBody>
      </p:sp>
      <p:sp>
        <p:nvSpPr>
          <p:cNvPr id="2" name="Slide Number Placeholder 4">
            <a:extLst>
              <a:ext uri="{FF2B5EF4-FFF2-40B4-BE49-F238E27FC236}">
                <a16:creationId xmlns:a16="http://schemas.microsoft.com/office/drawing/2014/main" id="{D404FD99-06B2-6F35-9BAE-6A7818A6E2CF}"/>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5" name="Date Placeholder 4">
            <a:extLst>
              <a:ext uri="{FF2B5EF4-FFF2-40B4-BE49-F238E27FC236}">
                <a16:creationId xmlns:a16="http://schemas.microsoft.com/office/drawing/2014/main" id="{649B4E6D-D42F-1B80-F641-63D768194B8C}"/>
              </a:ext>
            </a:extLst>
          </p:cNvPr>
          <p:cNvSpPr>
            <a:spLocks noGrp="1"/>
          </p:cNvSpPr>
          <p:nvPr>
            <p:ph type="dt" sz="half" idx="14"/>
          </p:nvPr>
        </p:nvSpPr>
        <p:spPr/>
        <p:txBody>
          <a:bodyPr/>
          <a:lstStyle/>
          <a:p>
            <a:r>
              <a:rPr lang="sv-SE"/>
              <a:t>Initials/YYYY-MM-DD</a:t>
            </a:r>
            <a:endParaRPr lang="en-GB"/>
          </a:p>
        </p:txBody>
      </p:sp>
    </p:spTree>
    <p:extLst>
      <p:ext uri="{BB962C8B-B14F-4D97-AF65-F5344CB8AC3E}">
        <p14:creationId xmlns:p14="http://schemas.microsoft.com/office/powerpoint/2010/main" val="3973232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d_Standard - 1 row headline, sub title and two columns with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7D3E003-4494-44B1-AA30-CD9D6AF5F367}"/>
              </a:ext>
            </a:extLst>
          </p:cNvPr>
          <p:cNvSpPr>
            <a:spLocks noGrp="1"/>
          </p:cNvSpPr>
          <p:nvPr>
            <p:ph type="pic" sz="quarter" idx="14" hasCustomPrompt="1"/>
          </p:nvPr>
        </p:nvSpPr>
        <p:spPr>
          <a:xfrm>
            <a:off x="6862763" y="1872000"/>
            <a:ext cx="4675187" cy="4536000"/>
          </a:xfrm>
          <a:noFill/>
        </p:spPr>
        <p:txBody>
          <a:bodyPr/>
          <a:lstStyle>
            <a:lvl1pPr marL="0" indent="0" algn="ctr">
              <a:buNone/>
              <a:defRPr sz="2000">
                <a:solidFill>
                  <a:schemeClr val="tx1"/>
                </a:solidFill>
              </a:defRPr>
            </a:lvl1pPr>
          </a:lstStyle>
          <a:p>
            <a:r>
              <a:rPr lang="en-GB"/>
              <a:t>To add image, click on placeholder and insert image from Canto</a:t>
            </a:r>
          </a:p>
        </p:txBody>
      </p:sp>
      <p:sp>
        <p:nvSpPr>
          <p:cNvPr id="8" name="Text Placeholder 2">
            <a:extLst>
              <a:ext uri="{FF2B5EF4-FFF2-40B4-BE49-F238E27FC236}">
                <a16:creationId xmlns:a16="http://schemas.microsoft.com/office/drawing/2014/main" id="{EC84F185-23C9-44D6-A95A-1E6D6D9FF27E}"/>
              </a:ext>
            </a:extLst>
          </p:cNvPr>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11" name="Title Placeholder 1">
            <a:extLst>
              <a:ext uri="{FF2B5EF4-FFF2-40B4-BE49-F238E27FC236}">
                <a16:creationId xmlns:a16="http://schemas.microsoft.com/office/drawing/2014/main" id="{87F24B23-BB8C-41BA-BD91-B31D6C244D7D}"/>
              </a:ext>
            </a:extLst>
          </p:cNvPr>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Click to edit 1-line title 28 </a:t>
            </a:r>
            <a:r>
              <a:rPr lang="en-GB" noProof="0" err="1"/>
              <a:t>pt</a:t>
            </a:r>
            <a:endParaRPr lang="en-GB" noProof="0"/>
          </a:p>
        </p:txBody>
      </p:sp>
      <p:sp>
        <p:nvSpPr>
          <p:cNvPr id="10" name="Content Placeholder 2">
            <a:extLst>
              <a:ext uri="{FF2B5EF4-FFF2-40B4-BE49-F238E27FC236}">
                <a16:creationId xmlns:a16="http://schemas.microsoft.com/office/drawing/2014/main" id="{589E89F5-F25C-457C-BBED-43F42D7C8D53}"/>
              </a:ext>
            </a:extLst>
          </p:cNvPr>
          <p:cNvSpPr>
            <a:spLocks noGrp="1"/>
          </p:cNvSpPr>
          <p:nvPr>
            <p:ph sz="half" idx="1" hasCustomPrompt="1"/>
          </p:nvPr>
        </p:nvSpPr>
        <p:spPr>
          <a:xfrm>
            <a:off x="1581091" y="1872000"/>
            <a:ext cx="4675130" cy="4536000"/>
          </a:xfrm>
          <a:ln>
            <a:noFill/>
          </a:ln>
        </p:spPr>
        <p:txBody>
          <a:bodyPr lIns="0" tIns="54000" rIns="108000" bIns="54000">
            <a:noAutofit/>
          </a:bodyPr>
          <a:lstStyle>
            <a:lvl1pPr>
              <a:defRPr sz="2400" baseline="0"/>
            </a:lvl1pPr>
            <a:lvl2pPr>
              <a:defRPr sz="2000" baseline="0"/>
            </a:lvl2pPr>
            <a:lvl3pPr>
              <a:defRPr sz="1800" baseline="0"/>
            </a:lvl3pPr>
            <a:lvl4pPr>
              <a:defRPr sz="1600" baseline="0"/>
            </a:lvl4pPr>
            <a:lvl5pPr>
              <a:defRPr sz="1400" baseline="0"/>
            </a:lvl5pPr>
            <a:lvl6pPr>
              <a:defRPr sz="2098"/>
            </a:lvl6pPr>
            <a:lvl7pPr>
              <a:defRPr sz="2098"/>
            </a:lvl7pPr>
            <a:lvl8pPr>
              <a:defRPr sz="2098"/>
            </a:lvl8pPr>
            <a:lvl9pPr>
              <a:defRPr sz="2098"/>
            </a:lvl9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2" name="Slide Number Placeholder 4">
            <a:extLst>
              <a:ext uri="{FF2B5EF4-FFF2-40B4-BE49-F238E27FC236}">
                <a16:creationId xmlns:a16="http://schemas.microsoft.com/office/drawing/2014/main" id="{9B9A6EAA-CFC4-5A65-BF77-9CC66D5B97E0}"/>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673AAA29-C621-4B2D-9F57-F34CA31DBCE8}"/>
              </a:ext>
            </a:extLst>
          </p:cNvPr>
          <p:cNvSpPr>
            <a:spLocks noGrp="1"/>
          </p:cNvSpPr>
          <p:nvPr>
            <p:ph type="dt" sz="half" idx="15"/>
          </p:nvPr>
        </p:nvSpPr>
        <p:spPr/>
        <p:txBody>
          <a:bodyPr/>
          <a:lstStyle/>
          <a:p>
            <a:r>
              <a:rPr lang="sv-SE"/>
              <a:t>Initials/YYYY-MM-DD</a:t>
            </a:r>
            <a:endParaRPr lang="en-GB"/>
          </a:p>
        </p:txBody>
      </p:sp>
    </p:spTree>
    <p:extLst>
      <p:ext uri="{BB962C8B-B14F-4D97-AF65-F5344CB8AC3E}">
        <p14:creationId xmlns:p14="http://schemas.microsoft.com/office/powerpoint/2010/main" val="2858038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5_a_Standard - 1 row headline, sub title and picture">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3D07D87-E30B-40E7-22C2-0E99B16FB987}"/>
              </a:ext>
            </a:extLst>
          </p:cNvPr>
          <p:cNvSpPr>
            <a:spLocks noGrp="1"/>
          </p:cNvSpPr>
          <p:nvPr>
            <p:ph type="pic" sz="quarter" idx="10" hasCustomPrompt="1"/>
          </p:nvPr>
        </p:nvSpPr>
        <p:spPr>
          <a:xfrm>
            <a:off x="-1940" y="7620"/>
            <a:ext cx="12192000" cy="6858000"/>
          </a:xfrm>
        </p:spPr>
        <p:txBody>
          <a:bodyPr lIns="180000" tIns="72000" anchor="t"/>
          <a:lstStyle>
            <a:lvl1pPr marL="0" indent="0" algn="l">
              <a:buNone/>
              <a:defRPr>
                <a:solidFill>
                  <a:schemeClr val="bg1"/>
                </a:solidFill>
              </a:defRPr>
            </a:lvl1pPr>
          </a:lstStyle>
          <a:p>
            <a:r>
              <a:rPr lang="en-GB"/>
              <a:t>To add image, click on picture and insert image from Canto</a:t>
            </a:r>
          </a:p>
        </p:txBody>
      </p:sp>
      <p:sp>
        <p:nvSpPr>
          <p:cNvPr id="7" name="Text Placeholder 6">
            <a:extLst>
              <a:ext uri="{FF2B5EF4-FFF2-40B4-BE49-F238E27FC236}">
                <a16:creationId xmlns:a16="http://schemas.microsoft.com/office/drawing/2014/main" id="{4CEC0D07-A038-2090-BA8C-1D8CE8C66973}"/>
              </a:ext>
            </a:extLst>
          </p:cNvPr>
          <p:cNvSpPr>
            <a:spLocks noGrp="1"/>
          </p:cNvSpPr>
          <p:nvPr>
            <p:ph type="body" sz="quarter" idx="11" hasCustomPrompt="1"/>
          </p:nvPr>
        </p:nvSpPr>
        <p:spPr>
          <a:xfrm>
            <a:off x="6582960" y="1736276"/>
            <a:ext cx="5418540" cy="941388"/>
          </a:xfrm>
        </p:spPr>
        <p:txBody>
          <a:bodyPr/>
          <a:lstStyle>
            <a:lvl1pPr marL="0" indent="0">
              <a:buNone/>
              <a:defRPr sz="2800">
                <a:solidFill>
                  <a:schemeClr val="bg1"/>
                </a:solidFill>
              </a:defRPr>
            </a:lvl1pPr>
            <a:lvl2pPr marL="358666" indent="0">
              <a:buNone/>
              <a:defRPr/>
            </a:lvl2pPr>
            <a:lvl3pPr marL="539460" indent="0">
              <a:buNone/>
              <a:defRPr/>
            </a:lvl3pPr>
            <a:lvl4pPr marL="718306" indent="0">
              <a:buNone/>
              <a:defRPr/>
            </a:lvl4pPr>
            <a:lvl5pPr marL="898126" indent="0">
              <a:buNone/>
              <a:defRPr/>
            </a:lvl5pPr>
          </a:lstStyle>
          <a:p>
            <a:pPr lvl="0"/>
            <a:r>
              <a:rPr lang="en-US"/>
              <a:t>Click to enter text- </a:t>
            </a:r>
            <a:br>
              <a:rPr lang="en-US"/>
            </a:br>
            <a:r>
              <a:rPr lang="en-US"/>
              <a:t>Free placement</a:t>
            </a:r>
          </a:p>
        </p:txBody>
      </p:sp>
    </p:spTree>
    <p:extLst>
      <p:ext uri="{BB962C8B-B14F-4D97-AF65-F5344CB8AC3E}">
        <p14:creationId xmlns:p14="http://schemas.microsoft.com/office/powerpoint/2010/main" val="1897328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6_Standard - blank with mottostamp">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AEB6EC1E-0BEF-156B-DF50-B30BBFFE5FD5}"/>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30E3B5D8-2366-DE13-D2DA-6A999AA4060E}"/>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23878006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7a_take away slide dark blue">
    <p:bg>
      <p:bgPr>
        <a:solidFill>
          <a:schemeClr val="accent1"/>
        </a:solidFill>
        <a:effectLst/>
      </p:bgPr>
    </p:bg>
    <p:spTree>
      <p:nvGrpSpPr>
        <p:cNvPr id="1" name=""/>
        <p:cNvGrpSpPr/>
        <p:nvPr/>
      </p:nvGrpSpPr>
      <p:grpSpPr>
        <a:xfrm>
          <a:off x="0" y="0"/>
          <a:ext cx="0" cy="0"/>
          <a:chOff x="0" y="0"/>
          <a:chExt cx="0" cy="0"/>
        </a:xfrm>
      </p:grpSpPr>
      <p:pic>
        <p:nvPicPr>
          <p:cNvPr id="5" name="Picture 4" descr="A close up of a sign&#10;&#10;Description automatically generated">
            <a:extLst>
              <a:ext uri="{FF2B5EF4-FFF2-40B4-BE49-F238E27FC236}">
                <a16:creationId xmlns:a16="http://schemas.microsoft.com/office/drawing/2014/main" id="{10EC9389-C25A-4799-B99F-86E7FC849246}"/>
              </a:ext>
            </a:extLst>
          </p:cNvPr>
          <p:cNvPicPr>
            <a:picLocks noChangeAspect="1"/>
          </p:cNvPicPr>
          <p:nvPr userDrawn="1"/>
        </p:nvPicPr>
        <p:blipFill>
          <a:blip r:embed="rId2"/>
          <a:stretch>
            <a:fillRect/>
          </a:stretch>
        </p:blipFill>
        <p:spPr>
          <a:xfrm>
            <a:off x="267370" y="546721"/>
            <a:ext cx="792000" cy="792000"/>
          </a:xfrm>
          <a:prstGeom prst="rect">
            <a:avLst/>
          </a:prstGeom>
        </p:spPr>
      </p:pic>
      <p:sp>
        <p:nvSpPr>
          <p:cNvPr id="6" name="Text Placeholder 2">
            <a:extLst>
              <a:ext uri="{FF2B5EF4-FFF2-40B4-BE49-F238E27FC236}">
                <a16:creationId xmlns:a16="http://schemas.microsoft.com/office/drawing/2014/main" id="{80FEFE6C-C659-48C1-8A35-AAFB505700FD}"/>
              </a:ext>
            </a:extLst>
          </p:cNvPr>
          <p:cNvSpPr>
            <a:spLocks noGrp="1"/>
          </p:cNvSpPr>
          <p:nvPr>
            <p:ph type="body" sz="quarter" idx="19" hasCustomPrompt="1"/>
          </p:nvPr>
        </p:nvSpPr>
        <p:spPr>
          <a:xfrm>
            <a:off x="1580400" y="1267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7" name="Text Placeholder 2">
            <a:extLst>
              <a:ext uri="{FF2B5EF4-FFF2-40B4-BE49-F238E27FC236}">
                <a16:creationId xmlns:a16="http://schemas.microsoft.com/office/drawing/2014/main" id="{D6CCD7AC-96D2-48D5-BCD1-E7E5AC06B823}"/>
              </a:ext>
            </a:extLst>
          </p:cNvPr>
          <p:cNvSpPr>
            <a:spLocks noGrp="1"/>
          </p:cNvSpPr>
          <p:nvPr>
            <p:ph type="body" sz="quarter" idx="20" hasCustomPrompt="1"/>
          </p:nvPr>
        </p:nvSpPr>
        <p:spPr>
          <a:xfrm>
            <a:off x="1580400" y="2329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8" name="Text Placeholder 2">
            <a:extLst>
              <a:ext uri="{FF2B5EF4-FFF2-40B4-BE49-F238E27FC236}">
                <a16:creationId xmlns:a16="http://schemas.microsoft.com/office/drawing/2014/main" id="{9F1D9F1D-C383-4296-B2CD-F5C281C8A07D}"/>
              </a:ext>
            </a:extLst>
          </p:cNvPr>
          <p:cNvSpPr>
            <a:spLocks noGrp="1"/>
          </p:cNvSpPr>
          <p:nvPr>
            <p:ph type="body" sz="quarter" idx="21" hasCustomPrompt="1"/>
          </p:nvPr>
        </p:nvSpPr>
        <p:spPr>
          <a:xfrm>
            <a:off x="1580400" y="3391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9" name="Text Placeholder 2">
            <a:extLst>
              <a:ext uri="{FF2B5EF4-FFF2-40B4-BE49-F238E27FC236}">
                <a16:creationId xmlns:a16="http://schemas.microsoft.com/office/drawing/2014/main" id="{75F804BA-1E5E-4556-9C47-9EC12090552A}"/>
              </a:ext>
            </a:extLst>
          </p:cNvPr>
          <p:cNvSpPr>
            <a:spLocks noGrp="1"/>
          </p:cNvSpPr>
          <p:nvPr>
            <p:ph type="body" sz="quarter" idx="22" hasCustomPrompt="1"/>
          </p:nvPr>
        </p:nvSpPr>
        <p:spPr>
          <a:xfrm>
            <a:off x="1580400" y="4453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10" name="Text Placeholder 2">
            <a:extLst>
              <a:ext uri="{FF2B5EF4-FFF2-40B4-BE49-F238E27FC236}">
                <a16:creationId xmlns:a16="http://schemas.microsoft.com/office/drawing/2014/main" id="{8EB233EA-307B-4FBD-8DF7-A55D609E5F12}"/>
              </a:ext>
            </a:extLst>
          </p:cNvPr>
          <p:cNvSpPr>
            <a:spLocks noGrp="1"/>
          </p:cNvSpPr>
          <p:nvPr>
            <p:ph type="body" sz="quarter" idx="23" hasCustomPrompt="1"/>
          </p:nvPr>
        </p:nvSpPr>
        <p:spPr>
          <a:xfrm>
            <a:off x="1580400" y="5515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 name="Slide Number Placeholder 4">
            <a:extLst>
              <a:ext uri="{FF2B5EF4-FFF2-40B4-BE49-F238E27FC236}">
                <a16:creationId xmlns:a16="http://schemas.microsoft.com/office/drawing/2014/main" id="{516C2C10-1FCE-4E8F-8EDB-1D01F44B4420}"/>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2"/>
                </a:solidFill>
              </a:defRPr>
            </a:lvl1pPr>
          </a:lstStyle>
          <a:p>
            <a:fld id="{6DBB0C6A-B416-463A-A4D5-45910E1EA918}" type="slidenum">
              <a:rPr lang="en-GB" smtClean="0"/>
              <a:pPr/>
              <a:t>‹N›</a:t>
            </a:fld>
            <a:endParaRPr lang="en-GB"/>
          </a:p>
        </p:txBody>
      </p:sp>
      <p:sp>
        <p:nvSpPr>
          <p:cNvPr id="3" name="Title 1">
            <a:extLst>
              <a:ext uri="{FF2B5EF4-FFF2-40B4-BE49-F238E27FC236}">
                <a16:creationId xmlns:a16="http://schemas.microsoft.com/office/drawing/2014/main" id="{CE75266C-B840-7983-8DC7-4D3D8954492D}"/>
              </a:ext>
            </a:extLst>
          </p:cNvPr>
          <p:cNvSpPr>
            <a:spLocks noGrp="1"/>
          </p:cNvSpPr>
          <p:nvPr>
            <p:ph type="title" hasCustomPrompt="1"/>
          </p:nvPr>
        </p:nvSpPr>
        <p:spPr>
          <a:xfrm>
            <a:off x="1581245" y="482289"/>
            <a:ext cx="9925661" cy="432000"/>
          </a:xfrm>
        </p:spPr>
        <p:txBody>
          <a:bodyPr/>
          <a:lstStyle>
            <a:lvl1pPr>
              <a:defRPr>
                <a:solidFill>
                  <a:schemeClr val="bg1"/>
                </a:solidFill>
              </a:defRPr>
            </a:lvl1pPr>
          </a:lstStyle>
          <a:p>
            <a:r>
              <a:rPr lang="en-US"/>
              <a:t>Key takeaways</a:t>
            </a:r>
            <a:endParaRPr lang="en-GB"/>
          </a:p>
        </p:txBody>
      </p:sp>
      <p:sp>
        <p:nvSpPr>
          <p:cNvPr id="4" name="Date Placeholder 3">
            <a:extLst>
              <a:ext uri="{FF2B5EF4-FFF2-40B4-BE49-F238E27FC236}">
                <a16:creationId xmlns:a16="http://schemas.microsoft.com/office/drawing/2014/main" id="{924DE2A0-5C56-C7B1-0CD1-3B07B08295E5}"/>
              </a:ext>
            </a:extLst>
          </p:cNvPr>
          <p:cNvSpPr>
            <a:spLocks noGrp="1"/>
          </p:cNvSpPr>
          <p:nvPr>
            <p:ph type="dt" sz="half" idx="24"/>
          </p:nvPr>
        </p:nvSpPr>
        <p:spPr/>
        <p:txBody>
          <a:bodyPr/>
          <a:lstStyle>
            <a:lvl1pPr>
              <a:defRPr>
                <a:solidFill>
                  <a:schemeClr val="bg2"/>
                </a:solidFill>
              </a:defRPr>
            </a:lvl1pPr>
          </a:lstStyle>
          <a:p>
            <a:r>
              <a:rPr lang="sv-SE"/>
              <a:t>Initials/YYYY-MM-DD</a:t>
            </a:r>
            <a:endParaRPr lang="en-GB"/>
          </a:p>
        </p:txBody>
      </p:sp>
    </p:spTree>
    <p:extLst>
      <p:ext uri="{BB962C8B-B14F-4D97-AF65-F5344CB8AC3E}">
        <p14:creationId xmlns:p14="http://schemas.microsoft.com/office/powerpoint/2010/main" val="2077030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b_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7879" y="3429000"/>
            <a:ext cx="6835200" cy="1206000"/>
          </a:xfrm>
        </p:spPr>
        <p:txBody>
          <a:bodyPr anchor="b" anchorCtr="0">
            <a:noAutofit/>
          </a:bodyPr>
          <a:lstStyle>
            <a:lvl1pPr>
              <a:defRPr sz="3200">
                <a:solidFill>
                  <a:schemeClr val="bg1"/>
                </a:solidFill>
              </a:defRPr>
            </a:lvl1pPr>
          </a:lstStyle>
          <a:p>
            <a:r>
              <a:rPr lang="en-GB" noProof="0"/>
              <a:t>Click to edit title 32 </a:t>
            </a:r>
            <a:r>
              <a:rPr lang="en-GB" noProof="0" err="1"/>
              <a:t>pt</a:t>
            </a:r>
            <a:endParaRPr lang="en-GB" noProof="0"/>
          </a:p>
        </p:txBody>
      </p:sp>
      <p:sp>
        <p:nvSpPr>
          <p:cNvPr id="3" name="Subtitle 2"/>
          <p:cNvSpPr>
            <a:spLocks noGrp="1"/>
          </p:cNvSpPr>
          <p:nvPr>
            <p:ph type="subTitle" idx="1" hasCustomPrompt="1"/>
          </p:nvPr>
        </p:nvSpPr>
        <p:spPr>
          <a:xfrm>
            <a:off x="1047879" y="4688355"/>
            <a:ext cx="6835200" cy="1206000"/>
          </a:xfrm>
        </p:spPr>
        <p:txBody>
          <a:bodyPr>
            <a:noAutofit/>
          </a:bodyPr>
          <a:lstStyle>
            <a:lvl1pPr marL="0" indent="0" algn="l">
              <a:buNone/>
              <a:defRPr sz="2400" b="1" baseline="0">
                <a:solidFill>
                  <a:schemeClr val="bg1"/>
                </a:solidFill>
              </a:defRPr>
            </a:lvl1pPr>
            <a:lvl2pPr marL="544104" indent="0" algn="ctr">
              <a:buNone/>
              <a:defRPr>
                <a:solidFill>
                  <a:schemeClr val="tx1">
                    <a:tint val="75000"/>
                  </a:schemeClr>
                </a:solidFill>
              </a:defRPr>
            </a:lvl2pPr>
            <a:lvl3pPr marL="1088209" indent="0" algn="ctr">
              <a:buNone/>
              <a:defRPr>
                <a:solidFill>
                  <a:schemeClr val="tx1">
                    <a:tint val="75000"/>
                  </a:schemeClr>
                </a:solidFill>
              </a:defRPr>
            </a:lvl3pPr>
            <a:lvl4pPr marL="1632313" indent="0" algn="ctr">
              <a:buNone/>
              <a:defRPr>
                <a:solidFill>
                  <a:schemeClr val="tx1">
                    <a:tint val="75000"/>
                  </a:schemeClr>
                </a:solidFill>
              </a:defRPr>
            </a:lvl4pPr>
            <a:lvl5pPr marL="2176416" indent="0" algn="ctr">
              <a:buNone/>
              <a:defRPr>
                <a:solidFill>
                  <a:schemeClr val="tx1">
                    <a:tint val="75000"/>
                  </a:schemeClr>
                </a:solidFill>
              </a:defRPr>
            </a:lvl5pPr>
            <a:lvl6pPr marL="2720521" indent="0" algn="ctr">
              <a:buNone/>
              <a:defRPr>
                <a:solidFill>
                  <a:schemeClr val="tx1">
                    <a:tint val="75000"/>
                  </a:schemeClr>
                </a:solidFill>
              </a:defRPr>
            </a:lvl6pPr>
            <a:lvl7pPr marL="3264625" indent="0" algn="ctr">
              <a:buNone/>
              <a:defRPr>
                <a:solidFill>
                  <a:schemeClr val="tx1">
                    <a:tint val="75000"/>
                  </a:schemeClr>
                </a:solidFill>
              </a:defRPr>
            </a:lvl7pPr>
            <a:lvl8pPr marL="3808729" indent="0" algn="ctr">
              <a:buNone/>
              <a:defRPr>
                <a:solidFill>
                  <a:schemeClr val="tx1">
                    <a:tint val="75000"/>
                  </a:schemeClr>
                </a:solidFill>
              </a:defRPr>
            </a:lvl8pPr>
            <a:lvl9pPr marL="4352834" indent="0" algn="ctr">
              <a:buNone/>
              <a:defRPr>
                <a:solidFill>
                  <a:schemeClr val="tx1">
                    <a:tint val="75000"/>
                  </a:schemeClr>
                </a:solidFill>
              </a:defRPr>
            </a:lvl9pPr>
          </a:lstStyle>
          <a:p>
            <a:r>
              <a:rPr lang="en-GB" noProof="0"/>
              <a:t>Click to edit subtitle 24 </a:t>
            </a:r>
            <a:r>
              <a:rPr lang="en-GB" noProof="0" err="1"/>
              <a:t>pt</a:t>
            </a:r>
            <a:endParaRPr lang="en-GB" noProof="0"/>
          </a:p>
        </p:txBody>
      </p:sp>
      <p:pic>
        <p:nvPicPr>
          <p:cNvPr id="5" name="Picture 4" descr="A picture containing drawing, plate&#10;&#10;Description automatically generated">
            <a:extLst>
              <a:ext uri="{FF2B5EF4-FFF2-40B4-BE49-F238E27FC236}">
                <a16:creationId xmlns:a16="http://schemas.microsoft.com/office/drawing/2014/main" id="{D67080D2-FA77-4D51-AA91-E57E89F420B8}"/>
              </a:ext>
            </a:extLst>
          </p:cNvPr>
          <p:cNvPicPr>
            <a:picLocks noChangeAspect="1"/>
          </p:cNvPicPr>
          <p:nvPr userDrawn="1"/>
        </p:nvPicPr>
        <p:blipFill>
          <a:blip r:embed="rId2"/>
          <a:stretch>
            <a:fillRect/>
          </a:stretch>
        </p:blipFill>
        <p:spPr>
          <a:xfrm>
            <a:off x="9777381" y="5961589"/>
            <a:ext cx="2094592" cy="552972"/>
          </a:xfrm>
          <a:prstGeom prst="rect">
            <a:avLst/>
          </a:prstGeom>
        </p:spPr>
      </p:pic>
    </p:spTree>
    <p:extLst>
      <p:ext uri="{BB962C8B-B14F-4D97-AF65-F5344CB8AC3E}">
        <p14:creationId xmlns:p14="http://schemas.microsoft.com/office/powerpoint/2010/main" val="27374745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7b_take away slide bright blue">
    <p:bg>
      <p:bgPr>
        <a:solidFill>
          <a:schemeClr val="accent2"/>
        </a:solidFill>
        <a:effectLst/>
      </p:bgPr>
    </p:bg>
    <p:spTree>
      <p:nvGrpSpPr>
        <p:cNvPr id="1" name=""/>
        <p:cNvGrpSpPr/>
        <p:nvPr/>
      </p:nvGrpSpPr>
      <p:grpSpPr>
        <a:xfrm>
          <a:off x="0" y="0"/>
          <a:ext cx="0" cy="0"/>
          <a:chOff x="0" y="0"/>
          <a:chExt cx="0" cy="0"/>
        </a:xfrm>
      </p:grpSpPr>
      <p:pic>
        <p:nvPicPr>
          <p:cNvPr id="8" name="Picture 7" descr="A close up of a sign&#10;&#10;Description automatically generated">
            <a:extLst>
              <a:ext uri="{FF2B5EF4-FFF2-40B4-BE49-F238E27FC236}">
                <a16:creationId xmlns:a16="http://schemas.microsoft.com/office/drawing/2014/main" id="{1737046D-9DD3-47CF-82E6-878B08CBF7E7}"/>
              </a:ext>
            </a:extLst>
          </p:cNvPr>
          <p:cNvPicPr>
            <a:picLocks noChangeAspect="1"/>
          </p:cNvPicPr>
          <p:nvPr userDrawn="1"/>
        </p:nvPicPr>
        <p:blipFill>
          <a:blip r:embed="rId2"/>
          <a:stretch>
            <a:fillRect/>
          </a:stretch>
        </p:blipFill>
        <p:spPr>
          <a:xfrm>
            <a:off x="267370" y="546721"/>
            <a:ext cx="792000" cy="792000"/>
          </a:xfrm>
          <a:prstGeom prst="rect">
            <a:avLst/>
          </a:prstGeom>
        </p:spPr>
      </p:pic>
      <p:sp>
        <p:nvSpPr>
          <p:cNvPr id="17" name="Text Placeholder 2">
            <a:extLst>
              <a:ext uri="{FF2B5EF4-FFF2-40B4-BE49-F238E27FC236}">
                <a16:creationId xmlns:a16="http://schemas.microsoft.com/office/drawing/2014/main" id="{56F35C64-E0FA-47EC-A7F3-427442096923}"/>
              </a:ext>
            </a:extLst>
          </p:cNvPr>
          <p:cNvSpPr>
            <a:spLocks noGrp="1"/>
          </p:cNvSpPr>
          <p:nvPr>
            <p:ph type="body" sz="quarter" idx="19" hasCustomPrompt="1"/>
          </p:nvPr>
        </p:nvSpPr>
        <p:spPr>
          <a:xfrm>
            <a:off x="1580400" y="1267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18" name="Text Placeholder 2">
            <a:extLst>
              <a:ext uri="{FF2B5EF4-FFF2-40B4-BE49-F238E27FC236}">
                <a16:creationId xmlns:a16="http://schemas.microsoft.com/office/drawing/2014/main" id="{25FECF27-23A4-4429-A4B4-221A1C3B0237}"/>
              </a:ext>
            </a:extLst>
          </p:cNvPr>
          <p:cNvSpPr>
            <a:spLocks noGrp="1"/>
          </p:cNvSpPr>
          <p:nvPr>
            <p:ph type="body" sz="quarter" idx="20" hasCustomPrompt="1"/>
          </p:nvPr>
        </p:nvSpPr>
        <p:spPr>
          <a:xfrm>
            <a:off x="1580400" y="2329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19" name="Text Placeholder 2">
            <a:extLst>
              <a:ext uri="{FF2B5EF4-FFF2-40B4-BE49-F238E27FC236}">
                <a16:creationId xmlns:a16="http://schemas.microsoft.com/office/drawing/2014/main" id="{3DFFBEB9-6663-40FE-B63E-6ED3D53A329C}"/>
              </a:ext>
            </a:extLst>
          </p:cNvPr>
          <p:cNvSpPr>
            <a:spLocks noGrp="1"/>
          </p:cNvSpPr>
          <p:nvPr>
            <p:ph type="body" sz="quarter" idx="21" hasCustomPrompt="1"/>
          </p:nvPr>
        </p:nvSpPr>
        <p:spPr>
          <a:xfrm>
            <a:off x="1580400" y="3391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0" name="Text Placeholder 2">
            <a:extLst>
              <a:ext uri="{FF2B5EF4-FFF2-40B4-BE49-F238E27FC236}">
                <a16:creationId xmlns:a16="http://schemas.microsoft.com/office/drawing/2014/main" id="{50F883F5-B823-43DC-9D64-9E38AEBFE92E}"/>
              </a:ext>
            </a:extLst>
          </p:cNvPr>
          <p:cNvSpPr>
            <a:spLocks noGrp="1"/>
          </p:cNvSpPr>
          <p:nvPr>
            <p:ph type="body" sz="quarter" idx="22" hasCustomPrompt="1"/>
          </p:nvPr>
        </p:nvSpPr>
        <p:spPr>
          <a:xfrm>
            <a:off x="1580400" y="4453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1" name="Text Placeholder 2">
            <a:extLst>
              <a:ext uri="{FF2B5EF4-FFF2-40B4-BE49-F238E27FC236}">
                <a16:creationId xmlns:a16="http://schemas.microsoft.com/office/drawing/2014/main" id="{6BCB933A-1CE0-460F-B37B-3F6DACE5E3F8}"/>
              </a:ext>
            </a:extLst>
          </p:cNvPr>
          <p:cNvSpPr>
            <a:spLocks noGrp="1"/>
          </p:cNvSpPr>
          <p:nvPr>
            <p:ph type="body" sz="quarter" idx="23" hasCustomPrompt="1"/>
          </p:nvPr>
        </p:nvSpPr>
        <p:spPr>
          <a:xfrm>
            <a:off x="1580400" y="5515200"/>
            <a:ext cx="992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 name="Slide Number Placeholder 4">
            <a:extLst>
              <a:ext uri="{FF2B5EF4-FFF2-40B4-BE49-F238E27FC236}">
                <a16:creationId xmlns:a16="http://schemas.microsoft.com/office/drawing/2014/main" id="{7399EAF0-E00A-12F5-78A9-F3E813D71B17}"/>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2"/>
                </a:solidFill>
              </a:defRPr>
            </a:lvl1pPr>
          </a:lstStyle>
          <a:p>
            <a:fld id="{6DBB0C6A-B416-463A-A4D5-45910E1EA918}" type="slidenum">
              <a:rPr lang="en-GB" smtClean="0"/>
              <a:pPr/>
              <a:t>‹N›</a:t>
            </a:fld>
            <a:endParaRPr lang="en-GB"/>
          </a:p>
        </p:txBody>
      </p:sp>
      <p:sp>
        <p:nvSpPr>
          <p:cNvPr id="3" name="Title 1">
            <a:extLst>
              <a:ext uri="{FF2B5EF4-FFF2-40B4-BE49-F238E27FC236}">
                <a16:creationId xmlns:a16="http://schemas.microsoft.com/office/drawing/2014/main" id="{5A445A1D-3286-C53A-7A51-A529CB30D753}"/>
              </a:ext>
            </a:extLst>
          </p:cNvPr>
          <p:cNvSpPr>
            <a:spLocks noGrp="1"/>
          </p:cNvSpPr>
          <p:nvPr>
            <p:ph type="title" hasCustomPrompt="1"/>
          </p:nvPr>
        </p:nvSpPr>
        <p:spPr>
          <a:xfrm>
            <a:off x="1581245" y="482289"/>
            <a:ext cx="9925661" cy="432000"/>
          </a:xfrm>
        </p:spPr>
        <p:txBody>
          <a:bodyPr/>
          <a:lstStyle>
            <a:lvl1pPr>
              <a:defRPr>
                <a:solidFill>
                  <a:schemeClr val="bg1"/>
                </a:solidFill>
              </a:defRPr>
            </a:lvl1pPr>
          </a:lstStyle>
          <a:p>
            <a:r>
              <a:rPr lang="en-US"/>
              <a:t>Key takeaways</a:t>
            </a:r>
            <a:endParaRPr lang="en-GB"/>
          </a:p>
        </p:txBody>
      </p:sp>
      <p:sp>
        <p:nvSpPr>
          <p:cNvPr id="4" name="Date Placeholder 3">
            <a:extLst>
              <a:ext uri="{FF2B5EF4-FFF2-40B4-BE49-F238E27FC236}">
                <a16:creationId xmlns:a16="http://schemas.microsoft.com/office/drawing/2014/main" id="{77EDB0EA-F71E-3800-B15C-1625F244578F}"/>
              </a:ext>
            </a:extLst>
          </p:cNvPr>
          <p:cNvSpPr>
            <a:spLocks noGrp="1"/>
          </p:cNvSpPr>
          <p:nvPr>
            <p:ph type="dt" sz="half" idx="24"/>
          </p:nvPr>
        </p:nvSpPr>
        <p:spPr/>
        <p:txBody>
          <a:bodyPr/>
          <a:lstStyle>
            <a:lvl1pPr>
              <a:defRPr>
                <a:solidFill>
                  <a:schemeClr val="bg2"/>
                </a:solidFill>
              </a:defRPr>
            </a:lvl1pPr>
          </a:lstStyle>
          <a:p>
            <a:r>
              <a:rPr lang="sv-SE"/>
              <a:t>Initials/YYYY-MM-DD</a:t>
            </a:r>
            <a:endParaRPr lang="en-GB"/>
          </a:p>
        </p:txBody>
      </p:sp>
    </p:spTree>
    <p:extLst>
      <p:ext uri="{BB962C8B-B14F-4D97-AF65-F5344CB8AC3E}">
        <p14:creationId xmlns:p14="http://schemas.microsoft.com/office/powerpoint/2010/main" val="4178200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7c_take away slide bright blue with picture">
    <p:bg>
      <p:bgPr>
        <a:solidFill>
          <a:schemeClr val="accent2"/>
        </a:solidFill>
        <a:effectLst/>
      </p:bgPr>
    </p:bg>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A0509982-74C0-4B85-848F-DBBC54BA60A0}"/>
              </a:ext>
            </a:extLst>
          </p:cNvPr>
          <p:cNvSpPr>
            <a:spLocks noGrp="1"/>
          </p:cNvSpPr>
          <p:nvPr>
            <p:ph type="pic" sz="quarter" idx="18" hasCustomPrompt="1"/>
          </p:nvPr>
        </p:nvSpPr>
        <p:spPr>
          <a:xfrm>
            <a:off x="9136496" y="0"/>
            <a:ext cx="3096000" cy="6858000"/>
          </a:xfrm>
          <a:solidFill>
            <a:schemeClr val="bg1"/>
          </a:solidFill>
          <a:ln>
            <a:noFill/>
          </a:ln>
        </p:spPr>
        <p:txBody>
          <a:bodyPr lIns="540000" tIns="504000" rIns="36000" bIns="180000" anchor="t" anchorCtr="1"/>
          <a:lstStyle>
            <a:lvl1pPr marL="0" indent="0" algn="ctr">
              <a:buNone/>
              <a:defRPr sz="2000">
                <a:solidFill>
                  <a:schemeClr val="accent6"/>
                </a:solidFill>
              </a:defRPr>
            </a:lvl1pPr>
          </a:lstStyle>
          <a:p>
            <a:r>
              <a:rPr lang="en-GB"/>
              <a:t>To add image, click on placeholder and insert image from Canto</a:t>
            </a:r>
          </a:p>
        </p:txBody>
      </p:sp>
      <p:pic>
        <p:nvPicPr>
          <p:cNvPr id="15" name="Picture 14" descr="A close up of a sign&#10;&#10;Description automatically generated">
            <a:extLst>
              <a:ext uri="{FF2B5EF4-FFF2-40B4-BE49-F238E27FC236}">
                <a16:creationId xmlns:a16="http://schemas.microsoft.com/office/drawing/2014/main" id="{28B2B658-BDF9-4557-855A-7950BB794FA3}"/>
              </a:ext>
            </a:extLst>
          </p:cNvPr>
          <p:cNvPicPr>
            <a:picLocks noChangeAspect="1"/>
          </p:cNvPicPr>
          <p:nvPr userDrawn="1"/>
        </p:nvPicPr>
        <p:blipFill>
          <a:blip r:embed="rId2"/>
          <a:stretch>
            <a:fillRect/>
          </a:stretch>
        </p:blipFill>
        <p:spPr>
          <a:xfrm>
            <a:off x="267370" y="546721"/>
            <a:ext cx="792000" cy="792000"/>
          </a:xfrm>
          <a:prstGeom prst="rect">
            <a:avLst/>
          </a:prstGeom>
        </p:spPr>
      </p:pic>
      <p:sp>
        <p:nvSpPr>
          <p:cNvPr id="21" name="Text Placeholder 2">
            <a:extLst>
              <a:ext uri="{FF2B5EF4-FFF2-40B4-BE49-F238E27FC236}">
                <a16:creationId xmlns:a16="http://schemas.microsoft.com/office/drawing/2014/main" id="{F63D33D9-E5FD-43A0-9CA9-7DAF0BEF0A4D}"/>
              </a:ext>
            </a:extLst>
          </p:cNvPr>
          <p:cNvSpPr>
            <a:spLocks noGrp="1"/>
          </p:cNvSpPr>
          <p:nvPr>
            <p:ph type="body" sz="quarter" idx="19" hasCustomPrompt="1"/>
          </p:nvPr>
        </p:nvSpPr>
        <p:spPr>
          <a:xfrm>
            <a:off x="1580400" y="1267200"/>
            <a:ext cx="740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2" name="Text Placeholder 2">
            <a:extLst>
              <a:ext uri="{FF2B5EF4-FFF2-40B4-BE49-F238E27FC236}">
                <a16:creationId xmlns:a16="http://schemas.microsoft.com/office/drawing/2014/main" id="{B58BB833-5C43-426D-BE44-B75E8F08C721}"/>
              </a:ext>
            </a:extLst>
          </p:cNvPr>
          <p:cNvSpPr>
            <a:spLocks noGrp="1"/>
          </p:cNvSpPr>
          <p:nvPr>
            <p:ph type="body" sz="quarter" idx="20" hasCustomPrompt="1"/>
          </p:nvPr>
        </p:nvSpPr>
        <p:spPr>
          <a:xfrm>
            <a:off x="1580400" y="2329200"/>
            <a:ext cx="740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3" name="Text Placeholder 2">
            <a:extLst>
              <a:ext uri="{FF2B5EF4-FFF2-40B4-BE49-F238E27FC236}">
                <a16:creationId xmlns:a16="http://schemas.microsoft.com/office/drawing/2014/main" id="{09AFC0D7-E3AB-4A71-ABEE-67163ACFFD12}"/>
              </a:ext>
            </a:extLst>
          </p:cNvPr>
          <p:cNvSpPr>
            <a:spLocks noGrp="1"/>
          </p:cNvSpPr>
          <p:nvPr>
            <p:ph type="body" sz="quarter" idx="21" hasCustomPrompt="1"/>
          </p:nvPr>
        </p:nvSpPr>
        <p:spPr>
          <a:xfrm>
            <a:off x="1580400" y="3391200"/>
            <a:ext cx="740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4" name="Text Placeholder 2">
            <a:extLst>
              <a:ext uri="{FF2B5EF4-FFF2-40B4-BE49-F238E27FC236}">
                <a16:creationId xmlns:a16="http://schemas.microsoft.com/office/drawing/2014/main" id="{819B04BF-35B4-4C6B-BC14-802EFF2CB9E6}"/>
              </a:ext>
            </a:extLst>
          </p:cNvPr>
          <p:cNvSpPr>
            <a:spLocks noGrp="1"/>
          </p:cNvSpPr>
          <p:nvPr>
            <p:ph type="body" sz="quarter" idx="22" hasCustomPrompt="1"/>
          </p:nvPr>
        </p:nvSpPr>
        <p:spPr>
          <a:xfrm>
            <a:off x="1580400" y="4453200"/>
            <a:ext cx="740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5" name="Text Placeholder 2">
            <a:extLst>
              <a:ext uri="{FF2B5EF4-FFF2-40B4-BE49-F238E27FC236}">
                <a16:creationId xmlns:a16="http://schemas.microsoft.com/office/drawing/2014/main" id="{6689726A-BD97-4661-8362-D2844104F474}"/>
              </a:ext>
            </a:extLst>
          </p:cNvPr>
          <p:cNvSpPr>
            <a:spLocks noGrp="1"/>
          </p:cNvSpPr>
          <p:nvPr>
            <p:ph type="body" sz="quarter" idx="23" hasCustomPrompt="1"/>
          </p:nvPr>
        </p:nvSpPr>
        <p:spPr>
          <a:xfrm>
            <a:off x="1580400" y="5515200"/>
            <a:ext cx="7405200" cy="720000"/>
          </a:xfrm>
        </p:spPr>
        <p:txBody>
          <a:bodyPr lIns="108000"/>
          <a:lstStyle>
            <a:lvl1pPr>
              <a:buClr>
                <a:schemeClr val="bg1"/>
              </a:buClr>
              <a:defRPr sz="2800">
                <a:solidFill>
                  <a:schemeClr val="bg1"/>
                </a:solidFill>
              </a:defRPr>
            </a:lvl1pPr>
            <a:lvl2pPr>
              <a:buClr>
                <a:schemeClr val="bg1"/>
              </a:buClr>
              <a:defRPr sz="24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takeaway text 28 </a:t>
            </a:r>
            <a:r>
              <a:rPr lang="en-US" err="1"/>
              <a:t>pt</a:t>
            </a:r>
            <a:endParaRPr lang="en-US"/>
          </a:p>
          <a:p>
            <a:pPr lvl="1"/>
            <a:r>
              <a:rPr lang="en-US"/>
              <a:t>Second level</a:t>
            </a:r>
          </a:p>
          <a:p>
            <a:pPr lvl="2"/>
            <a:r>
              <a:rPr lang="en-US"/>
              <a:t>Third level</a:t>
            </a:r>
          </a:p>
        </p:txBody>
      </p:sp>
      <p:sp>
        <p:nvSpPr>
          <p:cNvPr id="2" name="Slide Number Placeholder 4">
            <a:extLst>
              <a:ext uri="{FF2B5EF4-FFF2-40B4-BE49-F238E27FC236}">
                <a16:creationId xmlns:a16="http://schemas.microsoft.com/office/drawing/2014/main" id="{26AF0FA7-3C9A-75EE-DFE6-DB572646C1DF}"/>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Title 1">
            <a:extLst>
              <a:ext uri="{FF2B5EF4-FFF2-40B4-BE49-F238E27FC236}">
                <a16:creationId xmlns:a16="http://schemas.microsoft.com/office/drawing/2014/main" id="{C2FF9BA9-8AA9-FA49-E6ED-34932609BD14}"/>
              </a:ext>
            </a:extLst>
          </p:cNvPr>
          <p:cNvSpPr>
            <a:spLocks noGrp="1"/>
          </p:cNvSpPr>
          <p:nvPr>
            <p:ph type="title" hasCustomPrompt="1"/>
          </p:nvPr>
        </p:nvSpPr>
        <p:spPr>
          <a:xfrm>
            <a:off x="1581245" y="482289"/>
            <a:ext cx="7405200" cy="432000"/>
          </a:xfrm>
        </p:spPr>
        <p:txBody>
          <a:bodyPr/>
          <a:lstStyle>
            <a:lvl1pPr>
              <a:defRPr>
                <a:solidFill>
                  <a:schemeClr val="bg1"/>
                </a:solidFill>
              </a:defRPr>
            </a:lvl1pPr>
          </a:lstStyle>
          <a:p>
            <a:r>
              <a:rPr lang="en-US"/>
              <a:t>Key takeaways</a:t>
            </a:r>
            <a:endParaRPr lang="en-GB"/>
          </a:p>
        </p:txBody>
      </p:sp>
    </p:spTree>
    <p:extLst>
      <p:ext uri="{BB962C8B-B14F-4D97-AF65-F5344CB8AC3E}">
        <p14:creationId xmlns:p14="http://schemas.microsoft.com/office/powerpoint/2010/main" val="38053347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9a_end slide with boiler plate">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AFFD28-CBC9-4193-8D61-EC59B9D18C53}"/>
              </a:ext>
            </a:extLst>
          </p:cNvPr>
          <p:cNvPicPr>
            <a:picLocks noChangeAspect="1"/>
          </p:cNvPicPr>
          <p:nvPr userDrawn="1"/>
        </p:nvPicPr>
        <p:blipFill>
          <a:blip r:embed="rId2"/>
          <a:srcRect/>
          <a:stretch/>
        </p:blipFill>
        <p:spPr>
          <a:xfrm>
            <a:off x="4088824" y="2054215"/>
            <a:ext cx="4090908" cy="1020563"/>
          </a:xfrm>
          <a:prstGeom prst="rect">
            <a:avLst/>
          </a:prstGeom>
        </p:spPr>
      </p:pic>
      <p:sp>
        <p:nvSpPr>
          <p:cNvPr id="4" name="TextBox 3">
            <a:extLst>
              <a:ext uri="{FF2B5EF4-FFF2-40B4-BE49-F238E27FC236}">
                <a16:creationId xmlns:a16="http://schemas.microsoft.com/office/drawing/2014/main" id="{CACFA06E-EDA6-4157-91AD-43486920D80A}"/>
              </a:ext>
            </a:extLst>
          </p:cNvPr>
          <p:cNvSpPr txBox="1"/>
          <p:nvPr userDrawn="1"/>
        </p:nvSpPr>
        <p:spPr>
          <a:xfrm>
            <a:off x="2296664" y="3884064"/>
            <a:ext cx="7596000" cy="2070000"/>
          </a:xfrm>
          <a:prstGeom prst="rect">
            <a:avLst/>
          </a:prstGeom>
        </p:spPr>
        <p:txBody>
          <a:bodyPr vert="horz" lIns="0" tIns="54000" rIns="108000" bIns="54000" rtlCol="0" anchor="t">
            <a:noAutofit/>
          </a:bodyPr>
          <a:lstStyle>
            <a:lvl1pPr marR="0" lvl="0" indent="0" algn="ctr" defTabSz="1088236" fontAlgn="base">
              <a:lnSpc>
                <a:spcPct val="150000"/>
              </a:lnSpc>
              <a:spcBef>
                <a:spcPts val="599"/>
              </a:spcBef>
              <a:spcAft>
                <a:spcPts val="0"/>
              </a:spcAft>
              <a:buClr>
                <a:srgbClr val="023F88"/>
              </a:buClr>
              <a:buSzPct val="60000"/>
              <a:buFont typeface="Arial" pitchFamily="34" charset="0"/>
              <a:buNone/>
              <a:tabLst/>
              <a:defRPr kumimoji="0" sz="1400" b="0" i="0" u="none" strike="noStrike" cap="none" spc="0" normalizeH="0" baseline="0">
                <a:ln>
                  <a:noFill/>
                </a:ln>
                <a:solidFill>
                  <a:srgbClr val="FFFFFF"/>
                </a:solidFill>
                <a:effectLst/>
                <a:uLnTx/>
                <a:uFillTx/>
                <a:ea typeface="Times New Roman" panose="02020603050405020304" pitchFamily="18" charset="0"/>
                <a:cs typeface="Times New Roman" panose="02020603050405020304" pitchFamily="18" charset="0"/>
              </a:defRPr>
            </a:lvl1pPr>
            <a:lvl2pPr marL="539460" indent="-180794" defTabSz="1088236">
              <a:lnSpc>
                <a:spcPts val="2398"/>
              </a:lnSpc>
              <a:spcBef>
                <a:spcPts val="599"/>
              </a:spcBef>
              <a:buClr>
                <a:schemeClr val="tx2"/>
              </a:buClr>
              <a:buSzPct val="80000"/>
              <a:buFont typeface="Arial" pitchFamily="34" charset="0"/>
              <a:buChar char="−"/>
              <a:defRPr sz="1998"/>
            </a:lvl2pPr>
            <a:lvl3pPr marL="719280" indent="-179820" defTabSz="1088236">
              <a:lnSpc>
                <a:spcPts val="2398"/>
              </a:lnSpc>
              <a:spcBef>
                <a:spcPts val="599"/>
              </a:spcBef>
              <a:buClr>
                <a:schemeClr val="tx2"/>
              </a:buClr>
              <a:buSzPct val="80000"/>
              <a:buFont typeface="Arial" pitchFamily="34" charset="0"/>
              <a:buChar char="−"/>
              <a:defRPr sz="1998"/>
            </a:lvl3pPr>
            <a:lvl4pPr marL="899100" indent="-180794" defTabSz="1088236">
              <a:lnSpc>
                <a:spcPts val="2398"/>
              </a:lnSpc>
              <a:spcBef>
                <a:spcPts val="599"/>
              </a:spcBef>
              <a:buClr>
                <a:schemeClr val="tx2"/>
              </a:buClr>
              <a:buSzPct val="80000"/>
              <a:buFont typeface="Arial" pitchFamily="34" charset="0"/>
              <a:buChar char="−"/>
              <a:defRPr sz="1998"/>
            </a:lvl4pPr>
            <a:lvl5pPr marL="1078920" indent="-180794" defTabSz="1088236">
              <a:lnSpc>
                <a:spcPts val="2398"/>
              </a:lnSpc>
              <a:spcBef>
                <a:spcPts val="599"/>
              </a:spcBef>
              <a:buClr>
                <a:schemeClr val="tx2"/>
              </a:buClr>
              <a:buSzPct val="80000"/>
              <a:buFont typeface="Arial" pitchFamily="34" charset="0"/>
              <a:buChar char="−"/>
              <a:defRPr sz="1998"/>
            </a:lvl5pPr>
            <a:lvl6pPr marL="1178922" indent="0" defTabSz="1088236">
              <a:lnSpc>
                <a:spcPts val="2856"/>
              </a:lnSpc>
              <a:spcBef>
                <a:spcPts val="0"/>
              </a:spcBef>
              <a:buFontTx/>
              <a:buNone/>
              <a:defRPr sz="2398"/>
            </a:lvl6pPr>
            <a:lvl7pPr marL="1178922" indent="0" defTabSz="1088236">
              <a:spcBef>
                <a:spcPct val="20000"/>
              </a:spcBef>
              <a:buFontTx/>
              <a:buNone/>
              <a:defRPr sz="2398"/>
            </a:lvl7pPr>
            <a:lvl8pPr marL="4080883" indent="-272059" defTabSz="1088236">
              <a:spcBef>
                <a:spcPct val="20000"/>
              </a:spcBef>
              <a:buFont typeface="Arial" pitchFamily="34" charset="0"/>
              <a:buNone/>
              <a:defRPr sz="2398"/>
            </a:lvl8pPr>
            <a:lvl9pPr marL="4625000" indent="-272059" defTabSz="1088236">
              <a:spcBef>
                <a:spcPct val="20000"/>
              </a:spcBef>
              <a:buFont typeface="Arial" pitchFamily="34" charset="0"/>
              <a:buNone/>
              <a:defRPr sz="2398"/>
            </a:lvl9pPr>
          </a:lstStyle>
          <a:p>
            <a:pPr lvl="0"/>
            <a:r>
              <a:rPr lang="en-GB" noProof="0"/>
              <a:t>Tetra Pak is a world leading food processing and packaging solutions company. Working closely with our customers and suppliers, we provide safe, innovative and environmentally sound products that each day meet the needs of hundreds of millions of people in more than 160 countries. With more than 25,000 employees around the world, we believe in responsible industry leadership and a sustainable approach to business.</a:t>
            </a:r>
          </a:p>
          <a:p>
            <a:pPr lvl="0"/>
            <a:r>
              <a:rPr lang="sv-SE" noProof="0">
                <a:solidFill>
                  <a:schemeClr val="bg1"/>
                </a:solidFill>
                <a:hlinkClick r:id="rId3">
                  <a:extLst>
                    <a:ext uri="{A12FA001-AC4F-418D-AE19-62706E023703}">
                      <ahyp:hlinkClr xmlns:ahyp="http://schemas.microsoft.com/office/drawing/2018/hyperlinkcolor" val="tx"/>
                    </a:ext>
                  </a:extLst>
                </a:hlinkClick>
              </a:rPr>
              <a:t>www.tetrapak.com</a:t>
            </a:r>
            <a:endParaRPr lang="sv-SE" noProof="0">
              <a:solidFill>
                <a:schemeClr val="bg1"/>
              </a:solidFill>
            </a:endParaRPr>
          </a:p>
          <a:p>
            <a:pPr lvl="0"/>
            <a:endParaRPr lang="en-GB"/>
          </a:p>
        </p:txBody>
      </p:sp>
    </p:spTree>
    <p:extLst>
      <p:ext uri="{BB962C8B-B14F-4D97-AF65-F5344CB8AC3E}">
        <p14:creationId xmlns:p14="http://schemas.microsoft.com/office/powerpoint/2010/main" val="35806245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9b_end slide with 2-liner logo">
    <p:bg>
      <p:bgPr>
        <a:solidFill>
          <a:schemeClr val="accent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B706CD3-6298-4012-961A-F8D14AFA42A2}"/>
              </a:ext>
            </a:extLst>
          </p:cNvPr>
          <p:cNvPicPr>
            <a:picLocks noChangeAspect="1"/>
          </p:cNvPicPr>
          <p:nvPr userDrawn="1"/>
        </p:nvPicPr>
        <p:blipFill>
          <a:blip r:embed="rId2"/>
          <a:srcRect/>
          <a:stretch/>
        </p:blipFill>
        <p:spPr>
          <a:xfrm>
            <a:off x="4088824" y="2946428"/>
            <a:ext cx="4090908" cy="1020563"/>
          </a:xfrm>
          <a:prstGeom prst="rect">
            <a:avLst/>
          </a:prstGeom>
        </p:spPr>
      </p:pic>
    </p:spTree>
    <p:extLst>
      <p:ext uri="{BB962C8B-B14F-4D97-AF65-F5344CB8AC3E}">
        <p14:creationId xmlns:p14="http://schemas.microsoft.com/office/powerpoint/2010/main" val="806472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009F907-060F-4940-B432-58E4242E23C2}"/>
              </a:ext>
            </a:extLst>
          </p:cNvPr>
          <p:cNvSpPr/>
          <p:nvPr userDrawn="1"/>
        </p:nvSpPr>
        <p:spPr>
          <a:xfrm>
            <a:off x="187037" y="477981"/>
            <a:ext cx="1039090" cy="9351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4">
            <a:extLst>
              <a:ext uri="{FF2B5EF4-FFF2-40B4-BE49-F238E27FC236}">
                <a16:creationId xmlns:a16="http://schemas.microsoft.com/office/drawing/2014/main" id="{8D1E7803-206C-9D60-349B-8ED3FD4B4DBC}"/>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4" name="Date Placeholder 3">
            <a:extLst>
              <a:ext uri="{FF2B5EF4-FFF2-40B4-BE49-F238E27FC236}">
                <a16:creationId xmlns:a16="http://schemas.microsoft.com/office/drawing/2014/main" id="{C731C4F1-D4FF-7CEA-9A9D-F54544051F0A}"/>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15075666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97_Divider 1">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8BDB663-94E6-48C7-9550-8F129B8FD7B2}"/>
              </a:ext>
            </a:extLst>
          </p:cNvPr>
          <p:cNvSpPr/>
          <p:nvPr userDrawn="1"/>
        </p:nvSpPr>
        <p:spPr>
          <a:xfrm>
            <a:off x="0" y="4560888"/>
            <a:ext cx="12192000" cy="22971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hasCustomPrompt="1"/>
          </p:nvPr>
        </p:nvSpPr>
        <p:spPr>
          <a:xfrm>
            <a:off x="1580400" y="5507000"/>
            <a:ext cx="6835200" cy="1206000"/>
          </a:xfrm>
        </p:spPr>
        <p:txBody>
          <a:bodyPr>
            <a:noAutofit/>
          </a:bodyPr>
          <a:lstStyle>
            <a:lvl1pPr marL="0" indent="0" algn="l">
              <a:buNone/>
              <a:defRPr sz="2800" b="1" baseline="0">
                <a:solidFill>
                  <a:schemeClr val="bg1"/>
                </a:solidFill>
              </a:defRPr>
            </a:lvl1pPr>
            <a:lvl2pPr marL="544104" indent="0" algn="ctr">
              <a:buNone/>
              <a:defRPr>
                <a:solidFill>
                  <a:schemeClr val="tx1">
                    <a:tint val="75000"/>
                  </a:schemeClr>
                </a:solidFill>
              </a:defRPr>
            </a:lvl2pPr>
            <a:lvl3pPr marL="1088209" indent="0" algn="ctr">
              <a:buNone/>
              <a:defRPr>
                <a:solidFill>
                  <a:schemeClr val="tx1">
                    <a:tint val="75000"/>
                  </a:schemeClr>
                </a:solidFill>
              </a:defRPr>
            </a:lvl3pPr>
            <a:lvl4pPr marL="1632313" indent="0" algn="ctr">
              <a:buNone/>
              <a:defRPr>
                <a:solidFill>
                  <a:schemeClr val="tx1">
                    <a:tint val="75000"/>
                  </a:schemeClr>
                </a:solidFill>
              </a:defRPr>
            </a:lvl4pPr>
            <a:lvl5pPr marL="2176416" indent="0" algn="ctr">
              <a:buNone/>
              <a:defRPr>
                <a:solidFill>
                  <a:schemeClr val="tx1">
                    <a:tint val="75000"/>
                  </a:schemeClr>
                </a:solidFill>
              </a:defRPr>
            </a:lvl5pPr>
            <a:lvl6pPr marL="2720521" indent="0" algn="ctr">
              <a:buNone/>
              <a:defRPr>
                <a:solidFill>
                  <a:schemeClr val="tx1">
                    <a:tint val="75000"/>
                  </a:schemeClr>
                </a:solidFill>
              </a:defRPr>
            </a:lvl6pPr>
            <a:lvl7pPr marL="3264625" indent="0" algn="ctr">
              <a:buNone/>
              <a:defRPr>
                <a:solidFill>
                  <a:schemeClr val="tx1">
                    <a:tint val="75000"/>
                  </a:schemeClr>
                </a:solidFill>
              </a:defRPr>
            </a:lvl7pPr>
            <a:lvl8pPr marL="3808729" indent="0" algn="ctr">
              <a:buNone/>
              <a:defRPr>
                <a:solidFill>
                  <a:schemeClr val="tx1">
                    <a:tint val="75000"/>
                  </a:schemeClr>
                </a:solidFill>
              </a:defRPr>
            </a:lvl8pPr>
            <a:lvl9pPr marL="4352834" indent="0" algn="ctr">
              <a:buNone/>
              <a:defRPr>
                <a:solidFill>
                  <a:schemeClr val="tx1">
                    <a:tint val="75000"/>
                  </a:schemeClr>
                </a:solidFill>
              </a:defRPr>
            </a:lvl9pPr>
          </a:lstStyle>
          <a:p>
            <a:r>
              <a:rPr lang="en-US"/>
              <a:t>Click to edit DIVIDER subtitle 28 </a:t>
            </a:r>
            <a:r>
              <a:rPr lang="en-US" err="1"/>
              <a:t>pt</a:t>
            </a:r>
            <a:endParaRPr lang="en-GB"/>
          </a:p>
        </p:txBody>
      </p:sp>
      <p:sp>
        <p:nvSpPr>
          <p:cNvPr id="6" name="Picture Placeholder 5">
            <a:extLst>
              <a:ext uri="{FF2B5EF4-FFF2-40B4-BE49-F238E27FC236}">
                <a16:creationId xmlns:a16="http://schemas.microsoft.com/office/drawing/2014/main" id="{BBAFE3D2-C1AF-47DC-A73C-A9255F1068DE}"/>
              </a:ext>
            </a:extLst>
          </p:cNvPr>
          <p:cNvSpPr>
            <a:spLocks noGrp="1"/>
          </p:cNvSpPr>
          <p:nvPr>
            <p:ph type="pic" sz="quarter" idx="11"/>
          </p:nvPr>
        </p:nvSpPr>
        <p:spPr>
          <a:xfrm>
            <a:off x="0" y="0"/>
            <a:ext cx="12192000" cy="4560888"/>
          </a:xfrm>
          <a:noFill/>
        </p:spPr>
        <p:txBody>
          <a:bodyPr bIns="828000" anchor="t" anchorCtr="1"/>
          <a:lstStyle>
            <a:lvl1pPr marL="0" indent="0" algn="ctr">
              <a:buNone/>
              <a:defRPr>
                <a:solidFill>
                  <a:schemeClr val="accent6"/>
                </a:solidFill>
              </a:defRPr>
            </a:lvl1pPr>
          </a:lstStyle>
          <a:p>
            <a:r>
              <a:rPr lang="en-US"/>
              <a:t>Click icon to add picture</a:t>
            </a:r>
            <a:endParaRPr lang="en-GB"/>
          </a:p>
        </p:txBody>
      </p:sp>
      <p:pic>
        <p:nvPicPr>
          <p:cNvPr id="9" name="Picture 8" descr="A close up of a sign&#10;&#10;Description automatically generated">
            <a:extLst>
              <a:ext uri="{FF2B5EF4-FFF2-40B4-BE49-F238E27FC236}">
                <a16:creationId xmlns:a16="http://schemas.microsoft.com/office/drawing/2014/main" id="{8C56EC7E-36CF-4B04-9708-0F296E68155A}"/>
              </a:ext>
            </a:extLst>
          </p:cNvPr>
          <p:cNvPicPr>
            <a:picLocks noChangeAspect="1"/>
          </p:cNvPicPr>
          <p:nvPr userDrawn="1"/>
        </p:nvPicPr>
        <p:blipFill>
          <a:blip r:embed="rId2"/>
          <a:stretch>
            <a:fillRect/>
          </a:stretch>
        </p:blipFill>
        <p:spPr>
          <a:xfrm>
            <a:off x="11052070" y="5507000"/>
            <a:ext cx="791135" cy="791135"/>
          </a:xfrm>
          <a:prstGeom prst="rect">
            <a:avLst/>
          </a:prstGeom>
        </p:spPr>
      </p:pic>
    </p:spTree>
    <p:extLst>
      <p:ext uri="{BB962C8B-B14F-4D97-AF65-F5344CB8AC3E}">
        <p14:creationId xmlns:p14="http://schemas.microsoft.com/office/powerpoint/2010/main" val="3614475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98_Divider 2">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580400" y="2826000"/>
            <a:ext cx="6835200" cy="1206000"/>
          </a:xfrm>
        </p:spPr>
        <p:txBody>
          <a:bodyPr>
            <a:noAutofit/>
          </a:bodyPr>
          <a:lstStyle>
            <a:lvl1pPr marL="0" indent="0" algn="l">
              <a:buNone/>
              <a:defRPr sz="2800" b="1" baseline="0">
                <a:solidFill>
                  <a:schemeClr val="tx1"/>
                </a:solidFill>
              </a:defRPr>
            </a:lvl1pPr>
            <a:lvl2pPr marL="544104" indent="0" algn="ctr">
              <a:buNone/>
              <a:defRPr>
                <a:solidFill>
                  <a:schemeClr val="tx1">
                    <a:tint val="75000"/>
                  </a:schemeClr>
                </a:solidFill>
              </a:defRPr>
            </a:lvl2pPr>
            <a:lvl3pPr marL="1088209" indent="0" algn="ctr">
              <a:buNone/>
              <a:defRPr>
                <a:solidFill>
                  <a:schemeClr val="tx1">
                    <a:tint val="75000"/>
                  </a:schemeClr>
                </a:solidFill>
              </a:defRPr>
            </a:lvl3pPr>
            <a:lvl4pPr marL="1632313" indent="0" algn="ctr">
              <a:buNone/>
              <a:defRPr>
                <a:solidFill>
                  <a:schemeClr val="tx1">
                    <a:tint val="75000"/>
                  </a:schemeClr>
                </a:solidFill>
              </a:defRPr>
            </a:lvl4pPr>
            <a:lvl5pPr marL="2176416" indent="0" algn="ctr">
              <a:buNone/>
              <a:defRPr>
                <a:solidFill>
                  <a:schemeClr val="tx1">
                    <a:tint val="75000"/>
                  </a:schemeClr>
                </a:solidFill>
              </a:defRPr>
            </a:lvl5pPr>
            <a:lvl6pPr marL="2720521" indent="0" algn="ctr">
              <a:buNone/>
              <a:defRPr>
                <a:solidFill>
                  <a:schemeClr val="tx1">
                    <a:tint val="75000"/>
                  </a:schemeClr>
                </a:solidFill>
              </a:defRPr>
            </a:lvl6pPr>
            <a:lvl7pPr marL="3264625" indent="0" algn="ctr">
              <a:buNone/>
              <a:defRPr>
                <a:solidFill>
                  <a:schemeClr val="tx1">
                    <a:tint val="75000"/>
                  </a:schemeClr>
                </a:solidFill>
              </a:defRPr>
            </a:lvl7pPr>
            <a:lvl8pPr marL="3808729" indent="0" algn="ctr">
              <a:buNone/>
              <a:defRPr>
                <a:solidFill>
                  <a:schemeClr val="tx1">
                    <a:tint val="75000"/>
                  </a:schemeClr>
                </a:solidFill>
              </a:defRPr>
            </a:lvl8pPr>
            <a:lvl9pPr marL="4352834" indent="0" algn="ctr">
              <a:buNone/>
              <a:defRPr>
                <a:solidFill>
                  <a:schemeClr val="tx1">
                    <a:tint val="75000"/>
                  </a:schemeClr>
                </a:solidFill>
              </a:defRPr>
            </a:lvl9pPr>
          </a:lstStyle>
          <a:p>
            <a:r>
              <a:rPr lang="en-US"/>
              <a:t>Click to edit DIVIDER subtitle 28 </a:t>
            </a:r>
            <a:r>
              <a:rPr lang="en-US" err="1"/>
              <a:t>pt</a:t>
            </a:r>
            <a:endParaRPr lang="en-GB"/>
          </a:p>
        </p:txBody>
      </p:sp>
      <p:sp>
        <p:nvSpPr>
          <p:cNvPr id="5" name="Picture Placeholder 3">
            <a:extLst>
              <a:ext uri="{FF2B5EF4-FFF2-40B4-BE49-F238E27FC236}">
                <a16:creationId xmlns:a16="http://schemas.microsoft.com/office/drawing/2014/main" id="{43B049C7-3B44-4935-871B-CD6DE6FEFEAF}"/>
              </a:ext>
            </a:extLst>
          </p:cNvPr>
          <p:cNvSpPr>
            <a:spLocks noGrp="1"/>
          </p:cNvSpPr>
          <p:nvPr>
            <p:ph type="pic" sz="quarter" idx="18" hasCustomPrompt="1"/>
          </p:nvPr>
        </p:nvSpPr>
        <p:spPr>
          <a:xfrm>
            <a:off x="9096000" y="0"/>
            <a:ext cx="3096000" cy="6858000"/>
          </a:xfrm>
          <a:noFill/>
          <a:ln>
            <a:noFill/>
          </a:ln>
        </p:spPr>
        <p:txBody>
          <a:bodyPr lIns="108000" tIns="504000" anchor="t" anchorCtr="1"/>
          <a:lstStyle>
            <a:lvl1pPr marL="0" indent="0" algn="ctr">
              <a:buNone/>
              <a:defRPr sz="2000">
                <a:solidFill>
                  <a:schemeClr val="accent6"/>
                </a:solidFill>
              </a:defRPr>
            </a:lvl1pPr>
          </a:lstStyle>
          <a:p>
            <a:r>
              <a:rPr lang="en-GB"/>
              <a:t>To add image, click on placeholder and insert image from Canto</a:t>
            </a:r>
          </a:p>
        </p:txBody>
      </p:sp>
      <p:pic>
        <p:nvPicPr>
          <p:cNvPr id="6" name="Picture 5">
            <a:extLst>
              <a:ext uri="{FF2B5EF4-FFF2-40B4-BE49-F238E27FC236}">
                <a16:creationId xmlns:a16="http://schemas.microsoft.com/office/drawing/2014/main" id="{9A6696AE-4C59-40E9-A10C-567D42255786}"/>
              </a:ext>
            </a:extLst>
          </p:cNvPr>
          <p:cNvPicPr>
            <a:picLocks noChangeAspect="1"/>
          </p:cNvPicPr>
          <p:nvPr userDrawn="1"/>
        </p:nvPicPr>
        <p:blipFill>
          <a:blip r:embed="rId2"/>
          <a:srcRect/>
          <a:stretch/>
        </p:blipFill>
        <p:spPr>
          <a:xfrm>
            <a:off x="266614" y="546317"/>
            <a:ext cx="792000" cy="792000"/>
          </a:xfrm>
          <a:prstGeom prst="rect">
            <a:avLst/>
          </a:prstGeom>
        </p:spPr>
      </p:pic>
    </p:spTree>
    <p:extLst>
      <p:ext uri="{BB962C8B-B14F-4D97-AF65-F5344CB8AC3E}">
        <p14:creationId xmlns:p14="http://schemas.microsoft.com/office/powerpoint/2010/main" val="24633059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99_Divider 3">
    <p:bg>
      <p:bgPr>
        <a:solidFill>
          <a:schemeClr val="tx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580400" y="2826000"/>
            <a:ext cx="6835200" cy="1206000"/>
          </a:xfrm>
        </p:spPr>
        <p:txBody>
          <a:bodyPr>
            <a:noAutofit/>
          </a:bodyPr>
          <a:lstStyle>
            <a:lvl1pPr marL="0" indent="0" algn="l">
              <a:buNone/>
              <a:defRPr sz="2800" b="1" baseline="0">
                <a:solidFill>
                  <a:schemeClr val="bg1"/>
                </a:solidFill>
              </a:defRPr>
            </a:lvl1pPr>
            <a:lvl2pPr marL="544104" indent="0" algn="ctr">
              <a:buNone/>
              <a:defRPr>
                <a:solidFill>
                  <a:schemeClr val="tx1">
                    <a:tint val="75000"/>
                  </a:schemeClr>
                </a:solidFill>
              </a:defRPr>
            </a:lvl2pPr>
            <a:lvl3pPr marL="1088209" indent="0" algn="ctr">
              <a:buNone/>
              <a:defRPr>
                <a:solidFill>
                  <a:schemeClr val="tx1">
                    <a:tint val="75000"/>
                  </a:schemeClr>
                </a:solidFill>
              </a:defRPr>
            </a:lvl3pPr>
            <a:lvl4pPr marL="1632313" indent="0" algn="ctr">
              <a:buNone/>
              <a:defRPr>
                <a:solidFill>
                  <a:schemeClr val="tx1">
                    <a:tint val="75000"/>
                  </a:schemeClr>
                </a:solidFill>
              </a:defRPr>
            </a:lvl4pPr>
            <a:lvl5pPr marL="2176416" indent="0" algn="ctr">
              <a:buNone/>
              <a:defRPr>
                <a:solidFill>
                  <a:schemeClr val="tx1">
                    <a:tint val="75000"/>
                  </a:schemeClr>
                </a:solidFill>
              </a:defRPr>
            </a:lvl5pPr>
            <a:lvl6pPr marL="2720521" indent="0" algn="ctr">
              <a:buNone/>
              <a:defRPr>
                <a:solidFill>
                  <a:schemeClr val="tx1">
                    <a:tint val="75000"/>
                  </a:schemeClr>
                </a:solidFill>
              </a:defRPr>
            </a:lvl6pPr>
            <a:lvl7pPr marL="3264625" indent="0" algn="ctr">
              <a:buNone/>
              <a:defRPr>
                <a:solidFill>
                  <a:schemeClr val="tx1">
                    <a:tint val="75000"/>
                  </a:schemeClr>
                </a:solidFill>
              </a:defRPr>
            </a:lvl7pPr>
            <a:lvl8pPr marL="3808729" indent="0" algn="ctr">
              <a:buNone/>
              <a:defRPr>
                <a:solidFill>
                  <a:schemeClr val="tx1">
                    <a:tint val="75000"/>
                  </a:schemeClr>
                </a:solidFill>
              </a:defRPr>
            </a:lvl8pPr>
            <a:lvl9pPr marL="4352834" indent="0" algn="ctr">
              <a:buNone/>
              <a:defRPr>
                <a:solidFill>
                  <a:schemeClr val="tx1">
                    <a:tint val="75000"/>
                  </a:schemeClr>
                </a:solidFill>
              </a:defRPr>
            </a:lvl9pPr>
          </a:lstStyle>
          <a:p>
            <a:r>
              <a:rPr lang="en-US"/>
              <a:t>Click to edit DIVIDER subtitle 28 </a:t>
            </a:r>
            <a:r>
              <a:rPr lang="en-US" err="1"/>
              <a:t>pt</a:t>
            </a:r>
            <a:endParaRPr lang="en-GB"/>
          </a:p>
        </p:txBody>
      </p:sp>
      <p:pic>
        <p:nvPicPr>
          <p:cNvPr id="5" name="Picture 4" descr="A close up of a sign&#10;&#10;Description automatically generated">
            <a:extLst>
              <a:ext uri="{FF2B5EF4-FFF2-40B4-BE49-F238E27FC236}">
                <a16:creationId xmlns:a16="http://schemas.microsoft.com/office/drawing/2014/main" id="{85B78A55-7DCE-4443-9CA0-442B6B7EFAC7}"/>
              </a:ext>
            </a:extLst>
          </p:cNvPr>
          <p:cNvPicPr>
            <a:picLocks noChangeAspect="1"/>
          </p:cNvPicPr>
          <p:nvPr userDrawn="1"/>
        </p:nvPicPr>
        <p:blipFill>
          <a:blip r:embed="rId2"/>
          <a:stretch>
            <a:fillRect/>
          </a:stretch>
        </p:blipFill>
        <p:spPr>
          <a:xfrm>
            <a:off x="11052070" y="5507000"/>
            <a:ext cx="791135" cy="791135"/>
          </a:xfrm>
          <a:prstGeom prst="rect">
            <a:avLst/>
          </a:prstGeom>
        </p:spPr>
      </p:pic>
    </p:spTree>
    <p:extLst>
      <p:ext uri="{BB962C8B-B14F-4D97-AF65-F5344CB8AC3E}">
        <p14:creationId xmlns:p14="http://schemas.microsoft.com/office/powerpoint/2010/main" val="304326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00_agenda">
    <p:bg>
      <p:bgPr>
        <a:solidFill>
          <a:schemeClr val="tx1"/>
        </a:solidFill>
        <a:effectLst/>
      </p:bgPr>
    </p:bg>
    <p:spTree>
      <p:nvGrpSpPr>
        <p:cNvPr id="1" name=""/>
        <p:cNvGrpSpPr/>
        <p:nvPr/>
      </p:nvGrpSpPr>
      <p:grpSpPr>
        <a:xfrm>
          <a:off x="0" y="0"/>
          <a:ext cx="0" cy="0"/>
          <a:chOff x="0" y="0"/>
          <a:chExt cx="0" cy="0"/>
        </a:xfrm>
      </p:grpSpPr>
      <p:sp>
        <p:nvSpPr>
          <p:cNvPr id="8" name="Text Placeholder 2"/>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bg1"/>
                </a:solidFill>
              </a:defRPr>
            </a:lvl1pPr>
          </a:lstStyle>
          <a:p>
            <a:pPr lvl="0"/>
            <a:r>
              <a:rPr lang="en-GB" noProof="0"/>
              <a:t>Click to edit subtitle 24 </a:t>
            </a:r>
            <a:r>
              <a:rPr lang="en-GB" noProof="0" err="1"/>
              <a:t>pt</a:t>
            </a:r>
            <a:endParaRPr lang="en-GB" noProof="0"/>
          </a:p>
        </p:txBody>
      </p:sp>
      <p:sp>
        <p:nvSpPr>
          <p:cNvPr id="3" name="TableAgenda">
            <a:extLst>
              <a:ext uri="{FF2B5EF4-FFF2-40B4-BE49-F238E27FC236}">
                <a16:creationId xmlns:a16="http://schemas.microsoft.com/office/drawing/2014/main" id="{2BF1EEA4-DC93-470D-B71C-D6786C261764}"/>
              </a:ext>
            </a:extLst>
          </p:cNvPr>
          <p:cNvSpPr>
            <a:spLocks noGrp="1"/>
          </p:cNvSpPr>
          <p:nvPr>
            <p:ph type="body" sz="quarter" idx="14" hasCustomPrompt="1"/>
          </p:nvPr>
        </p:nvSpPr>
        <p:spPr>
          <a:xfrm>
            <a:off x="1580400" y="1872000"/>
            <a:ext cx="9928800" cy="4536000"/>
          </a:xfrm>
        </p:spPr>
        <p:txBody>
          <a:bodyPr/>
          <a:lstStyle>
            <a:lvl1pPr marL="360000" indent="-360000">
              <a:spcAft>
                <a:spcPts val="1200"/>
              </a:spcAft>
              <a:buClr>
                <a:schemeClr val="bg1"/>
              </a:buClr>
              <a:buSzPct val="100000"/>
              <a:buFont typeface="+mj-lt"/>
              <a:buAutoNum type="arabicPeriod"/>
              <a:defRPr>
                <a:solidFill>
                  <a:schemeClr val="bg1"/>
                </a:solidFill>
              </a:defRPr>
            </a:lvl1pPr>
            <a:lvl2pPr marL="900000" indent="-540000">
              <a:spcAft>
                <a:spcPts val="600"/>
              </a:spcAft>
              <a:buClr>
                <a:schemeClr val="bg1"/>
              </a:buClr>
              <a:buSzPct val="100000"/>
              <a:buFont typeface="+mj-lt"/>
              <a:buAutoNum type="alphaLcParenR"/>
              <a:defRPr>
                <a:solidFill>
                  <a:schemeClr val="bg1"/>
                </a:solidFill>
              </a:defRPr>
            </a:lvl2pPr>
            <a:lvl3pPr marL="1080000" indent="-360000">
              <a:buClr>
                <a:schemeClr val="bg1"/>
              </a:buClr>
              <a:buSzPct val="100000"/>
              <a:buFont typeface="+mj-lt"/>
              <a:buAutoNum type="romanLcPeriod"/>
              <a:defRPr>
                <a:solidFill>
                  <a:schemeClr val="bg1"/>
                </a:solidFill>
              </a:defRPr>
            </a:lvl3pPr>
            <a:lvl4pPr>
              <a:buSzPct val="100000"/>
              <a:buFont typeface="+mj-lt"/>
              <a:buAutoNum type="arabicPeriod"/>
              <a:defRPr/>
            </a:lvl4pPr>
            <a:lvl5pPr>
              <a:buSzPct val="100000"/>
              <a:buFont typeface="+mj-lt"/>
              <a:buAutoNum type="arabicPeriod"/>
              <a:defRPr/>
            </a:lvl5pPr>
          </a:lstStyle>
          <a:p>
            <a:pPr lvl="0"/>
            <a:r>
              <a:rPr lang="en-US"/>
              <a:t>Click to add points</a:t>
            </a:r>
          </a:p>
          <a:p>
            <a:pPr lvl="1"/>
            <a:r>
              <a:rPr lang="en-US"/>
              <a:t>Second level</a:t>
            </a:r>
          </a:p>
          <a:p>
            <a:pPr lvl="2"/>
            <a:r>
              <a:rPr lang="en-US"/>
              <a:t>Third level</a:t>
            </a:r>
          </a:p>
        </p:txBody>
      </p:sp>
      <p:pic>
        <p:nvPicPr>
          <p:cNvPr id="7" name="Picture 6" descr="A close up of a sign&#10;&#10;Description automatically generated">
            <a:extLst>
              <a:ext uri="{FF2B5EF4-FFF2-40B4-BE49-F238E27FC236}">
                <a16:creationId xmlns:a16="http://schemas.microsoft.com/office/drawing/2014/main" id="{DC64FD31-E7E8-4F6A-AF23-7410FC6BCFFD}"/>
              </a:ext>
            </a:extLst>
          </p:cNvPr>
          <p:cNvPicPr>
            <a:picLocks noChangeAspect="1"/>
          </p:cNvPicPr>
          <p:nvPr userDrawn="1"/>
        </p:nvPicPr>
        <p:blipFill>
          <a:blip r:embed="rId2"/>
          <a:stretch>
            <a:fillRect/>
          </a:stretch>
        </p:blipFill>
        <p:spPr>
          <a:xfrm>
            <a:off x="267370" y="546721"/>
            <a:ext cx="792000" cy="792000"/>
          </a:xfrm>
          <a:prstGeom prst="rect">
            <a:avLst/>
          </a:prstGeom>
        </p:spPr>
      </p:pic>
      <p:sp>
        <p:nvSpPr>
          <p:cNvPr id="2" name="Slide Number Placeholder 4">
            <a:extLst>
              <a:ext uri="{FF2B5EF4-FFF2-40B4-BE49-F238E27FC236}">
                <a16:creationId xmlns:a16="http://schemas.microsoft.com/office/drawing/2014/main" id="{36EF0782-590D-EDF9-057C-9158355D288C}"/>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2"/>
                </a:solidFill>
              </a:defRPr>
            </a:lvl1pPr>
          </a:lstStyle>
          <a:p>
            <a:fld id="{6DBB0C6A-B416-463A-A4D5-45910E1EA918}" type="slidenum">
              <a:rPr lang="en-GB" smtClean="0"/>
              <a:pPr/>
              <a:t>‹N›</a:t>
            </a:fld>
            <a:endParaRPr lang="en-GB"/>
          </a:p>
        </p:txBody>
      </p:sp>
      <p:sp>
        <p:nvSpPr>
          <p:cNvPr id="4" name="Title Placeholder 1">
            <a:extLst>
              <a:ext uri="{FF2B5EF4-FFF2-40B4-BE49-F238E27FC236}">
                <a16:creationId xmlns:a16="http://schemas.microsoft.com/office/drawing/2014/main" id="{A1EE6024-5C2A-E04F-B3AF-23EB4C1B4AE5}"/>
              </a:ext>
            </a:extLst>
          </p:cNvPr>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solidFill>
                  <a:schemeClr val="bg1"/>
                </a:solidFill>
              </a:defRPr>
            </a:lvl1pPr>
          </a:lstStyle>
          <a:p>
            <a:r>
              <a:rPr lang="en-GB" noProof="0"/>
              <a:t>Agenda</a:t>
            </a:r>
          </a:p>
        </p:txBody>
      </p:sp>
      <p:sp>
        <p:nvSpPr>
          <p:cNvPr id="5" name="Date Placeholder 4">
            <a:extLst>
              <a:ext uri="{FF2B5EF4-FFF2-40B4-BE49-F238E27FC236}">
                <a16:creationId xmlns:a16="http://schemas.microsoft.com/office/drawing/2014/main" id="{F25F0794-1A86-D483-D22A-7641A0ADBFDB}"/>
              </a:ext>
            </a:extLst>
          </p:cNvPr>
          <p:cNvSpPr>
            <a:spLocks noGrp="1"/>
          </p:cNvSpPr>
          <p:nvPr>
            <p:ph type="dt" sz="half" idx="15"/>
          </p:nvPr>
        </p:nvSpPr>
        <p:spPr/>
        <p:txBody>
          <a:bodyPr/>
          <a:lstStyle>
            <a:lvl1pPr>
              <a:defRPr>
                <a:solidFill>
                  <a:schemeClr val="bg2"/>
                </a:solidFill>
              </a:defRPr>
            </a:lvl1pPr>
          </a:lstStyle>
          <a:p>
            <a:r>
              <a:rPr lang="sv-SE"/>
              <a:t>Initials/YYYY-MM-DD</a:t>
            </a:r>
            <a:endParaRPr lang="en-GB"/>
          </a:p>
        </p:txBody>
      </p:sp>
    </p:spTree>
    <p:extLst>
      <p:ext uri="{BB962C8B-B14F-4D97-AF65-F5344CB8AC3E}">
        <p14:creationId xmlns:p14="http://schemas.microsoft.com/office/powerpoint/2010/main" val="25150782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01_agenda">
    <p:spTree>
      <p:nvGrpSpPr>
        <p:cNvPr id="1" name=""/>
        <p:cNvGrpSpPr/>
        <p:nvPr/>
      </p:nvGrpSpPr>
      <p:grpSpPr>
        <a:xfrm>
          <a:off x="0" y="0"/>
          <a:ext cx="0" cy="0"/>
          <a:chOff x="0" y="0"/>
          <a:chExt cx="0" cy="0"/>
        </a:xfrm>
      </p:grpSpPr>
      <p:sp>
        <p:nvSpPr>
          <p:cNvPr id="8" name="Text Placeholder 2"/>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3" name="TableAgenda">
            <a:extLst>
              <a:ext uri="{FF2B5EF4-FFF2-40B4-BE49-F238E27FC236}">
                <a16:creationId xmlns:a16="http://schemas.microsoft.com/office/drawing/2014/main" id="{2BF1EEA4-DC93-470D-B71C-D6786C261764}"/>
              </a:ext>
            </a:extLst>
          </p:cNvPr>
          <p:cNvSpPr>
            <a:spLocks noGrp="1"/>
          </p:cNvSpPr>
          <p:nvPr>
            <p:ph type="body" sz="quarter" idx="14" hasCustomPrompt="1"/>
          </p:nvPr>
        </p:nvSpPr>
        <p:spPr>
          <a:xfrm>
            <a:off x="1580400" y="1872000"/>
            <a:ext cx="9928800" cy="4536000"/>
          </a:xfrm>
        </p:spPr>
        <p:txBody>
          <a:bodyPr/>
          <a:lstStyle>
            <a:lvl1pPr marL="360000" indent="-360000">
              <a:spcAft>
                <a:spcPts val="1200"/>
              </a:spcAft>
              <a:buSzPct val="100000"/>
              <a:buFont typeface="+mj-lt"/>
              <a:buAutoNum type="arabicPeriod"/>
              <a:defRPr/>
            </a:lvl1pPr>
            <a:lvl2pPr marL="900000" indent="-540000">
              <a:spcAft>
                <a:spcPts val="600"/>
              </a:spcAft>
              <a:buSzPct val="100000"/>
              <a:buFont typeface="+mj-lt"/>
              <a:buAutoNum type="alphaLcParenR"/>
              <a:defRPr/>
            </a:lvl2pPr>
            <a:lvl3pPr marL="1080000" indent="-360000">
              <a:buSzPct val="100000"/>
              <a:buFont typeface="+mj-lt"/>
              <a:buAutoNum type="romanLcPeriod"/>
              <a:defRPr/>
            </a:lvl3pPr>
            <a:lvl4pPr>
              <a:buSzPct val="100000"/>
              <a:buFont typeface="+mj-lt"/>
              <a:buAutoNum type="arabicPeriod"/>
              <a:defRPr/>
            </a:lvl4pPr>
            <a:lvl5pPr>
              <a:buSzPct val="100000"/>
              <a:buFont typeface="+mj-lt"/>
              <a:buAutoNum type="arabicPeriod"/>
              <a:defRPr/>
            </a:lvl5pPr>
          </a:lstStyle>
          <a:p>
            <a:pPr lvl="0"/>
            <a:r>
              <a:rPr lang="en-US"/>
              <a:t>Click to add points</a:t>
            </a:r>
          </a:p>
          <a:p>
            <a:pPr lvl="1"/>
            <a:r>
              <a:rPr lang="en-US"/>
              <a:t>Second level</a:t>
            </a:r>
          </a:p>
          <a:p>
            <a:pPr lvl="2"/>
            <a:r>
              <a:rPr lang="en-US"/>
              <a:t>Third level</a:t>
            </a:r>
          </a:p>
        </p:txBody>
      </p:sp>
      <p:sp>
        <p:nvSpPr>
          <p:cNvPr id="2" name="Slide Number Placeholder 4">
            <a:extLst>
              <a:ext uri="{FF2B5EF4-FFF2-40B4-BE49-F238E27FC236}">
                <a16:creationId xmlns:a16="http://schemas.microsoft.com/office/drawing/2014/main" id="{EF450DC6-6856-51AB-805F-845038F409D2}"/>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4" name="Title Placeholder 1">
            <a:extLst>
              <a:ext uri="{FF2B5EF4-FFF2-40B4-BE49-F238E27FC236}">
                <a16:creationId xmlns:a16="http://schemas.microsoft.com/office/drawing/2014/main" id="{1393E3A7-FBFC-A071-CAC3-1A8E2FFD4ED1}"/>
              </a:ext>
            </a:extLst>
          </p:cNvPr>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Agenda</a:t>
            </a:r>
          </a:p>
        </p:txBody>
      </p:sp>
    </p:spTree>
    <p:extLst>
      <p:ext uri="{BB962C8B-B14F-4D97-AF65-F5344CB8AC3E}">
        <p14:creationId xmlns:p14="http://schemas.microsoft.com/office/powerpoint/2010/main" val="4257152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a_Standard - headlin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1091" y="482400"/>
            <a:ext cx="9925661" cy="432000"/>
          </a:xfrm>
          <a:ln>
            <a:noFill/>
          </a:ln>
        </p:spPr>
        <p:txBody>
          <a:bodyPr lIns="0" tIns="54000" rIns="108000" bIns="54000" anchor="t" anchorCtr="0"/>
          <a:lstStyle>
            <a:lvl1pPr>
              <a:lnSpc>
                <a:spcPct val="85000"/>
              </a:lnSpc>
              <a:defRPr>
                <a:solidFill>
                  <a:schemeClr val="tx1"/>
                </a:solidFill>
              </a:defRPr>
            </a:lvl1pPr>
          </a:lstStyle>
          <a:p>
            <a:r>
              <a:rPr lang="en-GB" noProof="0"/>
              <a:t>Click to edit 1-line title 28 </a:t>
            </a:r>
            <a:r>
              <a:rPr lang="en-GB" noProof="0" err="1"/>
              <a:t>pt</a:t>
            </a:r>
            <a:endParaRPr lang="en-GB" noProof="0"/>
          </a:p>
        </p:txBody>
      </p:sp>
      <p:sp>
        <p:nvSpPr>
          <p:cNvPr id="6" name="Text Placeholder 2">
            <a:extLst>
              <a:ext uri="{FF2B5EF4-FFF2-40B4-BE49-F238E27FC236}">
                <a16:creationId xmlns:a16="http://schemas.microsoft.com/office/drawing/2014/main" id="{EEE89C54-40F2-46E3-9368-A41AB0AE564E}"/>
              </a:ext>
            </a:extLst>
          </p:cNvPr>
          <p:cNvSpPr>
            <a:spLocks noGrp="1"/>
          </p:cNvSpPr>
          <p:nvPr>
            <p:ph idx="1" hasCustomPrompt="1"/>
          </p:nvPr>
        </p:nvSpPr>
        <p:spPr>
          <a:xfrm>
            <a:off x="1581245" y="1872000"/>
            <a:ext cx="9927254" cy="4534950"/>
          </a:xfrm>
          <a:prstGeom prst="rect">
            <a:avLst/>
          </a:prstGeom>
        </p:spPr>
        <p:txBody>
          <a:bodyPr vert="horz" lIns="0" tIns="54000" rIns="108000" bIns="54000" rtlCol="0">
            <a:noAutofit/>
          </a:body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3" name="Slide Number Placeholder 4">
            <a:extLst>
              <a:ext uri="{FF2B5EF4-FFF2-40B4-BE49-F238E27FC236}">
                <a16:creationId xmlns:a16="http://schemas.microsoft.com/office/drawing/2014/main" id="{EF2347EB-E32A-7F9B-1585-F80FAE113B50}"/>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4" name="Date Placeholder 3">
            <a:extLst>
              <a:ext uri="{FF2B5EF4-FFF2-40B4-BE49-F238E27FC236}">
                <a16:creationId xmlns:a16="http://schemas.microsoft.com/office/drawing/2014/main" id="{E3BDA2E6-468B-775D-2B9E-9C406927FD4C}"/>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434330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2_agenda">
    <p:spTree>
      <p:nvGrpSpPr>
        <p:cNvPr id="1" name=""/>
        <p:cNvGrpSpPr/>
        <p:nvPr/>
      </p:nvGrpSpPr>
      <p:grpSpPr>
        <a:xfrm>
          <a:off x="0" y="0"/>
          <a:ext cx="0" cy="0"/>
          <a:chOff x="0" y="0"/>
          <a:chExt cx="0" cy="0"/>
        </a:xfrm>
      </p:grpSpPr>
      <p:sp>
        <p:nvSpPr>
          <p:cNvPr id="8" name="Text Placeholder 2"/>
          <p:cNvSpPr>
            <a:spLocks noGrp="1"/>
          </p:cNvSpPr>
          <p:nvPr>
            <p:ph type="body" sz="quarter" idx="13" hasCustomPrompt="1"/>
          </p:nvPr>
        </p:nvSpPr>
        <p:spPr>
          <a:xfrm>
            <a:off x="1580400" y="900000"/>
            <a:ext cx="7405200"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3" name="TableAgenda">
            <a:extLst>
              <a:ext uri="{FF2B5EF4-FFF2-40B4-BE49-F238E27FC236}">
                <a16:creationId xmlns:a16="http://schemas.microsoft.com/office/drawing/2014/main" id="{2BF1EEA4-DC93-470D-B71C-D6786C261764}"/>
              </a:ext>
            </a:extLst>
          </p:cNvPr>
          <p:cNvSpPr>
            <a:spLocks noGrp="1"/>
          </p:cNvSpPr>
          <p:nvPr>
            <p:ph type="body" sz="quarter" idx="14" hasCustomPrompt="1"/>
          </p:nvPr>
        </p:nvSpPr>
        <p:spPr>
          <a:xfrm>
            <a:off x="1580400" y="1872000"/>
            <a:ext cx="7405200" cy="4536000"/>
          </a:xfrm>
        </p:spPr>
        <p:txBody>
          <a:bodyPr/>
          <a:lstStyle>
            <a:lvl1pPr marL="360000" indent="-360000">
              <a:spcAft>
                <a:spcPts val="1200"/>
              </a:spcAft>
              <a:buSzPct val="100000"/>
              <a:buFont typeface="+mj-lt"/>
              <a:buAutoNum type="arabicPeriod"/>
              <a:defRPr/>
            </a:lvl1pPr>
            <a:lvl2pPr marL="900000" indent="-540000">
              <a:spcAft>
                <a:spcPts val="600"/>
              </a:spcAft>
              <a:buSzPct val="100000"/>
              <a:buFont typeface="+mj-lt"/>
              <a:buAutoNum type="alphaLcParenR"/>
              <a:defRPr/>
            </a:lvl2pPr>
            <a:lvl3pPr marL="1080000" indent="-360000">
              <a:buSzPct val="100000"/>
              <a:buFont typeface="+mj-lt"/>
              <a:buAutoNum type="romanLcPeriod"/>
              <a:defRPr/>
            </a:lvl3pPr>
            <a:lvl4pPr>
              <a:buSzPct val="100000"/>
              <a:buFont typeface="+mj-lt"/>
              <a:buAutoNum type="arabicPeriod"/>
              <a:defRPr/>
            </a:lvl4pPr>
            <a:lvl5pPr>
              <a:buSzPct val="100000"/>
              <a:buFont typeface="+mj-lt"/>
              <a:buAutoNum type="arabicPeriod"/>
              <a:defRPr/>
            </a:lvl5pPr>
          </a:lstStyle>
          <a:p>
            <a:pPr lvl="0"/>
            <a:r>
              <a:rPr lang="en-US"/>
              <a:t>Click to add points</a:t>
            </a:r>
          </a:p>
          <a:p>
            <a:pPr lvl="1"/>
            <a:r>
              <a:rPr lang="en-US"/>
              <a:t>Second level</a:t>
            </a:r>
          </a:p>
          <a:p>
            <a:pPr lvl="2"/>
            <a:r>
              <a:rPr lang="en-US"/>
              <a:t>Third level ,</a:t>
            </a:r>
          </a:p>
        </p:txBody>
      </p:sp>
      <p:sp>
        <p:nvSpPr>
          <p:cNvPr id="7" name="Picture Placeholder 3">
            <a:extLst>
              <a:ext uri="{FF2B5EF4-FFF2-40B4-BE49-F238E27FC236}">
                <a16:creationId xmlns:a16="http://schemas.microsoft.com/office/drawing/2014/main" id="{FDFF41AD-43D5-485F-8372-990A352F119F}"/>
              </a:ext>
            </a:extLst>
          </p:cNvPr>
          <p:cNvSpPr>
            <a:spLocks noGrp="1"/>
          </p:cNvSpPr>
          <p:nvPr>
            <p:ph type="pic" sz="quarter" idx="18" hasCustomPrompt="1"/>
          </p:nvPr>
        </p:nvSpPr>
        <p:spPr>
          <a:xfrm>
            <a:off x="9096000" y="0"/>
            <a:ext cx="3096000" cy="6858000"/>
          </a:xfrm>
          <a:noFill/>
          <a:ln>
            <a:noFill/>
          </a:ln>
        </p:spPr>
        <p:txBody>
          <a:bodyPr lIns="108000" tIns="504000" anchor="t" anchorCtr="1"/>
          <a:lstStyle>
            <a:lvl1pPr marL="0" indent="0" algn="ctr">
              <a:buNone/>
              <a:defRPr sz="2000">
                <a:solidFill>
                  <a:schemeClr val="accent6"/>
                </a:solidFill>
              </a:defRPr>
            </a:lvl1pPr>
          </a:lstStyle>
          <a:p>
            <a:r>
              <a:rPr lang="en-GB"/>
              <a:t>To add image, click on placeholder and insert image from Canto</a:t>
            </a:r>
          </a:p>
        </p:txBody>
      </p:sp>
      <p:sp>
        <p:nvSpPr>
          <p:cNvPr id="2" name="Slide Number Placeholder 4">
            <a:extLst>
              <a:ext uri="{FF2B5EF4-FFF2-40B4-BE49-F238E27FC236}">
                <a16:creationId xmlns:a16="http://schemas.microsoft.com/office/drawing/2014/main" id="{BC52708B-BCC7-1A85-C847-3268E8B8DE4F}"/>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4" name="Title Placeholder 1">
            <a:extLst>
              <a:ext uri="{FF2B5EF4-FFF2-40B4-BE49-F238E27FC236}">
                <a16:creationId xmlns:a16="http://schemas.microsoft.com/office/drawing/2014/main" id="{CBB10EAF-E538-144D-CB74-2405434FD85D}"/>
              </a:ext>
            </a:extLst>
          </p:cNvPr>
          <p:cNvSpPr>
            <a:spLocks noGrp="1"/>
          </p:cNvSpPr>
          <p:nvPr>
            <p:ph type="title" hasCustomPrompt="1"/>
          </p:nvPr>
        </p:nvSpPr>
        <p:spPr>
          <a:xfrm>
            <a:off x="1581091" y="482400"/>
            <a:ext cx="7405200"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Agenda</a:t>
            </a:r>
          </a:p>
        </p:txBody>
      </p:sp>
    </p:spTree>
    <p:extLst>
      <p:ext uri="{BB962C8B-B14F-4D97-AF65-F5344CB8AC3E}">
        <p14:creationId xmlns:p14="http://schemas.microsoft.com/office/powerpoint/2010/main" val="1161942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b_Standard - 2 rows headlines and text">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1581091" y="482400"/>
            <a:ext cx="9925661" cy="792000"/>
          </a:xfrm>
          <a:prstGeom prst="rect">
            <a:avLst/>
          </a:prstGeom>
          <a:ln>
            <a:noFill/>
          </a:ln>
        </p:spPr>
        <p:txBody>
          <a:bodyPr vert="horz" lIns="0" tIns="54000" rIns="108000" bIns="54000" rtlCol="0" anchor="t" anchorCtr="0">
            <a:noAutofit/>
          </a:bodyPr>
          <a:lstStyle>
            <a:lvl1pPr>
              <a:defRPr lang="en-GB" noProof="0" dirty="0"/>
            </a:lvl1pPr>
          </a:lstStyle>
          <a:p>
            <a:pPr lvl="0"/>
            <a:r>
              <a:rPr lang="en-GB" noProof="0"/>
              <a:t>Click to edit 2-line title 28 </a:t>
            </a:r>
            <a:r>
              <a:rPr lang="en-GB" noProof="0" err="1"/>
              <a:t>pt</a:t>
            </a:r>
            <a:endParaRPr lang="en-GB" noProof="0"/>
          </a:p>
        </p:txBody>
      </p:sp>
      <p:sp>
        <p:nvSpPr>
          <p:cNvPr id="6" name="Text Placeholder 2">
            <a:extLst>
              <a:ext uri="{FF2B5EF4-FFF2-40B4-BE49-F238E27FC236}">
                <a16:creationId xmlns:a16="http://schemas.microsoft.com/office/drawing/2014/main" id="{97284558-1DFD-4AC6-BB36-AC6D866D2866}"/>
              </a:ext>
            </a:extLst>
          </p:cNvPr>
          <p:cNvSpPr>
            <a:spLocks noGrp="1"/>
          </p:cNvSpPr>
          <p:nvPr>
            <p:ph idx="1" hasCustomPrompt="1"/>
          </p:nvPr>
        </p:nvSpPr>
        <p:spPr>
          <a:xfrm>
            <a:off x="1581245" y="1872000"/>
            <a:ext cx="9927254" cy="4534950"/>
          </a:xfrm>
          <a:prstGeom prst="rect">
            <a:avLst/>
          </a:prstGeom>
        </p:spPr>
        <p:txBody>
          <a:bodyPr vert="horz" lIns="0" tIns="54000" rIns="108000" bIns="54000" rtlCol="0">
            <a:noAutofit/>
          </a:body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2" name="Slide Number Placeholder 4">
            <a:extLst>
              <a:ext uri="{FF2B5EF4-FFF2-40B4-BE49-F238E27FC236}">
                <a16:creationId xmlns:a16="http://schemas.microsoft.com/office/drawing/2014/main" id="{B943816A-DE40-227A-4730-1F8BEF8D6E3A}"/>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76016F11-F137-9FC8-7F71-B3261113D2F6}"/>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774117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c_Standard - 1 row headline, sub title and text">
    <p:spTree>
      <p:nvGrpSpPr>
        <p:cNvPr id="1" name=""/>
        <p:cNvGrpSpPr/>
        <p:nvPr/>
      </p:nvGrpSpPr>
      <p:grpSpPr>
        <a:xfrm>
          <a:off x="0" y="0"/>
          <a:ext cx="0" cy="0"/>
          <a:chOff x="0" y="0"/>
          <a:chExt cx="0" cy="0"/>
        </a:xfrm>
      </p:grpSpPr>
      <p:sp>
        <p:nvSpPr>
          <p:cNvPr id="8" name="Text Placeholder 2"/>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9" name="Title Placeholder 1"/>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Click to edit 1-line title 28 </a:t>
            </a:r>
            <a:r>
              <a:rPr lang="en-GB" noProof="0" err="1"/>
              <a:t>pt</a:t>
            </a:r>
            <a:endParaRPr lang="en-GB" noProof="0"/>
          </a:p>
        </p:txBody>
      </p:sp>
      <p:sp>
        <p:nvSpPr>
          <p:cNvPr id="7" name="Text Placeholder 2">
            <a:extLst>
              <a:ext uri="{FF2B5EF4-FFF2-40B4-BE49-F238E27FC236}">
                <a16:creationId xmlns:a16="http://schemas.microsoft.com/office/drawing/2014/main" id="{E4B85CE8-6730-414B-B31F-7BC525AB6A46}"/>
              </a:ext>
            </a:extLst>
          </p:cNvPr>
          <p:cNvSpPr>
            <a:spLocks noGrp="1"/>
          </p:cNvSpPr>
          <p:nvPr>
            <p:ph idx="1" hasCustomPrompt="1"/>
          </p:nvPr>
        </p:nvSpPr>
        <p:spPr>
          <a:xfrm>
            <a:off x="1581245" y="1872000"/>
            <a:ext cx="9927254" cy="4534950"/>
          </a:xfrm>
          <a:prstGeom prst="rect">
            <a:avLst/>
          </a:prstGeom>
        </p:spPr>
        <p:txBody>
          <a:bodyPr vert="horz" lIns="0" tIns="54000" rIns="108000" bIns="54000" rtlCol="0">
            <a:noAutofit/>
          </a:body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2" name="Slide Number Placeholder 4">
            <a:extLst>
              <a:ext uri="{FF2B5EF4-FFF2-40B4-BE49-F238E27FC236}">
                <a16:creationId xmlns:a16="http://schemas.microsoft.com/office/drawing/2014/main" id="{C3E1D092-EA48-FA70-39F1-64634A8231A5}"/>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13D4D39F-14C7-E248-CDE4-720AACEF7D30}"/>
              </a:ext>
            </a:extLst>
          </p:cNvPr>
          <p:cNvSpPr>
            <a:spLocks noGrp="1"/>
          </p:cNvSpPr>
          <p:nvPr>
            <p:ph type="dt" sz="half" idx="14"/>
          </p:nvPr>
        </p:nvSpPr>
        <p:spPr/>
        <p:txBody>
          <a:bodyPr/>
          <a:lstStyle/>
          <a:p>
            <a:r>
              <a:rPr lang="sv-SE"/>
              <a:t>Initials/YYYY-MM-DD</a:t>
            </a:r>
            <a:endParaRPr lang="en-GB"/>
          </a:p>
        </p:txBody>
      </p:sp>
    </p:spTree>
    <p:extLst>
      <p:ext uri="{BB962C8B-B14F-4D97-AF65-F5344CB8AC3E}">
        <p14:creationId xmlns:p14="http://schemas.microsoft.com/office/powerpoint/2010/main" val="3788665116"/>
      </p:ext>
    </p:extLst>
  </p:cSld>
  <p:clrMapOvr>
    <a:masterClrMapping/>
  </p:clrMapOvr>
  <p:extLst>
    <p:ext uri="{DCECCB84-F9BA-43D5-87BE-67443E8EF086}">
      <p15:sldGuideLst xmlns:p15="http://schemas.microsoft.com/office/powerpoint/2012/main">
        <p15:guide id="1" orient="horz" pos="519" userDrawn="1">
          <p15:clr>
            <a:srgbClr val="FBAE40"/>
          </p15:clr>
        </p15:guide>
        <p15:guide id="2" orient="horz" pos="70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d_Standard - 2 rows headlines, sub title and text">
    <p:spTree>
      <p:nvGrpSpPr>
        <p:cNvPr id="1" name=""/>
        <p:cNvGrpSpPr/>
        <p:nvPr/>
      </p:nvGrpSpPr>
      <p:grpSpPr>
        <a:xfrm>
          <a:off x="0" y="0"/>
          <a:ext cx="0" cy="0"/>
          <a:chOff x="0" y="0"/>
          <a:chExt cx="0" cy="0"/>
        </a:xfrm>
      </p:grpSpPr>
      <p:sp>
        <p:nvSpPr>
          <p:cNvPr id="8" name="Text Placeholder 2"/>
          <p:cNvSpPr>
            <a:spLocks noGrp="1"/>
          </p:cNvSpPr>
          <p:nvPr>
            <p:ph type="body" sz="quarter" idx="13" hasCustomPrompt="1"/>
          </p:nvPr>
        </p:nvSpPr>
        <p:spPr>
          <a:xfrm>
            <a:off x="1581091" y="12672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9" name="Title Placeholder 1"/>
          <p:cNvSpPr>
            <a:spLocks noGrp="1"/>
          </p:cNvSpPr>
          <p:nvPr>
            <p:ph type="title" hasCustomPrompt="1"/>
          </p:nvPr>
        </p:nvSpPr>
        <p:spPr>
          <a:xfrm>
            <a:off x="1581091" y="482400"/>
            <a:ext cx="9925661" cy="792000"/>
          </a:xfrm>
          <a:prstGeom prst="rect">
            <a:avLst/>
          </a:prstGeom>
          <a:ln>
            <a:noFill/>
          </a:ln>
        </p:spPr>
        <p:txBody>
          <a:bodyPr vert="horz" lIns="0" tIns="54000" rIns="108000" bIns="54000" rtlCol="0" anchor="t" anchorCtr="0">
            <a:noAutofit/>
          </a:bodyPr>
          <a:lstStyle>
            <a:lvl1pPr>
              <a:defRPr lang="en-GB" noProof="0" dirty="0"/>
            </a:lvl1pPr>
          </a:lstStyle>
          <a:p>
            <a:pPr lvl="0"/>
            <a:r>
              <a:rPr lang="en-GB" noProof="0"/>
              <a:t>Click to edit 2-line title 28 </a:t>
            </a:r>
            <a:r>
              <a:rPr lang="en-GB" noProof="0" err="1"/>
              <a:t>pt</a:t>
            </a:r>
            <a:endParaRPr lang="en-GB" noProof="0"/>
          </a:p>
        </p:txBody>
      </p:sp>
      <p:sp>
        <p:nvSpPr>
          <p:cNvPr id="7" name="Text Placeholder 2">
            <a:extLst>
              <a:ext uri="{FF2B5EF4-FFF2-40B4-BE49-F238E27FC236}">
                <a16:creationId xmlns:a16="http://schemas.microsoft.com/office/drawing/2014/main" id="{FA9BB5EF-574D-459F-8EDB-8168AD68EAFF}"/>
              </a:ext>
            </a:extLst>
          </p:cNvPr>
          <p:cNvSpPr>
            <a:spLocks noGrp="1"/>
          </p:cNvSpPr>
          <p:nvPr>
            <p:ph idx="1" hasCustomPrompt="1"/>
          </p:nvPr>
        </p:nvSpPr>
        <p:spPr>
          <a:xfrm>
            <a:off x="1581245" y="1872000"/>
            <a:ext cx="9927254" cy="4534950"/>
          </a:xfrm>
          <a:prstGeom prst="rect">
            <a:avLst/>
          </a:prstGeom>
        </p:spPr>
        <p:txBody>
          <a:bodyPr vert="horz" lIns="0" tIns="54000" rIns="108000" bIns="54000" rtlCol="0">
            <a:noAutofit/>
          </a:body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3" name="Slide Number Placeholder 4">
            <a:extLst>
              <a:ext uri="{FF2B5EF4-FFF2-40B4-BE49-F238E27FC236}">
                <a16:creationId xmlns:a16="http://schemas.microsoft.com/office/drawing/2014/main" id="{8CDAAED7-CAC7-8254-D9CF-B6775B909B31}"/>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2" name="Date Placeholder 1">
            <a:extLst>
              <a:ext uri="{FF2B5EF4-FFF2-40B4-BE49-F238E27FC236}">
                <a16:creationId xmlns:a16="http://schemas.microsoft.com/office/drawing/2014/main" id="{60715074-BC22-221D-F30A-190DB82E2657}"/>
              </a:ext>
            </a:extLst>
          </p:cNvPr>
          <p:cNvSpPr>
            <a:spLocks noGrp="1"/>
          </p:cNvSpPr>
          <p:nvPr>
            <p:ph type="dt" sz="half" idx="14"/>
          </p:nvPr>
        </p:nvSpPr>
        <p:spPr/>
        <p:txBody>
          <a:bodyPr/>
          <a:lstStyle/>
          <a:p>
            <a:r>
              <a:rPr lang="sv-SE"/>
              <a:t>Initials/YYYY-MM-DD</a:t>
            </a:r>
            <a:endParaRPr lang="en-GB"/>
          </a:p>
        </p:txBody>
      </p:sp>
    </p:spTree>
    <p:extLst>
      <p:ext uri="{BB962C8B-B14F-4D97-AF65-F5344CB8AC3E}">
        <p14:creationId xmlns:p14="http://schemas.microsoft.com/office/powerpoint/2010/main" val="1359242257"/>
      </p:ext>
    </p:extLst>
  </p:cSld>
  <p:clrMapOvr>
    <a:masterClrMapping/>
  </p:clrMapOvr>
  <p:extLst>
    <p:ext uri="{DCECCB84-F9BA-43D5-87BE-67443E8EF086}">
      <p15:sldGuideLst xmlns:p15="http://schemas.microsoft.com/office/powerpoint/2012/main">
        <p15:guide id="1" orient="horz" pos="750" userDrawn="1">
          <p15:clr>
            <a:srgbClr val="FBAE40"/>
          </p15:clr>
        </p15:guide>
        <p15:guide id="2" orient="horz" pos="93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e_Standard - 1 row headline, sub title and pictur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ED27491-8C22-4583-8381-7ADEE05FAF3C}"/>
              </a:ext>
            </a:extLst>
          </p:cNvPr>
          <p:cNvSpPr>
            <a:spLocks noGrp="1"/>
          </p:cNvSpPr>
          <p:nvPr>
            <p:ph type="pic" sz="quarter" idx="14" hasCustomPrompt="1"/>
          </p:nvPr>
        </p:nvSpPr>
        <p:spPr>
          <a:xfrm>
            <a:off x="1580399" y="1872000"/>
            <a:ext cx="9925661" cy="4536000"/>
          </a:xfrm>
          <a:noFill/>
        </p:spPr>
        <p:txBody>
          <a:bodyPr anchor="t"/>
          <a:lstStyle>
            <a:lvl1pPr marL="0" indent="0" algn="l">
              <a:buNone/>
              <a:defRPr>
                <a:solidFill>
                  <a:schemeClr val="accent6"/>
                </a:solidFill>
              </a:defRPr>
            </a:lvl1pPr>
          </a:lstStyle>
          <a:p>
            <a:r>
              <a:rPr lang="en-GB"/>
              <a:t>To add image, click on placeholder and insert image from Canto</a:t>
            </a:r>
          </a:p>
        </p:txBody>
      </p:sp>
      <p:sp>
        <p:nvSpPr>
          <p:cNvPr id="7" name="Text Placeholder 2">
            <a:extLst>
              <a:ext uri="{FF2B5EF4-FFF2-40B4-BE49-F238E27FC236}">
                <a16:creationId xmlns:a16="http://schemas.microsoft.com/office/drawing/2014/main" id="{206FAEC1-EB71-4DB7-A870-A328BFA8A437}"/>
              </a:ext>
            </a:extLst>
          </p:cNvPr>
          <p:cNvSpPr>
            <a:spLocks noGrp="1"/>
          </p:cNvSpPr>
          <p:nvPr>
            <p:ph type="body" sz="quarter" idx="13" hasCustomPrompt="1"/>
          </p:nvPr>
        </p:nvSpPr>
        <p:spPr>
          <a:xfrm>
            <a:off x="1580400" y="900000"/>
            <a:ext cx="9925661"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10" name="Title Placeholder 1">
            <a:extLst>
              <a:ext uri="{FF2B5EF4-FFF2-40B4-BE49-F238E27FC236}">
                <a16:creationId xmlns:a16="http://schemas.microsoft.com/office/drawing/2014/main" id="{9B176F05-EFF4-4F6C-A3EC-BCE42AD0FE36}"/>
              </a:ext>
            </a:extLst>
          </p:cNvPr>
          <p:cNvSpPr>
            <a:spLocks noGrp="1"/>
          </p:cNvSpPr>
          <p:nvPr>
            <p:ph type="title" hasCustomPrompt="1"/>
          </p:nvPr>
        </p:nvSpPr>
        <p:spPr>
          <a:xfrm>
            <a:off x="1581091" y="482400"/>
            <a:ext cx="9925661"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Click to edit 1-line title 28 </a:t>
            </a:r>
            <a:r>
              <a:rPr lang="en-GB" noProof="0" err="1"/>
              <a:t>pt</a:t>
            </a:r>
            <a:endParaRPr lang="en-GB" noProof="0"/>
          </a:p>
        </p:txBody>
      </p:sp>
      <p:sp>
        <p:nvSpPr>
          <p:cNvPr id="2" name="Slide Number Placeholder 4">
            <a:extLst>
              <a:ext uri="{FF2B5EF4-FFF2-40B4-BE49-F238E27FC236}">
                <a16:creationId xmlns:a16="http://schemas.microsoft.com/office/drawing/2014/main" id="{6AB613CE-191C-0036-FFC1-F2AC87925E15}"/>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4" name="Date Placeholder 3">
            <a:extLst>
              <a:ext uri="{FF2B5EF4-FFF2-40B4-BE49-F238E27FC236}">
                <a16:creationId xmlns:a16="http://schemas.microsoft.com/office/drawing/2014/main" id="{0F8BB0FE-482E-2EBC-F46A-6ED5C8B3A9C0}"/>
              </a:ext>
            </a:extLst>
          </p:cNvPr>
          <p:cNvSpPr>
            <a:spLocks noGrp="1"/>
          </p:cNvSpPr>
          <p:nvPr>
            <p:ph type="dt" sz="half" idx="15"/>
          </p:nvPr>
        </p:nvSpPr>
        <p:spPr/>
        <p:txBody>
          <a:bodyPr/>
          <a:lstStyle/>
          <a:p>
            <a:r>
              <a:rPr lang="sv-SE"/>
              <a:t>Initials/YYYY-MM-DD</a:t>
            </a:r>
            <a:endParaRPr lang="en-GB"/>
          </a:p>
        </p:txBody>
      </p:sp>
    </p:spTree>
    <p:extLst>
      <p:ext uri="{BB962C8B-B14F-4D97-AF65-F5344CB8AC3E}">
        <p14:creationId xmlns:p14="http://schemas.microsoft.com/office/powerpoint/2010/main" val="2882432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f_Standard - 1 row headline and sub title, text and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9AAD56-86AE-4EE4-9E48-FF8FEA838BD1}"/>
              </a:ext>
            </a:extLst>
          </p:cNvPr>
          <p:cNvSpPr>
            <a:spLocks noGrp="1"/>
          </p:cNvSpPr>
          <p:nvPr>
            <p:ph type="pic" sz="quarter" idx="14" hasCustomPrompt="1"/>
          </p:nvPr>
        </p:nvSpPr>
        <p:spPr>
          <a:xfrm>
            <a:off x="9096000" y="0"/>
            <a:ext cx="3096000" cy="6858000"/>
          </a:xfrm>
          <a:noFill/>
          <a:ln>
            <a:noFill/>
          </a:ln>
        </p:spPr>
        <p:txBody>
          <a:bodyPr lIns="108000" tIns="504000" anchor="t" anchorCtr="1"/>
          <a:lstStyle>
            <a:lvl1pPr marL="0" indent="0" algn="ctr">
              <a:buNone/>
              <a:defRPr sz="2000">
                <a:solidFill>
                  <a:schemeClr val="accent6"/>
                </a:solidFill>
              </a:defRPr>
            </a:lvl1pPr>
          </a:lstStyle>
          <a:p>
            <a:r>
              <a:rPr lang="en-GB"/>
              <a:t>To add image, click on placeholder and insert image from Canto</a:t>
            </a:r>
          </a:p>
        </p:txBody>
      </p:sp>
      <p:sp>
        <p:nvSpPr>
          <p:cNvPr id="13" name="Text Placeholder 2">
            <a:extLst>
              <a:ext uri="{FF2B5EF4-FFF2-40B4-BE49-F238E27FC236}">
                <a16:creationId xmlns:a16="http://schemas.microsoft.com/office/drawing/2014/main" id="{0AC0279F-78DD-40DA-8135-64BA5E329E5E}"/>
              </a:ext>
            </a:extLst>
          </p:cNvPr>
          <p:cNvSpPr>
            <a:spLocks noGrp="1"/>
          </p:cNvSpPr>
          <p:nvPr>
            <p:ph type="body" sz="quarter" idx="13" hasCustomPrompt="1"/>
          </p:nvPr>
        </p:nvSpPr>
        <p:spPr>
          <a:xfrm>
            <a:off x="1580400" y="900000"/>
            <a:ext cx="7405200" cy="432000"/>
          </a:xfrm>
          <a:ln>
            <a:noFill/>
          </a:ln>
        </p:spPr>
        <p:txBody>
          <a:bodyPr lIns="0" tIns="54000" rIns="108000" bIns="54000">
            <a:noAutofit/>
          </a:bodyPr>
          <a:lstStyle>
            <a:lvl1pPr>
              <a:lnSpc>
                <a:spcPts val="2900"/>
              </a:lnSpc>
              <a:spcBef>
                <a:spcPts val="600"/>
              </a:spcBef>
              <a:buNone/>
              <a:defRPr>
                <a:solidFill>
                  <a:schemeClr val="accent2"/>
                </a:solidFill>
              </a:defRPr>
            </a:lvl1pPr>
          </a:lstStyle>
          <a:p>
            <a:pPr lvl="0"/>
            <a:r>
              <a:rPr lang="en-GB" noProof="0"/>
              <a:t>Click to edit subtitle 24 </a:t>
            </a:r>
            <a:r>
              <a:rPr lang="en-GB" noProof="0" err="1"/>
              <a:t>pt</a:t>
            </a:r>
            <a:endParaRPr lang="en-GB" noProof="0"/>
          </a:p>
        </p:txBody>
      </p:sp>
      <p:sp>
        <p:nvSpPr>
          <p:cNvPr id="14" name="Title Placeholder 1">
            <a:extLst>
              <a:ext uri="{FF2B5EF4-FFF2-40B4-BE49-F238E27FC236}">
                <a16:creationId xmlns:a16="http://schemas.microsoft.com/office/drawing/2014/main" id="{56502FF7-696F-4D7E-A44D-E9D69985C736}"/>
              </a:ext>
            </a:extLst>
          </p:cNvPr>
          <p:cNvSpPr>
            <a:spLocks noGrp="1"/>
          </p:cNvSpPr>
          <p:nvPr>
            <p:ph type="title" hasCustomPrompt="1"/>
          </p:nvPr>
        </p:nvSpPr>
        <p:spPr>
          <a:xfrm>
            <a:off x="1581091" y="482400"/>
            <a:ext cx="7405200" cy="432000"/>
          </a:xfrm>
          <a:prstGeom prst="rect">
            <a:avLst/>
          </a:prstGeom>
          <a:ln>
            <a:noFill/>
          </a:ln>
        </p:spPr>
        <p:txBody>
          <a:bodyPr vert="horz" lIns="0" tIns="54000" rIns="108000" bIns="54000" rtlCol="0" anchor="t" anchorCtr="0">
            <a:noAutofit/>
          </a:bodyPr>
          <a:lstStyle>
            <a:lvl1pPr>
              <a:lnSpc>
                <a:spcPct val="85000"/>
              </a:lnSpc>
              <a:defRPr/>
            </a:lvl1pPr>
          </a:lstStyle>
          <a:p>
            <a:r>
              <a:rPr lang="en-GB" noProof="0"/>
              <a:t>Click to edit 1-line title 28 </a:t>
            </a:r>
            <a:r>
              <a:rPr lang="en-GB" noProof="0" err="1"/>
              <a:t>pt</a:t>
            </a:r>
            <a:endParaRPr lang="en-GB" noProof="0"/>
          </a:p>
        </p:txBody>
      </p:sp>
      <p:sp>
        <p:nvSpPr>
          <p:cNvPr id="8" name="Content Placeholder 2">
            <a:extLst>
              <a:ext uri="{FF2B5EF4-FFF2-40B4-BE49-F238E27FC236}">
                <a16:creationId xmlns:a16="http://schemas.microsoft.com/office/drawing/2014/main" id="{825BA8B9-F5FF-430A-8ECE-0319E1823098}"/>
              </a:ext>
            </a:extLst>
          </p:cNvPr>
          <p:cNvSpPr>
            <a:spLocks noGrp="1"/>
          </p:cNvSpPr>
          <p:nvPr>
            <p:ph idx="1" hasCustomPrompt="1"/>
          </p:nvPr>
        </p:nvSpPr>
        <p:spPr>
          <a:xfrm>
            <a:off x="1581245" y="1872000"/>
            <a:ext cx="7405200" cy="4536000"/>
          </a:xfrm>
          <a:ln>
            <a:noFill/>
          </a:ln>
        </p:spPr>
        <p:txBody>
          <a:bodyPr lIns="0" rIns="108000"/>
          <a:lstStyle>
            <a:lvl1pPr>
              <a:buSzPct val="80000"/>
              <a:defRPr/>
            </a:lvl1p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3" name="Slide Number Placeholder 4">
            <a:extLst>
              <a:ext uri="{FF2B5EF4-FFF2-40B4-BE49-F238E27FC236}">
                <a16:creationId xmlns:a16="http://schemas.microsoft.com/office/drawing/2014/main" id="{FD1E1961-443B-4285-563D-48019FDD699C}"/>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Tree>
    <p:extLst>
      <p:ext uri="{BB962C8B-B14F-4D97-AF65-F5344CB8AC3E}">
        <p14:creationId xmlns:p14="http://schemas.microsoft.com/office/powerpoint/2010/main" val="3030548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a_Standard - headlin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2F3BD66-A636-43C0-8945-9E600833E480}"/>
              </a:ext>
            </a:extLst>
          </p:cNvPr>
          <p:cNvSpPr>
            <a:spLocks noGrp="1"/>
          </p:cNvSpPr>
          <p:nvPr>
            <p:ph type="title" hasCustomPrompt="1"/>
          </p:nvPr>
        </p:nvSpPr>
        <p:spPr>
          <a:xfrm>
            <a:off x="1581091" y="482400"/>
            <a:ext cx="9925661" cy="432000"/>
          </a:xfrm>
          <a:ln>
            <a:noFill/>
          </a:ln>
        </p:spPr>
        <p:txBody>
          <a:bodyPr lIns="0" tIns="54000" rIns="108000" bIns="54000" anchor="t" anchorCtr="0"/>
          <a:lstStyle>
            <a:lvl1pPr>
              <a:lnSpc>
                <a:spcPct val="85000"/>
              </a:lnSpc>
              <a:defRPr>
                <a:solidFill>
                  <a:schemeClr val="tx1"/>
                </a:solidFill>
              </a:defRPr>
            </a:lvl1pPr>
          </a:lstStyle>
          <a:p>
            <a:r>
              <a:rPr lang="en-GB" noProof="0"/>
              <a:t>Click to edit 1-line title 28 </a:t>
            </a:r>
            <a:r>
              <a:rPr lang="en-GB" noProof="0" err="1"/>
              <a:t>pt</a:t>
            </a:r>
            <a:endParaRPr lang="en-GB" noProof="0"/>
          </a:p>
        </p:txBody>
      </p:sp>
      <p:sp>
        <p:nvSpPr>
          <p:cNvPr id="2" name="Slide Number Placeholder 4">
            <a:extLst>
              <a:ext uri="{FF2B5EF4-FFF2-40B4-BE49-F238E27FC236}">
                <a16:creationId xmlns:a16="http://schemas.microsoft.com/office/drawing/2014/main" id="{160FDDB0-8F15-A529-C490-31D81C558501}"/>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3" name="Date Placeholder 2">
            <a:extLst>
              <a:ext uri="{FF2B5EF4-FFF2-40B4-BE49-F238E27FC236}">
                <a16:creationId xmlns:a16="http://schemas.microsoft.com/office/drawing/2014/main" id="{6224AAFB-2FCD-F8A9-3B1C-6D20DC803555}"/>
              </a:ext>
            </a:extLst>
          </p:cNvPr>
          <p:cNvSpPr>
            <a:spLocks noGrp="1"/>
          </p:cNvSpPr>
          <p:nvPr>
            <p:ph type="dt" sz="half" idx="10"/>
          </p:nvPr>
        </p:nvSpPr>
        <p:spPr/>
        <p:txBody>
          <a:bodyPr/>
          <a:lstStyle/>
          <a:p>
            <a:r>
              <a:rPr lang="sv-SE"/>
              <a:t>Initials/YYYY-MM-DD</a:t>
            </a:r>
            <a:endParaRPr lang="en-GB"/>
          </a:p>
        </p:txBody>
      </p:sp>
    </p:spTree>
    <p:extLst>
      <p:ext uri="{BB962C8B-B14F-4D97-AF65-F5344CB8AC3E}">
        <p14:creationId xmlns:p14="http://schemas.microsoft.com/office/powerpoint/2010/main" val="2155282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1245" y="1872000"/>
            <a:ext cx="9927254" cy="4534950"/>
          </a:xfrm>
          <a:prstGeom prst="rect">
            <a:avLst/>
          </a:prstGeom>
        </p:spPr>
        <p:txBody>
          <a:bodyPr vert="horz" lIns="0" tIns="54000" rIns="108000" bIns="54000" rtlCol="0">
            <a:noAutofit/>
          </a:bodyPr>
          <a:lstStyle/>
          <a:p>
            <a:pPr lvl="0"/>
            <a:r>
              <a:rPr lang="en-GB" noProof="0"/>
              <a:t>Click to edit text 24 </a:t>
            </a:r>
            <a:r>
              <a:rPr lang="en-GB" noProof="0" err="1"/>
              <a:t>pt</a:t>
            </a:r>
            <a:endParaRPr lang="en-GB" noProof="0"/>
          </a:p>
          <a:p>
            <a:pPr lvl="1"/>
            <a:r>
              <a:rPr lang="en-GB" noProof="0"/>
              <a:t>Second level</a:t>
            </a:r>
          </a:p>
          <a:p>
            <a:pPr lvl="2"/>
            <a:r>
              <a:rPr lang="en-GB" noProof="0"/>
              <a:t>Third level</a:t>
            </a:r>
          </a:p>
          <a:p>
            <a:pPr lvl="3"/>
            <a:r>
              <a:rPr lang="en-GB" noProof="0"/>
              <a:t>Fourth level</a:t>
            </a:r>
          </a:p>
        </p:txBody>
      </p:sp>
      <p:sp>
        <p:nvSpPr>
          <p:cNvPr id="2" name="Title Placeholder 1"/>
          <p:cNvSpPr>
            <a:spLocks noGrp="1"/>
          </p:cNvSpPr>
          <p:nvPr>
            <p:ph type="title"/>
          </p:nvPr>
        </p:nvSpPr>
        <p:spPr>
          <a:xfrm>
            <a:off x="1581245" y="482289"/>
            <a:ext cx="9925661" cy="432000"/>
          </a:xfrm>
          <a:prstGeom prst="rect">
            <a:avLst/>
          </a:prstGeom>
        </p:spPr>
        <p:txBody>
          <a:bodyPr vert="horz" lIns="0" tIns="54000" rIns="108000" bIns="54000" rtlCol="0" anchor="t" anchorCtr="0">
            <a:noAutofit/>
          </a:bodyPr>
          <a:lstStyle/>
          <a:p>
            <a:r>
              <a:rPr lang="en-GB" noProof="0"/>
              <a:t>Click to edit title 28 </a:t>
            </a:r>
            <a:r>
              <a:rPr lang="en-GB" noProof="0" err="1"/>
              <a:t>pt</a:t>
            </a:r>
            <a:r>
              <a:rPr lang="en-GB" noProof="0"/>
              <a:t> </a:t>
            </a:r>
          </a:p>
        </p:txBody>
      </p:sp>
      <p:pic>
        <p:nvPicPr>
          <p:cNvPr id="7" name="Picture 6">
            <a:extLst>
              <a:ext uri="{FF2B5EF4-FFF2-40B4-BE49-F238E27FC236}">
                <a16:creationId xmlns:a16="http://schemas.microsoft.com/office/drawing/2014/main" id="{648217F6-49C9-45D7-83FB-85E063A5255E}"/>
              </a:ext>
            </a:extLst>
          </p:cNvPr>
          <p:cNvPicPr>
            <a:picLocks noChangeAspect="1"/>
          </p:cNvPicPr>
          <p:nvPr userDrawn="1"/>
        </p:nvPicPr>
        <p:blipFill>
          <a:blip r:embed="rId32"/>
          <a:srcRect/>
          <a:stretch/>
        </p:blipFill>
        <p:spPr>
          <a:xfrm>
            <a:off x="266614" y="546317"/>
            <a:ext cx="792000" cy="792000"/>
          </a:xfrm>
          <a:prstGeom prst="rect">
            <a:avLst/>
          </a:prstGeom>
        </p:spPr>
      </p:pic>
      <p:sp>
        <p:nvSpPr>
          <p:cNvPr id="5" name="Slide Number Placeholder 4">
            <a:extLst>
              <a:ext uri="{FF2B5EF4-FFF2-40B4-BE49-F238E27FC236}">
                <a16:creationId xmlns:a16="http://schemas.microsoft.com/office/drawing/2014/main" id="{DBF21126-09F5-423F-8611-462B092AB321}"/>
              </a:ext>
            </a:extLst>
          </p:cNvPr>
          <p:cNvSpPr>
            <a:spLocks noGrp="1"/>
          </p:cNvSpPr>
          <p:nvPr>
            <p:ph type="sldNum" sz="quarter" idx="4"/>
          </p:nvPr>
        </p:nvSpPr>
        <p:spPr>
          <a:xfrm>
            <a:off x="11790000" y="6696000"/>
            <a:ext cx="360000" cy="144000"/>
          </a:xfrm>
          <a:prstGeom prst="rect">
            <a:avLst/>
          </a:prstGeom>
        </p:spPr>
        <p:txBody>
          <a:bodyPr vert="horz" lIns="43200" tIns="43200" rIns="64800" bIns="43200" rtlCol="0" anchor="ctr"/>
          <a:lstStyle>
            <a:lvl1pPr algn="r">
              <a:defRPr sz="800">
                <a:solidFill>
                  <a:schemeClr val="bg1">
                    <a:lumMod val="50000"/>
                  </a:schemeClr>
                </a:solidFill>
              </a:defRPr>
            </a:lvl1pPr>
          </a:lstStyle>
          <a:p>
            <a:fld id="{6DBB0C6A-B416-463A-A4D5-45910E1EA918}" type="slidenum">
              <a:rPr lang="en-GB" smtClean="0"/>
              <a:pPr/>
              <a:t>‹N›</a:t>
            </a:fld>
            <a:endParaRPr lang="en-GB"/>
          </a:p>
        </p:txBody>
      </p:sp>
      <p:sp>
        <p:nvSpPr>
          <p:cNvPr id="6" name="Date Placeholder 5">
            <a:extLst>
              <a:ext uri="{FF2B5EF4-FFF2-40B4-BE49-F238E27FC236}">
                <a16:creationId xmlns:a16="http://schemas.microsoft.com/office/drawing/2014/main" id="{753B402A-6EC7-0202-32BC-92445B39B2D8}"/>
              </a:ext>
            </a:extLst>
          </p:cNvPr>
          <p:cNvSpPr>
            <a:spLocks noGrp="1"/>
          </p:cNvSpPr>
          <p:nvPr>
            <p:ph type="dt" sz="half" idx="2"/>
          </p:nvPr>
        </p:nvSpPr>
        <p:spPr>
          <a:xfrm>
            <a:off x="9194400" y="6696000"/>
            <a:ext cx="2595600" cy="144000"/>
          </a:xfrm>
          <a:prstGeom prst="rect">
            <a:avLst/>
          </a:prstGeom>
        </p:spPr>
        <p:txBody>
          <a:bodyPr vert="horz" lIns="91440" tIns="45720" rIns="91440" bIns="45720" rtlCol="0" anchor="ctr" anchorCtr="0"/>
          <a:lstStyle>
            <a:lvl1pPr algn="r">
              <a:defRPr sz="800">
                <a:solidFill>
                  <a:schemeClr val="bg1">
                    <a:lumMod val="50000"/>
                  </a:schemeClr>
                </a:solidFill>
              </a:defRPr>
            </a:lvl1pPr>
          </a:lstStyle>
          <a:p>
            <a:r>
              <a:rPr lang="sv-SE"/>
              <a:t>Initials/YYYY-MM-DD</a:t>
            </a:r>
            <a:endParaRPr lang="en-GB"/>
          </a:p>
        </p:txBody>
      </p:sp>
    </p:spTree>
    <p:extLst>
      <p:ext uri="{BB962C8B-B14F-4D97-AF65-F5344CB8AC3E}">
        <p14:creationId xmlns:p14="http://schemas.microsoft.com/office/powerpoint/2010/main" val="3883905445"/>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676" r:id="rId3"/>
    <p:sldLayoutId id="2147483736" r:id="rId4"/>
    <p:sldLayoutId id="2147483677" r:id="rId5"/>
    <p:sldLayoutId id="2147483678" r:id="rId6"/>
    <p:sldLayoutId id="2147483743" r:id="rId7"/>
    <p:sldLayoutId id="2147483745" r:id="rId8"/>
    <p:sldLayoutId id="2147483679" r:id="rId9"/>
    <p:sldLayoutId id="2147483737" r:id="rId10"/>
    <p:sldLayoutId id="2147483680" r:id="rId11"/>
    <p:sldLayoutId id="2147483681" r:id="rId12"/>
    <p:sldLayoutId id="2147483682" r:id="rId13"/>
    <p:sldLayoutId id="2147483683" r:id="rId14"/>
    <p:sldLayoutId id="2147483684" r:id="rId15"/>
    <p:sldLayoutId id="2147483744" r:id="rId16"/>
    <p:sldLayoutId id="2147483754" r:id="rId17"/>
    <p:sldLayoutId id="2147483685" r:id="rId18"/>
    <p:sldLayoutId id="2147483761" r:id="rId19"/>
    <p:sldLayoutId id="2147483748" r:id="rId20"/>
    <p:sldLayoutId id="2147483747" r:id="rId21"/>
    <p:sldLayoutId id="2147483750" r:id="rId22"/>
    <p:sldLayoutId id="2147483751" r:id="rId23"/>
    <p:sldLayoutId id="2147483686" r:id="rId24"/>
    <p:sldLayoutId id="2147483740" r:id="rId25"/>
    <p:sldLayoutId id="2147483741" r:id="rId26"/>
    <p:sldLayoutId id="2147483742" r:id="rId27"/>
    <p:sldLayoutId id="2147483759" r:id="rId28"/>
    <p:sldLayoutId id="2147483758" r:id="rId29"/>
    <p:sldLayoutId id="2147483760" r:id="rId30"/>
  </p:sldLayoutIdLst>
  <p:hf sldNum="0" hdr="0" ftr="0" dt="0"/>
  <p:txStyles>
    <p:titleStyle>
      <a:lvl1pPr algn="l" defTabSz="1088236" rtl="0" eaLnBrk="1" latinLnBrk="0" hangingPunct="1">
        <a:lnSpc>
          <a:spcPct val="85000"/>
        </a:lnSpc>
        <a:spcBef>
          <a:spcPts val="0"/>
        </a:spcBef>
        <a:buNone/>
        <a:defRPr sz="2800" b="1" kern="1200">
          <a:solidFill>
            <a:schemeClr val="tx1"/>
          </a:solidFill>
          <a:latin typeface="+mj-lt"/>
          <a:ea typeface="+mj-ea"/>
          <a:cs typeface="+mj-cs"/>
        </a:defRPr>
      </a:lvl1pPr>
    </p:titleStyle>
    <p:bodyStyle>
      <a:lvl1pPr marL="359640" indent="-359640" algn="l" defTabSz="1088236" rtl="0" eaLnBrk="1" latinLnBrk="0" hangingPunct="1">
        <a:lnSpc>
          <a:spcPct val="100000"/>
        </a:lnSpc>
        <a:spcBef>
          <a:spcPts val="600"/>
        </a:spcBef>
        <a:buClr>
          <a:schemeClr val="tx2"/>
        </a:buClr>
        <a:buSzPct val="80000"/>
        <a:buFont typeface="Arial" pitchFamily="34" charset="0"/>
        <a:buChar char="►"/>
        <a:tabLst/>
        <a:defRPr sz="2400" kern="1200">
          <a:solidFill>
            <a:schemeClr val="tx1"/>
          </a:solidFill>
          <a:latin typeface="+mn-lt"/>
          <a:ea typeface="+mn-ea"/>
          <a:cs typeface="+mn-cs"/>
        </a:defRPr>
      </a:lvl1pPr>
      <a:lvl2pPr marL="539460" indent="-180794" algn="l" defTabSz="1088236" rtl="0" eaLnBrk="1" latinLnBrk="0" hangingPunct="1">
        <a:lnSpc>
          <a:spcPts val="2400"/>
        </a:lnSpc>
        <a:spcBef>
          <a:spcPts val="600"/>
        </a:spcBef>
        <a:buClr>
          <a:schemeClr val="tx2"/>
        </a:buClr>
        <a:buSzPct val="80000"/>
        <a:buFont typeface="Arial" pitchFamily="34" charset="0"/>
        <a:buChar char="−"/>
        <a:defRPr sz="2000" kern="1200">
          <a:solidFill>
            <a:schemeClr val="tx1"/>
          </a:solidFill>
          <a:latin typeface="+mn-lt"/>
          <a:ea typeface="+mn-ea"/>
          <a:cs typeface="+mn-cs"/>
        </a:defRPr>
      </a:lvl2pPr>
      <a:lvl3pPr marL="719280" indent="-179820" algn="l" defTabSz="1088236" rtl="0" eaLnBrk="1" latinLnBrk="0" hangingPunct="1">
        <a:lnSpc>
          <a:spcPts val="2400"/>
        </a:lnSpc>
        <a:spcBef>
          <a:spcPts val="600"/>
        </a:spcBef>
        <a:buClr>
          <a:schemeClr val="tx2"/>
        </a:buClr>
        <a:buSzPct val="80000"/>
        <a:buFont typeface="Arial" pitchFamily="34" charset="0"/>
        <a:buChar char="−"/>
        <a:defRPr sz="1800" kern="1200">
          <a:solidFill>
            <a:schemeClr val="tx1"/>
          </a:solidFill>
          <a:latin typeface="+mn-lt"/>
          <a:ea typeface="+mn-ea"/>
          <a:cs typeface="+mn-cs"/>
        </a:defRPr>
      </a:lvl3pPr>
      <a:lvl4pPr marL="899100" indent="-180794" algn="l" defTabSz="1088236" rtl="0" eaLnBrk="1" latinLnBrk="0" hangingPunct="1">
        <a:lnSpc>
          <a:spcPts val="2400"/>
        </a:lnSpc>
        <a:spcBef>
          <a:spcPts val="600"/>
        </a:spcBef>
        <a:buClr>
          <a:schemeClr val="tx2"/>
        </a:buClr>
        <a:buSzPct val="80000"/>
        <a:buFont typeface="Arial" pitchFamily="34" charset="0"/>
        <a:buChar char="−"/>
        <a:defRPr sz="1600" kern="1200">
          <a:solidFill>
            <a:schemeClr val="tx1"/>
          </a:solidFill>
          <a:latin typeface="+mn-lt"/>
          <a:ea typeface="+mn-ea"/>
          <a:cs typeface="+mn-cs"/>
        </a:defRPr>
      </a:lvl4pPr>
      <a:lvl5pPr marL="898126" indent="0" algn="l" defTabSz="1088236" rtl="0" eaLnBrk="1" latinLnBrk="0" hangingPunct="1">
        <a:lnSpc>
          <a:spcPts val="2400"/>
        </a:lnSpc>
        <a:spcBef>
          <a:spcPts val="600"/>
        </a:spcBef>
        <a:buClr>
          <a:schemeClr val="tx2"/>
        </a:buClr>
        <a:buSzPct val="80000"/>
        <a:buFont typeface="Arial" pitchFamily="34" charset="0"/>
        <a:buNone/>
        <a:defRPr sz="1400" kern="1200">
          <a:solidFill>
            <a:schemeClr val="tx1"/>
          </a:solidFill>
          <a:latin typeface="+mn-lt"/>
          <a:ea typeface="+mn-ea"/>
          <a:cs typeface="+mn-cs"/>
        </a:defRPr>
      </a:lvl5pPr>
      <a:lvl6pPr marL="1178922" indent="0" algn="l" defTabSz="1088236" rtl="0" eaLnBrk="1" latinLnBrk="0" hangingPunct="1">
        <a:lnSpc>
          <a:spcPts val="2856"/>
        </a:lnSpc>
        <a:spcBef>
          <a:spcPts val="0"/>
        </a:spcBef>
        <a:buFontTx/>
        <a:buNone/>
        <a:defRPr sz="2398" kern="1200">
          <a:solidFill>
            <a:schemeClr val="tx1"/>
          </a:solidFill>
          <a:latin typeface="+mn-lt"/>
          <a:ea typeface="+mn-ea"/>
          <a:cs typeface="+mn-cs"/>
        </a:defRPr>
      </a:lvl6pPr>
      <a:lvl7pPr marL="1178922" indent="0" algn="l" defTabSz="1088236" rtl="0" eaLnBrk="1" latinLnBrk="0" hangingPunct="1">
        <a:spcBef>
          <a:spcPct val="20000"/>
        </a:spcBef>
        <a:buFontTx/>
        <a:buNone/>
        <a:defRPr sz="2398" kern="1200">
          <a:solidFill>
            <a:schemeClr val="tx1"/>
          </a:solidFill>
          <a:latin typeface="+mn-lt"/>
          <a:ea typeface="+mn-ea"/>
          <a:cs typeface="+mn-cs"/>
        </a:defRPr>
      </a:lvl7pPr>
      <a:lvl8pPr marL="4080883" indent="-272059" algn="l" defTabSz="1088236" rtl="0" eaLnBrk="1" latinLnBrk="0" hangingPunct="1">
        <a:spcBef>
          <a:spcPct val="20000"/>
        </a:spcBef>
        <a:buFont typeface="Arial" pitchFamily="34" charset="0"/>
        <a:buNone/>
        <a:defRPr sz="2398" kern="1200">
          <a:solidFill>
            <a:schemeClr val="tx1"/>
          </a:solidFill>
          <a:latin typeface="+mn-lt"/>
          <a:ea typeface="+mn-ea"/>
          <a:cs typeface="+mn-cs"/>
        </a:defRPr>
      </a:lvl8pPr>
      <a:lvl9pPr marL="4625000" indent="-272059" algn="l" defTabSz="1088236" rtl="0" eaLnBrk="1" latinLnBrk="0" hangingPunct="1">
        <a:spcBef>
          <a:spcPct val="20000"/>
        </a:spcBef>
        <a:buFont typeface="Arial" pitchFamily="34" charset="0"/>
        <a:buNone/>
        <a:defRPr sz="2398" kern="1200">
          <a:solidFill>
            <a:schemeClr val="tx1"/>
          </a:solidFill>
          <a:latin typeface="+mn-lt"/>
          <a:ea typeface="+mn-ea"/>
          <a:cs typeface="+mn-cs"/>
        </a:defRPr>
      </a:lvl9pPr>
    </p:bodyStyle>
    <p:otherStyle>
      <a:defPPr>
        <a:defRPr lang="en-US"/>
      </a:defPPr>
      <a:lvl1pPr marL="0" algn="l" defTabSz="1088236" rtl="0" eaLnBrk="1" latinLnBrk="0" hangingPunct="1">
        <a:defRPr sz="2098" kern="1200">
          <a:solidFill>
            <a:schemeClr val="tx1"/>
          </a:solidFill>
          <a:latin typeface="+mn-lt"/>
          <a:ea typeface="+mn-ea"/>
          <a:cs typeface="+mn-cs"/>
        </a:defRPr>
      </a:lvl1pPr>
      <a:lvl2pPr marL="544117" algn="l" defTabSz="1088236" rtl="0" eaLnBrk="1" latinLnBrk="0" hangingPunct="1">
        <a:defRPr sz="2098" kern="1200">
          <a:solidFill>
            <a:schemeClr val="tx1"/>
          </a:solidFill>
          <a:latin typeface="+mn-lt"/>
          <a:ea typeface="+mn-ea"/>
          <a:cs typeface="+mn-cs"/>
        </a:defRPr>
      </a:lvl2pPr>
      <a:lvl3pPr marL="1088236" algn="l" defTabSz="1088236" rtl="0" eaLnBrk="1" latinLnBrk="0" hangingPunct="1">
        <a:defRPr sz="2098" kern="1200">
          <a:solidFill>
            <a:schemeClr val="tx1"/>
          </a:solidFill>
          <a:latin typeface="+mn-lt"/>
          <a:ea typeface="+mn-ea"/>
          <a:cs typeface="+mn-cs"/>
        </a:defRPr>
      </a:lvl3pPr>
      <a:lvl4pPr marL="1632353" algn="l" defTabSz="1088236" rtl="0" eaLnBrk="1" latinLnBrk="0" hangingPunct="1">
        <a:defRPr sz="2098" kern="1200">
          <a:solidFill>
            <a:schemeClr val="tx1"/>
          </a:solidFill>
          <a:latin typeface="+mn-lt"/>
          <a:ea typeface="+mn-ea"/>
          <a:cs typeface="+mn-cs"/>
        </a:defRPr>
      </a:lvl4pPr>
      <a:lvl5pPr marL="2176470" algn="l" defTabSz="1088236" rtl="0" eaLnBrk="1" latinLnBrk="0" hangingPunct="1">
        <a:defRPr sz="2098" kern="1200">
          <a:solidFill>
            <a:schemeClr val="tx1"/>
          </a:solidFill>
          <a:latin typeface="+mn-lt"/>
          <a:ea typeface="+mn-ea"/>
          <a:cs typeface="+mn-cs"/>
        </a:defRPr>
      </a:lvl5pPr>
      <a:lvl6pPr marL="2720589" algn="l" defTabSz="1088236" rtl="0" eaLnBrk="1" latinLnBrk="0" hangingPunct="1">
        <a:defRPr sz="2098" kern="1200">
          <a:solidFill>
            <a:schemeClr val="tx1"/>
          </a:solidFill>
          <a:latin typeface="+mn-lt"/>
          <a:ea typeface="+mn-ea"/>
          <a:cs typeface="+mn-cs"/>
        </a:defRPr>
      </a:lvl6pPr>
      <a:lvl7pPr marL="3264706" algn="l" defTabSz="1088236" rtl="0" eaLnBrk="1" latinLnBrk="0" hangingPunct="1">
        <a:defRPr sz="2098" kern="1200">
          <a:solidFill>
            <a:schemeClr val="tx1"/>
          </a:solidFill>
          <a:latin typeface="+mn-lt"/>
          <a:ea typeface="+mn-ea"/>
          <a:cs typeface="+mn-cs"/>
        </a:defRPr>
      </a:lvl7pPr>
      <a:lvl8pPr marL="3808824" algn="l" defTabSz="1088236" rtl="0" eaLnBrk="1" latinLnBrk="0" hangingPunct="1">
        <a:defRPr sz="2098" kern="1200">
          <a:solidFill>
            <a:schemeClr val="tx1"/>
          </a:solidFill>
          <a:latin typeface="+mn-lt"/>
          <a:ea typeface="+mn-ea"/>
          <a:cs typeface="+mn-cs"/>
        </a:defRPr>
      </a:lvl8pPr>
      <a:lvl9pPr marL="4352942" algn="l" defTabSz="1088236" rtl="0" eaLnBrk="1" latinLnBrk="0" hangingPunct="1">
        <a:defRPr sz="209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46" userDrawn="1">
          <p15:clr>
            <a:srgbClr val="F26B43"/>
          </p15:clr>
        </p15:guide>
        <p15:guide id="2" pos="98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0.png"/><Relationship Id="rId7" Type="http://schemas.openxmlformats.org/officeDocument/2006/relationships/image" Target="../media/image49.png"/><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50.png"/><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2.png"/><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jpeg"/><Relationship Id="rId7" Type="http://schemas.openxmlformats.org/officeDocument/2006/relationships/image" Target="../media/image60.png"/><Relationship Id="rId2" Type="http://schemas.openxmlformats.org/officeDocument/2006/relationships/image" Target="../media/image55.jpeg"/><Relationship Id="rId1" Type="http://schemas.openxmlformats.org/officeDocument/2006/relationships/slideLayout" Target="../slideLayouts/slideLayout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jpeg"/></Relationships>
</file>

<file path=ppt/slides/_rels/slide17.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62.png"/><Relationship Id="rId1" Type="http://schemas.openxmlformats.org/officeDocument/2006/relationships/slideLayout" Target="../slideLayouts/slideLayout3.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39.png"/><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36.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9.png"/><Relationship Id="rId1" Type="http://schemas.openxmlformats.org/officeDocument/2006/relationships/slideLayout" Target="../slideLayouts/slideLayout3.xml"/><Relationship Id="rId5" Type="http://schemas.openxmlformats.org/officeDocument/2006/relationships/image" Target="../media/image51.png"/><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22.png"/><Relationship Id="rId2" Type="http://schemas.openxmlformats.org/officeDocument/2006/relationships/notesSlide" Target="../notesSlides/notesSlide3.xml"/><Relationship Id="rId16"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45.png"/><Relationship Id="rId5" Type="http://schemas.openxmlformats.org/officeDocument/2006/relationships/image" Target="../media/image17.png"/><Relationship Id="rId15" Type="http://schemas.openxmlformats.org/officeDocument/2006/relationships/image" Target="../media/image48.png"/><Relationship Id="rId10" Type="http://schemas.openxmlformats.org/officeDocument/2006/relationships/image" Target="../media/image44.png"/><Relationship Id="rId4" Type="http://schemas.openxmlformats.org/officeDocument/2006/relationships/image" Target="../media/image16.png"/><Relationship Id="rId9" Type="http://schemas.openxmlformats.org/officeDocument/2006/relationships/image" Target="../media/image43.png"/><Relationship Id="rId14"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2.jpe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1.jpe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4.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3" name="Picture Placeholder 2" descr="A box on a stump in the woods&#10;&#10;Description automatically generated">
            <a:extLst>
              <a:ext uri="{FF2B5EF4-FFF2-40B4-BE49-F238E27FC236}">
                <a16:creationId xmlns:a16="http://schemas.microsoft.com/office/drawing/2014/main" id="{AC563FFD-5518-14A1-EC6D-4765907BB6F9}"/>
              </a:ext>
            </a:extLst>
          </p:cNvPr>
          <p:cNvPicPr>
            <a:picLocks noGrp="1" noChangeAspect="1"/>
          </p:cNvPicPr>
          <p:nvPr>
            <p:ph type="pic" sz="quarter" idx="11"/>
          </p:nvPr>
        </p:nvPicPr>
        <p:blipFill>
          <a:blip r:embed="rId3"/>
          <a:srcRect t="20828" b="20828"/>
          <a:stretch>
            <a:fillRect/>
          </a:stretch>
        </p:blipFill>
        <p:spPr/>
      </p:pic>
      <p:sp>
        <p:nvSpPr>
          <p:cNvPr id="6" name="Title 5">
            <a:extLst>
              <a:ext uri="{FF2B5EF4-FFF2-40B4-BE49-F238E27FC236}">
                <a16:creationId xmlns:a16="http://schemas.microsoft.com/office/drawing/2014/main" id="{669F78B5-04A5-98D9-847F-A7CCF4DD9C53}"/>
              </a:ext>
            </a:extLst>
          </p:cNvPr>
          <p:cNvSpPr>
            <a:spLocks noGrp="1"/>
          </p:cNvSpPr>
          <p:nvPr>
            <p:ph type="ctrTitle"/>
          </p:nvPr>
        </p:nvSpPr>
        <p:spPr>
          <a:xfrm>
            <a:off x="1047879" y="3848881"/>
            <a:ext cx="10285648" cy="1206000"/>
          </a:xfrm>
        </p:spPr>
        <p:txBody>
          <a:bodyPr/>
          <a:lstStyle/>
          <a:p>
            <a:r>
              <a:rPr lang="en-US" dirty="0">
                <a:latin typeface="Calibri" panose="020F0502020204030204" pitchFamily="34" charset="0"/>
                <a:cs typeface="Calibri" panose="020F0502020204030204" pitchFamily="34" charset="0"/>
              </a:rPr>
              <a:t>Simulating the Coupled Mass and Heat Transport in Package Material during Induction Sealing</a:t>
            </a:r>
            <a:endParaRPr lang="en-GB" dirty="0">
              <a:latin typeface="Calibri" panose="020F0502020204030204" pitchFamily="34" charset="0"/>
              <a:cs typeface="Calibri" panose="020F0502020204030204" pitchFamily="34" charset="0"/>
            </a:endParaRPr>
          </a:p>
        </p:txBody>
      </p:sp>
      <p:sp>
        <p:nvSpPr>
          <p:cNvPr id="9" name="Text Placeholder 8">
            <a:extLst>
              <a:ext uri="{FF2B5EF4-FFF2-40B4-BE49-F238E27FC236}">
                <a16:creationId xmlns:a16="http://schemas.microsoft.com/office/drawing/2014/main" id="{09DD7AF5-CF81-E788-1037-7CDFE5857498}"/>
              </a:ext>
            </a:extLst>
          </p:cNvPr>
          <p:cNvSpPr>
            <a:spLocks noGrp="1"/>
          </p:cNvSpPr>
          <p:nvPr>
            <p:ph type="body" sz="quarter" idx="12"/>
          </p:nvPr>
        </p:nvSpPr>
        <p:spPr>
          <a:xfrm>
            <a:off x="1047600" y="6001170"/>
            <a:ext cx="8482294" cy="360000"/>
          </a:xfrm>
        </p:spPr>
        <p:txBody>
          <a:bodyPr/>
          <a:lstStyle/>
          <a:p>
            <a:r>
              <a:rPr lang="en-GB" sz="1800" dirty="0">
                <a:latin typeface="Calibri" panose="020F0502020204030204" pitchFamily="34" charset="0"/>
                <a:cs typeface="Calibri" panose="020F0502020204030204" pitchFamily="34" charset="0"/>
              </a:rPr>
              <a:t>Henrik Makungu Askfelt, Giovanni Betti Beneventi</a:t>
            </a:r>
          </a:p>
        </p:txBody>
      </p:sp>
      <p:sp>
        <p:nvSpPr>
          <p:cNvPr id="10" name="Text Placeholder 9">
            <a:extLst>
              <a:ext uri="{FF2B5EF4-FFF2-40B4-BE49-F238E27FC236}">
                <a16:creationId xmlns:a16="http://schemas.microsoft.com/office/drawing/2014/main" id="{A5F6C2F2-737F-2F6A-1EB3-E70E4F2AE30A}"/>
              </a:ext>
            </a:extLst>
          </p:cNvPr>
          <p:cNvSpPr>
            <a:spLocks noGrp="1"/>
          </p:cNvSpPr>
          <p:nvPr>
            <p:ph type="body" sz="quarter" idx="13"/>
          </p:nvPr>
        </p:nvSpPr>
        <p:spPr/>
        <p:txBody>
          <a:bodyPr/>
          <a:lstStyle/>
          <a:p>
            <a:r>
              <a:rPr lang="en-GB" dirty="0">
                <a:latin typeface="Calibri" panose="020F0502020204030204" pitchFamily="34" charset="0"/>
                <a:cs typeface="Calibri" panose="020F0502020204030204" pitchFamily="34" charset="0"/>
              </a:rPr>
              <a:t>COMSOL Conference - Florence, Italy, 22 October 2024</a:t>
            </a:r>
          </a:p>
        </p:txBody>
      </p:sp>
      <p:sp>
        <p:nvSpPr>
          <p:cNvPr id="101" name="Rectangle 100">
            <a:extLst>
              <a:ext uri="{FF2B5EF4-FFF2-40B4-BE49-F238E27FC236}">
                <a16:creationId xmlns:a16="http://schemas.microsoft.com/office/drawing/2014/main" id="{E049B171-DED2-40C2-BCD7-906F08EF49A7}"/>
              </a:ext>
            </a:extLst>
          </p:cNvPr>
          <p:cNvSpPr/>
          <p:nvPr/>
        </p:nvSpPr>
        <p:spPr>
          <a:xfrm>
            <a:off x="0" y="3429000"/>
            <a:ext cx="12192000" cy="582613"/>
          </a:xfrm>
          <a:prstGeom prst="rect">
            <a:avLst/>
          </a:prstGeom>
          <a:gradFill>
            <a:gsLst>
              <a:gs pos="96000">
                <a:schemeClr val="accent2">
                  <a:lumMod val="100000"/>
                </a:schemeClr>
              </a:gs>
              <a:gs pos="0">
                <a:schemeClr val="accent2">
                  <a:alpha val="63000"/>
                </a:schemeClr>
              </a:gs>
              <a:gs pos="87000">
                <a:schemeClr val="accent2">
                  <a:lumMod val="10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92201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F0FF9-5395-44F6-F5C5-C31C604A9642}"/>
              </a:ext>
            </a:extLst>
          </p:cNvPr>
          <p:cNvSpPr>
            <a:spLocks noGrp="1"/>
          </p:cNvSpPr>
          <p:nvPr>
            <p:ph type="title"/>
          </p:nvPr>
        </p:nvSpPr>
        <p:spPr>
          <a:xfrm>
            <a:off x="1445897" y="462830"/>
            <a:ext cx="9925661" cy="432000"/>
          </a:xfrm>
        </p:spPr>
        <p:txBody>
          <a:bodyPr/>
          <a:lstStyle/>
          <a:p>
            <a:r>
              <a:rPr lang="sv-SE" sz="3200" dirty="0"/>
              <a:t>Induction heating device model (2-D)</a:t>
            </a:r>
            <a:endParaRPr lang="en-US" sz="2000" dirty="0"/>
          </a:p>
        </p:txBody>
      </p:sp>
      <p:grpSp>
        <p:nvGrpSpPr>
          <p:cNvPr id="4" name="Group 3">
            <a:extLst>
              <a:ext uri="{FF2B5EF4-FFF2-40B4-BE49-F238E27FC236}">
                <a16:creationId xmlns:a16="http://schemas.microsoft.com/office/drawing/2014/main" id="{EDB1E4D5-6E68-528F-8078-72E86E050EE1}"/>
              </a:ext>
            </a:extLst>
          </p:cNvPr>
          <p:cNvGrpSpPr>
            <a:grpSpLocks noChangeAspect="1"/>
          </p:cNvGrpSpPr>
          <p:nvPr/>
        </p:nvGrpSpPr>
        <p:grpSpPr>
          <a:xfrm>
            <a:off x="1063707" y="1211568"/>
            <a:ext cx="5463933" cy="4023742"/>
            <a:chOff x="413507" y="1788434"/>
            <a:chExt cx="3582772" cy="2638418"/>
          </a:xfrm>
        </p:grpSpPr>
        <p:pic>
          <p:nvPicPr>
            <p:cNvPr id="61" name="Picture 60">
              <a:extLst>
                <a:ext uri="{FF2B5EF4-FFF2-40B4-BE49-F238E27FC236}">
                  <a16:creationId xmlns:a16="http://schemas.microsoft.com/office/drawing/2014/main" id="{051AEC40-89CE-0C24-34B9-4D123E2884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413507" y="1788434"/>
              <a:ext cx="3582772" cy="2070518"/>
            </a:xfrm>
            <a:prstGeom prst="rect">
              <a:avLst/>
            </a:prstGeom>
            <a:noFill/>
          </p:spPr>
        </p:pic>
        <mc:AlternateContent xmlns:mc="http://schemas.openxmlformats.org/markup-compatibility/2006" xmlns:a14="http://schemas.microsoft.com/office/drawing/2010/main">
          <mc:Choice Requires="a14">
            <p:sp>
              <p:nvSpPr>
                <p:cNvPr id="66" name="Rectangle: Rounded Corners 65">
                  <a:extLst>
                    <a:ext uri="{FF2B5EF4-FFF2-40B4-BE49-F238E27FC236}">
                      <a16:creationId xmlns:a16="http://schemas.microsoft.com/office/drawing/2014/main" id="{9DAA1B6A-FAFC-09FC-F83E-64915E18A9F6}"/>
                    </a:ext>
                  </a:extLst>
                </p:cNvPr>
                <p:cNvSpPr/>
                <p:nvPr/>
              </p:nvSpPr>
              <p:spPr>
                <a:xfrm>
                  <a:off x="1108770" y="4000623"/>
                  <a:ext cx="1739121" cy="426229"/>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Colorbar: norm(</a:t>
                  </a:r>
                  <a:r>
                    <a:rPr lang="sv-SE" sz="1600" b="1" dirty="0">
                      <a:solidFill>
                        <a:schemeClr val="accent6">
                          <a:lumMod val="50000"/>
                        </a:schemeClr>
                      </a:solidFill>
                      <a:latin typeface="Calibri" panose="020F0502020204030204" pitchFamily="34" charset="0"/>
                      <a:cs typeface="Calibri" panose="020F0502020204030204" pitchFamily="34" charset="0"/>
                    </a:rPr>
                    <a:t>B</a:t>
                  </a:r>
                  <a:r>
                    <a:rPr lang="sv-SE" sz="1600" dirty="0">
                      <a:solidFill>
                        <a:schemeClr val="accent6">
                          <a:lumMod val="50000"/>
                        </a:schemeClr>
                      </a:solidFill>
                      <a:latin typeface="Calibri" panose="020F0502020204030204" pitchFamily="34" charset="0"/>
                      <a:cs typeface="Calibri" panose="020F0502020204030204" pitchFamily="34" charset="0"/>
                    </a:rPr>
                    <a:t>) [mT]</a:t>
                  </a:r>
                </a:p>
                <a:p>
                  <a:pPr>
                    <a:lnSpc>
                      <a:spcPct val="85000"/>
                    </a:lnSpc>
                    <a:spcBef>
                      <a:spcPts val="599"/>
                    </a:spcBef>
                  </a:pPr>
                  <a:r>
                    <a:rPr lang="en-US" sz="1600" dirty="0">
                      <a:solidFill>
                        <a:schemeClr val="accent6">
                          <a:lumMod val="50000"/>
                        </a:schemeClr>
                      </a:solidFill>
                      <a:latin typeface="Calibri" panose="020F0502020204030204" pitchFamily="34" charset="0"/>
                      <a:cs typeface="Calibri" panose="020F0502020204030204" pitchFamily="34" charset="0"/>
                    </a:rPr>
                    <a:t>Contour lines: Az [</a:t>
                  </a:r>
                  <a14:m>
                    <m:oMath xmlns:m="http://schemas.openxmlformats.org/officeDocument/2006/math">
                      <m:r>
                        <m:rPr>
                          <m:sty m:val="p"/>
                        </m:rPr>
                        <a:rPr lang="sv-SE" sz="1600" b="0" i="0" smtClean="0">
                          <a:solidFill>
                            <a:schemeClr val="accent6">
                              <a:lumMod val="50000"/>
                            </a:schemeClr>
                          </a:solidFill>
                          <a:latin typeface="Cambria Math" panose="02040503050406030204" pitchFamily="18" charset="0"/>
                          <a:cs typeface="Calibri" panose="020F0502020204030204" pitchFamily="34" charset="0"/>
                        </a:rPr>
                        <m:t>Wb</m:t>
                      </m:r>
                      <m:r>
                        <a:rPr lang="sv-SE" sz="1600" b="0" i="0" smtClean="0">
                          <a:solidFill>
                            <a:schemeClr val="accent6">
                              <a:lumMod val="50000"/>
                            </a:schemeClr>
                          </a:solidFill>
                          <a:latin typeface="Cambria Math" panose="02040503050406030204" pitchFamily="18" charset="0"/>
                          <a:cs typeface="Calibri" panose="020F0502020204030204" pitchFamily="34" charset="0"/>
                        </a:rPr>
                        <m:t>⋅</m:t>
                      </m:r>
                      <m:sSup>
                        <m:sSupPr>
                          <m:ctrlPr>
                            <a:rPr lang="sv-SE" sz="1600" b="0" i="1" smtClean="0">
                              <a:solidFill>
                                <a:schemeClr val="accent6">
                                  <a:lumMod val="50000"/>
                                </a:schemeClr>
                              </a:solidFill>
                              <a:latin typeface="Cambria Math" panose="02040503050406030204" pitchFamily="18" charset="0"/>
                              <a:cs typeface="Calibri" panose="020F0502020204030204" pitchFamily="34" charset="0"/>
                            </a:rPr>
                          </m:ctrlPr>
                        </m:sSupPr>
                        <m:e>
                          <m:r>
                            <m:rPr>
                              <m:sty m:val="p"/>
                            </m:rPr>
                            <a:rPr lang="sv-SE" sz="1600" b="0" i="0" smtClean="0">
                              <a:solidFill>
                                <a:schemeClr val="accent6">
                                  <a:lumMod val="50000"/>
                                </a:schemeClr>
                              </a:solidFill>
                              <a:latin typeface="Cambria Math" panose="02040503050406030204" pitchFamily="18" charset="0"/>
                              <a:cs typeface="Calibri" panose="020F0502020204030204" pitchFamily="34" charset="0"/>
                            </a:rPr>
                            <m:t>m</m:t>
                          </m:r>
                        </m:e>
                        <m:sup>
                          <m:r>
                            <a:rPr lang="sv-SE" sz="1600" b="0" i="0" smtClean="0">
                              <a:solidFill>
                                <a:schemeClr val="accent6">
                                  <a:lumMod val="50000"/>
                                </a:schemeClr>
                              </a:solidFill>
                              <a:latin typeface="Cambria Math" panose="02040503050406030204" pitchFamily="18" charset="0"/>
                              <a:cs typeface="Calibri" panose="020F0502020204030204" pitchFamily="34" charset="0"/>
                            </a:rPr>
                            <m:t>−2</m:t>
                          </m:r>
                        </m:sup>
                      </m:sSup>
                    </m:oMath>
                  </a14:m>
                  <a:r>
                    <a:rPr lang="en-US" sz="1600" dirty="0">
                      <a:solidFill>
                        <a:schemeClr val="accent6">
                          <a:lumMod val="50000"/>
                        </a:schemeClr>
                      </a:solidFill>
                      <a:latin typeface="Calibri" panose="020F0502020204030204" pitchFamily="34" charset="0"/>
                      <a:cs typeface="Calibri" panose="020F0502020204030204" pitchFamily="34" charset="0"/>
                    </a:rPr>
                    <a:t>]</a:t>
                  </a:r>
                </a:p>
              </p:txBody>
            </p:sp>
          </mc:Choice>
          <mc:Fallback xmlns="">
            <p:sp>
              <p:nvSpPr>
                <p:cNvPr id="66" name="Rectangle: Rounded Corners 65">
                  <a:extLst>
                    <a:ext uri="{FF2B5EF4-FFF2-40B4-BE49-F238E27FC236}">
                      <a16:creationId xmlns:a16="http://schemas.microsoft.com/office/drawing/2014/main" id="{9DAA1B6A-FAFC-09FC-F83E-64915E18A9F6}"/>
                    </a:ext>
                  </a:extLst>
                </p:cNvPr>
                <p:cNvSpPr>
                  <a:spLocks noRot="1" noChangeAspect="1" noMove="1" noResize="1" noEditPoints="1" noAdjustHandles="1" noChangeArrowheads="1" noChangeShapeType="1" noTextEdit="1"/>
                </p:cNvSpPr>
                <p:nvPr/>
              </p:nvSpPr>
              <p:spPr>
                <a:xfrm>
                  <a:off x="1108770" y="4000623"/>
                  <a:ext cx="1739121" cy="426229"/>
                </a:xfrm>
                <a:prstGeom prst="roundRect">
                  <a:avLst>
                    <a:gd name="adj" fmla="val 7408"/>
                  </a:avLst>
                </a:prstGeom>
                <a:blipFill>
                  <a:blip r:embed="rId3"/>
                  <a:stretch>
                    <a:fillRect t="-1852" b="-6481"/>
                  </a:stretch>
                </a:blipFill>
                <a:ln w="6350">
                  <a:solidFill>
                    <a:schemeClr val="accent1"/>
                  </a:solidFill>
                </a:ln>
              </p:spPr>
              <p:txBody>
                <a:bodyPr/>
                <a:lstStyle/>
                <a:p>
                  <a:r>
                    <a:rPr lang="en-IE">
                      <a:noFill/>
                    </a:rPr>
                    <a:t> </a:t>
                  </a:r>
                </a:p>
              </p:txBody>
            </p:sp>
          </mc:Fallback>
        </mc:AlternateContent>
      </p:grpSp>
      <p:grpSp>
        <p:nvGrpSpPr>
          <p:cNvPr id="68" name="Group 67">
            <a:extLst>
              <a:ext uri="{FF2B5EF4-FFF2-40B4-BE49-F238E27FC236}">
                <a16:creationId xmlns:a16="http://schemas.microsoft.com/office/drawing/2014/main" id="{EFBE839B-E5AB-28EC-A3F1-F53F911A2AFB}"/>
              </a:ext>
            </a:extLst>
          </p:cNvPr>
          <p:cNvGrpSpPr>
            <a:grpSpLocks noChangeAspect="1"/>
          </p:cNvGrpSpPr>
          <p:nvPr/>
        </p:nvGrpSpPr>
        <p:grpSpPr>
          <a:xfrm>
            <a:off x="6878541" y="462830"/>
            <a:ext cx="4670817" cy="5194991"/>
            <a:chOff x="3936937" y="433796"/>
            <a:chExt cx="4223010" cy="4696935"/>
          </a:xfrm>
        </p:grpSpPr>
        <p:sp>
          <p:nvSpPr>
            <p:cNvPr id="69" name="Arrow: Right 68">
              <a:extLst>
                <a:ext uri="{FF2B5EF4-FFF2-40B4-BE49-F238E27FC236}">
                  <a16:creationId xmlns:a16="http://schemas.microsoft.com/office/drawing/2014/main" id="{D308DB07-3EA9-78AB-972F-FE8E570A0EFC}"/>
                </a:ext>
              </a:extLst>
            </p:cNvPr>
            <p:cNvSpPr/>
            <p:nvPr/>
          </p:nvSpPr>
          <p:spPr>
            <a:xfrm>
              <a:off x="3936937" y="2538215"/>
              <a:ext cx="799550" cy="73125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p:cxnSp>
          <p:nvCxnSpPr>
            <p:cNvPr id="75" name="Straight Arrow Connector 74">
              <a:extLst>
                <a:ext uri="{FF2B5EF4-FFF2-40B4-BE49-F238E27FC236}">
                  <a16:creationId xmlns:a16="http://schemas.microsoft.com/office/drawing/2014/main" id="{10E1AAA1-4D55-25C0-69C7-319E7586B6CE}"/>
                </a:ext>
              </a:extLst>
            </p:cNvPr>
            <p:cNvCxnSpPr>
              <a:cxnSpLocks/>
            </p:cNvCxnSpPr>
            <p:nvPr/>
          </p:nvCxnSpPr>
          <p:spPr>
            <a:xfrm flipH="1">
              <a:off x="6978867" y="633889"/>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76" name="Picture 75">
              <a:extLst>
                <a:ext uri="{FF2B5EF4-FFF2-40B4-BE49-F238E27FC236}">
                  <a16:creationId xmlns:a16="http://schemas.microsoft.com/office/drawing/2014/main" id="{2505DB97-3AF3-E1B8-2692-25A906107DD4}"/>
                </a:ext>
              </a:extLst>
            </p:cNvPr>
            <p:cNvPicPr>
              <a:picLocks noChangeAspect="1"/>
            </p:cNvPicPr>
            <p:nvPr/>
          </p:nvPicPr>
          <p:blipFill>
            <a:blip r:embed="rId4"/>
            <a:stretch>
              <a:fillRect/>
            </a:stretch>
          </p:blipFill>
          <p:spPr>
            <a:xfrm>
              <a:off x="6098455" y="433796"/>
              <a:ext cx="864516" cy="1147885"/>
            </a:xfrm>
            <a:prstGeom prst="rect">
              <a:avLst/>
            </a:prstGeom>
          </p:spPr>
        </p:pic>
        <p:pic>
          <p:nvPicPr>
            <p:cNvPr id="77" name="Picture 4">
              <a:extLst>
                <a:ext uri="{FF2B5EF4-FFF2-40B4-BE49-F238E27FC236}">
                  <a16:creationId xmlns:a16="http://schemas.microsoft.com/office/drawing/2014/main" id="{654FE979-A705-196F-A0AA-12C1424796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1619" y="1887840"/>
              <a:ext cx="2924900" cy="2376000"/>
            </a:xfrm>
            <a:prstGeom prst="rect">
              <a:avLst/>
            </a:prstGeom>
            <a:noFill/>
            <a:extLst>
              <a:ext uri="{909E8E84-426E-40DD-AFC4-6F175D3DCCD1}">
                <a14:hiddenFill xmlns:a14="http://schemas.microsoft.com/office/drawing/2010/main">
                  <a:solidFill>
                    <a:srgbClr val="FFFFFF"/>
                  </a:solidFill>
                </a14:hiddenFill>
              </a:ext>
            </a:extLst>
          </p:spPr>
        </p:pic>
        <p:sp>
          <p:nvSpPr>
            <p:cNvPr id="78" name="Rectangle: Rounded Corners 77">
              <a:extLst>
                <a:ext uri="{FF2B5EF4-FFF2-40B4-BE49-F238E27FC236}">
                  <a16:creationId xmlns:a16="http://schemas.microsoft.com/office/drawing/2014/main" id="{54267A2A-A328-59BB-0593-375F297007D8}"/>
                </a:ext>
              </a:extLst>
            </p:cNvPr>
            <p:cNvSpPr/>
            <p:nvPr/>
          </p:nvSpPr>
          <p:spPr>
            <a:xfrm>
              <a:off x="5222373" y="4410604"/>
              <a:ext cx="2937574" cy="720127"/>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Normalized electromagnetic surface loss. density vs. coordinate</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grpSp>
      <p:sp>
        <p:nvSpPr>
          <p:cNvPr id="80" name="TextBox 79">
            <a:extLst>
              <a:ext uri="{FF2B5EF4-FFF2-40B4-BE49-F238E27FC236}">
                <a16:creationId xmlns:a16="http://schemas.microsoft.com/office/drawing/2014/main" id="{18E4F303-D98B-9A0A-25DE-988BC35E20D4}"/>
              </a:ext>
            </a:extLst>
          </p:cNvPr>
          <p:cNvSpPr txBox="1"/>
          <p:nvPr/>
        </p:nvSpPr>
        <p:spPr>
          <a:xfrm>
            <a:off x="2700801" y="6251855"/>
            <a:ext cx="6568465" cy="276999"/>
          </a:xfrm>
          <a:prstGeom prst="rect">
            <a:avLst/>
          </a:prstGeom>
          <a:noFill/>
        </p:spPr>
        <p:txBody>
          <a:bodyPr wrap="none" lIns="0" tIns="0" rIns="0" bIns="0" rtlCol="0">
            <a:spAutoFit/>
          </a:bodyPr>
          <a:lstStyle/>
          <a:p>
            <a:pPr marL="285750" indent="-285750" algn="l">
              <a:buFont typeface="Arial" panose="020B0604020202020204" pitchFamily="34" charset="0"/>
              <a:buChar char="•"/>
            </a:pPr>
            <a:r>
              <a:rPr lang="en-IE" dirty="0">
                <a:solidFill>
                  <a:schemeClr val="accent6">
                    <a:lumMod val="50000"/>
                  </a:schemeClr>
                </a:solidFill>
                <a:latin typeface="Calibri" panose="020F0502020204030204" pitchFamily="34" charset="0"/>
                <a:cs typeface="Calibri" panose="020F0502020204030204" pitchFamily="34" charset="0"/>
              </a:rPr>
              <a:t>Next:  sensitivity analysis vs. board initial moisture ratio and density</a:t>
            </a:r>
          </a:p>
        </p:txBody>
      </p:sp>
      <p:sp>
        <p:nvSpPr>
          <p:cNvPr id="83" name="TextBox 82">
            <a:extLst>
              <a:ext uri="{FF2B5EF4-FFF2-40B4-BE49-F238E27FC236}">
                <a16:creationId xmlns:a16="http://schemas.microsoft.com/office/drawing/2014/main" id="{BDAA6A10-8C72-95B7-2B0B-788D0913E784}"/>
              </a:ext>
            </a:extLst>
          </p:cNvPr>
          <p:cNvSpPr txBox="1"/>
          <p:nvPr/>
        </p:nvSpPr>
        <p:spPr>
          <a:xfrm>
            <a:off x="487928" y="5720196"/>
            <a:ext cx="11441619" cy="369332"/>
          </a:xfrm>
          <a:prstGeom prst="rect">
            <a:avLst/>
          </a:prstGeom>
          <a:noFill/>
        </p:spPr>
        <p:txBody>
          <a:bodyPr wrap="square">
            <a:spAutoFit/>
          </a:bodyPr>
          <a:lstStyle/>
          <a:p>
            <a:pPr lvl="1"/>
            <a:r>
              <a:rPr lang="en-IE" b="1" dirty="0">
                <a:solidFill>
                  <a:schemeClr val="accent6">
                    <a:lumMod val="50000"/>
                  </a:schemeClr>
                </a:solidFill>
                <a:latin typeface="Calibri" panose="020F0502020204030204" pitchFamily="34" charset="0"/>
                <a:cs typeface="Calibri" panose="020F0502020204030204" pitchFamily="34" charset="0"/>
              </a:rPr>
              <a:t> Excitation: load power (~650 W) ; 600 ms of on-time (Frequency –Transient)</a:t>
            </a:r>
          </a:p>
        </p:txBody>
      </p:sp>
    </p:spTree>
    <p:extLst>
      <p:ext uri="{BB962C8B-B14F-4D97-AF65-F5344CB8AC3E}">
        <p14:creationId xmlns:p14="http://schemas.microsoft.com/office/powerpoint/2010/main" val="3848048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CD9034-C11F-4C01-9455-82CD0AC7DF95}"/>
              </a:ext>
            </a:extLst>
          </p:cNvPr>
          <p:cNvSpPr>
            <a:spLocks noGrp="1"/>
          </p:cNvSpPr>
          <p:nvPr>
            <p:ph type="title"/>
          </p:nvPr>
        </p:nvSpPr>
        <p:spPr/>
        <p:txBody>
          <a:bodyPr/>
          <a:lstStyle/>
          <a:p>
            <a:r>
              <a:rPr lang="en-IE" dirty="0">
                <a:latin typeface="Calibri" panose="020F0502020204030204" pitchFamily="34" charset="0"/>
                <a:cs typeface="Calibri" panose="020F0502020204030204" pitchFamily="34" charset="0"/>
              </a:rPr>
              <a:t>Outline</a:t>
            </a:r>
          </a:p>
        </p:txBody>
      </p:sp>
      <p:sp>
        <p:nvSpPr>
          <p:cNvPr id="5" name="Content Placeholder 4">
            <a:extLst>
              <a:ext uri="{FF2B5EF4-FFF2-40B4-BE49-F238E27FC236}">
                <a16:creationId xmlns:a16="http://schemas.microsoft.com/office/drawing/2014/main" id="{1463C4D2-EC0C-1D88-5CC1-32164A4210C8}"/>
              </a:ext>
            </a:extLst>
          </p:cNvPr>
          <p:cNvSpPr>
            <a:spLocks noGrp="1"/>
          </p:cNvSpPr>
          <p:nvPr>
            <p:ph idx="1"/>
          </p:nvPr>
        </p:nvSpPr>
        <p:spPr/>
        <p:txBody>
          <a:bodyPr/>
          <a:lstStyle/>
          <a:p>
            <a:r>
              <a:rPr lang="en-IE" dirty="0">
                <a:latin typeface="Calibri" panose="020F0502020204030204" pitchFamily="34" charset="0"/>
                <a:cs typeface="Calibri" panose="020F0502020204030204" pitchFamily="34" charset="0"/>
              </a:rPr>
              <a:t>Introduction</a:t>
            </a:r>
          </a:p>
          <a:p>
            <a:pPr lvl="1"/>
            <a:r>
              <a:rPr lang="en-IE" dirty="0">
                <a:latin typeface="Calibri" panose="020F0502020204030204" pitchFamily="34" charset="0"/>
                <a:cs typeface="Calibri" panose="020F0502020204030204" pitchFamily="34" charset="0"/>
              </a:rPr>
              <a:t>Tetra Pak, Tetra Pak</a:t>
            </a:r>
            <a:r>
              <a:rPr lang="sv-SE" baseline="30000" dirty="0">
                <a:latin typeface="Calibri" panose="020F0502020204030204" pitchFamily="34" charset="0"/>
                <a:cs typeface="Calibri" panose="020F0502020204030204" pitchFamily="34" charset="0"/>
              </a:rPr>
              <a:t>® </a:t>
            </a:r>
            <a:r>
              <a:rPr lang="en-IE" dirty="0">
                <a:latin typeface="Calibri" panose="020F0502020204030204" pitchFamily="34" charset="0"/>
                <a:cs typeface="Calibri" panose="020F0502020204030204" pitchFamily="34" charset="0"/>
              </a:rPr>
              <a:t>Package Material, Induction Sealing</a:t>
            </a:r>
          </a:p>
          <a:p>
            <a:r>
              <a:rPr lang="en-IE" dirty="0">
                <a:latin typeface="Calibri" panose="020F0502020204030204" pitchFamily="34" charset="0"/>
                <a:cs typeface="Calibri" panose="020F0502020204030204" pitchFamily="34" charset="0"/>
              </a:rPr>
              <a:t>Package material model: heat and mass transport</a:t>
            </a:r>
          </a:p>
          <a:p>
            <a:r>
              <a:rPr lang="en-IE" dirty="0">
                <a:latin typeface="Calibri" panose="020F0502020204030204" pitchFamily="34" charset="0"/>
                <a:cs typeface="Calibri" panose="020F0502020204030204" pitchFamily="34" charset="0"/>
              </a:rPr>
              <a:t>Induction heating device model</a:t>
            </a:r>
          </a:p>
          <a:p>
            <a:r>
              <a:rPr lang="en-IE" b="1" i="1" dirty="0">
                <a:latin typeface="Calibri" panose="020F0502020204030204" pitchFamily="34" charset="0"/>
                <a:cs typeface="Calibri" panose="020F0502020204030204" pitchFamily="34" charset="0"/>
              </a:rPr>
              <a:t>Results &amp; discussion</a:t>
            </a:r>
          </a:p>
          <a:p>
            <a:endParaRPr lang="en-IE" dirty="0"/>
          </a:p>
        </p:txBody>
      </p:sp>
    </p:spTree>
    <p:extLst>
      <p:ext uri="{BB962C8B-B14F-4D97-AF65-F5344CB8AC3E}">
        <p14:creationId xmlns:p14="http://schemas.microsoft.com/office/powerpoint/2010/main" val="2945959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7AEE2-89ED-6CDD-1E5E-1FF8F4768B01}"/>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Model results</a:t>
            </a:r>
            <a:br>
              <a:rPr lang="sv-SE" sz="3200" dirty="0">
                <a:latin typeface="Calibri" panose="020F0502020204030204" pitchFamily="34" charset="0"/>
                <a:cs typeface="Calibri" panose="020F0502020204030204" pitchFamily="34" charset="0"/>
              </a:rPr>
            </a:br>
            <a:r>
              <a:rPr lang="sv-SE" sz="2000" dirty="0">
                <a:latin typeface="Calibri" panose="020F0502020204030204" pitchFamily="34" charset="0"/>
                <a:cs typeface="Calibri" panose="020F0502020204030204" pitchFamily="34" charset="0"/>
              </a:rPr>
              <a:t>- Sensitivity analysis</a:t>
            </a:r>
            <a:endParaRPr lang="en-US" sz="20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515EA56D-569F-1AB0-34D3-1D34AC69DC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8306" y="3058680"/>
            <a:ext cx="3525864" cy="2863480"/>
          </a:xfrm>
          <a:prstGeom prst="rect">
            <a:avLst/>
          </a:prstGeom>
        </p:spPr>
      </p:pic>
      <p:pic>
        <p:nvPicPr>
          <p:cNvPr id="10" name="Picture 9">
            <a:extLst>
              <a:ext uri="{FF2B5EF4-FFF2-40B4-BE49-F238E27FC236}">
                <a16:creationId xmlns:a16="http://schemas.microsoft.com/office/drawing/2014/main" id="{7F730A50-B7F8-AA10-0E66-C2FA692C48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0799" y="621486"/>
            <a:ext cx="3431489" cy="2520000"/>
          </a:xfrm>
          <a:prstGeom prst="rect">
            <a:avLst/>
          </a:prstGeom>
        </p:spPr>
      </p:pic>
      <p:pic>
        <p:nvPicPr>
          <p:cNvPr id="11" name="Picture 10">
            <a:extLst>
              <a:ext uri="{FF2B5EF4-FFF2-40B4-BE49-F238E27FC236}">
                <a16:creationId xmlns:a16="http://schemas.microsoft.com/office/drawing/2014/main" id="{388807AD-C70F-449C-8B16-5A34B4F11E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27192" y="621486"/>
            <a:ext cx="3438569" cy="2520000"/>
          </a:xfrm>
          <a:prstGeom prst="rect">
            <a:avLst/>
          </a:prstGeom>
        </p:spPr>
      </p:pic>
      <p:sp>
        <p:nvSpPr>
          <p:cNvPr id="12" name="Rectangle: Rounded Corners 11">
            <a:extLst>
              <a:ext uri="{FF2B5EF4-FFF2-40B4-BE49-F238E27FC236}">
                <a16:creationId xmlns:a16="http://schemas.microsoft.com/office/drawing/2014/main" id="{5D3E6924-B274-BDCE-83BB-903714EABE20}"/>
              </a:ext>
            </a:extLst>
          </p:cNvPr>
          <p:cNvSpPr/>
          <p:nvPr/>
        </p:nvSpPr>
        <p:spPr>
          <a:xfrm>
            <a:off x="80728" y="1483082"/>
            <a:ext cx="3234997" cy="1214957"/>
          </a:xfrm>
          <a:prstGeom prst="roundRect">
            <a:avLst>
              <a:gd name="adj" fmla="val 2724"/>
            </a:avLst>
          </a:prstGeom>
          <a:gradFill flip="none" rotWithShape="1">
            <a:gsLst>
              <a:gs pos="1000">
                <a:srgbClr val="00BDF2">
                  <a:alpha val="25000"/>
                </a:srgbClr>
              </a:gs>
              <a:gs pos="48000">
                <a:srgbClr val="00BDF2">
                  <a:alpha val="25000"/>
                </a:srgbClr>
              </a:gs>
              <a:gs pos="75000">
                <a:srgbClr val="00BDF2">
                  <a:alpha val="50000"/>
                </a:srgbClr>
              </a:gs>
              <a:gs pos="100000">
                <a:srgbClr val="00BDF2">
                  <a:alpha val="75000"/>
                </a:srgbClr>
              </a:gs>
            </a:gsLst>
            <a:lin ang="5400000" scaled="1"/>
            <a:tileRect/>
          </a:gradFill>
          <a:ln w="3175">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sv-SE" sz="1600" dirty="0">
                <a:solidFill>
                  <a:schemeClr val="accent6">
                    <a:lumMod val="50000"/>
                  </a:schemeClr>
                </a:solidFill>
              </a:rPr>
              <a:t>Parametric sweep</a:t>
            </a:r>
            <a:endParaRPr lang="en-US" sz="1600" dirty="0">
              <a:solidFill>
                <a:schemeClr val="accent6">
                  <a:lumMod val="50000"/>
                </a:schemeClr>
              </a:solidFill>
            </a:endParaRP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FCA19DEB-CF2A-5F9C-E5C1-2CC6476E7AD7}"/>
                  </a:ext>
                </a:extLst>
              </p:cNvPr>
              <p:cNvGraphicFramePr>
                <a:graphicFrameLocks noGrp="1"/>
              </p:cNvGraphicFramePr>
              <p:nvPr>
                <p:extLst>
                  <p:ext uri="{D42A27DB-BD31-4B8C-83A1-F6EECF244321}">
                    <p14:modId xmlns:p14="http://schemas.microsoft.com/office/powerpoint/2010/main" val="2134383293"/>
                  </p:ext>
                </p:extLst>
              </p:nvPr>
            </p:nvGraphicFramePr>
            <p:xfrm>
              <a:off x="161535" y="1916794"/>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𝜔</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0</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𝜌</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𝑐</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400" smtClean="0">
                                    <a:solidFill>
                                      <a:schemeClr val="accent6">
                                        <a:lumMod val="50000"/>
                                      </a:schemeClr>
                                    </a:solidFill>
                                    <a:effectLst/>
                                    <a:latin typeface="Cambria Math" panose="02040503050406030204" pitchFamily="18" charset="0"/>
                                    <a:ea typeface="Times New Roman" panose="02020603050405020304" pitchFamily="18" charset="0"/>
                                  </a:rPr>
                                  <m:t>kg</m:t>
                                </m:r>
                                <m:r>
                                  <a:rPr lang="en-US" sz="1400" smtClean="0">
                                    <a:solidFill>
                                      <a:schemeClr val="accent6">
                                        <a:lumMod val="50000"/>
                                      </a:schemeClr>
                                    </a:solidFill>
                                    <a:effectLst/>
                                    <a:latin typeface="Cambria Math" panose="02040503050406030204" pitchFamily="18" charset="0"/>
                                    <a:ea typeface="Times New Roman" panose="02020603050405020304" pitchFamily="18" charset="0"/>
                                  </a:rPr>
                                  <m:t>⋅</m:t>
                                </m:r>
                                <m:sSup>
                                  <m:sSupPr>
                                    <m:ctrlPr>
                                      <a:rPr lang="en-US" sz="1400" i="1">
                                        <a:solidFill>
                                          <a:schemeClr val="accent6">
                                            <a:lumMod val="50000"/>
                                          </a:schemeClr>
                                        </a:solidFill>
                                        <a:effectLst/>
                                        <a:latin typeface="Cambria Math" panose="02040503050406030204" pitchFamily="18" charset="0"/>
                                        <a:ea typeface="Times New Roman" panose="02020603050405020304" pitchFamily="18" charset="0"/>
                                      </a:rPr>
                                    </m:ctrlPr>
                                  </m:sSupPr>
                                  <m:e>
                                    <m:r>
                                      <m:rPr>
                                        <m:sty m:val="p"/>
                                      </m:rPr>
                                      <a:rPr lang="en-US" sz="1400">
                                        <a:solidFill>
                                          <a:schemeClr val="accent6">
                                            <a:lumMod val="50000"/>
                                          </a:schemeClr>
                                        </a:solidFill>
                                        <a:effectLst/>
                                        <a:latin typeface="Cambria Math" panose="02040503050406030204" pitchFamily="18" charset="0"/>
                                        <a:ea typeface="Times New Roman" panose="02020603050405020304" pitchFamily="18" charset="0"/>
                                      </a:rPr>
                                      <m:t>m</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m:t>
                                    </m:r>
                                    <m:r>
                                      <a:rPr lang="en-US" sz="1400">
                                        <a:solidFill>
                                          <a:schemeClr val="accent6">
                                            <a:lumMod val="50000"/>
                                          </a:schemeClr>
                                        </a:solidFill>
                                        <a:effectLst/>
                                        <a:latin typeface="Cambria Math" panose="02040503050406030204" pitchFamily="18" charset="0"/>
                                        <a:ea typeface="Times New Roman" panose="02020603050405020304" pitchFamily="18" charset="0"/>
                                      </a:rPr>
                                      <m:t>3</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57412312"/>
                      </a:ext>
                    </a:extLst>
                  </a:tr>
                </a:tbl>
              </a:graphicData>
            </a:graphic>
          </p:graphicFrame>
        </mc:Choice>
        <mc:Fallback xmlns="">
          <p:graphicFrame>
            <p:nvGraphicFramePr>
              <p:cNvPr id="13" name="Table 12">
                <a:extLst>
                  <a:ext uri="{FF2B5EF4-FFF2-40B4-BE49-F238E27FC236}">
                    <a16:creationId xmlns:a16="http://schemas.microsoft.com/office/drawing/2014/main" id="{FCA19DEB-CF2A-5F9C-E5C1-2CC6476E7AD7}"/>
                  </a:ext>
                </a:extLst>
              </p:cNvPr>
              <p:cNvGraphicFramePr>
                <a:graphicFrameLocks noGrp="1"/>
              </p:cNvGraphicFramePr>
              <p:nvPr>
                <p:extLst>
                  <p:ext uri="{D42A27DB-BD31-4B8C-83A1-F6EECF244321}">
                    <p14:modId xmlns:p14="http://schemas.microsoft.com/office/powerpoint/2010/main" val="2134383293"/>
                  </p:ext>
                </p:extLst>
              </p:nvPr>
            </p:nvGraphicFramePr>
            <p:xfrm>
              <a:off x="161535" y="1916794"/>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21336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5"/>
                          <a:stretch>
                            <a:fillRect l="-613" t="-122222" r="-209202" b="-144444"/>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5"/>
                          <a:stretch>
                            <a:fillRect l="-613" t="-228571" r="-209202" b="-48571"/>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5"/>
                          <a:stretch>
                            <a:fillRect l="-256738" t="-228571" r="-1418" b="-48571"/>
                          </a:stretch>
                        </a:blipFill>
                      </a:tcPr>
                    </a:tc>
                    <a:extLst>
                      <a:ext uri="{0D108BD9-81ED-4DB2-BD59-A6C34878D82A}">
                        <a16:rowId xmlns:a16="http://schemas.microsoft.com/office/drawing/2014/main" val="557412312"/>
                      </a:ext>
                    </a:extLst>
                  </a:tr>
                </a:tbl>
              </a:graphicData>
            </a:graphic>
          </p:graphicFrame>
        </mc:Fallback>
      </mc:AlternateContent>
      <p:sp>
        <p:nvSpPr>
          <p:cNvPr id="5" name="Rectangle: Rounded Corners 4">
            <a:extLst>
              <a:ext uri="{FF2B5EF4-FFF2-40B4-BE49-F238E27FC236}">
                <a16:creationId xmlns:a16="http://schemas.microsoft.com/office/drawing/2014/main" id="{540AB944-F9EA-1D4C-3D96-1C9BAF7F72D9}"/>
              </a:ext>
            </a:extLst>
          </p:cNvPr>
          <p:cNvSpPr/>
          <p:nvPr/>
        </p:nvSpPr>
        <p:spPr>
          <a:xfrm>
            <a:off x="4877756" y="119943"/>
            <a:ext cx="6628996" cy="432000"/>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dirty="0">
                <a:solidFill>
                  <a:schemeClr val="accent6">
                    <a:lumMod val="50000"/>
                  </a:schemeClr>
                </a:solidFill>
              </a:rPr>
              <a:t>Maximum of drying and internal pressure over paperboard domain</a:t>
            </a:r>
            <a:endParaRPr lang="en-US" sz="1600" dirty="0">
              <a:solidFill>
                <a:schemeClr val="accent6">
                  <a:lumMod val="50000"/>
                </a:schemeClr>
              </a:solidFill>
            </a:endParaRPr>
          </a:p>
        </p:txBody>
      </p:sp>
      <p:sp>
        <p:nvSpPr>
          <p:cNvPr id="7" name="Rectangle: Rounded Corners 6">
            <a:extLst>
              <a:ext uri="{FF2B5EF4-FFF2-40B4-BE49-F238E27FC236}">
                <a16:creationId xmlns:a16="http://schemas.microsoft.com/office/drawing/2014/main" id="{1960BDDB-A755-3F86-D688-F51123FF2890}"/>
              </a:ext>
            </a:extLst>
          </p:cNvPr>
          <p:cNvSpPr/>
          <p:nvPr/>
        </p:nvSpPr>
        <p:spPr>
          <a:xfrm>
            <a:off x="305065" y="6015536"/>
            <a:ext cx="3832346" cy="720127"/>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Evolution of the maximum temperature of the package material inside top surface</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cxnSp>
        <p:nvCxnSpPr>
          <p:cNvPr id="3" name="Straight Arrow Connector 2">
            <a:extLst>
              <a:ext uri="{FF2B5EF4-FFF2-40B4-BE49-F238E27FC236}">
                <a16:creationId xmlns:a16="http://schemas.microsoft.com/office/drawing/2014/main" id="{B1B170A7-F17B-8DD1-29E8-14BDDF7F3BEC}"/>
              </a:ext>
            </a:extLst>
          </p:cNvPr>
          <p:cNvCxnSpPr>
            <a:cxnSpLocks/>
          </p:cNvCxnSpPr>
          <p:nvPr/>
        </p:nvCxnSpPr>
        <p:spPr>
          <a:xfrm flipH="1">
            <a:off x="3214614" y="1978923"/>
            <a:ext cx="202222" cy="2232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7ED8B93-2FA8-6C6F-43B6-CA5BBD711E7D}"/>
              </a:ext>
            </a:extLst>
          </p:cNvPr>
          <p:cNvCxnSpPr>
            <a:cxnSpLocks/>
          </p:cNvCxnSpPr>
          <p:nvPr/>
        </p:nvCxnSpPr>
        <p:spPr>
          <a:xfrm flipH="1" flipV="1">
            <a:off x="3194628" y="2425669"/>
            <a:ext cx="220041" cy="208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F55CADE-01AC-87A0-D5F3-CF869E1324AB}"/>
              </a:ext>
            </a:extLst>
          </p:cNvPr>
          <p:cNvSpPr txBox="1"/>
          <p:nvPr/>
        </p:nvSpPr>
        <p:spPr>
          <a:xfrm>
            <a:off x="3470269" y="2447472"/>
            <a:ext cx="1036688" cy="430887"/>
          </a:xfrm>
          <a:prstGeom prst="rect">
            <a:avLst/>
          </a:prstGeom>
          <a:noFill/>
        </p:spPr>
        <p:txBody>
          <a:bodyPr wrap="square" lIns="0" tIns="0" rIns="0" bIns="0" rtlCol="0">
            <a:spAutoFit/>
          </a:bodyPr>
          <a:lstStyle/>
          <a:p>
            <a:pPr algn="l"/>
            <a:r>
              <a:rPr lang="en-IE" sz="1400" dirty="0">
                <a:solidFill>
                  <a:schemeClr val="accent6">
                    <a:lumMod val="50000"/>
                  </a:schemeClr>
                </a:solidFill>
                <a:latin typeface="Calibri" panose="020F0502020204030204" pitchFamily="34" charset="0"/>
                <a:cs typeface="Calibri" panose="020F0502020204030204" pitchFamily="34" charset="0"/>
              </a:rPr>
              <a:t>initial </a:t>
            </a:r>
          </a:p>
          <a:p>
            <a:pPr algn="l"/>
            <a:r>
              <a:rPr lang="en-IE" sz="1400" dirty="0">
                <a:solidFill>
                  <a:schemeClr val="accent6">
                    <a:lumMod val="50000"/>
                  </a:schemeClr>
                </a:solidFill>
                <a:latin typeface="Calibri" panose="020F0502020204030204" pitchFamily="34" charset="0"/>
                <a:cs typeface="Calibri" panose="020F0502020204030204" pitchFamily="34" charset="0"/>
              </a:rPr>
              <a:t>board density</a:t>
            </a:r>
          </a:p>
        </p:txBody>
      </p:sp>
      <p:sp>
        <p:nvSpPr>
          <p:cNvPr id="16" name="TextBox 15">
            <a:extLst>
              <a:ext uri="{FF2B5EF4-FFF2-40B4-BE49-F238E27FC236}">
                <a16:creationId xmlns:a16="http://schemas.microsoft.com/office/drawing/2014/main" id="{3D13109A-4ABD-B4A3-F8AA-CFC101AF45E0}"/>
              </a:ext>
            </a:extLst>
          </p:cNvPr>
          <p:cNvSpPr txBox="1"/>
          <p:nvPr/>
        </p:nvSpPr>
        <p:spPr>
          <a:xfrm>
            <a:off x="3440059" y="1511748"/>
            <a:ext cx="1066405" cy="430887"/>
          </a:xfrm>
          <a:prstGeom prst="rect">
            <a:avLst/>
          </a:prstGeom>
          <a:noFill/>
        </p:spPr>
        <p:txBody>
          <a:bodyPr wrap="square" lIns="0" tIns="0" rIns="0" bIns="0" rtlCol="0">
            <a:spAutoFit/>
          </a:bodyPr>
          <a:lstStyle/>
          <a:p>
            <a:pPr algn="l"/>
            <a:r>
              <a:rPr lang="en-IE" sz="1400" dirty="0">
                <a:solidFill>
                  <a:schemeClr val="accent6">
                    <a:lumMod val="50000"/>
                  </a:schemeClr>
                </a:solidFill>
                <a:latin typeface="Calibri" panose="020F0502020204030204" pitchFamily="34" charset="0"/>
                <a:cs typeface="Calibri" panose="020F0502020204030204" pitchFamily="34" charset="0"/>
              </a:rPr>
              <a:t>initial moisture ratio</a:t>
            </a:r>
          </a:p>
        </p:txBody>
      </p:sp>
      <p:grpSp>
        <p:nvGrpSpPr>
          <p:cNvPr id="22" name="Group 21">
            <a:extLst>
              <a:ext uri="{FF2B5EF4-FFF2-40B4-BE49-F238E27FC236}">
                <a16:creationId xmlns:a16="http://schemas.microsoft.com/office/drawing/2014/main" id="{FD80957C-E7DE-EFF6-571D-895407B4782F}"/>
              </a:ext>
            </a:extLst>
          </p:cNvPr>
          <p:cNvGrpSpPr/>
          <p:nvPr/>
        </p:nvGrpSpPr>
        <p:grpSpPr>
          <a:xfrm>
            <a:off x="1098635" y="2878359"/>
            <a:ext cx="864516" cy="1147885"/>
            <a:chOff x="6760850" y="1390676"/>
            <a:chExt cx="864516" cy="1147885"/>
          </a:xfrm>
        </p:grpSpPr>
        <p:pic>
          <p:nvPicPr>
            <p:cNvPr id="23" name="Picture 22">
              <a:extLst>
                <a:ext uri="{FF2B5EF4-FFF2-40B4-BE49-F238E27FC236}">
                  <a16:creationId xmlns:a16="http://schemas.microsoft.com/office/drawing/2014/main" id="{CFF30CB6-25FC-DDEE-8B94-7681DD1A9FFE}"/>
                </a:ext>
              </a:extLst>
            </p:cNvPr>
            <p:cNvPicPr>
              <a:picLocks noChangeAspect="1"/>
            </p:cNvPicPr>
            <p:nvPr/>
          </p:nvPicPr>
          <p:blipFill>
            <a:blip r:embed="rId6"/>
            <a:stretch>
              <a:fillRect/>
            </a:stretch>
          </p:blipFill>
          <p:spPr>
            <a:xfrm>
              <a:off x="6760850" y="1390676"/>
              <a:ext cx="864516" cy="1147885"/>
            </a:xfrm>
            <a:prstGeom prst="rect">
              <a:avLst/>
            </a:prstGeom>
          </p:spPr>
        </p:pic>
        <p:cxnSp>
          <p:nvCxnSpPr>
            <p:cNvPr id="24" name="Straight Connector 23">
              <a:extLst>
                <a:ext uri="{FF2B5EF4-FFF2-40B4-BE49-F238E27FC236}">
                  <a16:creationId xmlns:a16="http://schemas.microsoft.com/office/drawing/2014/main" id="{79C3AC9E-379C-0A44-4269-EF370455BB2F}"/>
                </a:ext>
              </a:extLst>
            </p:cNvPr>
            <p:cNvCxnSpPr>
              <a:cxnSpLocks/>
            </p:cNvCxnSpPr>
            <p:nvPr/>
          </p:nvCxnSpPr>
          <p:spPr>
            <a:xfrm flipH="1">
              <a:off x="6760850" y="1390676"/>
              <a:ext cx="86451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5" name="Straight Arrow Connector 24">
            <a:extLst>
              <a:ext uri="{FF2B5EF4-FFF2-40B4-BE49-F238E27FC236}">
                <a16:creationId xmlns:a16="http://schemas.microsoft.com/office/drawing/2014/main" id="{7D4F19A0-FE32-2986-3744-97A7F5BAAF8D}"/>
              </a:ext>
            </a:extLst>
          </p:cNvPr>
          <p:cNvCxnSpPr>
            <a:cxnSpLocks/>
          </p:cNvCxnSpPr>
          <p:nvPr/>
        </p:nvCxnSpPr>
        <p:spPr>
          <a:xfrm flipH="1">
            <a:off x="2035230" y="2868834"/>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0F29EC82-C712-2B6A-086B-0CEA759911E7}"/>
              </a:ext>
            </a:extLst>
          </p:cNvPr>
          <p:cNvGrpSpPr/>
          <p:nvPr/>
        </p:nvGrpSpPr>
        <p:grpSpPr>
          <a:xfrm>
            <a:off x="4375081" y="3341729"/>
            <a:ext cx="7598528" cy="3280619"/>
            <a:chOff x="4375081" y="3341729"/>
            <a:chExt cx="7598528" cy="3280619"/>
          </a:xfrm>
        </p:grpSpPr>
        <p:pic>
          <p:nvPicPr>
            <p:cNvPr id="9" name="Picture 8">
              <a:extLst>
                <a:ext uri="{FF2B5EF4-FFF2-40B4-BE49-F238E27FC236}">
                  <a16:creationId xmlns:a16="http://schemas.microsoft.com/office/drawing/2014/main" id="{D799D185-F976-37E1-D58B-4E0EAF64EECB}"/>
                </a:ext>
              </a:extLst>
            </p:cNvPr>
            <p:cNvPicPr>
              <a:picLocks noChangeAspect="1"/>
            </p:cNvPicPr>
            <p:nvPr/>
          </p:nvPicPr>
          <p:blipFill>
            <a:blip r:embed="rId7"/>
            <a:srcRect/>
            <a:stretch/>
          </p:blipFill>
          <p:spPr>
            <a:xfrm>
              <a:off x="9239189" y="3958599"/>
              <a:ext cx="2734420" cy="2663749"/>
            </a:xfrm>
            <a:prstGeom prst="rect">
              <a:avLst/>
            </a:prstGeom>
          </p:spPr>
        </p:pic>
        <p:sp>
          <p:nvSpPr>
            <p:cNvPr id="6" name="Rectangle: Rounded Corners 5">
              <a:extLst>
                <a:ext uri="{FF2B5EF4-FFF2-40B4-BE49-F238E27FC236}">
                  <a16:creationId xmlns:a16="http://schemas.microsoft.com/office/drawing/2014/main" id="{120DB8C9-2217-9D39-DB06-0E64F6FF6A16}"/>
                </a:ext>
              </a:extLst>
            </p:cNvPr>
            <p:cNvSpPr/>
            <p:nvPr/>
          </p:nvSpPr>
          <p:spPr>
            <a:xfrm>
              <a:off x="4877756" y="3341729"/>
              <a:ext cx="6855938" cy="432000"/>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dirty="0">
                  <a:solidFill>
                    <a:schemeClr val="accent6">
                      <a:lumMod val="50000"/>
                    </a:schemeClr>
                  </a:solidFill>
                </a:rPr>
                <a:t>Time-evolution at the board/laminate interface, above the coil active area</a:t>
              </a:r>
              <a:endParaRPr lang="en-US" sz="1600" dirty="0">
                <a:solidFill>
                  <a:schemeClr val="accent6">
                    <a:lumMod val="50000"/>
                  </a:schemeClr>
                </a:solidFill>
              </a:endParaRPr>
            </a:p>
          </p:txBody>
        </p:sp>
        <p:grpSp>
          <p:nvGrpSpPr>
            <p:cNvPr id="26" name="Group 25">
              <a:extLst>
                <a:ext uri="{FF2B5EF4-FFF2-40B4-BE49-F238E27FC236}">
                  <a16:creationId xmlns:a16="http://schemas.microsoft.com/office/drawing/2014/main" id="{1D58202B-E532-AA25-3411-8E39964483DA}"/>
                </a:ext>
              </a:extLst>
            </p:cNvPr>
            <p:cNvGrpSpPr/>
            <p:nvPr/>
          </p:nvGrpSpPr>
          <p:grpSpPr>
            <a:xfrm>
              <a:off x="4375081" y="4578113"/>
              <a:ext cx="864516" cy="1147885"/>
              <a:chOff x="6760850" y="1390676"/>
              <a:chExt cx="864516" cy="1147885"/>
            </a:xfrm>
          </p:grpSpPr>
          <p:pic>
            <p:nvPicPr>
              <p:cNvPr id="27" name="Picture 26">
                <a:extLst>
                  <a:ext uri="{FF2B5EF4-FFF2-40B4-BE49-F238E27FC236}">
                    <a16:creationId xmlns:a16="http://schemas.microsoft.com/office/drawing/2014/main" id="{BE87B71F-17A5-B85F-9E33-D766EA52ADC0}"/>
                  </a:ext>
                </a:extLst>
              </p:cNvPr>
              <p:cNvPicPr>
                <a:picLocks noChangeAspect="1"/>
              </p:cNvPicPr>
              <p:nvPr/>
            </p:nvPicPr>
            <p:blipFill>
              <a:blip r:embed="rId6"/>
              <a:stretch>
                <a:fillRect/>
              </a:stretch>
            </p:blipFill>
            <p:spPr>
              <a:xfrm>
                <a:off x="6760850" y="1390676"/>
                <a:ext cx="864516" cy="1147885"/>
              </a:xfrm>
              <a:prstGeom prst="rect">
                <a:avLst/>
              </a:prstGeom>
            </p:spPr>
          </p:pic>
          <p:cxnSp>
            <p:nvCxnSpPr>
              <p:cNvPr id="28" name="Straight Connector 27">
                <a:extLst>
                  <a:ext uri="{FF2B5EF4-FFF2-40B4-BE49-F238E27FC236}">
                    <a16:creationId xmlns:a16="http://schemas.microsoft.com/office/drawing/2014/main" id="{E3F9236B-4EC7-AF3E-7990-321714396CE6}"/>
                  </a:ext>
                </a:extLst>
              </p:cNvPr>
              <p:cNvCxnSpPr>
                <a:cxnSpLocks/>
              </p:cNvCxnSpPr>
              <p:nvPr/>
            </p:nvCxnSpPr>
            <p:spPr>
              <a:xfrm flipH="1">
                <a:off x="6760850" y="1750979"/>
                <a:ext cx="86451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9" name="Straight Arrow Connector 28">
              <a:extLst>
                <a:ext uri="{FF2B5EF4-FFF2-40B4-BE49-F238E27FC236}">
                  <a16:creationId xmlns:a16="http://schemas.microsoft.com/office/drawing/2014/main" id="{9E0A3336-1252-A013-F291-E35821544FAE}"/>
                </a:ext>
              </a:extLst>
            </p:cNvPr>
            <p:cNvCxnSpPr>
              <a:cxnSpLocks/>
            </p:cNvCxnSpPr>
            <p:nvPr/>
          </p:nvCxnSpPr>
          <p:spPr>
            <a:xfrm flipH="1">
              <a:off x="5296246" y="4903239"/>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39C3718-0DBA-181D-8012-F6F1902F02CD}"/>
                </a:ext>
              </a:extLst>
            </p:cNvPr>
            <p:cNvGrpSpPr/>
            <p:nvPr/>
          </p:nvGrpSpPr>
          <p:grpSpPr>
            <a:xfrm>
              <a:off x="5630508" y="3912807"/>
              <a:ext cx="3329553" cy="2335943"/>
              <a:chOff x="5630508" y="3912807"/>
              <a:chExt cx="3329553" cy="2335943"/>
            </a:xfrm>
          </p:grpSpPr>
          <p:pic>
            <p:nvPicPr>
              <p:cNvPr id="8" name="Picture 7" descr="A graph of a function&#10;&#10;Description automatically generated with medium confidence">
                <a:extLst>
                  <a:ext uri="{FF2B5EF4-FFF2-40B4-BE49-F238E27FC236}">
                    <a16:creationId xmlns:a16="http://schemas.microsoft.com/office/drawing/2014/main" id="{B4CA87EA-FEC9-D923-C110-B1FBE75E232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30508" y="3912807"/>
                <a:ext cx="3329553" cy="2335943"/>
              </a:xfrm>
              <a:prstGeom prst="rect">
                <a:avLst/>
              </a:prstGeom>
            </p:spPr>
          </p:pic>
          <p:cxnSp>
            <p:nvCxnSpPr>
              <p:cNvPr id="30" name="Straight Connector 29">
                <a:extLst>
                  <a:ext uri="{FF2B5EF4-FFF2-40B4-BE49-F238E27FC236}">
                    <a16:creationId xmlns:a16="http://schemas.microsoft.com/office/drawing/2014/main" id="{DDA24B7B-6FCD-50FE-BC79-A180C071D375}"/>
                  </a:ext>
                </a:extLst>
              </p:cNvPr>
              <p:cNvCxnSpPr>
                <a:cxnSpLocks/>
              </p:cNvCxnSpPr>
              <p:nvPr/>
            </p:nvCxnSpPr>
            <p:spPr>
              <a:xfrm flipH="1">
                <a:off x="8568078" y="6248750"/>
                <a:ext cx="99672"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344101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7AEE2-89ED-6CDD-1E5E-1FF8F4768B01}"/>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Discussion</a:t>
            </a:r>
            <a:br>
              <a:rPr lang="sv-SE" sz="3200" dirty="0">
                <a:latin typeface="Calibri" panose="020F0502020204030204" pitchFamily="34" charset="0"/>
                <a:cs typeface="Calibri" panose="020F0502020204030204" pitchFamily="34" charset="0"/>
              </a:rPr>
            </a:br>
            <a:r>
              <a:rPr lang="sv-SE" sz="2000" dirty="0">
                <a:latin typeface="Calibri" panose="020F0502020204030204" pitchFamily="34" charset="0"/>
                <a:cs typeface="Calibri" panose="020F0502020204030204" pitchFamily="34" charset="0"/>
              </a:rPr>
              <a:t>- Model vs. experimental data carried out on a given board grade</a:t>
            </a:r>
            <a:endParaRPr lang="en-US" sz="200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D3E721F5-924E-E020-A663-CA1A6C3698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13231" y="1476133"/>
            <a:ext cx="4518053" cy="3312000"/>
          </a:xfrm>
          <a:prstGeom prst="rect">
            <a:avLst/>
          </a:prstGeom>
        </p:spPr>
      </p:pic>
      <p:sp>
        <p:nvSpPr>
          <p:cNvPr id="12" name="TextBox 11">
            <a:extLst>
              <a:ext uri="{FF2B5EF4-FFF2-40B4-BE49-F238E27FC236}">
                <a16:creationId xmlns:a16="http://schemas.microsoft.com/office/drawing/2014/main" id="{98871F84-6BBC-CA01-D453-69A8E1BD3844}"/>
              </a:ext>
            </a:extLst>
          </p:cNvPr>
          <p:cNvSpPr txBox="1"/>
          <p:nvPr/>
        </p:nvSpPr>
        <p:spPr>
          <a:xfrm>
            <a:off x="559197" y="4853003"/>
            <a:ext cx="11594599"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IE" dirty="0">
                <a:solidFill>
                  <a:schemeClr val="accent6">
                    <a:lumMod val="50000"/>
                  </a:schemeClr>
                </a:solidFill>
                <a:latin typeface="Calibri" panose="020F0502020204030204" pitchFamily="34" charset="0"/>
                <a:cs typeface="Calibri" panose="020F0502020204030204" pitchFamily="34" charset="0"/>
              </a:rPr>
              <a:t>Matching between model and data [1] currently is </a:t>
            </a:r>
            <a:r>
              <a:rPr lang="en-IE" b="1" dirty="0">
                <a:solidFill>
                  <a:schemeClr val="accent6">
                    <a:lumMod val="50000"/>
                  </a:schemeClr>
                </a:solidFill>
                <a:latin typeface="Calibri" panose="020F0502020204030204" pitchFamily="34" charset="0"/>
                <a:cs typeface="Calibri" panose="020F0502020204030204" pitchFamily="34" charset="0"/>
              </a:rPr>
              <a:t>not</a:t>
            </a:r>
            <a:r>
              <a:rPr lang="en-IE" dirty="0">
                <a:solidFill>
                  <a:schemeClr val="accent6">
                    <a:lumMod val="50000"/>
                  </a:schemeClr>
                </a:solidFill>
                <a:latin typeface="Calibri" panose="020F0502020204030204" pitchFamily="34" charset="0"/>
                <a:cs typeface="Calibri" panose="020F0502020204030204" pitchFamily="34" charset="0"/>
              </a:rPr>
              <a:t> satisfactory</a:t>
            </a:r>
            <a:endParaRPr lang="sv-SE" sz="1800" dirty="0">
              <a:solidFill>
                <a:schemeClr val="accent6">
                  <a:lumMod val="5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sv-SE" sz="1800" dirty="0">
                <a:solidFill>
                  <a:schemeClr val="accent6">
                    <a:lumMod val="50000"/>
                  </a:schemeClr>
                </a:solidFill>
                <a:latin typeface="Calibri" panose="020F0502020204030204" pitchFamily="34" charset="0"/>
                <a:cs typeface="Calibri" panose="020F0502020204030204" pitchFamily="34" charset="0"/>
              </a:rPr>
              <a:t>Prediction improved with temperature-dependent heat transport parameters of PE</a:t>
            </a:r>
            <a:endParaRPr lang="sv-SE" dirty="0">
              <a:solidFill>
                <a:schemeClr val="accent6">
                  <a:lumMod val="5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sv-SE" dirty="0">
                <a:solidFill>
                  <a:schemeClr val="accent6">
                    <a:lumMod val="50000"/>
                  </a:schemeClr>
                </a:solidFill>
                <a:latin typeface="Calibri" panose="020F0502020204030204" pitchFamily="34" charset="0"/>
                <a:cs typeface="Calibri" panose="020F0502020204030204" pitchFamily="34" charset="0"/>
              </a:rPr>
              <a:t>T</a:t>
            </a:r>
            <a:r>
              <a:rPr lang="sv-SE" sz="1800" dirty="0">
                <a:solidFill>
                  <a:schemeClr val="accent6">
                    <a:lumMod val="50000"/>
                  </a:schemeClr>
                </a:solidFill>
                <a:latin typeface="Calibri" panose="020F0502020204030204" pitchFamily="34" charset="0"/>
                <a:cs typeface="Calibri" panose="020F0502020204030204" pitchFamily="34" charset="0"/>
              </a:rPr>
              <a:t>he model can be used in its present state for </a:t>
            </a:r>
            <a:r>
              <a:rPr lang="sv-SE" sz="1800" b="1" dirty="0">
                <a:solidFill>
                  <a:schemeClr val="accent6">
                    <a:lumMod val="50000"/>
                  </a:schemeClr>
                </a:solidFill>
                <a:latin typeface="Calibri" panose="020F0502020204030204" pitchFamily="34" charset="0"/>
                <a:cs typeface="Calibri" panose="020F0502020204030204" pitchFamily="34" charset="0"/>
              </a:rPr>
              <a:t>relative comparisons </a:t>
            </a:r>
            <a:r>
              <a:rPr lang="sv-SE" sz="1800" dirty="0">
                <a:solidFill>
                  <a:schemeClr val="accent6">
                    <a:lumMod val="50000"/>
                  </a:schemeClr>
                </a:solidFill>
                <a:latin typeface="Calibri" panose="020F0502020204030204" pitchFamily="34" charset="0"/>
                <a:cs typeface="Calibri" panose="020F0502020204030204" pitchFamily="34" charset="0"/>
              </a:rPr>
              <a:t>and to study </a:t>
            </a:r>
            <a:r>
              <a:rPr lang="sv-SE" sz="1800" b="1" dirty="0">
                <a:solidFill>
                  <a:schemeClr val="accent6">
                    <a:lumMod val="50000"/>
                  </a:schemeClr>
                </a:solidFill>
                <a:latin typeface="Calibri" panose="020F0502020204030204" pitchFamily="34" charset="0"/>
                <a:cs typeface="Calibri" panose="020F0502020204030204" pitchFamily="34" charset="0"/>
              </a:rPr>
              <a:t>interplay</a:t>
            </a:r>
            <a:r>
              <a:rPr lang="sv-SE" sz="1800" dirty="0">
                <a:solidFill>
                  <a:schemeClr val="accent6">
                    <a:lumMod val="50000"/>
                  </a:schemeClr>
                </a:solidFill>
                <a:latin typeface="Calibri" panose="020F0502020204030204" pitchFamily="34" charset="0"/>
                <a:cs typeface="Calibri" panose="020F0502020204030204" pitchFamily="34" charset="0"/>
              </a:rPr>
              <a:t> </a:t>
            </a:r>
            <a:r>
              <a:rPr lang="sv-SE" sz="1800" b="1" dirty="0">
                <a:solidFill>
                  <a:schemeClr val="accent6">
                    <a:lumMod val="50000"/>
                  </a:schemeClr>
                </a:solidFill>
                <a:latin typeface="Calibri" panose="020F0502020204030204" pitchFamily="34" charset="0"/>
                <a:cs typeface="Calibri" panose="020F0502020204030204" pitchFamily="34" charset="0"/>
              </a:rPr>
              <a:t>of physical parameters</a:t>
            </a:r>
          </a:p>
          <a:p>
            <a:pPr marL="285750" indent="-285750">
              <a:buFont typeface="Arial" panose="020B0604020202020204" pitchFamily="34" charset="0"/>
              <a:buChar char="•"/>
            </a:pPr>
            <a:endParaRPr lang="sv-SE" b="1" dirty="0">
              <a:solidFill>
                <a:sysClr val="windowText" lastClr="000000"/>
              </a:solidFill>
            </a:endParaRPr>
          </a:p>
          <a:p>
            <a:pPr marL="285750" indent="-285750">
              <a:buFont typeface="Arial" panose="020B0604020202020204" pitchFamily="34" charset="0"/>
              <a:buChar char="•"/>
            </a:pPr>
            <a:r>
              <a:rPr lang="sv-SE" dirty="0">
                <a:solidFill>
                  <a:sysClr val="windowText" lastClr="000000"/>
                </a:solidFill>
                <a:latin typeface="Calibri" panose="020F0502020204030204" pitchFamily="34" charset="0"/>
                <a:cs typeface="Calibri" panose="020F0502020204030204" pitchFamily="34" charset="0"/>
              </a:rPr>
              <a:t>COMSOL Multiphysics® as </a:t>
            </a:r>
            <a:r>
              <a:rPr lang="sv-SE" b="1" dirty="0">
                <a:solidFill>
                  <a:sysClr val="windowText" lastClr="000000"/>
                </a:solidFill>
                <a:latin typeface="Calibri" panose="020F0502020204030204" pitchFamily="34" charset="0"/>
                <a:cs typeface="Calibri" panose="020F0502020204030204" pitchFamily="34" charset="0"/>
              </a:rPr>
              <a:t>enabling technology </a:t>
            </a:r>
            <a:r>
              <a:rPr lang="sv-SE" dirty="0">
                <a:solidFill>
                  <a:sysClr val="windowText" lastClr="000000"/>
                </a:solidFill>
                <a:latin typeface="Calibri" panose="020F0502020204030204" pitchFamily="34" charset="0"/>
                <a:cs typeface="Calibri" panose="020F0502020204030204" pitchFamily="34" charset="0"/>
              </a:rPr>
              <a:t>to allow the collaboration of modeling engineers having different expertise (e.g., paperboard physics / electromagnetic modeling) </a:t>
            </a:r>
            <a:endParaRPr lang="en-US" dirty="0">
              <a:solidFill>
                <a:sysClr val="windowText" lastClr="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sv-SE" sz="1800" dirty="0">
              <a:solidFill>
                <a:schemeClr val="accent6">
                  <a:lumMod val="50000"/>
                </a:schemeClr>
              </a:solidFill>
              <a:latin typeface="Calibri" panose="020F0502020204030204" pitchFamily="34" charset="0"/>
              <a:cs typeface="Calibri" panose="020F0502020204030204" pitchFamily="34" charset="0"/>
            </a:endParaRPr>
          </a:p>
        </p:txBody>
      </p:sp>
      <p:grpSp>
        <p:nvGrpSpPr>
          <p:cNvPr id="14" name="Group 13">
            <a:extLst>
              <a:ext uri="{FF2B5EF4-FFF2-40B4-BE49-F238E27FC236}">
                <a16:creationId xmlns:a16="http://schemas.microsoft.com/office/drawing/2014/main" id="{9A1BC50A-F941-22DA-7CD0-525F1A668865}"/>
              </a:ext>
            </a:extLst>
          </p:cNvPr>
          <p:cNvGrpSpPr/>
          <p:nvPr/>
        </p:nvGrpSpPr>
        <p:grpSpPr>
          <a:xfrm>
            <a:off x="2271372" y="1815122"/>
            <a:ext cx="864516" cy="1147885"/>
            <a:chOff x="6760850" y="1390676"/>
            <a:chExt cx="864516" cy="1147885"/>
          </a:xfrm>
        </p:grpSpPr>
        <p:pic>
          <p:nvPicPr>
            <p:cNvPr id="18" name="Picture 17">
              <a:extLst>
                <a:ext uri="{FF2B5EF4-FFF2-40B4-BE49-F238E27FC236}">
                  <a16:creationId xmlns:a16="http://schemas.microsoft.com/office/drawing/2014/main" id="{014D296B-93AF-24CE-9FD4-4A4621A0CE9C}"/>
                </a:ext>
              </a:extLst>
            </p:cNvPr>
            <p:cNvPicPr>
              <a:picLocks noChangeAspect="1"/>
            </p:cNvPicPr>
            <p:nvPr/>
          </p:nvPicPr>
          <p:blipFill>
            <a:blip r:embed="rId3"/>
            <a:stretch>
              <a:fillRect/>
            </a:stretch>
          </p:blipFill>
          <p:spPr>
            <a:xfrm>
              <a:off x="6760850" y="1390676"/>
              <a:ext cx="864516" cy="1147885"/>
            </a:xfrm>
            <a:prstGeom prst="rect">
              <a:avLst/>
            </a:prstGeom>
          </p:spPr>
        </p:pic>
        <p:cxnSp>
          <p:nvCxnSpPr>
            <p:cNvPr id="19" name="Straight Connector 18">
              <a:extLst>
                <a:ext uri="{FF2B5EF4-FFF2-40B4-BE49-F238E27FC236}">
                  <a16:creationId xmlns:a16="http://schemas.microsoft.com/office/drawing/2014/main" id="{1A060F75-3141-4E04-19BA-75ED3BF34920}"/>
                </a:ext>
              </a:extLst>
            </p:cNvPr>
            <p:cNvCxnSpPr>
              <a:cxnSpLocks/>
            </p:cNvCxnSpPr>
            <p:nvPr/>
          </p:nvCxnSpPr>
          <p:spPr>
            <a:xfrm flipH="1">
              <a:off x="6760850" y="1390676"/>
              <a:ext cx="86451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a:extLst>
              <a:ext uri="{FF2B5EF4-FFF2-40B4-BE49-F238E27FC236}">
                <a16:creationId xmlns:a16="http://schemas.microsoft.com/office/drawing/2014/main" id="{6D4E15C3-F47E-A31B-3215-EDBB2FE8FB6A}"/>
              </a:ext>
            </a:extLst>
          </p:cNvPr>
          <p:cNvCxnSpPr>
            <a:cxnSpLocks/>
          </p:cNvCxnSpPr>
          <p:nvPr/>
        </p:nvCxnSpPr>
        <p:spPr>
          <a:xfrm flipH="1">
            <a:off x="3206805" y="1815122"/>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2C84C2FD-048F-8FD0-0627-F4D6C7D93D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71977" y="2024919"/>
            <a:ext cx="1201785" cy="1251859"/>
          </a:xfrm>
          <a:prstGeom prst="rect">
            <a:avLst/>
          </a:prstGeom>
        </p:spPr>
      </p:pic>
      <p:sp>
        <p:nvSpPr>
          <p:cNvPr id="22" name="TextBox 21">
            <a:extLst>
              <a:ext uri="{FF2B5EF4-FFF2-40B4-BE49-F238E27FC236}">
                <a16:creationId xmlns:a16="http://schemas.microsoft.com/office/drawing/2014/main" id="{1129EC9B-BE3D-F6E4-6838-FFCBEA05CEA2}"/>
              </a:ext>
            </a:extLst>
          </p:cNvPr>
          <p:cNvSpPr txBox="1"/>
          <p:nvPr/>
        </p:nvSpPr>
        <p:spPr>
          <a:xfrm>
            <a:off x="10271977" y="3277403"/>
            <a:ext cx="1381789" cy="184666"/>
          </a:xfrm>
          <a:prstGeom prst="rect">
            <a:avLst/>
          </a:prstGeom>
          <a:noFill/>
        </p:spPr>
        <p:txBody>
          <a:bodyPr wrap="none" lIns="0" tIns="0" rIns="0" bIns="0" rtlCol="0">
            <a:spAutoFit/>
          </a:bodyPr>
          <a:lstStyle/>
          <a:p>
            <a:pPr algn="l"/>
            <a:r>
              <a:rPr lang="en-IE" sz="1200" i="1" dirty="0">
                <a:solidFill>
                  <a:srgbClr val="000000"/>
                </a:solidFill>
              </a:rPr>
              <a:t>FLIR cooled camera</a:t>
            </a:r>
          </a:p>
        </p:txBody>
      </p:sp>
      <p:sp>
        <p:nvSpPr>
          <p:cNvPr id="25" name="Rectangle: Rounded Corners 24">
            <a:extLst>
              <a:ext uri="{FF2B5EF4-FFF2-40B4-BE49-F238E27FC236}">
                <a16:creationId xmlns:a16="http://schemas.microsoft.com/office/drawing/2014/main" id="{F9CE8C45-9368-C2CE-C09F-AFA1EB77ED5C}"/>
              </a:ext>
            </a:extLst>
          </p:cNvPr>
          <p:cNvSpPr/>
          <p:nvPr/>
        </p:nvSpPr>
        <p:spPr>
          <a:xfrm>
            <a:off x="559197" y="3462069"/>
            <a:ext cx="4288867" cy="456479"/>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IE" sz="1600" dirty="0">
                <a:solidFill>
                  <a:schemeClr val="accent6">
                    <a:lumMod val="50000"/>
                  </a:schemeClr>
                </a:solidFill>
                <a:latin typeface="Calibri" panose="020F0502020204030204" pitchFamily="34" charset="0"/>
                <a:cs typeface="Calibri" panose="020F0502020204030204" pitchFamily="34" charset="0"/>
              </a:rPr>
              <a:t>Max. temperature on inside top surface vs. time</a:t>
            </a:r>
          </a:p>
        </p:txBody>
      </p:sp>
      <p:sp>
        <p:nvSpPr>
          <p:cNvPr id="26" name="TextBox 25">
            <a:extLst>
              <a:ext uri="{FF2B5EF4-FFF2-40B4-BE49-F238E27FC236}">
                <a16:creationId xmlns:a16="http://schemas.microsoft.com/office/drawing/2014/main" id="{F416967F-9C15-AC62-7DF5-3B60F1AD33A8}"/>
              </a:ext>
            </a:extLst>
          </p:cNvPr>
          <p:cNvSpPr txBox="1"/>
          <p:nvPr/>
        </p:nvSpPr>
        <p:spPr>
          <a:xfrm>
            <a:off x="155837" y="6627168"/>
            <a:ext cx="11517354" cy="215444"/>
          </a:xfrm>
          <a:prstGeom prst="rect">
            <a:avLst/>
          </a:prstGeom>
          <a:noFill/>
        </p:spPr>
        <p:txBody>
          <a:bodyPr wrap="square">
            <a:spAutoFit/>
          </a:bodyPr>
          <a:lstStyle/>
          <a:p>
            <a:r>
              <a:rPr lang="en-US" sz="800" dirty="0">
                <a:solidFill>
                  <a:schemeClr val="tx2"/>
                </a:solidFill>
                <a:latin typeface="Calibri" panose="020F0502020204030204" pitchFamily="34" charset="0"/>
                <a:cs typeface="Calibri" panose="020F0502020204030204" pitchFamily="34" charset="0"/>
              </a:rPr>
              <a:t>[1] M. Giangolini, G. Betti Beneventi and A. Babini, "Assessment of thermographic tools for the validation of physics-based models of an induction sealing process," International Journal of Applied Electromagnetics and Mechanics, vol. 75, no. 2, pp. 179-191, 2024. </a:t>
            </a:r>
          </a:p>
        </p:txBody>
      </p:sp>
      <p:pic>
        <p:nvPicPr>
          <p:cNvPr id="27" name="Picture 26">
            <a:extLst>
              <a:ext uri="{FF2B5EF4-FFF2-40B4-BE49-F238E27FC236}">
                <a16:creationId xmlns:a16="http://schemas.microsoft.com/office/drawing/2014/main" id="{3C0FF507-5379-C15C-A8CC-E776C9DB6AE6}"/>
              </a:ext>
            </a:extLst>
          </p:cNvPr>
          <p:cNvPicPr>
            <a:picLocks noChangeAspect="1"/>
          </p:cNvPicPr>
          <p:nvPr/>
        </p:nvPicPr>
        <p:blipFill>
          <a:blip r:embed="rId5"/>
          <a:stretch>
            <a:fillRect/>
          </a:stretch>
        </p:blipFill>
        <p:spPr>
          <a:xfrm>
            <a:off x="8490381" y="3450548"/>
            <a:ext cx="1007500" cy="936000"/>
          </a:xfrm>
          <a:prstGeom prst="rect">
            <a:avLst/>
          </a:prstGeom>
        </p:spPr>
      </p:pic>
    </p:spTree>
    <p:extLst>
      <p:ext uri="{BB962C8B-B14F-4D97-AF65-F5344CB8AC3E}">
        <p14:creationId xmlns:p14="http://schemas.microsoft.com/office/powerpoint/2010/main" val="104302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903D7-694A-F55A-0C47-CFF0235AA1D3}"/>
              </a:ext>
            </a:extLst>
          </p:cNvPr>
          <p:cNvSpPr>
            <a:spLocks noGrp="1"/>
          </p:cNvSpPr>
          <p:nvPr>
            <p:ph type="title"/>
          </p:nvPr>
        </p:nvSpPr>
        <p:spPr/>
        <p:txBody>
          <a:bodyPr/>
          <a:lstStyle/>
          <a:p>
            <a:r>
              <a:rPr lang="sv-SE" sz="3200" dirty="0"/>
              <a:t>Recap</a:t>
            </a:r>
            <a:endParaRPr lang="en-US" sz="3200" dirty="0"/>
          </a:p>
        </p:txBody>
      </p:sp>
      <p:sp>
        <p:nvSpPr>
          <p:cNvPr id="4" name="Rectangle: Rounded Corners 3">
            <a:extLst>
              <a:ext uri="{FF2B5EF4-FFF2-40B4-BE49-F238E27FC236}">
                <a16:creationId xmlns:a16="http://schemas.microsoft.com/office/drawing/2014/main" id="{3CE46A0F-2F5A-661B-3881-9489A17B803B}"/>
              </a:ext>
            </a:extLst>
          </p:cNvPr>
          <p:cNvSpPr/>
          <p:nvPr/>
        </p:nvSpPr>
        <p:spPr>
          <a:xfrm>
            <a:off x="377905" y="1923315"/>
            <a:ext cx="7054997" cy="828000"/>
          </a:xfrm>
          <a:prstGeom prst="roundRect">
            <a:avLst>
              <a:gd name="adj" fmla="val 4139"/>
            </a:avLst>
          </a:prstGeom>
          <a:solidFill>
            <a:schemeClr val="bg1"/>
          </a:solidFill>
          <a:ln w="31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r>
              <a:rPr lang="sv-SE" dirty="0">
                <a:solidFill>
                  <a:sysClr val="windowText" lastClr="000000"/>
                </a:solidFill>
              </a:rPr>
              <a:t>With COMSOL we are able to simulate the package material response during induction heating.</a:t>
            </a:r>
            <a:endParaRPr lang="en-US" dirty="0">
              <a:solidFill>
                <a:sysClr val="windowText" lastClr="000000"/>
              </a:solidFill>
            </a:endParaRPr>
          </a:p>
        </p:txBody>
      </p:sp>
      <p:sp>
        <p:nvSpPr>
          <p:cNvPr id="3" name="Rectangle: Rounded Corners 2">
            <a:extLst>
              <a:ext uri="{FF2B5EF4-FFF2-40B4-BE49-F238E27FC236}">
                <a16:creationId xmlns:a16="http://schemas.microsoft.com/office/drawing/2014/main" id="{172A9050-B503-53A2-7B9E-355AFADB280F}"/>
              </a:ext>
            </a:extLst>
          </p:cNvPr>
          <p:cNvSpPr/>
          <p:nvPr/>
        </p:nvSpPr>
        <p:spPr>
          <a:xfrm>
            <a:off x="952902" y="3102931"/>
            <a:ext cx="6480000" cy="828000"/>
          </a:xfrm>
          <a:prstGeom prst="roundRect">
            <a:avLst>
              <a:gd name="adj" fmla="val 4139"/>
            </a:avLst>
          </a:prstGeom>
          <a:solidFill>
            <a:schemeClr val="bg1"/>
          </a:solidFill>
          <a:ln w="31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sv-SE" dirty="0">
                <a:solidFill>
                  <a:sysClr val="windowText" lastClr="000000"/>
                </a:solidFill>
              </a:rPr>
              <a:t>The model is able to capture complex multiphysical couplings such as gauge pressure build up and drying</a:t>
            </a:r>
            <a:endParaRPr lang="en-US" dirty="0">
              <a:solidFill>
                <a:sysClr val="windowText" lastClr="000000"/>
              </a:solidFill>
            </a:endParaRPr>
          </a:p>
        </p:txBody>
      </p:sp>
      <p:sp>
        <p:nvSpPr>
          <p:cNvPr id="5" name="Rectangle: Rounded Corners 4">
            <a:extLst>
              <a:ext uri="{FF2B5EF4-FFF2-40B4-BE49-F238E27FC236}">
                <a16:creationId xmlns:a16="http://schemas.microsoft.com/office/drawing/2014/main" id="{327E8E61-FA02-088D-8CB2-A7D9701449B9}"/>
              </a:ext>
            </a:extLst>
          </p:cNvPr>
          <p:cNvSpPr/>
          <p:nvPr/>
        </p:nvSpPr>
        <p:spPr>
          <a:xfrm>
            <a:off x="1740160" y="4158665"/>
            <a:ext cx="6783102" cy="828000"/>
          </a:xfrm>
          <a:prstGeom prst="roundRect">
            <a:avLst>
              <a:gd name="adj" fmla="val 4139"/>
            </a:avLst>
          </a:prstGeom>
          <a:solidFill>
            <a:schemeClr val="bg1"/>
          </a:solidFill>
          <a:ln w="31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sv-SE" dirty="0">
                <a:solidFill>
                  <a:sysClr val="windowText" lastClr="000000"/>
                </a:solidFill>
              </a:rPr>
              <a:t>The model may be used to understand how different attributes of the board will affect the package material behavior </a:t>
            </a:r>
            <a:endParaRPr lang="en-US" dirty="0">
              <a:solidFill>
                <a:sysClr val="windowText" lastClr="000000"/>
              </a:solidFill>
            </a:endParaRPr>
          </a:p>
        </p:txBody>
      </p:sp>
      <p:pic>
        <p:nvPicPr>
          <p:cNvPr id="6" name="Picture 5">
            <a:extLst>
              <a:ext uri="{FF2B5EF4-FFF2-40B4-BE49-F238E27FC236}">
                <a16:creationId xmlns:a16="http://schemas.microsoft.com/office/drawing/2014/main" id="{35D79C5E-70A3-8A4B-32A2-99313E638479}"/>
              </a:ext>
            </a:extLst>
          </p:cNvPr>
          <p:cNvPicPr>
            <a:picLocks noChangeAspect="1"/>
          </p:cNvPicPr>
          <p:nvPr/>
        </p:nvPicPr>
        <p:blipFill>
          <a:blip r:embed="rId2"/>
          <a:srcRect/>
          <a:stretch/>
        </p:blipFill>
        <p:spPr>
          <a:xfrm>
            <a:off x="9121456" y="3690665"/>
            <a:ext cx="2660767" cy="2592000"/>
          </a:xfrm>
          <a:prstGeom prst="rect">
            <a:avLst/>
          </a:prstGeom>
        </p:spPr>
      </p:pic>
      <p:pic>
        <p:nvPicPr>
          <p:cNvPr id="7" name="Picture 6">
            <a:extLst>
              <a:ext uri="{FF2B5EF4-FFF2-40B4-BE49-F238E27FC236}">
                <a16:creationId xmlns:a16="http://schemas.microsoft.com/office/drawing/2014/main" id="{90151334-821F-A0C7-2860-FAE529AF97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0088" y="1348532"/>
            <a:ext cx="2602795" cy="1908000"/>
          </a:xfrm>
          <a:prstGeom prst="rect">
            <a:avLst/>
          </a:prstGeom>
        </p:spPr>
      </p:pic>
      <p:sp>
        <p:nvSpPr>
          <p:cNvPr id="8" name="Rectangle: Rounded Corners 7">
            <a:extLst>
              <a:ext uri="{FF2B5EF4-FFF2-40B4-BE49-F238E27FC236}">
                <a16:creationId xmlns:a16="http://schemas.microsoft.com/office/drawing/2014/main" id="{1EC5D250-CB21-86A0-DC5E-2CC43716C1E7}"/>
              </a:ext>
            </a:extLst>
          </p:cNvPr>
          <p:cNvSpPr/>
          <p:nvPr/>
        </p:nvSpPr>
        <p:spPr>
          <a:xfrm>
            <a:off x="377905" y="5592206"/>
            <a:ext cx="6480000" cy="827213"/>
          </a:xfrm>
          <a:prstGeom prst="roundRect">
            <a:avLst>
              <a:gd name="adj" fmla="val 4139"/>
            </a:avLst>
          </a:prstGeom>
          <a:solidFill>
            <a:schemeClr val="bg1"/>
          </a:solidFill>
          <a:ln w="31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sv-SE" dirty="0">
                <a:solidFill>
                  <a:sysClr val="windowText" lastClr="000000"/>
                </a:solidFill>
              </a:rPr>
              <a:t>Improve polymer model</a:t>
            </a:r>
          </a:p>
          <a:p>
            <a:pPr algn="l"/>
            <a:r>
              <a:rPr lang="sv-SE" dirty="0">
                <a:solidFill>
                  <a:sysClr val="windowText" lastClr="000000"/>
                </a:solidFill>
              </a:rPr>
              <a:t>- Heat transport &amp; phase transformation</a:t>
            </a:r>
            <a:endParaRPr lang="en-US" dirty="0">
              <a:solidFill>
                <a:sysClr val="windowText" lastClr="000000"/>
              </a:solidFill>
            </a:endParaRPr>
          </a:p>
        </p:txBody>
      </p:sp>
      <p:sp>
        <p:nvSpPr>
          <p:cNvPr id="10" name="Rectangle: Rounded Corners 9">
            <a:extLst>
              <a:ext uri="{FF2B5EF4-FFF2-40B4-BE49-F238E27FC236}">
                <a16:creationId xmlns:a16="http://schemas.microsoft.com/office/drawing/2014/main" id="{F35418DD-D7BE-9CEC-5B4C-4D35BDF983CF}"/>
              </a:ext>
            </a:extLst>
          </p:cNvPr>
          <p:cNvSpPr/>
          <p:nvPr/>
        </p:nvSpPr>
        <p:spPr>
          <a:xfrm>
            <a:off x="271373" y="1265794"/>
            <a:ext cx="2937574" cy="720127"/>
          </a:xfrm>
          <a:prstGeom prst="roundRect">
            <a:avLst>
              <a:gd name="adj" fmla="val 7408"/>
            </a:avLst>
          </a:prstGeom>
          <a:noFill/>
          <a:ln w="63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nSpc>
                <a:spcPct val="85000"/>
              </a:lnSpc>
              <a:spcBef>
                <a:spcPts val="599"/>
              </a:spcBef>
            </a:pPr>
            <a:r>
              <a:rPr lang="sv-SE" sz="2000" dirty="0"/>
              <a:t>Key takeaways</a:t>
            </a:r>
            <a:endParaRPr lang="en-US" sz="2000" dirty="0">
              <a:solidFill>
                <a:schemeClr val="accent6">
                  <a:lumMod val="50000"/>
                </a:schemeClr>
              </a:solidFill>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89BF15D1-B5F4-B0DE-C421-814D2DBBDF3B}"/>
              </a:ext>
            </a:extLst>
          </p:cNvPr>
          <p:cNvSpPr/>
          <p:nvPr/>
        </p:nvSpPr>
        <p:spPr>
          <a:xfrm>
            <a:off x="271373" y="4986665"/>
            <a:ext cx="2937574" cy="720127"/>
          </a:xfrm>
          <a:prstGeom prst="roundRect">
            <a:avLst>
              <a:gd name="adj" fmla="val 7408"/>
            </a:avLst>
          </a:prstGeom>
          <a:noFill/>
          <a:ln w="63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nSpc>
                <a:spcPct val="85000"/>
              </a:lnSpc>
              <a:spcBef>
                <a:spcPts val="599"/>
              </a:spcBef>
            </a:pPr>
            <a:r>
              <a:rPr lang="sv-SE" sz="2000" dirty="0"/>
              <a:t>Next step</a:t>
            </a:r>
            <a:endParaRPr lang="en-US" sz="2000" dirty="0">
              <a:solidFill>
                <a:schemeClr val="accent6">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94197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F0FB655-2916-F4E0-B83E-1DE649730A7B}"/>
              </a:ext>
            </a:extLst>
          </p:cNvPr>
          <p:cNvSpPr>
            <a:spLocks noGrp="1"/>
          </p:cNvSpPr>
          <p:nvPr>
            <p:ph type="ctrTitle"/>
          </p:nvPr>
        </p:nvSpPr>
        <p:spPr/>
        <p:txBody>
          <a:bodyPr/>
          <a:lstStyle/>
          <a:p>
            <a:r>
              <a:rPr lang="en-IE" dirty="0"/>
              <a:t>Backup Slides</a:t>
            </a:r>
          </a:p>
        </p:txBody>
      </p:sp>
    </p:spTree>
    <p:extLst>
      <p:ext uri="{BB962C8B-B14F-4D97-AF65-F5344CB8AC3E}">
        <p14:creationId xmlns:p14="http://schemas.microsoft.com/office/powerpoint/2010/main" val="2025412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2" descr="Mjölk som rinner">
            <a:extLst>
              <a:ext uri="{FF2B5EF4-FFF2-40B4-BE49-F238E27FC236}">
                <a16:creationId xmlns:a16="http://schemas.microsoft.com/office/drawing/2014/main" id="{8AC5967E-55AD-6C89-1AEE-7471883274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651" r="13560"/>
          <a:stretch/>
        </p:blipFill>
        <p:spPr bwMode="auto">
          <a:xfrm>
            <a:off x="6178614" y="1588656"/>
            <a:ext cx="2361217" cy="1800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9F351CB-CCDE-76E6-4519-ABF547812CB1}"/>
              </a:ext>
            </a:extLst>
          </p:cNvPr>
          <p:cNvSpPr>
            <a:spLocks noGrp="1"/>
          </p:cNvSpPr>
          <p:nvPr>
            <p:ph type="title"/>
          </p:nvPr>
        </p:nvSpPr>
        <p:spPr/>
        <p:txBody>
          <a:bodyPr/>
          <a:lstStyle/>
          <a:p>
            <a:r>
              <a:rPr lang="sv-SE" sz="3200">
                <a:latin typeface="Calibri" panose="020F0502020204030204" pitchFamily="34" charset="0"/>
                <a:cs typeface="Calibri" panose="020F0502020204030204" pitchFamily="34" charset="0"/>
              </a:rPr>
              <a:t>Tetra Pak</a:t>
            </a:r>
            <a:br>
              <a:rPr lang="sv-SE">
                <a:latin typeface="Calibri" panose="020F0502020204030204" pitchFamily="34" charset="0"/>
                <a:cs typeface="Calibri" panose="020F0502020204030204" pitchFamily="34" charset="0"/>
              </a:rPr>
            </a:br>
            <a:r>
              <a:rPr lang="sv-SE" sz="2000">
                <a:latin typeface="Calibri" panose="020F0502020204030204" pitchFamily="34" charset="0"/>
                <a:cs typeface="Calibri" panose="020F0502020204030204" pitchFamily="34" charset="0"/>
              </a:rPr>
              <a:t>- World leading food processing and packaging solutions company</a:t>
            </a:r>
            <a:endParaRPr lang="en-US" sz="2000">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8647C920-7DCA-BFBA-E710-F63F29FC1E7C}"/>
              </a:ext>
            </a:extLst>
          </p:cNvPr>
          <p:cNvSpPr/>
          <p:nvPr/>
        </p:nvSpPr>
        <p:spPr>
          <a:xfrm>
            <a:off x="361171" y="1743074"/>
            <a:ext cx="5400000" cy="133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en-GB" b="1" dirty="0">
                <a:solidFill>
                  <a:schemeClr val="bg2"/>
                </a:solidFill>
                <a:latin typeface="Calibri" panose="020F0502020204030204" pitchFamily="34" charset="0"/>
                <a:cs typeface="Calibri" panose="020F0502020204030204" pitchFamily="34" charset="0"/>
              </a:rPr>
              <a:t>Processing</a:t>
            </a:r>
          </a:p>
          <a:p>
            <a:r>
              <a:rPr lang="en-GB" sz="1600" dirty="0">
                <a:solidFill>
                  <a:schemeClr val="bg2"/>
                </a:solidFill>
                <a:latin typeface="Calibri" panose="020F0502020204030204" pitchFamily="34" charset="0"/>
                <a:cs typeface="Calibri" panose="020F0502020204030204" pitchFamily="34" charset="0"/>
              </a:rPr>
              <a:t>Solutions and equipment for dairy, plant-based, cheese, powder, ice cream, beverages and prepared food.</a:t>
            </a:r>
          </a:p>
        </p:txBody>
      </p:sp>
      <p:sp>
        <p:nvSpPr>
          <p:cNvPr id="23" name="Rectangle 22">
            <a:extLst>
              <a:ext uri="{FF2B5EF4-FFF2-40B4-BE49-F238E27FC236}">
                <a16:creationId xmlns:a16="http://schemas.microsoft.com/office/drawing/2014/main" id="{48FFFBBE-7BE1-098C-2BC1-BDF0424A220D}"/>
              </a:ext>
            </a:extLst>
          </p:cNvPr>
          <p:cNvSpPr/>
          <p:nvPr/>
        </p:nvSpPr>
        <p:spPr>
          <a:xfrm>
            <a:off x="361171" y="3431380"/>
            <a:ext cx="5400000" cy="133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en-GB" b="1">
                <a:solidFill>
                  <a:schemeClr val="bg2"/>
                </a:solidFill>
                <a:latin typeface="Calibri" panose="020F0502020204030204" pitchFamily="34" charset="0"/>
                <a:cs typeface="Calibri" panose="020F0502020204030204" pitchFamily="34" charset="0"/>
              </a:rPr>
              <a:t>Packaging</a:t>
            </a:r>
          </a:p>
          <a:p>
            <a:r>
              <a:rPr lang="en-GB" sz="1600">
                <a:solidFill>
                  <a:schemeClr val="bg2"/>
                </a:solidFill>
                <a:latin typeface="Calibri" panose="020F0502020204030204" pitchFamily="34" charset="0"/>
                <a:cs typeface="Calibri" panose="020F0502020204030204" pitchFamily="34" charset="0"/>
              </a:rPr>
              <a:t>A complete carton packaging range for consuming food products offering convenience, easy opening, optimal shelf life and the ability to give maximum brand exposure.</a:t>
            </a:r>
            <a:endParaRPr lang="sv-SE" sz="1600">
              <a:solidFill>
                <a:schemeClr val="bg2"/>
              </a:solidFill>
              <a:latin typeface="Calibri" panose="020F0502020204030204" pitchFamily="34" charset="0"/>
              <a:cs typeface="Calibri" panose="020F0502020204030204" pitchFamily="34" charset="0"/>
            </a:endParaRPr>
          </a:p>
        </p:txBody>
      </p:sp>
      <p:sp>
        <p:nvSpPr>
          <p:cNvPr id="24" name="Rectangle 23">
            <a:extLst>
              <a:ext uri="{FF2B5EF4-FFF2-40B4-BE49-F238E27FC236}">
                <a16:creationId xmlns:a16="http://schemas.microsoft.com/office/drawing/2014/main" id="{23C8E9B8-8B6F-E7D7-2917-A0DBC7F2467A}"/>
              </a:ext>
            </a:extLst>
          </p:cNvPr>
          <p:cNvSpPr/>
          <p:nvPr/>
        </p:nvSpPr>
        <p:spPr>
          <a:xfrm>
            <a:off x="361171" y="5119687"/>
            <a:ext cx="5400000" cy="133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en-GB" sz="1800" b="1">
                <a:solidFill>
                  <a:schemeClr val="bg2"/>
                </a:solidFill>
                <a:latin typeface="Calibri" panose="020F0502020204030204" pitchFamily="34" charset="0"/>
                <a:cs typeface="Calibri" panose="020F0502020204030204" pitchFamily="34" charset="0"/>
              </a:rPr>
              <a:t>Services</a:t>
            </a:r>
            <a:endParaRPr lang="en-GB" b="1">
              <a:solidFill>
                <a:schemeClr val="bg2"/>
              </a:solidFill>
              <a:latin typeface="Calibri" panose="020F0502020204030204" pitchFamily="34" charset="0"/>
              <a:cs typeface="Calibri" panose="020F0502020204030204" pitchFamily="34" charset="0"/>
            </a:endParaRPr>
          </a:p>
          <a:p>
            <a:r>
              <a:rPr lang="en-GB" sz="1600">
                <a:solidFill>
                  <a:schemeClr val="bg2"/>
                </a:solidFill>
                <a:latin typeface="Calibri" panose="020F0502020204030204" pitchFamily="34" charset="0"/>
                <a:cs typeface="Calibri" panose="020F0502020204030204" pitchFamily="34" charset="0"/>
              </a:rPr>
              <a:t>Helps improve performance, optimise costs and ensure food safety throughout the lifecycle of operations.</a:t>
            </a:r>
          </a:p>
        </p:txBody>
      </p:sp>
      <p:pic>
        <p:nvPicPr>
          <p:cNvPr id="33" name="Services 6" descr="A picture containing Teams&#10;&#10;Description automatically generated">
            <a:extLst>
              <a:ext uri="{FF2B5EF4-FFF2-40B4-BE49-F238E27FC236}">
                <a16:creationId xmlns:a16="http://schemas.microsoft.com/office/drawing/2014/main" id="{759B67D7-EC97-362E-21FB-73F989AE224C}"/>
              </a:ext>
            </a:extLst>
          </p:cNvPr>
          <p:cNvPicPr>
            <a:picLocks noChangeAspect="1"/>
          </p:cNvPicPr>
          <p:nvPr/>
        </p:nvPicPr>
        <p:blipFill rotWithShape="1">
          <a:blip r:embed="rId3"/>
          <a:srcRect l="10475" t="8375" r="17443" b="-1"/>
          <a:stretch/>
        </p:blipFill>
        <p:spPr>
          <a:xfrm>
            <a:off x="9690798" y="4885687"/>
            <a:ext cx="2140031" cy="1800000"/>
          </a:xfrm>
          <a:prstGeom prst="rect">
            <a:avLst/>
          </a:prstGeom>
        </p:spPr>
      </p:pic>
      <p:grpSp>
        <p:nvGrpSpPr>
          <p:cNvPr id="25" name="Packaging 5">
            <a:extLst>
              <a:ext uri="{FF2B5EF4-FFF2-40B4-BE49-F238E27FC236}">
                <a16:creationId xmlns:a16="http://schemas.microsoft.com/office/drawing/2014/main" id="{9D835543-CDE2-C108-4C4B-EF126F4716F2}"/>
              </a:ext>
            </a:extLst>
          </p:cNvPr>
          <p:cNvGrpSpPr>
            <a:grpSpLocks noChangeAspect="1"/>
          </p:cNvGrpSpPr>
          <p:nvPr/>
        </p:nvGrpSpPr>
        <p:grpSpPr>
          <a:xfrm>
            <a:off x="8021875" y="3132625"/>
            <a:ext cx="2139880" cy="1800000"/>
            <a:chOff x="12217065" y="-21853"/>
            <a:chExt cx="4076465" cy="3428996"/>
          </a:xfrm>
        </p:grpSpPr>
        <p:pic>
          <p:nvPicPr>
            <p:cNvPr id="26" name="Picture 25" descr="Background pattern&#10;&#10;Description automatically generated">
              <a:extLst>
                <a:ext uri="{FF2B5EF4-FFF2-40B4-BE49-F238E27FC236}">
                  <a16:creationId xmlns:a16="http://schemas.microsoft.com/office/drawing/2014/main" id="{02723EF4-4D63-D9D0-4882-FC1F75A997F1}"/>
                </a:ext>
              </a:extLst>
            </p:cNvPr>
            <p:cNvPicPr>
              <a:picLocks noChangeAspect="1"/>
            </p:cNvPicPr>
            <p:nvPr/>
          </p:nvPicPr>
          <p:blipFill rotWithShape="1">
            <a:blip r:embed="rId4"/>
            <a:srcRect r="33267"/>
            <a:stretch/>
          </p:blipFill>
          <p:spPr>
            <a:xfrm>
              <a:off x="12217065" y="-21853"/>
              <a:ext cx="4076465" cy="3428996"/>
            </a:xfrm>
            <a:prstGeom prst="rect">
              <a:avLst/>
            </a:prstGeom>
          </p:spPr>
        </p:pic>
        <p:grpSp>
          <p:nvGrpSpPr>
            <p:cNvPr id="27" name="Group 26">
              <a:extLst>
                <a:ext uri="{FF2B5EF4-FFF2-40B4-BE49-F238E27FC236}">
                  <a16:creationId xmlns:a16="http://schemas.microsoft.com/office/drawing/2014/main" id="{1C89DF2D-2758-5E12-C9ED-4099EF681817}"/>
                </a:ext>
              </a:extLst>
            </p:cNvPr>
            <p:cNvGrpSpPr/>
            <p:nvPr/>
          </p:nvGrpSpPr>
          <p:grpSpPr>
            <a:xfrm>
              <a:off x="12343536" y="93981"/>
              <a:ext cx="3945935" cy="3301502"/>
              <a:chOff x="4169600" y="93981"/>
              <a:chExt cx="3945935" cy="3301502"/>
            </a:xfrm>
          </p:grpSpPr>
          <p:pic>
            <p:nvPicPr>
              <p:cNvPr id="28" name="Picture 27" descr="A picture containing text&#10;&#10;Description automatically generated">
                <a:extLst>
                  <a:ext uri="{FF2B5EF4-FFF2-40B4-BE49-F238E27FC236}">
                    <a16:creationId xmlns:a16="http://schemas.microsoft.com/office/drawing/2014/main" id="{3FEC0366-1C0E-1F20-C1B2-DF73D64C2A18}"/>
                  </a:ext>
                </a:extLst>
              </p:cNvPr>
              <p:cNvPicPr>
                <a:picLocks noChangeAspect="1"/>
              </p:cNvPicPr>
              <p:nvPr/>
            </p:nvPicPr>
            <p:blipFill>
              <a:blip r:embed="rId5"/>
              <a:stretch>
                <a:fillRect/>
              </a:stretch>
            </p:blipFill>
            <p:spPr>
              <a:xfrm>
                <a:off x="4537670" y="1262603"/>
                <a:ext cx="2030090" cy="2030090"/>
              </a:xfrm>
              <a:prstGeom prst="rect">
                <a:avLst/>
              </a:prstGeom>
            </p:spPr>
          </p:pic>
          <p:pic>
            <p:nvPicPr>
              <p:cNvPr id="30" name="Picture 29" descr="Calendar&#10;&#10;Description automatically generated">
                <a:extLst>
                  <a:ext uri="{FF2B5EF4-FFF2-40B4-BE49-F238E27FC236}">
                    <a16:creationId xmlns:a16="http://schemas.microsoft.com/office/drawing/2014/main" id="{97E38760-703E-A5AE-14F3-3625487BF2CE}"/>
                  </a:ext>
                </a:extLst>
              </p:cNvPr>
              <p:cNvPicPr>
                <a:picLocks noChangeAspect="1"/>
              </p:cNvPicPr>
              <p:nvPr/>
            </p:nvPicPr>
            <p:blipFill rotWithShape="1">
              <a:blip r:embed="rId6"/>
              <a:srcRect l="27178" r="27672"/>
              <a:stretch/>
            </p:blipFill>
            <p:spPr>
              <a:xfrm>
                <a:off x="6624919" y="93981"/>
                <a:ext cx="1490616" cy="3301502"/>
              </a:xfrm>
              <a:prstGeom prst="rect">
                <a:avLst/>
              </a:prstGeom>
            </p:spPr>
          </p:pic>
          <p:pic>
            <p:nvPicPr>
              <p:cNvPr id="31" name="Picture 30" descr="Calendar&#10;&#10;Description automatically generated with medium confidence">
                <a:extLst>
                  <a:ext uri="{FF2B5EF4-FFF2-40B4-BE49-F238E27FC236}">
                    <a16:creationId xmlns:a16="http://schemas.microsoft.com/office/drawing/2014/main" id="{68D93FD4-9FB7-F269-B7C9-58FFCAD9AF52}"/>
                  </a:ext>
                </a:extLst>
              </p:cNvPr>
              <p:cNvPicPr>
                <a:picLocks noChangeAspect="1"/>
              </p:cNvPicPr>
              <p:nvPr/>
            </p:nvPicPr>
            <p:blipFill rotWithShape="1">
              <a:blip r:embed="rId7"/>
              <a:srcRect l="11665" r="15330"/>
              <a:stretch/>
            </p:blipFill>
            <p:spPr>
              <a:xfrm>
                <a:off x="5829691" y="1253232"/>
                <a:ext cx="1504070" cy="2060230"/>
              </a:xfrm>
              <a:prstGeom prst="rect">
                <a:avLst/>
              </a:prstGeom>
            </p:spPr>
          </p:pic>
          <p:pic>
            <p:nvPicPr>
              <p:cNvPr id="32" name="Picture 31" descr="A picture containing text, businesscard&#10;&#10;Description automatically generated">
                <a:extLst>
                  <a:ext uri="{FF2B5EF4-FFF2-40B4-BE49-F238E27FC236}">
                    <a16:creationId xmlns:a16="http://schemas.microsoft.com/office/drawing/2014/main" id="{175A29F8-6A36-5598-AD50-CB1929A505AD}"/>
                  </a:ext>
                </a:extLst>
              </p:cNvPr>
              <p:cNvPicPr>
                <a:picLocks noChangeAspect="1"/>
              </p:cNvPicPr>
              <p:nvPr/>
            </p:nvPicPr>
            <p:blipFill rotWithShape="1">
              <a:blip r:embed="rId8"/>
              <a:srcRect l="13881" r="11434"/>
              <a:stretch/>
            </p:blipFill>
            <p:spPr>
              <a:xfrm>
                <a:off x="4169600" y="1357555"/>
                <a:ext cx="1490616" cy="1995861"/>
              </a:xfrm>
              <a:prstGeom prst="rect">
                <a:avLst/>
              </a:prstGeom>
            </p:spPr>
          </p:pic>
        </p:grpSp>
      </p:grpSp>
    </p:spTree>
    <p:extLst>
      <p:ext uri="{BB962C8B-B14F-4D97-AF65-F5344CB8AC3E}">
        <p14:creationId xmlns:p14="http://schemas.microsoft.com/office/powerpoint/2010/main" val="425189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351CB-CCDE-76E6-4519-ABF547812CB1}"/>
              </a:ext>
            </a:extLst>
          </p:cNvPr>
          <p:cNvSpPr>
            <a:spLocks noGrp="1"/>
          </p:cNvSpPr>
          <p:nvPr>
            <p:ph type="title"/>
          </p:nvPr>
        </p:nvSpPr>
        <p:spPr/>
        <p:txBody>
          <a:bodyPr/>
          <a:lstStyle/>
          <a:p>
            <a:r>
              <a:rPr lang="sv-SE" sz="3200">
                <a:latin typeface="Calibri" panose="020F0502020204030204" pitchFamily="34" charset="0"/>
                <a:cs typeface="Calibri" panose="020F0502020204030204" pitchFamily="34" charset="0"/>
              </a:rPr>
              <a:t>Introduction</a:t>
            </a:r>
            <a:br>
              <a:rPr lang="sv-SE">
                <a:latin typeface="Calibri" panose="020F0502020204030204" pitchFamily="34" charset="0"/>
                <a:cs typeface="Calibri" panose="020F0502020204030204" pitchFamily="34" charset="0"/>
              </a:rPr>
            </a:br>
            <a:r>
              <a:rPr lang="sv-SE" sz="2000">
                <a:latin typeface="Calibri" panose="020F0502020204030204" pitchFamily="34" charset="0"/>
                <a:cs typeface="Calibri" panose="020F0502020204030204" pitchFamily="34" charset="0"/>
              </a:rPr>
              <a:t>- Tetra Pak Packaging</a:t>
            </a:r>
            <a:endParaRPr lang="en-US">
              <a:latin typeface="Calibri" panose="020F0502020204030204" pitchFamily="34" charset="0"/>
              <a:cs typeface="Calibri" panose="020F0502020204030204" pitchFamily="34" charset="0"/>
            </a:endParaRPr>
          </a:p>
        </p:txBody>
      </p:sp>
      <p:grpSp>
        <p:nvGrpSpPr>
          <p:cNvPr id="10" name="Group 9">
            <a:extLst>
              <a:ext uri="{FF2B5EF4-FFF2-40B4-BE49-F238E27FC236}">
                <a16:creationId xmlns:a16="http://schemas.microsoft.com/office/drawing/2014/main" id="{228A3FEF-94BC-CD3C-375A-9135DB923176}"/>
              </a:ext>
            </a:extLst>
          </p:cNvPr>
          <p:cNvGrpSpPr/>
          <p:nvPr/>
        </p:nvGrpSpPr>
        <p:grpSpPr>
          <a:xfrm>
            <a:off x="590993" y="1445070"/>
            <a:ext cx="4562475" cy="2866923"/>
            <a:chOff x="590993" y="1445070"/>
            <a:chExt cx="4562475" cy="2866923"/>
          </a:xfrm>
        </p:grpSpPr>
        <p:pic>
          <p:nvPicPr>
            <p:cNvPr id="8" name="Picture 7" descr="A box on a stump in the woods&#10;&#10;Description automatically generated">
              <a:extLst>
                <a:ext uri="{FF2B5EF4-FFF2-40B4-BE49-F238E27FC236}">
                  <a16:creationId xmlns:a16="http://schemas.microsoft.com/office/drawing/2014/main" id="{FE4725DD-5D9A-724F-0742-DEFC19D6C4A7}"/>
                </a:ext>
              </a:extLst>
            </p:cNvPr>
            <p:cNvPicPr>
              <a:picLocks noChangeAspect="1"/>
            </p:cNvPicPr>
            <p:nvPr/>
          </p:nvPicPr>
          <p:blipFill rotWithShape="1">
            <a:blip r:embed="rId2"/>
            <a:srcRect l="25028" b="16249"/>
            <a:stretch/>
          </p:blipFill>
          <p:spPr>
            <a:xfrm>
              <a:off x="590993" y="1445070"/>
              <a:ext cx="4562475" cy="2866923"/>
            </a:xfrm>
            <a:prstGeom prst="roundRect">
              <a:avLst>
                <a:gd name="adj" fmla="val 1999"/>
              </a:avLst>
            </a:prstGeom>
            <a:solidFill>
              <a:srgbClr val="FFFFFF"/>
            </a:solidFill>
            <a:ln w="3175" cap="sq">
              <a:solidFill>
                <a:srgbClr val="292929"/>
              </a:solidFill>
              <a:miter lim="800000"/>
            </a:ln>
            <a:effectLst/>
            <a:scene3d>
              <a:camera prst="orthographicFront"/>
              <a:lightRig rig="threePt" dir="t">
                <a:rot lat="0" lon="0" rev="2700000"/>
              </a:lightRig>
            </a:scene3d>
            <a:sp3d>
              <a:bevelT h="38100"/>
              <a:contourClr>
                <a:srgbClr val="C0C0C0"/>
              </a:contourClr>
            </a:sp3d>
          </p:spPr>
        </p:pic>
        <p:sp>
          <p:nvSpPr>
            <p:cNvPr id="9" name="Content Placeholder 2">
              <a:extLst>
                <a:ext uri="{FF2B5EF4-FFF2-40B4-BE49-F238E27FC236}">
                  <a16:creationId xmlns:a16="http://schemas.microsoft.com/office/drawing/2014/main" id="{715A952D-C3C2-EA89-5231-02BB822CC213}"/>
                </a:ext>
              </a:extLst>
            </p:cNvPr>
            <p:cNvSpPr txBox="1">
              <a:spLocks/>
            </p:cNvSpPr>
            <p:nvPr/>
          </p:nvSpPr>
          <p:spPr>
            <a:xfrm>
              <a:off x="648143" y="1538221"/>
              <a:ext cx="2600523" cy="1551459"/>
            </a:xfrm>
            <a:prstGeom prst="rect">
              <a:avLst/>
            </a:prstGeom>
          </p:spPr>
          <p:txBody>
            <a:bodyPr/>
            <a:lstStyle>
              <a:lvl1pPr marL="359640" indent="-359640" algn="l" defTabSz="1088236" rtl="0" eaLnBrk="1" latinLnBrk="0" hangingPunct="1">
                <a:lnSpc>
                  <a:spcPct val="100000"/>
                </a:lnSpc>
                <a:spcBef>
                  <a:spcPts val="600"/>
                </a:spcBef>
                <a:buClr>
                  <a:schemeClr val="tx2"/>
                </a:buClr>
                <a:buSzPct val="80000"/>
                <a:buFont typeface="Arial" pitchFamily="34" charset="0"/>
                <a:buChar char="►"/>
                <a:tabLst/>
                <a:defRPr sz="2400" kern="1200">
                  <a:solidFill>
                    <a:schemeClr val="tx1"/>
                  </a:solidFill>
                  <a:latin typeface="+mn-lt"/>
                  <a:ea typeface="+mn-ea"/>
                  <a:cs typeface="+mn-cs"/>
                </a:defRPr>
              </a:lvl1pPr>
              <a:lvl2pPr marL="539460" indent="-180794" algn="l" defTabSz="1088236" rtl="0" eaLnBrk="1" latinLnBrk="0" hangingPunct="1">
                <a:lnSpc>
                  <a:spcPts val="2400"/>
                </a:lnSpc>
                <a:spcBef>
                  <a:spcPts val="600"/>
                </a:spcBef>
                <a:buClr>
                  <a:schemeClr val="tx2"/>
                </a:buClr>
                <a:buSzPct val="80000"/>
                <a:buFont typeface="Arial" pitchFamily="34" charset="0"/>
                <a:buChar char="−"/>
                <a:defRPr sz="2000" kern="1200">
                  <a:solidFill>
                    <a:schemeClr val="tx1"/>
                  </a:solidFill>
                  <a:latin typeface="+mn-lt"/>
                  <a:ea typeface="+mn-ea"/>
                  <a:cs typeface="+mn-cs"/>
                </a:defRPr>
              </a:lvl2pPr>
              <a:lvl3pPr marL="719280" indent="-179820" algn="l" defTabSz="1088236" rtl="0" eaLnBrk="1" latinLnBrk="0" hangingPunct="1">
                <a:lnSpc>
                  <a:spcPts val="2400"/>
                </a:lnSpc>
                <a:spcBef>
                  <a:spcPts val="600"/>
                </a:spcBef>
                <a:buClr>
                  <a:schemeClr val="tx2"/>
                </a:buClr>
                <a:buSzPct val="80000"/>
                <a:buFont typeface="Arial" pitchFamily="34" charset="0"/>
                <a:buChar char="−"/>
                <a:defRPr sz="2000" kern="1200">
                  <a:solidFill>
                    <a:schemeClr val="tx1"/>
                  </a:solidFill>
                  <a:latin typeface="+mn-lt"/>
                  <a:ea typeface="+mn-ea"/>
                  <a:cs typeface="+mn-cs"/>
                </a:defRPr>
              </a:lvl3pPr>
              <a:lvl4pPr marL="899100" indent="-180794" algn="l" defTabSz="1088236" rtl="0" eaLnBrk="1" latinLnBrk="0" hangingPunct="1">
                <a:lnSpc>
                  <a:spcPts val="2400"/>
                </a:lnSpc>
                <a:spcBef>
                  <a:spcPts val="600"/>
                </a:spcBef>
                <a:buClr>
                  <a:schemeClr val="tx2"/>
                </a:buClr>
                <a:buSzPct val="80000"/>
                <a:buFont typeface="Arial" pitchFamily="34" charset="0"/>
                <a:buChar char="−"/>
                <a:defRPr sz="2000" kern="1200">
                  <a:solidFill>
                    <a:schemeClr val="tx1"/>
                  </a:solidFill>
                  <a:latin typeface="+mn-lt"/>
                  <a:ea typeface="+mn-ea"/>
                  <a:cs typeface="+mn-cs"/>
                </a:defRPr>
              </a:lvl4pPr>
              <a:lvl5pPr marL="1078920" indent="-180794" algn="l" defTabSz="1088236" rtl="0" eaLnBrk="1" latinLnBrk="0" hangingPunct="1">
                <a:lnSpc>
                  <a:spcPts val="2400"/>
                </a:lnSpc>
                <a:spcBef>
                  <a:spcPts val="600"/>
                </a:spcBef>
                <a:buClr>
                  <a:schemeClr val="tx2"/>
                </a:buClr>
                <a:buSzPct val="80000"/>
                <a:buFont typeface="Arial" pitchFamily="34" charset="0"/>
                <a:buChar char="−"/>
                <a:defRPr sz="2000" kern="1200">
                  <a:solidFill>
                    <a:schemeClr val="tx1"/>
                  </a:solidFill>
                  <a:latin typeface="+mn-lt"/>
                  <a:ea typeface="+mn-ea"/>
                  <a:cs typeface="+mn-cs"/>
                </a:defRPr>
              </a:lvl5pPr>
              <a:lvl6pPr marL="1178922" indent="0" algn="l" defTabSz="1088236" rtl="0" eaLnBrk="1" latinLnBrk="0" hangingPunct="1">
                <a:lnSpc>
                  <a:spcPts val="2856"/>
                </a:lnSpc>
                <a:spcBef>
                  <a:spcPts val="0"/>
                </a:spcBef>
                <a:buFontTx/>
                <a:buNone/>
                <a:defRPr sz="2398" kern="1200">
                  <a:solidFill>
                    <a:schemeClr val="tx1"/>
                  </a:solidFill>
                  <a:latin typeface="+mn-lt"/>
                  <a:ea typeface="+mn-ea"/>
                  <a:cs typeface="+mn-cs"/>
                </a:defRPr>
              </a:lvl6pPr>
              <a:lvl7pPr marL="1178922" indent="0" algn="l" defTabSz="1088236" rtl="0" eaLnBrk="1" latinLnBrk="0" hangingPunct="1">
                <a:spcBef>
                  <a:spcPct val="20000"/>
                </a:spcBef>
                <a:buFontTx/>
                <a:buNone/>
                <a:defRPr sz="2398" kern="1200">
                  <a:solidFill>
                    <a:schemeClr val="tx1"/>
                  </a:solidFill>
                  <a:latin typeface="+mn-lt"/>
                  <a:ea typeface="+mn-ea"/>
                  <a:cs typeface="+mn-cs"/>
                </a:defRPr>
              </a:lvl7pPr>
              <a:lvl8pPr marL="4080883" indent="-272059" algn="l" defTabSz="1088236" rtl="0" eaLnBrk="1" latinLnBrk="0" hangingPunct="1">
                <a:spcBef>
                  <a:spcPct val="20000"/>
                </a:spcBef>
                <a:buFont typeface="Arial" pitchFamily="34" charset="0"/>
                <a:buNone/>
                <a:defRPr sz="2398" kern="1200">
                  <a:solidFill>
                    <a:schemeClr val="tx1"/>
                  </a:solidFill>
                  <a:latin typeface="+mn-lt"/>
                  <a:ea typeface="+mn-ea"/>
                  <a:cs typeface="+mn-cs"/>
                </a:defRPr>
              </a:lvl8pPr>
              <a:lvl9pPr marL="4625000" indent="-272059" algn="l" defTabSz="1088236" rtl="0" eaLnBrk="1" latinLnBrk="0" hangingPunct="1">
                <a:spcBef>
                  <a:spcPct val="20000"/>
                </a:spcBef>
                <a:buFont typeface="Arial" pitchFamily="34" charset="0"/>
                <a:buNone/>
                <a:defRPr sz="2398" kern="1200">
                  <a:solidFill>
                    <a:schemeClr val="tx1"/>
                  </a:solidFill>
                  <a:latin typeface="+mn-lt"/>
                  <a:ea typeface="+mn-ea"/>
                  <a:cs typeface="+mn-cs"/>
                </a:defRPr>
              </a:lvl9pPr>
            </a:lstStyle>
            <a:p>
              <a:pPr marL="0" marR="0" lvl="0" indent="0" algn="l" defTabSz="1088236" rtl="0" eaLnBrk="1" fontAlgn="auto" latinLnBrk="0" hangingPunct="1">
                <a:lnSpc>
                  <a:spcPct val="100000"/>
                </a:lnSpc>
                <a:spcBef>
                  <a:spcPts val="1199"/>
                </a:spcBef>
                <a:spcAft>
                  <a:spcPts val="0"/>
                </a:spcAft>
                <a:buClr>
                  <a:srgbClr val="023F88"/>
                </a:buClr>
                <a:buSzPct val="80000"/>
                <a:buFont typeface="Arial" pitchFamily="34" charset="0"/>
                <a:buNone/>
                <a:tabLst/>
                <a:defRPr/>
              </a:pPr>
              <a:r>
                <a:rPr kumimoji="0" lang="en-US" sz="20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Our Ambition</a:t>
              </a:r>
            </a:p>
            <a:p>
              <a:pPr marL="0" marR="0" lvl="0" indent="0" algn="l" defTabSz="1088236" rtl="0" eaLnBrk="1" fontAlgn="auto" latinLnBrk="0" hangingPunct="1">
                <a:lnSpc>
                  <a:spcPct val="100000"/>
                </a:lnSpc>
                <a:spcBef>
                  <a:spcPts val="1199"/>
                </a:spcBef>
                <a:spcAft>
                  <a:spcPts val="0"/>
                </a:spcAft>
                <a:buClr>
                  <a:srgbClr val="023F88"/>
                </a:buClr>
                <a:buSzPct val="80000"/>
                <a:buFont typeface="Arial" pitchFamily="34" charset="0"/>
                <a:buNone/>
                <a:tabLst/>
                <a:defRPr/>
              </a:pPr>
              <a:r>
                <a:rPr kumimoji="0" lang="en-US" sz="18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To deliver the world's most sustainable food package. </a:t>
              </a:r>
            </a:p>
          </p:txBody>
        </p:sp>
      </p:grpSp>
      <p:sp>
        <p:nvSpPr>
          <p:cNvPr id="29" name="TextBox 28">
            <a:extLst>
              <a:ext uri="{FF2B5EF4-FFF2-40B4-BE49-F238E27FC236}">
                <a16:creationId xmlns:a16="http://schemas.microsoft.com/office/drawing/2014/main" id="{B7F67EB2-1C35-9126-362F-571792D662F3}"/>
              </a:ext>
            </a:extLst>
          </p:cNvPr>
          <p:cNvSpPr txBox="1"/>
          <p:nvPr/>
        </p:nvSpPr>
        <p:spPr>
          <a:xfrm>
            <a:off x="21694" y="6597089"/>
            <a:ext cx="8264805" cy="246221"/>
          </a:xfrm>
          <a:prstGeom prst="rect">
            <a:avLst/>
          </a:prstGeom>
          <a:noFill/>
        </p:spPr>
        <p:txBody>
          <a:bodyPr wrap="square">
            <a:spAutoFit/>
          </a:bodyPr>
          <a:lstStyle/>
          <a:p>
            <a:r>
              <a:rPr lang="en-US" sz="1000">
                <a:latin typeface="Calibri" panose="020F0502020204030204" pitchFamily="34" charset="0"/>
                <a:cs typeface="Calibri" panose="020F0502020204030204" pitchFamily="34" charset="0"/>
              </a:rPr>
              <a:t>https://www.tetrapak.com/sv-se/about-tetra-pak/who-we-are/facts-figures</a:t>
            </a:r>
          </a:p>
        </p:txBody>
      </p:sp>
      <p:grpSp>
        <p:nvGrpSpPr>
          <p:cNvPr id="5" name="Group 4">
            <a:extLst>
              <a:ext uri="{FF2B5EF4-FFF2-40B4-BE49-F238E27FC236}">
                <a16:creationId xmlns:a16="http://schemas.microsoft.com/office/drawing/2014/main" id="{12B56DD4-F461-3942-0CAC-0E0E27EDAE37}"/>
              </a:ext>
            </a:extLst>
          </p:cNvPr>
          <p:cNvGrpSpPr/>
          <p:nvPr/>
        </p:nvGrpSpPr>
        <p:grpSpPr>
          <a:xfrm>
            <a:off x="6096000" y="1433895"/>
            <a:ext cx="4959244" cy="2599950"/>
            <a:chOff x="6108571" y="1112083"/>
            <a:chExt cx="4959244" cy="2599950"/>
          </a:xfrm>
        </p:grpSpPr>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DD0102CB-4D62-1254-5426-981306B57D89}"/>
                    </a:ext>
                  </a:extLst>
                </p:cNvPr>
                <p:cNvSpPr/>
                <p:nvPr/>
              </p:nvSpPr>
              <p:spPr>
                <a:xfrm>
                  <a:off x="6108571" y="1112083"/>
                  <a:ext cx="4959244" cy="2599950"/>
                </a:xfrm>
                <a:prstGeom prst="roundRect">
                  <a:avLst>
                    <a:gd name="adj" fmla="val 2724"/>
                  </a:avLst>
                </a:prstGeom>
                <a:gradFill flip="none" rotWithShape="1">
                  <a:gsLst>
                    <a:gs pos="79000">
                      <a:srgbClr val="FFFFFF"/>
                    </a:gs>
                    <a:gs pos="0">
                      <a:schemeClr val="bg1"/>
                    </a:gs>
                    <a:gs pos="91000">
                      <a:srgbClr val="ACE9FB"/>
                    </a:gs>
                    <a:gs pos="100000">
                      <a:srgbClr val="00BDF2">
                        <a:alpha val="25000"/>
                      </a:srgbClr>
                    </a:gs>
                    <a:gs pos="100000">
                      <a:srgbClr val="00BDF2">
                        <a:alpha val="25000"/>
                      </a:srgbClr>
                    </a:gs>
                  </a:gsLst>
                  <a:lin ang="5400000" scaled="1"/>
                  <a:tileRect/>
                </a:gra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b" anchorCtr="0" forceAA="0" compatLnSpc="1">
                  <a:prstTxWarp prst="textNoShape">
                    <a:avLst/>
                  </a:prstTxWarp>
                  <a:noAutofit/>
                </a:bodyPr>
                <a:lstStyle/>
                <a:p>
                  <a:pPr algn="ctr">
                    <a:lnSpc>
                      <a:spcPct val="85000"/>
                    </a:lnSpc>
                    <a:spcBef>
                      <a:spcPts val="599"/>
                    </a:spcBef>
                  </a:pPr>
                  <a14:m>
                    <m:oMath xmlns:m="http://schemas.openxmlformats.org/officeDocument/2006/math">
                      <m:r>
                        <a:rPr lang="sv-SE" sz="1600" b="0" i="1" dirty="0" smtClean="0">
                          <a:solidFill>
                            <a:schemeClr val="accent6">
                              <a:lumMod val="50000"/>
                            </a:schemeClr>
                          </a:solidFill>
                          <a:latin typeface="Cambria Math" panose="02040503050406030204" pitchFamily="18" charset="0"/>
                        </a:rPr>
                        <m:t>≈2×1</m:t>
                      </m:r>
                      <m:sSup>
                        <m:sSupPr>
                          <m:ctrlPr>
                            <a:rPr lang="sv-SE" sz="1600" i="1" dirty="0" smtClean="0">
                              <a:solidFill>
                                <a:schemeClr val="accent6">
                                  <a:lumMod val="50000"/>
                                </a:schemeClr>
                              </a:solidFill>
                              <a:latin typeface="Cambria Math" panose="02040503050406030204" pitchFamily="18" charset="0"/>
                            </a:rPr>
                          </m:ctrlPr>
                        </m:sSupPr>
                        <m:e>
                          <m:r>
                            <a:rPr lang="sv-SE" sz="1600" b="0" i="1" dirty="0" smtClean="0">
                              <a:solidFill>
                                <a:schemeClr val="accent6">
                                  <a:lumMod val="50000"/>
                                </a:schemeClr>
                              </a:solidFill>
                              <a:latin typeface="Cambria Math" panose="02040503050406030204" pitchFamily="18" charset="0"/>
                            </a:rPr>
                            <m:t>0</m:t>
                          </m:r>
                        </m:e>
                        <m:sup>
                          <m:r>
                            <a:rPr lang="sv-SE" sz="1600" b="0" i="1" dirty="0" smtClean="0">
                              <a:solidFill>
                                <a:schemeClr val="accent6">
                                  <a:lumMod val="50000"/>
                                </a:schemeClr>
                              </a:solidFill>
                              <a:latin typeface="Cambria Math" panose="02040503050406030204" pitchFamily="18" charset="0"/>
                            </a:rPr>
                            <m:t>11</m:t>
                          </m:r>
                        </m:sup>
                      </m:sSup>
                    </m:oMath>
                  </a14:m>
                  <a:r>
                    <a:rPr lang="en-SE" sz="1600" dirty="0">
                      <a:solidFill>
                        <a:schemeClr val="accent6">
                          <a:lumMod val="50000"/>
                        </a:schemeClr>
                      </a:solidFill>
                      <a:latin typeface="Calibri" panose="020F0502020204030204" pitchFamily="34" charset="0"/>
                      <a:cs typeface="Calibri" panose="020F0502020204030204" pitchFamily="34" charset="0"/>
                    </a:rPr>
                    <a:t> </a:t>
                  </a:r>
                  <a:r>
                    <a:rPr lang="sv-SE" sz="1600" dirty="0">
                      <a:solidFill>
                        <a:schemeClr val="accent6">
                          <a:lumMod val="50000"/>
                        </a:schemeClr>
                      </a:solidFill>
                      <a:latin typeface="Calibri" panose="020F0502020204030204" pitchFamily="34" charset="0"/>
                      <a:cs typeface="Calibri" panose="020F0502020204030204" pitchFamily="34" charset="0"/>
                    </a:rPr>
                    <a:t>Tetra Pak</a:t>
                  </a:r>
                  <a:r>
                    <a:rPr lang="sv-SE" sz="1600" baseline="30000" dirty="0">
                      <a:solidFill>
                        <a:schemeClr val="accent6">
                          <a:lumMod val="50000"/>
                        </a:schemeClr>
                      </a:solidFill>
                      <a:latin typeface="Calibri" panose="020F0502020204030204" pitchFamily="34" charset="0"/>
                      <a:cs typeface="Calibri" panose="020F0502020204030204" pitchFamily="34" charset="0"/>
                    </a:rPr>
                    <a:t>®</a:t>
                  </a:r>
                  <a:r>
                    <a:rPr lang="sv-SE" sz="1600" dirty="0">
                      <a:solidFill>
                        <a:schemeClr val="accent6">
                          <a:lumMod val="50000"/>
                        </a:schemeClr>
                      </a:solidFill>
                      <a:latin typeface="Calibri" panose="020F0502020204030204" pitchFamily="34" charset="0"/>
                      <a:cs typeface="Calibri" panose="020F0502020204030204" pitchFamily="34" charset="0"/>
                    </a:rPr>
                    <a:t> </a:t>
                  </a:r>
                  <a:r>
                    <a:rPr lang="en-SE" sz="1600" dirty="0">
                      <a:solidFill>
                        <a:schemeClr val="accent6">
                          <a:lumMod val="50000"/>
                        </a:schemeClr>
                      </a:solidFill>
                      <a:latin typeface="Calibri" panose="020F0502020204030204" pitchFamily="34" charset="0"/>
                      <a:cs typeface="Calibri" panose="020F0502020204030204" pitchFamily="34" charset="0"/>
                    </a:rPr>
                    <a:t>packages </a:t>
                  </a:r>
                  <a:r>
                    <a:rPr lang="sv-SE" sz="1600" dirty="0">
                      <a:solidFill>
                        <a:schemeClr val="accent6">
                          <a:lumMod val="50000"/>
                        </a:schemeClr>
                      </a:solidFill>
                      <a:latin typeface="Calibri" panose="020F0502020204030204" pitchFamily="34" charset="0"/>
                      <a:cs typeface="Calibri" panose="020F0502020204030204" pitchFamily="34" charset="0"/>
                    </a:rPr>
                    <a:t>sold</a:t>
                  </a:r>
                  <a:r>
                    <a:rPr lang="en-SE" sz="1600" dirty="0">
                      <a:solidFill>
                        <a:schemeClr val="accent6">
                          <a:lumMod val="50000"/>
                        </a:schemeClr>
                      </a:solidFill>
                      <a:latin typeface="Calibri" panose="020F0502020204030204" pitchFamily="34" charset="0"/>
                      <a:cs typeface="Calibri" panose="020F0502020204030204" pitchFamily="34" charset="0"/>
                    </a:rPr>
                    <a:t> </a:t>
                  </a:r>
                  <a:r>
                    <a:rPr lang="sv-SE" sz="1600" dirty="0">
                      <a:solidFill>
                        <a:schemeClr val="accent6">
                          <a:lumMod val="50000"/>
                        </a:schemeClr>
                      </a:solidFill>
                      <a:latin typeface="Calibri" panose="020F0502020204030204" pitchFamily="34" charset="0"/>
                      <a:cs typeface="Calibri" panose="020F0502020204030204" pitchFamily="34" charset="0"/>
                    </a:rPr>
                    <a:t>2023</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mc:Choice>
          <mc:Fallback xmlns="">
            <p:sp>
              <p:nvSpPr>
                <p:cNvPr id="6" name="Rectangle: Rounded Corners 5">
                  <a:extLst>
                    <a:ext uri="{FF2B5EF4-FFF2-40B4-BE49-F238E27FC236}">
                      <a16:creationId xmlns:a16="http://schemas.microsoft.com/office/drawing/2014/main" id="{DD0102CB-4D62-1254-5426-981306B57D89}"/>
                    </a:ext>
                  </a:extLst>
                </p:cNvPr>
                <p:cNvSpPr>
                  <a:spLocks noRot="1" noChangeAspect="1" noMove="1" noResize="1" noEditPoints="1" noAdjustHandles="1" noChangeArrowheads="1" noChangeShapeType="1" noTextEdit="1"/>
                </p:cNvSpPr>
                <p:nvPr/>
              </p:nvSpPr>
              <p:spPr>
                <a:xfrm>
                  <a:off x="6108571" y="1112083"/>
                  <a:ext cx="4959244" cy="2599950"/>
                </a:xfrm>
                <a:prstGeom prst="roundRect">
                  <a:avLst>
                    <a:gd name="adj" fmla="val 2724"/>
                  </a:avLst>
                </a:prstGeom>
                <a:blipFill>
                  <a:blip r:embed="rId3"/>
                  <a:stretch>
                    <a:fillRect/>
                  </a:stretch>
                </a:blipFill>
                <a:ln w="3175">
                  <a:solidFill>
                    <a:schemeClr val="accent1"/>
                  </a:solidFill>
                </a:ln>
                <a:effectLst/>
              </p:spPr>
              <p:txBody>
                <a:bodyPr/>
                <a:lstStyle/>
                <a:p>
                  <a:r>
                    <a:rPr lang="en-US">
                      <a:noFill/>
                    </a:rPr>
                    <a:t> </a:t>
                  </a:r>
                </a:p>
              </p:txBody>
            </p:sp>
          </mc:Fallback>
        </mc:AlternateContent>
        <p:pic>
          <p:nvPicPr>
            <p:cNvPr id="4" name="Picture 3">
              <a:extLst>
                <a:ext uri="{FF2B5EF4-FFF2-40B4-BE49-F238E27FC236}">
                  <a16:creationId xmlns:a16="http://schemas.microsoft.com/office/drawing/2014/main" id="{17BFA26B-14FD-E8CC-ADD0-F9AB136D04C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147483" y="1255316"/>
              <a:ext cx="4877452" cy="1698744"/>
            </a:xfrm>
            <a:prstGeom prst="rect">
              <a:avLst/>
            </a:prstGeom>
          </p:spPr>
        </p:pic>
      </p:grpSp>
      <p:grpSp>
        <p:nvGrpSpPr>
          <p:cNvPr id="11" name="Group 10">
            <a:extLst>
              <a:ext uri="{FF2B5EF4-FFF2-40B4-BE49-F238E27FC236}">
                <a16:creationId xmlns:a16="http://schemas.microsoft.com/office/drawing/2014/main" id="{2248D19A-1BA0-822B-C063-111453F1288A}"/>
              </a:ext>
            </a:extLst>
          </p:cNvPr>
          <p:cNvGrpSpPr/>
          <p:nvPr/>
        </p:nvGrpSpPr>
        <p:grpSpPr>
          <a:xfrm>
            <a:off x="1110166" y="4405144"/>
            <a:ext cx="3355327" cy="1970456"/>
            <a:chOff x="1110166" y="4405144"/>
            <a:chExt cx="3355327" cy="1970456"/>
          </a:xfrm>
        </p:grpSpPr>
        <p:sp>
          <p:nvSpPr>
            <p:cNvPr id="3" name="Rectangle: Rounded Corners 2">
              <a:extLst>
                <a:ext uri="{FF2B5EF4-FFF2-40B4-BE49-F238E27FC236}">
                  <a16:creationId xmlns:a16="http://schemas.microsoft.com/office/drawing/2014/main" id="{A2EECEEA-41B3-F421-50B9-BD9C0E8F5BF6}"/>
                </a:ext>
              </a:extLst>
            </p:cNvPr>
            <p:cNvSpPr/>
            <p:nvPr/>
          </p:nvSpPr>
          <p:spPr>
            <a:xfrm>
              <a:off x="1110166" y="4405144"/>
              <a:ext cx="3355327" cy="1970456"/>
            </a:xfrm>
            <a:prstGeom prst="roundRect">
              <a:avLst>
                <a:gd name="adj" fmla="val 2724"/>
              </a:avLst>
            </a:prstGeom>
            <a:gradFill flip="none" rotWithShape="1">
              <a:gsLst>
                <a:gs pos="79000">
                  <a:srgbClr val="FFFFFF"/>
                </a:gs>
                <a:gs pos="0">
                  <a:schemeClr val="bg1"/>
                </a:gs>
                <a:gs pos="91000">
                  <a:srgbClr val="ACE9FB"/>
                </a:gs>
                <a:gs pos="100000">
                  <a:srgbClr val="00BDF2">
                    <a:alpha val="25000"/>
                  </a:srgbClr>
                </a:gs>
                <a:gs pos="100000">
                  <a:srgbClr val="00BDF2">
                    <a:alpha val="25000"/>
                  </a:srgbClr>
                </a:gs>
              </a:gsLst>
              <a:lin ang="5400000" scaled="1"/>
              <a:tileRect/>
            </a:gra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b" anchorCtr="0" forceAA="0" compatLnSpc="1">
              <a:prstTxWarp prst="textNoShape">
                <a:avLst/>
              </a:prstTxWarp>
              <a:noAutofit/>
            </a:bodyPr>
            <a:lstStyle/>
            <a:p>
              <a:pPr algn="ctr">
                <a:lnSpc>
                  <a:spcPct val="85000"/>
                </a:lnSpc>
                <a:spcBef>
                  <a:spcPts val="599"/>
                </a:spcBef>
              </a:pPr>
              <a:r>
                <a:rPr lang="sv-SE" sz="1600">
                  <a:solidFill>
                    <a:schemeClr val="accent6">
                      <a:lumMod val="50000"/>
                    </a:schemeClr>
                  </a:solidFill>
                  <a:latin typeface="Calibri" panose="020F0502020204030204" pitchFamily="34" charset="0"/>
                  <a:cs typeface="Calibri" panose="020F0502020204030204" pitchFamily="34" charset="0"/>
                </a:rPr>
                <a:t>8.5 k</a:t>
              </a:r>
              <a:r>
                <a:rPr lang="en-SE" sz="1600">
                  <a:solidFill>
                    <a:schemeClr val="accent6">
                      <a:lumMod val="50000"/>
                    </a:schemeClr>
                  </a:solidFill>
                  <a:latin typeface="Calibri" panose="020F0502020204030204" pitchFamily="34" charset="0"/>
                  <a:cs typeface="Calibri" panose="020F0502020204030204" pitchFamily="34" charset="0"/>
                </a:rPr>
                <a:t> </a:t>
              </a:r>
              <a:r>
                <a:rPr lang="sv-SE" sz="1600">
                  <a:solidFill>
                    <a:schemeClr val="accent6">
                      <a:lumMod val="50000"/>
                    </a:schemeClr>
                  </a:solidFill>
                  <a:latin typeface="Calibri" panose="020F0502020204030204" pitchFamily="34" charset="0"/>
                  <a:cs typeface="Calibri" panose="020F0502020204030204" pitchFamily="34" charset="0"/>
                </a:rPr>
                <a:t>Filling machines in operation</a:t>
              </a:r>
              <a:endParaRPr lang="en-US" sz="1600">
                <a:solidFill>
                  <a:schemeClr val="accent6">
                    <a:lumMod val="50000"/>
                  </a:schemeClr>
                </a:solidFill>
                <a:latin typeface="Calibri" panose="020F0502020204030204" pitchFamily="34" charset="0"/>
                <a:cs typeface="Calibri" panose="020F0502020204030204" pitchFamily="34" charset="0"/>
              </a:endParaRPr>
            </a:p>
          </p:txBody>
        </p:sp>
        <p:pic>
          <p:nvPicPr>
            <p:cNvPr id="20" name="Picture 19">
              <a:extLst>
                <a:ext uri="{FF2B5EF4-FFF2-40B4-BE49-F238E27FC236}">
                  <a16:creationId xmlns:a16="http://schemas.microsoft.com/office/drawing/2014/main" id="{AB89760E-0957-3E46-7217-CFCE8B8A3F4D}"/>
                </a:ext>
              </a:extLst>
            </p:cNvPr>
            <p:cNvPicPr>
              <a:picLocks noChangeAspect="1"/>
            </p:cNvPicPr>
            <p:nvPr/>
          </p:nvPicPr>
          <p:blipFill>
            <a:blip r:embed="rId5"/>
            <a:stretch>
              <a:fillRect/>
            </a:stretch>
          </p:blipFill>
          <p:spPr>
            <a:xfrm>
              <a:off x="1805976" y="4533515"/>
              <a:ext cx="1921059" cy="1365529"/>
            </a:xfrm>
            <a:prstGeom prst="rect">
              <a:avLst/>
            </a:prstGeom>
          </p:spPr>
        </p:pic>
      </p:grpSp>
      <p:grpSp>
        <p:nvGrpSpPr>
          <p:cNvPr id="12" name="Group 11">
            <a:extLst>
              <a:ext uri="{FF2B5EF4-FFF2-40B4-BE49-F238E27FC236}">
                <a16:creationId xmlns:a16="http://schemas.microsoft.com/office/drawing/2014/main" id="{90878A34-659E-5D19-53DD-A68DA43F73FA}"/>
              </a:ext>
            </a:extLst>
          </p:cNvPr>
          <p:cNvGrpSpPr/>
          <p:nvPr/>
        </p:nvGrpSpPr>
        <p:grpSpPr>
          <a:xfrm>
            <a:off x="6122590" y="4405144"/>
            <a:ext cx="4959244" cy="2287486"/>
            <a:chOff x="6122590" y="4405144"/>
            <a:chExt cx="4959244" cy="2287486"/>
          </a:xfrm>
        </p:grpSpPr>
        <p:sp>
          <p:nvSpPr>
            <p:cNvPr id="22" name="Rectangle: Rounded Corners 21">
              <a:extLst>
                <a:ext uri="{FF2B5EF4-FFF2-40B4-BE49-F238E27FC236}">
                  <a16:creationId xmlns:a16="http://schemas.microsoft.com/office/drawing/2014/main" id="{501DC64A-6B9F-E8C6-D1A4-6B7E3DCE3653}"/>
                </a:ext>
              </a:extLst>
            </p:cNvPr>
            <p:cNvSpPr/>
            <p:nvPr/>
          </p:nvSpPr>
          <p:spPr>
            <a:xfrm>
              <a:off x="6122590" y="4405144"/>
              <a:ext cx="4959244" cy="2287486"/>
            </a:xfrm>
            <a:prstGeom prst="roundRect">
              <a:avLst>
                <a:gd name="adj" fmla="val 2724"/>
              </a:avLst>
            </a:prstGeom>
            <a:gradFill flip="none" rotWithShape="1">
              <a:gsLst>
                <a:gs pos="1000">
                  <a:srgbClr val="00BDF2">
                    <a:alpha val="25000"/>
                  </a:srgbClr>
                </a:gs>
                <a:gs pos="48000">
                  <a:srgbClr val="00BDF2">
                    <a:alpha val="25000"/>
                  </a:srgbClr>
                </a:gs>
                <a:gs pos="75000">
                  <a:srgbClr val="00BDF2">
                    <a:alpha val="50000"/>
                  </a:srgbClr>
                </a:gs>
                <a:gs pos="100000">
                  <a:srgbClr val="00BDF2">
                    <a:alpha val="75000"/>
                  </a:srgbClr>
                </a:gs>
              </a:gsLst>
              <a:lin ang="5400000" scaled="1"/>
              <a:tileRect/>
            </a:gra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endParaRPr lang="en-US" sz="1600" err="1">
                <a:solidFill>
                  <a:schemeClr val="accent6">
                    <a:lumMod val="50000"/>
                  </a:schemeClr>
                </a:solidFill>
                <a:latin typeface="Calibri" panose="020F0502020204030204" pitchFamily="34" charset="0"/>
                <a:cs typeface="Calibri" panose="020F0502020204030204" pitchFamily="34" charset="0"/>
              </a:endParaRPr>
            </a:p>
          </p:txBody>
        </p:sp>
        <p:pic>
          <p:nvPicPr>
            <p:cNvPr id="24" name="Picture 23">
              <a:extLst>
                <a:ext uri="{FF2B5EF4-FFF2-40B4-BE49-F238E27FC236}">
                  <a16:creationId xmlns:a16="http://schemas.microsoft.com/office/drawing/2014/main" id="{D139D48A-5C71-E2EC-76F4-9763A2712ADC}"/>
                </a:ext>
              </a:extLst>
            </p:cNvPr>
            <p:cNvPicPr>
              <a:picLocks noChangeAspect="1"/>
            </p:cNvPicPr>
            <p:nvPr/>
          </p:nvPicPr>
          <p:blipFill rotWithShape="1">
            <a:blip r:embed="rId6"/>
            <a:srcRect l="12205" b="28428"/>
            <a:stretch/>
          </p:blipFill>
          <p:spPr>
            <a:xfrm>
              <a:off x="8848619" y="4561502"/>
              <a:ext cx="2059526" cy="2038984"/>
            </a:xfrm>
            <a:prstGeom prst="rect">
              <a:avLst/>
            </a:prstGeom>
            <a:effectLst>
              <a:outerShdw blurRad="50800" dist="38100" dir="2700000" algn="tl" rotWithShape="0">
                <a:prstClr val="black">
                  <a:alpha val="40000"/>
                </a:prstClr>
              </a:outerShdw>
            </a:effectLst>
          </p:spPr>
        </p:pic>
        <p:sp>
          <p:nvSpPr>
            <p:cNvPr id="25" name="TextBox 24">
              <a:extLst>
                <a:ext uri="{FF2B5EF4-FFF2-40B4-BE49-F238E27FC236}">
                  <a16:creationId xmlns:a16="http://schemas.microsoft.com/office/drawing/2014/main" id="{A80A0620-07BD-33DF-292B-AA2B92E6523E}"/>
                </a:ext>
              </a:extLst>
            </p:cNvPr>
            <p:cNvSpPr txBox="1"/>
            <p:nvPr/>
          </p:nvSpPr>
          <p:spPr>
            <a:xfrm>
              <a:off x="6484399" y="4637160"/>
              <a:ext cx="2457991" cy="984885"/>
            </a:xfrm>
            <a:prstGeom prst="rect">
              <a:avLst/>
            </a:prstGeom>
            <a:noFill/>
          </p:spPr>
          <p:txBody>
            <a:bodyPr wrap="square" lIns="0" tIns="0" rIns="0" bIns="0" rtlCol="0">
              <a:spAutoFit/>
            </a:bodyPr>
            <a:lstStyle/>
            <a:p>
              <a:r>
                <a:rPr lang="sv-SE" sz="1600" b="1">
                  <a:solidFill>
                    <a:schemeClr val="accent6">
                      <a:lumMod val="50000"/>
                    </a:schemeClr>
                  </a:solidFill>
                  <a:latin typeface="Calibri" panose="020F0502020204030204" pitchFamily="34" charset="0"/>
                  <a:cs typeface="Calibri" panose="020F0502020204030204" pitchFamily="34" charset="0"/>
                </a:rPr>
                <a:t>Simulation driven design </a:t>
              </a:r>
            </a:p>
            <a:p>
              <a:r>
                <a:rPr lang="sv-SE" sz="1600">
                  <a:solidFill>
                    <a:schemeClr val="accent6">
                      <a:lumMod val="50000"/>
                    </a:schemeClr>
                  </a:solidFill>
                  <a:latin typeface="Calibri" panose="020F0502020204030204" pitchFamily="34" charset="0"/>
                  <a:cs typeface="Calibri" panose="020F0502020204030204" pitchFamily="34" charset="0"/>
                </a:rPr>
                <a:t>Necessary tool when approaching our Ambition </a:t>
              </a:r>
              <a:endParaRPr lang="en-US" sz="1600">
                <a:solidFill>
                  <a:schemeClr val="accent6">
                    <a:lumMod val="50000"/>
                  </a:schemeClr>
                </a:solidFill>
                <a:latin typeface="Calibri" panose="020F0502020204030204" pitchFamily="34" charset="0"/>
                <a:cs typeface="Calibri" panose="020F0502020204030204" pitchFamily="34" charset="0"/>
              </a:endParaRPr>
            </a:p>
            <a:p>
              <a:pPr algn="l"/>
              <a:endParaRPr lang="en-US" sz="1600" err="1">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541821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7AEE2-89ED-6CDD-1E5E-1FF8F4768B01}"/>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Model Results</a:t>
            </a:r>
            <a:br>
              <a:rPr lang="sv-SE" sz="3200" dirty="0">
                <a:latin typeface="Calibri" panose="020F0502020204030204" pitchFamily="34" charset="0"/>
                <a:cs typeface="Calibri" panose="020F0502020204030204" pitchFamily="34" charset="0"/>
              </a:rPr>
            </a:br>
            <a:r>
              <a:rPr lang="sv-SE" sz="2000" dirty="0">
                <a:latin typeface="Calibri" panose="020F0502020204030204" pitchFamily="34" charset="0"/>
                <a:cs typeface="Calibri" panose="020F0502020204030204" pitchFamily="34" charset="0"/>
              </a:rPr>
              <a:t>- Sensitivity analysis</a:t>
            </a:r>
            <a:endParaRPr lang="en-US" sz="20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515EA56D-569F-1AB0-34D3-1D34AC69DC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798" y="1656792"/>
            <a:ext cx="4743061" cy="3852000"/>
          </a:xfrm>
          <a:prstGeom prst="rect">
            <a:avLst/>
          </a:prstGeom>
        </p:spPr>
      </p:pic>
      <p:sp>
        <p:nvSpPr>
          <p:cNvPr id="12" name="Rectangle: Rounded Corners 11">
            <a:extLst>
              <a:ext uri="{FF2B5EF4-FFF2-40B4-BE49-F238E27FC236}">
                <a16:creationId xmlns:a16="http://schemas.microsoft.com/office/drawing/2014/main" id="{5D3E6924-B274-BDCE-83BB-903714EABE20}"/>
              </a:ext>
            </a:extLst>
          </p:cNvPr>
          <p:cNvSpPr/>
          <p:nvPr/>
        </p:nvSpPr>
        <p:spPr>
          <a:xfrm>
            <a:off x="5782425" y="192400"/>
            <a:ext cx="3234997" cy="1214957"/>
          </a:xfrm>
          <a:prstGeom prst="roundRect">
            <a:avLst>
              <a:gd name="adj" fmla="val 2724"/>
            </a:avLst>
          </a:prstGeom>
          <a:gradFill flip="none" rotWithShape="1">
            <a:gsLst>
              <a:gs pos="1000">
                <a:srgbClr val="00BDF2">
                  <a:alpha val="25000"/>
                </a:srgbClr>
              </a:gs>
              <a:gs pos="48000">
                <a:srgbClr val="00BDF2">
                  <a:alpha val="25000"/>
                </a:srgbClr>
              </a:gs>
              <a:gs pos="75000">
                <a:srgbClr val="00BDF2">
                  <a:alpha val="50000"/>
                </a:srgbClr>
              </a:gs>
              <a:gs pos="100000">
                <a:srgbClr val="00BDF2">
                  <a:alpha val="75000"/>
                </a:srgbClr>
              </a:gs>
            </a:gsLst>
            <a:lin ang="5400000" scaled="1"/>
            <a:tileRect/>
          </a:gradFill>
          <a:ln w="3175">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sv-SE" sz="1600" dirty="0">
                <a:solidFill>
                  <a:schemeClr val="accent6">
                    <a:lumMod val="50000"/>
                  </a:schemeClr>
                </a:solidFill>
              </a:rPr>
              <a:t>Parametric sweep</a:t>
            </a:r>
            <a:endParaRPr lang="en-US" sz="1600" dirty="0">
              <a:solidFill>
                <a:schemeClr val="accent6">
                  <a:lumMod val="50000"/>
                </a:schemeClr>
              </a:solidFill>
            </a:endParaRP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FCA19DEB-CF2A-5F9C-E5C1-2CC6476E7AD7}"/>
                  </a:ext>
                </a:extLst>
              </p:cNvPr>
              <p:cNvGraphicFramePr>
                <a:graphicFrameLocks noGrp="1"/>
              </p:cNvGraphicFramePr>
              <p:nvPr>
                <p:extLst>
                  <p:ext uri="{D42A27DB-BD31-4B8C-83A1-F6EECF244321}">
                    <p14:modId xmlns:p14="http://schemas.microsoft.com/office/powerpoint/2010/main" val="1029088510"/>
                  </p:ext>
                </p:extLst>
              </p:nvPr>
            </p:nvGraphicFramePr>
            <p:xfrm>
              <a:off x="5863232" y="626112"/>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𝜔</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0</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𝜌</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𝑐</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400" smtClean="0">
                                    <a:solidFill>
                                      <a:schemeClr val="accent6">
                                        <a:lumMod val="50000"/>
                                      </a:schemeClr>
                                    </a:solidFill>
                                    <a:effectLst/>
                                    <a:latin typeface="Cambria Math" panose="02040503050406030204" pitchFamily="18" charset="0"/>
                                    <a:ea typeface="Times New Roman" panose="02020603050405020304" pitchFamily="18" charset="0"/>
                                  </a:rPr>
                                  <m:t>kg</m:t>
                                </m:r>
                                <m:r>
                                  <a:rPr lang="en-US" sz="1400" smtClean="0">
                                    <a:solidFill>
                                      <a:schemeClr val="accent6">
                                        <a:lumMod val="50000"/>
                                      </a:schemeClr>
                                    </a:solidFill>
                                    <a:effectLst/>
                                    <a:latin typeface="Cambria Math" panose="02040503050406030204" pitchFamily="18" charset="0"/>
                                    <a:ea typeface="Times New Roman" panose="02020603050405020304" pitchFamily="18" charset="0"/>
                                  </a:rPr>
                                  <m:t>⋅</m:t>
                                </m:r>
                                <m:sSup>
                                  <m:sSupPr>
                                    <m:ctrlPr>
                                      <a:rPr lang="en-US" sz="1400" i="1">
                                        <a:solidFill>
                                          <a:schemeClr val="accent6">
                                            <a:lumMod val="50000"/>
                                          </a:schemeClr>
                                        </a:solidFill>
                                        <a:effectLst/>
                                        <a:latin typeface="Cambria Math" panose="02040503050406030204" pitchFamily="18" charset="0"/>
                                        <a:ea typeface="Times New Roman" panose="02020603050405020304" pitchFamily="18" charset="0"/>
                                      </a:rPr>
                                    </m:ctrlPr>
                                  </m:sSupPr>
                                  <m:e>
                                    <m:r>
                                      <m:rPr>
                                        <m:sty m:val="p"/>
                                      </m:rPr>
                                      <a:rPr lang="en-US" sz="1400">
                                        <a:solidFill>
                                          <a:schemeClr val="accent6">
                                            <a:lumMod val="50000"/>
                                          </a:schemeClr>
                                        </a:solidFill>
                                        <a:effectLst/>
                                        <a:latin typeface="Cambria Math" panose="02040503050406030204" pitchFamily="18" charset="0"/>
                                        <a:ea typeface="Times New Roman" panose="02020603050405020304" pitchFamily="18" charset="0"/>
                                      </a:rPr>
                                      <m:t>m</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m:t>
                                    </m:r>
                                    <m:r>
                                      <a:rPr lang="en-US" sz="1400">
                                        <a:solidFill>
                                          <a:schemeClr val="accent6">
                                            <a:lumMod val="50000"/>
                                          </a:schemeClr>
                                        </a:solidFill>
                                        <a:effectLst/>
                                        <a:latin typeface="Cambria Math" panose="02040503050406030204" pitchFamily="18" charset="0"/>
                                        <a:ea typeface="Times New Roman" panose="02020603050405020304" pitchFamily="18" charset="0"/>
                                      </a:rPr>
                                      <m:t>3</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57412312"/>
                      </a:ext>
                    </a:extLst>
                  </a:tr>
                </a:tbl>
              </a:graphicData>
            </a:graphic>
          </p:graphicFrame>
        </mc:Choice>
        <mc:Fallback xmlns="">
          <p:graphicFrame>
            <p:nvGraphicFramePr>
              <p:cNvPr id="13" name="Table 12">
                <a:extLst>
                  <a:ext uri="{FF2B5EF4-FFF2-40B4-BE49-F238E27FC236}">
                    <a16:creationId xmlns:a16="http://schemas.microsoft.com/office/drawing/2014/main" id="{FCA19DEB-CF2A-5F9C-E5C1-2CC6476E7AD7}"/>
                  </a:ext>
                </a:extLst>
              </p:cNvPr>
              <p:cNvGraphicFramePr>
                <a:graphicFrameLocks noGrp="1"/>
              </p:cNvGraphicFramePr>
              <p:nvPr>
                <p:extLst>
                  <p:ext uri="{D42A27DB-BD31-4B8C-83A1-F6EECF244321}">
                    <p14:modId xmlns:p14="http://schemas.microsoft.com/office/powerpoint/2010/main" val="1029088510"/>
                  </p:ext>
                </p:extLst>
              </p:nvPr>
            </p:nvGraphicFramePr>
            <p:xfrm>
              <a:off x="5863232" y="626112"/>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21336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613" t="-122222" r="-209202" b="-147222"/>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613" t="-228571" r="-209202" b="-51429"/>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stretch>
                            <a:fillRect l="-256738" t="-228571" r="-1418" b="-51429"/>
                          </a:stretch>
                        </a:blipFill>
                      </a:tcPr>
                    </a:tc>
                    <a:extLst>
                      <a:ext uri="{0D108BD9-81ED-4DB2-BD59-A6C34878D82A}">
                        <a16:rowId xmlns:a16="http://schemas.microsoft.com/office/drawing/2014/main" val="557412312"/>
                      </a:ext>
                    </a:extLst>
                  </a:tr>
                </a:tbl>
              </a:graphicData>
            </a:graphic>
          </p:graphicFrame>
        </mc:Fallback>
      </mc:AlternateContent>
      <p:sp>
        <p:nvSpPr>
          <p:cNvPr id="3" name="TextBox 2">
            <a:extLst>
              <a:ext uri="{FF2B5EF4-FFF2-40B4-BE49-F238E27FC236}">
                <a16:creationId xmlns:a16="http://schemas.microsoft.com/office/drawing/2014/main" id="{216F1D82-0703-D59D-D328-2199A0703F92}"/>
              </a:ext>
            </a:extLst>
          </p:cNvPr>
          <p:cNvSpPr txBox="1"/>
          <p:nvPr/>
        </p:nvSpPr>
        <p:spPr>
          <a:xfrm>
            <a:off x="5487150" y="4000672"/>
            <a:ext cx="5906360" cy="2062103"/>
          </a:xfrm>
          <a:prstGeom prst="rect">
            <a:avLst/>
          </a:prstGeom>
          <a:noFill/>
        </p:spPr>
        <p:txBody>
          <a:bodyPr wrap="none" lIns="0" tIns="0" rIns="0" bIns="0" rtlCol="0">
            <a:spAutoFit/>
          </a:bodyPr>
          <a:lstStyle/>
          <a:p>
            <a:pPr marL="742950" lvl="1" indent="-285750">
              <a:buFont typeface="Arial" panose="020B0604020202020204" pitchFamily="34" charset="0"/>
              <a:buChar char="•"/>
            </a:pPr>
            <a:r>
              <a:rPr lang="en-IE" dirty="0">
                <a:solidFill>
                  <a:schemeClr val="accent6">
                    <a:lumMod val="50000"/>
                  </a:schemeClr>
                </a:solidFill>
                <a:latin typeface="Calibri" panose="020F0502020204030204" pitchFamily="34" charset="0"/>
                <a:cs typeface="Calibri" panose="020F0502020204030204" pitchFamily="34" charset="0"/>
              </a:rPr>
              <a:t>Lower PE temperature for higher density board</a:t>
            </a:r>
          </a:p>
          <a:p>
            <a:pPr marL="1200150" lvl="2" indent="-285750">
              <a:buFont typeface="Arial" panose="020B0604020202020204" pitchFamily="34" charset="0"/>
              <a:buChar char="•"/>
            </a:pPr>
            <a:r>
              <a:rPr lang="en-IE" sz="1600" dirty="0">
                <a:solidFill>
                  <a:schemeClr val="accent6">
                    <a:lumMod val="50000"/>
                  </a:schemeClr>
                </a:solidFill>
                <a:latin typeface="Calibri" panose="020F0502020204030204" pitchFamily="34" charset="0"/>
                <a:cs typeface="Calibri" panose="020F0502020204030204" pitchFamily="34" charset="0"/>
              </a:rPr>
              <a:t>higher specific heat</a:t>
            </a:r>
          </a:p>
          <a:p>
            <a:pPr marL="1200150" lvl="2" indent="-285750">
              <a:buFont typeface="Arial" panose="020B0604020202020204" pitchFamily="34" charset="0"/>
              <a:buChar char="•"/>
            </a:pPr>
            <a:r>
              <a:rPr lang="en-IE" sz="1600" dirty="0">
                <a:solidFill>
                  <a:schemeClr val="accent6">
                    <a:lumMod val="50000"/>
                  </a:schemeClr>
                </a:solidFill>
                <a:latin typeface="Calibri" panose="020F0502020204030204" pitchFamily="34" charset="0"/>
                <a:cs typeface="Calibri" panose="020F0502020204030204" pitchFamily="34" charset="0"/>
              </a:rPr>
              <a:t>higher thermal conductivity</a:t>
            </a:r>
          </a:p>
          <a:p>
            <a:pPr lvl="1"/>
            <a:endParaRPr lang="en-IE" dirty="0">
              <a:solidFill>
                <a:schemeClr val="accent6">
                  <a:lumMod val="50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IE" dirty="0">
                <a:solidFill>
                  <a:schemeClr val="accent6">
                    <a:lumMod val="50000"/>
                  </a:schemeClr>
                </a:solidFill>
                <a:latin typeface="Calibri" panose="020F0502020204030204" pitchFamily="34" charset="0"/>
                <a:cs typeface="Calibri" panose="020F0502020204030204" pitchFamily="34" charset="0"/>
              </a:rPr>
              <a:t>Lower PE temperature the higher the moisture content</a:t>
            </a:r>
          </a:p>
          <a:p>
            <a:pPr marL="1200150" lvl="2" indent="-285750">
              <a:buFont typeface="Arial" panose="020B0604020202020204" pitchFamily="34" charset="0"/>
              <a:buChar char="•"/>
            </a:pPr>
            <a:r>
              <a:rPr lang="en-IE" sz="1600" dirty="0">
                <a:solidFill>
                  <a:schemeClr val="accent6">
                    <a:lumMod val="50000"/>
                  </a:schemeClr>
                </a:solidFill>
                <a:latin typeface="Calibri" panose="020F0502020204030204" pitchFamily="34" charset="0"/>
                <a:cs typeface="Calibri" panose="020F0502020204030204" pitchFamily="34" charset="0"/>
              </a:rPr>
              <a:t>higher specific heat</a:t>
            </a:r>
          </a:p>
          <a:p>
            <a:pPr marL="1200150" lvl="2" indent="-285750">
              <a:buFont typeface="Arial" panose="020B0604020202020204" pitchFamily="34" charset="0"/>
              <a:buChar char="•"/>
            </a:pPr>
            <a:r>
              <a:rPr lang="en-IE" sz="1600" dirty="0">
                <a:solidFill>
                  <a:schemeClr val="accent6">
                    <a:lumMod val="50000"/>
                  </a:schemeClr>
                </a:solidFill>
                <a:latin typeface="Calibri" panose="020F0502020204030204" pitchFamily="34" charset="0"/>
                <a:cs typeface="Calibri" panose="020F0502020204030204" pitchFamily="34" charset="0"/>
              </a:rPr>
              <a:t>higher thermal conductivity</a:t>
            </a:r>
          </a:p>
          <a:p>
            <a:pPr marL="1200150" lvl="2" indent="-285750">
              <a:buFont typeface="Arial" panose="020B0604020202020204" pitchFamily="34" charset="0"/>
              <a:buChar char="•"/>
            </a:pPr>
            <a:r>
              <a:rPr lang="en-IE" sz="1600" dirty="0">
                <a:solidFill>
                  <a:schemeClr val="accent6">
                    <a:lumMod val="50000"/>
                  </a:schemeClr>
                </a:solidFill>
                <a:latin typeface="Calibri" panose="020F0502020204030204" pitchFamily="34" charset="0"/>
                <a:cs typeface="Calibri" panose="020F0502020204030204" pitchFamily="34" charset="0"/>
              </a:rPr>
              <a:t>more energy required to dry </a:t>
            </a:r>
          </a:p>
        </p:txBody>
      </p:sp>
      <p:cxnSp>
        <p:nvCxnSpPr>
          <p:cNvPr id="15" name="Straight Arrow Connector 14">
            <a:extLst>
              <a:ext uri="{FF2B5EF4-FFF2-40B4-BE49-F238E27FC236}">
                <a16:creationId xmlns:a16="http://schemas.microsoft.com/office/drawing/2014/main" id="{53D6338E-E9DC-8687-E977-F340C081F047}"/>
              </a:ext>
            </a:extLst>
          </p:cNvPr>
          <p:cNvCxnSpPr/>
          <p:nvPr/>
        </p:nvCxnSpPr>
        <p:spPr>
          <a:xfrm flipH="1">
            <a:off x="9177235" y="937765"/>
            <a:ext cx="301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F191A5E-79D7-D3F4-DDCB-DFDDA4FF1E1C}"/>
              </a:ext>
            </a:extLst>
          </p:cNvPr>
          <p:cNvCxnSpPr/>
          <p:nvPr/>
        </p:nvCxnSpPr>
        <p:spPr>
          <a:xfrm flipH="1">
            <a:off x="9167508" y="1177713"/>
            <a:ext cx="301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DA4AA54-DF79-F7AA-2D6A-A268E493981C}"/>
              </a:ext>
            </a:extLst>
          </p:cNvPr>
          <p:cNvSpPr txBox="1"/>
          <p:nvPr/>
        </p:nvSpPr>
        <p:spPr>
          <a:xfrm>
            <a:off x="9619151" y="1068397"/>
            <a:ext cx="1036688" cy="215444"/>
          </a:xfrm>
          <a:prstGeom prst="rect">
            <a:avLst/>
          </a:prstGeom>
          <a:noFill/>
        </p:spPr>
        <p:txBody>
          <a:bodyPr wrap="square" lIns="0" tIns="0" rIns="0" bIns="0" rtlCol="0">
            <a:spAutoFit/>
          </a:bodyPr>
          <a:lstStyle/>
          <a:p>
            <a:pPr algn="l"/>
            <a:r>
              <a:rPr lang="en-IE" sz="1400" dirty="0">
                <a:latin typeface="Calibri" panose="020F0502020204030204" pitchFamily="34" charset="0"/>
                <a:cs typeface="Calibri" panose="020F0502020204030204" pitchFamily="34" charset="0"/>
              </a:rPr>
              <a:t>initial density</a:t>
            </a:r>
          </a:p>
        </p:txBody>
      </p:sp>
      <p:sp>
        <p:nvSpPr>
          <p:cNvPr id="18" name="TextBox 17">
            <a:extLst>
              <a:ext uri="{FF2B5EF4-FFF2-40B4-BE49-F238E27FC236}">
                <a16:creationId xmlns:a16="http://schemas.microsoft.com/office/drawing/2014/main" id="{8DB7E6FF-E1C6-4EFA-13BF-7C979A891DE3}"/>
              </a:ext>
            </a:extLst>
          </p:cNvPr>
          <p:cNvSpPr txBox="1"/>
          <p:nvPr/>
        </p:nvSpPr>
        <p:spPr>
          <a:xfrm>
            <a:off x="9619150" y="806678"/>
            <a:ext cx="1983517" cy="215444"/>
          </a:xfrm>
          <a:prstGeom prst="rect">
            <a:avLst/>
          </a:prstGeom>
          <a:noFill/>
        </p:spPr>
        <p:txBody>
          <a:bodyPr wrap="square" lIns="0" tIns="0" rIns="0" bIns="0" rtlCol="0">
            <a:spAutoFit/>
          </a:bodyPr>
          <a:lstStyle/>
          <a:p>
            <a:pPr algn="l"/>
            <a:r>
              <a:rPr lang="en-IE" sz="1400" dirty="0">
                <a:latin typeface="Calibri" panose="020F0502020204030204" pitchFamily="34" charset="0"/>
                <a:cs typeface="Calibri" panose="020F0502020204030204" pitchFamily="34" charset="0"/>
              </a:rPr>
              <a:t>initial moisture ratio</a:t>
            </a:r>
          </a:p>
        </p:txBody>
      </p:sp>
      <p:grpSp>
        <p:nvGrpSpPr>
          <p:cNvPr id="19" name="Group 18">
            <a:extLst>
              <a:ext uri="{FF2B5EF4-FFF2-40B4-BE49-F238E27FC236}">
                <a16:creationId xmlns:a16="http://schemas.microsoft.com/office/drawing/2014/main" id="{E1A0DB9B-F008-B958-C1EC-CAA1BDE7E32D}"/>
              </a:ext>
            </a:extLst>
          </p:cNvPr>
          <p:cNvGrpSpPr/>
          <p:nvPr/>
        </p:nvGrpSpPr>
        <p:grpSpPr>
          <a:xfrm>
            <a:off x="5844734" y="2223702"/>
            <a:ext cx="864516" cy="1147885"/>
            <a:chOff x="6760850" y="1390676"/>
            <a:chExt cx="864516" cy="1147885"/>
          </a:xfrm>
        </p:grpSpPr>
        <p:pic>
          <p:nvPicPr>
            <p:cNvPr id="20" name="Picture 19">
              <a:extLst>
                <a:ext uri="{FF2B5EF4-FFF2-40B4-BE49-F238E27FC236}">
                  <a16:creationId xmlns:a16="http://schemas.microsoft.com/office/drawing/2014/main" id="{7CAC1E7A-35BE-0E99-3759-3DC1724E23B9}"/>
                </a:ext>
              </a:extLst>
            </p:cNvPr>
            <p:cNvPicPr>
              <a:picLocks noChangeAspect="1"/>
            </p:cNvPicPr>
            <p:nvPr/>
          </p:nvPicPr>
          <p:blipFill>
            <a:blip r:embed="rId4"/>
            <a:stretch>
              <a:fillRect/>
            </a:stretch>
          </p:blipFill>
          <p:spPr>
            <a:xfrm>
              <a:off x="6760850" y="1390676"/>
              <a:ext cx="864516" cy="1147885"/>
            </a:xfrm>
            <a:prstGeom prst="rect">
              <a:avLst/>
            </a:prstGeom>
          </p:spPr>
        </p:pic>
        <p:cxnSp>
          <p:nvCxnSpPr>
            <p:cNvPr id="21" name="Straight Connector 20">
              <a:extLst>
                <a:ext uri="{FF2B5EF4-FFF2-40B4-BE49-F238E27FC236}">
                  <a16:creationId xmlns:a16="http://schemas.microsoft.com/office/drawing/2014/main" id="{75048B2B-5C78-83E6-E886-D34B9710C3B5}"/>
                </a:ext>
              </a:extLst>
            </p:cNvPr>
            <p:cNvCxnSpPr>
              <a:cxnSpLocks/>
            </p:cNvCxnSpPr>
            <p:nvPr/>
          </p:nvCxnSpPr>
          <p:spPr>
            <a:xfrm flipH="1">
              <a:off x="6760850" y="1390676"/>
              <a:ext cx="86451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2" name="Straight Arrow Connector 21">
            <a:extLst>
              <a:ext uri="{FF2B5EF4-FFF2-40B4-BE49-F238E27FC236}">
                <a16:creationId xmlns:a16="http://schemas.microsoft.com/office/drawing/2014/main" id="{9F6F8C65-0C78-531B-CBB2-FC36BC6EF668}"/>
              </a:ext>
            </a:extLst>
          </p:cNvPr>
          <p:cNvCxnSpPr>
            <a:cxnSpLocks/>
          </p:cNvCxnSpPr>
          <p:nvPr/>
        </p:nvCxnSpPr>
        <p:spPr>
          <a:xfrm flipH="1">
            <a:off x="6780167" y="2223702"/>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3F76415-43C2-5AD3-F179-4F2C04D6CDDB}"/>
              </a:ext>
            </a:extLst>
          </p:cNvPr>
          <p:cNvSpPr txBox="1"/>
          <p:nvPr/>
        </p:nvSpPr>
        <p:spPr>
          <a:xfrm>
            <a:off x="10610908" y="6525053"/>
            <a:ext cx="1299971" cy="215444"/>
          </a:xfrm>
          <a:prstGeom prst="rect">
            <a:avLst/>
          </a:prstGeom>
          <a:noFill/>
        </p:spPr>
        <p:txBody>
          <a:bodyPr wrap="none" lIns="0" tIns="0" rIns="0" bIns="0" rtlCol="0">
            <a:spAutoFit/>
          </a:bodyPr>
          <a:lstStyle/>
          <a:p>
            <a:pPr algn="l"/>
            <a:r>
              <a:rPr lang="en-IE" sz="1400" dirty="0">
                <a:solidFill>
                  <a:schemeClr val="accent6">
                    <a:lumMod val="50000"/>
                  </a:schemeClr>
                </a:solidFill>
                <a:latin typeface="Calibri" panose="020F0502020204030204" pitchFamily="34" charset="0"/>
                <a:cs typeface="Calibri" panose="020F0502020204030204" pitchFamily="34" charset="0"/>
              </a:rPr>
              <a:t>PE = polyethylene</a:t>
            </a:r>
          </a:p>
        </p:txBody>
      </p:sp>
      <p:sp>
        <p:nvSpPr>
          <p:cNvPr id="24" name="Rectangle: Rounded Corners 23">
            <a:extLst>
              <a:ext uri="{FF2B5EF4-FFF2-40B4-BE49-F238E27FC236}">
                <a16:creationId xmlns:a16="http://schemas.microsoft.com/office/drawing/2014/main" id="{2F0FAAF4-5CA1-F0EB-2D68-596E32F22A1F}"/>
              </a:ext>
            </a:extLst>
          </p:cNvPr>
          <p:cNvSpPr/>
          <p:nvPr/>
        </p:nvSpPr>
        <p:spPr>
          <a:xfrm>
            <a:off x="7494125" y="2400847"/>
            <a:ext cx="4288867" cy="456479"/>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IE" sz="1600" dirty="0">
                <a:solidFill>
                  <a:schemeClr val="accent6">
                    <a:lumMod val="50000"/>
                  </a:schemeClr>
                </a:solidFill>
                <a:latin typeface="Calibri" panose="020F0502020204030204" pitchFamily="34" charset="0"/>
                <a:cs typeface="Calibri" panose="020F0502020204030204" pitchFamily="34" charset="0"/>
              </a:rPr>
              <a:t>Max. temperature on inside top surface vs. time</a:t>
            </a:r>
          </a:p>
        </p:txBody>
      </p:sp>
    </p:spTree>
    <p:extLst>
      <p:ext uri="{BB962C8B-B14F-4D97-AF65-F5344CB8AC3E}">
        <p14:creationId xmlns:p14="http://schemas.microsoft.com/office/powerpoint/2010/main" val="46425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7AEE2-89ED-6CDD-1E5E-1FF8F4768B01}"/>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Model Results</a:t>
            </a:r>
            <a:br>
              <a:rPr lang="sv-SE" sz="3200" dirty="0">
                <a:latin typeface="Calibri" panose="020F0502020204030204" pitchFamily="34" charset="0"/>
                <a:cs typeface="Calibri" panose="020F0502020204030204" pitchFamily="34" charset="0"/>
              </a:rPr>
            </a:br>
            <a:r>
              <a:rPr lang="sv-SE" sz="2000" dirty="0">
                <a:latin typeface="Calibri" panose="020F0502020204030204" pitchFamily="34" charset="0"/>
                <a:cs typeface="Calibri" panose="020F0502020204030204" pitchFamily="34" charset="0"/>
              </a:rPr>
              <a:t>- Sensitivity analysis</a:t>
            </a:r>
            <a:endParaRPr lang="en-US" sz="200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D4159948-94A3-CE39-9751-1B8033C454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2069" y="1352189"/>
            <a:ext cx="3431489" cy="2520000"/>
          </a:xfrm>
          <a:prstGeom prst="rect">
            <a:avLst/>
          </a:prstGeom>
        </p:spPr>
      </p:pic>
      <p:pic>
        <p:nvPicPr>
          <p:cNvPr id="6" name="Picture 5">
            <a:extLst>
              <a:ext uri="{FF2B5EF4-FFF2-40B4-BE49-F238E27FC236}">
                <a16:creationId xmlns:a16="http://schemas.microsoft.com/office/drawing/2014/main" id="{5BB780EB-E485-7940-0552-55F0E41E3E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2069" y="4040444"/>
            <a:ext cx="3438569" cy="2520000"/>
          </a:xfrm>
          <a:prstGeom prst="rect">
            <a:avLst/>
          </a:prstGeom>
        </p:spPr>
      </p:pic>
      <p:sp>
        <p:nvSpPr>
          <p:cNvPr id="9" name="TextBox 8">
            <a:extLst>
              <a:ext uri="{FF2B5EF4-FFF2-40B4-BE49-F238E27FC236}">
                <a16:creationId xmlns:a16="http://schemas.microsoft.com/office/drawing/2014/main" id="{0CCE81AB-E38F-9C59-6A9E-60605BF972E1}"/>
              </a:ext>
            </a:extLst>
          </p:cNvPr>
          <p:cNvSpPr txBox="1"/>
          <p:nvPr/>
        </p:nvSpPr>
        <p:spPr>
          <a:xfrm>
            <a:off x="4968188" y="1560334"/>
            <a:ext cx="7133617" cy="4801314"/>
          </a:xfrm>
          <a:prstGeom prst="rect">
            <a:avLst/>
          </a:prstGeom>
          <a:noFill/>
        </p:spPr>
        <p:txBody>
          <a:bodyPr wrap="square" lIns="0" tIns="0" rIns="0" bIns="0" rtlCol="0">
            <a:spAutoFit/>
          </a:bodyPr>
          <a:lstStyle/>
          <a:p>
            <a:pPr lvl="1"/>
            <a:endParaRPr lang="en-IE" sz="1400" dirty="0">
              <a:solidFill>
                <a:schemeClr val="accent6">
                  <a:lumMod val="50000"/>
                </a:schemeClr>
              </a:solidFill>
              <a:latin typeface="Calibri" panose="020F0502020204030204" pitchFamily="34" charset="0"/>
              <a:cs typeface="Calibri" panose="020F0502020204030204" pitchFamily="34" charset="0"/>
            </a:endParaRPr>
          </a:p>
          <a:p>
            <a:pPr lvl="1"/>
            <a:endParaRPr lang="en-IE" sz="1400" dirty="0">
              <a:solidFill>
                <a:schemeClr val="accent6">
                  <a:lumMod val="50000"/>
                </a:schemeClr>
              </a:solidFill>
              <a:latin typeface="Calibri" panose="020F0502020204030204" pitchFamily="34" charset="0"/>
              <a:cs typeface="Calibri" panose="020F0502020204030204" pitchFamily="34" charset="0"/>
            </a:endParaRPr>
          </a:p>
          <a:p>
            <a:pPr lvl="1"/>
            <a:endParaRPr lang="en-IE" sz="1400" dirty="0">
              <a:solidFill>
                <a:schemeClr val="accent6">
                  <a:lumMod val="50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rPr>
              <a:t>located on top left corner of board below Al-foil nearby active area</a:t>
            </a:r>
          </a:p>
          <a:p>
            <a:pPr marL="742950" lvl="1" indent="-285750">
              <a:buFont typeface="Arial" panose="020B0604020202020204" pitchFamily="34" charset="0"/>
              <a:buChar char="•"/>
            </a:pPr>
            <a:endParaRPr lang="en-IE" sz="1400" dirty="0">
              <a:solidFill>
                <a:schemeClr val="accent6">
                  <a:lumMod val="50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rPr>
              <a:t>higher for higher initial moisture ratio </a:t>
            </a: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more desorption</a:t>
            </a:r>
          </a:p>
          <a:p>
            <a:pPr marL="1200150" lvl="2"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increased driving force for drying</a:t>
            </a:r>
          </a:p>
          <a:p>
            <a:pPr marL="742950" lvl="1" indent="-285750">
              <a:buFont typeface="Arial" panose="020B0604020202020204" pitchFamily="34" charset="0"/>
              <a:buChar char="•"/>
            </a:pPr>
            <a:endPar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endParaRPr>
          </a:p>
          <a:p>
            <a:pPr marL="742950" lvl="1"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higher for decreased density  increased gas volume</a:t>
            </a:r>
          </a:p>
          <a:p>
            <a:pPr marL="1200150" lvl="2"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gas accumulates more water</a:t>
            </a:r>
          </a:p>
          <a:p>
            <a:pPr marL="1200150" lvl="2"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ease for vapor to flow within the board </a:t>
            </a:r>
            <a:endParaRPr lang="en-IE" sz="1400" dirty="0">
              <a:solidFill>
                <a:schemeClr val="accent6">
                  <a:lumMod val="50000"/>
                </a:schemeClr>
              </a:solidFill>
              <a:latin typeface="Calibri" panose="020F0502020204030204" pitchFamily="34" charset="0"/>
              <a:cs typeface="Calibri" panose="020F0502020204030204" pitchFamily="34" charset="0"/>
            </a:endParaRPr>
          </a:p>
          <a:p>
            <a:endParaRPr lang="en-IE" sz="1600" b="1" dirty="0">
              <a:solidFill>
                <a:schemeClr val="accent6">
                  <a:lumMod val="50000"/>
                </a:schemeClr>
              </a:solidFill>
              <a:latin typeface="Calibri" panose="020F0502020204030204" pitchFamily="34" charset="0"/>
              <a:cs typeface="Calibri" panose="020F0502020204030204" pitchFamily="34" charset="0"/>
            </a:endParaRPr>
          </a:p>
          <a:p>
            <a:endParaRPr lang="en-IE" sz="1600" b="1" dirty="0">
              <a:solidFill>
                <a:schemeClr val="accent6">
                  <a:lumMod val="50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IE" sz="1400" dirty="0">
              <a:solidFill>
                <a:schemeClr val="accent6">
                  <a:lumMod val="50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endParaRPr lang="en-IE" sz="1400" dirty="0">
              <a:solidFill>
                <a:schemeClr val="accent6">
                  <a:lumMod val="50000"/>
                </a:schemeClr>
              </a:solidFill>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rPr>
              <a:t>higher initial moisture </a:t>
            </a: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more desorption</a:t>
            </a:r>
          </a:p>
          <a:p>
            <a:pPr lvl="1"/>
            <a:endPar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endParaRPr>
          </a:p>
          <a:p>
            <a:pPr marL="742950" lvl="1"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increased density  less desorption </a:t>
            </a:r>
          </a:p>
          <a:p>
            <a:pPr marL="1200150" lvl="2"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increase resistance for gas to flow higher pressure  higher desorption</a:t>
            </a:r>
          </a:p>
          <a:p>
            <a:pPr lvl="2"/>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BUT</a:t>
            </a:r>
          </a:p>
          <a:p>
            <a:pPr marL="1200150" lvl="2" indent="-285750">
              <a:buFont typeface="Arial" panose="020B0604020202020204" pitchFamily="34" charset="0"/>
              <a:buChar char="•"/>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increased density  lower temperature  lower pressure  lower desorption </a:t>
            </a:r>
          </a:p>
          <a:p>
            <a:pPr marL="742950" lvl="1" indent="-285750">
              <a:buFont typeface="Wingdings" panose="05000000000000000000" pitchFamily="2" charset="2"/>
              <a:buChar char="Ø"/>
            </a:pPr>
            <a:r>
              <a:rPr lang="en-I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decreased temperature dominates over higher mass flux resistivity</a:t>
            </a:r>
            <a:endParaRPr lang="en-IE" sz="1400" dirty="0">
              <a:solidFill>
                <a:schemeClr val="accent6">
                  <a:lumMod val="50000"/>
                </a:schemeClr>
              </a:solidFill>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DC685378-D4AD-FA71-32B7-718869004063}"/>
              </a:ext>
            </a:extLst>
          </p:cNvPr>
          <p:cNvPicPr>
            <a:picLocks noChangeAspect="1"/>
          </p:cNvPicPr>
          <p:nvPr/>
        </p:nvPicPr>
        <p:blipFill>
          <a:blip r:embed="rId5"/>
          <a:stretch>
            <a:fillRect/>
          </a:stretch>
        </p:blipFill>
        <p:spPr>
          <a:xfrm>
            <a:off x="230003" y="3325493"/>
            <a:ext cx="864516" cy="1147885"/>
          </a:xfrm>
          <a:prstGeom prst="rect">
            <a:avLst/>
          </a:prstGeom>
        </p:spPr>
      </p:pic>
      <p:cxnSp>
        <p:nvCxnSpPr>
          <p:cNvPr id="21" name="Straight Arrow Connector 20">
            <a:extLst>
              <a:ext uri="{FF2B5EF4-FFF2-40B4-BE49-F238E27FC236}">
                <a16:creationId xmlns:a16="http://schemas.microsoft.com/office/drawing/2014/main" id="{254B69F6-4E4A-4FA9-1A11-45AF02277E80}"/>
              </a:ext>
            </a:extLst>
          </p:cNvPr>
          <p:cNvCxnSpPr>
            <a:cxnSpLocks/>
          </p:cNvCxnSpPr>
          <p:nvPr/>
        </p:nvCxnSpPr>
        <p:spPr>
          <a:xfrm flipH="1">
            <a:off x="1027484" y="3964907"/>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9BD82B4B-22AB-0726-E019-C549A71670E2}"/>
              </a:ext>
            </a:extLst>
          </p:cNvPr>
          <p:cNvSpPr/>
          <p:nvPr/>
        </p:nvSpPr>
        <p:spPr>
          <a:xfrm>
            <a:off x="5782425" y="192400"/>
            <a:ext cx="3234997" cy="1214957"/>
          </a:xfrm>
          <a:prstGeom prst="roundRect">
            <a:avLst>
              <a:gd name="adj" fmla="val 2724"/>
            </a:avLst>
          </a:prstGeom>
          <a:gradFill flip="none" rotWithShape="1">
            <a:gsLst>
              <a:gs pos="1000">
                <a:srgbClr val="00BDF2">
                  <a:alpha val="25000"/>
                </a:srgbClr>
              </a:gs>
              <a:gs pos="48000">
                <a:srgbClr val="00BDF2">
                  <a:alpha val="25000"/>
                </a:srgbClr>
              </a:gs>
              <a:gs pos="75000">
                <a:srgbClr val="00BDF2">
                  <a:alpha val="50000"/>
                </a:srgbClr>
              </a:gs>
              <a:gs pos="100000">
                <a:srgbClr val="00BDF2">
                  <a:alpha val="75000"/>
                </a:srgbClr>
              </a:gs>
            </a:gsLst>
            <a:lin ang="5400000" scaled="1"/>
            <a:tileRect/>
          </a:gradFill>
          <a:ln w="3175">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sv-SE" sz="1600" dirty="0">
                <a:solidFill>
                  <a:schemeClr val="accent6">
                    <a:lumMod val="50000"/>
                  </a:schemeClr>
                </a:solidFill>
              </a:rPr>
              <a:t>Parametric sweep</a:t>
            </a:r>
            <a:endParaRPr lang="en-US" sz="1600" dirty="0">
              <a:solidFill>
                <a:schemeClr val="accent6">
                  <a:lumMod val="50000"/>
                </a:schemeClr>
              </a:solidFill>
            </a:endParaRPr>
          </a:p>
        </p:txBody>
      </p:sp>
      <mc:AlternateContent xmlns:mc="http://schemas.openxmlformats.org/markup-compatibility/2006" xmlns:a14="http://schemas.microsoft.com/office/drawing/2010/main">
        <mc:Choice Requires="a14">
          <p:graphicFrame>
            <p:nvGraphicFramePr>
              <p:cNvPr id="23" name="Table 22">
                <a:extLst>
                  <a:ext uri="{FF2B5EF4-FFF2-40B4-BE49-F238E27FC236}">
                    <a16:creationId xmlns:a16="http://schemas.microsoft.com/office/drawing/2014/main" id="{2986E1B0-7212-08FA-C4CD-8D784DA04669}"/>
                  </a:ext>
                </a:extLst>
              </p:cNvPr>
              <p:cNvGraphicFramePr>
                <a:graphicFrameLocks noGrp="1"/>
              </p:cNvGraphicFramePr>
              <p:nvPr>
                <p:extLst>
                  <p:ext uri="{D42A27DB-BD31-4B8C-83A1-F6EECF244321}">
                    <p14:modId xmlns:p14="http://schemas.microsoft.com/office/powerpoint/2010/main" val="3998208138"/>
                  </p:ext>
                </p:extLst>
              </p:nvPr>
            </p:nvGraphicFramePr>
            <p:xfrm>
              <a:off x="5863232" y="626112"/>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𝜔</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0</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𝜌</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𝑐</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400" smtClean="0">
                                    <a:solidFill>
                                      <a:schemeClr val="accent6">
                                        <a:lumMod val="50000"/>
                                      </a:schemeClr>
                                    </a:solidFill>
                                    <a:effectLst/>
                                    <a:latin typeface="Cambria Math" panose="02040503050406030204" pitchFamily="18" charset="0"/>
                                    <a:ea typeface="Times New Roman" panose="02020603050405020304" pitchFamily="18" charset="0"/>
                                  </a:rPr>
                                  <m:t>kg</m:t>
                                </m:r>
                                <m:r>
                                  <a:rPr lang="en-US" sz="1400" smtClean="0">
                                    <a:solidFill>
                                      <a:schemeClr val="accent6">
                                        <a:lumMod val="50000"/>
                                      </a:schemeClr>
                                    </a:solidFill>
                                    <a:effectLst/>
                                    <a:latin typeface="Cambria Math" panose="02040503050406030204" pitchFamily="18" charset="0"/>
                                    <a:ea typeface="Times New Roman" panose="02020603050405020304" pitchFamily="18" charset="0"/>
                                  </a:rPr>
                                  <m:t>⋅</m:t>
                                </m:r>
                                <m:sSup>
                                  <m:sSupPr>
                                    <m:ctrlPr>
                                      <a:rPr lang="en-US" sz="1400" i="1">
                                        <a:solidFill>
                                          <a:schemeClr val="accent6">
                                            <a:lumMod val="50000"/>
                                          </a:schemeClr>
                                        </a:solidFill>
                                        <a:effectLst/>
                                        <a:latin typeface="Cambria Math" panose="02040503050406030204" pitchFamily="18" charset="0"/>
                                        <a:ea typeface="Times New Roman" panose="02020603050405020304" pitchFamily="18" charset="0"/>
                                      </a:rPr>
                                    </m:ctrlPr>
                                  </m:sSupPr>
                                  <m:e>
                                    <m:r>
                                      <m:rPr>
                                        <m:sty m:val="p"/>
                                      </m:rPr>
                                      <a:rPr lang="en-US" sz="1400">
                                        <a:solidFill>
                                          <a:schemeClr val="accent6">
                                            <a:lumMod val="50000"/>
                                          </a:schemeClr>
                                        </a:solidFill>
                                        <a:effectLst/>
                                        <a:latin typeface="Cambria Math" panose="02040503050406030204" pitchFamily="18" charset="0"/>
                                        <a:ea typeface="Times New Roman" panose="02020603050405020304" pitchFamily="18" charset="0"/>
                                      </a:rPr>
                                      <m:t>m</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m:t>
                                    </m:r>
                                    <m:r>
                                      <a:rPr lang="en-US" sz="1400">
                                        <a:solidFill>
                                          <a:schemeClr val="accent6">
                                            <a:lumMod val="50000"/>
                                          </a:schemeClr>
                                        </a:solidFill>
                                        <a:effectLst/>
                                        <a:latin typeface="Cambria Math" panose="02040503050406030204" pitchFamily="18" charset="0"/>
                                        <a:ea typeface="Times New Roman" panose="02020603050405020304" pitchFamily="18" charset="0"/>
                                      </a:rPr>
                                      <m:t>3</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57412312"/>
                      </a:ext>
                    </a:extLst>
                  </a:tr>
                </a:tbl>
              </a:graphicData>
            </a:graphic>
          </p:graphicFrame>
        </mc:Choice>
        <mc:Fallback xmlns="">
          <p:graphicFrame>
            <p:nvGraphicFramePr>
              <p:cNvPr id="23" name="Table 22">
                <a:extLst>
                  <a:ext uri="{FF2B5EF4-FFF2-40B4-BE49-F238E27FC236}">
                    <a16:creationId xmlns:a16="http://schemas.microsoft.com/office/drawing/2014/main" id="{2986E1B0-7212-08FA-C4CD-8D784DA04669}"/>
                  </a:ext>
                </a:extLst>
              </p:cNvPr>
              <p:cNvGraphicFramePr>
                <a:graphicFrameLocks noGrp="1"/>
              </p:cNvGraphicFramePr>
              <p:nvPr>
                <p:extLst>
                  <p:ext uri="{D42A27DB-BD31-4B8C-83A1-F6EECF244321}">
                    <p14:modId xmlns:p14="http://schemas.microsoft.com/office/powerpoint/2010/main" val="3998208138"/>
                  </p:ext>
                </p:extLst>
              </p:nvPr>
            </p:nvGraphicFramePr>
            <p:xfrm>
              <a:off x="5863232" y="626112"/>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21336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6"/>
                          <a:stretch>
                            <a:fillRect l="-613" t="-122222" r="-209202" b="-147222"/>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6"/>
                          <a:stretch>
                            <a:fillRect l="-613" t="-228571" r="-209202" b="-51429"/>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6"/>
                          <a:stretch>
                            <a:fillRect l="-256738" t="-228571" r="-1418" b="-51429"/>
                          </a:stretch>
                        </a:blipFill>
                      </a:tcPr>
                    </a:tc>
                    <a:extLst>
                      <a:ext uri="{0D108BD9-81ED-4DB2-BD59-A6C34878D82A}">
                        <a16:rowId xmlns:a16="http://schemas.microsoft.com/office/drawing/2014/main" val="557412312"/>
                      </a:ext>
                    </a:extLst>
                  </a:tr>
                </a:tbl>
              </a:graphicData>
            </a:graphic>
          </p:graphicFrame>
        </mc:Fallback>
      </mc:AlternateContent>
      <p:cxnSp>
        <p:nvCxnSpPr>
          <p:cNvPr id="24" name="Straight Arrow Connector 23">
            <a:extLst>
              <a:ext uri="{FF2B5EF4-FFF2-40B4-BE49-F238E27FC236}">
                <a16:creationId xmlns:a16="http://schemas.microsoft.com/office/drawing/2014/main" id="{8FBC1AEF-EBFB-2AEB-5159-67503D1EC453}"/>
              </a:ext>
            </a:extLst>
          </p:cNvPr>
          <p:cNvCxnSpPr/>
          <p:nvPr/>
        </p:nvCxnSpPr>
        <p:spPr>
          <a:xfrm flipH="1">
            <a:off x="9177235" y="937765"/>
            <a:ext cx="301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8EB5F92-D177-2C8F-5590-DFB367F7A32F}"/>
              </a:ext>
            </a:extLst>
          </p:cNvPr>
          <p:cNvCxnSpPr/>
          <p:nvPr/>
        </p:nvCxnSpPr>
        <p:spPr>
          <a:xfrm flipH="1">
            <a:off x="9167508" y="1177713"/>
            <a:ext cx="301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6A53973-FF73-DC96-D2A0-D16E269DAD52}"/>
              </a:ext>
            </a:extLst>
          </p:cNvPr>
          <p:cNvSpPr txBox="1"/>
          <p:nvPr/>
        </p:nvSpPr>
        <p:spPr>
          <a:xfrm>
            <a:off x="9619151" y="1068397"/>
            <a:ext cx="1036688" cy="215444"/>
          </a:xfrm>
          <a:prstGeom prst="rect">
            <a:avLst/>
          </a:prstGeom>
          <a:noFill/>
        </p:spPr>
        <p:txBody>
          <a:bodyPr wrap="square" lIns="0" tIns="0" rIns="0" bIns="0" rtlCol="0">
            <a:spAutoFit/>
          </a:bodyPr>
          <a:lstStyle/>
          <a:p>
            <a:pPr algn="l"/>
            <a:r>
              <a:rPr lang="en-IE" sz="1400" dirty="0">
                <a:latin typeface="Calibri" panose="020F0502020204030204" pitchFamily="34" charset="0"/>
                <a:cs typeface="Calibri" panose="020F0502020204030204" pitchFamily="34" charset="0"/>
              </a:rPr>
              <a:t>initial density</a:t>
            </a:r>
          </a:p>
        </p:txBody>
      </p:sp>
      <p:sp>
        <p:nvSpPr>
          <p:cNvPr id="27" name="TextBox 26">
            <a:extLst>
              <a:ext uri="{FF2B5EF4-FFF2-40B4-BE49-F238E27FC236}">
                <a16:creationId xmlns:a16="http://schemas.microsoft.com/office/drawing/2014/main" id="{C8F386DC-7841-882F-3007-20F3EEA82AA5}"/>
              </a:ext>
            </a:extLst>
          </p:cNvPr>
          <p:cNvSpPr txBox="1"/>
          <p:nvPr/>
        </p:nvSpPr>
        <p:spPr>
          <a:xfrm>
            <a:off x="9619150" y="806678"/>
            <a:ext cx="1983517" cy="215444"/>
          </a:xfrm>
          <a:prstGeom prst="rect">
            <a:avLst/>
          </a:prstGeom>
          <a:noFill/>
        </p:spPr>
        <p:txBody>
          <a:bodyPr wrap="square" lIns="0" tIns="0" rIns="0" bIns="0" rtlCol="0">
            <a:spAutoFit/>
          </a:bodyPr>
          <a:lstStyle/>
          <a:p>
            <a:pPr algn="l"/>
            <a:r>
              <a:rPr lang="en-IE" sz="1400" dirty="0">
                <a:latin typeface="Calibri" panose="020F0502020204030204" pitchFamily="34" charset="0"/>
                <a:cs typeface="Calibri" panose="020F0502020204030204" pitchFamily="34" charset="0"/>
              </a:rPr>
              <a:t>initial moisture ratio</a:t>
            </a:r>
          </a:p>
        </p:txBody>
      </p:sp>
      <p:sp>
        <p:nvSpPr>
          <p:cNvPr id="28" name="Rectangle: Rounded Corners 27">
            <a:extLst>
              <a:ext uri="{FF2B5EF4-FFF2-40B4-BE49-F238E27FC236}">
                <a16:creationId xmlns:a16="http://schemas.microsoft.com/office/drawing/2014/main" id="{CB472215-37AA-AB6C-20DF-3A6744D1C960}"/>
              </a:ext>
            </a:extLst>
          </p:cNvPr>
          <p:cNvSpPr/>
          <p:nvPr/>
        </p:nvSpPr>
        <p:spPr>
          <a:xfrm>
            <a:off x="5255807" y="1561737"/>
            <a:ext cx="5964642" cy="456479"/>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IE" sz="1600" dirty="0">
                <a:solidFill>
                  <a:schemeClr val="accent6">
                    <a:lumMod val="50000"/>
                  </a:schemeClr>
                </a:solidFill>
                <a:latin typeface="Calibri" panose="020F0502020204030204" pitchFamily="34" charset="0"/>
                <a:cs typeface="Calibri" panose="020F0502020204030204" pitchFamily="34" charset="0"/>
              </a:rPr>
              <a:t>Max drying over paperboard domain (end of heating phase)</a:t>
            </a:r>
          </a:p>
        </p:txBody>
      </p:sp>
      <p:sp>
        <p:nvSpPr>
          <p:cNvPr id="29" name="Rectangle: Rounded Corners 28">
            <a:extLst>
              <a:ext uri="{FF2B5EF4-FFF2-40B4-BE49-F238E27FC236}">
                <a16:creationId xmlns:a16="http://schemas.microsoft.com/office/drawing/2014/main" id="{824961E3-1E90-66BF-3E2D-A8DB93B6D758}"/>
              </a:ext>
            </a:extLst>
          </p:cNvPr>
          <p:cNvSpPr/>
          <p:nvPr/>
        </p:nvSpPr>
        <p:spPr>
          <a:xfrm>
            <a:off x="5255807" y="4162062"/>
            <a:ext cx="6845998" cy="456479"/>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IE" sz="1600" dirty="0">
                <a:solidFill>
                  <a:schemeClr val="accent6">
                    <a:lumMod val="50000"/>
                  </a:schemeClr>
                </a:solidFill>
                <a:latin typeface="Calibri" panose="020F0502020204030204" pitchFamily="34" charset="0"/>
                <a:cs typeface="Calibri" panose="020F0502020204030204" pitchFamily="34" charset="0"/>
              </a:rPr>
              <a:t>Max internal pressure build-up over paperboard domain (end of heating phase)</a:t>
            </a:r>
          </a:p>
        </p:txBody>
      </p:sp>
    </p:spTree>
    <p:extLst>
      <p:ext uri="{BB962C8B-B14F-4D97-AF65-F5344CB8AC3E}">
        <p14:creationId xmlns:p14="http://schemas.microsoft.com/office/powerpoint/2010/main" val="2084344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CD9034-C11F-4C01-9455-82CD0AC7DF95}"/>
              </a:ext>
            </a:extLst>
          </p:cNvPr>
          <p:cNvSpPr>
            <a:spLocks noGrp="1"/>
          </p:cNvSpPr>
          <p:nvPr>
            <p:ph type="title"/>
          </p:nvPr>
        </p:nvSpPr>
        <p:spPr/>
        <p:txBody>
          <a:bodyPr/>
          <a:lstStyle/>
          <a:p>
            <a:r>
              <a:rPr lang="en-IE" dirty="0">
                <a:latin typeface="Calibri" panose="020F0502020204030204" pitchFamily="34" charset="0"/>
                <a:cs typeface="Calibri" panose="020F0502020204030204" pitchFamily="34" charset="0"/>
              </a:rPr>
              <a:t>Outline</a:t>
            </a:r>
          </a:p>
        </p:txBody>
      </p:sp>
      <p:sp>
        <p:nvSpPr>
          <p:cNvPr id="5" name="Content Placeholder 4">
            <a:extLst>
              <a:ext uri="{FF2B5EF4-FFF2-40B4-BE49-F238E27FC236}">
                <a16:creationId xmlns:a16="http://schemas.microsoft.com/office/drawing/2014/main" id="{1463C4D2-EC0C-1D88-5CC1-32164A4210C8}"/>
              </a:ext>
            </a:extLst>
          </p:cNvPr>
          <p:cNvSpPr>
            <a:spLocks noGrp="1"/>
          </p:cNvSpPr>
          <p:nvPr>
            <p:ph idx="1"/>
          </p:nvPr>
        </p:nvSpPr>
        <p:spPr/>
        <p:txBody>
          <a:bodyPr/>
          <a:lstStyle/>
          <a:p>
            <a:r>
              <a:rPr lang="en-IE" dirty="0">
                <a:latin typeface="Calibri" panose="020F0502020204030204" pitchFamily="34" charset="0"/>
                <a:cs typeface="Calibri" panose="020F0502020204030204" pitchFamily="34" charset="0"/>
              </a:rPr>
              <a:t>Introduction</a:t>
            </a:r>
          </a:p>
          <a:p>
            <a:pPr lvl="1"/>
            <a:r>
              <a:rPr lang="en-IE" dirty="0">
                <a:latin typeface="Calibri" panose="020F0502020204030204" pitchFamily="34" charset="0"/>
                <a:cs typeface="Calibri" panose="020F0502020204030204" pitchFamily="34" charset="0"/>
              </a:rPr>
              <a:t>Tetra Pak, Tetra Pak</a:t>
            </a:r>
            <a:r>
              <a:rPr lang="sv-SE" baseline="30000" dirty="0">
                <a:latin typeface="Calibri" panose="020F0502020204030204" pitchFamily="34" charset="0"/>
                <a:cs typeface="Calibri" panose="020F0502020204030204" pitchFamily="34" charset="0"/>
              </a:rPr>
              <a:t>®</a:t>
            </a:r>
            <a:r>
              <a:rPr lang="en-IE" dirty="0">
                <a:latin typeface="Calibri" panose="020F0502020204030204" pitchFamily="34" charset="0"/>
                <a:cs typeface="Calibri" panose="020F0502020204030204" pitchFamily="34" charset="0"/>
              </a:rPr>
              <a:t> Package Material, Induction Sealing</a:t>
            </a:r>
          </a:p>
          <a:p>
            <a:r>
              <a:rPr lang="en-IE" dirty="0">
                <a:latin typeface="Calibri" panose="020F0502020204030204" pitchFamily="34" charset="0"/>
                <a:cs typeface="Calibri" panose="020F0502020204030204" pitchFamily="34" charset="0"/>
              </a:rPr>
              <a:t>Package material model: heat and mass transport</a:t>
            </a:r>
          </a:p>
          <a:p>
            <a:r>
              <a:rPr lang="en-IE" dirty="0">
                <a:latin typeface="Calibri" panose="020F0502020204030204" pitchFamily="34" charset="0"/>
                <a:cs typeface="Calibri" panose="020F0502020204030204" pitchFamily="34" charset="0"/>
              </a:rPr>
              <a:t>Induction heating device model</a:t>
            </a:r>
          </a:p>
          <a:p>
            <a:r>
              <a:rPr lang="en-IE" dirty="0">
                <a:latin typeface="Calibri" panose="020F0502020204030204" pitchFamily="34" charset="0"/>
                <a:cs typeface="Calibri" panose="020F0502020204030204" pitchFamily="34" charset="0"/>
              </a:rPr>
              <a:t>Results &amp; discussion</a:t>
            </a:r>
          </a:p>
          <a:p>
            <a:endParaRPr lang="en-IE" dirty="0"/>
          </a:p>
        </p:txBody>
      </p:sp>
    </p:spTree>
    <p:extLst>
      <p:ext uri="{BB962C8B-B14F-4D97-AF65-F5344CB8AC3E}">
        <p14:creationId xmlns:p14="http://schemas.microsoft.com/office/powerpoint/2010/main" val="790512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7AEE2-89ED-6CDD-1E5E-1FF8F4768B01}"/>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Model Results</a:t>
            </a:r>
            <a:br>
              <a:rPr lang="sv-SE" sz="3200" dirty="0">
                <a:latin typeface="Calibri" panose="020F0502020204030204" pitchFamily="34" charset="0"/>
                <a:cs typeface="Calibri" panose="020F0502020204030204" pitchFamily="34" charset="0"/>
              </a:rPr>
            </a:br>
            <a:r>
              <a:rPr lang="sv-SE" sz="2000" dirty="0">
                <a:latin typeface="Calibri" panose="020F0502020204030204" pitchFamily="34" charset="0"/>
                <a:cs typeface="Calibri" panose="020F0502020204030204" pitchFamily="34" charset="0"/>
              </a:rPr>
              <a:t>- Sensitivity analysis</a:t>
            </a:r>
            <a:endParaRPr lang="en-US" sz="2000"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D799D185-F976-37E1-D58B-4E0EAF64EECB}"/>
              </a:ext>
            </a:extLst>
          </p:cNvPr>
          <p:cNvPicPr>
            <a:picLocks noChangeAspect="1"/>
          </p:cNvPicPr>
          <p:nvPr/>
        </p:nvPicPr>
        <p:blipFill>
          <a:blip r:embed="rId2"/>
          <a:srcRect/>
          <a:stretch/>
        </p:blipFill>
        <p:spPr>
          <a:xfrm>
            <a:off x="6223869" y="3011615"/>
            <a:ext cx="3806375" cy="3708000"/>
          </a:xfrm>
          <a:prstGeom prst="rect">
            <a:avLst/>
          </a:prstGeom>
        </p:spPr>
      </p:pic>
      <p:sp>
        <p:nvSpPr>
          <p:cNvPr id="6" name="Rectangle: Rounded Corners 5">
            <a:extLst>
              <a:ext uri="{FF2B5EF4-FFF2-40B4-BE49-F238E27FC236}">
                <a16:creationId xmlns:a16="http://schemas.microsoft.com/office/drawing/2014/main" id="{120DB8C9-2217-9D39-DB06-0E64F6FF6A16}"/>
              </a:ext>
            </a:extLst>
          </p:cNvPr>
          <p:cNvSpPr/>
          <p:nvPr/>
        </p:nvSpPr>
        <p:spPr>
          <a:xfrm>
            <a:off x="911329" y="2191880"/>
            <a:ext cx="8707821" cy="432000"/>
          </a:xfrm>
          <a:prstGeom prst="roundRect">
            <a:avLst>
              <a:gd name="adj" fmla="val 7408"/>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dirty="0">
                <a:solidFill>
                  <a:schemeClr val="accent6">
                    <a:lumMod val="50000"/>
                  </a:schemeClr>
                </a:solidFill>
                <a:latin typeface="Calibri" panose="020F0502020204030204" pitchFamily="34" charset="0"/>
                <a:cs typeface="Calibri" panose="020F0502020204030204" pitchFamily="34" charset="0"/>
              </a:rPr>
              <a:t>Drying and internal pressure time evolution at the board/laminate interface, above the active area coil</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BD49B12D-55F7-7234-B8EA-B8BC9D8B1F2A}"/>
              </a:ext>
            </a:extLst>
          </p:cNvPr>
          <p:cNvGrpSpPr/>
          <p:nvPr/>
        </p:nvGrpSpPr>
        <p:grpSpPr>
          <a:xfrm>
            <a:off x="10251213" y="1863730"/>
            <a:ext cx="864516" cy="1147885"/>
            <a:chOff x="6760850" y="1390676"/>
            <a:chExt cx="864516" cy="1147885"/>
          </a:xfrm>
        </p:grpSpPr>
        <p:pic>
          <p:nvPicPr>
            <p:cNvPr id="3" name="Picture 2">
              <a:extLst>
                <a:ext uri="{FF2B5EF4-FFF2-40B4-BE49-F238E27FC236}">
                  <a16:creationId xmlns:a16="http://schemas.microsoft.com/office/drawing/2014/main" id="{9681BC32-CDBE-F04B-15D2-FC2294CB037D}"/>
                </a:ext>
              </a:extLst>
            </p:cNvPr>
            <p:cNvPicPr>
              <a:picLocks noChangeAspect="1"/>
            </p:cNvPicPr>
            <p:nvPr/>
          </p:nvPicPr>
          <p:blipFill>
            <a:blip r:embed="rId3"/>
            <a:stretch>
              <a:fillRect/>
            </a:stretch>
          </p:blipFill>
          <p:spPr>
            <a:xfrm>
              <a:off x="6760850" y="1390676"/>
              <a:ext cx="864516" cy="1147885"/>
            </a:xfrm>
            <a:prstGeom prst="rect">
              <a:avLst/>
            </a:prstGeom>
          </p:spPr>
        </p:pic>
        <p:cxnSp>
          <p:nvCxnSpPr>
            <p:cNvPr id="15" name="Straight Connector 14">
              <a:extLst>
                <a:ext uri="{FF2B5EF4-FFF2-40B4-BE49-F238E27FC236}">
                  <a16:creationId xmlns:a16="http://schemas.microsoft.com/office/drawing/2014/main" id="{B4F82DF8-1ADA-04BC-36A7-D0292AB4FB48}"/>
                </a:ext>
              </a:extLst>
            </p:cNvPr>
            <p:cNvCxnSpPr>
              <a:cxnSpLocks/>
            </p:cNvCxnSpPr>
            <p:nvPr/>
          </p:nvCxnSpPr>
          <p:spPr>
            <a:xfrm flipH="1">
              <a:off x="6760850" y="1750979"/>
              <a:ext cx="864516"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25" name="Straight Arrow Connector 24">
            <a:extLst>
              <a:ext uri="{FF2B5EF4-FFF2-40B4-BE49-F238E27FC236}">
                <a16:creationId xmlns:a16="http://schemas.microsoft.com/office/drawing/2014/main" id="{7F1B7A98-B812-7F4E-EE70-03E3AE385665}"/>
              </a:ext>
            </a:extLst>
          </p:cNvPr>
          <p:cNvCxnSpPr>
            <a:cxnSpLocks/>
          </p:cNvCxnSpPr>
          <p:nvPr/>
        </p:nvCxnSpPr>
        <p:spPr>
          <a:xfrm flipH="1">
            <a:off x="11225557" y="2224033"/>
            <a:ext cx="5691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4C87FBC4-09D5-AA23-C727-EBA8B0AD2011}"/>
              </a:ext>
            </a:extLst>
          </p:cNvPr>
          <p:cNvSpPr/>
          <p:nvPr/>
        </p:nvSpPr>
        <p:spPr>
          <a:xfrm>
            <a:off x="5782425" y="192400"/>
            <a:ext cx="3234997" cy="1214957"/>
          </a:xfrm>
          <a:prstGeom prst="roundRect">
            <a:avLst>
              <a:gd name="adj" fmla="val 2724"/>
            </a:avLst>
          </a:prstGeom>
          <a:gradFill flip="none" rotWithShape="1">
            <a:gsLst>
              <a:gs pos="1000">
                <a:srgbClr val="00BDF2">
                  <a:alpha val="25000"/>
                </a:srgbClr>
              </a:gs>
              <a:gs pos="48000">
                <a:srgbClr val="00BDF2">
                  <a:alpha val="25000"/>
                </a:srgbClr>
              </a:gs>
              <a:gs pos="75000">
                <a:srgbClr val="00BDF2">
                  <a:alpha val="50000"/>
                </a:srgbClr>
              </a:gs>
              <a:gs pos="100000">
                <a:srgbClr val="00BDF2">
                  <a:alpha val="75000"/>
                </a:srgbClr>
              </a:gs>
            </a:gsLst>
            <a:lin ang="5400000" scaled="1"/>
            <a:tileRect/>
          </a:gradFill>
          <a:ln w="3175">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sv-SE" sz="1600" dirty="0">
                <a:solidFill>
                  <a:schemeClr val="accent6">
                    <a:lumMod val="50000"/>
                  </a:schemeClr>
                </a:solidFill>
              </a:rPr>
              <a:t>Parametric sweep</a:t>
            </a:r>
            <a:endParaRPr lang="en-US" sz="1600" dirty="0">
              <a:solidFill>
                <a:schemeClr val="accent6">
                  <a:lumMod val="50000"/>
                </a:schemeClr>
              </a:solidFill>
            </a:endParaRPr>
          </a:p>
        </p:txBody>
      </p:sp>
      <mc:AlternateContent xmlns:mc="http://schemas.openxmlformats.org/markup-compatibility/2006" xmlns:a14="http://schemas.microsoft.com/office/drawing/2010/main">
        <mc:Choice Requires="a14">
          <p:graphicFrame>
            <p:nvGraphicFramePr>
              <p:cNvPr id="28" name="Table 27">
                <a:extLst>
                  <a:ext uri="{FF2B5EF4-FFF2-40B4-BE49-F238E27FC236}">
                    <a16:creationId xmlns:a16="http://schemas.microsoft.com/office/drawing/2014/main" id="{68715776-0B34-E544-8388-3E7A3243FD8A}"/>
                  </a:ext>
                </a:extLst>
              </p:cNvPr>
              <p:cNvGraphicFramePr>
                <a:graphicFrameLocks noGrp="1"/>
              </p:cNvGraphicFramePr>
              <p:nvPr>
                <p:extLst>
                  <p:ext uri="{D42A27DB-BD31-4B8C-83A1-F6EECF244321}">
                    <p14:modId xmlns:p14="http://schemas.microsoft.com/office/powerpoint/2010/main" val="1995096377"/>
                  </p:ext>
                </p:extLst>
              </p:nvPr>
            </p:nvGraphicFramePr>
            <p:xfrm>
              <a:off x="5863232" y="626112"/>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𝜔</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0</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0">
                    <a:tc>
                      <a:txBody>
                        <a:bodyPr/>
                        <a:lstStyle/>
                        <a:p>
                          <a:pPr algn="ctr"/>
                          <a14:m>
                            <m:oMathPara xmlns:m="http://schemas.openxmlformats.org/officeDocument/2006/math">
                              <m:oMathParaPr>
                                <m:jc m:val="centerGroup"/>
                              </m:oMathParaPr>
                              <m:oMath xmlns:m="http://schemas.openxmlformats.org/officeDocument/2006/math">
                                <m:sSup>
                                  <m:sSupPr>
                                    <m:ctrlPr>
                                      <a:rPr lang="en-US" sz="1400" i="1" smtClean="0">
                                        <a:solidFill>
                                          <a:schemeClr val="accent6">
                                            <a:lumMod val="50000"/>
                                          </a:schemeClr>
                                        </a:solidFill>
                                        <a:effectLst/>
                                        <a:latin typeface="Cambria Math" panose="02040503050406030204" pitchFamily="18" charset="0"/>
                                        <a:ea typeface="Times New Roman" panose="02020603050405020304" pitchFamily="18" charset="0"/>
                                      </a:rPr>
                                    </m:ctrlPr>
                                  </m:sSupPr>
                                  <m:e>
                                    <m:r>
                                      <a:rPr lang="en-US" sz="1400" i="1">
                                        <a:solidFill>
                                          <a:schemeClr val="accent6">
                                            <a:lumMod val="50000"/>
                                          </a:schemeClr>
                                        </a:solidFill>
                                        <a:effectLst/>
                                        <a:latin typeface="Cambria Math" panose="02040503050406030204" pitchFamily="18" charset="0"/>
                                        <a:ea typeface="Times New Roman" panose="02020603050405020304" pitchFamily="18" charset="0"/>
                                      </a:rPr>
                                      <m:t>𝜌</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𝑐</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400" smtClean="0">
                                    <a:solidFill>
                                      <a:schemeClr val="accent6">
                                        <a:lumMod val="50000"/>
                                      </a:schemeClr>
                                    </a:solidFill>
                                    <a:effectLst/>
                                    <a:latin typeface="Cambria Math" panose="02040503050406030204" pitchFamily="18" charset="0"/>
                                    <a:ea typeface="Times New Roman" panose="02020603050405020304" pitchFamily="18" charset="0"/>
                                  </a:rPr>
                                  <m:t>kg</m:t>
                                </m:r>
                                <m:r>
                                  <a:rPr lang="en-US" sz="1400" smtClean="0">
                                    <a:solidFill>
                                      <a:schemeClr val="accent6">
                                        <a:lumMod val="50000"/>
                                      </a:schemeClr>
                                    </a:solidFill>
                                    <a:effectLst/>
                                    <a:latin typeface="Cambria Math" panose="02040503050406030204" pitchFamily="18" charset="0"/>
                                    <a:ea typeface="Times New Roman" panose="02020603050405020304" pitchFamily="18" charset="0"/>
                                  </a:rPr>
                                  <m:t>⋅</m:t>
                                </m:r>
                                <m:sSup>
                                  <m:sSupPr>
                                    <m:ctrlPr>
                                      <a:rPr lang="en-US" sz="1400" i="1">
                                        <a:solidFill>
                                          <a:schemeClr val="accent6">
                                            <a:lumMod val="50000"/>
                                          </a:schemeClr>
                                        </a:solidFill>
                                        <a:effectLst/>
                                        <a:latin typeface="Cambria Math" panose="02040503050406030204" pitchFamily="18" charset="0"/>
                                        <a:ea typeface="Times New Roman" panose="02020603050405020304" pitchFamily="18" charset="0"/>
                                      </a:rPr>
                                    </m:ctrlPr>
                                  </m:sSupPr>
                                  <m:e>
                                    <m:r>
                                      <m:rPr>
                                        <m:sty m:val="p"/>
                                      </m:rPr>
                                      <a:rPr lang="en-US" sz="1400">
                                        <a:solidFill>
                                          <a:schemeClr val="accent6">
                                            <a:lumMod val="50000"/>
                                          </a:schemeClr>
                                        </a:solidFill>
                                        <a:effectLst/>
                                        <a:latin typeface="Cambria Math" panose="02040503050406030204" pitchFamily="18" charset="0"/>
                                        <a:ea typeface="Times New Roman" panose="02020603050405020304" pitchFamily="18" charset="0"/>
                                      </a:rPr>
                                      <m:t>m</m:t>
                                    </m:r>
                                  </m:e>
                                  <m:sup>
                                    <m:r>
                                      <a:rPr lang="en-US" sz="1400" i="1">
                                        <a:solidFill>
                                          <a:schemeClr val="accent6">
                                            <a:lumMod val="50000"/>
                                          </a:schemeClr>
                                        </a:solidFill>
                                        <a:effectLst/>
                                        <a:latin typeface="Cambria Math" panose="02040503050406030204" pitchFamily="18" charset="0"/>
                                        <a:ea typeface="Times New Roman" panose="02020603050405020304" pitchFamily="18" charset="0"/>
                                      </a:rPr>
                                      <m:t>−</m:t>
                                    </m:r>
                                    <m:r>
                                      <a:rPr lang="en-US" sz="1400">
                                        <a:solidFill>
                                          <a:schemeClr val="accent6">
                                            <a:lumMod val="50000"/>
                                          </a:schemeClr>
                                        </a:solidFill>
                                        <a:effectLst/>
                                        <a:latin typeface="Cambria Math" panose="02040503050406030204" pitchFamily="18" charset="0"/>
                                        <a:ea typeface="Times New Roman" panose="02020603050405020304" pitchFamily="18" charset="0"/>
                                      </a:rPr>
                                      <m:t>3</m:t>
                                    </m:r>
                                  </m:sup>
                                </m:sSup>
                              </m:oMath>
                            </m:oMathPara>
                          </a14:m>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57412312"/>
                      </a:ext>
                    </a:extLst>
                  </a:tr>
                </a:tbl>
              </a:graphicData>
            </a:graphic>
          </p:graphicFrame>
        </mc:Choice>
        <mc:Fallback xmlns="">
          <p:graphicFrame>
            <p:nvGraphicFramePr>
              <p:cNvPr id="28" name="Table 27">
                <a:extLst>
                  <a:ext uri="{FF2B5EF4-FFF2-40B4-BE49-F238E27FC236}">
                    <a16:creationId xmlns:a16="http://schemas.microsoft.com/office/drawing/2014/main" id="{68715776-0B34-E544-8388-3E7A3243FD8A}"/>
                  </a:ext>
                </a:extLst>
              </p:cNvPr>
              <p:cNvGraphicFramePr>
                <a:graphicFrameLocks noGrp="1"/>
              </p:cNvGraphicFramePr>
              <p:nvPr>
                <p:extLst>
                  <p:ext uri="{D42A27DB-BD31-4B8C-83A1-F6EECF244321}">
                    <p14:modId xmlns:p14="http://schemas.microsoft.com/office/powerpoint/2010/main" val="1995096377"/>
                  </p:ext>
                </p:extLst>
              </p:nvPr>
            </p:nvGraphicFramePr>
            <p:xfrm>
              <a:off x="5863232" y="626112"/>
              <a:ext cx="3053613" cy="640080"/>
            </p:xfrm>
            <a:graphic>
              <a:graphicData uri="http://schemas.openxmlformats.org/drawingml/2006/table">
                <a:tbl>
                  <a:tblPr firstRow="1" firstCol="1" bandRow="1"/>
                  <a:tblGrid>
                    <a:gridCol w="991235">
                      <a:extLst>
                        <a:ext uri="{9D8B030D-6E8A-4147-A177-3AD203B41FA5}">
                          <a16:colId xmlns:a16="http://schemas.microsoft.com/office/drawing/2014/main" val="2187875812"/>
                        </a:ext>
                      </a:extLst>
                    </a:gridCol>
                    <a:gridCol w="1203960">
                      <a:extLst>
                        <a:ext uri="{9D8B030D-6E8A-4147-A177-3AD203B41FA5}">
                          <a16:colId xmlns:a16="http://schemas.microsoft.com/office/drawing/2014/main" val="504700701"/>
                        </a:ext>
                      </a:extLst>
                    </a:gridCol>
                    <a:gridCol w="858418">
                      <a:extLst>
                        <a:ext uri="{9D8B030D-6E8A-4147-A177-3AD203B41FA5}">
                          <a16:colId xmlns:a16="http://schemas.microsoft.com/office/drawing/2014/main" val="1455947049"/>
                        </a:ext>
                      </a:extLst>
                    </a:gridCol>
                  </a:tblGrid>
                  <a:tr h="213360">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Parameter</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Value list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400" b="1">
                              <a:solidFill>
                                <a:schemeClr val="accent6">
                                  <a:lumMod val="50000"/>
                                </a:schemeClr>
                              </a:solidFill>
                              <a:effectLst/>
                              <a:latin typeface="Times New Roman" panose="02020603050405020304" pitchFamily="18" charset="0"/>
                              <a:ea typeface="Times New Roman" panose="02020603050405020304" pitchFamily="18" charset="0"/>
                            </a:rPr>
                            <a:t>Unit</a:t>
                          </a:r>
                          <a:endParaRPr lang="en-US" sz="1400">
                            <a:solidFill>
                              <a:schemeClr val="accent6">
                                <a:lumMod val="50000"/>
                              </a:schemeClr>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08708038"/>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4"/>
                          <a:stretch>
                            <a:fillRect l="-613" t="-122222" r="-209202" b="-147222"/>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0.04, 0.07, 0.1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08954909"/>
                      </a:ext>
                    </a:extLst>
                  </a:tr>
                  <a:tr h="213360">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4"/>
                          <a:stretch>
                            <a:fillRect l="-613" t="-228571" r="-209202" b="-51429"/>
                          </a:stretch>
                        </a:blipFill>
                      </a:tcPr>
                    </a:tc>
                    <a:tc>
                      <a:txBody>
                        <a:bodyPr/>
                        <a:lstStyle/>
                        <a:p>
                          <a:pPr algn="ctr"/>
                          <a:r>
                            <a:rPr lang="en-US" sz="1400">
                              <a:solidFill>
                                <a:schemeClr val="accent6">
                                  <a:lumMod val="50000"/>
                                </a:schemeClr>
                              </a:solidFill>
                              <a:effectLst/>
                              <a:latin typeface="Times New Roman" panose="02020603050405020304" pitchFamily="18" charset="0"/>
                              <a:ea typeface="Times New Roman" panose="02020603050405020304" pitchFamily="18" charset="0"/>
                            </a:rPr>
                            <a:t>500, 700, 900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endParaRPr lang="en-US"/>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4"/>
                          <a:stretch>
                            <a:fillRect l="-256738" t="-228571" r="-1418" b="-51429"/>
                          </a:stretch>
                        </a:blipFill>
                      </a:tcPr>
                    </a:tc>
                    <a:extLst>
                      <a:ext uri="{0D108BD9-81ED-4DB2-BD59-A6C34878D82A}">
                        <a16:rowId xmlns:a16="http://schemas.microsoft.com/office/drawing/2014/main" val="557412312"/>
                      </a:ext>
                    </a:extLst>
                  </a:tr>
                </a:tbl>
              </a:graphicData>
            </a:graphic>
          </p:graphicFrame>
        </mc:Fallback>
      </mc:AlternateContent>
      <p:cxnSp>
        <p:nvCxnSpPr>
          <p:cNvPr id="29" name="Straight Arrow Connector 28">
            <a:extLst>
              <a:ext uri="{FF2B5EF4-FFF2-40B4-BE49-F238E27FC236}">
                <a16:creationId xmlns:a16="http://schemas.microsoft.com/office/drawing/2014/main" id="{37969824-8146-CCCA-C29C-C72B557CA175}"/>
              </a:ext>
            </a:extLst>
          </p:cNvPr>
          <p:cNvCxnSpPr/>
          <p:nvPr/>
        </p:nvCxnSpPr>
        <p:spPr>
          <a:xfrm flipH="1">
            <a:off x="9177235" y="937765"/>
            <a:ext cx="301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2702780-E5E5-CF7B-1EAE-726C65AC0D5F}"/>
              </a:ext>
            </a:extLst>
          </p:cNvPr>
          <p:cNvCxnSpPr/>
          <p:nvPr/>
        </p:nvCxnSpPr>
        <p:spPr>
          <a:xfrm flipH="1">
            <a:off x="9167508" y="1177713"/>
            <a:ext cx="301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44006D7F-FC95-A9D4-1580-38F5EB35B0C7}"/>
              </a:ext>
            </a:extLst>
          </p:cNvPr>
          <p:cNvSpPr txBox="1"/>
          <p:nvPr/>
        </p:nvSpPr>
        <p:spPr>
          <a:xfrm>
            <a:off x="9619151" y="1068397"/>
            <a:ext cx="1036688" cy="215444"/>
          </a:xfrm>
          <a:prstGeom prst="rect">
            <a:avLst/>
          </a:prstGeom>
          <a:noFill/>
        </p:spPr>
        <p:txBody>
          <a:bodyPr wrap="square" lIns="0" tIns="0" rIns="0" bIns="0" rtlCol="0">
            <a:spAutoFit/>
          </a:bodyPr>
          <a:lstStyle/>
          <a:p>
            <a:pPr algn="l"/>
            <a:r>
              <a:rPr lang="en-IE" sz="1400" dirty="0">
                <a:latin typeface="Calibri" panose="020F0502020204030204" pitchFamily="34" charset="0"/>
                <a:cs typeface="Calibri" panose="020F0502020204030204" pitchFamily="34" charset="0"/>
              </a:rPr>
              <a:t>initial density</a:t>
            </a:r>
          </a:p>
        </p:txBody>
      </p:sp>
      <p:sp>
        <p:nvSpPr>
          <p:cNvPr id="32" name="TextBox 31">
            <a:extLst>
              <a:ext uri="{FF2B5EF4-FFF2-40B4-BE49-F238E27FC236}">
                <a16:creationId xmlns:a16="http://schemas.microsoft.com/office/drawing/2014/main" id="{5B50F595-EDE1-9B3C-5277-D39D8174D9F8}"/>
              </a:ext>
            </a:extLst>
          </p:cNvPr>
          <p:cNvSpPr txBox="1"/>
          <p:nvPr/>
        </p:nvSpPr>
        <p:spPr>
          <a:xfrm>
            <a:off x="9619150" y="806678"/>
            <a:ext cx="1983517" cy="215444"/>
          </a:xfrm>
          <a:prstGeom prst="rect">
            <a:avLst/>
          </a:prstGeom>
          <a:noFill/>
        </p:spPr>
        <p:txBody>
          <a:bodyPr wrap="square" lIns="0" tIns="0" rIns="0" bIns="0" rtlCol="0">
            <a:spAutoFit/>
          </a:bodyPr>
          <a:lstStyle/>
          <a:p>
            <a:pPr algn="l"/>
            <a:r>
              <a:rPr lang="en-IE" sz="1400" dirty="0">
                <a:latin typeface="Calibri" panose="020F0502020204030204" pitchFamily="34" charset="0"/>
                <a:cs typeface="Calibri" panose="020F0502020204030204" pitchFamily="34" charset="0"/>
              </a:rPr>
              <a:t>initial moisture ratio</a:t>
            </a:r>
          </a:p>
        </p:txBody>
      </p:sp>
      <p:grpSp>
        <p:nvGrpSpPr>
          <p:cNvPr id="35" name="Group 34">
            <a:extLst>
              <a:ext uri="{FF2B5EF4-FFF2-40B4-BE49-F238E27FC236}">
                <a16:creationId xmlns:a16="http://schemas.microsoft.com/office/drawing/2014/main" id="{12594534-AA9C-BD48-E201-E0D2BDFD3F83}"/>
              </a:ext>
            </a:extLst>
          </p:cNvPr>
          <p:cNvGrpSpPr/>
          <p:nvPr/>
        </p:nvGrpSpPr>
        <p:grpSpPr>
          <a:xfrm>
            <a:off x="1066746" y="3111900"/>
            <a:ext cx="4515535" cy="3168114"/>
            <a:chOff x="1322111" y="2994789"/>
            <a:chExt cx="4515535" cy="3168114"/>
          </a:xfrm>
        </p:grpSpPr>
        <p:pic>
          <p:nvPicPr>
            <p:cNvPr id="8" name="Picture 7" descr="A graph of a function&#10;&#10;Description automatically generated with medium confidence">
              <a:extLst>
                <a:ext uri="{FF2B5EF4-FFF2-40B4-BE49-F238E27FC236}">
                  <a16:creationId xmlns:a16="http://schemas.microsoft.com/office/drawing/2014/main" id="{B4CA87EA-FEC9-D923-C110-B1FBE75E23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111" y="2994789"/>
              <a:ext cx="4515535" cy="3168000"/>
            </a:xfrm>
            <a:prstGeom prst="rect">
              <a:avLst/>
            </a:prstGeom>
          </p:spPr>
        </p:pic>
        <p:cxnSp>
          <p:nvCxnSpPr>
            <p:cNvPr id="34" name="Straight Connector 33">
              <a:extLst>
                <a:ext uri="{FF2B5EF4-FFF2-40B4-BE49-F238E27FC236}">
                  <a16:creationId xmlns:a16="http://schemas.microsoft.com/office/drawing/2014/main" id="{1FD6D807-1425-E92F-35FD-81C88B56AC53}"/>
                </a:ext>
              </a:extLst>
            </p:cNvPr>
            <p:cNvCxnSpPr/>
            <p:nvPr/>
          </p:nvCxnSpPr>
          <p:spPr>
            <a:xfrm flipH="1">
              <a:off x="5315862" y="6162903"/>
              <a:ext cx="126460"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80116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76DF1EC-F389-D76B-BD01-2121A2132CCB}"/>
              </a:ext>
            </a:extLst>
          </p:cNvPr>
          <p:cNvPicPr>
            <a:picLocks noGrp="1" noChangeAspect="1"/>
          </p:cNvPicPr>
          <p:nvPr>
            <p:ph idx="1"/>
          </p:nvPr>
        </p:nvPicPr>
        <p:blipFill>
          <a:blip r:embed="rId2"/>
          <a:stretch>
            <a:fillRect/>
          </a:stretch>
        </p:blipFill>
        <p:spPr>
          <a:xfrm>
            <a:off x="4178523" y="1317187"/>
            <a:ext cx="4730795" cy="4535487"/>
          </a:xfrm>
        </p:spPr>
      </p:pic>
    </p:spTree>
    <p:extLst>
      <p:ext uri="{BB962C8B-B14F-4D97-AF65-F5344CB8AC3E}">
        <p14:creationId xmlns:p14="http://schemas.microsoft.com/office/powerpoint/2010/main" val="943293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CD9034-C11F-4C01-9455-82CD0AC7DF95}"/>
              </a:ext>
            </a:extLst>
          </p:cNvPr>
          <p:cNvSpPr>
            <a:spLocks noGrp="1"/>
          </p:cNvSpPr>
          <p:nvPr>
            <p:ph type="title"/>
          </p:nvPr>
        </p:nvSpPr>
        <p:spPr/>
        <p:txBody>
          <a:bodyPr/>
          <a:lstStyle/>
          <a:p>
            <a:r>
              <a:rPr lang="en-IE" dirty="0">
                <a:latin typeface="Calibri" panose="020F0502020204030204" pitchFamily="34" charset="0"/>
                <a:cs typeface="Calibri" panose="020F0502020204030204" pitchFamily="34" charset="0"/>
              </a:rPr>
              <a:t>Outline</a:t>
            </a:r>
          </a:p>
        </p:txBody>
      </p:sp>
      <p:sp>
        <p:nvSpPr>
          <p:cNvPr id="5" name="Content Placeholder 4">
            <a:extLst>
              <a:ext uri="{FF2B5EF4-FFF2-40B4-BE49-F238E27FC236}">
                <a16:creationId xmlns:a16="http://schemas.microsoft.com/office/drawing/2014/main" id="{1463C4D2-EC0C-1D88-5CC1-32164A4210C8}"/>
              </a:ext>
            </a:extLst>
          </p:cNvPr>
          <p:cNvSpPr>
            <a:spLocks noGrp="1"/>
          </p:cNvSpPr>
          <p:nvPr>
            <p:ph idx="1"/>
          </p:nvPr>
        </p:nvSpPr>
        <p:spPr/>
        <p:txBody>
          <a:bodyPr/>
          <a:lstStyle/>
          <a:p>
            <a:r>
              <a:rPr lang="en-IE" b="1" i="1" dirty="0">
                <a:latin typeface="Calibri" panose="020F0502020204030204" pitchFamily="34" charset="0"/>
                <a:cs typeface="Calibri" panose="020F0502020204030204" pitchFamily="34" charset="0"/>
              </a:rPr>
              <a:t>Introduction</a:t>
            </a:r>
          </a:p>
          <a:p>
            <a:pPr lvl="1"/>
            <a:r>
              <a:rPr lang="en-IE" b="1" i="1" dirty="0">
                <a:latin typeface="Calibri" panose="020F0502020204030204" pitchFamily="34" charset="0"/>
                <a:cs typeface="Calibri" panose="020F0502020204030204" pitchFamily="34" charset="0"/>
              </a:rPr>
              <a:t>Tetra Pak, Tetra Pak® Package Material, Induction Sealing</a:t>
            </a:r>
          </a:p>
          <a:p>
            <a:r>
              <a:rPr lang="en-IE" dirty="0">
                <a:latin typeface="Calibri" panose="020F0502020204030204" pitchFamily="34" charset="0"/>
                <a:cs typeface="Calibri" panose="020F0502020204030204" pitchFamily="34" charset="0"/>
              </a:rPr>
              <a:t>Package material model: heat and mass transport</a:t>
            </a:r>
          </a:p>
          <a:p>
            <a:r>
              <a:rPr lang="en-IE" dirty="0">
                <a:latin typeface="Calibri" panose="020F0502020204030204" pitchFamily="34" charset="0"/>
                <a:cs typeface="Calibri" panose="020F0502020204030204" pitchFamily="34" charset="0"/>
              </a:rPr>
              <a:t>Induction heating device model</a:t>
            </a:r>
          </a:p>
          <a:p>
            <a:r>
              <a:rPr lang="en-IE" dirty="0">
                <a:latin typeface="Calibri" panose="020F0502020204030204" pitchFamily="34" charset="0"/>
                <a:cs typeface="Calibri" panose="020F0502020204030204" pitchFamily="34" charset="0"/>
              </a:rPr>
              <a:t>Results &amp; discussion</a:t>
            </a:r>
          </a:p>
          <a:p>
            <a:endParaRPr lang="en-IE" dirty="0"/>
          </a:p>
        </p:txBody>
      </p:sp>
    </p:spTree>
    <p:extLst>
      <p:ext uri="{BB962C8B-B14F-4D97-AF65-F5344CB8AC3E}">
        <p14:creationId xmlns:p14="http://schemas.microsoft.com/office/powerpoint/2010/main" val="315267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351CB-CCDE-76E6-4519-ABF547812CB1}"/>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Tetra Pak</a:t>
            </a:r>
            <a:br>
              <a:rPr lang="sv-SE" dirty="0">
                <a:latin typeface="Calibri" panose="020F0502020204030204" pitchFamily="34" charset="0"/>
                <a:cs typeface="Calibri" panose="020F0502020204030204" pitchFamily="34" charset="0"/>
              </a:rPr>
            </a:br>
            <a:r>
              <a:rPr lang="sv-SE" sz="2000" dirty="0">
                <a:latin typeface="Calibri" panose="020F0502020204030204" pitchFamily="34" charset="0"/>
                <a:cs typeface="Calibri" panose="020F0502020204030204" pitchFamily="34" charset="0"/>
              </a:rPr>
              <a:t>A world leading food processing and packaging company</a:t>
            </a:r>
            <a:endParaRPr lang="en-US" sz="2000" dirty="0">
              <a:latin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48FFFBBE-7BE1-098C-2BC1-BDF0424A220D}"/>
              </a:ext>
            </a:extLst>
          </p:cNvPr>
          <p:cNvSpPr/>
          <p:nvPr/>
        </p:nvSpPr>
        <p:spPr>
          <a:xfrm>
            <a:off x="729148" y="1786714"/>
            <a:ext cx="10429934" cy="13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r>
              <a:rPr lang="en-GB" sz="2000" b="1" dirty="0">
                <a:solidFill>
                  <a:schemeClr val="accent6">
                    <a:lumMod val="50000"/>
                  </a:schemeClr>
                </a:solidFill>
                <a:latin typeface="Calibri" panose="020F0502020204030204" pitchFamily="34" charset="0"/>
                <a:cs typeface="Calibri" panose="020F0502020204030204" pitchFamily="34" charset="0"/>
              </a:rPr>
              <a:t>Packaging technology: design and engineering of Filling Machines</a:t>
            </a:r>
          </a:p>
          <a:p>
            <a:endParaRPr lang="en-GB" sz="1600" dirty="0">
              <a:solidFill>
                <a:schemeClr val="accent6">
                  <a:lumMod val="5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600" dirty="0">
                <a:solidFill>
                  <a:schemeClr val="accent6">
                    <a:lumMod val="50000"/>
                  </a:schemeClr>
                </a:solidFill>
                <a:latin typeface="Calibri" panose="020F0502020204030204" pitchFamily="34" charset="0"/>
                <a:cs typeface="Calibri" panose="020F0502020204030204" pitchFamily="34" charset="0"/>
              </a:rPr>
              <a:t>Automated machines;  from package material reels to liquid food containers in the order of </a:t>
            </a:r>
            <a:r>
              <a:rPr lang="en-GB" sz="1600" i="1" dirty="0">
                <a:solidFill>
                  <a:schemeClr val="accent6">
                    <a:lumMod val="50000"/>
                  </a:schemeClr>
                </a:solidFill>
                <a:latin typeface="Calibri" panose="020F0502020204030204" pitchFamily="34" charset="0"/>
                <a:cs typeface="Calibri" panose="020F0502020204030204" pitchFamily="34" charset="0"/>
              </a:rPr>
              <a:t>thousands-per-hour</a:t>
            </a:r>
            <a:r>
              <a:rPr lang="en-GB" sz="1600" dirty="0">
                <a:solidFill>
                  <a:schemeClr val="accent6">
                    <a:lumMod val="50000"/>
                  </a:schemeClr>
                </a:solidFill>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sz="1600" dirty="0">
                <a:solidFill>
                  <a:schemeClr val="accent6">
                    <a:lumMod val="50000"/>
                  </a:schemeClr>
                </a:solidFill>
                <a:latin typeface="Calibri" panose="020F0502020204030204" pitchFamily="34" charset="0"/>
                <a:cs typeface="Calibri" panose="020F0502020204030204" pitchFamily="34" charset="0"/>
              </a:rPr>
              <a:t>Stored food must stay </a:t>
            </a:r>
            <a:r>
              <a:rPr lang="en-GB" sz="1600" i="1" dirty="0">
                <a:solidFill>
                  <a:schemeClr val="accent6">
                    <a:lumMod val="50000"/>
                  </a:schemeClr>
                </a:solidFill>
                <a:latin typeface="Calibri" panose="020F0502020204030204" pitchFamily="34" charset="0"/>
                <a:cs typeface="Calibri" panose="020F0502020204030204" pitchFamily="34" charset="0"/>
              </a:rPr>
              <a:t>fresh and safe for consumption for 1 year</a:t>
            </a:r>
            <a:r>
              <a:rPr lang="en-GB" sz="1600" dirty="0">
                <a:solidFill>
                  <a:schemeClr val="accent6">
                    <a:lumMod val="50000"/>
                  </a:schemeClr>
                </a:solidFill>
                <a:latin typeface="Calibri" panose="020F0502020204030204" pitchFamily="34" charset="0"/>
                <a:cs typeface="Calibri" panose="020F0502020204030204" pitchFamily="34" charset="0"/>
              </a:rPr>
              <a:t> without the need for preservatives or refrigeration</a:t>
            </a:r>
            <a:endParaRPr lang="sv-SE" sz="1600" dirty="0">
              <a:solidFill>
                <a:schemeClr val="accent6">
                  <a:lumMod val="50000"/>
                </a:schemeClr>
              </a:solidFill>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F71545C3-B1D6-4E9B-63BA-56EA38CC4431}"/>
              </a:ext>
            </a:extLst>
          </p:cNvPr>
          <p:cNvSpPr/>
          <p:nvPr/>
        </p:nvSpPr>
        <p:spPr>
          <a:xfrm>
            <a:off x="1581091" y="3579898"/>
            <a:ext cx="4363024" cy="2562238"/>
          </a:xfrm>
          <a:prstGeom prst="roundRect">
            <a:avLst>
              <a:gd name="adj" fmla="val 2724"/>
            </a:avLst>
          </a:prstGeom>
          <a:gradFill flip="none" rotWithShape="1">
            <a:gsLst>
              <a:gs pos="79000">
                <a:srgbClr val="FFFFFF"/>
              </a:gs>
              <a:gs pos="0">
                <a:schemeClr val="bg1"/>
              </a:gs>
              <a:gs pos="91000">
                <a:srgbClr val="ACE9FB"/>
              </a:gs>
              <a:gs pos="100000">
                <a:srgbClr val="00BDF2">
                  <a:alpha val="25000"/>
                </a:srgbClr>
              </a:gs>
              <a:gs pos="100000">
                <a:srgbClr val="00BDF2">
                  <a:alpha val="25000"/>
                </a:srgbClr>
              </a:gs>
            </a:gsLst>
            <a:lin ang="5400000" scaled="1"/>
            <a:tileRect/>
          </a:gra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b" anchorCtr="0" forceAA="0" compatLnSpc="1">
            <a:prstTxWarp prst="textNoShape">
              <a:avLst/>
            </a:prstTxWarp>
            <a:noAutofit/>
          </a:bodyPr>
          <a:lstStyle/>
          <a:p>
            <a:pPr algn="ct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&gt; 8k</a:t>
            </a:r>
            <a:r>
              <a:rPr lang="en-SE" sz="1600" dirty="0">
                <a:solidFill>
                  <a:schemeClr val="accent6">
                    <a:lumMod val="50000"/>
                  </a:schemeClr>
                </a:solidFill>
                <a:latin typeface="Calibri" panose="020F0502020204030204" pitchFamily="34" charset="0"/>
                <a:cs typeface="Calibri" panose="020F0502020204030204" pitchFamily="34" charset="0"/>
              </a:rPr>
              <a:t> </a:t>
            </a:r>
            <a:r>
              <a:rPr lang="sv-SE" sz="1600" dirty="0">
                <a:solidFill>
                  <a:schemeClr val="accent6">
                    <a:lumMod val="50000"/>
                  </a:schemeClr>
                </a:solidFill>
                <a:latin typeface="Calibri" panose="020F0502020204030204" pitchFamily="34" charset="0"/>
                <a:cs typeface="Calibri" panose="020F0502020204030204" pitchFamily="34" charset="0"/>
              </a:rPr>
              <a:t>Filling Machines in operation</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EFA78DAF-5535-CDCA-DAF9-0E350A98FCF0}"/>
              </a:ext>
            </a:extLst>
          </p:cNvPr>
          <p:cNvGrpSpPr/>
          <p:nvPr/>
        </p:nvGrpSpPr>
        <p:grpSpPr>
          <a:xfrm>
            <a:off x="6483140" y="3579898"/>
            <a:ext cx="4363200" cy="2562238"/>
            <a:chOff x="6108571" y="1112083"/>
            <a:chExt cx="4959244" cy="2599950"/>
          </a:xfrm>
        </p:grpSpPr>
        <mc:AlternateContent xmlns:mc="http://schemas.openxmlformats.org/markup-compatibility/2006" xmlns:a14="http://schemas.microsoft.com/office/drawing/2010/main">
          <mc:Choice Requires="a14">
            <p:sp>
              <p:nvSpPr>
                <p:cNvPr id="10" name="Rectangle: Rounded Corners 9">
                  <a:extLst>
                    <a:ext uri="{FF2B5EF4-FFF2-40B4-BE49-F238E27FC236}">
                      <a16:creationId xmlns:a16="http://schemas.microsoft.com/office/drawing/2014/main" id="{7429B574-3CF8-F3D5-B9BF-6818579BC195}"/>
                    </a:ext>
                  </a:extLst>
                </p:cNvPr>
                <p:cNvSpPr/>
                <p:nvPr/>
              </p:nvSpPr>
              <p:spPr>
                <a:xfrm>
                  <a:off x="6108571" y="1112083"/>
                  <a:ext cx="4959244" cy="2599950"/>
                </a:xfrm>
                <a:prstGeom prst="roundRect">
                  <a:avLst>
                    <a:gd name="adj" fmla="val 2724"/>
                  </a:avLst>
                </a:prstGeom>
                <a:gradFill flip="none" rotWithShape="1">
                  <a:gsLst>
                    <a:gs pos="79000">
                      <a:srgbClr val="FFFFFF"/>
                    </a:gs>
                    <a:gs pos="0">
                      <a:schemeClr val="bg1"/>
                    </a:gs>
                    <a:gs pos="91000">
                      <a:srgbClr val="ACE9FB"/>
                    </a:gs>
                    <a:gs pos="100000">
                      <a:srgbClr val="00BDF2">
                        <a:alpha val="25000"/>
                      </a:srgbClr>
                    </a:gs>
                    <a:gs pos="100000">
                      <a:srgbClr val="00BDF2">
                        <a:alpha val="25000"/>
                      </a:srgbClr>
                    </a:gs>
                  </a:gsLst>
                  <a:lin ang="5400000" scaled="1"/>
                  <a:tileRect/>
                </a:gra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b" anchorCtr="0" forceAA="0" compatLnSpc="1">
                  <a:prstTxWarp prst="textNoShape">
                    <a:avLst/>
                  </a:prstTxWarp>
                  <a:noAutofit/>
                </a:bodyPr>
                <a:lstStyle/>
                <a:p>
                  <a:pPr algn="ctr">
                    <a:lnSpc>
                      <a:spcPct val="85000"/>
                    </a:lnSpc>
                    <a:spcBef>
                      <a:spcPts val="599"/>
                    </a:spcBef>
                  </a:pPr>
                  <a14:m>
                    <m:oMath xmlns:m="http://schemas.openxmlformats.org/officeDocument/2006/math">
                      <m:r>
                        <a:rPr lang="sv-SE" sz="1600" b="0" i="1" dirty="0" smtClean="0">
                          <a:solidFill>
                            <a:schemeClr val="accent6">
                              <a:lumMod val="50000"/>
                            </a:schemeClr>
                          </a:solidFill>
                          <a:latin typeface="Cambria Math" panose="02040503050406030204" pitchFamily="18" charset="0"/>
                        </a:rPr>
                        <m:t>≈2</m:t>
                      </m:r>
                      <m:r>
                        <a:rPr lang="en-IE" sz="1600" b="0" i="1" dirty="0" smtClean="0">
                          <a:solidFill>
                            <a:schemeClr val="accent6">
                              <a:lumMod val="50000"/>
                            </a:schemeClr>
                          </a:solidFill>
                          <a:latin typeface="Cambria Math" panose="02040503050406030204" pitchFamily="18" charset="0"/>
                        </a:rPr>
                        <m:t>00</m:t>
                      </m:r>
                      <m:r>
                        <a:rPr lang="sv-SE" sz="1600">
                          <a:solidFill>
                            <a:schemeClr val="accent6">
                              <a:lumMod val="50000"/>
                            </a:schemeClr>
                          </a:solidFill>
                          <a:latin typeface="Cambria Math" panose="02040503050406030204" pitchFamily="18" charset="0"/>
                          <a:cs typeface="Calibri" panose="020F0502020204030204" pitchFamily="34" charset="0"/>
                        </a:rPr>
                        <m:t>⋅</m:t>
                      </m:r>
                      <m:r>
                        <a:rPr lang="sv-SE" sz="1600" b="0" i="1" dirty="0" smtClean="0">
                          <a:solidFill>
                            <a:schemeClr val="accent6">
                              <a:lumMod val="50000"/>
                            </a:schemeClr>
                          </a:solidFill>
                          <a:latin typeface="Cambria Math" panose="02040503050406030204" pitchFamily="18" charset="0"/>
                        </a:rPr>
                        <m:t>1</m:t>
                      </m:r>
                      <m:sSup>
                        <m:sSupPr>
                          <m:ctrlPr>
                            <a:rPr lang="sv-SE" sz="1600" i="1" dirty="0" smtClean="0">
                              <a:solidFill>
                                <a:schemeClr val="accent6">
                                  <a:lumMod val="50000"/>
                                </a:schemeClr>
                              </a:solidFill>
                              <a:latin typeface="Cambria Math" panose="02040503050406030204" pitchFamily="18" charset="0"/>
                            </a:rPr>
                          </m:ctrlPr>
                        </m:sSupPr>
                        <m:e>
                          <m:r>
                            <a:rPr lang="sv-SE" sz="1600" b="0" i="1" dirty="0" smtClean="0">
                              <a:solidFill>
                                <a:schemeClr val="accent6">
                                  <a:lumMod val="50000"/>
                                </a:schemeClr>
                              </a:solidFill>
                              <a:latin typeface="Cambria Math" panose="02040503050406030204" pitchFamily="18" charset="0"/>
                            </a:rPr>
                            <m:t>0</m:t>
                          </m:r>
                        </m:e>
                        <m:sup>
                          <m:r>
                            <a:rPr lang="en-IE" sz="1600" b="0" i="1" dirty="0" smtClean="0">
                              <a:solidFill>
                                <a:schemeClr val="accent6">
                                  <a:lumMod val="50000"/>
                                </a:schemeClr>
                              </a:solidFill>
                              <a:latin typeface="Cambria Math" panose="02040503050406030204" pitchFamily="18" charset="0"/>
                            </a:rPr>
                            <m:t>9</m:t>
                          </m:r>
                        </m:sup>
                      </m:sSup>
                    </m:oMath>
                  </a14:m>
                  <a:r>
                    <a:rPr lang="en-SE" sz="1600" dirty="0">
                      <a:solidFill>
                        <a:schemeClr val="accent6">
                          <a:lumMod val="50000"/>
                        </a:schemeClr>
                      </a:solidFill>
                      <a:latin typeface="Calibri" panose="020F0502020204030204" pitchFamily="34" charset="0"/>
                      <a:cs typeface="Calibri" panose="020F0502020204030204" pitchFamily="34" charset="0"/>
                    </a:rPr>
                    <a:t> </a:t>
                  </a:r>
                  <a:r>
                    <a:rPr lang="sv-SE" sz="1600" dirty="0">
                      <a:solidFill>
                        <a:schemeClr val="accent6">
                          <a:lumMod val="50000"/>
                        </a:schemeClr>
                      </a:solidFill>
                      <a:latin typeface="Calibri" panose="020F0502020204030204" pitchFamily="34" charset="0"/>
                      <a:cs typeface="Calibri" panose="020F0502020204030204" pitchFamily="34" charset="0"/>
                    </a:rPr>
                    <a:t>Tetra Pak</a:t>
                  </a:r>
                  <a:r>
                    <a:rPr lang="sv-SE" sz="1600" baseline="30000" dirty="0">
                      <a:solidFill>
                        <a:schemeClr val="accent6">
                          <a:lumMod val="50000"/>
                        </a:schemeClr>
                      </a:solidFill>
                      <a:latin typeface="Calibri" panose="020F0502020204030204" pitchFamily="34" charset="0"/>
                      <a:cs typeface="Calibri" panose="020F0502020204030204" pitchFamily="34" charset="0"/>
                    </a:rPr>
                    <a:t>®</a:t>
                  </a:r>
                  <a:r>
                    <a:rPr lang="sv-SE" sz="1600" dirty="0">
                      <a:solidFill>
                        <a:schemeClr val="accent6">
                          <a:lumMod val="50000"/>
                        </a:schemeClr>
                      </a:solidFill>
                      <a:latin typeface="Calibri" panose="020F0502020204030204" pitchFamily="34" charset="0"/>
                      <a:cs typeface="Calibri" panose="020F0502020204030204" pitchFamily="34" charset="0"/>
                    </a:rPr>
                    <a:t> </a:t>
                  </a:r>
                  <a:r>
                    <a:rPr lang="en-SE" sz="1600" dirty="0">
                      <a:solidFill>
                        <a:schemeClr val="accent6">
                          <a:lumMod val="50000"/>
                        </a:schemeClr>
                      </a:solidFill>
                      <a:latin typeface="Calibri" panose="020F0502020204030204" pitchFamily="34" charset="0"/>
                      <a:cs typeface="Calibri" panose="020F0502020204030204" pitchFamily="34" charset="0"/>
                    </a:rPr>
                    <a:t>packages </a:t>
                  </a:r>
                  <a:r>
                    <a:rPr lang="sv-SE" sz="1600" dirty="0">
                      <a:solidFill>
                        <a:schemeClr val="accent6">
                          <a:lumMod val="50000"/>
                        </a:schemeClr>
                      </a:solidFill>
                      <a:latin typeface="Calibri" panose="020F0502020204030204" pitchFamily="34" charset="0"/>
                      <a:cs typeface="Calibri" panose="020F0502020204030204" pitchFamily="34" charset="0"/>
                    </a:rPr>
                    <a:t>produced</a:t>
                  </a:r>
                  <a:r>
                    <a:rPr lang="en-SE" sz="1600" dirty="0">
                      <a:solidFill>
                        <a:schemeClr val="accent6">
                          <a:lumMod val="50000"/>
                        </a:schemeClr>
                      </a:solidFill>
                      <a:latin typeface="Calibri" panose="020F0502020204030204" pitchFamily="34" charset="0"/>
                      <a:cs typeface="Calibri" panose="020F0502020204030204" pitchFamily="34" charset="0"/>
                    </a:rPr>
                    <a:t> </a:t>
                  </a:r>
                  <a:r>
                    <a:rPr lang="sv-SE" sz="1600" dirty="0">
                      <a:solidFill>
                        <a:schemeClr val="accent6">
                          <a:lumMod val="50000"/>
                        </a:schemeClr>
                      </a:solidFill>
                      <a:latin typeface="Calibri" panose="020F0502020204030204" pitchFamily="34" charset="0"/>
                      <a:cs typeface="Calibri" panose="020F0502020204030204" pitchFamily="34" charset="0"/>
                    </a:rPr>
                    <a:t>2023</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mc:Choice>
          <mc:Fallback xmlns="">
            <p:sp>
              <p:nvSpPr>
                <p:cNvPr id="10" name="Rectangle: Rounded Corners 9">
                  <a:extLst>
                    <a:ext uri="{FF2B5EF4-FFF2-40B4-BE49-F238E27FC236}">
                      <a16:creationId xmlns:a16="http://schemas.microsoft.com/office/drawing/2014/main" id="{7429B574-3CF8-F3D5-B9BF-6818579BC195}"/>
                    </a:ext>
                  </a:extLst>
                </p:cNvPr>
                <p:cNvSpPr>
                  <a:spLocks noRot="1" noChangeAspect="1" noMove="1" noResize="1" noEditPoints="1" noAdjustHandles="1" noChangeArrowheads="1" noChangeShapeType="1" noTextEdit="1"/>
                </p:cNvSpPr>
                <p:nvPr/>
              </p:nvSpPr>
              <p:spPr>
                <a:xfrm>
                  <a:off x="6108571" y="1112083"/>
                  <a:ext cx="4959244" cy="2599950"/>
                </a:xfrm>
                <a:prstGeom prst="roundRect">
                  <a:avLst>
                    <a:gd name="adj" fmla="val 2724"/>
                  </a:avLst>
                </a:prstGeom>
                <a:blipFill>
                  <a:blip r:embed="rId2"/>
                  <a:stretch>
                    <a:fillRect/>
                  </a:stretch>
                </a:blipFill>
                <a:ln w="3175">
                  <a:solidFill>
                    <a:schemeClr val="accent1"/>
                  </a:solidFill>
                </a:ln>
                <a:effectLst/>
              </p:spPr>
              <p:txBody>
                <a:bodyPr/>
                <a:lstStyle/>
                <a:p>
                  <a:r>
                    <a:rPr lang="en-IE">
                      <a:noFill/>
                    </a:rPr>
                    <a:t> </a:t>
                  </a:r>
                </a:p>
              </p:txBody>
            </p:sp>
          </mc:Fallback>
        </mc:AlternateContent>
        <p:pic>
          <p:nvPicPr>
            <p:cNvPr id="11" name="Picture 10">
              <a:extLst>
                <a:ext uri="{FF2B5EF4-FFF2-40B4-BE49-F238E27FC236}">
                  <a16:creationId xmlns:a16="http://schemas.microsoft.com/office/drawing/2014/main" id="{D48D62D7-F42A-8299-9347-6A2EFC43525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61491" y="1432991"/>
              <a:ext cx="4633143" cy="1613655"/>
            </a:xfrm>
            <a:prstGeom prst="rect">
              <a:avLst/>
            </a:prstGeom>
          </p:spPr>
        </p:pic>
      </p:grpSp>
      <p:pic>
        <p:nvPicPr>
          <p:cNvPr id="13" name="Picture 12">
            <a:extLst>
              <a:ext uri="{FF2B5EF4-FFF2-40B4-BE49-F238E27FC236}">
                <a16:creationId xmlns:a16="http://schemas.microsoft.com/office/drawing/2014/main" id="{9C41EDA5-3B3C-8196-0937-CCE2048026F4}"/>
              </a:ext>
            </a:extLst>
          </p:cNvPr>
          <p:cNvPicPr>
            <a:picLocks noChangeAspect="1"/>
          </p:cNvPicPr>
          <p:nvPr/>
        </p:nvPicPr>
        <p:blipFill rotWithShape="1">
          <a:blip r:embed="rId4"/>
          <a:srcRect l="14600" t="7662" r="12889" b="18657"/>
          <a:stretch/>
        </p:blipFill>
        <p:spPr>
          <a:xfrm>
            <a:off x="2332305" y="3699679"/>
            <a:ext cx="2851568" cy="1981273"/>
          </a:xfrm>
          <a:prstGeom prst="rect">
            <a:avLst/>
          </a:prstGeom>
        </p:spPr>
      </p:pic>
    </p:spTree>
    <p:extLst>
      <p:ext uri="{BB962C8B-B14F-4D97-AF65-F5344CB8AC3E}">
        <p14:creationId xmlns:p14="http://schemas.microsoft.com/office/powerpoint/2010/main" val="3411750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1CB0A-2B26-A97A-DD1B-F031059C04C7}"/>
              </a:ext>
            </a:extLst>
          </p:cNvPr>
          <p:cNvSpPr>
            <a:spLocks noGrp="1"/>
          </p:cNvSpPr>
          <p:nvPr>
            <p:ph type="title"/>
          </p:nvPr>
        </p:nvSpPr>
        <p:spPr/>
        <p:txBody>
          <a:bodyPr/>
          <a:lstStyle/>
          <a:p>
            <a:r>
              <a:rPr lang="sv-SE" sz="3200" dirty="0">
                <a:latin typeface="Calibri" panose="020F0502020204030204" pitchFamily="34" charset="0"/>
                <a:cs typeface="Calibri" panose="020F0502020204030204" pitchFamily="34" charset="0"/>
              </a:rPr>
              <a:t>Filling machines, package material, induction sealing</a:t>
            </a:r>
            <a:br>
              <a:rPr lang="sv-SE"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pic>
        <p:nvPicPr>
          <p:cNvPr id="14" name="Picture 2">
            <a:extLst>
              <a:ext uri="{FF2B5EF4-FFF2-40B4-BE49-F238E27FC236}">
                <a16:creationId xmlns:a16="http://schemas.microsoft.com/office/drawing/2014/main" id="{6CC2B9E8-017E-9978-42D2-6C6C0D81C6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4638" y="1983678"/>
            <a:ext cx="3105028" cy="14389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Rounded Corners 5">
            <a:extLst>
              <a:ext uri="{FF2B5EF4-FFF2-40B4-BE49-F238E27FC236}">
                <a16:creationId xmlns:a16="http://schemas.microsoft.com/office/drawing/2014/main" id="{58220221-9E3A-1537-FE34-E83F6DD11D0B}"/>
              </a:ext>
            </a:extLst>
          </p:cNvPr>
          <p:cNvSpPr/>
          <p:nvPr/>
        </p:nvSpPr>
        <p:spPr>
          <a:xfrm>
            <a:off x="8735894" y="1481838"/>
            <a:ext cx="3333585" cy="432001"/>
          </a:xfrm>
          <a:prstGeom prst="roundRect">
            <a:avLst/>
          </a:prstGeom>
          <a:ln w="63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ct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Paperboard: Porous, Hygroscopic</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141D4731-1098-5801-36FD-E7A6C79C5AE4}"/>
              </a:ext>
            </a:extLst>
          </p:cNvPr>
          <p:cNvSpPr/>
          <p:nvPr/>
        </p:nvSpPr>
        <p:spPr>
          <a:xfrm>
            <a:off x="5086349" y="1491070"/>
            <a:ext cx="3211241" cy="432001"/>
          </a:xfrm>
          <a:prstGeom prst="roundRect">
            <a:avLst/>
          </a:prstGeom>
          <a:ln w="635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ct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Package Material: multi-layered</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pic>
        <p:nvPicPr>
          <p:cNvPr id="64" name="Picture 63">
            <a:extLst>
              <a:ext uri="{FF2B5EF4-FFF2-40B4-BE49-F238E27FC236}">
                <a16:creationId xmlns:a16="http://schemas.microsoft.com/office/drawing/2014/main" id="{7BD6A1C9-71C2-6A8A-81DC-8A883B82EEAB}"/>
              </a:ext>
            </a:extLst>
          </p:cNvPr>
          <p:cNvPicPr>
            <a:picLocks noChangeAspect="1"/>
          </p:cNvPicPr>
          <p:nvPr/>
        </p:nvPicPr>
        <p:blipFill>
          <a:blip r:embed="rId4"/>
          <a:stretch>
            <a:fillRect/>
          </a:stretch>
        </p:blipFill>
        <p:spPr>
          <a:xfrm>
            <a:off x="4950061" y="2418580"/>
            <a:ext cx="3526073" cy="2335837"/>
          </a:xfrm>
          <a:prstGeom prst="rect">
            <a:avLst/>
          </a:prstGeom>
        </p:spPr>
      </p:pic>
      <p:sp>
        <p:nvSpPr>
          <p:cNvPr id="68" name="Rectangle: Rounded Corners 67">
            <a:extLst>
              <a:ext uri="{FF2B5EF4-FFF2-40B4-BE49-F238E27FC236}">
                <a16:creationId xmlns:a16="http://schemas.microsoft.com/office/drawing/2014/main" id="{90CCDA79-C95F-8B6A-F54B-DBFB14658EFA}"/>
              </a:ext>
            </a:extLst>
          </p:cNvPr>
          <p:cNvSpPr/>
          <p:nvPr/>
        </p:nvSpPr>
        <p:spPr>
          <a:xfrm>
            <a:off x="242969" y="1481838"/>
            <a:ext cx="4129609" cy="432001"/>
          </a:xfrm>
          <a:prstGeom prst="roundRect">
            <a:avLst/>
          </a:prstGeom>
          <a:ln w="63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ct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Sterilization, Forming, Filling, </a:t>
            </a:r>
            <a:r>
              <a:rPr lang="sv-SE" sz="1600" u="sng" dirty="0">
                <a:solidFill>
                  <a:schemeClr val="accent6">
                    <a:lumMod val="50000"/>
                  </a:schemeClr>
                </a:solidFill>
                <a:latin typeface="Calibri" panose="020F0502020204030204" pitchFamily="34" charset="0"/>
                <a:cs typeface="Calibri" panose="020F0502020204030204" pitchFamily="34" charset="0"/>
              </a:rPr>
              <a:t>Sealing</a:t>
            </a:r>
            <a:r>
              <a:rPr lang="sv-SE" sz="1600" dirty="0">
                <a:solidFill>
                  <a:schemeClr val="accent6">
                    <a:lumMod val="50000"/>
                  </a:schemeClr>
                </a:solidFill>
                <a:latin typeface="Calibri" panose="020F0502020204030204" pitchFamily="34" charset="0"/>
                <a:cs typeface="Calibri" panose="020F0502020204030204" pitchFamily="34" charset="0"/>
              </a:rPr>
              <a:t>, Cutting</a:t>
            </a:r>
            <a:endParaRPr lang="en-US" sz="1600" u="sng" dirty="0">
              <a:solidFill>
                <a:schemeClr val="accent6">
                  <a:lumMod val="50000"/>
                </a:schemeClr>
              </a:solidFill>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918425E4-0CB2-63F8-9C90-29C359799C1A}"/>
              </a:ext>
            </a:extLst>
          </p:cNvPr>
          <p:cNvGrpSpPr/>
          <p:nvPr/>
        </p:nvGrpSpPr>
        <p:grpSpPr>
          <a:xfrm>
            <a:off x="400653" y="1983678"/>
            <a:ext cx="4036398" cy="3000577"/>
            <a:chOff x="659820" y="1999797"/>
            <a:chExt cx="4036398" cy="3000577"/>
          </a:xfrm>
        </p:grpSpPr>
        <p:pic>
          <p:nvPicPr>
            <p:cNvPr id="67" name="Picture 66" descr="A diagram of a package&#10;&#10;Description automatically generated with medium confidence">
              <a:extLst>
                <a:ext uri="{FF2B5EF4-FFF2-40B4-BE49-F238E27FC236}">
                  <a16:creationId xmlns:a16="http://schemas.microsoft.com/office/drawing/2014/main" id="{FCC6D223-4B29-D510-ACDD-792AC6B0CF5E}"/>
                </a:ext>
              </a:extLst>
            </p:cNvPr>
            <p:cNvPicPr>
              <a:picLocks noChangeAspect="1"/>
            </p:cNvPicPr>
            <p:nvPr/>
          </p:nvPicPr>
          <p:blipFill rotWithShape="1">
            <a:blip r:embed="rId5"/>
            <a:srcRect l="5795" r="10878"/>
            <a:stretch/>
          </p:blipFill>
          <p:spPr>
            <a:xfrm>
              <a:off x="659820" y="1999797"/>
              <a:ext cx="3971925" cy="3000577"/>
            </a:xfrm>
            <a:prstGeom prst="rect">
              <a:avLst/>
            </a:prstGeom>
          </p:spPr>
        </p:pic>
        <p:grpSp>
          <p:nvGrpSpPr>
            <p:cNvPr id="69" name="Group 68">
              <a:extLst>
                <a:ext uri="{FF2B5EF4-FFF2-40B4-BE49-F238E27FC236}">
                  <a16:creationId xmlns:a16="http://schemas.microsoft.com/office/drawing/2014/main" id="{3A3E0AAE-A5A9-399A-0D39-523082014C39}"/>
                </a:ext>
              </a:extLst>
            </p:cNvPr>
            <p:cNvGrpSpPr/>
            <p:nvPr/>
          </p:nvGrpSpPr>
          <p:grpSpPr>
            <a:xfrm>
              <a:off x="3888498" y="3747923"/>
              <a:ext cx="807720" cy="1176000"/>
              <a:chOff x="6819900" y="2268380"/>
              <a:chExt cx="807720" cy="1176000"/>
            </a:xfrm>
          </p:grpSpPr>
          <p:sp>
            <p:nvSpPr>
              <p:cNvPr id="70" name="Cube 69">
                <a:extLst>
                  <a:ext uri="{FF2B5EF4-FFF2-40B4-BE49-F238E27FC236}">
                    <a16:creationId xmlns:a16="http://schemas.microsoft.com/office/drawing/2014/main" id="{DCB06C6B-665C-4AAE-CBE5-6C86CBA2AB6F}"/>
                  </a:ext>
                </a:extLst>
              </p:cNvPr>
              <p:cNvSpPr/>
              <p:nvPr/>
            </p:nvSpPr>
            <p:spPr>
              <a:xfrm>
                <a:off x="6819900" y="2268380"/>
                <a:ext cx="807720" cy="1176000"/>
              </a:xfrm>
              <a:prstGeom prst="cube">
                <a:avLst>
                  <a:gd name="adj" fmla="val 15566"/>
                </a:avLst>
              </a:prstGeom>
              <a:gradFill flip="none" rotWithShape="1">
                <a:gsLst>
                  <a:gs pos="1000">
                    <a:schemeClr val="bg1"/>
                  </a:gs>
                  <a:gs pos="48000">
                    <a:srgbClr val="F2F0EC"/>
                  </a:gs>
                  <a:gs pos="75000">
                    <a:srgbClr val="EBE8E3">
                      <a:lumMod val="90000"/>
                    </a:srgbClr>
                  </a:gs>
                  <a:gs pos="100000">
                    <a:srgbClr val="E0DBD3">
                      <a:lumMod val="75000"/>
                    </a:srgbClr>
                  </a:gs>
                </a:gsLst>
                <a:lin ang="2700000" scaled="1"/>
                <a:tileRect/>
              </a:gradFill>
              <a:ln w="15875">
                <a:solidFill>
                  <a:schemeClr val="bg2">
                    <a:lumMod val="6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latin typeface="Calibri" panose="020F0502020204030204" pitchFamily="34" charset="0"/>
                  <a:cs typeface="Calibri" panose="020F0502020204030204" pitchFamily="34" charset="0"/>
                </a:endParaRPr>
              </a:p>
            </p:txBody>
          </p:sp>
          <p:cxnSp>
            <p:nvCxnSpPr>
              <p:cNvPr id="71" name="Straight Connector 70">
                <a:extLst>
                  <a:ext uri="{FF2B5EF4-FFF2-40B4-BE49-F238E27FC236}">
                    <a16:creationId xmlns:a16="http://schemas.microsoft.com/office/drawing/2014/main" id="{BD2653CF-B89E-A5F0-990C-9619B30D0F40}"/>
                  </a:ext>
                </a:extLst>
              </p:cNvPr>
              <p:cNvCxnSpPr>
                <a:stCxn id="70" idx="1"/>
                <a:endCxn id="70" idx="3"/>
              </p:cNvCxnSpPr>
              <p:nvPr/>
            </p:nvCxnSpPr>
            <p:spPr>
              <a:xfrm>
                <a:off x="7160895" y="2394110"/>
                <a:ext cx="0" cy="105027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27D7B82-D152-4CB5-7682-641B223B5AAF}"/>
                  </a:ext>
                </a:extLst>
              </p:cNvPr>
              <p:cNvCxnSpPr>
                <a:cxnSpLocks/>
              </p:cNvCxnSpPr>
              <p:nvPr/>
            </p:nvCxnSpPr>
            <p:spPr>
              <a:xfrm flipH="1">
                <a:off x="6884373" y="2333010"/>
                <a:ext cx="691039" cy="0"/>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14A262F-3249-74C8-E8B1-DFE10819EC4B}"/>
                  </a:ext>
                </a:extLst>
              </p:cNvPr>
              <p:cNvCxnSpPr>
                <a:cxnSpLocks/>
                <a:endCxn id="70" idx="1"/>
              </p:cNvCxnSpPr>
              <p:nvPr/>
            </p:nvCxnSpPr>
            <p:spPr>
              <a:xfrm flipH="1">
                <a:off x="7160895" y="2333010"/>
                <a:ext cx="49291" cy="611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8B7F4FA3-17CF-84C9-5BC9-B2C2637CCAC1}"/>
                  </a:ext>
                </a:extLst>
              </p:cNvPr>
              <p:cNvCxnSpPr>
                <a:cxnSpLocks/>
              </p:cNvCxnSpPr>
              <p:nvPr/>
            </p:nvCxnSpPr>
            <p:spPr>
              <a:xfrm flipH="1" flipV="1">
                <a:off x="7500938" y="2394110"/>
                <a:ext cx="99299" cy="120490"/>
              </a:xfrm>
              <a:prstGeom prst="line">
                <a:avLst/>
              </a:prstGeom>
              <a:ln w="15875">
                <a:solidFill>
                  <a:srgbClr val="ADADAC"/>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BCFC12C-2812-6681-976A-4106FF63F193}"/>
                  </a:ext>
                </a:extLst>
              </p:cNvPr>
              <p:cNvCxnSpPr>
                <a:cxnSpLocks/>
              </p:cNvCxnSpPr>
              <p:nvPr/>
            </p:nvCxnSpPr>
            <p:spPr>
              <a:xfrm flipV="1">
                <a:off x="7600237" y="2268380"/>
                <a:ext cx="25597" cy="246220"/>
              </a:xfrm>
              <a:prstGeom prst="line">
                <a:avLst/>
              </a:prstGeom>
              <a:ln w="15875">
                <a:solidFill>
                  <a:srgbClr val="ADADAC"/>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6C27C8BB-F962-ACE1-AAD4-602FA24F119F}"/>
                  </a:ext>
                </a:extLst>
              </p:cNvPr>
              <p:cNvCxnSpPr>
                <a:cxnSpLocks/>
              </p:cNvCxnSpPr>
              <p:nvPr/>
            </p:nvCxnSpPr>
            <p:spPr>
              <a:xfrm flipH="1" flipV="1">
                <a:off x="7575412" y="2333010"/>
                <a:ext cx="24825" cy="181590"/>
              </a:xfrm>
              <a:prstGeom prst="line">
                <a:avLst/>
              </a:prstGeom>
              <a:ln w="15875">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78" name="Straight Connector 77">
              <a:extLst>
                <a:ext uri="{FF2B5EF4-FFF2-40B4-BE49-F238E27FC236}">
                  <a16:creationId xmlns:a16="http://schemas.microsoft.com/office/drawing/2014/main" id="{D0027419-FD7B-1D6C-F449-80BB3FA441F0}"/>
                </a:ext>
              </a:extLst>
            </p:cNvPr>
            <p:cNvCxnSpPr/>
            <p:nvPr/>
          </p:nvCxnSpPr>
          <p:spPr>
            <a:xfrm>
              <a:off x="3040742" y="3363777"/>
              <a:ext cx="133350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FE446AA-E88A-DFD1-89D3-8AD3EED43F3F}"/>
                </a:ext>
              </a:extLst>
            </p:cNvPr>
            <p:cNvCxnSpPr/>
            <p:nvPr/>
          </p:nvCxnSpPr>
          <p:spPr>
            <a:xfrm>
              <a:off x="3040742" y="2830377"/>
              <a:ext cx="13335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3" name="Rectangle: Rounded Corners 82">
            <a:extLst>
              <a:ext uri="{FF2B5EF4-FFF2-40B4-BE49-F238E27FC236}">
                <a16:creationId xmlns:a16="http://schemas.microsoft.com/office/drawing/2014/main" id="{A678EA55-2DCC-354D-1B30-E489F2F8A8B7}"/>
              </a:ext>
            </a:extLst>
          </p:cNvPr>
          <p:cNvSpPr/>
          <p:nvPr/>
        </p:nvSpPr>
        <p:spPr>
          <a:xfrm>
            <a:off x="8864638" y="5385497"/>
            <a:ext cx="3076098" cy="1090683"/>
          </a:xfrm>
          <a:prstGeom prst="roundRect">
            <a:avLst>
              <a:gd name="adj" fmla="val 2724"/>
            </a:avLst>
          </a:prstGeom>
          <a:gradFill flip="none" rotWithShape="1">
            <a:gsLst>
              <a:gs pos="1000">
                <a:srgbClr val="FFDCDC"/>
              </a:gs>
              <a:gs pos="49000">
                <a:srgbClr val="FFCFCF">
                  <a:alpha val="71000"/>
                </a:srgbClr>
              </a:gs>
              <a:gs pos="100000">
                <a:srgbClr val="FF8D8D">
                  <a:alpha val="66000"/>
                </a:srgbClr>
              </a:gs>
            </a:gsLst>
            <a:lin ang="5400000" scaled="1"/>
            <a:tileRect/>
          </a:gradFill>
          <a:ln w="3175">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r>
              <a:rPr lang="sv-SE" sz="1600" b="1" dirty="0">
                <a:solidFill>
                  <a:schemeClr val="accent6">
                    <a:lumMod val="50000"/>
                  </a:schemeClr>
                </a:solidFill>
                <a:latin typeface="Calibri" panose="020F0502020204030204" pitchFamily="34" charset="0"/>
                <a:cs typeface="Calibri" panose="020F0502020204030204" pitchFamily="34" charset="0"/>
              </a:rPr>
              <a:t>Next</a:t>
            </a:r>
            <a:endParaRPr lang="sv-SE" sz="1400" dirty="0">
              <a:solidFill>
                <a:schemeClr val="accent6">
                  <a:lumMod val="5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sv-SE" sz="1400" dirty="0">
                <a:solidFill>
                  <a:schemeClr val="accent6">
                    <a:lumMod val="50000"/>
                  </a:schemeClr>
                </a:solidFill>
                <a:latin typeface="Calibri" panose="020F0502020204030204" pitchFamily="34" charset="0"/>
                <a:cs typeface="Calibri" panose="020F0502020204030204" pitchFamily="34" charset="0"/>
              </a:rPr>
              <a:t>How is induction heating of package material affected by board properties?  </a:t>
            </a:r>
            <a:endParaRPr lang="en-US" sz="1400" dirty="0">
              <a:solidFill>
                <a:schemeClr val="accent6">
                  <a:lumMod val="50000"/>
                </a:schemeClr>
              </a:solidFill>
              <a:latin typeface="Calibri" panose="020F0502020204030204" pitchFamily="34" charset="0"/>
              <a:cs typeface="Calibri" panose="020F0502020204030204" pitchFamily="34" charset="0"/>
            </a:endParaRPr>
          </a:p>
        </p:txBody>
      </p:sp>
      <p:sp>
        <p:nvSpPr>
          <p:cNvPr id="4" name="Rectangle: Rounded Corners 3">
            <a:extLst>
              <a:ext uri="{FF2B5EF4-FFF2-40B4-BE49-F238E27FC236}">
                <a16:creationId xmlns:a16="http://schemas.microsoft.com/office/drawing/2014/main" id="{2ACB6D06-2C75-74D4-8649-359C45D86FE7}"/>
              </a:ext>
            </a:extLst>
          </p:cNvPr>
          <p:cNvSpPr/>
          <p:nvPr/>
        </p:nvSpPr>
        <p:spPr>
          <a:xfrm>
            <a:off x="8893568" y="3747923"/>
            <a:ext cx="3076098" cy="1467887"/>
          </a:xfrm>
          <a:prstGeom prst="roundRect">
            <a:avLst>
              <a:gd name="adj" fmla="val 2724"/>
            </a:avLst>
          </a:prstGeom>
          <a:gradFill flip="none" rotWithShape="1">
            <a:gsLst>
              <a:gs pos="49000">
                <a:srgbClr val="FFD6D6"/>
              </a:gs>
              <a:gs pos="1000">
                <a:srgbClr val="FFDCDC"/>
              </a:gs>
              <a:gs pos="74000">
                <a:srgbClr val="FFCFCF">
                  <a:alpha val="71000"/>
                </a:srgbClr>
              </a:gs>
              <a:gs pos="100000">
                <a:srgbClr val="FF8D8D">
                  <a:alpha val="66000"/>
                </a:srgbClr>
              </a:gs>
            </a:gsLst>
            <a:lin ang="5400000" scaled="1"/>
            <a:tileRect/>
          </a:gradFill>
          <a:ln w="3175">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r>
              <a:rPr lang="sv-SE" sz="1600" b="1" dirty="0">
                <a:solidFill>
                  <a:schemeClr val="accent6">
                    <a:lumMod val="50000"/>
                  </a:schemeClr>
                </a:solidFill>
                <a:latin typeface="Calibri" panose="020F0502020204030204" pitchFamily="34" charset="0"/>
                <a:cs typeface="Calibri" panose="020F0502020204030204" pitchFamily="34" charset="0"/>
              </a:rPr>
              <a:t>Induction sealing is deeply impacted by paperboard physics</a:t>
            </a:r>
          </a:p>
          <a:p>
            <a:pPr marL="285750" indent="-285750">
              <a:buFont typeface="Arial" panose="020B0604020202020204" pitchFamily="34" charset="0"/>
              <a:buChar char="•"/>
            </a:pPr>
            <a:endParaRPr lang="sv-SE" sz="1400" dirty="0">
              <a:solidFill>
                <a:schemeClr val="accent6">
                  <a:lumMod val="50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sv-SE" sz="1400" dirty="0">
                <a:solidFill>
                  <a:schemeClr val="accent6">
                    <a:lumMod val="50000"/>
                  </a:schemeClr>
                </a:solidFill>
                <a:latin typeface="Calibri" panose="020F0502020204030204" pitchFamily="34" charset="0"/>
                <a:cs typeface="Calibri" panose="020F0502020204030204" pitchFamily="34" charset="0"/>
              </a:rPr>
              <a:t>Heating </a:t>
            </a:r>
            <a:r>
              <a:rPr lang="sv-S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Drying  </a:t>
            </a:r>
            <a:r>
              <a:rPr lang="sv-SE" sz="1400" dirty="0">
                <a:solidFill>
                  <a:schemeClr val="accent6">
                    <a:lumMod val="50000"/>
                  </a:schemeClr>
                </a:solidFill>
                <a:latin typeface="Calibri" panose="020F0502020204030204" pitchFamily="34" charset="0"/>
                <a:cs typeface="Calibri" panose="020F0502020204030204" pitchFamily="34" charset="0"/>
              </a:rPr>
              <a:t>Energy</a:t>
            </a:r>
            <a:endParaRPr lang="sv-S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r>
              <a:rPr lang="sv-SE" sz="1400" dirty="0">
                <a:solidFill>
                  <a:schemeClr val="accent6">
                    <a:lumMod val="50000"/>
                  </a:schemeClr>
                </a:solidFill>
                <a:latin typeface="Calibri" panose="020F0502020204030204" pitchFamily="34" charset="0"/>
                <a:cs typeface="Calibri" panose="020F0502020204030204" pitchFamily="34" charset="0"/>
              </a:rPr>
              <a:t>Heating </a:t>
            </a:r>
            <a:r>
              <a:rPr lang="sv-SE" sz="1400"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Vapour  Pressure</a:t>
            </a:r>
            <a:endParaRPr lang="sv-SE" sz="1400" dirty="0">
              <a:solidFill>
                <a:schemeClr val="accent6">
                  <a:lumMod val="50000"/>
                </a:schemeClr>
              </a:solidFill>
              <a:latin typeface="Calibri" panose="020F0502020204030204" pitchFamily="34" charset="0"/>
              <a:cs typeface="Calibri" panose="020F0502020204030204" pitchFamily="34" charset="0"/>
            </a:endParaRPr>
          </a:p>
        </p:txBody>
      </p:sp>
      <p:grpSp>
        <p:nvGrpSpPr>
          <p:cNvPr id="21" name="Group 20">
            <a:extLst>
              <a:ext uri="{FF2B5EF4-FFF2-40B4-BE49-F238E27FC236}">
                <a16:creationId xmlns:a16="http://schemas.microsoft.com/office/drawing/2014/main" id="{604962D0-61F1-31A5-F060-9D587F0C40D4}"/>
              </a:ext>
            </a:extLst>
          </p:cNvPr>
          <p:cNvGrpSpPr/>
          <p:nvPr/>
        </p:nvGrpSpPr>
        <p:grpSpPr>
          <a:xfrm>
            <a:off x="241659" y="5190309"/>
            <a:ext cx="8363668" cy="1393806"/>
            <a:chOff x="241659" y="5190309"/>
            <a:chExt cx="8363668" cy="1393806"/>
          </a:xfrm>
        </p:grpSpPr>
        <p:sp>
          <p:nvSpPr>
            <p:cNvPr id="3" name="Rectangle: Rounded Corners 2">
              <a:extLst>
                <a:ext uri="{FF2B5EF4-FFF2-40B4-BE49-F238E27FC236}">
                  <a16:creationId xmlns:a16="http://schemas.microsoft.com/office/drawing/2014/main" id="{E151EEF4-0033-6AA1-2EC9-D1E7B58DE177}"/>
                </a:ext>
              </a:extLst>
            </p:cNvPr>
            <p:cNvSpPr/>
            <p:nvPr/>
          </p:nvSpPr>
          <p:spPr>
            <a:xfrm>
              <a:off x="241659" y="5190309"/>
              <a:ext cx="8363668" cy="1393806"/>
            </a:xfrm>
            <a:prstGeom prst="roundRect">
              <a:avLst>
                <a:gd name="adj" fmla="val 2724"/>
              </a:avLst>
            </a:prstGeom>
            <a:gradFill flip="none" rotWithShape="1">
              <a:gsLst>
                <a:gs pos="1000">
                  <a:srgbClr val="00BDF2">
                    <a:alpha val="25000"/>
                  </a:srgbClr>
                </a:gs>
                <a:gs pos="48000">
                  <a:srgbClr val="00BDF2">
                    <a:alpha val="25000"/>
                  </a:srgbClr>
                </a:gs>
                <a:gs pos="75000">
                  <a:srgbClr val="00BDF2">
                    <a:alpha val="50000"/>
                  </a:srgbClr>
                </a:gs>
                <a:gs pos="100000">
                  <a:srgbClr val="00BDF2">
                    <a:alpha val="75000"/>
                  </a:srgbClr>
                </a:gs>
              </a:gsLst>
              <a:lin ang="5400000" scaled="1"/>
              <a:tileRect/>
            </a:gra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r>
                <a:rPr lang="sv-SE" b="1" dirty="0">
                  <a:solidFill>
                    <a:schemeClr val="accent6">
                      <a:lumMod val="50000"/>
                    </a:schemeClr>
                  </a:solidFill>
                  <a:latin typeface="Calibri" panose="020F0502020204030204" pitchFamily="34" charset="0"/>
                  <a:cs typeface="Calibri" panose="020F0502020204030204" pitchFamily="34" charset="0"/>
                </a:rPr>
                <a:t>Induction sealing process</a:t>
              </a:r>
            </a:p>
            <a:p>
              <a:r>
                <a:rPr lang="sv-SE" sz="1400" dirty="0">
                  <a:solidFill>
                    <a:schemeClr val="accent6">
                      <a:lumMod val="50000"/>
                    </a:schemeClr>
                  </a:solidFill>
                  <a:latin typeface="Calibri" panose="020F0502020204030204" pitchFamily="34" charset="0"/>
                  <a:cs typeface="Calibri" panose="020F0502020204030204" pitchFamily="34" charset="0"/>
                </a:rPr>
                <a:t>Exploit high electrical conductivity of Al-foil</a:t>
              </a:r>
            </a:p>
            <a:p>
              <a:r>
                <a:rPr lang="sv-SE" sz="1400" dirty="0">
                  <a:solidFill>
                    <a:schemeClr val="accent6">
                      <a:lumMod val="50000"/>
                    </a:schemeClr>
                  </a:solidFill>
                  <a:latin typeface="Calibri" panose="020F0502020204030204" pitchFamily="34" charset="0"/>
                  <a:cs typeface="Calibri" panose="020F0502020204030204" pitchFamily="34" charset="0"/>
                </a:rPr>
                <a:t>(eddy current) to heat-up the polyethylene </a:t>
              </a:r>
            </a:p>
            <a:p>
              <a:r>
                <a:rPr lang="sv-SE" sz="1400" dirty="0">
                  <a:solidFill>
                    <a:schemeClr val="accent6">
                      <a:lumMod val="50000"/>
                    </a:schemeClr>
                  </a:solidFill>
                  <a:latin typeface="Calibri" panose="020F0502020204030204" pitchFamily="34" charset="0"/>
                  <a:cs typeface="Calibri" panose="020F0502020204030204" pitchFamily="34" charset="0"/>
                </a:rPr>
                <a:t>for polymer welding.</a:t>
              </a:r>
            </a:p>
            <a:p>
              <a:r>
                <a:rPr lang="en-US" sz="1400" b="1" dirty="0">
                  <a:solidFill>
                    <a:schemeClr val="accent6">
                      <a:lumMod val="50000"/>
                    </a:schemeClr>
                  </a:solidFill>
                  <a:latin typeface="Calibri" panose="020F0502020204030204" pitchFamily="34" charset="0"/>
                  <a:cs typeface="Calibri" panose="020F0502020204030204" pitchFamily="34" charset="0"/>
                </a:rPr>
                <a:t>Typically: up to</a:t>
              </a:r>
              <a:r>
                <a:rPr lang="en-US" sz="1400" b="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150 ℃</a:t>
              </a:r>
              <a:r>
                <a:rPr lang="en-US" sz="1400" b="1" dirty="0">
                  <a:solidFill>
                    <a:schemeClr val="accent6">
                      <a:lumMod val="50000"/>
                    </a:schemeClr>
                  </a:solidFill>
                  <a:latin typeface="Calibri" panose="020F0502020204030204" pitchFamily="34" charset="0"/>
                  <a:cs typeface="Calibri" panose="020F0502020204030204" pitchFamily="34" charset="0"/>
                </a:rPr>
                <a:t>  in &lt; 1 s.</a:t>
              </a:r>
            </a:p>
          </p:txBody>
        </p:sp>
        <p:pic>
          <p:nvPicPr>
            <p:cNvPr id="19" name="Picture 18">
              <a:extLst>
                <a:ext uri="{FF2B5EF4-FFF2-40B4-BE49-F238E27FC236}">
                  <a16:creationId xmlns:a16="http://schemas.microsoft.com/office/drawing/2014/main" id="{A3F244D1-2649-5394-CC58-933F677338D9}"/>
                </a:ext>
              </a:extLst>
            </p:cNvPr>
            <p:cNvPicPr>
              <a:picLocks noChangeAspect="1"/>
            </p:cNvPicPr>
            <p:nvPr/>
          </p:nvPicPr>
          <p:blipFill>
            <a:blip r:embed="rId6"/>
            <a:stretch>
              <a:fillRect/>
            </a:stretch>
          </p:blipFill>
          <p:spPr>
            <a:xfrm>
              <a:off x="3563237" y="5311212"/>
              <a:ext cx="4971034" cy="1152000"/>
            </a:xfrm>
            <a:prstGeom prst="rect">
              <a:avLst/>
            </a:prstGeom>
          </p:spPr>
        </p:pic>
      </p:grpSp>
    </p:spTree>
    <p:extLst>
      <p:ext uri="{BB962C8B-B14F-4D97-AF65-F5344CB8AC3E}">
        <p14:creationId xmlns:p14="http://schemas.microsoft.com/office/powerpoint/2010/main" val="152510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3"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CD9034-C11F-4C01-9455-82CD0AC7DF95}"/>
              </a:ext>
            </a:extLst>
          </p:cNvPr>
          <p:cNvSpPr>
            <a:spLocks noGrp="1"/>
          </p:cNvSpPr>
          <p:nvPr>
            <p:ph type="title"/>
          </p:nvPr>
        </p:nvSpPr>
        <p:spPr/>
        <p:txBody>
          <a:bodyPr/>
          <a:lstStyle/>
          <a:p>
            <a:r>
              <a:rPr lang="en-IE" dirty="0">
                <a:latin typeface="Calibri" panose="020F0502020204030204" pitchFamily="34" charset="0"/>
                <a:cs typeface="Calibri" panose="020F0502020204030204" pitchFamily="34" charset="0"/>
              </a:rPr>
              <a:t>Outline</a:t>
            </a:r>
          </a:p>
        </p:txBody>
      </p:sp>
      <p:sp>
        <p:nvSpPr>
          <p:cNvPr id="5" name="Content Placeholder 4">
            <a:extLst>
              <a:ext uri="{FF2B5EF4-FFF2-40B4-BE49-F238E27FC236}">
                <a16:creationId xmlns:a16="http://schemas.microsoft.com/office/drawing/2014/main" id="{1463C4D2-EC0C-1D88-5CC1-32164A4210C8}"/>
              </a:ext>
            </a:extLst>
          </p:cNvPr>
          <p:cNvSpPr>
            <a:spLocks noGrp="1"/>
          </p:cNvSpPr>
          <p:nvPr>
            <p:ph idx="1"/>
          </p:nvPr>
        </p:nvSpPr>
        <p:spPr/>
        <p:txBody>
          <a:bodyPr/>
          <a:lstStyle/>
          <a:p>
            <a:r>
              <a:rPr lang="en-IE" dirty="0">
                <a:latin typeface="Calibri" panose="020F0502020204030204" pitchFamily="34" charset="0"/>
                <a:cs typeface="Calibri" panose="020F0502020204030204" pitchFamily="34" charset="0"/>
              </a:rPr>
              <a:t>Introduction</a:t>
            </a:r>
          </a:p>
          <a:p>
            <a:pPr lvl="1"/>
            <a:r>
              <a:rPr lang="en-IE" dirty="0">
                <a:latin typeface="Calibri" panose="020F0502020204030204" pitchFamily="34" charset="0"/>
                <a:cs typeface="Calibri" panose="020F0502020204030204" pitchFamily="34" charset="0"/>
              </a:rPr>
              <a:t>Tetra Pak, Tetra Pak</a:t>
            </a:r>
            <a:r>
              <a:rPr lang="sv-SE" baseline="30000" dirty="0">
                <a:latin typeface="Calibri" panose="020F0502020204030204" pitchFamily="34" charset="0"/>
                <a:cs typeface="Calibri" panose="020F0502020204030204" pitchFamily="34" charset="0"/>
              </a:rPr>
              <a:t>®</a:t>
            </a:r>
            <a:r>
              <a:rPr lang="en-IE" dirty="0">
                <a:latin typeface="Calibri" panose="020F0502020204030204" pitchFamily="34" charset="0"/>
                <a:cs typeface="Calibri" panose="020F0502020204030204" pitchFamily="34" charset="0"/>
              </a:rPr>
              <a:t> Package Material, Induction Sealing</a:t>
            </a:r>
          </a:p>
          <a:p>
            <a:r>
              <a:rPr lang="en-IE" b="1" i="1" dirty="0">
                <a:latin typeface="Calibri" panose="020F0502020204030204" pitchFamily="34" charset="0"/>
                <a:cs typeface="Calibri" panose="020F0502020204030204" pitchFamily="34" charset="0"/>
              </a:rPr>
              <a:t>Package material model: heat and mass transport</a:t>
            </a:r>
          </a:p>
          <a:p>
            <a:r>
              <a:rPr lang="en-IE" dirty="0">
                <a:latin typeface="Calibri" panose="020F0502020204030204" pitchFamily="34" charset="0"/>
                <a:cs typeface="Calibri" panose="020F0502020204030204" pitchFamily="34" charset="0"/>
              </a:rPr>
              <a:t>Induction heating device model</a:t>
            </a:r>
          </a:p>
          <a:p>
            <a:r>
              <a:rPr lang="en-IE" dirty="0">
                <a:latin typeface="Calibri" panose="020F0502020204030204" pitchFamily="34" charset="0"/>
                <a:cs typeface="Calibri" panose="020F0502020204030204" pitchFamily="34" charset="0"/>
              </a:rPr>
              <a:t>Results &amp; discussion</a:t>
            </a:r>
          </a:p>
          <a:p>
            <a:endParaRPr lang="en-IE" dirty="0"/>
          </a:p>
        </p:txBody>
      </p:sp>
    </p:spTree>
    <p:extLst>
      <p:ext uri="{BB962C8B-B14F-4D97-AF65-F5344CB8AC3E}">
        <p14:creationId xmlns:p14="http://schemas.microsoft.com/office/powerpoint/2010/main" val="1209761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Rounded Corners 27">
            <a:extLst>
              <a:ext uri="{FF2B5EF4-FFF2-40B4-BE49-F238E27FC236}">
                <a16:creationId xmlns:a16="http://schemas.microsoft.com/office/drawing/2014/main" id="{87EC797F-7ADB-F4A3-0858-532D4B216BF9}"/>
              </a:ext>
            </a:extLst>
          </p:cNvPr>
          <p:cNvSpPr/>
          <p:nvPr/>
        </p:nvSpPr>
        <p:spPr>
          <a:xfrm>
            <a:off x="6096000" y="1029878"/>
            <a:ext cx="5940100" cy="5545761"/>
          </a:xfrm>
          <a:prstGeom prst="roundRect">
            <a:avLst>
              <a:gd name="adj" fmla="val 271"/>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p:grpSp>
        <p:nvGrpSpPr>
          <p:cNvPr id="30" name="Group 29">
            <a:extLst>
              <a:ext uri="{FF2B5EF4-FFF2-40B4-BE49-F238E27FC236}">
                <a16:creationId xmlns:a16="http://schemas.microsoft.com/office/drawing/2014/main" id="{2D165A95-E886-256C-AB3E-795A58F99B69}"/>
              </a:ext>
            </a:extLst>
          </p:cNvPr>
          <p:cNvGrpSpPr/>
          <p:nvPr/>
        </p:nvGrpSpPr>
        <p:grpSpPr>
          <a:xfrm>
            <a:off x="155900" y="1409382"/>
            <a:ext cx="5134560" cy="3584655"/>
            <a:chOff x="155900" y="1409382"/>
            <a:chExt cx="5134560" cy="3584655"/>
          </a:xfrm>
        </p:grpSpPr>
        <p:sp>
          <p:nvSpPr>
            <p:cNvPr id="15" name="Rectangle: Rounded Corners 14">
              <a:extLst>
                <a:ext uri="{FF2B5EF4-FFF2-40B4-BE49-F238E27FC236}">
                  <a16:creationId xmlns:a16="http://schemas.microsoft.com/office/drawing/2014/main" id="{00063F3A-ABEE-4329-1A24-3BC606C9E4B2}"/>
                </a:ext>
              </a:extLst>
            </p:cNvPr>
            <p:cNvSpPr/>
            <p:nvPr/>
          </p:nvSpPr>
          <p:spPr>
            <a:xfrm>
              <a:off x="155900" y="1409382"/>
              <a:ext cx="5134560" cy="3584655"/>
            </a:xfrm>
            <a:prstGeom prst="roundRect">
              <a:avLst>
                <a:gd name="adj" fmla="val 151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r>
                <a:rPr lang="sv-SE" sz="1600" b="1">
                  <a:solidFill>
                    <a:srgbClr val="000000"/>
                  </a:solidFill>
                  <a:latin typeface="Calibri" panose="020F0502020204030204" pitchFamily="34" charset="0"/>
                  <a:cs typeface="Calibri" panose="020F0502020204030204" pitchFamily="34" charset="0"/>
                </a:rPr>
                <a:t>Paperboard heat &amp; mass transport – Mixture theory [2]</a:t>
              </a:r>
              <a:endParaRPr lang="en-US" sz="1600" b="1">
                <a:solidFill>
                  <a:srgbClr val="000000"/>
                </a:solidFill>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9189A5A4-9641-F1EB-855E-EC0209E72B5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5900" y="1776207"/>
              <a:ext cx="3231330" cy="2702567"/>
            </a:xfrm>
            <a:prstGeom prst="rect">
              <a:avLst/>
            </a:prstGeom>
          </p:spPr>
        </p:pic>
      </p:grpSp>
      <p:sp>
        <p:nvSpPr>
          <p:cNvPr id="2" name="Title 1">
            <a:extLst>
              <a:ext uri="{FF2B5EF4-FFF2-40B4-BE49-F238E27FC236}">
                <a16:creationId xmlns:a16="http://schemas.microsoft.com/office/drawing/2014/main" id="{5FA312D0-FD68-C5A5-9AF1-6D9C7E55DE00}"/>
              </a:ext>
            </a:extLst>
          </p:cNvPr>
          <p:cNvSpPr>
            <a:spLocks noGrp="1"/>
          </p:cNvSpPr>
          <p:nvPr>
            <p:ph type="title"/>
          </p:nvPr>
        </p:nvSpPr>
        <p:spPr>
          <a:xfrm>
            <a:off x="1276291" y="512332"/>
            <a:ext cx="9925661" cy="432000"/>
          </a:xfrm>
        </p:spPr>
        <p:txBody>
          <a:bodyPr/>
          <a:lstStyle/>
          <a:p>
            <a:r>
              <a:rPr lang="sv-SE" sz="3200" dirty="0">
                <a:latin typeface="Calibri" panose="020F0502020204030204" pitchFamily="34" charset="0"/>
                <a:cs typeface="Calibri" panose="020F0502020204030204" pitchFamily="34" charset="0"/>
              </a:rPr>
              <a:t>Package material model: heat and mass transport</a:t>
            </a:r>
            <a:endParaRPr lang="en-US" sz="2000" dirty="0">
              <a:latin typeface="Calibri" panose="020F0502020204030204" pitchFamily="34" charset="0"/>
              <a:cs typeface="Calibri" panose="020F0502020204030204" pitchFamily="34" charset="0"/>
            </a:endParaRPr>
          </a:p>
        </p:txBody>
      </p:sp>
      <p:sp>
        <p:nvSpPr>
          <p:cNvPr id="21" name="Rectangle: Rounded Corners 20">
            <a:extLst>
              <a:ext uri="{FF2B5EF4-FFF2-40B4-BE49-F238E27FC236}">
                <a16:creationId xmlns:a16="http://schemas.microsoft.com/office/drawing/2014/main" id="{1C53EF44-D1E3-CB6F-A23B-6793AB6B2E68}"/>
              </a:ext>
            </a:extLst>
          </p:cNvPr>
          <p:cNvSpPr/>
          <p:nvPr/>
        </p:nvSpPr>
        <p:spPr>
          <a:xfrm>
            <a:off x="166759" y="5946943"/>
            <a:ext cx="4394466" cy="486000"/>
          </a:xfrm>
          <a:prstGeom prst="roundRect">
            <a:avLst>
              <a:gd name="adj" fmla="val 1517"/>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r>
              <a:rPr lang="sv-SE" sz="1600" b="1">
                <a:solidFill>
                  <a:srgbClr val="000000"/>
                </a:solidFill>
                <a:latin typeface="Calibri" panose="020F0502020204030204" pitchFamily="34" charset="0"/>
                <a:cs typeface="Calibri" panose="020F0502020204030204" pitchFamily="34" charset="0"/>
              </a:rPr>
              <a:t>Al-foil heat transport</a:t>
            </a:r>
            <a:endParaRPr lang="en-US" sz="1600">
              <a:solidFill>
                <a:srgbClr val="000000"/>
              </a:solidFill>
              <a:latin typeface="Calibri" panose="020F0502020204030204" pitchFamily="34" charset="0"/>
              <a:cs typeface="Calibri" panose="020F0502020204030204" pitchFamily="34" charset="0"/>
            </a:endParaRPr>
          </a:p>
        </p:txBody>
      </p:sp>
      <p:sp>
        <p:nvSpPr>
          <p:cNvPr id="23" name="Arrow: Right 22">
            <a:extLst>
              <a:ext uri="{FF2B5EF4-FFF2-40B4-BE49-F238E27FC236}">
                <a16:creationId xmlns:a16="http://schemas.microsoft.com/office/drawing/2014/main" id="{22ECC444-7F7B-6893-265A-D65FEB3DFD5D}"/>
              </a:ext>
            </a:extLst>
          </p:cNvPr>
          <p:cNvSpPr/>
          <p:nvPr/>
        </p:nvSpPr>
        <p:spPr>
          <a:xfrm>
            <a:off x="2267235" y="2368398"/>
            <a:ext cx="3359020" cy="582801"/>
          </a:xfrm>
          <a:prstGeom prst="right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a:t>                    Mass Balance</a:t>
            </a:r>
            <a:endParaRPr lang="en-US" sz="1600" err="1"/>
          </a:p>
        </p:txBody>
      </p:sp>
      <p:pic>
        <p:nvPicPr>
          <p:cNvPr id="35" name="Picture 34">
            <a:extLst>
              <a:ext uri="{FF2B5EF4-FFF2-40B4-BE49-F238E27FC236}">
                <a16:creationId xmlns:a16="http://schemas.microsoft.com/office/drawing/2014/main" id="{C896D8C6-9391-9943-CFF5-5251006E4EB1}"/>
              </a:ext>
            </a:extLst>
          </p:cNvPr>
          <p:cNvPicPr>
            <a:picLocks noChangeAspect="1"/>
          </p:cNvPicPr>
          <p:nvPr/>
        </p:nvPicPr>
        <p:blipFill rotWithShape="1">
          <a:blip r:embed="rId4">
            <a:clrChange>
              <a:clrFrom>
                <a:srgbClr val="FFFFFF"/>
              </a:clrFrom>
              <a:clrTo>
                <a:srgbClr val="FFFFFF">
                  <a:alpha val="0"/>
                </a:srgbClr>
              </a:clrTo>
            </a:clrChange>
          </a:blip>
          <a:srcRect r="12345"/>
          <a:stretch/>
        </p:blipFill>
        <p:spPr>
          <a:xfrm>
            <a:off x="7085097" y="4892675"/>
            <a:ext cx="2210688" cy="540000"/>
          </a:xfrm>
          <a:prstGeom prst="rect">
            <a:avLst/>
          </a:prstGeom>
          <a:ln>
            <a:noFill/>
          </a:ln>
          <a:effectLst/>
        </p:spPr>
      </p:pic>
      <p:pic>
        <p:nvPicPr>
          <p:cNvPr id="36" name="Picture 35">
            <a:extLst>
              <a:ext uri="{FF2B5EF4-FFF2-40B4-BE49-F238E27FC236}">
                <a16:creationId xmlns:a16="http://schemas.microsoft.com/office/drawing/2014/main" id="{98E2E345-D901-0113-F2E3-61D0195CD843}"/>
              </a:ext>
            </a:extLst>
          </p:cNvPr>
          <p:cNvPicPr>
            <a:picLocks noChangeAspect="1"/>
          </p:cNvPicPr>
          <p:nvPr/>
        </p:nvPicPr>
        <p:blipFill>
          <a:blip r:embed="rId5"/>
          <a:stretch>
            <a:fillRect/>
          </a:stretch>
        </p:blipFill>
        <p:spPr>
          <a:xfrm>
            <a:off x="6194403" y="1349412"/>
            <a:ext cx="2504175" cy="540000"/>
          </a:xfrm>
          <a:prstGeom prst="rect">
            <a:avLst/>
          </a:prstGeom>
          <a:ln>
            <a:noFill/>
          </a:ln>
          <a:effectLst/>
        </p:spPr>
      </p:pic>
      <p:sp>
        <p:nvSpPr>
          <p:cNvPr id="5" name="Arrow: Right 4">
            <a:extLst>
              <a:ext uri="{FF2B5EF4-FFF2-40B4-BE49-F238E27FC236}">
                <a16:creationId xmlns:a16="http://schemas.microsoft.com/office/drawing/2014/main" id="{000ACD7D-8161-F783-89C4-55E7F9D8F5EE}"/>
              </a:ext>
            </a:extLst>
          </p:cNvPr>
          <p:cNvSpPr/>
          <p:nvPr/>
        </p:nvSpPr>
        <p:spPr>
          <a:xfrm>
            <a:off x="3413668" y="2988738"/>
            <a:ext cx="2212588" cy="582801"/>
          </a:xfrm>
          <a:prstGeom prst="right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a:t>Mass Balance</a:t>
            </a:r>
            <a:endParaRPr lang="en-US" sz="1600" err="1"/>
          </a:p>
        </p:txBody>
      </p:sp>
      <p:sp>
        <p:nvSpPr>
          <p:cNvPr id="6" name="Arrow: Right 5">
            <a:extLst>
              <a:ext uri="{FF2B5EF4-FFF2-40B4-BE49-F238E27FC236}">
                <a16:creationId xmlns:a16="http://schemas.microsoft.com/office/drawing/2014/main" id="{9F84DB15-A4B4-8A11-9EA7-CD00A85EF246}"/>
              </a:ext>
            </a:extLst>
          </p:cNvPr>
          <p:cNvSpPr/>
          <p:nvPr/>
        </p:nvSpPr>
        <p:spPr>
          <a:xfrm>
            <a:off x="3402811" y="3666895"/>
            <a:ext cx="2212588" cy="582801"/>
          </a:xfrm>
          <a:prstGeom prst="right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a:t>Mass Balance</a:t>
            </a:r>
            <a:endParaRPr lang="en-US" sz="1600" err="1"/>
          </a:p>
        </p:txBody>
      </p:sp>
      <p:sp>
        <p:nvSpPr>
          <p:cNvPr id="9" name="Arrow: Bent-Up 8">
            <a:extLst>
              <a:ext uri="{FF2B5EF4-FFF2-40B4-BE49-F238E27FC236}">
                <a16:creationId xmlns:a16="http://schemas.microsoft.com/office/drawing/2014/main" id="{64F7BF5A-6897-2802-8EB5-A8D469DBA076}"/>
              </a:ext>
            </a:extLst>
          </p:cNvPr>
          <p:cNvSpPr/>
          <p:nvPr/>
        </p:nvSpPr>
        <p:spPr>
          <a:xfrm rot="5400000">
            <a:off x="2089211" y="1456992"/>
            <a:ext cx="1853508" cy="5220581"/>
          </a:xfrm>
          <a:prstGeom prst="bentUpArrow">
            <a:avLst>
              <a:gd name="adj1" fmla="val 16394"/>
              <a:gd name="adj2" fmla="val 15176"/>
              <a:gd name="adj3" fmla="val 15116"/>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p:sp>
        <p:nvSpPr>
          <p:cNvPr id="12" name="TextBox 11">
            <a:extLst>
              <a:ext uri="{FF2B5EF4-FFF2-40B4-BE49-F238E27FC236}">
                <a16:creationId xmlns:a16="http://schemas.microsoft.com/office/drawing/2014/main" id="{C359434F-3C2E-F1ED-A44B-B3B2599B745C}"/>
              </a:ext>
            </a:extLst>
          </p:cNvPr>
          <p:cNvSpPr txBox="1"/>
          <p:nvPr/>
        </p:nvSpPr>
        <p:spPr>
          <a:xfrm>
            <a:off x="3484989" y="4547209"/>
            <a:ext cx="2091858" cy="338554"/>
          </a:xfrm>
          <a:prstGeom prst="rect">
            <a:avLst/>
          </a:prstGeom>
          <a:noFill/>
        </p:spPr>
        <p:txBody>
          <a:bodyPr wrap="square">
            <a:spAutoFit/>
          </a:bodyPr>
          <a:lstStyle/>
          <a:p>
            <a:pPr algn="ctr"/>
            <a:r>
              <a:rPr lang="sv-SE" sz="1600"/>
              <a:t>Energy Balance</a:t>
            </a:r>
            <a:endParaRPr lang="en-US" sz="1600" err="1"/>
          </a:p>
        </p:txBody>
      </p:sp>
      <p:sp>
        <p:nvSpPr>
          <p:cNvPr id="16" name="Rectangle: Rounded Corners 15">
            <a:extLst>
              <a:ext uri="{FF2B5EF4-FFF2-40B4-BE49-F238E27FC236}">
                <a16:creationId xmlns:a16="http://schemas.microsoft.com/office/drawing/2014/main" id="{AADB229A-3150-D5D9-B31A-8E2A6C868FDC}"/>
              </a:ext>
            </a:extLst>
          </p:cNvPr>
          <p:cNvSpPr/>
          <p:nvPr/>
        </p:nvSpPr>
        <p:spPr>
          <a:xfrm>
            <a:off x="155900" y="5316145"/>
            <a:ext cx="4394465" cy="485078"/>
          </a:xfrm>
          <a:prstGeom prst="roundRect">
            <a:avLst>
              <a:gd name="adj" fmla="val 151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r>
              <a:rPr lang="sv-SE" sz="1600" b="1">
                <a:solidFill>
                  <a:srgbClr val="000000"/>
                </a:solidFill>
                <a:latin typeface="Calibri" panose="020F0502020204030204" pitchFamily="34" charset="0"/>
                <a:cs typeface="Calibri" panose="020F0502020204030204" pitchFamily="34" charset="0"/>
              </a:rPr>
              <a:t>Polymers heat transport</a:t>
            </a:r>
            <a:endParaRPr lang="en-US" sz="1600">
              <a:solidFill>
                <a:srgbClr val="000000"/>
              </a:solidFill>
              <a:latin typeface="Calibri" panose="020F0502020204030204" pitchFamily="34" charset="0"/>
              <a:cs typeface="Calibri" panose="020F0502020204030204" pitchFamily="34" charset="0"/>
            </a:endParaRPr>
          </a:p>
        </p:txBody>
      </p:sp>
      <p:sp>
        <p:nvSpPr>
          <p:cNvPr id="17" name="Arrow: Right 16">
            <a:extLst>
              <a:ext uri="{FF2B5EF4-FFF2-40B4-BE49-F238E27FC236}">
                <a16:creationId xmlns:a16="http://schemas.microsoft.com/office/drawing/2014/main" id="{2CBDCC98-162F-2307-208F-091283431163}"/>
              </a:ext>
            </a:extLst>
          </p:cNvPr>
          <p:cNvSpPr/>
          <p:nvPr/>
        </p:nvSpPr>
        <p:spPr>
          <a:xfrm>
            <a:off x="3413668" y="5280215"/>
            <a:ext cx="2212588" cy="582801"/>
          </a:xfrm>
          <a:prstGeom prst="right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a:t>   Energy Balance</a:t>
            </a:r>
            <a:endParaRPr lang="en-US" sz="1600" err="1"/>
          </a:p>
        </p:txBody>
      </p:sp>
      <p:sp>
        <p:nvSpPr>
          <p:cNvPr id="20" name="Arrow: Right 19">
            <a:extLst>
              <a:ext uri="{FF2B5EF4-FFF2-40B4-BE49-F238E27FC236}">
                <a16:creationId xmlns:a16="http://schemas.microsoft.com/office/drawing/2014/main" id="{3A651569-3219-5EE5-35BB-F0825A64726C}"/>
              </a:ext>
            </a:extLst>
          </p:cNvPr>
          <p:cNvSpPr/>
          <p:nvPr/>
        </p:nvSpPr>
        <p:spPr>
          <a:xfrm>
            <a:off x="3402811" y="5902552"/>
            <a:ext cx="2212588" cy="582801"/>
          </a:xfrm>
          <a:prstGeom prst="right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a:t>   Energy Balance</a:t>
            </a:r>
            <a:endParaRPr lang="en-US" sz="1600" err="1"/>
          </a:p>
        </p:txBody>
      </p:sp>
      <p:pic>
        <p:nvPicPr>
          <p:cNvPr id="32" name="Picture 31">
            <a:extLst>
              <a:ext uri="{FF2B5EF4-FFF2-40B4-BE49-F238E27FC236}">
                <a16:creationId xmlns:a16="http://schemas.microsoft.com/office/drawing/2014/main" id="{CEB48BD7-9056-8A00-1DA4-6B6874A3F41E}"/>
              </a:ext>
            </a:extLst>
          </p:cNvPr>
          <p:cNvPicPr>
            <a:picLocks noChangeAspect="1"/>
          </p:cNvPicPr>
          <p:nvPr/>
        </p:nvPicPr>
        <p:blipFill rotWithShape="1">
          <a:blip r:embed="rId6">
            <a:clrChange>
              <a:clrFrom>
                <a:srgbClr val="FFFFFF"/>
              </a:clrFrom>
              <a:clrTo>
                <a:srgbClr val="FFFFFF">
                  <a:alpha val="0"/>
                </a:srgbClr>
              </a:clrTo>
            </a:clrChange>
          </a:blip>
          <a:srcRect r="11848"/>
          <a:stretch/>
        </p:blipFill>
        <p:spPr>
          <a:xfrm>
            <a:off x="7085097" y="5670958"/>
            <a:ext cx="2210688" cy="540000"/>
          </a:xfrm>
          <a:prstGeom prst="rect">
            <a:avLst/>
          </a:prstGeom>
          <a:ln>
            <a:noFill/>
          </a:ln>
          <a:effectLst/>
        </p:spPr>
      </p:pic>
      <mc:AlternateContent xmlns:mc="http://schemas.openxmlformats.org/markup-compatibility/2006" xmlns:a14="http://schemas.microsoft.com/office/drawing/2010/main">
        <mc:Choice Requires="a14">
          <p:graphicFrame>
            <p:nvGraphicFramePr>
              <p:cNvPr id="14" name="Table 13">
                <a:extLst>
                  <a:ext uri="{FF2B5EF4-FFF2-40B4-BE49-F238E27FC236}">
                    <a16:creationId xmlns:a16="http://schemas.microsoft.com/office/drawing/2014/main" id="{9EEA9BCA-B052-A720-8D32-4DEBE61FF095}"/>
                  </a:ext>
                </a:extLst>
              </p:cNvPr>
              <p:cNvGraphicFramePr>
                <a:graphicFrameLocks noGrp="1"/>
              </p:cNvGraphicFramePr>
              <p:nvPr>
                <p:extLst>
                  <p:ext uri="{D42A27DB-BD31-4B8C-83A1-F6EECF244321}">
                    <p14:modId xmlns:p14="http://schemas.microsoft.com/office/powerpoint/2010/main" val="2013967734"/>
                  </p:ext>
                </p:extLst>
              </p:nvPr>
            </p:nvGraphicFramePr>
            <p:xfrm>
              <a:off x="6630282" y="1795946"/>
              <a:ext cx="4296463" cy="419877"/>
            </p:xfrm>
            <a:graphic>
              <a:graphicData uri="http://schemas.openxmlformats.org/drawingml/2006/table">
                <a:tbl>
                  <a:tblPr firstRow="1" firstCol="1" bandRow="1">
                    <a:tableStyleId>{21E4AEA4-8DFA-4A89-87EB-49C32662AFE0}</a:tableStyleId>
                  </a:tblPr>
                  <a:tblGrid>
                    <a:gridCol w="526007">
                      <a:extLst>
                        <a:ext uri="{9D8B030D-6E8A-4147-A177-3AD203B41FA5}">
                          <a16:colId xmlns:a16="http://schemas.microsoft.com/office/drawing/2014/main" val="101872824"/>
                        </a:ext>
                      </a:extLst>
                    </a:gridCol>
                    <a:gridCol w="426243">
                      <a:extLst>
                        <a:ext uri="{9D8B030D-6E8A-4147-A177-3AD203B41FA5}">
                          <a16:colId xmlns:a16="http://schemas.microsoft.com/office/drawing/2014/main" val="459936517"/>
                        </a:ext>
                      </a:extLst>
                    </a:gridCol>
                    <a:gridCol w="2214563">
                      <a:extLst>
                        <a:ext uri="{9D8B030D-6E8A-4147-A177-3AD203B41FA5}">
                          <a16:colId xmlns:a16="http://schemas.microsoft.com/office/drawing/2014/main" val="3589808116"/>
                        </a:ext>
                      </a:extLst>
                    </a:gridCol>
                    <a:gridCol w="1129650">
                      <a:extLst>
                        <a:ext uri="{9D8B030D-6E8A-4147-A177-3AD203B41FA5}">
                          <a16:colId xmlns:a16="http://schemas.microsoft.com/office/drawing/2014/main" val="314448914"/>
                        </a:ext>
                      </a:extLst>
                    </a:gridCol>
                  </a:tblGrid>
                  <a:tr h="419877">
                    <a:tc>
                      <a:txBody>
                        <a:bodyPr/>
                        <a:lstStyle/>
                        <a:p>
                          <a:pPr/>
                          <a14:m>
                            <m:oMathPara xmlns:m="http://schemas.openxmlformats.org/officeDocument/2006/math">
                              <m:oMathParaPr>
                                <m:jc m:val="centerGroup"/>
                              </m:oMathParaPr>
                              <m:oMath xmlns:m="http://schemas.openxmlformats.org/officeDocument/2006/math">
                                <m:r>
                                  <m:rPr>
                                    <m:sty m:val="p"/>
                                  </m:rPr>
                                  <a:rPr lang="en-US" sz="1600" smtClean="0">
                                    <a:solidFill>
                                      <a:sysClr val="windowText" lastClr="000000"/>
                                    </a:solidFill>
                                    <a:effectLst/>
                                    <a:latin typeface="Cambria Math" panose="02040503050406030204" pitchFamily="18" charset="0"/>
                                  </a:rPr>
                                  <m:t>a</m:t>
                                </m:r>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r>
                                  <a:rPr lang="en-US" sz="1600" b="1" i="1" smtClean="0">
                                    <a:solidFill>
                                      <a:sysClr val="windowText" lastClr="000000"/>
                                    </a:solidFill>
                                    <a:effectLst/>
                                    <a:latin typeface="Cambria Math" panose="02040503050406030204" pitchFamily="18" charset="0"/>
                                  </a:rPr>
                                  <m:t>𝚪</m:t>
                                </m:r>
                              </m:oMath>
                            </m:oMathPara>
                          </a14:m>
                          <a:endParaRPr lang="en-US" sz="1600" b="1">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r>
                                  <m:rPr>
                                    <m:sty m:val="p"/>
                                  </m:rPr>
                                  <a:rPr lang="en-US" sz="1600" smtClean="0">
                                    <a:solidFill>
                                      <a:sysClr val="windowText" lastClr="000000"/>
                                    </a:solidFill>
                                    <a:effectLst/>
                                    <a:latin typeface="Cambria Math" panose="02040503050406030204" pitchFamily="18" charset="0"/>
                                  </a:rPr>
                                  <m:t>F</m:t>
                                </m:r>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
                                  <m:sSubPr>
                                    <m:ctrlPr>
                                      <a:rPr lang="en-US" sz="1600" i="1" smtClean="0">
                                        <a:solidFill>
                                          <a:sysClr val="windowText" lastClr="000000"/>
                                        </a:solidFill>
                                        <a:effectLst/>
                                        <a:latin typeface="Cambria Math" panose="02040503050406030204" pitchFamily="18" charset="0"/>
                                      </a:rPr>
                                    </m:ctrlPr>
                                  </m:sSubPr>
                                  <m:e>
                                    <m:r>
                                      <m:rPr>
                                        <m:sty m:val="p"/>
                                      </m:rPr>
                                      <a:rPr lang="en-US" sz="1600">
                                        <a:solidFill>
                                          <a:sysClr val="windowText" lastClr="000000"/>
                                        </a:solidFill>
                                        <a:effectLst/>
                                        <a:latin typeface="Cambria Math" panose="02040503050406030204" pitchFamily="18" charset="0"/>
                                      </a:rPr>
                                      <m:t>d</m:t>
                                    </m:r>
                                  </m:e>
                                  <m:sub>
                                    <m:r>
                                      <m:rPr>
                                        <m:sty m:val="p"/>
                                      </m:rPr>
                                      <a:rPr lang="en-US" sz="1600">
                                        <a:solidFill>
                                          <a:sysClr val="windowText" lastClr="000000"/>
                                        </a:solidFill>
                                        <a:effectLst/>
                                        <a:latin typeface="Cambria Math" panose="02040503050406030204" pitchFamily="18" charset="0"/>
                                      </a:rPr>
                                      <m:t>a</m:t>
                                    </m:r>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extLst>
                      <a:ext uri="{0D108BD9-81ED-4DB2-BD59-A6C34878D82A}">
                        <a16:rowId xmlns:a16="http://schemas.microsoft.com/office/drawing/2014/main" val="3785236351"/>
                      </a:ext>
                    </a:extLst>
                  </a:tr>
                </a:tbl>
              </a:graphicData>
            </a:graphic>
          </p:graphicFrame>
        </mc:Choice>
        <mc:Fallback xmlns="">
          <p:graphicFrame>
            <p:nvGraphicFramePr>
              <p:cNvPr id="14" name="Table 13">
                <a:extLst>
                  <a:ext uri="{FF2B5EF4-FFF2-40B4-BE49-F238E27FC236}">
                    <a16:creationId xmlns:a16="http://schemas.microsoft.com/office/drawing/2014/main" id="{9EEA9BCA-B052-A720-8D32-4DEBE61FF095}"/>
                  </a:ext>
                </a:extLst>
              </p:cNvPr>
              <p:cNvGraphicFramePr>
                <a:graphicFrameLocks noGrp="1"/>
              </p:cNvGraphicFramePr>
              <p:nvPr>
                <p:extLst>
                  <p:ext uri="{D42A27DB-BD31-4B8C-83A1-F6EECF244321}">
                    <p14:modId xmlns:p14="http://schemas.microsoft.com/office/powerpoint/2010/main" val="2013967734"/>
                  </p:ext>
                </p:extLst>
              </p:nvPr>
            </p:nvGraphicFramePr>
            <p:xfrm>
              <a:off x="6630282" y="1795946"/>
              <a:ext cx="4296463" cy="419877"/>
            </p:xfrm>
            <a:graphic>
              <a:graphicData uri="http://schemas.openxmlformats.org/drawingml/2006/table">
                <a:tbl>
                  <a:tblPr firstRow="1" firstCol="1" bandRow="1">
                    <a:tableStyleId>{21E4AEA4-8DFA-4A89-87EB-49C32662AFE0}</a:tableStyleId>
                  </a:tblPr>
                  <a:tblGrid>
                    <a:gridCol w="526007">
                      <a:extLst>
                        <a:ext uri="{9D8B030D-6E8A-4147-A177-3AD203B41FA5}">
                          <a16:colId xmlns:a16="http://schemas.microsoft.com/office/drawing/2014/main" val="101872824"/>
                        </a:ext>
                      </a:extLst>
                    </a:gridCol>
                    <a:gridCol w="426243">
                      <a:extLst>
                        <a:ext uri="{9D8B030D-6E8A-4147-A177-3AD203B41FA5}">
                          <a16:colId xmlns:a16="http://schemas.microsoft.com/office/drawing/2014/main" val="459936517"/>
                        </a:ext>
                      </a:extLst>
                    </a:gridCol>
                    <a:gridCol w="2214563">
                      <a:extLst>
                        <a:ext uri="{9D8B030D-6E8A-4147-A177-3AD203B41FA5}">
                          <a16:colId xmlns:a16="http://schemas.microsoft.com/office/drawing/2014/main" val="3589808116"/>
                        </a:ext>
                      </a:extLst>
                    </a:gridCol>
                    <a:gridCol w="1129650">
                      <a:extLst>
                        <a:ext uri="{9D8B030D-6E8A-4147-A177-3AD203B41FA5}">
                          <a16:colId xmlns:a16="http://schemas.microsoft.com/office/drawing/2014/main" val="314448914"/>
                        </a:ext>
                      </a:extLst>
                    </a:gridCol>
                  </a:tblGrid>
                  <a:tr h="419877">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7"/>
                          <a:stretch>
                            <a:fillRect l="-1163" t="-1429" r="-723256" b="-2857"/>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7"/>
                          <a:stretch>
                            <a:fillRect l="-124286" t="-1429" r="-788571" b="-2857"/>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7"/>
                          <a:stretch>
                            <a:fillRect l="-43132" t="-1429" r="-51648" b="-2857"/>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7"/>
                          <a:stretch>
                            <a:fillRect l="-280108" t="-1429" r="-1075" b="-2857"/>
                          </a:stretch>
                        </a:blipFill>
                      </a:tcPr>
                    </a:tc>
                    <a:extLst>
                      <a:ext uri="{0D108BD9-81ED-4DB2-BD59-A6C34878D82A}">
                        <a16:rowId xmlns:a16="http://schemas.microsoft.com/office/drawing/2014/main" val="378523635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8" name="Table 17">
                <a:extLst>
                  <a:ext uri="{FF2B5EF4-FFF2-40B4-BE49-F238E27FC236}">
                    <a16:creationId xmlns:a16="http://schemas.microsoft.com/office/drawing/2014/main" id="{3D27FDFF-0DBB-9A7A-714E-FBB7478793B4}"/>
                  </a:ext>
                </a:extLst>
              </p:cNvPr>
              <p:cNvGraphicFramePr>
                <a:graphicFrameLocks noGrp="1"/>
              </p:cNvGraphicFramePr>
              <p:nvPr>
                <p:extLst>
                  <p:ext uri="{D42A27DB-BD31-4B8C-83A1-F6EECF244321}">
                    <p14:modId xmlns:p14="http://schemas.microsoft.com/office/powerpoint/2010/main" val="1284743704"/>
                  </p:ext>
                </p:extLst>
              </p:nvPr>
            </p:nvGraphicFramePr>
            <p:xfrm>
              <a:off x="6628787" y="2417994"/>
              <a:ext cx="4296460" cy="467244"/>
            </p:xfrm>
            <a:graphic>
              <a:graphicData uri="http://schemas.openxmlformats.org/drawingml/2006/table">
                <a:tbl>
                  <a:tblPr firstRow="1" firstCol="1" bandRow="1">
                    <a:tableStyleId>{21E4AEA4-8DFA-4A89-87EB-49C32662AFE0}</a:tableStyleId>
                  </a:tblPr>
                  <a:tblGrid>
                    <a:gridCol w="529883">
                      <a:extLst>
                        <a:ext uri="{9D8B030D-6E8A-4147-A177-3AD203B41FA5}">
                          <a16:colId xmlns:a16="http://schemas.microsoft.com/office/drawing/2014/main" val="101872824"/>
                        </a:ext>
                      </a:extLst>
                    </a:gridCol>
                    <a:gridCol w="426244">
                      <a:extLst>
                        <a:ext uri="{9D8B030D-6E8A-4147-A177-3AD203B41FA5}">
                          <a16:colId xmlns:a16="http://schemas.microsoft.com/office/drawing/2014/main" val="459936517"/>
                        </a:ext>
                      </a:extLst>
                    </a:gridCol>
                    <a:gridCol w="2212181">
                      <a:extLst>
                        <a:ext uri="{9D8B030D-6E8A-4147-A177-3AD203B41FA5}">
                          <a16:colId xmlns:a16="http://schemas.microsoft.com/office/drawing/2014/main" val="3589808116"/>
                        </a:ext>
                      </a:extLst>
                    </a:gridCol>
                    <a:gridCol w="1128152">
                      <a:extLst>
                        <a:ext uri="{9D8B030D-6E8A-4147-A177-3AD203B41FA5}">
                          <a16:colId xmlns:a16="http://schemas.microsoft.com/office/drawing/2014/main" val="314448914"/>
                        </a:ext>
                      </a:extLst>
                    </a:gridCol>
                  </a:tblGrid>
                  <a:tr h="467244">
                    <a:tc>
                      <a:txBody>
                        <a:bodyPr/>
                        <a:lstStyle/>
                        <a:p>
                          <a:pPr/>
                          <a14:m>
                            <m:oMathPara xmlns:m="http://schemas.openxmlformats.org/officeDocument/2006/math">
                              <m:oMathParaPr>
                                <m:jc m:val="centerGroup"/>
                              </m:oMathParaPr>
                              <m:oMath xmlns:m="http://schemas.openxmlformats.org/officeDocument/2006/math">
                                <m:r>
                                  <a:rPr lang="en-US" sz="1600" smtClean="0">
                                    <a:solidFill>
                                      <a:sysClr val="windowText" lastClr="000000"/>
                                    </a:solidFill>
                                    <a:effectLst/>
                                    <a:latin typeface="Cambria Math" panose="02040503050406030204" pitchFamily="18" charset="0"/>
                                  </a:rPr>
                                  <m:t>𝜔</m:t>
                                </m:r>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r>
                                  <a:rPr lang="en-US" sz="1600" smtClean="0">
                                    <a:solidFill>
                                      <a:sysClr val="windowText" lastClr="000000"/>
                                    </a:solidFill>
                                    <a:effectLst/>
                                    <a:latin typeface="Cambria Math" panose="02040503050406030204" pitchFamily="18" charset="0"/>
                                  </a:rPr>
                                  <m:t>𝟎</m:t>
                                </m:r>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r>
                                  <a:rPr lang="en-US" sz="1600" smtClean="0">
                                    <a:solidFill>
                                      <a:sysClr val="windowText" lastClr="000000"/>
                                    </a:solidFill>
                                    <a:effectLst/>
                                    <a:latin typeface="Cambria Math" panose="02040503050406030204" pitchFamily="18" charset="0"/>
                                  </a:rPr>
                                  <m:t>−</m:t>
                                </m:r>
                                <m:sSub>
                                  <m:sSubPr>
                                    <m:ctrlPr>
                                      <a:rPr lang="en-US" sz="1600" i="1">
                                        <a:solidFill>
                                          <a:sysClr val="windowText" lastClr="000000"/>
                                        </a:solidFill>
                                        <a:effectLst/>
                                        <a:latin typeface="Cambria Math" panose="02040503050406030204" pitchFamily="18" charset="0"/>
                                      </a:rPr>
                                    </m:ctrlPr>
                                  </m:sSubPr>
                                  <m:e>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𝑚</m:t>
                                        </m:r>
                                      </m:e>
                                    </m:acc>
                                  </m:e>
                                  <m:sub>
                                    <m:r>
                                      <a:rPr lang="en-US" sz="1600">
                                        <a:solidFill>
                                          <a:sysClr val="windowText" lastClr="000000"/>
                                        </a:solidFill>
                                        <a:effectLst/>
                                        <a:latin typeface="Cambria Math" panose="02040503050406030204" pitchFamily="18" charset="0"/>
                                      </a:rPr>
                                      <m:t>𝑠</m:t>
                                    </m:r>
                                    <m:r>
                                      <a:rPr lang="en-US" sz="1600">
                                        <a:solidFill>
                                          <a:sysClr val="windowText" lastClr="000000"/>
                                        </a:solidFill>
                                        <a:effectLst/>
                                        <a:latin typeface="Cambria Math" panose="02040503050406030204" pitchFamily="18" charset="0"/>
                                      </a:rPr>
                                      <m:t>:</m:t>
                                    </m:r>
                                    <m:r>
                                      <a:rPr lang="en-US" sz="1600">
                                        <a:solidFill>
                                          <a:sysClr val="windowText" lastClr="000000"/>
                                        </a:solidFill>
                                        <a:effectLst/>
                                        <a:latin typeface="Cambria Math" panose="02040503050406030204" pitchFamily="18" charset="0"/>
                                      </a:rPr>
                                      <m:t>𝑔</m:t>
                                    </m:r>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
                                  <m:sSubPr>
                                    <m:ctrlPr>
                                      <a:rPr lang="en-US" sz="1600" i="1" smtClean="0">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r>
                                      <a:rPr lang="en-US" sz="1600">
                                        <a:solidFill>
                                          <a:sysClr val="windowText" lastClr="000000"/>
                                        </a:solidFill>
                                        <a:effectLst/>
                                        <a:latin typeface="Cambria Math" panose="02040503050406030204" pitchFamily="18" charset="0"/>
                                      </a:rPr>
                                      <m:t>𝑠</m:t>
                                    </m:r>
                                  </m:sub>
                                </m:s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𝑛</m:t>
                                    </m:r>
                                  </m:e>
                                  <m:sub>
                                    <m:r>
                                      <a:rPr lang="en-US" sz="1600">
                                        <a:solidFill>
                                          <a:sysClr val="windowText" lastClr="000000"/>
                                        </a:solidFill>
                                        <a:effectLst/>
                                        <a:latin typeface="Cambria Math" panose="02040503050406030204" pitchFamily="18" charset="0"/>
                                      </a:rPr>
                                      <m:t>𝑠</m:t>
                                    </m:r>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extLst>
                      <a:ext uri="{0D108BD9-81ED-4DB2-BD59-A6C34878D82A}">
                        <a16:rowId xmlns:a16="http://schemas.microsoft.com/office/drawing/2014/main" val="1374536801"/>
                      </a:ext>
                    </a:extLst>
                  </a:tr>
                </a:tbl>
              </a:graphicData>
            </a:graphic>
          </p:graphicFrame>
        </mc:Choice>
        <mc:Fallback xmlns="">
          <p:graphicFrame>
            <p:nvGraphicFramePr>
              <p:cNvPr id="18" name="Table 17">
                <a:extLst>
                  <a:ext uri="{FF2B5EF4-FFF2-40B4-BE49-F238E27FC236}">
                    <a16:creationId xmlns:a16="http://schemas.microsoft.com/office/drawing/2014/main" id="{3D27FDFF-0DBB-9A7A-714E-FBB7478793B4}"/>
                  </a:ext>
                </a:extLst>
              </p:cNvPr>
              <p:cNvGraphicFramePr>
                <a:graphicFrameLocks noGrp="1"/>
              </p:cNvGraphicFramePr>
              <p:nvPr>
                <p:extLst>
                  <p:ext uri="{D42A27DB-BD31-4B8C-83A1-F6EECF244321}">
                    <p14:modId xmlns:p14="http://schemas.microsoft.com/office/powerpoint/2010/main" val="1284743704"/>
                  </p:ext>
                </p:extLst>
              </p:nvPr>
            </p:nvGraphicFramePr>
            <p:xfrm>
              <a:off x="6628787" y="2417994"/>
              <a:ext cx="4296460" cy="467244"/>
            </p:xfrm>
            <a:graphic>
              <a:graphicData uri="http://schemas.openxmlformats.org/drawingml/2006/table">
                <a:tbl>
                  <a:tblPr firstRow="1" firstCol="1" bandRow="1">
                    <a:tableStyleId>{21E4AEA4-8DFA-4A89-87EB-49C32662AFE0}</a:tableStyleId>
                  </a:tblPr>
                  <a:tblGrid>
                    <a:gridCol w="529883">
                      <a:extLst>
                        <a:ext uri="{9D8B030D-6E8A-4147-A177-3AD203B41FA5}">
                          <a16:colId xmlns:a16="http://schemas.microsoft.com/office/drawing/2014/main" val="101872824"/>
                        </a:ext>
                      </a:extLst>
                    </a:gridCol>
                    <a:gridCol w="426244">
                      <a:extLst>
                        <a:ext uri="{9D8B030D-6E8A-4147-A177-3AD203B41FA5}">
                          <a16:colId xmlns:a16="http://schemas.microsoft.com/office/drawing/2014/main" val="459936517"/>
                        </a:ext>
                      </a:extLst>
                    </a:gridCol>
                    <a:gridCol w="2212181">
                      <a:extLst>
                        <a:ext uri="{9D8B030D-6E8A-4147-A177-3AD203B41FA5}">
                          <a16:colId xmlns:a16="http://schemas.microsoft.com/office/drawing/2014/main" val="3589808116"/>
                        </a:ext>
                      </a:extLst>
                    </a:gridCol>
                    <a:gridCol w="1128152">
                      <a:extLst>
                        <a:ext uri="{9D8B030D-6E8A-4147-A177-3AD203B41FA5}">
                          <a16:colId xmlns:a16="http://schemas.microsoft.com/office/drawing/2014/main" val="314448914"/>
                        </a:ext>
                      </a:extLst>
                    </a:gridCol>
                  </a:tblGrid>
                  <a:tr h="467244">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8"/>
                          <a:stretch>
                            <a:fillRect l="-1149" t="-1282" r="-713793" b="-2564"/>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8"/>
                          <a:stretch>
                            <a:fillRect l="-125714" t="-1282" r="-787143" b="-2564"/>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8"/>
                          <a:stretch>
                            <a:fillRect l="-43407" t="-1282" r="-51374" b="-2564"/>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8"/>
                          <a:stretch>
                            <a:fillRect l="-282162" t="-1282" r="-1081" b="-2564"/>
                          </a:stretch>
                        </a:blipFill>
                      </a:tcPr>
                    </a:tc>
                    <a:extLst>
                      <a:ext uri="{0D108BD9-81ED-4DB2-BD59-A6C34878D82A}">
                        <a16:rowId xmlns:a16="http://schemas.microsoft.com/office/drawing/2014/main" val="13745368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39E819F3-86D4-7874-EBE0-6E7EFA9FC840}"/>
                  </a:ext>
                </a:extLst>
              </p:cNvPr>
              <p:cNvGraphicFramePr>
                <a:graphicFrameLocks noGrp="1"/>
              </p:cNvGraphicFramePr>
              <p:nvPr>
                <p:extLst>
                  <p:ext uri="{D42A27DB-BD31-4B8C-83A1-F6EECF244321}">
                    <p14:modId xmlns:p14="http://schemas.microsoft.com/office/powerpoint/2010/main" val="1936107605"/>
                  </p:ext>
                </p:extLst>
              </p:nvPr>
            </p:nvGraphicFramePr>
            <p:xfrm>
              <a:off x="6628787" y="3721753"/>
              <a:ext cx="4297960" cy="584755"/>
            </p:xfrm>
            <a:graphic>
              <a:graphicData uri="http://schemas.openxmlformats.org/drawingml/2006/table">
                <a:tbl>
                  <a:tblPr firstRow="1" firstCol="1" bandRow="1">
                    <a:tableStyleId>{21E4AEA4-8DFA-4A89-87EB-49C32662AFE0}</a:tableStyleId>
                  </a:tblPr>
                  <a:tblGrid>
                    <a:gridCol w="525120">
                      <a:extLst>
                        <a:ext uri="{9D8B030D-6E8A-4147-A177-3AD203B41FA5}">
                          <a16:colId xmlns:a16="http://schemas.microsoft.com/office/drawing/2014/main" val="101872824"/>
                        </a:ext>
                      </a:extLst>
                    </a:gridCol>
                    <a:gridCol w="426244">
                      <a:extLst>
                        <a:ext uri="{9D8B030D-6E8A-4147-A177-3AD203B41FA5}">
                          <a16:colId xmlns:a16="http://schemas.microsoft.com/office/drawing/2014/main" val="459936517"/>
                        </a:ext>
                      </a:extLst>
                    </a:gridCol>
                    <a:gridCol w="2216944">
                      <a:extLst>
                        <a:ext uri="{9D8B030D-6E8A-4147-A177-3AD203B41FA5}">
                          <a16:colId xmlns:a16="http://schemas.microsoft.com/office/drawing/2014/main" val="3589808116"/>
                        </a:ext>
                      </a:extLst>
                    </a:gridCol>
                    <a:gridCol w="1129652">
                      <a:extLst>
                        <a:ext uri="{9D8B030D-6E8A-4147-A177-3AD203B41FA5}">
                          <a16:colId xmlns:a16="http://schemas.microsoft.com/office/drawing/2014/main" val="314448914"/>
                        </a:ext>
                      </a:extLst>
                    </a:gridCol>
                  </a:tblGrid>
                  <a:tr h="584755">
                    <a:tc>
                      <a:txBody>
                        <a:bodyPr/>
                        <a:lstStyle/>
                        <a:p>
                          <a:pPr/>
                          <a14:m>
                            <m:oMathPara xmlns:m="http://schemas.openxmlformats.org/officeDocument/2006/math">
                              <m:oMathParaPr>
                                <m:jc m:val="centerGroup"/>
                              </m:oMathParaPr>
                              <m:oMath xmlns:m="http://schemas.openxmlformats.org/officeDocument/2006/math">
                                <m:sSub>
                                  <m:sSubPr>
                                    <m:ctrlPr>
                                      <a:rPr lang="en-US" sz="1600" i="1" smtClean="0">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𝑝</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𝑎</m:t>
                                        </m:r>
                                      </m:sub>
                                    </m:sSub>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
                                  <m:sSubPr>
                                    <m:ctrlPr>
                                      <a:rPr lang="en-US" sz="1600" i="1" smtClean="0">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𝐉</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𝑎</m:t>
                                        </m:r>
                                      </m:sub>
                                    </m:sSub>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f>
                                  <m:fPr>
                                    <m:ctrlPr>
                                      <a:rPr lang="en-US" sz="1600" i="1" smtClean="0">
                                        <a:solidFill>
                                          <a:sysClr val="windowText" lastClr="000000"/>
                                        </a:solidFill>
                                        <a:effectLst/>
                                        <a:latin typeface="Cambria Math" panose="02040503050406030204" pitchFamily="18" charset="0"/>
                                      </a:rPr>
                                    </m:ctrlPr>
                                  </m:fPr>
                                  <m:num>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𝑛</m:t>
                                        </m:r>
                                      </m:e>
                                      <m:sub>
                                        <m:r>
                                          <a:rPr lang="en-US" sz="1600">
                                            <a:solidFill>
                                              <a:sysClr val="windowText" lastClr="000000"/>
                                            </a:solidFill>
                                            <a:effectLst/>
                                            <a:latin typeface="Cambria Math" panose="02040503050406030204" pitchFamily="18" charset="0"/>
                                          </a:rPr>
                                          <m:t>𝑔</m:t>
                                        </m:r>
                                      </m:sub>
                                    </m:s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𝑎</m:t>
                                            </m:r>
                                          </m:sub>
                                        </m:sSub>
                                      </m:sub>
                                    </m:sSub>
                                  </m:num>
                                  <m:den>
                                    <m:r>
                                      <a:rPr lang="en-US" sz="1600">
                                        <a:solidFill>
                                          <a:sysClr val="windowText" lastClr="000000"/>
                                        </a:solidFill>
                                        <a:effectLst/>
                                        <a:latin typeface="Cambria Math" panose="02040503050406030204" pitchFamily="18" charset="0"/>
                                      </a:rPr>
                                      <m:t>𝜃</m:t>
                                    </m:r>
                                  </m:den>
                                </m:f>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𝜃</m:t>
                                    </m:r>
                                  </m:e>
                                </m:acc>
                                <m:r>
                                  <a:rPr lang="sv-SE" sz="1600" b="1" i="0" smtClean="0">
                                    <a:solidFill>
                                      <a:sysClr val="windowText" lastClr="000000"/>
                                    </a:solidFill>
                                    <a:effectLst/>
                                    <a:latin typeface="Cambria Math" panose="02040503050406030204" pitchFamily="18" charset="0"/>
                                  </a:rPr>
                                  <m:t>−</m:t>
                                </m:r>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𝑎</m:t>
                                        </m:r>
                                      </m:sub>
                                    </m:sSub>
                                  </m:sub>
                                </m:sSub>
                                <m:sSub>
                                  <m:sSubPr>
                                    <m:ctrlPr>
                                      <a:rPr lang="en-US" sz="1600" i="1">
                                        <a:solidFill>
                                          <a:sysClr val="windowText" lastClr="000000"/>
                                        </a:solidFill>
                                        <a:effectLst/>
                                        <a:latin typeface="Cambria Math" panose="02040503050406030204" pitchFamily="18" charset="0"/>
                                      </a:rPr>
                                    </m:ctrlPr>
                                  </m:sSubPr>
                                  <m:e>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𝑛</m:t>
                                        </m:r>
                                      </m:e>
                                    </m:acc>
                                  </m:e>
                                  <m:sub>
                                    <m:r>
                                      <a:rPr lang="en-US" sz="1600">
                                        <a:solidFill>
                                          <a:sysClr val="windowText" lastClr="000000"/>
                                        </a:solidFill>
                                        <a:effectLst/>
                                        <a:latin typeface="Cambria Math" panose="02040503050406030204" pitchFamily="18" charset="0"/>
                                      </a:rPr>
                                      <m:t>𝑔</m:t>
                                    </m:r>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f>
                                  <m:fPr>
                                    <m:ctrlPr>
                                      <a:rPr lang="en-US" sz="1600" i="1" smtClean="0">
                                        <a:solidFill>
                                          <a:sysClr val="windowText" lastClr="000000"/>
                                        </a:solidFill>
                                        <a:effectLst/>
                                        <a:latin typeface="Cambria Math" panose="02040503050406030204" pitchFamily="18" charset="0"/>
                                      </a:rPr>
                                    </m:ctrlPr>
                                  </m:fPr>
                                  <m:num>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𝑛</m:t>
                                        </m:r>
                                      </m:e>
                                      <m:sub>
                                        <m:r>
                                          <a:rPr lang="en-US" sz="1600">
                                            <a:solidFill>
                                              <a:sysClr val="windowText" lastClr="000000"/>
                                            </a:solidFill>
                                            <a:effectLst/>
                                            <a:latin typeface="Cambria Math" panose="02040503050406030204" pitchFamily="18" charset="0"/>
                                          </a:rPr>
                                          <m:t>𝑔</m:t>
                                        </m:r>
                                      </m:sub>
                                    </m:s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𝑎</m:t>
                                            </m:r>
                                          </m:sub>
                                        </m:sSub>
                                      </m:sub>
                                    </m:sSub>
                                  </m:num>
                                  <m:den>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𝑝</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𝑎</m:t>
                                            </m:r>
                                          </m:sub>
                                        </m:sSub>
                                      </m:sub>
                                    </m:sSub>
                                  </m:den>
                                </m:f>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extLst>
                      <a:ext uri="{0D108BD9-81ED-4DB2-BD59-A6C34878D82A}">
                        <a16:rowId xmlns:a16="http://schemas.microsoft.com/office/drawing/2014/main" val="2400301032"/>
                      </a:ext>
                    </a:extLst>
                  </a:tr>
                </a:tbl>
              </a:graphicData>
            </a:graphic>
          </p:graphicFrame>
        </mc:Choice>
        <mc:Fallback xmlns="">
          <p:graphicFrame>
            <p:nvGraphicFramePr>
              <p:cNvPr id="19" name="Table 18">
                <a:extLst>
                  <a:ext uri="{FF2B5EF4-FFF2-40B4-BE49-F238E27FC236}">
                    <a16:creationId xmlns:a16="http://schemas.microsoft.com/office/drawing/2014/main" id="{39E819F3-86D4-7874-EBE0-6E7EFA9FC840}"/>
                  </a:ext>
                </a:extLst>
              </p:cNvPr>
              <p:cNvGraphicFramePr>
                <a:graphicFrameLocks noGrp="1"/>
              </p:cNvGraphicFramePr>
              <p:nvPr>
                <p:extLst>
                  <p:ext uri="{D42A27DB-BD31-4B8C-83A1-F6EECF244321}">
                    <p14:modId xmlns:p14="http://schemas.microsoft.com/office/powerpoint/2010/main" val="1936107605"/>
                  </p:ext>
                </p:extLst>
              </p:nvPr>
            </p:nvGraphicFramePr>
            <p:xfrm>
              <a:off x="6628787" y="3721753"/>
              <a:ext cx="4297960" cy="584755"/>
            </p:xfrm>
            <a:graphic>
              <a:graphicData uri="http://schemas.openxmlformats.org/drawingml/2006/table">
                <a:tbl>
                  <a:tblPr firstRow="1" firstCol="1" bandRow="1">
                    <a:tableStyleId>{21E4AEA4-8DFA-4A89-87EB-49C32662AFE0}</a:tableStyleId>
                  </a:tblPr>
                  <a:tblGrid>
                    <a:gridCol w="525120">
                      <a:extLst>
                        <a:ext uri="{9D8B030D-6E8A-4147-A177-3AD203B41FA5}">
                          <a16:colId xmlns:a16="http://schemas.microsoft.com/office/drawing/2014/main" val="101872824"/>
                        </a:ext>
                      </a:extLst>
                    </a:gridCol>
                    <a:gridCol w="426244">
                      <a:extLst>
                        <a:ext uri="{9D8B030D-6E8A-4147-A177-3AD203B41FA5}">
                          <a16:colId xmlns:a16="http://schemas.microsoft.com/office/drawing/2014/main" val="459936517"/>
                        </a:ext>
                      </a:extLst>
                    </a:gridCol>
                    <a:gridCol w="2216944">
                      <a:extLst>
                        <a:ext uri="{9D8B030D-6E8A-4147-A177-3AD203B41FA5}">
                          <a16:colId xmlns:a16="http://schemas.microsoft.com/office/drawing/2014/main" val="3589808116"/>
                        </a:ext>
                      </a:extLst>
                    </a:gridCol>
                    <a:gridCol w="1129652">
                      <a:extLst>
                        <a:ext uri="{9D8B030D-6E8A-4147-A177-3AD203B41FA5}">
                          <a16:colId xmlns:a16="http://schemas.microsoft.com/office/drawing/2014/main" val="314448914"/>
                        </a:ext>
                      </a:extLst>
                    </a:gridCol>
                  </a:tblGrid>
                  <a:tr h="584755">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9"/>
                          <a:stretch>
                            <a:fillRect l="-1163" t="-1031" r="-723256" b="-2062"/>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9"/>
                          <a:stretch>
                            <a:fillRect l="-124286" t="-1031" r="-788571" b="-2062"/>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9"/>
                          <a:stretch>
                            <a:fillRect l="-43132" t="-1031" r="-51648" b="-2062"/>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9"/>
                          <a:stretch>
                            <a:fillRect l="-280108" t="-1031" r="-1075" b="-2062"/>
                          </a:stretch>
                        </a:blipFill>
                      </a:tcPr>
                    </a:tc>
                    <a:extLst>
                      <a:ext uri="{0D108BD9-81ED-4DB2-BD59-A6C34878D82A}">
                        <a16:rowId xmlns:a16="http://schemas.microsoft.com/office/drawing/2014/main" val="240030103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5" name="Table 24">
                <a:extLst>
                  <a:ext uri="{FF2B5EF4-FFF2-40B4-BE49-F238E27FC236}">
                    <a16:creationId xmlns:a16="http://schemas.microsoft.com/office/drawing/2014/main" id="{C6190655-4823-A4B9-21F9-E887167FE04C}"/>
                  </a:ext>
                </a:extLst>
              </p:cNvPr>
              <p:cNvGraphicFramePr>
                <a:graphicFrameLocks noGrp="1"/>
              </p:cNvGraphicFramePr>
              <p:nvPr>
                <p:extLst>
                  <p:ext uri="{D42A27DB-BD31-4B8C-83A1-F6EECF244321}">
                    <p14:modId xmlns:p14="http://schemas.microsoft.com/office/powerpoint/2010/main" val="1794474538"/>
                  </p:ext>
                </p:extLst>
              </p:nvPr>
            </p:nvGraphicFramePr>
            <p:xfrm>
              <a:off x="6628787" y="3029364"/>
              <a:ext cx="4297960" cy="599423"/>
            </p:xfrm>
            <a:graphic>
              <a:graphicData uri="http://schemas.openxmlformats.org/drawingml/2006/table">
                <a:tbl>
                  <a:tblPr firstRow="1" firstCol="1" bandRow="1">
                    <a:tableStyleId>{21E4AEA4-8DFA-4A89-87EB-49C32662AFE0}</a:tableStyleId>
                  </a:tblPr>
                  <a:tblGrid>
                    <a:gridCol w="531303">
                      <a:extLst>
                        <a:ext uri="{9D8B030D-6E8A-4147-A177-3AD203B41FA5}">
                          <a16:colId xmlns:a16="http://schemas.microsoft.com/office/drawing/2014/main" val="101872824"/>
                        </a:ext>
                      </a:extLst>
                    </a:gridCol>
                    <a:gridCol w="431228">
                      <a:extLst>
                        <a:ext uri="{9D8B030D-6E8A-4147-A177-3AD203B41FA5}">
                          <a16:colId xmlns:a16="http://schemas.microsoft.com/office/drawing/2014/main" val="459936517"/>
                        </a:ext>
                      </a:extLst>
                    </a:gridCol>
                    <a:gridCol w="2212658">
                      <a:extLst>
                        <a:ext uri="{9D8B030D-6E8A-4147-A177-3AD203B41FA5}">
                          <a16:colId xmlns:a16="http://schemas.microsoft.com/office/drawing/2014/main" val="3589808116"/>
                        </a:ext>
                      </a:extLst>
                    </a:gridCol>
                    <a:gridCol w="1122771">
                      <a:extLst>
                        <a:ext uri="{9D8B030D-6E8A-4147-A177-3AD203B41FA5}">
                          <a16:colId xmlns:a16="http://schemas.microsoft.com/office/drawing/2014/main" val="314448914"/>
                        </a:ext>
                      </a:extLst>
                    </a:gridCol>
                  </a:tblGrid>
                  <a:tr h="599423">
                    <a:tc>
                      <a:txBody>
                        <a:bodyPr/>
                        <a:lstStyle/>
                        <a:p>
                          <a:pPr/>
                          <a14:m>
                            <m:oMathPara xmlns:m="http://schemas.openxmlformats.org/officeDocument/2006/math">
                              <m:oMathParaPr>
                                <m:jc m:val="centerGroup"/>
                              </m:oMathParaPr>
                              <m:oMath xmlns:m="http://schemas.openxmlformats.org/officeDocument/2006/math">
                                <m:sSub>
                                  <m:sSubPr>
                                    <m:ctrlPr>
                                      <a:rPr lang="en-US" sz="1600" i="1" smtClean="0">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𝑝</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𝑣</m:t>
                                        </m:r>
                                      </m:sub>
                                    </m:sSub>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
                                  <m:sSubPr>
                                    <m:ctrlPr>
                                      <a:rPr lang="en-US" sz="1600" i="1" smtClean="0">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𝐉</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𝑣</m:t>
                                        </m:r>
                                      </m:sub>
                                    </m:sSub>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f>
                                  <m:fPr>
                                    <m:ctrlPr>
                                      <a:rPr lang="en-US" sz="1600" i="1" smtClean="0">
                                        <a:solidFill>
                                          <a:sysClr val="windowText" lastClr="000000"/>
                                        </a:solidFill>
                                        <a:effectLst/>
                                        <a:latin typeface="Cambria Math" panose="02040503050406030204" pitchFamily="18" charset="0"/>
                                      </a:rPr>
                                    </m:ctrlPr>
                                  </m:fPr>
                                  <m:num>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𝑛</m:t>
                                        </m:r>
                                      </m:e>
                                      <m:sub>
                                        <m:r>
                                          <a:rPr lang="en-US" sz="1600">
                                            <a:solidFill>
                                              <a:sysClr val="windowText" lastClr="000000"/>
                                            </a:solidFill>
                                            <a:effectLst/>
                                            <a:latin typeface="Cambria Math" panose="02040503050406030204" pitchFamily="18" charset="0"/>
                                          </a:rPr>
                                          <m:t>𝑔</m:t>
                                        </m:r>
                                      </m:sub>
                                    </m:s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𝑉</m:t>
                                            </m:r>
                                          </m:sub>
                                        </m:sSub>
                                      </m:sub>
                                    </m:sSub>
                                  </m:num>
                                  <m:den>
                                    <m:r>
                                      <a:rPr lang="en-US" sz="1600">
                                        <a:solidFill>
                                          <a:sysClr val="windowText" lastClr="000000"/>
                                        </a:solidFill>
                                        <a:effectLst/>
                                        <a:latin typeface="Cambria Math" panose="02040503050406030204" pitchFamily="18" charset="0"/>
                                      </a:rPr>
                                      <m:t>𝜃</m:t>
                                    </m:r>
                                  </m:den>
                                </m:f>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𝜃</m:t>
                                    </m:r>
                                  </m:e>
                                </m:acc>
                                <m:r>
                                  <a:rPr lang="sv-SE" sz="1600" b="1" i="0" smtClean="0">
                                    <a:solidFill>
                                      <a:sysClr val="windowText" lastClr="000000"/>
                                    </a:solidFill>
                                    <a:effectLst/>
                                    <a:latin typeface="Cambria Math" panose="02040503050406030204" pitchFamily="18" charset="0"/>
                                  </a:rPr>
                                  <m:t>−</m:t>
                                </m:r>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𝑣</m:t>
                                        </m:r>
                                      </m:sub>
                                    </m:sSub>
                                  </m:sub>
                                </m:sSub>
                                <m:sSub>
                                  <m:sSubPr>
                                    <m:ctrlPr>
                                      <a:rPr lang="en-US" sz="1600" i="1">
                                        <a:solidFill>
                                          <a:sysClr val="windowText" lastClr="000000"/>
                                        </a:solidFill>
                                        <a:effectLst/>
                                        <a:latin typeface="Cambria Math" panose="02040503050406030204" pitchFamily="18" charset="0"/>
                                      </a:rPr>
                                    </m:ctrlPr>
                                  </m:sSubPr>
                                  <m:e>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𝑛</m:t>
                                        </m:r>
                                      </m:e>
                                    </m:acc>
                                  </m:e>
                                  <m:sub>
                                    <m:r>
                                      <a:rPr lang="en-US" sz="1600">
                                        <a:solidFill>
                                          <a:sysClr val="windowText" lastClr="000000"/>
                                        </a:solidFill>
                                        <a:effectLst/>
                                        <a:latin typeface="Cambria Math" panose="02040503050406030204" pitchFamily="18" charset="0"/>
                                      </a:rPr>
                                      <m:t>𝑔</m:t>
                                    </m:r>
                                  </m:sub>
                                </m:sSub>
                                <m:r>
                                  <a:rPr lang="en-US" sz="1600">
                                    <a:solidFill>
                                      <a:sysClr val="windowText" lastClr="000000"/>
                                    </a:solidFill>
                                    <a:effectLst/>
                                    <a:latin typeface="Cambria Math" panose="02040503050406030204" pitchFamily="18" charset="0"/>
                                  </a:rPr>
                                  <m:t>+</m:t>
                                </m:r>
                                <m:sSub>
                                  <m:sSubPr>
                                    <m:ctrlPr>
                                      <a:rPr lang="en-US" sz="1600" i="1">
                                        <a:solidFill>
                                          <a:sysClr val="windowText" lastClr="000000"/>
                                        </a:solidFill>
                                        <a:effectLst/>
                                        <a:latin typeface="Cambria Math" panose="02040503050406030204" pitchFamily="18" charset="0"/>
                                      </a:rPr>
                                    </m:ctrlPr>
                                  </m:sSubPr>
                                  <m:e>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𝑚</m:t>
                                        </m:r>
                                      </m:e>
                                    </m:acc>
                                  </m:e>
                                  <m:sub>
                                    <m:r>
                                      <a:rPr lang="en-US" sz="1600">
                                        <a:solidFill>
                                          <a:sysClr val="windowText" lastClr="000000"/>
                                        </a:solidFill>
                                        <a:effectLst/>
                                        <a:latin typeface="Cambria Math" panose="02040503050406030204" pitchFamily="18" charset="0"/>
                                      </a:rPr>
                                      <m:t>𝑠</m:t>
                                    </m:r>
                                    <m:r>
                                      <a:rPr lang="en-US" sz="1600">
                                        <a:solidFill>
                                          <a:sysClr val="windowText" lastClr="000000"/>
                                        </a:solidFill>
                                        <a:effectLst/>
                                        <a:latin typeface="Cambria Math" panose="02040503050406030204" pitchFamily="18" charset="0"/>
                                      </a:rPr>
                                      <m:t>:</m:t>
                                    </m:r>
                                    <m:r>
                                      <a:rPr lang="en-US" sz="1600">
                                        <a:solidFill>
                                          <a:sysClr val="windowText" lastClr="000000"/>
                                        </a:solidFill>
                                        <a:effectLst/>
                                        <a:latin typeface="Cambria Math" panose="02040503050406030204" pitchFamily="18" charset="0"/>
                                      </a:rPr>
                                      <m:t>𝑔</m:t>
                                    </m:r>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f>
                                  <m:fPr>
                                    <m:ctrlPr>
                                      <a:rPr lang="en-US" sz="1600" i="1" smtClean="0">
                                        <a:solidFill>
                                          <a:sysClr val="windowText" lastClr="000000"/>
                                        </a:solidFill>
                                        <a:effectLst/>
                                        <a:latin typeface="Cambria Math" panose="02040503050406030204" pitchFamily="18" charset="0"/>
                                      </a:rPr>
                                    </m:ctrlPr>
                                  </m:fPr>
                                  <m:num>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𝑛</m:t>
                                        </m:r>
                                      </m:e>
                                      <m:sub>
                                        <m:r>
                                          <a:rPr lang="en-US" sz="1600">
                                            <a:solidFill>
                                              <a:sysClr val="windowText" lastClr="000000"/>
                                            </a:solidFill>
                                            <a:effectLst/>
                                            <a:latin typeface="Cambria Math" panose="02040503050406030204" pitchFamily="18" charset="0"/>
                                          </a:rPr>
                                          <m:t>𝑔</m:t>
                                        </m:r>
                                      </m:sub>
                                    </m:s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𝜌</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𝑣</m:t>
                                            </m:r>
                                          </m:sub>
                                        </m:sSub>
                                      </m:sub>
                                    </m:sSub>
                                  </m:num>
                                  <m:den>
                                    <m:sSub>
                                      <m:sSubPr>
                                        <m:ctrlPr>
                                          <a:rPr lang="en-US" sz="1600" i="1">
                                            <a:solidFill>
                                              <a:sysClr val="windowText" lastClr="000000"/>
                                            </a:solidFill>
                                            <a:effectLst/>
                                            <a:latin typeface="Cambria Math" panose="02040503050406030204" pitchFamily="18" charset="0"/>
                                          </a:rPr>
                                        </m:ctrlPr>
                                      </m:sSubPr>
                                      <m:e>
                                        <m:r>
                                          <a:rPr lang="en-US" sz="1600" smtClean="0">
                                            <a:solidFill>
                                              <a:sysClr val="windowText" lastClr="000000"/>
                                            </a:solidFill>
                                            <a:effectLst/>
                                            <a:latin typeface="Cambria Math" panose="02040503050406030204" pitchFamily="18" charset="0"/>
                                          </a:rPr>
                                          <m:t>𝑝</m:t>
                                        </m:r>
                                      </m:e>
                                      <m:sub>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𝑔</m:t>
                                            </m:r>
                                          </m:e>
                                          <m:sub>
                                            <m:r>
                                              <a:rPr lang="en-US" sz="1600">
                                                <a:solidFill>
                                                  <a:sysClr val="windowText" lastClr="000000"/>
                                                </a:solidFill>
                                                <a:effectLst/>
                                                <a:latin typeface="Cambria Math" panose="02040503050406030204" pitchFamily="18" charset="0"/>
                                              </a:rPr>
                                              <m:t>𝑣</m:t>
                                            </m:r>
                                          </m:sub>
                                        </m:sSub>
                                      </m:sub>
                                    </m:sSub>
                                  </m:den>
                                </m:f>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extLst>
                      <a:ext uri="{0D108BD9-81ED-4DB2-BD59-A6C34878D82A}">
                        <a16:rowId xmlns:a16="http://schemas.microsoft.com/office/drawing/2014/main" val="867722769"/>
                      </a:ext>
                    </a:extLst>
                  </a:tr>
                </a:tbl>
              </a:graphicData>
            </a:graphic>
          </p:graphicFrame>
        </mc:Choice>
        <mc:Fallback xmlns="">
          <p:graphicFrame>
            <p:nvGraphicFramePr>
              <p:cNvPr id="25" name="Table 24">
                <a:extLst>
                  <a:ext uri="{FF2B5EF4-FFF2-40B4-BE49-F238E27FC236}">
                    <a16:creationId xmlns:a16="http://schemas.microsoft.com/office/drawing/2014/main" id="{C6190655-4823-A4B9-21F9-E887167FE04C}"/>
                  </a:ext>
                </a:extLst>
              </p:cNvPr>
              <p:cNvGraphicFramePr>
                <a:graphicFrameLocks noGrp="1"/>
              </p:cNvGraphicFramePr>
              <p:nvPr>
                <p:extLst>
                  <p:ext uri="{D42A27DB-BD31-4B8C-83A1-F6EECF244321}">
                    <p14:modId xmlns:p14="http://schemas.microsoft.com/office/powerpoint/2010/main" val="1794474538"/>
                  </p:ext>
                </p:extLst>
              </p:nvPr>
            </p:nvGraphicFramePr>
            <p:xfrm>
              <a:off x="6628787" y="3029364"/>
              <a:ext cx="4297960" cy="599423"/>
            </p:xfrm>
            <a:graphic>
              <a:graphicData uri="http://schemas.openxmlformats.org/drawingml/2006/table">
                <a:tbl>
                  <a:tblPr firstRow="1" firstCol="1" bandRow="1">
                    <a:tableStyleId>{21E4AEA4-8DFA-4A89-87EB-49C32662AFE0}</a:tableStyleId>
                  </a:tblPr>
                  <a:tblGrid>
                    <a:gridCol w="531303">
                      <a:extLst>
                        <a:ext uri="{9D8B030D-6E8A-4147-A177-3AD203B41FA5}">
                          <a16:colId xmlns:a16="http://schemas.microsoft.com/office/drawing/2014/main" val="101872824"/>
                        </a:ext>
                      </a:extLst>
                    </a:gridCol>
                    <a:gridCol w="431228">
                      <a:extLst>
                        <a:ext uri="{9D8B030D-6E8A-4147-A177-3AD203B41FA5}">
                          <a16:colId xmlns:a16="http://schemas.microsoft.com/office/drawing/2014/main" val="459936517"/>
                        </a:ext>
                      </a:extLst>
                    </a:gridCol>
                    <a:gridCol w="2212658">
                      <a:extLst>
                        <a:ext uri="{9D8B030D-6E8A-4147-A177-3AD203B41FA5}">
                          <a16:colId xmlns:a16="http://schemas.microsoft.com/office/drawing/2014/main" val="3589808116"/>
                        </a:ext>
                      </a:extLst>
                    </a:gridCol>
                    <a:gridCol w="1122771">
                      <a:extLst>
                        <a:ext uri="{9D8B030D-6E8A-4147-A177-3AD203B41FA5}">
                          <a16:colId xmlns:a16="http://schemas.microsoft.com/office/drawing/2014/main" val="314448914"/>
                        </a:ext>
                      </a:extLst>
                    </a:gridCol>
                  </a:tblGrid>
                  <a:tr h="599423">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0"/>
                          <a:stretch>
                            <a:fillRect l="-1149" t="-1000" r="-713793" b="-2000"/>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0"/>
                          <a:stretch>
                            <a:fillRect l="-123944" t="-1000" r="-774648" b="-2000"/>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0"/>
                          <a:stretch>
                            <a:fillRect l="-43681" t="-1000" r="-51099" b="-2000"/>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0"/>
                          <a:stretch>
                            <a:fillRect l="-284239" t="-1000" r="-1087" b="-2000"/>
                          </a:stretch>
                        </a:blipFill>
                      </a:tcPr>
                    </a:tc>
                    <a:extLst>
                      <a:ext uri="{0D108BD9-81ED-4DB2-BD59-A6C34878D82A}">
                        <a16:rowId xmlns:a16="http://schemas.microsoft.com/office/drawing/2014/main" val="86772276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35B86B80-1AB1-A301-63CE-D6482DCCFD6E}"/>
                  </a:ext>
                </a:extLst>
              </p:cNvPr>
              <p:cNvGraphicFramePr>
                <a:graphicFrameLocks noGrp="1"/>
              </p:cNvGraphicFramePr>
              <p:nvPr>
                <p:extLst>
                  <p:ext uri="{D42A27DB-BD31-4B8C-83A1-F6EECF244321}">
                    <p14:modId xmlns:p14="http://schemas.microsoft.com/office/powerpoint/2010/main" val="751575044"/>
                  </p:ext>
                </p:extLst>
              </p:nvPr>
            </p:nvGraphicFramePr>
            <p:xfrm>
              <a:off x="6630282" y="4489529"/>
              <a:ext cx="4296464" cy="441487"/>
            </p:xfrm>
            <a:graphic>
              <a:graphicData uri="http://schemas.openxmlformats.org/drawingml/2006/table">
                <a:tbl>
                  <a:tblPr firstRow="1" firstCol="1" bandRow="1">
                    <a:tableStyleId>{21E4AEA4-8DFA-4A89-87EB-49C32662AFE0}</a:tableStyleId>
                  </a:tblPr>
                  <a:tblGrid>
                    <a:gridCol w="526007">
                      <a:extLst>
                        <a:ext uri="{9D8B030D-6E8A-4147-A177-3AD203B41FA5}">
                          <a16:colId xmlns:a16="http://schemas.microsoft.com/office/drawing/2014/main" val="101872824"/>
                        </a:ext>
                      </a:extLst>
                    </a:gridCol>
                    <a:gridCol w="428625">
                      <a:extLst>
                        <a:ext uri="{9D8B030D-6E8A-4147-A177-3AD203B41FA5}">
                          <a16:colId xmlns:a16="http://schemas.microsoft.com/office/drawing/2014/main" val="459936517"/>
                        </a:ext>
                      </a:extLst>
                    </a:gridCol>
                    <a:gridCol w="2214562">
                      <a:extLst>
                        <a:ext uri="{9D8B030D-6E8A-4147-A177-3AD203B41FA5}">
                          <a16:colId xmlns:a16="http://schemas.microsoft.com/office/drawing/2014/main" val="3589808116"/>
                        </a:ext>
                      </a:extLst>
                    </a:gridCol>
                    <a:gridCol w="1127270">
                      <a:extLst>
                        <a:ext uri="{9D8B030D-6E8A-4147-A177-3AD203B41FA5}">
                          <a16:colId xmlns:a16="http://schemas.microsoft.com/office/drawing/2014/main" val="314448914"/>
                        </a:ext>
                      </a:extLst>
                    </a:gridCol>
                  </a:tblGrid>
                  <a:tr h="441487">
                    <a:tc>
                      <a:txBody>
                        <a:bodyPr/>
                        <a:lstStyle/>
                        <a:p>
                          <a:pPr/>
                          <a14:m>
                            <m:oMathPara xmlns:m="http://schemas.openxmlformats.org/officeDocument/2006/math">
                              <m:oMathParaPr>
                                <m:jc m:val="centerGroup"/>
                              </m:oMathParaPr>
                              <m:oMath xmlns:m="http://schemas.openxmlformats.org/officeDocument/2006/math">
                                <m:r>
                                  <a:rPr lang="en-US" sz="1600" smtClean="0">
                                    <a:solidFill>
                                      <a:sysClr val="windowText" lastClr="000000"/>
                                    </a:solidFill>
                                    <a:effectLst/>
                                    <a:latin typeface="Cambria Math" panose="02040503050406030204" pitchFamily="18" charset="0"/>
                                  </a:rPr>
                                  <m:t>𝜃</m:t>
                                </m:r>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Sup>
                                  <m:sSubSupPr>
                                    <m:ctrlPr>
                                      <a:rPr lang="en-US" sz="1600" i="1" smtClean="0">
                                        <a:solidFill>
                                          <a:sysClr val="windowText" lastClr="000000"/>
                                        </a:solidFill>
                                        <a:effectLst/>
                                        <a:latin typeface="Cambria Math" panose="02040503050406030204" pitchFamily="18" charset="0"/>
                                      </a:rPr>
                                    </m:ctrlPr>
                                  </m:sSubSupPr>
                                  <m:e>
                                    <m:r>
                                      <a:rPr lang="en-US" sz="1600">
                                        <a:solidFill>
                                          <a:sysClr val="windowText" lastClr="000000"/>
                                        </a:solidFill>
                                        <a:effectLst/>
                                        <a:latin typeface="Cambria Math" panose="02040503050406030204" pitchFamily="18" charset="0"/>
                                      </a:rPr>
                                      <m:t>𝒒</m:t>
                                    </m:r>
                                  </m:e>
                                  <m:sub>
                                    <m:r>
                                      <a:rPr lang="en-US" sz="1600">
                                        <a:solidFill>
                                          <a:sysClr val="windowText" lastClr="000000"/>
                                        </a:solidFill>
                                        <a:effectLst/>
                                        <a:latin typeface="Cambria Math" panose="02040503050406030204" pitchFamily="18" charset="0"/>
                                      </a:rPr>
                                      <m:t>𝜃</m:t>
                                    </m:r>
                                  </m:sub>
                                  <m:sup>
                                    <m:r>
                                      <a:rPr lang="en-US" sz="1600">
                                        <a:solidFill>
                                          <a:sysClr val="windowText" lastClr="000000"/>
                                        </a:solidFill>
                                        <a:effectLst/>
                                        <a:latin typeface="Cambria Math" panose="02040503050406030204" pitchFamily="18" charset="0"/>
                                      </a:rPr>
                                      <m:t>𝑀𝑇</m:t>
                                    </m:r>
                                  </m:sup>
                                </m:sSubSup>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r>
                                  <a:rPr lang="en-US" sz="1600" smtClean="0">
                                    <a:solidFill>
                                      <a:sysClr val="windowText" lastClr="000000"/>
                                    </a:solidFill>
                                    <a:effectLst/>
                                    <a:latin typeface="Cambria Math" panose="02040503050406030204" pitchFamily="18" charset="0"/>
                                  </a:rPr>
                                  <m:t>−</m:t>
                                </m:r>
                                <m:sSub>
                                  <m:sSubPr>
                                    <m:ctrlPr>
                                      <a:rPr lang="en-US" sz="1600" i="1">
                                        <a:solidFill>
                                          <a:sysClr val="windowText" lastClr="000000"/>
                                        </a:solidFill>
                                        <a:effectLst/>
                                        <a:latin typeface="Cambria Math" panose="02040503050406030204" pitchFamily="18" charset="0"/>
                                      </a:rPr>
                                    </m:ctrlPr>
                                  </m:sSubPr>
                                  <m:e>
                                    <m:acc>
                                      <m:accPr>
                                        <m:chr m:val="̂"/>
                                        <m:ctrlPr>
                                          <a:rPr lang="en-US" sz="1600" i="1">
                                            <a:solidFill>
                                              <a:sysClr val="windowText" lastClr="000000"/>
                                            </a:solidFill>
                                            <a:effectLst/>
                                            <a:latin typeface="Cambria Math" panose="02040503050406030204" pitchFamily="18" charset="0"/>
                                          </a:rPr>
                                        </m:ctrlPr>
                                      </m:accPr>
                                      <m:e>
                                        <m:r>
                                          <a:rPr lang="en-US" sz="1600">
                                            <a:solidFill>
                                              <a:sysClr val="windowText" lastClr="000000"/>
                                            </a:solidFill>
                                            <a:effectLst/>
                                            <a:latin typeface="Cambria Math" panose="02040503050406030204" pitchFamily="18" charset="0"/>
                                          </a:rPr>
                                          <m:t>𝑚</m:t>
                                        </m:r>
                                      </m:e>
                                    </m:acc>
                                  </m:e>
                                  <m:sub>
                                    <m:r>
                                      <a:rPr lang="en-US" sz="1600">
                                        <a:solidFill>
                                          <a:sysClr val="windowText" lastClr="000000"/>
                                        </a:solidFill>
                                        <a:effectLst/>
                                        <a:latin typeface="Cambria Math" panose="02040503050406030204" pitchFamily="18" charset="0"/>
                                      </a:rPr>
                                      <m:t>𝑠</m:t>
                                    </m:r>
                                    <m:r>
                                      <a:rPr lang="en-US" sz="1600">
                                        <a:solidFill>
                                          <a:sysClr val="windowText" lastClr="000000"/>
                                        </a:solidFill>
                                        <a:effectLst/>
                                        <a:latin typeface="Cambria Math" panose="02040503050406030204" pitchFamily="18" charset="0"/>
                                      </a:rPr>
                                      <m:t>:</m:t>
                                    </m:r>
                                    <m:r>
                                      <a:rPr lang="en-US" sz="1600">
                                        <a:solidFill>
                                          <a:sysClr val="windowText" lastClr="000000"/>
                                        </a:solidFill>
                                        <a:effectLst/>
                                        <a:latin typeface="Cambria Math" panose="02040503050406030204" pitchFamily="18" charset="0"/>
                                      </a:rPr>
                                      <m:t>𝑔</m:t>
                                    </m:r>
                                  </m:sub>
                                </m:sSub>
                                <m:r>
                                  <m:rPr>
                                    <m:sty m:val="p"/>
                                  </m:rPr>
                                  <a:rPr lang="en-US" sz="1600">
                                    <a:solidFill>
                                      <a:sysClr val="windowText" lastClr="000000"/>
                                    </a:solidFill>
                                    <a:effectLst/>
                                    <a:latin typeface="Cambria Math" panose="02040503050406030204" pitchFamily="18" charset="0"/>
                                  </a:rPr>
                                  <m:t>Δ</m:t>
                                </m:r>
                                <m:sSub>
                                  <m:sSubPr>
                                    <m:ctrlPr>
                                      <a:rPr lang="en-US" sz="1600" i="1">
                                        <a:solidFill>
                                          <a:sysClr val="windowText" lastClr="000000"/>
                                        </a:solidFill>
                                        <a:effectLst/>
                                        <a:latin typeface="Cambria Math" panose="02040503050406030204" pitchFamily="18" charset="0"/>
                                      </a:rPr>
                                    </m:ctrlPr>
                                  </m:sSubPr>
                                  <m:e>
                                    <m:r>
                                      <a:rPr lang="en-US" sz="1600">
                                        <a:solidFill>
                                          <a:sysClr val="windowText" lastClr="000000"/>
                                        </a:solidFill>
                                        <a:effectLst/>
                                        <a:latin typeface="Cambria Math" panose="02040503050406030204" pitchFamily="18" charset="0"/>
                                      </a:rPr>
                                      <m:t>𝐻</m:t>
                                    </m:r>
                                  </m:e>
                                  <m:sub>
                                    <m:r>
                                      <a:rPr lang="en-US" sz="1600">
                                        <a:solidFill>
                                          <a:sysClr val="windowText" lastClr="000000"/>
                                        </a:solidFill>
                                        <a:effectLst/>
                                        <a:latin typeface="Cambria Math" panose="02040503050406030204" pitchFamily="18" charset="0"/>
                                      </a:rPr>
                                      <m:t>𝑠</m:t>
                                    </m:r>
                                    <m:r>
                                      <a:rPr lang="en-US" sz="1600">
                                        <a:solidFill>
                                          <a:sysClr val="windowText" lastClr="000000"/>
                                        </a:solidFill>
                                        <a:effectLst/>
                                        <a:latin typeface="Cambria Math" panose="02040503050406030204" pitchFamily="18" charset="0"/>
                                      </a:rPr>
                                      <m:t>:</m:t>
                                    </m:r>
                                    <m:r>
                                      <a:rPr lang="en-US" sz="1600">
                                        <a:solidFill>
                                          <a:sysClr val="windowText" lastClr="000000"/>
                                        </a:solidFill>
                                        <a:effectLst/>
                                        <a:latin typeface="Cambria Math" panose="02040503050406030204" pitchFamily="18" charset="0"/>
                                      </a:rPr>
                                      <m:t>𝑔</m:t>
                                    </m:r>
                                  </m:sub>
                                </m:sSub>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
                                  <m:sSubPr>
                                    <m:ctrlPr>
                                      <a:rPr lang="sv-SE" sz="1600" b="0" i="1" smtClean="0">
                                        <a:solidFill>
                                          <a:sysClr val="windowText" lastClr="000000"/>
                                        </a:solidFill>
                                        <a:effectLst/>
                                        <a:latin typeface="Cambria Math" panose="02040503050406030204" pitchFamily="18" charset="0"/>
                                      </a:rPr>
                                    </m:ctrlPr>
                                  </m:sSubPr>
                                  <m:e>
                                    <m:r>
                                      <a:rPr lang="en-US" sz="1600" smtClean="0">
                                        <a:solidFill>
                                          <a:sysClr val="windowText" lastClr="000000"/>
                                        </a:solidFill>
                                        <a:effectLst/>
                                        <a:latin typeface="Cambria Math" panose="02040503050406030204" pitchFamily="18" charset="0"/>
                                      </a:rPr>
                                      <m:t>𝜌</m:t>
                                    </m:r>
                                  </m:e>
                                  <m:sub>
                                    <m:r>
                                      <a:rPr lang="sv-SE" sz="1600" b="0" i="1" smtClean="0">
                                        <a:solidFill>
                                          <a:sysClr val="windowText" lastClr="000000"/>
                                        </a:solidFill>
                                        <a:effectLst/>
                                        <a:latin typeface="Cambria Math" panose="02040503050406030204" pitchFamily="18" charset="0"/>
                                      </a:rPr>
                                      <m:t>𝑃𝐵</m:t>
                                    </m:r>
                                  </m:sub>
                                </m:sSub>
                                <m:sSubSup>
                                  <m:sSubSupPr>
                                    <m:ctrlPr>
                                      <a:rPr lang="sv-SE" sz="1600" b="1" i="1" smtClean="0">
                                        <a:solidFill>
                                          <a:sysClr val="windowText" lastClr="000000"/>
                                        </a:solidFill>
                                        <a:effectLst/>
                                        <a:latin typeface="Cambria Math" panose="02040503050406030204" pitchFamily="18" charset="0"/>
                                      </a:rPr>
                                    </m:ctrlPr>
                                  </m:sSubSupPr>
                                  <m:e>
                                    <m:r>
                                      <a:rPr lang="en-US" sz="1600">
                                        <a:solidFill>
                                          <a:sysClr val="windowText" lastClr="000000"/>
                                        </a:solidFill>
                                        <a:effectLst/>
                                        <a:latin typeface="Cambria Math" panose="02040503050406030204" pitchFamily="18" charset="0"/>
                                      </a:rPr>
                                      <m:t>𝑐</m:t>
                                    </m:r>
                                  </m:e>
                                  <m:sub>
                                    <m:r>
                                      <a:rPr lang="sv-SE" sz="1600" b="0" i="1" smtClean="0">
                                        <a:solidFill>
                                          <a:sysClr val="windowText" lastClr="000000"/>
                                        </a:solidFill>
                                        <a:effectLst/>
                                        <a:latin typeface="Cambria Math" panose="02040503050406030204" pitchFamily="18" charset="0"/>
                                      </a:rPr>
                                      <m:t>𝑃𝐵</m:t>
                                    </m:r>
                                  </m:sub>
                                  <m:sup>
                                    <m:r>
                                      <a:rPr lang="en-US" sz="1600">
                                        <a:solidFill>
                                          <a:sysClr val="windowText" lastClr="000000"/>
                                        </a:solidFill>
                                        <a:effectLst/>
                                        <a:latin typeface="Cambria Math" panose="02040503050406030204" pitchFamily="18" charset="0"/>
                                      </a:rPr>
                                      <m:t>𝑝</m:t>
                                    </m:r>
                                  </m:sup>
                                </m:sSubSup>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extLst>
                      <a:ext uri="{0D108BD9-81ED-4DB2-BD59-A6C34878D82A}">
                        <a16:rowId xmlns:a16="http://schemas.microsoft.com/office/drawing/2014/main" val="355212145"/>
                      </a:ext>
                    </a:extLst>
                  </a:tr>
                </a:tbl>
              </a:graphicData>
            </a:graphic>
          </p:graphicFrame>
        </mc:Choice>
        <mc:Fallback xmlns="">
          <p:graphicFrame>
            <p:nvGraphicFramePr>
              <p:cNvPr id="27" name="Table 26">
                <a:extLst>
                  <a:ext uri="{FF2B5EF4-FFF2-40B4-BE49-F238E27FC236}">
                    <a16:creationId xmlns:a16="http://schemas.microsoft.com/office/drawing/2014/main" id="{35B86B80-1AB1-A301-63CE-D6482DCCFD6E}"/>
                  </a:ext>
                </a:extLst>
              </p:cNvPr>
              <p:cNvGraphicFramePr>
                <a:graphicFrameLocks noGrp="1"/>
              </p:cNvGraphicFramePr>
              <p:nvPr>
                <p:extLst>
                  <p:ext uri="{D42A27DB-BD31-4B8C-83A1-F6EECF244321}">
                    <p14:modId xmlns:p14="http://schemas.microsoft.com/office/powerpoint/2010/main" val="751575044"/>
                  </p:ext>
                </p:extLst>
              </p:nvPr>
            </p:nvGraphicFramePr>
            <p:xfrm>
              <a:off x="6630282" y="4489529"/>
              <a:ext cx="4296464" cy="441487"/>
            </p:xfrm>
            <a:graphic>
              <a:graphicData uri="http://schemas.openxmlformats.org/drawingml/2006/table">
                <a:tbl>
                  <a:tblPr firstRow="1" firstCol="1" bandRow="1">
                    <a:tableStyleId>{21E4AEA4-8DFA-4A89-87EB-49C32662AFE0}</a:tableStyleId>
                  </a:tblPr>
                  <a:tblGrid>
                    <a:gridCol w="526007">
                      <a:extLst>
                        <a:ext uri="{9D8B030D-6E8A-4147-A177-3AD203B41FA5}">
                          <a16:colId xmlns:a16="http://schemas.microsoft.com/office/drawing/2014/main" val="101872824"/>
                        </a:ext>
                      </a:extLst>
                    </a:gridCol>
                    <a:gridCol w="428625">
                      <a:extLst>
                        <a:ext uri="{9D8B030D-6E8A-4147-A177-3AD203B41FA5}">
                          <a16:colId xmlns:a16="http://schemas.microsoft.com/office/drawing/2014/main" val="459936517"/>
                        </a:ext>
                      </a:extLst>
                    </a:gridCol>
                    <a:gridCol w="2214562">
                      <a:extLst>
                        <a:ext uri="{9D8B030D-6E8A-4147-A177-3AD203B41FA5}">
                          <a16:colId xmlns:a16="http://schemas.microsoft.com/office/drawing/2014/main" val="3589808116"/>
                        </a:ext>
                      </a:extLst>
                    </a:gridCol>
                    <a:gridCol w="1127270">
                      <a:extLst>
                        <a:ext uri="{9D8B030D-6E8A-4147-A177-3AD203B41FA5}">
                          <a16:colId xmlns:a16="http://schemas.microsoft.com/office/drawing/2014/main" val="314448914"/>
                        </a:ext>
                      </a:extLst>
                    </a:gridCol>
                  </a:tblGrid>
                  <a:tr h="441487">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1"/>
                          <a:stretch>
                            <a:fillRect l="-1163" t="-1370" r="-723256" b="-2740"/>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1"/>
                          <a:stretch>
                            <a:fillRect l="-122535" t="-1370" r="-776056" b="-2740"/>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1"/>
                          <a:stretch>
                            <a:fillRect l="-43407" t="-1370" r="-51374" b="-2740"/>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1"/>
                          <a:stretch>
                            <a:fillRect l="-282162" t="-1370" r="-1081" b="-2740"/>
                          </a:stretch>
                        </a:blipFill>
                      </a:tcPr>
                    </a:tc>
                    <a:extLst>
                      <a:ext uri="{0D108BD9-81ED-4DB2-BD59-A6C34878D82A}">
                        <a16:rowId xmlns:a16="http://schemas.microsoft.com/office/drawing/2014/main" val="35521214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9" name="Table 28">
                <a:extLst>
                  <a:ext uri="{FF2B5EF4-FFF2-40B4-BE49-F238E27FC236}">
                    <a16:creationId xmlns:a16="http://schemas.microsoft.com/office/drawing/2014/main" id="{F8A5B901-674E-33E9-CDAB-985B98183E71}"/>
                  </a:ext>
                </a:extLst>
              </p:cNvPr>
              <p:cNvGraphicFramePr>
                <a:graphicFrameLocks noGrp="1"/>
              </p:cNvGraphicFramePr>
              <p:nvPr>
                <p:extLst>
                  <p:ext uri="{D42A27DB-BD31-4B8C-83A1-F6EECF244321}">
                    <p14:modId xmlns:p14="http://schemas.microsoft.com/office/powerpoint/2010/main" val="1816447313"/>
                  </p:ext>
                </p:extLst>
              </p:nvPr>
            </p:nvGraphicFramePr>
            <p:xfrm>
              <a:off x="7446490" y="5339007"/>
              <a:ext cx="2689491" cy="441487"/>
            </p:xfrm>
            <a:graphic>
              <a:graphicData uri="http://schemas.openxmlformats.org/drawingml/2006/table">
                <a:tbl>
                  <a:tblPr firstRow="1" firstCol="1" bandRow="1">
                    <a:tableStyleId>{21E4AEA4-8DFA-4A89-87EB-49C32662AFE0}</a:tableStyleId>
                  </a:tblPr>
                  <a:tblGrid>
                    <a:gridCol w="436896">
                      <a:extLst>
                        <a:ext uri="{9D8B030D-6E8A-4147-A177-3AD203B41FA5}">
                          <a16:colId xmlns:a16="http://schemas.microsoft.com/office/drawing/2014/main" val="884372608"/>
                        </a:ext>
                      </a:extLst>
                    </a:gridCol>
                    <a:gridCol w="674914">
                      <a:extLst>
                        <a:ext uri="{9D8B030D-6E8A-4147-A177-3AD203B41FA5}">
                          <a16:colId xmlns:a16="http://schemas.microsoft.com/office/drawing/2014/main" val="459936517"/>
                        </a:ext>
                      </a:extLst>
                    </a:gridCol>
                    <a:gridCol w="642257">
                      <a:extLst>
                        <a:ext uri="{9D8B030D-6E8A-4147-A177-3AD203B41FA5}">
                          <a16:colId xmlns:a16="http://schemas.microsoft.com/office/drawing/2014/main" val="3589808116"/>
                        </a:ext>
                      </a:extLst>
                    </a:gridCol>
                    <a:gridCol w="935424">
                      <a:extLst>
                        <a:ext uri="{9D8B030D-6E8A-4147-A177-3AD203B41FA5}">
                          <a16:colId xmlns:a16="http://schemas.microsoft.com/office/drawing/2014/main" val="314448914"/>
                        </a:ext>
                      </a:extLst>
                    </a:gridCol>
                  </a:tblGrid>
                  <a:tr h="441487">
                    <a:tc>
                      <a:txBody>
                        <a:bodyPr/>
                        <a:lstStyle/>
                        <a:p>
                          <a:pPr marL="0" marR="0" lvl="0" indent="0" algn="l" defTabSz="1088236"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smtClean="0">
                                    <a:solidFill>
                                      <a:sysClr val="windowText" lastClr="000000"/>
                                    </a:solidFill>
                                    <a:effectLst/>
                                    <a:latin typeface="Cambria Math" panose="02040503050406030204" pitchFamily="18" charset="0"/>
                                  </a:rPr>
                                  <m:t>𝜃</m:t>
                                </m:r>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Sup>
                                  <m:sSubSupPr>
                                    <m:ctrlPr>
                                      <a:rPr lang="en-US" sz="1600" i="1" smtClean="0">
                                        <a:solidFill>
                                          <a:sysClr val="windowText" lastClr="000000"/>
                                        </a:solidFill>
                                        <a:effectLst/>
                                        <a:latin typeface="Cambria Math" panose="02040503050406030204" pitchFamily="18" charset="0"/>
                                      </a:rPr>
                                    </m:ctrlPr>
                                  </m:sSubSupPr>
                                  <m:e>
                                    <m:r>
                                      <a:rPr lang="en-US" sz="1600">
                                        <a:solidFill>
                                          <a:sysClr val="windowText" lastClr="000000"/>
                                        </a:solidFill>
                                        <a:effectLst/>
                                        <a:latin typeface="Cambria Math" panose="02040503050406030204" pitchFamily="18" charset="0"/>
                                      </a:rPr>
                                      <m:t>𝒒</m:t>
                                    </m:r>
                                  </m:e>
                                  <m:sub>
                                    <m:r>
                                      <a:rPr lang="en-US" sz="1600">
                                        <a:solidFill>
                                          <a:sysClr val="windowText" lastClr="000000"/>
                                        </a:solidFill>
                                        <a:effectLst/>
                                        <a:latin typeface="Cambria Math" panose="02040503050406030204" pitchFamily="18" charset="0"/>
                                      </a:rPr>
                                      <m:t>𝜃</m:t>
                                    </m:r>
                                  </m:sub>
                                  <m:sup>
                                    <m:r>
                                      <a:rPr lang="sv-SE" sz="1600" b="0" i="1" smtClean="0">
                                        <a:solidFill>
                                          <a:sysClr val="windowText" lastClr="000000"/>
                                        </a:solidFill>
                                        <a:effectLst/>
                                        <a:latin typeface="Cambria Math" panose="02040503050406030204" pitchFamily="18" charset="0"/>
                                      </a:rPr>
                                      <m:t>𝑃𝐸</m:t>
                                    </m:r>
                                  </m:sup>
                                </m:sSubSup>
                              </m:oMath>
                            </m:oMathPara>
                          </a14:m>
                          <a:endParaRPr lang="en-US" sz="16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pPr algn="ctr"/>
                          <a:r>
                            <a:rPr lang="sv-SE" sz="1600" b="0">
                              <a:solidFill>
                                <a:sysClr val="windowText" lastClr="000000"/>
                              </a:solidFill>
                              <a:effectLst/>
                              <a:latin typeface="Times New Roman" panose="02020603050405020304" pitchFamily="18" charset="0"/>
                              <a:ea typeface="Times New Roman" panose="02020603050405020304" pitchFamily="18" charset="0"/>
                            </a:rPr>
                            <a:t>0</a:t>
                          </a:r>
                          <a:endParaRPr lang="en-US" sz="1600" b="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14:m>
                            <m:oMath xmlns:m="http://schemas.openxmlformats.org/officeDocument/2006/math">
                              <m:sSub>
                                <m:sSubPr>
                                  <m:ctrlPr>
                                    <a:rPr lang="sv-SE" sz="1600" b="0" i="1" smtClean="0">
                                      <a:solidFill>
                                        <a:sysClr val="windowText" lastClr="000000"/>
                                      </a:solidFill>
                                      <a:effectLst/>
                                      <a:latin typeface="Cambria Math" panose="02040503050406030204" pitchFamily="18" charset="0"/>
                                    </a:rPr>
                                  </m:ctrlPr>
                                </m:sSubPr>
                                <m:e>
                                  <m:r>
                                    <a:rPr lang="en-US" sz="1600" smtClean="0">
                                      <a:solidFill>
                                        <a:sysClr val="windowText" lastClr="000000"/>
                                      </a:solidFill>
                                      <a:effectLst/>
                                      <a:latin typeface="Cambria Math" panose="02040503050406030204" pitchFamily="18" charset="0"/>
                                    </a:rPr>
                                    <m:t>𝜌</m:t>
                                  </m:r>
                                </m:e>
                                <m:sub>
                                  <m:r>
                                    <a:rPr lang="sv-SE" sz="1600" b="0" i="1" smtClean="0">
                                      <a:solidFill>
                                        <a:sysClr val="windowText" lastClr="000000"/>
                                      </a:solidFill>
                                      <a:effectLst/>
                                      <a:latin typeface="Cambria Math" panose="02040503050406030204" pitchFamily="18" charset="0"/>
                                    </a:rPr>
                                    <m:t>𝑃𝐸</m:t>
                                  </m:r>
                                </m:sub>
                              </m:sSub>
                              <m:sSubSup>
                                <m:sSubSupPr>
                                  <m:ctrlPr>
                                    <a:rPr lang="sv-SE" sz="1600" b="0" i="1" smtClean="0">
                                      <a:solidFill>
                                        <a:sysClr val="windowText" lastClr="000000"/>
                                      </a:solidFill>
                                      <a:effectLst/>
                                      <a:latin typeface="Cambria Math" panose="02040503050406030204" pitchFamily="18" charset="0"/>
                                    </a:rPr>
                                  </m:ctrlPr>
                                </m:sSubSupPr>
                                <m:e>
                                  <m:r>
                                    <a:rPr lang="en-US" sz="1600">
                                      <a:solidFill>
                                        <a:sysClr val="windowText" lastClr="000000"/>
                                      </a:solidFill>
                                      <a:effectLst/>
                                      <a:latin typeface="Cambria Math" panose="02040503050406030204" pitchFamily="18" charset="0"/>
                                    </a:rPr>
                                    <m:t>𝑐</m:t>
                                  </m:r>
                                </m:e>
                                <m:sub>
                                  <m:r>
                                    <a:rPr lang="sv-SE" sz="1600" b="0" i="1" smtClean="0">
                                      <a:solidFill>
                                        <a:sysClr val="windowText" lastClr="000000"/>
                                      </a:solidFill>
                                      <a:effectLst/>
                                      <a:latin typeface="Cambria Math" panose="02040503050406030204" pitchFamily="18" charset="0"/>
                                    </a:rPr>
                                    <m:t>𝑃𝐸</m:t>
                                  </m:r>
                                </m:sub>
                                <m:sup>
                                  <m:r>
                                    <a:rPr lang="en-US" sz="1600">
                                      <a:solidFill>
                                        <a:sysClr val="windowText" lastClr="000000"/>
                                      </a:solidFill>
                                      <a:effectLst/>
                                      <a:latin typeface="Cambria Math" panose="02040503050406030204" pitchFamily="18" charset="0"/>
                                    </a:rPr>
                                    <m:t>𝑝</m:t>
                                  </m:r>
                                </m:sup>
                              </m:sSubSup>
                            </m:oMath>
                          </a14:m>
                          <a:r>
                            <a:rPr lang="en-US" sz="1600">
                              <a:solidFill>
                                <a:sysClr val="windowText" lastClr="000000"/>
                              </a:solidFill>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extLst>
                      <a:ext uri="{0D108BD9-81ED-4DB2-BD59-A6C34878D82A}">
                        <a16:rowId xmlns:a16="http://schemas.microsoft.com/office/drawing/2014/main" val="355212145"/>
                      </a:ext>
                    </a:extLst>
                  </a:tr>
                </a:tbl>
              </a:graphicData>
            </a:graphic>
          </p:graphicFrame>
        </mc:Choice>
        <mc:Fallback xmlns="">
          <p:graphicFrame>
            <p:nvGraphicFramePr>
              <p:cNvPr id="29" name="Table 28">
                <a:extLst>
                  <a:ext uri="{FF2B5EF4-FFF2-40B4-BE49-F238E27FC236}">
                    <a16:creationId xmlns:a16="http://schemas.microsoft.com/office/drawing/2014/main" id="{F8A5B901-674E-33E9-CDAB-985B98183E71}"/>
                  </a:ext>
                </a:extLst>
              </p:cNvPr>
              <p:cNvGraphicFramePr>
                <a:graphicFrameLocks noGrp="1"/>
              </p:cNvGraphicFramePr>
              <p:nvPr>
                <p:extLst>
                  <p:ext uri="{D42A27DB-BD31-4B8C-83A1-F6EECF244321}">
                    <p14:modId xmlns:p14="http://schemas.microsoft.com/office/powerpoint/2010/main" val="1816447313"/>
                  </p:ext>
                </p:extLst>
              </p:nvPr>
            </p:nvGraphicFramePr>
            <p:xfrm>
              <a:off x="7446490" y="5339007"/>
              <a:ext cx="2689491" cy="441487"/>
            </p:xfrm>
            <a:graphic>
              <a:graphicData uri="http://schemas.openxmlformats.org/drawingml/2006/table">
                <a:tbl>
                  <a:tblPr firstRow="1" firstCol="1" bandRow="1">
                    <a:tableStyleId>{21E4AEA4-8DFA-4A89-87EB-49C32662AFE0}</a:tableStyleId>
                  </a:tblPr>
                  <a:tblGrid>
                    <a:gridCol w="436896">
                      <a:extLst>
                        <a:ext uri="{9D8B030D-6E8A-4147-A177-3AD203B41FA5}">
                          <a16:colId xmlns:a16="http://schemas.microsoft.com/office/drawing/2014/main" val="884372608"/>
                        </a:ext>
                      </a:extLst>
                    </a:gridCol>
                    <a:gridCol w="674914">
                      <a:extLst>
                        <a:ext uri="{9D8B030D-6E8A-4147-A177-3AD203B41FA5}">
                          <a16:colId xmlns:a16="http://schemas.microsoft.com/office/drawing/2014/main" val="459936517"/>
                        </a:ext>
                      </a:extLst>
                    </a:gridCol>
                    <a:gridCol w="642257">
                      <a:extLst>
                        <a:ext uri="{9D8B030D-6E8A-4147-A177-3AD203B41FA5}">
                          <a16:colId xmlns:a16="http://schemas.microsoft.com/office/drawing/2014/main" val="3589808116"/>
                        </a:ext>
                      </a:extLst>
                    </a:gridCol>
                    <a:gridCol w="935424">
                      <a:extLst>
                        <a:ext uri="{9D8B030D-6E8A-4147-A177-3AD203B41FA5}">
                          <a16:colId xmlns:a16="http://schemas.microsoft.com/office/drawing/2014/main" val="314448914"/>
                        </a:ext>
                      </a:extLst>
                    </a:gridCol>
                  </a:tblGrid>
                  <a:tr h="441487">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2"/>
                          <a:stretch>
                            <a:fillRect l="-1389" t="-1351" r="-516667" b="-5405"/>
                          </a:stretch>
                        </a:blip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2"/>
                          <a:stretch>
                            <a:fillRect l="-65766" t="-1351" r="-235135" b="-5405"/>
                          </a:stretch>
                        </a:blipFill>
                      </a:tcPr>
                    </a:tc>
                    <a:tc>
                      <a:txBody>
                        <a:bodyPr/>
                        <a:lstStyle/>
                        <a:p>
                          <a:pPr algn="ctr"/>
                          <a:r>
                            <a:rPr lang="sv-SE" sz="1600" b="0">
                              <a:solidFill>
                                <a:sysClr val="windowText" lastClr="000000"/>
                              </a:solidFill>
                              <a:effectLst/>
                              <a:latin typeface="Times New Roman" panose="02020603050405020304" pitchFamily="18" charset="0"/>
                              <a:ea typeface="Times New Roman" panose="02020603050405020304" pitchFamily="18" charset="0"/>
                            </a:rPr>
                            <a:t>0</a:t>
                          </a:r>
                          <a:endParaRPr lang="en-US" sz="1600" b="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noFill/>
                      </a:tcPr>
                    </a:tc>
                    <a:tc>
                      <a:txBody>
                        <a:bodyPr/>
                        <a:lstStyle/>
                        <a:p>
                          <a:endParaRPr lang="en-US"/>
                        </a:p>
                      </a:txBody>
                      <a:tcPr marL="68580" marR="68580" marT="0" marB="0" anchor="ctr">
                        <a:lnL w="12700" cap="flat" cmpd="sng" algn="ctr">
                          <a:solidFill>
                            <a:schemeClr val="bg2">
                              <a:lumMod val="65000"/>
                            </a:schemeClr>
                          </a:solidFill>
                          <a:prstDash val="solid"/>
                          <a:round/>
                          <a:headEnd type="none" w="med" len="med"/>
                          <a:tailEnd type="none" w="med" len="med"/>
                        </a:lnL>
                        <a:lnR w="12700" cap="flat" cmpd="sng" algn="ctr">
                          <a:solidFill>
                            <a:schemeClr val="bg2">
                              <a:lumMod val="65000"/>
                            </a:schemeClr>
                          </a:solidFill>
                          <a:prstDash val="solid"/>
                          <a:round/>
                          <a:headEnd type="none" w="med" len="med"/>
                          <a:tailEnd type="none" w="med" len="med"/>
                        </a:lnR>
                        <a:lnT w="12700" cap="flat" cmpd="sng" algn="ctr">
                          <a:solidFill>
                            <a:schemeClr val="bg2">
                              <a:lumMod val="65000"/>
                            </a:schemeClr>
                          </a:solidFill>
                          <a:prstDash val="solid"/>
                          <a:round/>
                          <a:headEnd type="none" w="med" len="med"/>
                          <a:tailEnd type="none" w="med" len="med"/>
                        </a:lnT>
                        <a:lnB w="12700" cap="flat" cmpd="sng" algn="ctr">
                          <a:solidFill>
                            <a:schemeClr val="bg2">
                              <a:lumMod val="65000"/>
                            </a:schemeClr>
                          </a:solidFill>
                          <a:prstDash val="solid"/>
                          <a:round/>
                          <a:headEnd type="none" w="med" len="med"/>
                          <a:tailEnd type="none" w="med" len="med"/>
                        </a:lnB>
                        <a:blipFill>
                          <a:blip r:embed="rId12"/>
                          <a:stretch>
                            <a:fillRect l="-187662" t="-1351" r="-1299" b="-5405"/>
                          </a:stretch>
                        </a:blipFill>
                      </a:tcPr>
                    </a:tc>
                    <a:extLst>
                      <a:ext uri="{0D108BD9-81ED-4DB2-BD59-A6C34878D82A}">
                        <a16:rowId xmlns:a16="http://schemas.microsoft.com/office/drawing/2014/main" val="355212145"/>
                      </a:ext>
                    </a:extLst>
                  </a:tr>
                </a:tbl>
              </a:graphicData>
            </a:graphic>
          </p:graphicFrame>
        </mc:Fallback>
      </mc:AlternateContent>
      <p:sp>
        <p:nvSpPr>
          <p:cNvPr id="37" name="TextBox 36">
            <a:extLst>
              <a:ext uri="{FF2B5EF4-FFF2-40B4-BE49-F238E27FC236}">
                <a16:creationId xmlns:a16="http://schemas.microsoft.com/office/drawing/2014/main" id="{F3481C7F-4DC6-D31E-B434-99C4333EBD27}"/>
              </a:ext>
            </a:extLst>
          </p:cNvPr>
          <p:cNvSpPr txBox="1"/>
          <p:nvPr/>
        </p:nvSpPr>
        <p:spPr>
          <a:xfrm>
            <a:off x="66091" y="6642314"/>
            <a:ext cx="10084588" cy="215444"/>
          </a:xfrm>
          <a:prstGeom prst="rect">
            <a:avLst/>
          </a:prstGeom>
          <a:noFill/>
        </p:spPr>
        <p:txBody>
          <a:bodyPr wrap="square">
            <a:spAutoFit/>
          </a:bodyPr>
          <a:lstStyle/>
          <a:p>
            <a:r>
              <a:rPr lang="en-US" sz="800" dirty="0">
                <a:effectLst/>
                <a:latin typeface="Calibri" panose="020F0502020204030204" pitchFamily="34" charset="0"/>
                <a:ea typeface="Times New Roman" panose="02020603050405020304" pitchFamily="18" charset="0"/>
                <a:cs typeface="Calibri" panose="020F0502020204030204" pitchFamily="34" charset="0"/>
              </a:rPr>
              <a:t>[2] H. Askfelt and M. Ristinmaa, "Experimental and numerical analysis of adhesion failure in moist packaging material during excessive heating," International Journal of Heat and Mass Transfer, vol. 108, pp. 2566 - 2580, 2017</a:t>
            </a:r>
            <a:endParaRPr lang="en-US" sz="800" dirty="0">
              <a:latin typeface="Calibri" panose="020F0502020204030204" pitchFamily="34" charset="0"/>
              <a:cs typeface="Calibri" panose="020F0502020204030204" pitchFamily="34" charset="0"/>
            </a:endParaRPr>
          </a:p>
        </p:txBody>
      </p:sp>
      <p:pic>
        <p:nvPicPr>
          <p:cNvPr id="1026" name="Picture 2">
            <a:extLst>
              <a:ext uri="{FF2B5EF4-FFF2-40B4-BE49-F238E27FC236}">
                <a16:creationId xmlns:a16="http://schemas.microsoft.com/office/drawing/2014/main" id="{C0A49978-0293-ED2D-5E1B-609BD6076445}"/>
              </a:ext>
            </a:extLst>
          </p:cNvPr>
          <p:cNvPicPr>
            <a:picLocks noChangeAspect="1" noChangeArrowheads="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t="32046" b="33441"/>
          <a:stretch/>
        </p:blipFill>
        <p:spPr bwMode="auto">
          <a:xfrm>
            <a:off x="6345002" y="1050875"/>
            <a:ext cx="2586883" cy="49600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F6D22947-0AD6-A9C8-A5FC-E68094D29DE8}"/>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6345002" y="4924566"/>
            <a:ext cx="1001388" cy="1128103"/>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AA05891-5521-7AFB-EF5A-C2B26DAA9EE1}"/>
                  </a:ext>
                </a:extLst>
              </p:cNvPr>
              <p:cNvSpPr txBox="1"/>
              <p:nvPr/>
            </p:nvSpPr>
            <p:spPr>
              <a:xfrm>
                <a:off x="6845696" y="6153733"/>
                <a:ext cx="4475447" cy="36824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sv-SE" sz="1600" b="0" i="1" dirty="0" smtClean="0">
                              <a:latin typeface="Cambria Math" panose="02040503050406030204" pitchFamily="18" charset="0"/>
                            </a:rPr>
                          </m:ctrlPr>
                        </m:sSubPr>
                        <m:e>
                          <m:r>
                            <a:rPr lang="en-US" sz="1600" i="1" dirty="0" smtClean="0">
                              <a:latin typeface="Cambria Math" panose="02040503050406030204" pitchFamily="18" charset="0"/>
                            </a:rPr>
                            <m:t>𝜌</m:t>
                          </m:r>
                        </m:e>
                        <m:sub>
                          <m:r>
                            <a:rPr lang="en-US" sz="1600" i="1" dirty="0" smtClean="0">
                              <a:latin typeface="Cambria Math" panose="02040503050406030204" pitchFamily="18" charset="0"/>
                            </a:rPr>
                            <m:t>𝐴</m:t>
                          </m:r>
                          <m:r>
                            <a:rPr lang="sv-SE" sz="1600" b="0" i="1" dirty="0" smtClean="0">
                              <a:latin typeface="Cambria Math" panose="02040503050406030204" pitchFamily="18" charset="0"/>
                            </a:rPr>
                            <m:t>𝑙</m:t>
                          </m:r>
                        </m:sub>
                      </m:sSub>
                      <m:sSubSup>
                        <m:sSubSupPr>
                          <m:ctrlPr>
                            <a:rPr lang="sv-SE" sz="1600" b="0" i="1" dirty="0" smtClean="0">
                              <a:latin typeface="Cambria Math" panose="02040503050406030204" pitchFamily="18" charset="0"/>
                            </a:rPr>
                          </m:ctrlPr>
                        </m:sSubSupPr>
                        <m:e>
                          <m:r>
                            <a:rPr lang="en-US" sz="1600" i="1" dirty="0" smtClean="0">
                              <a:latin typeface="Cambria Math" panose="02040503050406030204" pitchFamily="18" charset="0"/>
                            </a:rPr>
                            <m:t>𝑐</m:t>
                          </m:r>
                        </m:e>
                        <m:sub>
                          <m:r>
                            <a:rPr lang="en-US" sz="1600" i="1" dirty="0" smtClean="0">
                              <a:latin typeface="Cambria Math" panose="02040503050406030204" pitchFamily="18" charset="0"/>
                            </a:rPr>
                            <m:t>𝐴</m:t>
                          </m:r>
                          <m:r>
                            <a:rPr lang="sv-SE" sz="1600" b="0" i="1" dirty="0" smtClean="0">
                              <a:latin typeface="Cambria Math" panose="02040503050406030204" pitchFamily="18" charset="0"/>
                            </a:rPr>
                            <m:t>𝑙</m:t>
                          </m:r>
                        </m:sub>
                        <m:sup>
                          <m:r>
                            <a:rPr lang="en-US" sz="1600" i="1" dirty="0" smtClean="0">
                              <a:latin typeface="Cambria Math" panose="02040503050406030204" pitchFamily="18" charset="0"/>
                            </a:rPr>
                            <m:t>𝑝</m:t>
                          </m:r>
                        </m:sup>
                      </m:sSubSup>
                      <m:r>
                        <a:rPr lang="en-US" sz="1600" i="1" dirty="0" smtClean="0">
                          <a:latin typeface="Cambria Math" panose="02040503050406030204" pitchFamily="18" charset="0"/>
                        </a:rPr>
                        <m:t> </m:t>
                      </m:r>
                      <m:acc>
                        <m:accPr>
                          <m:chr m:val="̇"/>
                          <m:ctrlPr>
                            <a:rPr lang="sv-SE" sz="1600" b="0" i="1" dirty="0" smtClean="0">
                              <a:latin typeface="Cambria Math" panose="02040503050406030204" pitchFamily="18" charset="0"/>
                            </a:rPr>
                          </m:ctrlPr>
                        </m:accPr>
                        <m:e>
                          <m:r>
                            <a:rPr lang="en-US" sz="1600" i="1" dirty="0" smtClean="0">
                              <a:latin typeface="Cambria Math" panose="02040503050406030204" pitchFamily="18" charset="0"/>
                            </a:rPr>
                            <m:t>𝜃</m:t>
                          </m:r>
                        </m:e>
                      </m:acc>
                      <m:r>
                        <a:rPr lang="en-US" sz="1600" i="1" dirty="0" smtClean="0">
                          <a:latin typeface="Cambria Math" panose="02040503050406030204" pitchFamily="18" charset="0"/>
                        </a:rPr>
                        <m:t>−</m:t>
                      </m:r>
                      <m:r>
                        <m:rPr>
                          <m:sty m:val="p"/>
                        </m:rPr>
                        <a:rPr lang="en-US" sz="1600" i="0" dirty="0">
                          <a:latin typeface="Cambria Math" panose="02040503050406030204" pitchFamily="18" charset="0"/>
                        </a:rPr>
                        <m:t>∇</m:t>
                      </m:r>
                      <m:r>
                        <a:rPr lang="en-US" sz="1600" i="1" dirty="0">
                          <a:latin typeface="Cambria Math" panose="02040503050406030204" pitchFamily="18" charset="0"/>
                        </a:rPr>
                        <m:t> ⋅ (</m:t>
                      </m:r>
                      <m:sSub>
                        <m:sSubPr>
                          <m:ctrlPr>
                            <a:rPr lang="sv-SE" sz="1600" b="0" i="1" dirty="0" smtClean="0">
                              <a:latin typeface="Cambria Math" panose="02040503050406030204" pitchFamily="18" charset="0"/>
                            </a:rPr>
                          </m:ctrlPr>
                        </m:sSubPr>
                        <m:e>
                          <m:r>
                            <a:rPr lang="en-US" sz="1600" i="1" dirty="0" smtClean="0">
                              <a:latin typeface="Cambria Math" panose="02040503050406030204" pitchFamily="18" charset="0"/>
                            </a:rPr>
                            <m:t>𝜆</m:t>
                          </m:r>
                        </m:e>
                        <m:sub>
                          <m:r>
                            <a:rPr lang="en-US" sz="1600" i="1" dirty="0" smtClean="0">
                              <a:latin typeface="Cambria Math" panose="02040503050406030204" pitchFamily="18" charset="0"/>
                            </a:rPr>
                            <m:t>𝐴𝑙</m:t>
                          </m:r>
                        </m:sub>
                      </m:sSub>
                      <m:r>
                        <m:rPr>
                          <m:sty m:val="p"/>
                        </m:rPr>
                        <a:rPr lang="en-US" sz="1600" i="0" dirty="0">
                          <a:latin typeface="Cambria Math" panose="02040503050406030204" pitchFamily="18" charset="0"/>
                        </a:rPr>
                        <m:t>∇</m:t>
                      </m:r>
                      <m:r>
                        <a:rPr lang="en-US" sz="1600" i="1" dirty="0">
                          <a:latin typeface="Cambria Math" panose="02040503050406030204" pitchFamily="18" charset="0"/>
                        </a:rPr>
                        <m:t>(</m:t>
                      </m:r>
                      <m:r>
                        <a:rPr lang="en-US" sz="1600" i="1" dirty="0">
                          <a:latin typeface="Cambria Math" panose="02040503050406030204" pitchFamily="18" charset="0"/>
                        </a:rPr>
                        <m:t>𝜃</m:t>
                      </m:r>
                      <m:r>
                        <a:rPr lang="en-US" sz="1600" i="1" dirty="0">
                          <a:latin typeface="Cambria Math" panose="02040503050406030204" pitchFamily="18" charset="0"/>
                        </a:rPr>
                        <m:t>)) − </m:t>
                      </m:r>
                      <m:sSub>
                        <m:sSubPr>
                          <m:ctrlPr>
                            <a:rPr lang="sv-SE" sz="1600" b="0" i="1" dirty="0" smtClean="0">
                              <a:latin typeface="Cambria Math" panose="02040503050406030204" pitchFamily="18" charset="0"/>
                            </a:rPr>
                          </m:ctrlPr>
                        </m:sSubPr>
                        <m:e>
                          <m:r>
                            <a:rPr lang="en-US" sz="1600" i="1" dirty="0">
                              <a:latin typeface="Cambria Math" panose="02040503050406030204" pitchFamily="18" charset="0"/>
                            </a:rPr>
                            <m:t>𝑄</m:t>
                          </m:r>
                        </m:e>
                        <m:sub>
                          <m:r>
                            <a:rPr lang="sv-SE" sz="1600" b="0" i="1" dirty="0" smtClean="0">
                              <a:latin typeface="Cambria Math" panose="02040503050406030204" pitchFamily="18" charset="0"/>
                            </a:rPr>
                            <m:t>𝐼𝐻</m:t>
                          </m:r>
                        </m:sub>
                      </m:sSub>
                      <m:r>
                        <a:rPr lang="en-US" sz="1600" i="1" dirty="0">
                          <a:latin typeface="Cambria Math" panose="02040503050406030204" pitchFamily="18" charset="0"/>
                        </a:rPr>
                        <m:t> =</m:t>
                      </m:r>
                      <m:r>
                        <a:rPr lang="sv-SE" sz="1600" b="0" i="1" dirty="0" smtClean="0">
                          <a:latin typeface="Cambria Math" panose="02040503050406030204" pitchFamily="18" charset="0"/>
                        </a:rPr>
                        <m:t>0</m:t>
                      </m:r>
                    </m:oMath>
                  </m:oMathPara>
                </a14:m>
                <a:endParaRPr lang="en-US" sz="1600"/>
              </a:p>
            </p:txBody>
          </p:sp>
        </mc:Choice>
        <mc:Fallback xmlns="">
          <p:sp>
            <p:nvSpPr>
              <p:cNvPr id="7" name="TextBox 6">
                <a:extLst>
                  <a:ext uri="{FF2B5EF4-FFF2-40B4-BE49-F238E27FC236}">
                    <a16:creationId xmlns:a16="http://schemas.microsoft.com/office/drawing/2014/main" id="{1AA05891-5521-7AFB-EF5A-C2B26DAA9EE1}"/>
                  </a:ext>
                </a:extLst>
              </p:cNvPr>
              <p:cNvSpPr txBox="1">
                <a:spLocks noRot="1" noChangeAspect="1" noMove="1" noResize="1" noEditPoints="1" noAdjustHandles="1" noChangeArrowheads="1" noChangeShapeType="1" noTextEdit="1"/>
              </p:cNvSpPr>
              <p:nvPr/>
            </p:nvSpPr>
            <p:spPr>
              <a:xfrm>
                <a:off x="6845696" y="6153733"/>
                <a:ext cx="4475447" cy="368242"/>
              </a:xfrm>
              <a:prstGeom prst="rect">
                <a:avLst/>
              </a:prstGeom>
              <a:blipFill>
                <a:blip r:embed="rId15"/>
                <a:stretch>
                  <a:fillRect b="-4918"/>
                </a:stretch>
              </a:blipFill>
            </p:spPr>
            <p:txBody>
              <a:bodyPr/>
              <a:lstStyle/>
              <a:p>
                <a:r>
                  <a:rPr lang="en-US">
                    <a:noFill/>
                  </a:rPr>
                  <a:t> </a:t>
                </a:r>
              </a:p>
            </p:txBody>
          </p:sp>
        </mc:Fallback>
      </mc:AlternateContent>
      <p:sp>
        <p:nvSpPr>
          <p:cNvPr id="11" name="Right Brace 10">
            <a:extLst>
              <a:ext uri="{FF2B5EF4-FFF2-40B4-BE49-F238E27FC236}">
                <a16:creationId xmlns:a16="http://schemas.microsoft.com/office/drawing/2014/main" id="{08FB9B12-3508-02E0-10C1-942DE021546A}"/>
              </a:ext>
            </a:extLst>
          </p:cNvPr>
          <p:cNvSpPr/>
          <p:nvPr/>
        </p:nvSpPr>
        <p:spPr>
          <a:xfrm rot="16200000">
            <a:off x="8438865" y="5091401"/>
            <a:ext cx="211954" cy="2134487"/>
          </a:xfrm>
          <a:prstGeom prst="rightBrace">
            <a:avLst>
              <a:gd name="adj1" fmla="val 8333"/>
              <a:gd name="adj2" fmla="val 39389"/>
            </a:avLst>
          </a:prstGeom>
          <a:ln w="19050">
            <a:solidFill>
              <a:schemeClr val="bg2">
                <a:lumMod val="65000"/>
              </a:schemeClr>
            </a:solidFill>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en-US"/>
          </a:p>
        </p:txBody>
      </p:sp>
      <p:grpSp>
        <p:nvGrpSpPr>
          <p:cNvPr id="24" name="Group 23">
            <a:extLst>
              <a:ext uri="{FF2B5EF4-FFF2-40B4-BE49-F238E27FC236}">
                <a16:creationId xmlns:a16="http://schemas.microsoft.com/office/drawing/2014/main" id="{BAC74909-D1E6-1364-01EE-9C4F482CF758}"/>
              </a:ext>
            </a:extLst>
          </p:cNvPr>
          <p:cNvGrpSpPr/>
          <p:nvPr/>
        </p:nvGrpSpPr>
        <p:grpSpPr>
          <a:xfrm>
            <a:off x="11113614" y="5721417"/>
            <a:ext cx="1060605" cy="432001"/>
            <a:chOff x="10468067" y="5143617"/>
            <a:chExt cx="1060605" cy="432001"/>
          </a:xfrm>
        </p:grpSpPr>
        <p:sp>
          <p:nvSpPr>
            <p:cNvPr id="13" name="Rectangle: Rounded Corners 12">
              <a:extLst>
                <a:ext uri="{FF2B5EF4-FFF2-40B4-BE49-F238E27FC236}">
                  <a16:creationId xmlns:a16="http://schemas.microsoft.com/office/drawing/2014/main" id="{D6ECB870-3182-B840-688E-51CD99BFA579}"/>
                </a:ext>
              </a:extLst>
            </p:cNvPr>
            <p:cNvSpPr/>
            <p:nvPr/>
          </p:nvSpPr>
          <p:spPr>
            <a:xfrm>
              <a:off x="10468067" y="5143617"/>
              <a:ext cx="853076" cy="432001"/>
            </a:xfrm>
            <a:prstGeom prst="roundRect">
              <a:avLst/>
            </a:prstGeom>
            <a:noFill/>
            <a:ln w="63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ctr">
                <a:lnSpc>
                  <a:spcPct val="85000"/>
                </a:lnSpc>
                <a:spcBef>
                  <a:spcPts val="599"/>
                </a:spcBef>
              </a:pPr>
              <a:r>
                <a:rPr lang="sv-SE" sz="1600">
                  <a:solidFill>
                    <a:schemeClr val="accent6">
                      <a:lumMod val="50000"/>
                    </a:schemeClr>
                  </a:solidFill>
                  <a:latin typeface="Calibri" panose="020F0502020204030204" pitchFamily="34" charset="0"/>
                  <a:cs typeface="Calibri" panose="020F0502020204030204" pitchFamily="34" charset="0"/>
                </a:rPr>
                <a:t>from </a:t>
              </a:r>
              <a:endParaRPr lang="en-US" sz="1600">
                <a:solidFill>
                  <a:schemeClr val="accent6">
                    <a:lumMod val="50000"/>
                  </a:schemeClr>
                </a:solidFill>
                <a:latin typeface="Calibri" panose="020F0502020204030204" pitchFamily="34" charset="0"/>
                <a:cs typeface="Calibri" panose="020F0502020204030204" pitchFamily="34" charset="0"/>
              </a:endParaRPr>
            </a:p>
          </p:txBody>
        </p:sp>
        <p:pic>
          <p:nvPicPr>
            <p:cNvPr id="22" name="Picture 21">
              <a:extLst>
                <a:ext uri="{FF2B5EF4-FFF2-40B4-BE49-F238E27FC236}">
                  <a16:creationId xmlns:a16="http://schemas.microsoft.com/office/drawing/2014/main" id="{6D454032-C5C9-FD17-B35F-601663DEBFDE}"/>
                </a:ext>
              </a:extLst>
            </p:cNvPr>
            <p:cNvPicPr>
              <a:picLocks noChangeAspect="1"/>
            </p:cNvPicPr>
            <p:nvPr/>
          </p:nvPicPr>
          <p:blipFill rotWithShape="1">
            <a:blip r:embed="rId16"/>
            <a:srcRect r="80895" b="8270"/>
            <a:stretch/>
          </p:blipFill>
          <p:spPr>
            <a:xfrm>
              <a:off x="11113614" y="5210701"/>
              <a:ext cx="415058" cy="325187"/>
            </a:xfrm>
            <a:prstGeom prst="rect">
              <a:avLst/>
            </a:prstGeom>
          </p:spPr>
        </p:pic>
      </p:grpSp>
      <p:cxnSp>
        <p:nvCxnSpPr>
          <p:cNvPr id="26" name="Straight Arrow Connector 25">
            <a:extLst>
              <a:ext uri="{FF2B5EF4-FFF2-40B4-BE49-F238E27FC236}">
                <a16:creationId xmlns:a16="http://schemas.microsoft.com/office/drawing/2014/main" id="{CBF077F0-0369-9D3E-E799-50703F566967}"/>
              </a:ext>
            </a:extLst>
          </p:cNvPr>
          <p:cNvCxnSpPr/>
          <p:nvPr/>
        </p:nvCxnSpPr>
        <p:spPr>
          <a:xfrm flipV="1">
            <a:off x="10150679" y="6153733"/>
            <a:ext cx="190750" cy="110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5D262941-CEBB-1660-62F9-33F800AA8487}"/>
              </a:ext>
            </a:extLst>
          </p:cNvPr>
          <p:cNvPicPr>
            <a:picLocks noChangeAspect="1"/>
          </p:cNvPicPr>
          <p:nvPr/>
        </p:nvPicPr>
        <p:blipFill>
          <a:blip r:embed="rId17">
            <a:clrChange>
              <a:clrFrom>
                <a:srgbClr val="FFFFFF"/>
              </a:clrFrom>
              <a:clrTo>
                <a:srgbClr val="FFFFFF">
                  <a:alpha val="0"/>
                </a:srgbClr>
              </a:clrTo>
            </a:clrChange>
          </a:blip>
          <a:stretch>
            <a:fillRect/>
          </a:stretch>
        </p:blipFill>
        <p:spPr>
          <a:xfrm>
            <a:off x="9750681" y="5651639"/>
            <a:ext cx="2509773" cy="540000"/>
          </a:xfrm>
          <a:prstGeom prst="rect">
            <a:avLst/>
          </a:prstGeom>
        </p:spPr>
      </p:pic>
    </p:spTree>
    <p:extLst>
      <p:ext uri="{BB962C8B-B14F-4D97-AF65-F5344CB8AC3E}">
        <p14:creationId xmlns:p14="http://schemas.microsoft.com/office/powerpoint/2010/main" val="646924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CD9034-C11F-4C01-9455-82CD0AC7DF95}"/>
              </a:ext>
            </a:extLst>
          </p:cNvPr>
          <p:cNvSpPr>
            <a:spLocks noGrp="1"/>
          </p:cNvSpPr>
          <p:nvPr>
            <p:ph type="title"/>
          </p:nvPr>
        </p:nvSpPr>
        <p:spPr/>
        <p:txBody>
          <a:bodyPr/>
          <a:lstStyle/>
          <a:p>
            <a:r>
              <a:rPr lang="en-IE" dirty="0">
                <a:latin typeface="Calibri" panose="020F0502020204030204" pitchFamily="34" charset="0"/>
                <a:cs typeface="Calibri" panose="020F0502020204030204" pitchFamily="34" charset="0"/>
              </a:rPr>
              <a:t>Outline</a:t>
            </a:r>
          </a:p>
        </p:txBody>
      </p:sp>
      <p:sp>
        <p:nvSpPr>
          <p:cNvPr id="5" name="Content Placeholder 4">
            <a:extLst>
              <a:ext uri="{FF2B5EF4-FFF2-40B4-BE49-F238E27FC236}">
                <a16:creationId xmlns:a16="http://schemas.microsoft.com/office/drawing/2014/main" id="{1463C4D2-EC0C-1D88-5CC1-32164A4210C8}"/>
              </a:ext>
            </a:extLst>
          </p:cNvPr>
          <p:cNvSpPr>
            <a:spLocks noGrp="1"/>
          </p:cNvSpPr>
          <p:nvPr>
            <p:ph idx="1"/>
          </p:nvPr>
        </p:nvSpPr>
        <p:spPr/>
        <p:txBody>
          <a:bodyPr/>
          <a:lstStyle/>
          <a:p>
            <a:r>
              <a:rPr lang="en-IE" dirty="0">
                <a:latin typeface="Calibri" panose="020F0502020204030204" pitchFamily="34" charset="0"/>
                <a:cs typeface="Calibri" panose="020F0502020204030204" pitchFamily="34" charset="0"/>
              </a:rPr>
              <a:t>Introduction</a:t>
            </a:r>
          </a:p>
          <a:p>
            <a:pPr lvl="1"/>
            <a:r>
              <a:rPr lang="en-IE" dirty="0">
                <a:latin typeface="Calibri" panose="020F0502020204030204" pitchFamily="34" charset="0"/>
                <a:cs typeface="Calibri" panose="020F0502020204030204" pitchFamily="34" charset="0"/>
              </a:rPr>
              <a:t>Tetra Pak, Tetra Pak</a:t>
            </a:r>
            <a:r>
              <a:rPr lang="sv-SE" baseline="30000" dirty="0">
                <a:latin typeface="Calibri" panose="020F0502020204030204" pitchFamily="34" charset="0"/>
                <a:cs typeface="Calibri" panose="020F0502020204030204" pitchFamily="34" charset="0"/>
              </a:rPr>
              <a:t>®</a:t>
            </a:r>
            <a:r>
              <a:rPr lang="en-IE" dirty="0">
                <a:latin typeface="Calibri" panose="020F0502020204030204" pitchFamily="34" charset="0"/>
                <a:cs typeface="Calibri" panose="020F0502020204030204" pitchFamily="34" charset="0"/>
              </a:rPr>
              <a:t> Package Material, Induction Sealing</a:t>
            </a:r>
          </a:p>
          <a:p>
            <a:r>
              <a:rPr lang="en-IE" dirty="0">
                <a:latin typeface="Calibri" panose="020F0502020204030204" pitchFamily="34" charset="0"/>
                <a:cs typeface="Calibri" panose="020F0502020204030204" pitchFamily="34" charset="0"/>
              </a:rPr>
              <a:t>Package material model: heat and mass transport</a:t>
            </a:r>
          </a:p>
          <a:p>
            <a:r>
              <a:rPr lang="en-IE" b="1" i="1" dirty="0">
                <a:latin typeface="Calibri" panose="020F0502020204030204" pitchFamily="34" charset="0"/>
                <a:cs typeface="Calibri" panose="020F0502020204030204" pitchFamily="34" charset="0"/>
              </a:rPr>
              <a:t>Induction heating device model</a:t>
            </a:r>
          </a:p>
          <a:p>
            <a:r>
              <a:rPr lang="en-IE" dirty="0">
                <a:latin typeface="Calibri" panose="020F0502020204030204" pitchFamily="34" charset="0"/>
                <a:cs typeface="Calibri" panose="020F0502020204030204" pitchFamily="34" charset="0"/>
              </a:rPr>
              <a:t>Results &amp; discussion</a:t>
            </a:r>
          </a:p>
          <a:p>
            <a:endParaRPr lang="en-IE" dirty="0"/>
          </a:p>
        </p:txBody>
      </p:sp>
    </p:spTree>
    <p:extLst>
      <p:ext uri="{BB962C8B-B14F-4D97-AF65-F5344CB8AC3E}">
        <p14:creationId xmlns:p14="http://schemas.microsoft.com/office/powerpoint/2010/main" val="476632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D08AED9-20C3-C924-4D12-5380934B11D8}"/>
              </a:ext>
            </a:extLst>
          </p:cNvPr>
          <p:cNvGrpSpPr/>
          <p:nvPr/>
        </p:nvGrpSpPr>
        <p:grpSpPr>
          <a:xfrm>
            <a:off x="2565039" y="1210317"/>
            <a:ext cx="9108152" cy="5284922"/>
            <a:chOff x="2474248" y="1249228"/>
            <a:chExt cx="9108152" cy="5284922"/>
          </a:xfrm>
        </p:grpSpPr>
        <p:sp>
          <p:nvSpPr>
            <p:cNvPr id="6" name="Rectangle: Rounded Corners 5">
              <a:extLst>
                <a:ext uri="{FF2B5EF4-FFF2-40B4-BE49-F238E27FC236}">
                  <a16:creationId xmlns:a16="http://schemas.microsoft.com/office/drawing/2014/main" id="{937F93F8-F351-CAE6-4971-C7CBE121DDE8}"/>
                </a:ext>
              </a:extLst>
            </p:cNvPr>
            <p:cNvSpPr/>
            <p:nvPr/>
          </p:nvSpPr>
          <p:spPr>
            <a:xfrm>
              <a:off x="2474248" y="1249228"/>
              <a:ext cx="9108152" cy="5284922"/>
            </a:xfrm>
            <a:prstGeom prst="roundRect">
              <a:avLst>
                <a:gd name="adj" fmla="val 271"/>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p:pic>
          <p:nvPicPr>
            <p:cNvPr id="87" name="Picture 2">
              <a:extLst>
                <a:ext uri="{FF2B5EF4-FFF2-40B4-BE49-F238E27FC236}">
                  <a16:creationId xmlns:a16="http://schemas.microsoft.com/office/drawing/2014/main" id="{626A31F0-BAE4-727F-1950-067C15742B66}"/>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32046" b="33441"/>
            <a:stretch/>
          </p:blipFill>
          <p:spPr bwMode="auto">
            <a:xfrm>
              <a:off x="2766753" y="1287218"/>
              <a:ext cx="2586883" cy="496008"/>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94">
              <a:extLst>
                <a:ext uri="{FF2B5EF4-FFF2-40B4-BE49-F238E27FC236}">
                  <a16:creationId xmlns:a16="http://schemas.microsoft.com/office/drawing/2014/main" id="{B0218EB9-ED1C-B218-8A58-A5A49F71C67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259049" y="1256648"/>
              <a:ext cx="2540132" cy="540000"/>
            </a:xfrm>
            <a:prstGeom prst="rect">
              <a:avLst/>
            </a:prstGeom>
          </p:spPr>
        </p:pic>
      </p:grpSp>
      <p:sp>
        <p:nvSpPr>
          <p:cNvPr id="2" name="Title 1">
            <a:extLst>
              <a:ext uri="{FF2B5EF4-FFF2-40B4-BE49-F238E27FC236}">
                <a16:creationId xmlns:a16="http://schemas.microsoft.com/office/drawing/2014/main" id="{E73F0FF9-5395-44F6-F5C5-C31C604A9642}"/>
              </a:ext>
            </a:extLst>
          </p:cNvPr>
          <p:cNvSpPr>
            <a:spLocks noGrp="1"/>
          </p:cNvSpPr>
          <p:nvPr>
            <p:ph type="title"/>
          </p:nvPr>
        </p:nvSpPr>
        <p:spPr>
          <a:xfrm>
            <a:off x="1486552" y="482583"/>
            <a:ext cx="9925661" cy="432000"/>
          </a:xfrm>
        </p:spPr>
        <p:txBody>
          <a:bodyPr/>
          <a:lstStyle/>
          <a:p>
            <a:r>
              <a:rPr lang="sv-SE" sz="3200" dirty="0"/>
              <a:t>Induction heating device model (2-D)</a:t>
            </a:r>
            <a:endParaRPr lang="en-US" sz="2000" dirty="0"/>
          </a:p>
        </p:txBody>
      </p:sp>
      <p:pic>
        <p:nvPicPr>
          <p:cNvPr id="5" name="Picture 4" descr="A close-up of a metal piece&#10;&#10;Description automatically generated">
            <a:extLst>
              <a:ext uri="{FF2B5EF4-FFF2-40B4-BE49-F238E27FC236}">
                <a16:creationId xmlns:a16="http://schemas.microsoft.com/office/drawing/2014/main" id="{3F7AFE33-5F36-CE85-EF17-D746B7B4BD27}"/>
              </a:ext>
            </a:extLst>
          </p:cNvPr>
          <p:cNvPicPr>
            <a:picLocks noChangeAspect="1"/>
          </p:cNvPicPr>
          <p:nvPr/>
        </p:nvPicPr>
        <p:blipFill>
          <a:blip r:embed="rId4"/>
          <a:stretch>
            <a:fillRect/>
          </a:stretch>
        </p:blipFill>
        <p:spPr>
          <a:xfrm>
            <a:off x="119214" y="2342093"/>
            <a:ext cx="1964376" cy="2410342"/>
          </a:xfrm>
          <a:prstGeom prst="rect">
            <a:avLst/>
          </a:prstGeom>
        </p:spPr>
      </p:pic>
      <p:sp>
        <p:nvSpPr>
          <p:cNvPr id="54" name="Rectangle: Rounded Corners 53">
            <a:extLst>
              <a:ext uri="{FF2B5EF4-FFF2-40B4-BE49-F238E27FC236}">
                <a16:creationId xmlns:a16="http://schemas.microsoft.com/office/drawing/2014/main" id="{1DFA944A-E219-88CE-4252-7A1BFC69A750}"/>
              </a:ext>
            </a:extLst>
          </p:cNvPr>
          <p:cNvSpPr/>
          <p:nvPr/>
        </p:nvSpPr>
        <p:spPr>
          <a:xfrm>
            <a:off x="111240" y="1764843"/>
            <a:ext cx="2111763" cy="432001"/>
          </a:xfrm>
          <a:prstGeom prst="roundRect">
            <a:avLst/>
          </a:prstGeom>
          <a:ln w="63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ct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Test setup [1]</a:t>
            </a:r>
            <a:endParaRPr lang="en-US" sz="1600" dirty="0">
              <a:solidFill>
                <a:schemeClr val="accent6">
                  <a:lumMod val="50000"/>
                </a:schemeClr>
              </a:solidFill>
              <a:latin typeface="Calibri" panose="020F0502020204030204" pitchFamily="34" charset="0"/>
              <a:cs typeface="Calibri" panose="020F0502020204030204" pitchFamily="34" charset="0"/>
            </a:endParaRPr>
          </a:p>
        </p:txBody>
      </p:sp>
      <p:sp>
        <p:nvSpPr>
          <p:cNvPr id="57" name="TextBox 56">
            <a:extLst>
              <a:ext uri="{FF2B5EF4-FFF2-40B4-BE49-F238E27FC236}">
                <a16:creationId xmlns:a16="http://schemas.microsoft.com/office/drawing/2014/main" id="{54597508-71A2-BFC7-5E87-63BFAA29AE7C}"/>
              </a:ext>
            </a:extLst>
          </p:cNvPr>
          <p:cNvSpPr txBox="1"/>
          <p:nvPr/>
        </p:nvSpPr>
        <p:spPr>
          <a:xfrm>
            <a:off x="155837" y="6627168"/>
            <a:ext cx="11517354" cy="215444"/>
          </a:xfrm>
          <a:prstGeom prst="rect">
            <a:avLst/>
          </a:prstGeom>
          <a:noFill/>
        </p:spPr>
        <p:txBody>
          <a:bodyPr wrap="square">
            <a:spAutoFit/>
          </a:bodyPr>
          <a:lstStyle/>
          <a:p>
            <a:r>
              <a:rPr lang="en-US" sz="800" dirty="0">
                <a:solidFill>
                  <a:schemeClr val="tx2"/>
                </a:solidFill>
                <a:latin typeface="Calibri" panose="020F0502020204030204" pitchFamily="34" charset="0"/>
                <a:cs typeface="Calibri" panose="020F0502020204030204" pitchFamily="34" charset="0"/>
              </a:rPr>
              <a:t>[1] M. Giangolini, G. Betti Beneventi and A. Babini, "Assessment of thermographic tools for the validation of physics-based models of an induction sealing process," International Journal of Applied Electromagnetics and Mechanics, vol. 75, no. 2, pp. 179-191, 2024. </a:t>
            </a:r>
          </a:p>
        </p:txBody>
      </p:sp>
      <p:cxnSp>
        <p:nvCxnSpPr>
          <p:cNvPr id="74" name="Straight Arrow Connector 73">
            <a:extLst>
              <a:ext uri="{FF2B5EF4-FFF2-40B4-BE49-F238E27FC236}">
                <a16:creationId xmlns:a16="http://schemas.microsoft.com/office/drawing/2014/main" id="{9F79D0D1-A439-3377-22E0-BCABC702A697}"/>
              </a:ext>
            </a:extLst>
          </p:cNvPr>
          <p:cNvCxnSpPr>
            <a:cxnSpLocks/>
            <a:endCxn id="50" idx="2"/>
          </p:cNvCxnSpPr>
          <p:nvPr/>
        </p:nvCxnSpPr>
        <p:spPr>
          <a:xfrm flipV="1">
            <a:off x="9982896" y="1736350"/>
            <a:ext cx="1" cy="2020521"/>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AC76E318-2CC3-269F-D29C-6C395E52EFF9}"/>
              </a:ext>
            </a:extLst>
          </p:cNvPr>
          <p:cNvGrpSpPr/>
          <p:nvPr/>
        </p:nvGrpSpPr>
        <p:grpSpPr>
          <a:xfrm>
            <a:off x="2619238" y="4510100"/>
            <a:ext cx="5204410" cy="1918210"/>
            <a:chOff x="2528447" y="4549011"/>
            <a:chExt cx="5204410" cy="1918210"/>
          </a:xfrm>
        </p:grpSpPr>
        <p:sp>
          <p:nvSpPr>
            <p:cNvPr id="56" name="Rectangle: Rounded Corners 55">
              <a:extLst>
                <a:ext uri="{FF2B5EF4-FFF2-40B4-BE49-F238E27FC236}">
                  <a16:creationId xmlns:a16="http://schemas.microsoft.com/office/drawing/2014/main" id="{6A1EB889-716F-79AA-05CB-14D245AC5302}"/>
                </a:ext>
              </a:extLst>
            </p:cNvPr>
            <p:cNvSpPr/>
            <p:nvPr/>
          </p:nvSpPr>
          <p:spPr>
            <a:xfrm>
              <a:off x="2655599" y="4631463"/>
              <a:ext cx="5077258" cy="1835758"/>
            </a:xfrm>
            <a:prstGeom prst="roundRect">
              <a:avLst>
                <a:gd name="adj" fmla="val 1713"/>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p:pic>
          <p:nvPicPr>
            <p:cNvPr id="10" name="Picture 9">
              <a:extLst>
                <a:ext uri="{FF2B5EF4-FFF2-40B4-BE49-F238E27FC236}">
                  <a16:creationId xmlns:a16="http://schemas.microsoft.com/office/drawing/2014/main" id="{022ABAEB-12A6-CB6E-C96D-84837F4598FB}"/>
                </a:ext>
              </a:extLst>
            </p:cNvPr>
            <p:cNvPicPr>
              <a:picLocks noChangeAspect="1"/>
            </p:cNvPicPr>
            <p:nvPr/>
          </p:nvPicPr>
          <p:blipFill rotWithShape="1">
            <a:blip r:embed="rId5">
              <a:clrChange>
                <a:clrFrom>
                  <a:srgbClr val="FFFFFF"/>
                </a:clrFrom>
                <a:clrTo>
                  <a:srgbClr val="FFFFFF">
                    <a:alpha val="0"/>
                  </a:srgbClr>
                </a:clrTo>
              </a:clrChange>
            </a:blip>
            <a:srcRect r="20269"/>
            <a:stretch/>
          </p:blipFill>
          <p:spPr>
            <a:xfrm>
              <a:off x="3178248" y="5542277"/>
              <a:ext cx="2047927" cy="540000"/>
            </a:xfrm>
            <a:prstGeom prst="rect">
              <a:avLst/>
            </a:prstGeom>
            <a:ln>
              <a:noFill/>
            </a:ln>
          </p:spPr>
        </p:pic>
        <p:pic>
          <p:nvPicPr>
            <p:cNvPr id="55" name="Picture 54">
              <a:extLst>
                <a:ext uri="{FF2B5EF4-FFF2-40B4-BE49-F238E27FC236}">
                  <a16:creationId xmlns:a16="http://schemas.microsoft.com/office/drawing/2014/main" id="{251ECD84-98D7-930F-0DE8-B58E6A76EC3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54616" y="4897567"/>
              <a:ext cx="2933053" cy="540000"/>
            </a:xfrm>
            <a:prstGeom prst="rect">
              <a:avLst/>
            </a:prstGeom>
          </p:spPr>
        </p:pic>
        <p:sp>
          <p:nvSpPr>
            <p:cNvPr id="71" name="Arrow: Bent-Up 70">
              <a:extLst>
                <a:ext uri="{FF2B5EF4-FFF2-40B4-BE49-F238E27FC236}">
                  <a16:creationId xmlns:a16="http://schemas.microsoft.com/office/drawing/2014/main" id="{0113A1EC-28BD-D591-9FEC-81E3DA4BC3E7}"/>
                </a:ext>
              </a:extLst>
            </p:cNvPr>
            <p:cNvSpPr/>
            <p:nvPr/>
          </p:nvSpPr>
          <p:spPr>
            <a:xfrm rot="5400000">
              <a:off x="2841499" y="4988522"/>
              <a:ext cx="226235" cy="215444"/>
            </a:xfrm>
            <a:prstGeom prst="bentUp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6368B517-3989-D190-853C-FFEDEB7E8661}"/>
                    </a:ext>
                  </a:extLst>
                </p:cNvPr>
                <p:cNvSpPr txBox="1"/>
                <p:nvPr/>
              </p:nvSpPr>
              <p:spPr>
                <a:xfrm>
                  <a:off x="2750347" y="5354827"/>
                  <a:ext cx="4907753" cy="302775"/>
                </a:xfrm>
                <a:prstGeom prst="rect">
                  <a:avLst/>
                </a:prstGeom>
                <a:noFill/>
              </p:spPr>
              <p:txBody>
                <a:bodyPr wrap="square">
                  <a:spAutoFit/>
                </a:bodyPr>
                <a:lstStyle/>
                <a:p>
                  <a:pPr>
                    <a:lnSpc>
                      <a:spcPct val="85000"/>
                    </a:lnSpc>
                    <a:spcBef>
                      <a:spcPts val="599"/>
                    </a:spcBef>
                  </a:pPr>
                  <a:r>
                    <a:rPr lang="sv-SE" sz="1600">
                      <a:solidFill>
                        <a:schemeClr val="accent6">
                          <a:lumMod val="50000"/>
                        </a:schemeClr>
                      </a:solidFill>
                      <a:latin typeface="Calibri" panose="020F0502020204030204" pitchFamily="34" charset="0"/>
                      <a:cs typeface="Calibri" panose="020F0502020204030204" pitchFamily="34" charset="0"/>
                    </a:rPr>
                    <a:t>Coil excitation – Current </a:t>
                  </a:r>
                  <a14:m>
                    <m:oMath xmlns:m="http://schemas.openxmlformats.org/officeDocument/2006/math">
                      <m:sSub>
                        <m:sSubPr>
                          <m:ctrlPr>
                            <a:rPr lang="sv-SE" sz="1600" b="0" i="1" smtClean="0">
                              <a:solidFill>
                                <a:schemeClr val="accent6">
                                  <a:lumMod val="50000"/>
                                </a:schemeClr>
                              </a:solidFill>
                              <a:latin typeface="Cambria Math" panose="02040503050406030204" pitchFamily="18" charset="0"/>
                              <a:cs typeface="Calibri" panose="020F0502020204030204" pitchFamily="34" charset="0"/>
                            </a:rPr>
                          </m:ctrlPr>
                        </m:sSubPr>
                        <m:e>
                          <m:r>
                            <a:rPr lang="sv-SE" sz="1600" b="0" i="1" smtClean="0">
                              <a:solidFill>
                                <a:schemeClr val="accent6">
                                  <a:lumMod val="50000"/>
                                </a:schemeClr>
                              </a:solidFill>
                              <a:latin typeface="Cambria Math" panose="02040503050406030204" pitchFamily="18" charset="0"/>
                              <a:cs typeface="Calibri" panose="020F0502020204030204" pitchFamily="34" charset="0"/>
                            </a:rPr>
                            <m:t>𝐼</m:t>
                          </m:r>
                        </m:e>
                        <m:sub>
                          <m:r>
                            <a:rPr lang="sv-SE" sz="1600" b="0" i="1" smtClean="0">
                              <a:solidFill>
                                <a:schemeClr val="accent6">
                                  <a:lumMod val="50000"/>
                                </a:schemeClr>
                              </a:solidFill>
                              <a:latin typeface="Cambria Math" panose="02040503050406030204" pitchFamily="18" charset="0"/>
                              <a:cs typeface="Calibri" panose="020F0502020204030204" pitchFamily="34" charset="0"/>
                            </a:rPr>
                            <m:t>𝑟𝑚𝑠</m:t>
                          </m:r>
                        </m:sub>
                      </m:sSub>
                    </m:oMath>
                  </a14:m>
                  <a:r>
                    <a:rPr lang="sv-SE" sz="1600">
                      <a:solidFill>
                        <a:schemeClr val="accent6">
                          <a:lumMod val="50000"/>
                        </a:schemeClr>
                      </a:solidFill>
                      <a:latin typeface="Calibri" panose="020F0502020204030204" pitchFamily="34" charset="0"/>
                      <a:cs typeface="Calibri" panose="020F0502020204030204" pitchFamily="34" charset="0"/>
                    </a:rPr>
                    <a:t> </a:t>
                  </a:r>
                </a:p>
              </p:txBody>
            </p:sp>
          </mc:Choice>
          <mc:Fallback xmlns="">
            <p:sp>
              <p:nvSpPr>
                <p:cNvPr id="79" name="TextBox 78">
                  <a:extLst>
                    <a:ext uri="{FF2B5EF4-FFF2-40B4-BE49-F238E27FC236}">
                      <a16:creationId xmlns:a16="http://schemas.microsoft.com/office/drawing/2014/main" id="{6368B517-3989-D190-853C-FFEDEB7E8661}"/>
                    </a:ext>
                  </a:extLst>
                </p:cNvPr>
                <p:cNvSpPr txBox="1">
                  <a:spLocks noRot="1" noChangeAspect="1" noMove="1" noResize="1" noEditPoints="1" noAdjustHandles="1" noChangeArrowheads="1" noChangeShapeType="1" noTextEdit="1"/>
                </p:cNvSpPr>
                <p:nvPr/>
              </p:nvSpPr>
              <p:spPr>
                <a:xfrm>
                  <a:off x="2750347" y="5354827"/>
                  <a:ext cx="4907753" cy="302775"/>
                </a:xfrm>
                <a:prstGeom prst="rect">
                  <a:avLst/>
                </a:prstGeom>
                <a:blipFill>
                  <a:blip r:embed="rId7"/>
                  <a:stretch>
                    <a:fillRect l="-621" t="-16000" b="-26000"/>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1C238985-BA8B-F150-9F6B-5703AF6C8656}"/>
                    </a:ext>
                  </a:extLst>
                </p:cNvPr>
                <p:cNvSpPr txBox="1"/>
                <p:nvPr/>
              </p:nvSpPr>
              <p:spPr>
                <a:xfrm>
                  <a:off x="3912451" y="5991895"/>
                  <a:ext cx="3540174" cy="301878"/>
                </a:xfrm>
                <a:prstGeom prst="rect">
                  <a:avLst/>
                </a:prstGeom>
                <a:noFill/>
              </p:spPr>
              <p:txBody>
                <a:bodyPr wrap="square">
                  <a:spAutoFit/>
                </a:bodyPr>
                <a:lstStyle/>
                <a:p>
                  <a:pPr>
                    <a:lnSpc>
                      <a:spcPct val="85000"/>
                    </a:lnSpc>
                    <a:spcBef>
                      <a:spcPts val="599"/>
                    </a:spcBef>
                  </a:pPr>
                  <a14:m>
                    <m:oMath xmlns:m="http://schemas.openxmlformats.org/officeDocument/2006/math">
                      <m:sSub>
                        <m:sSubPr>
                          <m:ctrlPr>
                            <a:rPr lang="sv-SE" sz="1600" b="0" i="1" smtClean="0">
                              <a:solidFill>
                                <a:schemeClr val="accent6">
                                  <a:lumMod val="50000"/>
                                </a:schemeClr>
                              </a:solidFill>
                              <a:latin typeface="Cambria Math" panose="02040503050406030204" pitchFamily="18" charset="0"/>
                              <a:cs typeface="Calibri" panose="020F0502020204030204" pitchFamily="34" charset="0"/>
                            </a:rPr>
                          </m:ctrlPr>
                        </m:sSubPr>
                        <m:e>
                          <m:r>
                            <a:rPr lang="sv-SE" sz="1600" b="0" i="1" smtClean="0">
                              <a:solidFill>
                                <a:schemeClr val="accent6">
                                  <a:lumMod val="50000"/>
                                </a:schemeClr>
                              </a:solidFill>
                              <a:latin typeface="Cambria Math" panose="02040503050406030204" pitchFamily="18" charset="0"/>
                              <a:cs typeface="Calibri" panose="020F0502020204030204" pitchFamily="34" charset="0"/>
                            </a:rPr>
                            <m:t>𝐼</m:t>
                          </m:r>
                        </m:e>
                        <m:sub>
                          <m:r>
                            <a:rPr lang="sv-SE" sz="1600" b="0" i="1" smtClean="0">
                              <a:solidFill>
                                <a:schemeClr val="accent6">
                                  <a:lumMod val="50000"/>
                                </a:schemeClr>
                              </a:solidFill>
                              <a:latin typeface="Cambria Math" panose="02040503050406030204" pitchFamily="18" charset="0"/>
                              <a:cs typeface="Calibri" panose="020F0502020204030204" pitchFamily="34" charset="0"/>
                            </a:rPr>
                            <m:t>𝑟𝑚𝑠</m:t>
                          </m:r>
                        </m:sub>
                      </m:sSub>
                      <m:r>
                        <a:rPr lang="sv-SE" sz="1600" b="0" i="1" smtClean="0">
                          <a:solidFill>
                            <a:schemeClr val="accent6">
                              <a:lumMod val="50000"/>
                            </a:schemeClr>
                          </a:solidFill>
                          <a:latin typeface="Cambria Math" panose="02040503050406030204" pitchFamily="18" charset="0"/>
                          <a:cs typeface="Calibri" panose="020F0502020204030204" pitchFamily="34" charset="0"/>
                        </a:rPr>
                        <m:t> </m:t>
                      </m:r>
                    </m:oMath>
                  </a14:m>
                  <a:r>
                    <a:rPr lang="sv-SE" sz="160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Total load power fixed</a:t>
                  </a:r>
                  <a:endParaRPr lang="sv-SE" sz="1600">
                    <a:solidFill>
                      <a:schemeClr val="accent6">
                        <a:lumMod val="50000"/>
                      </a:schemeClr>
                    </a:solidFill>
                    <a:latin typeface="Calibri" panose="020F0502020204030204" pitchFamily="34" charset="0"/>
                    <a:cs typeface="Calibri" panose="020F0502020204030204" pitchFamily="34" charset="0"/>
                  </a:endParaRPr>
                </a:p>
              </p:txBody>
            </p:sp>
          </mc:Choice>
          <mc:Fallback xmlns="">
            <p:sp>
              <p:nvSpPr>
                <p:cNvPr id="82" name="TextBox 81">
                  <a:extLst>
                    <a:ext uri="{FF2B5EF4-FFF2-40B4-BE49-F238E27FC236}">
                      <a16:creationId xmlns:a16="http://schemas.microsoft.com/office/drawing/2014/main" id="{1C238985-BA8B-F150-9F6B-5703AF6C8656}"/>
                    </a:ext>
                  </a:extLst>
                </p:cNvPr>
                <p:cNvSpPr txBox="1">
                  <a:spLocks noRot="1" noChangeAspect="1" noMove="1" noResize="1" noEditPoints="1" noAdjustHandles="1" noChangeArrowheads="1" noChangeShapeType="1" noTextEdit="1"/>
                </p:cNvSpPr>
                <p:nvPr/>
              </p:nvSpPr>
              <p:spPr>
                <a:xfrm>
                  <a:off x="3912451" y="5991895"/>
                  <a:ext cx="3540174" cy="301878"/>
                </a:xfrm>
                <a:prstGeom prst="rect">
                  <a:avLst/>
                </a:prstGeom>
                <a:blipFill>
                  <a:blip r:embed="rId8"/>
                  <a:stretch>
                    <a:fillRect t="-18367" b="-28571"/>
                  </a:stretch>
                </a:blipFill>
              </p:spPr>
              <p:txBody>
                <a:bodyPr/>
                <a:lstStyle/>
                <a:p>
                  <a:r>
                    <a:rPr lang="en-IE">
                      <a:noFill/>
                    </a:rPr>
                    <a:t> </a:t>
                  </a:r>
                </a:p>
              </p:txBody>
            </p:sp>
          </mc:Fallback>
        </mc:AlternateContent>
        <p:pic>
          <p:nvPicPr>
            <p:cNvPr id="93" name="Picture 92">
              <a:extLst>
                <a:ext uri="{FF2B5EF4-FFF2-40B4-BE49-F238E27FC236}">
                  <a16:creationId xmlns:a16="http://schemas.microsoft.com/office/drawing/2014/main" id="{05E7DA64-2324-F44C-5E91-F40A46667293}"/>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2528447" y="4549011"/>
              <a:ext cx="3229412" cy="540000"/>
            </a:xfrm>
            <a:prstGeom prst="rect">
              <a:avLst/>
            </a:prstGeom>
          </p:spPr>
        </p:pic>
      </p:grpSp>
      <p:grpSp>
        <p:nvGrpSpPr>
          <p:cNvPr id="3" name="Group 2">
            <a:extLst>
              <a:ext uri="{FF2B5EF4-FFF2-40B4-BE49-F238E27FC236}">
                <a16:creationId xmlns:a16="http://schemas.microsoft.com/office/drawing/2014/main" id="{F6C563B0-307A-AA3A-F02A-8E93D57C6DD7}"/>
              </a:ext>
            </a:extLst>
          </p:cNvPr>
          <p:cNvGrpSpPr/>
          <p:nvPr/>
        </p:nvGrpSpPr>
        <p:grpSpPr>
          <a:xfrm>
            <a:off x="8055654" y="3721755"/>
            <a:ext cx="3447350" cy="921282"/>
            <a:chOff x="8706615" y="3744133"/>
            <a:chExt cx="3447350" cy="921282"/>
          </a:xfrm>
        </p:grpSpPr>
        <p:sp>
          <p:nvSpPr>
            <p:cNvPr id="98" name="Rectangle: Rounded Corners 97">
              <a:extLst>
                <a:ext uri="{FF2B5EF4-FFF2-40B4-BE49-F238E27FC236}">
                  <a16:creationId xmlns:a16="http://schemas.microsoft.com/office/drawing/2014/main" id="{23CF5A4D-E20C-E93B-5707-5D7E5FE6184F}"/>
                </a:ext>
              </a:extLst>
            </p:cNvPr>
            <p:cNvSpPr/>
            <p:nvPr/>
          </p:nvSpPr>
          <p:spPr>
            <a:xfrm>
              <a:off x="8763095" y="3789089"/>
              <a:ext cx="3370588" cy="876326"/>
            </a:xfrm>
            <a:prstGeom prst="roundRect">
              <a:avLst>
                <a:gd name="adj" fmla="val 1713"/>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err="1"/>
            </a:p>
          </p:txBody>
        </p:sp>
        <p:pic>
          <p:nvPicPr>
            <p:cNvPr id="86" name="Picture 85">
              <a:extLst>
                <a:ext uri="{FF2B5EF4-FFF2-40B4-BE49-F238E27FC236}">
                  <a16:creationId xmlns:a16="http://schemas.microsoft.com/office/drawing/2014/main" id="{0D04E812-228B-C86B-0AF9-5CABCD9AD586}"/>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8706615" y="3744133"/>
              <a:ext cx="3370588" cy="540000"/>
            </a:xfrm>
            <a:prstGeom prst="rect">
              <a:avLst/>
            </a:prstGeom>
          </p:spPr>
        </p:pic>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E637BD8D-D12E-5C2A-F96F-746F991B499C}"/>
                    </a:ext>
                  </a:extLst>
                </p:cNvPr>
                <p:cNvSpPr txBox="1"/>
                <p:nvPr/>
              </p:nvSpPr>
              <p:spPr>
                <a:xfrm>
                  <a:off x="8928540" y="4175153"/>
                  <a:ext cx="3225425" cy="302775"/>
                </a:xfrm>
                <a:prstGeom prst="rect">
                  <a:avLst/>
                </a:prstGeom>
                <a:noFill/>
              </p:spPr>
              <p:txBody>
                <a:bodyPr wrap="square">
                  <a:spAutoFit/>
                </a:bodyPr>
                <a:lstStyle/>
                <a:p>
                  <a:pPr>
                    <a:lnSpc>
                      <a:spcPct val="85000"/>
                    </a:lnSpc>
                    <a:spcBef>
                      <a:spcPts val="599"/>
                    </a:spcBef>
                  </a:pPr>
                  <a:r>
                    <a:rPr lang="sv-SE" sz="1600" dirty="0">
                      <a:solidFill>
                        <a:schemeClr val="accent6">
                          <a:lumMod val="50000"/>
                        </a:schemeClr>
                      </a:solidFill>
                      <a:latin typeface="Calibri" panose="020F0502020204030204" pitchFamily="34" charset="0"/>
                      <a:cs typeface="Calibri" panose="020F0502020204030204" pitchFamily="34" charset="0"/>
                    </a:rPr>
                    <a:t>Coil excitation – Current </a:t>
                  </a:r>
                  <a14:m>
                    <m:oMath xmlns:m="http://schemas.openxmlformats.org/officeDocument/2006/math">
                      <m:r>
                        <a:rPr lang="sv-SE" sz="1600" i="1">
                          <a:solidFill>
                            <a:schemeClr val="accent6">
                              <a:lumMod val="50000"/>
                            </a:schemeClr>
                          </a:solidFill>
                          <a:latin typeface="Cambria Math" panose="02040503050406030204" pitchFamily="18" charset="0"/>
                          <a:cs typeface="Calibri" panose="020F0502020204030204" pitchFamily="34" charset="0"/>
                        </a:rPr>
                        <m:t>𝐼</m:t>
                      </m:r>
                      <m:r>
                        <a:rPr lang="sv-SE" sz="1600" b="0" i="1" smtClean="0">
                          <a:solidFill>
                            <a:schemeClr val="accent6">
                              <a:lumMod val="50000"/>
                            </a:schemeClr>
                          </a:solidFill>
                          <a:latin typeface="Cambria Math" panose="02040503050406030204" pitchFamily="18" charset="0"/>
                          <a:cs typeface="Calibri" panose="020F0502020204030204" pitchFamily="34" charset="0"/>
                        </a:rPr>
                        <m:t>≡0</m:t>
                      </m:r>
                    </m:oMath>
                  </a14:m>
                  <a:endParaRPr lang="sv-SE" sz="1600" dirty="0">
                    <a:solidFill>
                      <a:schemeClr val="accent6">
                        <a:lumMod val="50000"/>
                      </a:schemeClr>
                    </a:solidFill>
                    <a:latin typeface="Calibri" panose="020F0502020204030204" pitchFamily="34" charset="0"/>
                    <a:cs typeface="Calibri" panose="020F0502020204030204" pitchFamily="34" charset="0"/>
                  </a:endParaRPr>
                </a:p>
              </p:txBody>
            </p:sp>
          </mc:Choice>
          <mc:Fallback xmlns="">
            <p:sp>
              <p:nvSpPr>
                <p:cNvPr id="97" name="TextBox 96">
                  <a:extLst>
                    <a:ext uri="{FF2B5EF4-FFF2-40B4-BE49-F238E27FC236}">
                      <a16:creationId xmlns:a16="http://schemas.microsoft.com/office/drawing/2014/main" id="{E637BD8D-D12E-5C2A-F96F-746F991B499C}"/>
                    </a:ext>
                  </a:extLst>
                </p:cNvPr>
                <p:cNvSpPr txBox="1">
                  <a:spLocks noRot="1" noChangeAspect="1" noMove="1" noResize="1" noEditPoints="1" noAdjustHandles="1" noChangeArrowheads="1" noChangeShapeType="1" noTextEdit="1"/>
                </p:cNvSpPr>
                <p:nvPr/>
              </p:nvSpPr>
              <p:spPr>
                <a:xfrm>
                  <a:off x="8928540" y="4175153"/>
                  <a:ext cx="3225425" cy="302775"/>
                </a:xfrm>
                <a:prstGeom prst="rect">
                  <a:avLst/>
                </a:prstGeom>
                <a:blipFill>
                  <a:blip r:embed="rId11"/>
                  <a:stretch>
                    <a:fillRect l="-1134" t="-16000" b="-26000"/>
                  </a:stretch>
                </a:blipFill>
              </p:spPr>
              <p:txBody>
                <a:bodyPr/>
                <a:lstStyle/>
                <a:p>
                  <a:r>
                    <a:rPr lang="en-IE">
                      <a:noFill/>
                    </a:rPr>
                    <a:t> </a:t>
                  </a:r>
                </a:p>
              </p:txBody>
            </p:sp>
          </mc:Fallback>
        </mc:AlternateContent>
      </p:grpSp>
      <p:cxnSp>
        <p:nvCxnSpPr>
          <p:cNvPr id="73" name="Straight Arrow Connector 72">
            <a:extLst>
              <a:ext uri="{FF2B5EF4-FFF2-40B4-BE49-F238E27FC236}">
                <a16:creationId xmlns:a16="http://schemas.microsoft.com/office/drawing/2014/main" id="{B1B7305B-1243-15D5-8CE6-D8D9A6FFBE31}"/>
              </a:ext>
            </a:extLst>
          </p:cNvPr>
          <p:cNvCxnSpPr>
            <a:cxnSpLocks/>
          </p:cNvCxnSpPr>
          <p:nvPr/>
        </p:nvCxnSpPr>
        <p:spPr>
          <a:xfrm flipV="1">
            <a:off x="1920198" y="2749245"/>
            <a:ext cx="811591" cy="57899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grpSp>
        <p:nvGrpSpPr>
          <p:cNvPr id="53" name="Group 52">
            <a:extLst>
              <a:ext uri="{FF2B5EF4-FFF2-40B4-BE49-F238E27FC236}">
                <a16:creationId xmlns:a16="http://schemas.microsoft.com/office/drawing/2014/main" id="{8A9CE6DA-5AE8-252C-12FA-99EBAF1C9D85}"/>
              </a:ext>
            </a:extLst>
          </p:cNvPr>
          <p:cNvGrpSpPr/>
          <p:nvPr/>
        </p:nvGrpSpPr>
        <p:grpSpPr>
          <a:xfrm>
            <a:off x="2857544" y="1520682"/>
            <a:ext cx="7568129" cy="2713631"/>
            <a:chOff x="2766753" y="1569433"/>
            <a:chExt cx="7568129" cy="2713631"/>
          </a:xfrm>
        </p:grpSpPr>
        <p:grpSp>
          <p:nvGrpSpPr>
            <p:cNvPr id="12" name="Group 11">
              <a:extLst>
                <a:ext uri="{FF2B5EF4-FFF2-40B4-BE49-F238E27FC236}">
                  <a16:creationId xmlns:a16="http://schemas.microsoft.com/office/drawing/2014/main" id="{82B06065-DA90-7502-D505-0909C1423A1A}"/>
                </a:ext>
              </a:extLst>
            </p:cNvPr>
            <p:cNvGrpSpPr/>
            <p:nvPr/>
          </p:nvGrpSpPr>
          <p:grpSpPr>
            <a:xfrm>
              <a:off x="7221882" y="1569433"/>
              <a:ext cx="3113000" cy="1773800"/>
              <a:chOff x="7221882" y="1569433"/>
              <a:chExt cx="3113000" cy="1773800"/>
            </a:xfrm>
          </p:grpSpPr>
          <p:grpSp>
            <p:nvGrpSpPr>
              <p:cNvPr id="70" name="Group 69">
                <a:extLst>
                  <a:ext uri="{FF2B5EF4-FFF2-40B4-BE49-F238E27FC236}">
                    <a16:creationId xmlns:a16="http://schemas.microsoft.com/office/drawing/2014/main" id="{7A73AB15-A47B-0B91-FAF1-D13B4E769AC0}"/>
                  </a:ext>
                </a:extLst>
              </p:cNvPr>
              <p:cNvGrpSpPr/>
              <p:nvPr/>
            </p:nvGrpSpPr>
            <p:grpSpPr>
              <a:xfrm>
                <a:off x="8045353" y="1569433"/>
                <a:ext cx="2289529" cy="1773800"/>
                <a:chOff x="8380089" y="1507865"/>
                <a:chExt cx="3093919" cy="2396998"/>
              </a:xfrm>
            </p:grpSpPr>
            <p:sp>
              <p:nvSpPr>
                <p:cNvPr id="14" name="Rectangle 13">
                  <a:extLst>
                    <a:ext uri="{FF2B5EF4-FFF2-40B4-BE49-F238E27FC236}">
                      <a16:creationId xmlns:a16="http://schemas.microsoft.com/office/drawing/2014/main" id="{7721099F-206A-28D0-2AB9-3A73A943CC70}"/>
                    </a:ext>
                  </a:extLst>
                </p:cNvPr>
                <p:cNvSpPr/>
                <p:nvPr/>
              </p:nvSpPr>
              <p:spPr>
                <a:xfrm>
                  <a:off x="8380090" y="2390388"/>
                  <a:ext cx="1664969" cy="1209675"/>
                </a:xfrm>
                <a:prstGeom prst="rect">
                  <a:avLst/>
                </a:prstGeom>
                <a:blipFill>
                  <a:blip r:embed="rId1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endParaRPr lang="en-US" sz="1600">
                    <a:solidFill>
                      <a:srgbClr val="000000"/>
                    </a:solidFill>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B825F68D-3D0D-30E8-3184-9D7D50EC8F9C}"/>
                    </a:ext>
                  </a:extLst>
                </p:cNvPr>
                <p:cNvSpPr/>
                <p:nvPr/>
              </p:nvSpPr>
              <p:spPr>
                <a:xfrm>
                  <a:off x="8380090" y="2085589"/>
                  <a:ext cx="1656040" cy="304800"/>
                </a:xfrm>
                <a:prstGeom prst="rect">
                  <a:avLst/>
                </a:prstGeom>
                <a:blipFill>
                  <a:blip r:embed="rId1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US" sz="1600">
                      <a:solidFill>
                        <a:srgbClr val="000000"/>
                      </a:solidFill>
                      <a:latin typeface="Calibri" panose="020F0502020204030204" pitchFamily="34" charset="0"/>
                      <a:cs typeface="Calibri" panose="020F0502020204030204" pitchFamily="34" charset="0"/>
                    </a:rPr>
                    <a:t>Laminate</a:t>
                  </a:r>
                </a:p>
              </p:txBody>
            </p:sp>
            <p:sp>
              <p:nvSpPr>
                <p:cNvPr id="16" name="Rectangle 15">
                  <a:extLst>
                    <a:ext uri="{FF2B5EF4-FFF2-40B4-BE49-F238E27FC236}">
                      <a16:creationId xmlns:a16="http://schemas.microsoft.com/office/drawing/2014/main" id="{CB5D2B5E-208B-9BBC-9F8D-F3B00D09263B}"/>
                    </a:ext>
                  </a:extLst>
                </p:cNvPr>
                <p:cNvSpPr/>
                <p:nvPr/>
              </p:nvSpPr>
              <p:spPr>
                <a:xfrm>
                  <a:off x="8380090" y="3600063"/>
                  <a:ext cx="1664969" cy="304800"/>
                </a:xfrm>
                <a:prstGeom prst="rect">
                  <a:avLst/>
                </a:prstGeom>
                <a:blipFill>
                  <a:blip r:embed="rId1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US" sz="1600">
                      <a:solidFill>
                        <a:srgbClr val="000000"/>
                      </a:solidFill>
                      <a:latin typeface="Calibri" panose="020F0502020204030204" pitchFamily="34" charset="0"/>
                      <a:cs typeface="Calibri" panose="020F0502020204030204" pitchFamily="34" charset="0"/>
                    </a:rPr>
                    <a:t>Outside</a:t>
                  </a:r>
                </a:p>
              </p:txBody>
            </p:sp>
            <p:sp>
              <p:nvSpPr>
                <p:cNvPr id="17" name="Rectangle 16">
                  <a:extLst>
                    <a:ext uri="{FF2B5EF4-FFF2-40B4-BE49-F238E27FC236}">
                      <a16:creationId xmlns:a16="http://schemas.microsoft.com/office/drawing/2014/main" id="{3C01FC90-13D9-B26E-6030-5B314120D471}"/>
                    </a:ext>
                  </a:extLst>
                </p:cNvPr>
                <p:cNvSpPr/>
                <p:nvPr/>
              </p:nvSpPr>
              <p:spPr>
                <a:xfrm>
                  <a:off x="8386580" y="2037828"/>
                  <a:ext cx="1639914" cy="5937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l"/>
                  <a:endParaRPr lang="en-US" sz="1600">
                    <a:latin typeface="Calibri" panose="020F0502020204030204" pitchFamily="34" charset="0"/>
                    <a:cs typeface="Calibri" panose="020F0502020204030204" pitchFamily="34" charset="0"/>
                  </a:endParaRPr>
                </a:p>
              </p:txBody>
            </p:sp>
            <p:sp>
              <p:nvSpPr>
                <p:cNvPr id="18" name="Rectangle 17">
                  <a:extLst>
                    <a:ext uri="{FF2B5EF4-FFF2-40B4-BE49-F238E27FC236}">
                      <a16:creationId xmlns:a16="http://schemas.microsoft.com/office/drawing/2014/main" id="{CB17D177-F3E1-6AC3-ABAD-E6BD264E8026}"/>
                    </a:ext>
                  </a:extLst>
                </p:cNvPr>
                <p:cNvSpPr/>
                <p:nvPr/>
              </p:nvSpPr>
              <p:spPr>
                <a:xfrm>
                  <a:off x="8380089" y="1726173"/>
                  <a:ext cx="1646405" cy="304800"/>
                </a:xfrm>
                <a:prstGeom prst="rect">
                  <a:avLst/>
                </a:prstGeom>
                <a:blipFill>
                  <a:blip r:embed="rId1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en-US" sz="1600">
                      <a:solidFill>
                        <a:srgbClr val="000000"/>
                      </a:solidFill>
                      <a:latin typeface="Calibri" panose="020F0502020204030204" pitchFamily="34" charset="0"/>
                      <a:cs typeface="Calibri" panose="020F0502020204030204" pitchFamily="34" charset="0"/>
                    </a:rPr>
                    <a:t>Inside</a:t>
                  </a:r>
                </a:p>
              </p:txBody>
            </p:sp>
            <p:grpSp>
              <p:nvGrpSpPr>
                <p:cNvPr id="19" name="Group 18">
                  <a:extLst>
                    <a:ext uri="{FF2B5EF4-FFF2-40B4-BE49-F238E27FC236}">
                      <a16:creationId xmlns:a16="http://schemas.microsoft.com/office/drawing/2014/main" id="{97BBFE18-ACD1-2E57-69E9-61780FFDDF15}"/>
                    </a:ext>
                  </a:extLst>
                </p:cNvPr>
                <p:cNvGrpSpPr/>
                <p:nvPr/>
              </p:nvGrpSpPr>
              <p:grpSpPr>
                <a:xfrm>
                  <a:off x="8381716" y="2386694"/>
                  <a:ext cx="1266002" cy="1209675"/>
                  <a:chOff x="4906462" y="2046027"/>
                  <a:chExt cx="1143683" cy="1326523"/>
                </a:xfrm>
              </p:grpSpPr>
              <p:pic>
                <p:nvPicPr>
                  <p:cNvPr id="20" name="Content Placeholder 6" descr="HMC.jpg">
                    <a:extLst>
                      <a:ext uri="{FF2B5EF4-FFF2-40B4-BE49-F238E27FC236}">
                        <a16:creationId xmlns:a16="http://schemas.microsoft.com/office/drawing/2014/main" id="{07F8F306-75A7-2B6D-B90A-B40A31783CE6}"/>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046027"/>
                    <a:ext cx="1143683" cy="343725"/>
                  </a:xfrm>
                  <a:prstGeom prst="rect">
                    <a:avLst/>
                  </a:prstGeom>
                </p:spPr>
              </p:pic>
              <p:pic>
                <p:nvPicPr>
                  <p:cNvPr id="21" name="Content Placeholder 6" descr="HMC.jpg">
                    <a:extLst>
                      <a:ext uri="{FF2B5EF4-FFF2-40B4-BE49-F238E27FC236}">
                        <a16:creationId xmlns:a16="http://schemas.microsoft.com/office/drawing/2014/main" id="{6975142B-5758-1D3D-6AB3-25CB341F6415}"/>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2391933"/>
                    <a:ext cx="1143683" cy="321021"/>
                  </a:xfrm>
                  <a:prstGeom prst="rect">
                    <a:avLst/>
                  </a:prstGeom>
                </p:spPr>
              </p:pic>
              <p:pic>
                <p:nvPicPr>
                  <p:cNvPr id="22" name="Content Placeholder 6" descr="HMC.jpg">
                    <a:extLst>
                      <a:ext uri="{FF2B5EF4-FFF2-40B4-BE49-F238E27FC236}">
                        <a16:creationId xmlns:a16="http://schemas.microsoft.com/office/drawing/2014/main" id="{F2B46A8E-64B9-2AE3-38BC-F5CED2B7C220}"/>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707048"/>
                    <a:ext cx="1143683" cy="343725"/>
                  </a:xfrm>
                  <a:prstGeom prst="rect">
                    <a:avLst/>
                  </a:prstGeom>
                </p:spPr>
              </p:pic>
              <p:pic>
                <p:nvPicPr>
                  <p:cNvPr id="23" name="Content Placeholder 6" descr="HMC.jpg">
                    <a:extLst>
                      <a:ext uri="{FF2B5EF4-FFF2-40B4-BE49-F238E27FC236}">
                        <a16:creationId xmlns:a16="http://schemas.microsoft.com/office/drawing/2014/main" id="{E8D8298F-2C6A-6680-4ED7-6DC87D058CEE}"/>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3051529"/>
                    <a:ext cx="1143683" cy="321021"/>
                  </a:xfrm>
                  <a:prstGeom prst="rect">
                    <a:avLst/>
                  </a:prstGeom>
                </p:spPr>
              </p:pic>
            </p:grpSp>
            <p:grpSp>
              <p:nvGrpSpPr>
                <p:cNvPr id="24" name="Group 23">
                  <a:extLst>
                    <a:ext uri="{FF2B5EF4-FFF2-40B4-BE49-F238E27FC236}">
                      <a16:creationId xmlns:a16="http://schemas.microsoft.com/office/drawing/2014/main" id="{37FB8870-D1AA-8BD1-682E-C77BC345EC85}"/>
                    </a:ext>
                  </a:extLst>
                </p:cNvPr>
                <p:cNvGrpSpPr/>
                <p:nvPr/>
              </p:nvGrpSpPr>
              <p:grpSpPr>
                <a:xfrm rot="16200000">
                  <a:off x="8667820" y="2709137"/>
                  <a:ext cx="608286" cy="1179762"/>
                  <a:chOff x="4906462" y="2046027"/>
                  <a:chExt cx="1143683" cy="1326523"/>
                </a:xfrm>
              </p:grpSpPr>
              <p:pic>
                <p:nvPicPr>
                  <p:cNvPr id="25" name="Content Placeholder 6" descr="HMC.jpg">
                    <a:extLst>
                      <a:ext uri="{FF2B5EF4-FFF2-40B4-BE49-F238E27FC236}">
                        <a16:creationId xmlns:a16="http://schemas.microsoft.com/office/drawing/2014/main" id="{C45C03FF-592D-085B-B6E1-6881FD13C540}"/>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046027"/>
                    <a:ext cx="1143683" cy="343725"/>
                  </a:xfrm>
                  <a:prstGeom prst="rect">
                    <a:avLst/>
                  </a:prstGeom>
                </p:spPr>
              </p:pic>
              <p:pic>
                <p:nvPicPr>
                  <p:cNvPr id="26" name="Content Placeholder 6" descr="HMC.jpg">
                    <a:extLst>
                      <a:ext uri="{FF2B5EF4-FFF2-40B4-BE49-F238E27FC236}">
                        <a16:creationId xmlns:a16="http://schemas.microsoft.com/office/drawing/2014/main" id="{2771288E-0FD2-E6C3-8D22-01529B0729B7}"/>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2391933"/>
                    <a:ext cx="1143683" cy="321021"/>
                  </a:xfrm>
                  <a:prstGeom prst="rect">
                    <a:avLst/>
                  </a:prstGeom>
                </p:spPr>
              </p:pic>
              <p:pic>
                <p:nvPicPr>
                  <p:cNvPr id="27" name="Content Placeholder 6" descr="HMC.jpg">
                    <a:extLst>
                      <a:ext uri="{FF2B5EF4-FFF2-40B4-BE49-F238E27FC236}">
                        <a16:creationId xmlns:a16="http://schemas.microsoft.com/office/drawing/2014/main" id="{6749B79C-76A0-3F05-170F-C21E20FBFC05}"/>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707048"/>
                    <a:ext cx="1143683" cy="343725"/>
                  </a:xfrm>
                  <a:prstGeom prst="rect">
                    <a:avLst/>
                  </a:prstGeom>
                </p:spPr>
              </p:pic>
              <p:pic>
                <p:nvPicPr>
                  <p:cNvPr id="28" name="Content Placeholder 6" descr="HMC.jpg">
                    <a:extLst>
                      <a:ext uri="{FF2B5EF4-FFF2-40B4-BE49-F238E27FC236}">
                        <a16:creationId xmlns:a16="http://schemas.microsoft.com/office/drawing/2014/main" id="{B4A5A23A-8539-B22C-855B-0C085E0304B5}"/>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3051529"/>
                    <a:ext cx="1143683" cy="321021"/>
                  </a:xfrm>
                  <a:prstGeom prst="rect">
                    <a:avLst/>
                  </a:prstGeom>
                </p:spPr>
              </p:pic>
            </p:grpSp>
            <p:grpSp>
              <p:nvGrpSpPr>
                <p:cNvPr id="29" name="Group 28">
                  <a:extLst>
                    <a:ext uri="{FF2B5EF4-FFF2-40B4-BE49-F238E27FC236}">
                      <a16:creationId xmlns:a16="http://schemas.microsoft.com/office/drawing/2014/main" id="{EE60F153-9A15-D3D1-6193-6A829E1CEF09}"/>
                    </a:ext>
                  </a:extLst>
                </p:cNvPr>
                <p:cNvGrpSpPr/>
                <p:nvPr/>
              </p:nvGrpSpPr>
              <p:grpSpPr>
                <a:xfrm rot="16200000">
                  <a:off x="8665827" y="2095464"/>
                  <a:ext cx="608286" cy="1179762"/>
                  <a:chOff x="4906462" y="2046027"/>
                  <a:chExt cx="1143683" cy="1326523"/>
                </a:xfrm>
              </p:grpSpPr>
              <p:pic>
                <p:nvPicPr>
                  <p:cNvPr id="30" name="Content Placeholder 6" descr="HMC.jpg">
                    <a:extLst>
                      <a:ext uri="{FF2B5EF4-FFF2-40B4-BE49-F238E27FC236}">
                        <a16:creationId xmlns:a16="http://schemas.microsoft.com/office/drawing/2014/main" id="{C3C7EEB6-ECF2-6665-A26C-E9243124AD69}"/>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046027"/>
                    <a:ext cx="1143683" cy="343725"/>
                  </a:xfrm>
                  <a:prstGeom prst="rect">
                    <a:avLst/>
                  </a:prstGeom>
                </p:spPr>
              </p:pic>
              <p:pic>
                <p:nvPicPr>
                  <p:cNvPr id="31" name="Content Placeholder 6" descr="HMC.jpg">
                    <a:extLst>
                      <a:ext uri="{FF2B5EF4-FFF2-40B4-BE49-F238E27FC236}">
                        <a16:creationId xmlns:a16="http://schemas.microsoft.com/office/drawing/2014/main" id="{73AB7AE8-CA57-3698-CBD4-B4A9D568251F}"/>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2391933"/>
                    <a:ext cx="1143683" cy="321021"/>
                  </a:xfrm>
                  <a:prstGeom prst="rect">
                    <a:avLst/>
                  </a:prstGeom>
                </p:spPr>
              </p:pic>
              <p:pic>
                <p:nvPicPr>
                  <p:cNvPr id="32" name="Content Placeholder 6" descr="HMC.jpg">
                    <a:extLst>
                      <a:ext uri="{FF2B5EF4-FFF2-40B4-BE49-F238E27FC236}">
                        <a16:creationId xmlns:a16="http://schemas.microsoft.com/office/drawing/2014/main" id="{7584746C-A27B-CFEC-277A-5E4CD5BD7421}"/>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707048"/>
                    <a:ext cx="1143683" cy="343725"/>
                  </a:xfrm>
                  <a:prstGeom prst="rect">
                    <a:avLst/>
                  </a:prstGeom>
                </p:spPr>
              </p:pic>
              <p:pic>
                <p:nvPicPr>
                  <p:cNvPr id="33" name="Content Placeholder 6" descr="HMC.jpg">
                    <a:extLst>
                      <a:ext uri="{FF2B5EF4-FFF2-40B4-BE49-F238E27FC236}">
                        <a16:creationId xmlns:a16="http://schemas.microsoft.com/office/drawing/2014/main" id="{F073160D-1E9F-2FFD-B205-225167228D81}"/>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3051529"/>
                    <a:ext cx="1143683" cy="321021"/>
                  </a:xfrm>
                  <a:prstGeom prst="rect">
                    <a:avLst/>
                  </a:prstGeom>
                </p:spPr>
              </p:pic>
            </p:grpSp>
            <p:grpSp>
              <p:nvGrpSpPr>
                <p:cNvPr id="34" name="Group 33">
                  <a:extLst>
                    <a:ext uri="{FF2B5EF4-FFF2-40B4-BE49-F238E27FC236}">
                      <a16:creationId xmlns:a16="http://schemas.microsoft.com/office/drawing/2014/main" id="{AD611A65-1F70-CEA3-571C-35121ECBDDFD}"/>
                    </a:ext>
                  </a:extLst>
                </p:cNvPr>
                <p:cNvGrpSpPr/>
                <p:nvPr/>
              </p:nvGrpSpPr>
              <p:grpSpPr>
                <a:xfrm>
                  <a:off x="9066807" y="2379157"/>
                  <a:ext cx="987095" cy="1209675"/>
                  <a:chOff x="4906462" y="2046027"/>
                  <a:chExt cx="1143683" cy="1326523"/>
                </a:xfrm>
              </p:grpSpPr>
              <p:pic>
                <p:nvPicPr>
                  <p:cNvPr id="35" name="Content Placeholder 6" descr="HMC.jpg">
                    <a:extLst>
                      <a:ext uri="{FF2B5EF4-FFF2-40B4-BE49-F238E27FC236}">
                        <a16:creationId xmlns:a16="http://schemas.microsoft.com/office/drawing/2014/main" id="{A9FCD01D-9E60-AC00-A878-2D7F5EAE8141}"/>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046027"/>
                    <a:ext cx="1143683" cy="343725"/>
                  </a:xfrm>
                  <a:prstGeom prst="rect">
                    <a:avLst/>
                  </a:prstGeom>
                </p:spPr>
              </p:pic>
              <p:pic>
                <p:nvPicPr>
                  <p:cNvPr id="36" name="Content Placeholder 6" descr="HMC.jpg">
                    <a:extLst>
                      <a:ext uri="{FF2B5EF4-FFF2-40B4-BE49-F238E27FC236}">
                        <a16:creationId xmlns:a16="http://schemas.microsoft.com/office/drawing/2014/main" id="{3A7EF69D-9580-2FD4-FE80-4943612E4228}"/>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2391933"/>
                    <a:ext cx="1143683" cy="321021"/>
                  </a:xfrm>
                  <a:prstGeom prst="rect">
                    <a:avLst/>
                  </a:prstGeom>
                </p:spPr>
              </p:pic>
              <p:pic>
                <p:nvPicPr>
                  <p:cNvPr id="37" name="Content Placeholder 6" descr="HMC.jpg">
                    <a:extLst>
                      <a:ext uri="{FF2B5EF4-FFF2-40B4-BE49-F238E27FC236}">
                        <a16:creationId xmlns:a16="http://schemas.microsoft.com/office/drawing/2014/main" id="{877B894E-BBE6-A796-2C47-7273FDB1CCA6}"/>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707048"/>
                    <a:ext cx="1143683" cy="343725"/>
                  </a:xfrm>
                  <a:prstGeom prst="rect">
                    <a:avLst/>
                  </a:prstGeom>
                </p:spPr>
              </p:pic>
              <p:pic>
                <p:nvPicPr>
                  <p:cNvPr id="38" name="Content Placeholder 6" descr="HMC.jpg">
                    <a:extLst>
                      <a:ext uri="{FF2B5EF4-FFF2-40B4-BE49-F238E27FC236}">
                        <a16:creationId xmlns:a16="http://schemas.microsoft.com/office/drawing/2014/main" id="{68DB2F49-E136-98FA-52E9-D22AA9DAC769}"/>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3051529"/>
                    <a:ext cx="1143683" cy="321021"/>
                  </a:xfrm>
                  <a:prstGeom prst="rect">
                    <a:avLst/>
                  </a:prstGeom>
                </p:spPr>
              </p:pic>
            </p:grpSp>
            <p:grpSp>
              <p:nvGrpSpPr>
                <p:cNvPr id="39" name="Group 38">
                  <a:extLst>
                    <a:ext uri="{FF2B5EF4-FFF2-40B4-BE49-F238E27FC236}">
                      <a16:creationId xmlns:a16="http://schemas.microsoft.com/office/drawing/2014/main" id="{77203F80-0BD3-BB75-D56A-8A5F22D0A737}"/>
                    </a:ext>
                  </a:extLst>
                </p:cNvPr>
                <p:cNvGrpSpPr/>
                <p:nvPr/>
              </p:nvGrpSpPr>
              <p:grpSpPr>
                <a:xfrm rot="16200000">
                  <a:off x="9053180" y="2611593"/>
                  <a:ext cx="608286" cy="1359775"/>
                  <a:chOff x="4906462" y="2046027"/>
                  <a:chExt cx="1143683" cy="1326523"/>
                </a:xfrm>
              </p:grpSpPr>
              <p:pic>
                <p:nvPicPr>
                  <p:cNvPr id="40" name="Content Placeholder 6" descr="HMC.jpg">
                    <a:extLst>
                      <a:ext uri="{FF2B5EF4-FFF2-40B4-BE49-F238E27FC236}">
                        <a16:creationId xmlns:a16="http://schemas.microsoft.com/office/drawing/2014/main" id="{DC016399-9FDE-D2B3-68A3-A39C97201B5A}"/>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046027"/>
                    <a:ext cx="1143683" cy="343725"/>
                  </a:xfrm>
                  <a:prstGeom prst="rect">
                    <a:avLst/>
                  </a:prstGeom>
                </p:spPr>
              </p:pic>
              <p:pic>
                <p:nvPicPr>
                  <p:cNvPr id="41" name="Content Placeholder 6" descr="HMC.jpg">
                    <a:extLst>
                      <a:ext uri="{FF2B5EF4-FFF2-40B4-BE49-F238E27FC236}">
                        <a16:creationId xmlns:a16="http://schemas.microsoft.com/office/drawing/2014/main" id="{654D5883-23D1-D215-5265-4EA45F398970}"/>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2391933"/>
                    <a:ext cx="1143683" cy="321021"/>
                  </a:xfrm>
                  <a:prstGeom prst="rect">
                    <a:avLst/>
                  </a:prstGeom>
                </p:spPr>
              </p:pic>
              <p:pic>
                <p:nvPicPr>
                  <p:cNvPr id="42" name="Content Placeholder 6" descr="HMC.jpg">
                    <a:extLst>
                      <a:ext uri="{FF2B5EF4-FFF2-40B4-BE49-F238E27FC236}">
                        <a16:creationId xmlns:a16="http://schemas.microsoft.com/office/drawing/2014/main" id="{64A56918-9E18-B200-EA66-E66EB0C48125}"/>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707048"/>
                    <a:ext cx="1143683" cy="343725"/>
                  </a:xfrm>
                  <a:prstGeom prst="rect">
                    <a:avLst/>
                  </a:prstGeom>
                </p:spPr>
              </p:pic>
              <p:pic>
                <p:nvPicPr>
                  <p:cNvPr id="43" name="Content Placeholder 6" descr="HMC.jpg">
                    <a:extLst>
                      <a:ext uri="{FF2B5EF4-FFF2-40B4-BE49-F238E27FC236}">
                        <a16:creationId xmlns:a16="http://schemas.microsoft.com/office/drawing/2014/main" id="{C64D2A2E-9BD8-40FF-7339-0FA2845C0EAD}"/>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3051529"/>
                    <a:ext cx="1143683" cy="321021"/>
                  </a:xfrm>
                  <a:prstGeom prst="rect">
                    <a:avLst/>
                  </a:prstGeom>
                </p:spPr>
              </p:pic>
            </p:grpSp>
            <p:grpSp>
              <p:nvGrpSpPr>
                <p:cNvPr id="44" name="Group 43">
                  <a:extLst>
                    <a:ext uri="{FF2B5EF4-FFF2-40B4-BE49-F238E27FC236}">
                      <a16:creationId xmlns:a16="http://schemas.microsoft.com/office/drawing/2014/main" id="{33D4E8DE-27D1-D55E-B8B7-3DF147B74510}"/>
                    </a:ext>
                  </a:extLst>
                </p:cNvPr>
                <p:cNvGrpSpPr/>
                <p:nvPr/>
              </p:nvGrpSpPr>
              <p:grpSpPr>
                <a:xfrm rot="16200000">
                  <a:off x="9141193" y="2087927"/>
                  <a:ext cx="608286" cy="1179762"/>
                  <a:chOff x="4906462" y="2046027"/>
                  <a:chExt cx="1143683" cy="1326523"/>
                </a:xfrm>
              </p:grpSpPr>
              <p:pic>
                <p:nvPicPr>
                  <p:cNvPr id="45" name="Content Placeholder 6" descr="HMC.jpg">
                    <a:extLst>
                      <a:ext uri="{FF2B5EF4-FFF2-40B4-BE49-F238E27FC236}">
                        <a16:creationId xmlns:a16="http://schemas.microsoft.com/office/drawing/2014/main" id="{48792175-C592-BC47-BC39-A1BC2D19D89B}"/>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046027"/>
                    <a:ext cx="1143683" cy="343725"/>
                  </a:xfrm>
                  <a:prstGeom prst="rect">
                    <a:avLst/>
                  </a:prstGeom>
                </p:spPr>
              </p:pic>
              <p:pic>
                <p:nvPicPr>
                  <p:cNvPr id="46" name="Content Placeholder 6" descr="HMC.jpg">
                    <a:extLst>
                      <a:ext uri="{FF2B5EF4-FFF2-40B4-BE49-F238E27FC236}">
                        <a16:creationId xmlns:a16="http://schemas.microsoft.com/office/drawing/2014/main" id="{6AA53E54-0D62-E563-E01F-1C88E23C5F9C}"/>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2391933"/>
                    <a:ext cx="1143683" cy="321021"/>
                  </a:xfrm>
                  <a:prstGeom prst="rect">
                    <a:avLst/>
                  </a:prstGeom>
                </p:spPr>
              </p:pic>
              <p:pic>
                <p:nvPicPr>
                  <p:cNvPr id="47" name="Content Placeholder 6" descr="HMC.jpg">
                    <a:extLst>
                      <a:ext uri="{FF2B5EF4-FFF2-40B4-BE49-F238E27FC236}">
                        <a16:creationId xmlns:a16="http://schemas.microsoft.com/office/drawing/2014/main" id="{818D5368-9CEE-EC4E-1E61-0FB6087AFD71}"/>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a:off x="4906462" y="2707048"/>
                    <a:ext cx="1143683" cy="343725"/>
                  </a:xfrm>
                  <a:prstGeom prst="rect">
                    <a:avLst/>
                  </a:prstGeom>
                </p:spPr>
              </p:pic>
              <p:pic>
                <p:nvPicPr>
                  <p:cNvPr id="48" name="Content Placeholder 6" descr="HMC.jpg">
                    <a:extLst>
                      <a:ext uri="{FF2B5EF4-FFF2-40B4-BE49-F238E27FC236}">
                        <a16:creationId xmlns:a16="http://schemas.microsoft.com/office/drawing/2014/main" id="{5E42878F-DB76-71E8-5CD4-7C7EE713C814}"/>
                      </a:ext>
                    </a:extLst>
                  </p:cNvPr>
                  <p:cNvPicPr>
                    <a:picLocks noChangeAspect="1"/>
                  </p:cNvPicPr>
                  <p:nvPr/>
                </p:nvPicPr>
                <p:blipFill rotWithShape="1">
                  <a:blip r:embed="rId14">
                    <a:clrChange>
                      <a:clrFrom>
                        <a:srgbClr val="FFFFFF"/>
                      </a:clrFrom>
                      <a:clrTo>
                        <a:srgbClr val="FFFFFF">
                          <a:alpha val="0"/>
                        </a:srgbClr>
                      </a:clrTo>
                    </a:clrChange>
                  </a:blip>
                  <a:srcRect l="1824" t="9338" r="2429" b="15291"/>
                  <a:stretch/>
                </p:blipFill>
                <p:spPr>
                  <a:xfrm flipV="1">
                    <a:off x="4906462" y="3051529"/>
                    <a:ext cx="1143683" cy="321021"/>
                  </a:xfrm>
                  <a:prstGeom prst="rect">
                    <a:avLst/>
                  </a:prstGeom>
                </p:spPr>
              </p:pic>
            </p:grpSp>
            <p:sp>
              <p:nvSpPr>
                <p:cNvPr id="49" name="Rectangle 48">
                  <a:extLst>
                    <a:ext uri="{FF2B5EF4-FFF2-40B4-BE49-F238E27FC236}">
                      <a16:creationId xmlns:a16="http://schemas.microsoft.com/office/drawing/2014/main" id="{19CEE51E-01D8-6892-722F-DB2984483165}"/>
                    </a:ext>
                  </a:extLst>
                </p:cNvPr>
                <p:cNvSpPr/>
                <p:nvPr/>
              </p:nvSpPr>
              <p:spPr>
                <a:xfrm>
                  <a:off x="8380089" y="2859511"/>
                  <a:ext cx="1646404" cy="341913"/>
                </a:xfrm>
                <a:prstGeom prst="rect">
                  <a:avLst/>
                </a:prstGeom>
                <a:gradFill flip="none" rotWithShape="1">
                  <a:gsLst>
                    <a:gs pos="1000">
                      <a:srgbClr val="FDEAD9">
                        <a:alpha val="0"/>
                      </a:srgbClr>
                    </a:gs>
                    <a:gs pos="7000">
                      <a:srgbClr val="FDEAD9"/>
                    </a:gs>
                    <a:gs pos="89000">
                      <a:srgbClr val="FDEAD9"/>
                    </a:gs>
                    <a:gs pos="100000">
                      <a:srgbClr val="FDEAD9">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l"/>
                  <a:r>
                    <a:rPr lang="sv-SE" sz="1600">
                      <a:solidFill>
                        <a:sysClr val="windowText" lastClr="000000"/>
                      </a:solidFill>
                      <a:latin typeface="Calibri" panose="020F0502020204030204" pitchFamily="34" charset="0"/>
                      <a:cs typeface="Calibri" panose="020F0502020204030204" pitchFamily="34" charset="0"/>
                    </a:rPr>
                    <a:t>Paperboard</a:t>
                  </a:r>
                  <a:endParaRPr lang="en-GB" sz="1600">
                    <a:solidFill>
                      <a:sysClr val="windowText" lastClr="000000"/>
                    </a:solidFill>
                    <a:latin typeface="Calibri" panose="020F0502020204030204" pitchFamily="34" charset="0"/>
                    <a:cs typeface="Calibri" panose="020F0502020204030204" pitchFamily="34" charset="0"/>
                  </a:endParaRPr>
                </a:p>
              </p:txBody>
            </p:sp>
            <p:sp>
              <p:nvSpPr>
                <p:cNvPr id="50" name="Rectangle: Rounded Corners 49">
                  <a:extLst>
                    <a:ext uri="{FF2B5EF4-FFF2-40B4-BE49-F238E27FC236}">
                      <a16:creationId xmlns:a16="http://schemas.microsoft.com/office/drawing/2014/main" id="{67A97BED-5301-298C-9848-F90B96D6F48F}"/>
                    </a:ext>
                  </a:extLst>
                </p:cNvPr>
                <p:cNvSpPr/>
                <p:nvPr/>
              </p:nvSpPr>
              <p:spPr>
                <a:xfrm>
                  <a:off x="10277330" y="1507865"/>
                  <a:ext cx="1196678" cy="291440"/>
                </a:xfrm>
                <a:prstGeom prst="roundRect">
                  <a:avLst>
                    <a:gd name="adj" fmla="val 12784"/>
                  </a:avLst>
                </a:prstGeom>
                <a:ln w="6350"/>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algn="ctr"/>
                  <a:r>
                    <a:rPr lang="sv-SE" sz="1600">
                      <a:solidFill>
                        <a:sysClr val="windowText" lastClr="000000"/>
                      </a:solidFill>
                      <a:latin typeface="Calibri" panose="020F0502020204030204" pitchFamily="34" charset="0"/>
                      <a:cs typeface="Calibri" panose="020F0502020204030204" pitchFamily="34" charset="0"/>
                    </a:rPr>
                    <a:t>Al-foil</a:t>
                  </a:r>
                  <a:endParaRPr lang="en-US" sz="1600" err="1">
                    <a:solidFill>
                      <a:sysClr val="windowText" lastClr="000000"/>
                    </a:solidFill>
                    <a:latin typeface="Calibri" panose="020F0502020204030204" pitchFamily="34" charset="0"/>
                    <a:cs typeface="Calibri" panose="020F0502020204030204" pitchFamily="34" charset="0"/>
                  </a:endParaRPr>
                </a:p>
              </p:txBody>
            </p:sp>
            <p:cxnSp>
              <p:nvCxnSpPr>
                <p:cNvPr id="51" name="Straight Connector 50">
                  <a:extLst>
                    <a:ext uri="{FF2B5EF4-FFF2-40B4-BE49-F238E27FC236}">
                      <a16:creationId xmlns:a16="http://schemas.microsoft.com/office/drawing/2014/main" id="{A59C1B19-C810-CA17-F569-11A54D92E270}"/>
                    </a:ext>
                  </a:extLst>
                </p:cNvPr>
                <p:cNvCxnSpPr>
                  <a:cxnSpLocks/>
                </p:cNvCxnSpPr>
                <p:nvPr/>
              </p:nvCxnSpPr>
              <p:spPr>
                <a:xfrm flipV="1">
                  <a:off x="10026512" y="1818052"/>
                  <a:ext cx="501638" cy="237057"/>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05725EFC-34BD-A36A-85E1-FB28C6B1DAF7}"/>
                  </a:ext>
                </a:extLst>
              </p:cNvPr>
              <p:cNvCxnSpPr>
                <a:cxnSpLocks/>
              </p:cNvCxnSpPr>
              <p:nvPr/>
            </p:nvCxnSpPr>
            <p:spPr>
              <a:xfrm flipV="1">
                <a:off x="7221882" y="2532915"/>
                <a:ext cx="639665" cy="17928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grpSp>
        <p:grpSp>
          <p:nvGrpSpPr>
            <p:cNvPr id="52" name="Group 51">
              <a:extLst>
                <a:ext uri="{FF2B5EF4-FFF2-40B4-BE49-F238E27FC236}">
                  <a16:creationId xmlns:a16="http://schemas.microsoft.com/office/drawing/2014/main" id="{FEDC63AA-421B-55D5-D873-3C865FA3F05E}"/>
                </a:ext>
              </a:extLst>
            </p:cNvPr>
            <p:cNvGrpSpPr/>
            <p:nvPr/>
          </p:nvGrpSpPr>
          <p:grpSpPr>
            <a:xfrm>
              <a:off x="2766753" y="1920667"/>
              <a:ext cx="4536273" cy="2362397"/>
              <a:chOff x="2766753" y="1920667"/>
              <a:chExt cx="4536273" cy="2362397"/>
            </a:xfrm>
          </p:grpSpPr>
          <p:grpSp>
            <p:nvGrpSpPr>
              <p:cNvPr id="11" name="Group 10">
                <a:extLst>
                  <a:ext uri="{FF2B5EF4-FFF2-40B4-BE49-F238E27FC236}">
                    <a16:creationId xmlns:a16="http://schemas.microsoft.com/office/drawing/2014/main" id="{3DBF147E-54C5-2D8B-28F6-ED88730240D0}"/>
                  </a:ext>
                </a:extLst>
              </p:cNvPr>
              <p:cNvGrpSpPr/>
              <p:nvPr/>
            </p:nvGrpSpPr>
            <p:grpSpPr>
              <a:xfrm>
                <a:off x="2766753" y="1920667"/>
                <a:ext cx="4536273" cy="2362397"/>
                <a:chOff x="2766753" y="1920667"/>
                <a:chExt cx="4536273" cy="2362397"/>
              </a:xfrm>
            </p:grpSpPr>
            <p:pic>
              <p:nvPicPr>
                <p:cNvPr id="7" name="Picture 6">
                  <a:extLst>
                    <a:ext uri="{FF2B5EF4-FFF2-40B4-BE49-F238E27FC236}">
                      <a16:creationId xmlns:a16="http://schemas.microsoft.com/office/drawing/2014/main" id="{88C1BEC8-5927-CE1A-2FAA-072A4E0A4D76}"/>
                    </a:ext>
                  </a:extLst>
                </p:cNvPr>
                <p:cNvPicPr>
                  <a:picLocks noChangeAspect="1"/>
                </p:cNvPicPr>
                <p:nvPr/>
              </p:nvPicPr>
              <p:blipFill>
                <a:blip r:embed="rId15"/>
                <a:stretch>
                  <a:fillRect/>
                </a:stretch>
              </p:blipFill>
              <p:spPr>
                <a:xfrm>
                  <a:off x="2766753" y="1920667"/>
                  <a:ext cx="4536273" cy="2362397"/>
                </a:xfrm>
                <a:prstGeom prst="rect">
                  <a:avLst/>
                </a:prstGeom>
                <a:ln w="28575">
                  <a:noFill/>
                </a:ln>
                <a:effectLst>
                  <a:outerShdw blurRad="50800" dist="38100" dir="2700000" algn="tl" rotWithShape="0">
                    <a:prstClr val="black">
                      <a:alpha val="40000"/>
                    </a:prstClr>
                  </a:outerShdw>
                </a:effectLst>
              </p:spPr>
            </p:pic>
            <p:sp>
              <p:nvSpPr>
                <p:cNvPr id="58" name="TextBox 57">
                  <a:extLst>
                    <a:ext uri="{FF2B5EF4-FFF2-40B4-BE49-F238E27FC236}">
                      <a16:creationId xmlns:a16="http://schemas.microsoft.com/office/drawing/2014/main" id="{843C19CF-B672-937E-7DBC-C3EC5B1C3714}"/>
                    </a:ext>
                  </a:extLst>
                </p:cNvPr>
                <p:cNvSpPr txBox="1"/>
                <p:nvPr/>
              </p:nvSpPr>
              <p:spPr>
                <a:xfrm>
                  <a:off x="3260547" y="3578334"/>
                  <a:ext cx="1031132" cy="246221"/>
                </a:xfrm>
                <a:prstGeom prst="rect">
                  <a:avLst/>
                </a:prstGeom>
                <a:noFill/>
              </p:spPr>
              <p:txBody>
                <a:bodyPr wrap="square" lIns="0" tIns="0" rIns="0" bIns="0" rtlCol="0">
                  <a:spAutoFit/>
                </a:bodyPr>
                <a:lstStyle/>
                <a:p>
                  <a:pPr algn="l"/>
                  <a:r>
                    <a:rPr lang="sv-SE" sz="1600">
                      <a:solidFill>
                        <a:schemeClr val="accent6">
                          <a:lumMod val="50000"/>
                        </a:schemeClr>
                      </a:solidFill>
                      <a:latin typeface="Calibri" panose="020F0502020204030204" pitchFamily="34" charset="0"/>
                      <a:cs typeface="Calibri" panose="020F0502020204030204" pitchFamily="34" charset="0"/>
                    </a:rPr>
                    <a:t>Active area</a:t>
                  </a:r>
                  <a:endParaRPr lang="en-US" sz="1600" err="1">
                    <a:solidFill>
                      <a:schemeClr val="accent6">
                        <a:lumMod val="50000"/>
                      </a:schemeClr>
                    </a:solidFill>
                    <a:latin typeface="Calibri" panose="020F0502020204030204" pitchFamily="34" charset="0"/>
                    <a:cs typeface="Calibri" panose="020F0502020204030204" pitchFamily="34" charset="0"/>
                  </a:endParaRPr>
                </a:p>
              </p:txBody>
            </p:sp>
            <p:sp>
              <p:nvSpPr>
                <p:cNvPr id="60" name="TextBox 59">
                  <a:extLst>
                    <a:ext uri="{FF2B5EF4-FFF2-40B4-BE49-F238E27FC236}">
                      <a16:creationId xmlns:a16="http://schemas.microsoft.com/office/drawing/2014/main" id="{ECAD82AE-CBD0-7AF5-E687-8FE0EA2B5508}"/>
                    </a:ext>
                  </a:extLst>
                </p:cNvPr>
                <p:cNvSpPr txBox="1"/>
                <p:nvPr/>
              </p:nvSpPr>
              <p:spPr>
                <a:xfrm>
                  <a:off x="4363562" y="2961875"/>
                  <a:ext cx="492322" cy="246221"/>
                </a:xfrm>
                <a:prstGeom prst="rect">
                  <a:avLst/>
                </a:prstGeom>
                <a:solidFill>
                  <a:schemeClr val="bg1">
                    <a:alpha val="26000"/>
                  </a:schemeClr>
                </a:solidFill>
                <a:effectLst/>
              </p:spPr>
              <p:txBody>
                <a:bodyPr wrap="square" lIns="0" tIns="0" rIns="0" bIns="0" rtlCol="0">
                  <a:spAutoFit/>
                </a:bodyPr>
                <a:lstStyle/>
                <a:p>
                  <a:pPr algn="ctr"/>
                  <a:r>
                    <a:rPr lang="sv-SE" sz="1600">
                      <a:solidFill>
                        <a:schemeClr val="accent6">
                          <a:lumMod val="50000"/>
                        </a:schemeClr>
                      </a:solidFill>
                      <a:latin typeface="Calibri" panose="020F0502020204030204" pitchFamily="34" charset="0"/>
                      <a:cs typeface="Calibri" panose="020F0502020204030204" pitchFamily="34" charset="0"/>
                    </a:rPr>
                    <a:t>Tape</a:t>
                  </a:r>
                  <a:endParaRPr lang="en-US" sz="1600" err="1">
                    <a:solidFill>
                      <a:schemeClr val="accent6">
                        <a:lumMod val="50000"/>
                      </a:schemeClr>
                    </a:solidFill>
                    <a:latin typeface="Calibri" panose="020F0502020204030204" pitchFamily="34" charset="0"/>
                    <a:cs typeface="Calibri" panose="020F0502020204030204" pitchFamily="34" charset="0"/>
                  </a:endParaRPr>
                </a:p>
              </p:txBody>
            </p:sp>
            <p:cxnSp>
              <p:nvCxnSpPr>
                <p:cNvPr id="62" name="Straight Arrow Connector 61">
                  <a:extLst>
                    <a:ext uri="{FF2B5EF4-FFF2-40B4-BE49-F238E27FC236}">
                      <a16:creationId xmlns:a16="http://schemas.microsoft.com/office/drawing/2014/main" id="{B6966621-A382-D917-F10E-1960691A52A4}"/>
                    </a:ext>
                  </a:extLst>
                </p:cNvPr>
                <p:cNvCxnSpPr>
                  <a:cxnSpLocks/>
                  <a:stCxn id="60" idx="1"/>
                </p:cNvCxnSpPr>
                <p:nvPr/>
              </p:nvCxnSpPr>
              <p:spPr>
                <a:xfrm flipH="1" flipV="1">
                  <a:off x="4067942" y="2928328"/>
                  <a:ext cx="295620" cy="15665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5" name="Straight Arrow Connector 64">
                  <a:extLst>
                    <a:ext uri="{FF2B5EF4-FFF2-40B4-BE49-F238E27FC236}">
                      <a16:creationId xmlns:a16="http://schemas.microsoft.com/office/drawing/2014/main" id="{DAE5A22D-B1A8-7CD4-7DFB-36A66AA4E9A1}"/>
                    </a:ext>
                  </a:extLst>
                </p:cNvPr>
                <p:cNvCxnSpPr>
                  <a:cxnSpLocks/>
                </p:cNvCxnSpPr>
                <p:nvPr/>
              </p:nvCxnSpPr>
              <p:spPr>
                <a:xfrm>
                  <a:off x="4855884" y="3084986"/>
                  <a:ext cx="29562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67" name="TextBox 66">
                  <a:extLst>
                    <a:ext uri="{FF2B5EF4-FFF2-40B4-BE49-F238E27FC236}">
                      <a16:creationId xmlns:a16="http://schemas.microsoft.com/office/drawing/2014/main" id="{3AA2BA28-A6A8-B293-FFB2-19C2117C2164}"/>
                    </a:ext>
                  </a:extLst>
                </p:cNvPr>
                <p:cNvSpPr txBox="1"/>
                <p:nvPr/>
              </p:nvSpPr>
              <p:spPr>
                <a:xfrm>
                  <a:off x="5525569" y="2579674"/>
                  <a:ext cx="1704724" cy="246221"/>
                </a:xfrm>
                <a:prstGeom prst="rect">
                  <a:avLst/>
                </a:prstGeom>
                <a:solidFill>
                  <a:schemeClr val="bg1">
                    <a:alpha val="26000"/>
                  </a:schemeClr>
                </a:solidFill>
                <a:effectLst/>
              </p:spPr>
              <p:txBody>
                <a:bodyPr wrap="square" lIns="0" tIns="0" rIns="0" bIns="0" rtlCol="0">
                  <a:spAutoFit/>
                </a:bodyPr>
                <a:lstStyle/>
                <a:p>
                  <a:pPr algn="ctr"/>
                  <a:r>
                    <a:rPr lang="sv-SE" sz="1600">
                      <a:solidFill>
                        <a:schemeClr val="accent6">
                          <a:lumMod val="50000"/>
                        </a:schemeClr>
                      </a:solidFill>
                      <a:latin typeface="Calibri" panose="020F0502020204030204" pitchFamily="34" charset="0"/>
                      <a:cs typeface="Calibri" panose="020F0502020204030204" pitchFamily="34" charset="0"/>
                    </a:rPr>
                    <a:t>Package Material</a:t>
                  </a:r>
                  <a:endParaRPr lang="en-US" sz="1600" err="1">
                    <a:solidFill>
                      <a:schemeClr val="accent6">
                        <a:lumMod val="50000"/>
                      </a:schemeClr>
                    </a:solidFill>
                    <a:latin typeface="Calibri" panose="020F0502020204030204" pitchFamily="34" charset="0"/>
                    <a:cs typeface="Calibri" panose="020F0502020204030204" pitchFamily="34" charset="0"/>
                  </a:endParaRPr>
                </a:p>
              </p:txBody>
            </p:sp>
            <p:sp>
              <p:nvSpPr>
                <p:cNvPr id="72" name="Rectangle: Rounded Corners 71">
                  <a:extLst>
                    <a:ext uri="{FF2B5EF4-FFF2-40B4-BE49-F238E27FC236}">
                      <a16:creationId xmlns:a16="http://schemas.microsoft.com/office/drawing/2014/main" id="{9B76CA1F-1BBA-5BF5-C9D6-2AC076EAA4F9}"/>
                    </a:ext>
                  </a:extLst>
                </p:cNvPr>
                <p:cNvSpPr/>
                <p:nvPr/>
              </p:nvSpPr>
              <p:spPr>
                <a:xfrm>
                  <a:off x="2824568" y="1956674"/>
                  <a:ext cx="1623131" cy="432001"/>
                </a:xfrm>
                <a:prstGeom prst="roundRect">
                  <a:avLst/>
                </a:prstGeom>
                <a:ln w="63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algn="ctr">
                    <a:lnSpc>
                      <a:spcPct val="85000"/>
                    </a:lnSpc>
                    <a:spcBef>
                      <a:spcPts val="599"/>
                    </a:spcBef>
                  </a:pPr>
                  <a:r>
                    <a:rPr lang="sv-SE" sz="1600">
                      <a:solidFill>
                        <a:schemeClr val="accent6">
                          <a:lumMod val="50000"/>
                        </a:schemeClr>
                      </a:solidFill>
                      <a:latin typeface="Calibri" panose="020F0502020204030204" pitchFamily="34" charset="0"/>
                      <a:cs typeface="Calibri" panose="020F0502020204030204" pitchFamily="34" charset="0"/>
                    </a:rPr>
                    <a:t>Cross - section</a:t>
                  </a:r>
                  <a:endParaRPr lang="en-US" sz="1600">
                    <a:solidFill>
                      <a:schemeClr val="accent6">
                        <a:lumMod val="50000"/>
                      </a:schemeClr>
                    </a:solidFill>
                    <a:latin typeface="Calibri" panose="020F0502020204030204" pitchFamily="34" charset="0"/>
                    <a:cs typeface="Calibri" panose="020F0502020204030204" pitchFamily="34" charset="0"/>
                  </a:endParaRPr>
                </a:p>
              </p:txBody>
            </p:sp>
          </p:grpSp>
          <p:sp>
            <p:nvSpPr>
              <p:cNvPr id="59" name="TextBox 58">
                <a:extLst>
                  <a:ext uri="{FF2B5EF4-FFF2-40B4-BE49-F238E27FC236}">
                    <a16:creationId xmlns:a16="http://schemas.microsoft.com/office/drawing/2014/main" id="{F0285F1C-6BC9-978C-E538-AAB323718716}"/>
                  </a:ext>
                </a:extLst>
              </p:cNvPr>
              <p:cNvSpPr txBox="1"/>
              <p:nvPr/>
            </p:nvSpPr>
            <p:spPr>
              <a:xfrm>
                <a:off x="5143284" y="3586884"/>
                <a:ext cx="1031132" cy="246221"/>
              </a:xfrm>
              <a:prstGeom prst="rect">
                <a:avLst/>
              </a:prstGeom>
              <a:noFill/>
            </p:spPr>
            <p:txBody>
              <a:bodyPr wrap="square" lIns="0" tIns="0" rIns="0" bIns="0" rtlCol="0">
                <a:spAutoFit/>
              </a:bodyPr>
              <a:lstStyle/>
              <a:p>
                <a:pPr algn="l"/>
                <a:r>
                  <a:rPr lang="sv-SE" sz="1600">
                    <a:solidFill>
                      <a:schemeClr val="accent6">
                        <a:lumMod val="50000"/>
                      </a:schemeClr>
                    </a:solidFill>
                    <a:latin typeface="Calibri" panose="020F0502020204030204" pitchFamily="34" charset="0"/>
                    <a:cs typeface="Calibri" panose="020F0502020204030204" pitchFamily="34" charset="0"/>
                  </a:rPr>
                  <a:t>Return area</a:t>
                </a:r>
                <a:endParaRPr lang="en-US" sz="1600" err="1">
                  <a:solidFill>
                    <a:schemeClr val="accent6">
                      <a:lumMod val="50000"/>
                    </a:schemeClr>
                  </a:solidFill>
                  <a:latin typeface="Calibri" panose="020F0502020204030204" pitchFamily="34" charset="0"/>
                  <a:cs typeface="Calibri" panose="020F0502020204030204" pitchFamily="34" charset="0"/>
                </a:endParaRPr>
              </a:p>
            </p:txBody>
          </p:sp>
        </p:grpSp>
      </p:grpSp>
      <p:cxnSp>
        <p:nvCxnSpPr>
          <p:cNvPr id="63" name="Straight Arrow Connector 62">
            <a:extLst>
              <a:ext uri="{FF2B5EF4-FFF2-40B4-BE49-F238E27FC236}">
                <a16:creationId xmlns:a16="http://schemas.microsoft.com/office/drawing/2014/main" id="{BCE7DE44-314C-9E6D-661F-329717CFB72E}"/>
              </a:ext>
            </a:extLst>
          </p:cNvPr>
          <p:cNvCxnSpPr/>
          <p:nvPr/>
        </p:nvCxnSpPr>
        <p:spPr>
          <a:xfrm flipV="1">
            <a:off x="3089550" y="4109294"/>
            <a:ext cx="601751" cy="473734"/>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B41E210-EE52-D566-B003-D3CDD8F15F4F}"/>
              </a:ext>
            </a:extLst>
          </p:cNvPr>
          <p:cNvCxnSpPr>
            <a:cxnSpLocks/>
          </p:cNvCxnSpPr>
          <p:nvPr/>
        </p:nvCxnSpPr>
        <p:spPr>
          <a:xfrm flipV="1">
            <a:off x="3089550" y="4052159"/>
            <a:ext cx="2246415" cy="530869"/>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2B9CB5C-DE40-6B9E-CCDD-D9716767C8B2}"/>
              </a:ext>
            </a:extLst>
          </p:cNvPr>
          <p:cNvSpPr txBox="1"/>
          <p:nvPr/>
        </p:nvSpPr>
        <p:spPr>
          <a:xfrm>
            <a:off x="137866" y="4944215"/>
            <a:ext cx="2506390" cy="492443"/>
          </a:xfrm>
          <a:prstGeom prst="rect">
            <a:avLst/>
          </a:prstGeom>
          <a:noFill/>
        </p:spPr>
        <p:txBody>
          <a:bodyPr wrap="square" lIns="0" tIns="0" rIns="0" bIns="0" rtlCol="0">
            <a:spAutoFit/>
          </a:bodyPr>
          <a:lstStyle/>
          <a:p>
            <a:pPr algn="l"/>
            <a:r>
              <a:rPr lang="en-IE" sz="1600" dirty="0">
                <a:solidFill>
                  <a:schemeClr val="accent6">
                    <a:lumMod val="50000"/>
                  </a:schemeClr>
                </a:solidFill>
                <a:latin typeface="Calibri" panose="020F0502020204030204" pitchFamily="34" charset="0"/>
                <a:cs typeface="Calibri" panose="020F0502020204030204" pitchFamily="34" charset="0"/>
              </a:rPr>
              <a:t>aluminum coil</a:t>
            </a:r>
          </a:p>
          <a:p>
            <a:pPr algn="l"/>
            <a:r>
              <a:rPr lang="en-IE" sz="1600" dirty="0">
                <a:solidFill>
                  <a:schemeClr val="accent6">
                    <a:lumMod val="50000"/>
                  </a:schemeClr>
                </a:solidFill>
                <a:latin typeface="Calibri" panose="020F0502020204030204" pitchFamily="34" charset="0"/>
                <a:cs typeface="Calibri" panose="020F0502020204030204" pitchFamily="34" charset="0"/>
              </a:rPr>
              <a:t>ac current (</a:t>
            </a:r>
            <a:r>
              <a:rPr lang="en-IE" sz="1600" i="1" dirty="0">
                <a:solidFill>
                  <a:schemeClr val="accent6">
                    <a:lumMod val="50000"/>
                  </a:schemeClr>
                </a:solidFill>
                <a:latin typeface="Calibri" panose="020F0502020204030204" pitchFamily="34" charset="0"/>
                <a:ea typeface="Cambria Math" panose="02040503050406030204" pitchFamily="18" charset="0"/>
                <a:cs typeface="Calibri" panose="020F0502020204030204" pitchFamily="34" charset="0"/>
              </a:rPr>
              <a:t>f</a:t>
            </a:r>
            <a:r>
              <a:rPr lang="en-IE" sz="1600" dirty="0">
                <a:solidFill>
                  <a:schemeClr val="accent6">
                    <a:lumMod val="50000"/>
                  </a:schemeClr>
                </a:solidFill>
                <a:latin typeface="Calibri" panose="020F0502020204030204" pitchFamily="34" charset="0"/>
                <a:cs typeface="Calibri" panose="020F0502020204030204" pitchFamily="34" charset="0"/>
              </a:rPr>
              <a:t> ~ 500 kHz</a:t>
            </a:r>
            <a:r>
              <a:rPr lang="en-IE" sz="1200" dirty="0">
                <a:solidFill>
                  <a:schemeClr val="accent6">
                    <a:lumMod val="50000"/>
                  </a:schemeClr>
                </a:solidFill>
                <a:latin typeface="Calibri" panose="020F0502020204030204" pitchFamily="34" charset="0"/>
                <a:cs typeface="Calibri" panose="020F0502020204030204" pitchFamily="34" charset="0"/>
              </a:rPr>
              <a:t>)</a:t>
            </a:r>
            <a:endParaRPr lang="en-IE" dirty="0">
              <a:solidFill>
                <a:schemeClr val="accent6">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3159841"/>
      </p:ext>
    </p:extLst>
  </p:cSld>
  <p:clrMapOvr>
    <a:masterClrMapping/>
  </p:clrMapOvr>
</p:sld>
</file>

<file path=ppt/theme/theme1.xml><?xml version="1.0" encoding="utf-8"?>
<a:theme xmlns:a="http://schemas.openxmlformats.org/drawingml/2006/main" name="1_Tetra Pak Widescreen Layouts">
  <a:themeElements>
    <a:clrScheme name="Tetra Pak 85">
      <a:dk1>
        <a:srgbClr val="023F88"/>
      </a:dk1>
      <a:lt1>
        <a:srgbClr val="FFFFFF"/>
      </a:lt1>
      <a:dk2>
        <a:srgbClr val="023F88"/>
      </a:dk2>
      <a:lt2>
        <a:srgbClr val="FFFFFF"/>
      </a:lt2>
      <a:accent1>
        <a:srgbClr val="023F88"/>
      </a:accent1>
      <a:accent2>
        <a:srgbClr val="00BDF2"/>
      </a:accent2>
      <a:accent3>
        <a:srgbClr val="777777"/>
      </a:accent3>
      <a:accent4>
        <a:srgbClr val="F58220"/>
      </a:accent4>
      <a:accent5>
        <a:srgbClr val="8DC63F"/>
      </a:accent5>
      <a:accent6>
        <a:srgbClr val="4A4A4A"/>
      </a:accent6>
      <a:hlink>
        <a:srgbClr val="023F88"/>
      </a:hlink>
      <a:folHlink>
        <a:srgbClr val="00BDF2"/>
      </a:folHlink>
    </a:clrScheme>
    <a:fontScheme name="TetraPak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defPPr algn="l">
          <a:defRPr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dirty="0" err="1" smtClean="0"/>
        </a:defPPr>
      </a:lstStyle>
    </a:txDef>
  </a:objectDefaults>
  <a:extraClrSchemeLst/>
  <a:extLst>
    <a:ext uri="{05A4C25C-085E-4340-85A3-A5531E510DB2}">
      <thm15:themeFamily xmlns:thm15="http://schemas.microsoft.com/office/thememl/2012/main" name="Tetra Pak Basic Master Widescreen.potx" id="{7193F60D-75C8-4394-977A-3EB9AEDEE614}" vid="{FF4B10F8-1832-45AD-A6F4-731254BCCE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0">
    <wetp:webextensionref xmlns:r="http://schemas.openxmlformats.org/officeDocument/2006/relationships" r:id="rId1"/>
  </wetp:taskpane>
  <wetp:taskpane dockstate="right" visibility="0" width="350" row="11">
    <wetp:webextensionref xmlns:r="http://schemas.openxmlformats.org/officeDocument/2006/relationships" r:id="rId2"/>
  </wetp:taskpane>
  <wetp:taskpane dockstate="right" visibility="0" width="619" row="1">
    <wetp:webextensionref xmlns:r="http://schemas.openxmlformats.org/officeDocument/2006/relationships" r:id="rId3"/>
  </wetp:taskpane>
</wetp:taskpanes>
</file>

<file path=ppt/webextensions/webextension1.xml><?xml version="1.0" encoding="utf-8"?>
<we:webextension xmlns:we="http://schemas.microsoft.com/office/webextensions/webextension/2010/11" id="{C2BBD3E1-2AC0-46F1-BC32-B4977A03F24F}">
  <we:reference id="wa104380907" version="3.0.0.0" store="sv-SE" storeType="OMEX"/>
  <we:alternateReferences>
    <we:reference id="wa104380907" version="3.0.0.0" store="WA104380907"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8CDFA5E7-7AFB-4D1F-BE52-5616EA8389B0}">
  <we:reference id="wa104178141" version="4.3.3.0" store="sv-SE" storeType="OMEX"/>
  <we:alternateReferences>
    <we:reference id="wa104178141" version="4.3.3.0" store="WA104178141"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2B8303B0-958E-4CAE-BCD4-D55A30EBF83E}">
  <we:reference id="fd624fb9-2cff-43d6-a4a7-5636de2a5b64" version="1.5.0.0" store="EXCatalog" storeType="EXCatalog"/>
  <we:alternateReferences>
    <we:reference id="WA200001766" version="1.5.0.0" store="en-US" storeType="OMEX"/>
  </we:alternateReferences>
  <we:properties>
    <we:property name="CantoAssets" value="&quot;[{\&quot;scheme\&quot;:\&quot;presentation\&quot;,\&quot;id\&quot;:\&quot;a5pou94inh2a72aibeaurnvn7c\&quot;,\&quot;tenant\&quot;:\&quot;tetrapak.canto.global\&quot;,\&quot;time\&quot;:\&quot;20201005152543000\&quot;,\&quot;name\&quot;:\&quot;Sales Presentation - Start-up Solution.pptx\&quot;,\&quot;addedby\&quot;:\&quot;test\&quot;}]&quot;"/>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6368B48348F148A1CC92C68E8FC7F5" ma:contentTypeVersion="11" ma:contentTypeDescription="Create a new document." ma:contentTypeScope="" ma:versionID="88e0344e73953284a1e38b4e0c44951b">
  <xsd:schema xmlns:xsd="http://www.w3.org/2001/XMLSchema" xmlns:xs="http://www.w3.org/2001/XMLSchema" xmlns:p="http://schemas.microsoft.com/office/2006/metadata/properties" xmlns:ns2="69918aba-287f-413e-8231-63c8f6e34701" xmlns:ns3="247bd26d-0275-4b65-ac11-2a6c3f8403aa" targetNamespace="http://schemas.microsoft.com/office/2006/metadata/properties" ma:root="true" ma:fieldsID="5df4b037d546b1f1ba97279124b15191" ns2:_="" ns3:_="">
    <xsd:import namespace="69918aba-287f-413e-8231-63c8f6e34701"/>
    <xsd:import namespace="247bd26d-0275-4b65-ac11-2a6c3f8403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918aba-287f-413e-8231-63c8f6e347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8b4bb17-eea2-4f71-9b46-2896357e628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7bd26d-0275-4b65-ac11-2a6c3f8403aa"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4cd1b34-9116-41c8-96d8-f7172157a1b4}" ma:internalName="TaxCatchAll" ma:showField="CatchAllData" ma:web="247bd26d-0275-4b65-ac11-2a6c3f8403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9918aba-287f-413e-8231-63c8f6e34701">
      <Terms xmlns="http://schemas.microsoft.com/office/infopath/2007/PartnerControls"/>
    </lcf76f155ced4ddcb4097134ff3c332f>
    <TaxCatchAll xmlns="247bd26d-0275-4b65-ac11-2a6c3f8403a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32E955-37A3-4259-A1BF-C3FCBDECA992}">
  <ds:schemaRefs>
    <ds:schemaRef ds:uri="247bd26d-0275-4b65-ac11-2a6c3f8403aa"/>
    <ds:schemaRef ds:uri="69918aba-287f-413e-8231-63c8f6e3470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E3EA234-7EAD-40CF-AD4D-C693673E42F6}">
  <ds:schemaRefs>
    <ds:schemaRef ds:uri="247bd26d-0275-4b65-ac11-2a6c3f8403aa"/>
    <ds:schemaRef ds:uri="69918aba-287f-413e-8231-63c8f6e34701"/>
    <ds:schemaRef ds:uri="a111675b-28e0-4470-ab3f-604953f36ead"/>
    <ds:schemaRef ds:uri="e7b6ad51-9fec-4302-9125-cae5988b3d5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497C37B-43FC-408A-8700-A29CF2BA25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1418</TotalTime>
  <Words>1350</Words>
  <Application>Microsoft Office PowerPoint</Application>
  <PresentationFormat>Widescreen</PresentationFormat>
  <Paragraphs>244</Paragraphs>
  <Slides>21</Slides>
  <Notes>4</Notes>
  <HiddenSlides>2</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21</vt:i4>
      </vt:variant>
    </vt:vector>
  </HeadingPairs>
  <TitlesOfParts>
    <vt:vector size="27" baseType="lpstr">
      <vt:lpstr>Wingdings</vt:lpstr>
      <vt:lpstr>Arial</vt:lpstr>
      <vt:lpstr>Times New Roman</vt:lpstr>
      <vt:lpstr>Cambria Math</vt:lpstr>
      <vt:lpstr>Calibri</vt:lpstr>
      <vt:lpstr>1_Tetra Pak Widescreen Layouts</vt:lpstr>
      <vt:lpstr>Simulating the Coupled Mass and Heat Transport in Package Material during Induction Sealing</vt:lpstr>
      <vt:lpstr>Outline</vt:lpstr>
      <vt:lpstr>Outline</vt:lpstr>
      <vt:lpstr>Tetra Pak A world leading food processing and packaging company</vt:lpstr>
      <vt:lpstr>Filling machines, package material, induction sealing </vt:lpstr>
      <vt:lpstr>Outline</vt:lpstr>
      <vt:lpstr>Package material model: heat and mass transport</vt:lpstr>
      <vt:lpstr>Outline</vt:lpstr>
      <vt:lpstr>Induction heating device model (2-D)</vt:lpstr>
      <vt:lpstr>Induction heating device model (2-D)</vt:lpstr>
      <vt:lpstr>Outline</vt:lpstr>
      <vt:lpstr>Model results - Sensitivity analysis</vt:lpstr>
      <vt:lpstr>Discussion - Model vs. experimental data carried out on a given board grade</vt:lpstr>
      <vt:lpstr>Recap</vt:lpstr>
      <vt:lpstr>Backup Slides</vt:lpstr>
      <vt:lpstr>Tetra Pak - World leading food processing and packaging solutions company</vt:lpstr>
      <vt:lpstr>Introduction - Tetra Pak Packaging</vt:lpstr>
      <vt:lpstr>Model Results - Sensitivity analysis</vt:lpstr>
      <vt:lpstr>Model Results - Sensitivity analysis</vt:lpstr>
      <vt:lpstr>Model Results - Sensitivity analysis</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Simulating the Coupled Mass and Heat Transport in Package Material during Induction Sealing</dc:title>
  <dc:creator>Henrik MakunguAskfelt</dc:creator>
  <cp:lastModifiedBy>Tecno</cp:lastModifiedBy>
  <cp:revision>3</cp:revision>
  <cp:lastPrinted>2021-01-29T11:26:26Z</cp:lastPrinted>
  <dcterms:created xsi:type="dcterms:W3CDTF">2024-09-10T08:25:22Z</dcterms:created>
  <dcterms:modified xsi:type="dcterms:W3CDTF">2024-10-21T15:40:09Z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0x0101004F6368B48348F148A1CC92C68E8FC7F5</vt:lpwstr>
  </property>
  <property fmtid="{D5CDD505-2E9C-101B-9397-08002B2CF9AE}" pid="3" name="MediaServiceImageTags">
    <vt:lpwstr/>
  </property>
  <property fmtid="{D5CDD505-2E9C-101B-9397-08002B2CF9AE}" pid="4" name="MSIP_Label_b5339dd7-e0cb-43aa-a61d-fed1619267bf_Enabled">
    <vt:lpwstr>true</vt:lpwstr>
  </property>
  <property fmtid="{D5CDD505-2E9C-101B-9397-08002B2CF9AE}" pid="5" name="MSIP_Label_b5339dd7-e0cb-43aa-a61d-fed1619267bf_SetDate">
    <vt:lpwstr>2024-09-10T08:34:01Z</vt:lpwstr>
  </property>
  <property fmtid="{D5CDD505-2E9C-101B-9397-08002B2CF9AE}" pid="6" name="MSIP_Label_b5339dd7-e0cb-43aa-a61d-fed1619267bf_Method">
    <vt:lpwstr>Privileged</vt:lpwstr>
  </property>
  <property fmtid="{D5CDD505-2E9C-101B-9397-08002B2CF9AE}" pid="7" name="MSIP_Label_b5339dd7-e0cb-43aa-a61d-fed1619267bf_Name">
    <vt:lpwstr>Public</vt:lpwstr>
  </property>
  <property fmtid="{D5CDD505-2E9C-101B-9397-08002B2CF9AE}" pid="8" name="MSIP_Label_b5339dd7-e0cb-43aa-a61d-fed1619267bf_SiteId">
    <vt:lpwstr>d2d2794a-61cc-4823-9690-8e288fd554cc</vt:lpwstr>
  </property>
  <property fmtid="{D5CDD505-2E9C-101B-9397-08002B2CF9AE}" pid="9" name="MSIP_Label_b5339dd7-e0cb-43aa-a61d-fed1619267bf_ActionId">
    <vt:lpwstr>31db2a2b-d8ba-486b-9b9e-a4167fd7aabe</vt:lpwstr>
  </property>
  <property fmtid="{D5CDD505-2E9C-101B-9397-08002B2CF9AE}" pid="10" name="MSIP_Label_b5339dd7-e0cb-43aa-a61d-fed1619267bf_ContentBits">
    <vt:lpwstr>0</vt:lpwstr>
  </property>
</Properties>
</file>