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avi" ContentType="video/x-msvideo"/>
  <Default Extension="jpg" ContentType="image/jpeg"/>
  <Default Extension="mp4" ContentType="video/mp4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56" r:id="rId2"/>
    <p:sldId id="563" r:id="rId3"/>
    <p:sldId id="564" r:id="rId4"/>
    <p:sldId id="496" r:id="rId5"/>
    <p:sldId id="549" r:id="rId6"/>
    <p:sldId id="573" r:id="rId7"/>
    <p:sldId id="459" r:id="rId8"/>
    <p:sldId id="565" r:id="rId9"/>
    <p:sldId id="460" r:id="rId10"/>
    <p:sldId id="566" r:id="rId11"/>
    <p:sldId id="567" r:id="rId12"/>
    <p:sldId id="568" r:id="rId13"/>
    <p:sldId id="569" r:id="rId14"/>
    <p:sldId id="570" r:id="rId15"/>
    <p:sldId id="572" r:id="rId16"/>
    <p:sldId id="526" r:id="rId17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2" pos="3863" userDrawn="1">
          <p15:clr>
            <a:srgbClr val="A4A3A4"/>
          </p15:clr>
        </p15:guide>
        <p15:guide id="3" orient="horz" pos="2183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00"/>
    <a:srgbClr val="FFCD2F"/>
    <a:srgbClr val="F07B10"/>
    <a:srgbClr val="0602BE"/>
    <a:srgbClr val="150D00"/>
    <a:srgbClr val="DE8922"/>
    <a:srgbClr val="E45E5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9" autoAdjust="0"/>
    <p:restoredTop sz="94660"/>
  </p:normalViewPr>
  <p:slideViewPr>
    <p:cSldViewPr snapToGrid="0">
      <p:cViewPr varScale="1">
        <p:scale>
          <a:sx n="100" d="100"/>
          <a:sy n="100" d="100"/>
        </p:scale>
        <p:origin x="246" y="84"/>
      </p:cViewPr>
      <p:guideLst>
        <p:guide pos="3863"/>
        <p:guide orient="horz" pos="2183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071DEC3-DEBA-4140-AC79-C444308EEFA7}" type="datetimeFigureOut">
              <a:rPr lang="en-GB" smtClean="0"/>
              <a:t>25/10/2024</a:t>
            </a:fld>
            <a:endParaRPr lang="en-GB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D1EB09D-5896-4AE4-B55B-6B196959504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98234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7B61A3A-4DB2-41B5-B708-FC43E937E9C5}" type="slidenum">
              <a:rPr lang="it-IT" smtClean="0"/>
              <a:t>1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55384596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7B61A3A-4DB2-41B5-B708-FC43E937E9C5}" type="slidenum">
              <a:rPr lang="it-IT" smtClean="0"/>
              <a:t>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352404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D1EB09D-5896-4AE4-B55B-6B1969595048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42635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2A18309-0C47-2DA5-E538-3DB02E2B690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D1DEBC2F-C1C4-0234-4709-50460152178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  <a:endParaRPr lang="en-GB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23360D1-5F09-43E8-8BD4-457414B106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8FFE7E-E5ED-4CEF-8B2C-ED08B4B65ECA}" type="datetimeFigureOut">
              <a:rPr lang="en-GB" smtClean="0"/>
              <a:t>25/10/2024</a:t>
            </a:fld>
            <a:endParaRPr lang="en-GB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E92A4DE4-E351-6E8A-EC45-DCA51CDB96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E9DCB2A7-04DF-DA2B-E591-E453D7AA21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C4DC50-5F83-46DD-A6D7-B9E0E2D1C09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823969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F70D6016-88A8-9776-CCF4-5B94FBA760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FEA21D60-83C9-497E-A5AD-1BC261F4FAB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1D3FBF5-D12A-3AFC-002C-F8217E2062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8FFE7E-E5ED-4CEF-8B2C-ED08B4B65ECA}" type="datetimeFigureOut">
              <a:rPr lang="en-GB" smtClean="0"/>
              <a:t>25/10/2024</a:t>
            </a:fld>
            <a:endParaRPr lang="en-GB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3A26DDCB-1FE9-85D0-4A93-7AC7002503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8F9363B-E12E-2E28-8AEF-D4307D3A7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C4DC50-5F83-46DD-A6D7-B9E0E2D1C09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64780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F8298C92-1B25-913D-189D-9F89CA95912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CF310415-38F4-12CA-DEC2-92A3DEE5DF6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BE1FBB9-8904-4CA2-7821-1E5A1FDBBE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8FFE7E-E5ED-4CEF-8B2C-ED08B4B65ECA}" type="datetimeFigureOut">
              <a:rPr lang="en-GB" smtClean="0"/>
              <a:t>25/10/2024</a:t>
            </a:fld>
            <a:endParaRPr lang="en-GB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F2178E9B-332E-4F63-F308-A12681368D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FC3C818-E928-33F1-BC00-01F567FF2B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C4DC50-5F83-46DD-A6D7-B9E0E2D1C09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616234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84F23448-472D-F9E1-B18B-90109DBDE7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4C7182F-2B7A-6D64-68BA-A511CA26B0F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95C942D-2493-57CF-ECDC-ED361977DD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8FFE7E-E5ED-4CEF-8B2C-ED08B4B65ECA}" type="datetimeFigureOut">
              <a:rPr lang="en-GB" smtClean="0"/>
              <a:t>25/10/2024</a:t>
            </a:fld>
            <a:endParaRPr lang="en-GB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0CD5229-1EB1-C589-A1AD-C4C2AB04CF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E9FC3C2F-FF6D-C006-818E-0DC9D2EEAD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C4DC50-5F83-46DD-A6D7-B9E0E2D1C09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70934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B8082C4-2219-DF93-70F3-FC237346EA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3253C78-9EF8-EC04-030A-ADBA87C53BB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D9B3106-88FF-1AB6-A678-F058B7C453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8FFE7E-E5ED-4CEF-8B2C-ED08B4B65ECA}" type="datetimeFigureOut">
              <a:rPr lang="en-GB" smtClean="0"/>
              <a:t>25/10/2024</a:t>
            </a:fld>
            <a:endParaRPr lang="en-GB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314451D4-748B-7C62-3E9A-81A0BD0A6E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CE80EE3C-2F5A-EE52-EAAB-ADFBA9EC75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C4DC50-5F83-46DD-A6D7-B9E0E2D1C09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047275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8861C86C-A1A5-3F15-8682-6BEFD304EF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ADE5A23F-399E-6CA2-ACD7-85D6B2F7296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282403BC-81E8-79B3-9445-2BB103E3B0D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D611A38A-68FC-91F6-900A-B137FF8392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8FFE7E-E5ED-4CEF-8B2C-ED08B4B65ECA}" type="datetimeFigureOut">
              <a:rPr lang="en-GB" smtClean="0"/>
              <a:t>25/10/2024</a:t>
            </a:fld>
            <a:endParaRPr lang="en-GB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892358DD-4C7E-BB88-BCE5-0C36C1DBA6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BC5115DD-B75D-D546-2BFC-8D00D50C1C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C4DC50-5F83-46DD-A6D7-B9E0E2D1C09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43375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E3ADF44-F683-1F7B-6350-7A71020BB9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9894E7D1-F94A-F6A6-DF5A-B098C62E137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8AC71527-180A-D0FC-38E7-D6A956C0B6A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C0326C13-5291-5055-9DC9-33267969DA5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4316DA0F-CE8E-9713-C26B-D2AD466B9D7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FAE22AC-9B19-9A75-DEE6-8EC6128111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8FFE7E-E5ED-4CEF-8B2C-ED08B4B65ECA}" type="datetimeFigureOut">
              <a:rPr lang="en-GB" smtClean="0"/>
              <a:t>25/10/2024</a:t>
            </a:fld>
            <a:endParaRPr lang="en-GB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D091468B-C45B-BA3E-7123-AD9A513011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2A6C6360-1A12-9FDD-B503-F7A885234E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C4DC50-5F83-46DD-A6D7-B9E0E2D1C09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288239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0920D8B-D998-4EAC-480C-376DEC83BA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C08DADDA-FEBE-356A-5879-35542E88D1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8FFE7E-E5ED-4CEF-8B2C-ED08B4B65ECA}" type="datetimeFigureOut">
              <a:rPr lang="en-GB" smtClean="0"/>
              <a:t>25/10/2024</a:t>
            </a:fld>
            <a:endParaRPr lang="en-GB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9EABED34-090D-E878-83F4-B8A1B0D530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9526D02E-DC11-FC14-E924-8F5FE09115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C4DC50-5F83-46DD-A6D7-B9E0E2D1C09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038267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25B4AE6-A051-BCCF-7AA3-22DA2A19AB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8FFE7E-E5ED-4CEF-8B2C-ED08B4B65ECA}" type="datetimeFigureOut">
              <a:rPr lang="en-GB" smtClean="0"/>
              <a:t>25/10/2024</a:t>
            </a:fld>
            <a:endParaRPr lang="en-GB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912A4206-A744-D696-F09A-40291336AF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E88A824A-DD8A-9124-4ABC-50FD3AC823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C4DC50-5F83-46DD-A6D7-B9E0E2D1C09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559926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081E003-4E2C-14FC-9663-02FBCAF9AD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DE262254-96AB-FCA3-9BA8-3564A1400B9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05787776-C632-CBCB-BBD3-8FE547AD590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1DDB784-9F94-ED39-688D-B7187D52FE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8FFE7E-E5ED-4CEF-8B2C-ED08B4B65ECA}" type="datetimeFigureOut">
              <a:rPr lang="en-GB" smtClean="0"/>
              <a:t>25/10/2024</a:t>
            </a:fld>
            <a:endParaRPr lang="en-GB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C676364E-8A11-CB1D-1498-2542395443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39BD1B0A-44CA-4E51-4572-3AC39281C3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C4DC50-5F83-46DD-A6D7-B9E0E2D1C09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21362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8D409A8-5A05-A1BB-1731-F738FADF7B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9AC79E4E-4689-49F3-DBDE-89119F52604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040B22B1-A3E7-5783-D17A-6B5E6817BC8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BAC0D82A-9D5C-E0D2-7E9A-D566540BFC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8FFE7E-E5ED-4CEF-8B2C-ED08B4B65ECA}" type="datetimeFigureOut">
              <a:rPr lang="en-GB" smtClean="0"/>
              <a:t>25/10/2024</a:t>
            </a:fld>
            <a:endParaRPr lang="en-GB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B417D92-6715-E81D-D5FA-11B09BDE69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A69B9D4-4211-C893-AB11-F18EE8F74D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C4DC50-5F83-46DD-A6D7-B9E0E2D1C09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215547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8777C60-AB58-F9F0-C4D5-F3359D1DDC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016CB85D-BA8F-D9D3-2205-844858D5232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0D11B43-E3B2-3287-C5C0-2D73F6869AF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8FFE7E-E5ED-4CEF-8B2C-ED08B4B65ECA}" type="datetimeFigureOut">
              <a:rPr lang="en-GB" smtClean="0"/>
              <a:t>25/10/2024</a:t>
            </a:fld>
            <a:endParaRPr lang="en-GB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E650297C-D95C-6734-4974-87A467A8BC7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32DFBE0-119F-0E71-D6B8-1A823D1A518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C4DC50-5F83-46DD-A6D7-B9E0E2D1C09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125059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png"/><Relationship Id="rId3" Type="http://schemas.openxmlformats.org/officeDocument/2006/relationships/image" Target="../media/image29.jpg"/><Relationship Id="rId7" Type="http://schemas.openxmlformats.org/officeDocument/2006/relationships/image" Target="../media/image27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8.png"/><Relationship Id="rId11" Type="http://schemas.openxmlformats.org/officeDocument/2006/relationships/image" Target="../media/image42.png"/><Relationship Id="rId5" Type="http://schemas.openxmlformats.org/officeDocument/2006/relationships/image" Target="../media/image3.jpeg"/><Relationship Id="rId10" Type="http://schemas.openxmlformats.org/officeDocument/2006/relationships/image" Target="../media/image41.png"/><Relationship Id="rId4" Type="http://schemas.openxmlformats.org/officeDocument/2006/relationships/image" Target="../media/image2.jpeg"/><Relationship Id="rId9" Type="http://schemas.openxmlformats.org/officeDocument/2006/relationships/image" Target="../media/image4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46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5.png"/><Relationship Id="rId5" Type="http://schemas.openxmlformats.org/officeDocument/2006/relationships/image" Target="../media/image44.png"/><Relationship Id="rId4" Type="http://schemas.openxmlformats.org/officeDocument/2006/relationships/image" Target="../media/image43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.png"/><Relationship Id="rId3" Type="http://schemas.openxmlformats.org/officeDocument/2006/relationships/image" Target="../media/image47.png"/><Relationship Id="rId7" Type="http://schemas.openxmlformats.org/officeDocument/2006/relationships/image" Target="../media/image43.png"/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jpeg"/><Relationship Id="rId11" Type="http://schemas.openxmlformats.org/officeDocument/2006/relationships/image" Target="../media/image51.png"/><Relationship Id="rId5" Type="http://schemas.openxmlformats.org/officeDocument/2006/relationships/image" Target="../media/image2.jpeg"/><Relationship Id="rId10" Type="http://schemas.openxmlformats.org/officeDocument/2006/relationships/image" Target="../media/image50.png"/><Relationship Id="rId4" Type="http://schemas.openxmlformats.org/officeDocument/2006/relationships/image" Target="../media/image48.png"/><Relationship Id="rId9" Type="http://schemas.openxmlformats.org/officeDocument/2006/relationships/image" Target="../media/image2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38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3.png"/><Relationship Id="rId5" Type="http://schemas.openxmlformats.org/officeDocument/2006/relationships/image" Target="../media/image42.png"/><Relationship Id="rId4" Type="http://schemas.openxmlformats.org/officeDocument/2006/relationships/image" Target="../media/image5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jpg"/><Relationship Id="rId5" Type="http://schemas.openxmlformats.org/officeDocument/2006/relationships/image" Target="../media/image55.png"/><Relationship Id="rId4" Type="http://schemas.openxmlformats.org/officeDocument/2006/relationships/image" Target="../media/image5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4.mp4"/><Relationship Id="rId1" Type="http://schemas.microsoft.com/office/2007/relationships/media" Target="../media/media4.mp4"/><Relationship Id="rId6" Type="http://schemas.openxmlformats.org/officeDocument/2006/relationships/image" Target="../media/image2.jpeg"/><Relationship Id="rId5" Type="http://schemas.openxmlformats.org/officeDocument/2006/relationships/image" Target="../media/image57.jpeg"/><Relationship Id="rId4" Type="http://schemas.openxmlformats.org/officeDocument/2006/relationships/image" Target="../media/image5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eg"/><Relationship Id="rId3" Type="http://schemas.openxmlformats.org/officeDocument/2006/relationships/image" Target="../media/image7.jpe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jpeg"/><Relationship Id="rId10" Type="http://schemas.openxmlformats.org/officeDocument/2006/relationships/image" Target="../media/image3.jpeg"/><Relationship Id="rId4" Type="http://schemas.openxmlformats.org/officeDocument/2006/relationships/image" Target="../media/image8.jpeg"/><Relationship Id="rId9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7" Type="http://schemas.openxmlformats.org/officeDocument/2006/relationships/image" Target="../media/image3.jpe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6.jpeg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jpeg"/><Relationship Id="rId5" Type="http://schemas.openxmlformats.org/officeDocument/2006/relationships/image" Target="../media/image19.jpg"/><Relationship Id="rId4" Type="http://schemas.openxmlformats.org/officeDocument/2006/relationships/image" Target="../media/image2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13" Type="http://schemas.openxmlformats.org/officeDocument/2006/relationships/image" Target="../media/image25.png"/><Relationship Id="rId3" Type="http://schemas.microsoft.com/office/2007/relationships/media" Target="../media/media2.mp4"/><Relationship Id="rId7" Type="http://schemas.openxmlformats.org/officeDocument/2006/relationships/slideLayout" Target="../slideLayouts/slideLayout2.xml"/><Relationship Id="rId12" Type="http://schemas.openxmlformats.org/officeDocument/2006/relationships/image" Target="../media/image24.png"/><Relationship Id="rId2" Type="http://schemas.openxmlformats.org/officeDocument/2006/relationships/video" Target="../media/media1.avi"/><Relationship Id="rId16" Type="http://schemas.openxmlformats.org/officeDocument/2006/relationships/image" Target="../media/image3.jpeg"/><Relationship Id="rId1" Type="http://schemas.microsoft.com/office/2007/relationships/media" Target="../media/media1.avi"/><Relationship Id="rId6" Type="http://schemas.openxmlformats.org/officeDocument/2006/relationships/video" Target="../media/media3.avi"/><Relationship Id="rId11" Type="http://schemas.openxmlformats.org/officeDocument/2006/relationships/image" Target="../media/image23.jpeg"/><Relationship Id="rId5" Type="http://schemas.microsoft.com/office/2007/relationships/media" Target="../media/media3.avi"/><Relationship Id="rId15" Type="http://schemas.openxmlformats.org/officeDocument/2006/relationships/image" Target="../media/image2.jpeg"/><Relationship Id="rId10" Type="http://schemas.openxmlformats.org/officeDocument/2006/relationships/image" Target="../media/image22.jpeg"/><Relationship Id="rId4" Type="http://schemas.openxmlformats.org/officeDocument/2006/relationships/video" Target="../media/media2.mp4"/><Relationship Id="rId9" Type="http://schemas.openxmlformats.org/officeDocument/2006/relationships/image" Target="../media/image21.png"/><Relationship Id="rId14" Type="http://schemas.openxmlformats.org/officeDocument/2006/relationships/image" Target="../media/image2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7" Type="http://schemas.openxmlformats.org/officeDocument/2006/relationships/image" Target="../media/image30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jpeg"/><Relationship Id="rId5" Type="http://schemas.openxmlformats.org/officeDocument/2006/relationships/image" Target="../media/image29.jpg"/><Relationship Id="rId4" Type="http://schemas.openxmlformats.org/officeDocument/2006/relationships/image" Target="../media/image28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eg"/><Relationship Id="rId3" Type="http://schemas.openxmlformats.org/officeDocument/2006/relationships/image" Target="NULL"/><Relationship Id="rId7" Type="http://schemas.openxmlformats.org/officeDocument/2006/relationships/image" Target="../media/image34.jpeg"/><Relationship Id="rId2" Type="http://schemas.openxmlformats.org/officeDocument/2006/relationships/image" Target="NUL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jpeg"/><Relationship Id="rId11" Type="http://schemas.openxmlformats.org/officeDocument/2006/relationships/image" Target="../media/image27.png"/><Relationship Id="rId5" Type="http://schemas.openxmlformats.org/officeDocument/2006/relationships/image" Target="../media/image32.jpeg"/><Relationship Id="rId10" Type="http://schemas.openxmlformats.org/officeDocument/2006/relationships/image" Target="../media/image29.jpg"/><Relationship Id="rId4" Type="http://schemas.openxmlformats.org/officeDocument/2006/relationships/image" Target="../media/image31.jpg"/><Relationship Id="rId9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>
            <a:extLst>
              <a:ext uri="{FF2B5EF4-FFF2-40B4-BE49-F238E27FC236}">
                <a16:creationId xmlns:a16="http://schemas.microsoft.com/office/drawing/2014/main" id="{607AE6CC-47E7-4BF5-A36F-7A58E399B47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55" r="1355"/>
          <a:stretch/>
        </p:blipFill>
        <p:spPr>
          <a:xfrm>
            <a:off x="319813" y="2745270"/>
            <a:ext cx="4781005" cy="2689315"/>
          </a:xfrm>
          <a:prstGeom prst="rect">
            <a:avLst/>
          </a:prstGeom>
        </p:spPr>
      </p:pic>
      <p:sp>
        <p:nvSpPr>
          <p:cNvPr id="2" name="Titolo 1">
            <a:extLst>
              <a:ext uri="{FF2B5EF4-FFF2-40B4-BE49-F238E27FC236}">
                <a16:creationId xmlns:a16="http://schemas.microsoft.com/office/drawing/2014/main" id="{94E338F4-E9FB-43AA-82DD-0D89F409C91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23142" y="1268153"/>
            <a:ext cx="10668001" cy="2186247"/>
          </a:xfrm>
        </p:spPr>
        <p:txBody>
          <a:bodyPr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sz="4800" b="1" dirty="0">
                <a:ln w="12700">
                  <a:solidFill>
                    <a:schemeClr val="tx1"/>
                  </a:solidFill>
                  <a:prstDash val="solid"/>
                </a:ln>
                <a:pattFill prst="pct50">
                  <a:fgClr>
                    <a:srgbClr val="00B0F0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PIC simulation of a 2.45 GHz ECR ion source using COMSOL tensorial permittivity RF capability</a:t>
            </a:r>
            <a:endParaRPr lang="it-IT" sz="4800" b="1" dirty="0">
              <a:ln w="12700">
                <a:solidFill>
                  <a:schemeClr val="tx1"/>
                </a:solidFill>
                <a:prstDash val="solid"/>
              </a:ln>
              <a:pattFill prst="pct50">
                <a:fgClr>
                  <a:srgbClr val="00B0F0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839C6DDF-54A8-46FA-BDC0-97F367B433C3}"/>
              </a:ext>
            </a:extLst>
          </p:cNvPr>
          <p:cNvSpPr txBox="1"/>
          <p:nvPr/>
        </p:nvSpPr>
        <p:spPr>
          <a:xfrm>
            <a:off x="4925656" y="3998039"/>
            <a:ext cx="259434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algn="ctr" rtl="0" eaLnBrk="1" fontAlgn="t" latinLnBrk="0" hangingPunct="1">
              <a:spcBef>
                <a:spcPts val="0"/>
              </a:spcBef>
              <a:spcAft>
                <a:spcPts val="0"/>
              </a:spcAft>
            </a:pPr>
            <a:r>
              <a:rPr lang="it-IT" sz="2800" b="1" u="sng" dirty="0"/>
              <a:t>Lorenzo Neri </a:t>
            </a:r>
          </a:p>
          <a:p>
            <a:pPr marL="0" algn="ctr" rtl="0" eaLnBrk="1" fontAlgn="t" latinLnBrk="0" hangingPunct="1">
              <a:spcBef>
                <a:spcPts val="0"/>
              </a:spcBef>
              <a:spcAft>
                <a:spcPts val="0"/>
              </a:spcAft>
            </a:pPr>
            <a:r>
              <a:rPr lang="it-IT" sz="2800" dirty="0"/>
              <a:t>INFN-LNS</a:t>
            </a:r>
          </a:p>
        </p:txBody>
      </p:sp>
      <p:pic>
        <p:nvPicPr>
          <p:cNvPr id="6" name="Immagine 5">
            <a:extLst>
              <a:ext uri="{FF2B5EF4-FFF2-40B4-BE49-F238E27FC236}">
                <a16:creationId xmlns:a16="http://schemas.microsoft.com/office/drawing/2014/main" id="{EB9D863B-E45A-E19A-B54C-FE6E8EFA849D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9813" y="188676"/>
            <a:ext cx="2308117" cy="1188000"/>
          </a:xfrm>
          <a:prstGeom prst="rect">
            <a:avLst/>
          </a:prstGeom>
        </p:spPr>
      </p:pic>
      <p:grpSp>
        <p:nvGrpSpPr>
          <p:cNvPr id="23" name="Gruppo 22">
            <a:extLst>
              <a:ext uri="{FF2B5EF4-FFF2-40B4-BE49-F238E27FC236}">
                <a16:creationId xmlns:a16="http://schemas.microsoft.com/office/drawing/2014/main" id="{2B4CB106-2D55-DC66-5748-B47EA5C64EF4}"/>
              </a:ext>
            </a:extLst>
          </p:cNvPr>
          <p:cNvGrpSpPr/>
          <p:nvPr/>
        </p:nvGrpSpPr>
        <p:grpSpPr>
          <a:xfrm>
            <a:off x="10257941" y="0"/>
            <a:ext cx="1542472" cy="1344215"/>
            <a:chOff x="6621407" y="1878934"/>
            <a:chExt cx="3468624" cy="3121152"/>
          </a:xfrm>
        </p:grpSpPr>
        <p:sp>
          <p:nvSpPr>
            <p:cNvPr id="24" name="Ovale 23">
              <a:extLst>
                <a:ext uri="{FF2B5EF4-FFF2-40B4-BE49-F238E27FC236}">
                  <a16:creationId xmlns:a16="http://schemas.microsoft.com/office/drawing/2014/main" id="{3F946F84-6F3D-8448-9287-CAC967F06D1A}"/>
                </a:ext>
              </a:extLst>
            </p:cNvPr>
            <p:cNvSpPr/>
            <p:nvPr/>
          </p:nvSpPr>
          <p:spPr>
            <a:xfrm>
              <a:off x="7094474" y="2354318"/>
              <a:ext cx="2532993" cy="2165131"/>
            </a:xfrm>
            <a:prstGeom prst="ellipse">
              <a:avLst/>
            </a:prstGeom>
            <a:solidFill>
              <a:schemeClr val="bg1"/>
            </a:solidFill>
            <a:ln w="15875">
              <a:solidFill>
                <a:schemeClr val="accent1">
                  <a:shade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pic>
          <p:nvPicPr>
            <p:cNvPr id="25" name="Immagine 24">
              <a:extLst>
                <a:ext uri="{FF2B5EF4-FFF2-40B4-BE49-F238E27FC236}">
                  <a16:creationId xmlns:a16="http://schemas.microsoft.com/office/drawing/2014/main" id="{6DFB431B-8DBF-3E55-F835-5303BF301A2D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621407" y="1878934"/>
              <a:ext cx="3468624" cy="3121152"/>
            </a:xfrm>
            <a:prstGeom prst="rect">
              <a:avLst/>
            </a:prstGeom>
          </p:spPr>
        </p:pic>
      </p:grpSp>
      <p:pic>
        <p:nvPicPr>
          <p:cNvPr id="7" name="Immagine 6">
            <a:extLst>
              <a:ext uri="{FF2B5EF4-FFF2-40B4-BE49-F238E27FC236}">
                <a16:creationId xmlns:a16="http://schemas.microsoft.com/office/drawing/2014/main" id="{E06210F6-F6D1-7B94-6765-21073447E72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-1" y="5697923"/>
            <a:ext cx="12192000" cy="1160078"/>
          </a:xfrm>
          <a:prstGeom prst="rect">
            <a:avLst/>
          </a:prstGeom>
        </p:spPr>
      </p:pic>
      <p:pic>
        <p:nvPicPr>
          <p:cNvPr id="9" name="Immagine 8" descr="Immagine che contiene testo, schermata, numero, Carattere&#10;&#10;Descrizione generata automaticamente">
            <a:extLst>
              <a:ext uri="{FF2B5EF4-FFF2-40B4-BE49-F238E27FC236}">
                <a16:creationId xmlns:a16="http://schemas.microsoft.com/office/drawing/2014/main" id="{6CA964FA-35EE-5BD2-EA6F-2C13C7F34709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476"/>
          <a:stretch/>
        </p:blipFill>
        <p:spPr>
          <a:xfrm>
            <a:off x="8144601" y="3039688"/>
            <a:ext cx="2858156" cy="23209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197297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2534861-21D2-8E16-CD52-EE76BCFB1BA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olo 1">
            <a:extLst>
              <a:ext uri="{FF2B5EF4-FFF2-40B4-BE49-F238E27FC236}">
                <a16:creationId xmlns:a16="http://schemas.microsoft.com/office/drawing/2014/main" id="{8005B596-72DE-AD0E-B004-30D832C27B55}"/>
              </a:ext>
            </a:extLst>
          </p:cNvPr>
          <p:cNvSpPr txBox="1">
            <a:spLocks/>
          </p:cNvSpPr>
          <p:nvPr/>
        </p:nvSpPr>
        <p:spPr>
          <a:xfrm>
            <a:off x="2152650" y="-79014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400" b="1" dirty="0">
                <a:latin typeface="+mn-lt"/>
                <a:ea typeface="+mn-ea"/>
                <a:cs typeface="+mn-cs"/>
              </a:rPr>
              <a:t>Electromagnetic simulation</a:t>
            </a:r>
          </a:p>
        </p:txBody>
      </p:sp>
      <p:pic>
        <p:nvPicPr>
          <p:cNvPr id="3" name="Immagine 2">
            <a:extLst>
              <a:ext uri="{FF2B5EF4-FFF2-40B4-BE49-F238E27FC236}">
                <a16:creationId xmlns:a16="http://schemas.microsoft.com/office/drawing/2014/main" id="{52DD6118-27C6-DBDC-D93E-E28BB7A7E3A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90325" y="169650"/>
            <a:ext cx="1172809" cy="603651"/>
          </a:xfrm>
          <a:prstGeom prst="rect">
            <a:avLst/>
          </a:prstGeom>
        </p:spPr>
      </p:pic>
      <p:grpSp>
        <p:nvGrpSpPr>
          <p:cNvPr id="11" name="Gruppo 10">
            <a:extLst>
              <a:ext uri="{FF2B5EF4-FFF2-40B4-BE49-F238E27FC236}">
                <a16:creationId xmlns:a16="http://schemas.microsoft.com/office/drawing/2014/main" id="{93E7ED8B-12B0-8571-C1F8-231FA29F8D8B}"/>
              </a:ext>
            </a:extLst>
          </p:cNvPr>
          <p:cNvGrpSpPr/>
          <p:nvPr/>
        </p:nvGrpSpPr>
        <p:grpSpPr>
          <a:xfrm>
            <a:off x="10733109" y="1"/>
            <a:ext cx="1067303" cy="914630"/>
            <a:chOff x="6621407" y="1878934"/>
            <a:chExt cx="3468624" cy="3121152"/>
          </a:xfrm>
        </p:grpSpPr>
        <p:sp>
          <p:nvSpPr>
            <p:cNvPr id="13" name="Ovale 12">
              <a:extLst>
                <a:ext uri="{FF2B5EF4-FFF2-40B4-BE49-F238E27FC236}">
                  <a16:creationId xmlns:a16="http://schemas.microsoft.com/office/drawing/2014/main" id="{57A91E8C-CD62-2E2F-D105-4CAF5B9C855C}"/>
                </a:ext>
              </a:extLst>
            </p:cNvPr>
            <p:cNvSpPr/>
            <p:nvPr/>
          </p:nvSpPr>
          <p:spPr>
            <a:xfrm>
              <a:off x="7094474" y="2354318"/>
              <a:ext cx="2532993" cy="2165131"/>
            </a:xfrm>
            <a:prstGeom prst="ellipse">
              <a:avLst/>
            </a:prstGeom>
            <a:solidFill>
              <a:schemeClr val="bg1"/>
            </a:solidFill>
            <a:ln w="15875">
              <a:solidFill>
                <a:schemeClr val="accent1">
                  <a:shade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pic>
          <p:nvPicPr>
            <p:cNvPr id="15" name="Immagine 14">
              <a:extLst>
                <a:ext uri="{FF2B5EF4-FFF2-40B4-BE49-F238E27FC236}">
                  <a16:creationId xmlns:a16="http://schemas.microsoft.com/office/drawing/2014/main" id="{6475813E-3297-B2C2-E006-3A2D7B2A4E0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621407" y="1878934"/>
              <a:ext cx="3468624" cy="3121152"/>
            </a:xfrm>
            <a:prstGeom prst="rect">
              <a:avLst/>
            </a:prstGeom>
          </p:spPr>
        </p:pic>
      </p:grpSp>
      <p:pic>
        <p:nvPicPr>
          <p:cNvPr id="17" name="Immagine 16">
            <a:extLst>
              <a:ext uri="{FF2B5EF4-FFF2-40B4-BE49-F238E27FC236}">
                <a16:creationId xmlns:a16="http://schemas.microsoft.com/office/drawing/2014/main" id="{0B38644E-3451-A9CE-3C8A-FE40254F016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1588" y="914631"/>
            <a:ext cx="5349704" cy="4587638"/>
          </a:xfrm>
          <a:prstGeom prst="rect">
            <a:avLst/>
          </a:prstGeom>
          <a:ln w="41275">
            <a:solidFill>
              <a:schemeClr val="accent1">
                <a:shade val="15000"/>
              </a:schemeClr>
            </a:solidFill>
          </a:ln>
        </p:spPr>
      </p:pic>
      <p:pic>
        <p:nvPicPr>
          <p:cNvPr id="21" name="Immagine 20">
            <a:extLst>
              <a:ext uri="{FF2B5EF4-FFF2-40B4-BE49-F238E27FC236}">
                <a16:creationId xmlns:a16="http://schemas.microsoft.com/office/drawing/2014/main" id="{4B7C82E9-8A89-CFD5-7EDA-72A95268247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257231" y="2012775"/>
            <a:ext cx="9569473" cy="4587638"/>
          </a:xfrm>
          <a:prstGeom prst="rect">
            <a:avLst/>
          </a:prstGeom>
          <a:ln w="41275">
            <a:solidFill>
              <a:schemeClr val="accent1">
                <a:shade val="15000"/>
              </a:schemeClr>
            </a:solidFill>
          </a:ln>
        </p:spPr>
      </p:pic>
      <p:sp>
        <p:nvSpPr>
          <p:cNvPr id="9" name="CasellaDiTesto 8">
            <a:extLst>
              <a:ext uri="{FF2B5EF4-FFF2-40B4-BE49-F238E27FC236}">
                <a16:creationId xmlns:a16="http://schemas.microsoft.com/office/drawing/2014/main" id="{A1A422D8-20E1-F2C7-B488-2A868633030C}"/>
              </a:ext>
            </a:extLst>
          </p:cNvPr>
          <p:cNvSpPr txBox="1"/>
          <p:nvPr/>
        </p:nvSpPr>
        <p:spPr>
          <a:xfrm>
            <a:off x="11841356" y="6252045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/>
              <a:t>9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106677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760AC37-3C98-D14B-C619-2AE9B874117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CasellaDiTesto 42">
            <a:extLst>
              <a:ext uri="{FF2B5EF4-FFF2-40B4-BE49-F238E27FC236}">
                <a16:creationId xmlns:a16="http://schemas.microsoft.com/office/drawing/2014/main" id="{6E2F38AD-6408-75BB-2BF7-7D4C1C84B236}"/>
              </a:ext>
            </a:extLst>
          </p:cNvPr>
          <p:cNvSpPr txBox="1"/>
          <p:nvPr/>
        </p:nvSpPr>
        <p:spPr>
          <a:xfrm>
            <a:off x="11577196" y="6252045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/>
              <a:t>10</a:t>
            </a:r>
            <a:endParaRPr lang="en-GB" dirty="0"/>
          </a:p>
        </p:txBody>
      </p:sp>
      <p:grpSp>
        <p:nvGrpSpPr>
          <p:cNvPr id="29" name="Gruppo 28">
            <a:extLst>
              <a:ext uri="{FF2B5EF4-FFF2-40B4-BE49-F238E27FC236}">
                <a16:creationId xmlns:a16="http://schemas.microsoft.com/office/drawing/2014/main" id="{1BF0447C-A7C4-3734-8B48-96AAE17D654D}"/>
              </a:ext>
            </a:extLst>
          </p:cNvPr>
          <p:cNvGrpSpPr/>
          <p:nvPr/>
        </p:nvGrpSpPr>
        <p:grpSpPr>
          <a:xfrm>
            <a:off x="111759" y="872294"/>
            <a:ext cx="9042873" cy="3659066"/>
            <a:chOff x="111759" y="872294"/>
            <a:chExt cx="9042873" cy="3659066"/>
          </a:xfrm>
        </p:grpSpPr>
        <p:sp>
          <p:nvSpPr>
            <p:cNvPr id="6" name="Rettangolo 5">
              <a:extLst>
                <a:ext uri="{FF2B5EF4-FFF2-40B4-BE49-F238E27FC236}">
                  <a16:creationId xmlns:a16="http://schemas.microsoft.com/office/drawing/2014/main" id="{9E24F47E-37DE-FDB1-DB2C-3FFF85D5E22C}"/>
                </a:ext>
              </a:extLst>
            </p:cNvPr>
            <p:cNvSpPr/>
            <p:nvPr/>
          </p:nvSpPr>
          <p:spPr>
            <a:xfrm>
              <a:off x="111759" y="872294"/>
              <a:ext cx="9042873" cy="3659066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pic>
          <p:nvPicPr>
            <p:cNvPr id="4" name="Immagine 3">
              <a:extLst>
                <a:ext uri="{FF2B5EF4-FFF2-40B4-BE49-F238E27FC236}">
                  <a16:creationId xmlns:a16="http://schemas.microsoft.com/office/drawing/2014/main" id="{735AA313-240D-9BC2-6372-95C32DE2314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826763" y="1354967"/>
              <a:ext cx="6911939" cy="2827265"/>
            </a:xfrm>
            <a:prstGeom prst="rect">
              <a:avLst/>
            </a:prstGeom>
          </p:spPr>
        </p:pic>
        <p:sp>
          <p:nvSpPr>
            <p:cNvPr id="5" name="CasellaDiTesto 4">
              <a:extLst>
                <a:ext uri="{FF2B5EF4-FFF2-40B4-BE49-F238E27FC236}">
                  <a16:creationId xmlns:a16="http://schemas.microsoft.com/office/drawing/2014/main" id="{E6E70668-A74D-2487-4119-A7AB1C69ECD0}"/>
                </a:ext>
              </a:extLst>
            </p:cNvPr>
            <p:cNvSpPr txBox="1"/>
            <p:nvPr/>
          </p:nvSpPr>
          <p:spPr>
            <a:xfrm>
              <a:off x="1312061" y="922424"/>
              <a:ext cx="769447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/>
                <a:t>1) Compute the complex permittivity and save 18 </a:t>
              </a:r>
              <a:r>
                <a:rPr lang="en-US" b="1" dirty="0" err="1"/>
                <a:t>griddedInterpolant</a:t>
              </a:r>
              <a:r>
                <a:rPr lang="en-US" b="1" dirty="0"/>
                <a:t> functions</a:t>
              </a:r>
            </a:p>
          </p:txBody>
        </p:sp>
        <p:pic>
          <p:nvPicPr>
            <p:cNvPr id="7" name="Immagine 6" descr="Immagine che contiene testo, grafica, Elementi grafici, Carattere&#10;&#10;Descrizione generata automaticamente">
              <a:extLst>
                <a:ext uri="{FF2B5EF4-FFF2-40B4-BE49-F238E27FC236}">
                  <a16:creationId xmlns:a16="http://schemas.microsoft.com/office/drawing/2014/main" id="{9ABF7AEA-D8EB-F46A-9875-90465EA84D2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5052" t="5826" r="24819" b="25149"/>
            <a:stretch/>
          </p:blipFill>
          <p:spPr>
            <a:xfrm>
              <a:off x="365954" y="992564"/>
              <a:ext cx="697185" cy="540000"/>
            </a:xfrm>
            <a:prstGeom prst="rect">
              <a:avLst/>
            </a:prstGeom>
          </p:spPr>
        </p:pic>
      </p:grpSp>
      <p:sp>
        <p:nvSpPr>
          <p:cNvPr id="19" name="Titolo 1">
            <a:extLst>
              <a:ext uri="{FF2B5EF4-FFF2-40B4-BE49-F238E27FC236}">
                <a16:creationId xmlns:a16="http://schemas.microsoft.com/office/drawing/2014/main" id="{6E3AC694-6F14-EEE0-7A3D-777C9EC31E47}"/>
              </a:ext>
            </a:extLst>
          </p:cNvPr>
          <p:cNvSpPr txBox="1">
            <a:spLocks/>
          </p:cNvSpPr>
          <p:nvPr/>
        </p:nvSpPr>
        <p:spPr>
          <a:xfrm>
            <a:off x="2152650" y="-79014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400" b="1">
                <a:latin typeface="+mn-lt"/>
                <a:ea typeface="+mn-ea"/>
                <a:cs typeface="+mn-cs"/>
              </a:rPr>
              <a:t>Electromagnetic simulation</a:t>
            </a:r>
          </a:p>
        </p:txBody>
      </p:sp>
      <p:pic>
        <p:nvPicPr>
          <p:cNvPr id="3" name="Immagine 2">
            <a:extLst>
              <a:ext uri="{FF2B5EF4-FFF2-40B4-BE49-F238E27FC236}">
                <a16:creationId xmlns:a16="http://schemas.microsoft.com/office/drawing/2014/main" id="{01DED211-41A1-B936-D47A-3D11BF332548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90325" y="169650"/>
            <a:ext cx="1172809" cy="603651"/>
          </a:xfrm>
          <a:prstGeom prst="rect">
            <a:avLst/>
          </a:prstGeom>
        </p:spPr>
      </p:pic>
      <p:grpSp>
        <p:nvGrpSpPr>
          <p:cNvPr id="11" name="Gruppo 10">
            <a:extLst>
              <a:ext uri="{FF2B5EF4-FFF2-40B4-BE49-F238E27FC236}">
                <a16:creationId xmlns:a16="http://schemas.microsoft.com/office/drawing/2014/main" id="{108AAA7C-9621-2C57-9271-1A5B601F8270}"/>
              </a:ext>
            </a:extLst>
          </p:cNvPr>
          <p:cNvGrpSpPr/>
          <p:nvPr/>
        </p:nvGrpSpPr>
        <p:grpSpPr>
          <a:xfrm>
            <a:off x="10733109" y="1"/>
            <a:ext cx="1067303" cy="914630"/>
            <a:chOff x="6621407" y="1878934"/>
            <a:chExt cx="3468624" cy="3121152"/>
          </a:xfrm>
        </p:grpSpPr>
        <p:sp>
          <p:nvSpPr>
            <p:cNvPr id="13" name="Ovale 12">
              <a:extLst>
                <a:ext uri="{FF2B5EF4-FFF2-40B4-BE49-F238E27FC236}">
                  <a16:creationId xmlns:a16="http://schemas.microsoft.com/office/drawing/2014/main" id="{1D0BBB85-324B-96A2-2018-766B32571FAF}"/>
                </a:ext>
              </a:extLst>
            </p:cNvPr>
            <p:cNvSpPr/>
            <p:nvPr/>
          </p:nvSpPr>
          <p:spPr>
            <a:xfrm>
              <a:off x="7094474" y="2354318"/>
              <a:ext cx="2532993" cy="2165131"/>
            </a:xfrm>
            <a:prstGeom prst="ellipse">
              <a:avLst/>
            </a:prstGeom>
            <a:solidFill>
              <a:schemeClr val="bg1"/>
            </a:solidFill>
            <a:ln w="15875">
              <a:solidFill>
                <a:schemeClr val="accent1">
                  <a:shade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15" name="Immagine 14">
              <a:extLst>
                <a:ext uri="{FF2B5EF4-FFF2-40B4-BE49-F238E27FC236}">
                  <a16:creationId xmlns:a16="http://schemas.microsoft.com/office/drawing/2014/main" id="{9CEB751B-08E0-6B76-26DB-AA6F737F544C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621407" y="1878934"/>
              <a:ext cx="3468624" cy="3121152"/>
            </a:xfrm>
            <a:prstGeom prst="rect">
              <a:avLst/>
            </a:prstGeom>
          </p:spPr>
        </p:pic>
      </p:grpSp>
      <p:pic>
        <p:nvPicPr>
          <p:cNvPr id="17" name="Picture 2" descr="Speed up your PC and improve your digital life | 360 Total Security Blog">
            <a:extLst>
              <a:ext uri="{FF2B5EF4-FFF2-40B4-BE49-F238E27FC236}">
                <a16:creationId xmlns:a16="http://schemas.microsoft.com/office/drawing/2014/main" id="{0EEE50D8-6E53-BA1D-9E0A-4B88512C172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485" t="8298" r="29671" b="3591"/>
          <a:stretch/>
        </p:blipFill>
        <p:spPr bwMode="auto">
          <a:xfrm>
            <a:off x="9502326" y="759259"/>
            <a:ext cx="1101515" cy="1371256"/>
          </a:xfrm>
          <a:prstGeom prst="rect">
            <a:avLst/>
          </a:prstGeom>
          <a:noFill/>
          <a:ln w="50800">
            <a:solidFill>
              <a:srgbClr val="00B05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26" name="Connettore 2 25">
            <a:extLst>
              <a:ext uri="{FF2B5EF4-FFF2-40B4-BE49-F238E27FC236}">
                <a16:creationId xmlns:a16="http://schemas.microsoft.com/office/drawing/2014/main" id="{D74F0DDC-AE04-3640-7B68-8F1B355BE1E4}"/>
              </a:ext>
            </a:extLst>
          </p:cNvPr>
          <p:cNvCxnSpPr>
            <a:cxnSpLocks/>
            <a:stCxn id="17" idx="1"/>
          </p:cNvCxnSpPr>
          <p:nvPr/>
        </p:nvCxnSpPr>
        <p:spPr>
          <a:xfrm flipH="1">
            <a:off x="8605520" y="1444887"/>
            <a:ext cx="896806" cy="175903"/>
          </a:xfrm>
          <a:prstGeom prst="straightConnector1">
            <a:avLst/>
          </a:prstGeom>
          <a:ln w="508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9" name="Gruppo 38">
            <a:extLst>
              <a:ext uri="{FF2B5EF4-FFF2-40B4-BE49-F238E27FC236}">
                <a16:creationId xmlns:a16="http://schemas.microsoft.com/office/drawing/2014/main" id="{B8DD65C3-D6D4-721D-FA25-CE8787115985}"/>
              </a:ext>
            </a:extLst>
          </p:cNvPr>
          <p:cNvGrpSpPr/>
          <p:nvPr/>
        </p:nvGrpSpPr>
        <p:grpSpPr>
          <a:xfrm>
            <a:off x="79628" y="3850640"/>
            <a:ext cx="11342120" cy="3007359"/>
            <a:chOff x="-105160" y="3850640"/>
            <a:chExt cx="11342120" cy="3007359"/>
          </a:xfrm>
        </p:grpSpPr>
        <p:sp>
          <p:nvSpPr>
            <p:cNvPr id="2" name="Rettangolo 1">
              <a:extLst>
                <a:ext uri="{FF2B5EF4-FFF2-40B4-BE49-F238E27FC236}">
                  <a16:creationId xmlns:a16="http://schemas.microsoft.com/office/drawing/2014/main" id="{8D6770C6-3F57-F25F-AE0A-E66CFDD59508}"/>
                </a:ext>
              </a:extLst>
            </p:cNvPr>
            <p:cNvSpPr/>
            <p:nvPr/>
          </p:nvSpPr>
          <p:spPr>
            <a:xfrm>
              <a:off x="-105160" y="3850640"/>
              <a:ext cx="11342120" cy="3007359"/>
            </a:xfrm>
            <a:prstGeom prst="rect">
              <a:avLst/>
            </a:prstGeom>
            <a:ln w="101600"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42" name="Gruppo 41">
              <a:extLst>
                <a:ext uri="{FF2B5EF4-FFF2-40B4-BE49-F238E27FC236}">
                  <a16:creationId xmlns:a16="http://schemas.microsoft.com/office/drawing/2014/main" id="{D15DEB66-38B8-CA2B-5B3B-54CEFD617874}"/>
                </a:ext>
              </a:extLst>
            </p:cNvPr>
            <p:cNvGrpSpPr/>
            <p:nvPr/>
          </p:nvGrpSpPr>
          <p:grpSpPr>
            <a:xfrm>
              <a:off x="111760" y="4589396"/>
              <a:ext cx="10908337" cy="2080047"/>
              <a:chOff x="111760" y="4589396"/>
              <a:chExt cx="10908337" cy="2080047"/>
            </a:xfrm>
          </p:grpSpPr>
          <p:grpSp>
            <p:nvGrpSpPr>
              <p:cNvPr id="30" name="Gruppo 29">
                <a:extLst>
                  <a:ext uri="{FF2B5EF4-FFF2-40B4-BE49-F238E27FC236}">
                    <a16:creationId xmlns:a16="http://schemas.microsoft.com/office/drawing/2014/main" id="{8D381FCA-ED5F-E1AB-5615-20CE127C1820}"/>
                  </a:ext>
                </a:extLst>
              </p:cNvPr>
              <p:cNvGrpSpPr/>
              <p:nvPr/>
            </p:nvGrpSpPr>
            <p:grpSpPr>
              <a:xfrm>
                <a:off x="111760" y="4589396"/>
                <a:ext cx="10908337" cy="2080047"/>
                <a:chOff x="111760" y="4608303"/>
                <a:chExt cx="10908337" cy="2080047"/>
              </a:xfrm>
            </p:grpSpPr>
            <p:sp>
              <p:nvSpPr>
                <p:cNvPr id="8" name="Rettangolo 7">
                  <a:extLst>
                    <a:ext uri="{FF2B5EF4-FFF2-40B4-BE49-F238E27FC236}">
                      <a16:creationId xmlns:a16="http://schemas.microsoft.com/office/drawing/2014/main" id="{3940E00A-83BE-7668-75FC-85E0A301AFF5}"/>
                    </a:ext>
                  </a:extLst>
                </p:cNvPr>
                <p:cNvSpPr/>
                <p:nvPr/>
              </p:nvSpPr>
              <p:spPr>
                <a:xfrm>
                  <a:off x="111760" y="4608303"/>
                  <a:ext cx="10908337" cy="2080047"/>
                </a:xfrm>
                <a:prstGeom prst="rect">
                  <a:avLst/>
                </a:prstGeom>
                <a:solidFill>
                  <a:schemeClr val="accent5">
                    <a:lumMod val="40000"/>
                    <a:lumOff val="60000"/>
                  </a:schemeClr>
                </a:solidFill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pic>
              <p:nvPicPr>
                <p:cNvPr id="9" name="Immagine 8" descr="Immagine che contiene testo, schermata, Carattere, logo&#10;&#10;Descrizione generata automaticamente">
                  <a:extLst>
                    <a:ext uri="{FF2B5EF4-FFF2-40B4-BE49-F238E27FC236}">
                      <a16:creationId xmlns:a16="http://schemas.microsoft.com/office/drawing/2014/main" id="{761F5B0E-547D-C7DC-6988-2268F0341808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7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68776" t="32060" r="18669" b="45303"/>
                <a:stretch/>
              </p:blipFill>
              <p:spPr>
                <a:xfrm>
                  <a:off x="206283" y="4777819"/>
                  <a:ext cx="570446" cy="540000"/>
                </a:xfrm>
                <a:prstGeom prst="rect">
                  <a:avLst/>
                </a:prstGeom>
              </p:spPr>
            </p:pic>
            <p:sp>
              <p:nvSpPr>
                <p:cNvPr id="10" name="CasellaDiTesto 9">
                  <a:extLst>
                    <a:ext uri="{FF2B5EF4-FFF2-40B4-BE49-F238E27FC236}">
                      <a16:creationId xmlns:a16="http://schemas.microsoft.com/office/drawing/2014/main" id="{5A539601-B432-20BB-2125-3E9A7187BD79}"/>
                    </a:ext>
                  </a:extLst>
                </p:cNvPr>
                <p:cNvSpPr txBox="1"/>
                <p:nvPr/>
              </p:nvSpPr>
              <p:spPr>
                <a:xfrm>
                  <a:off x="867103" y="4844894"/>
                  <a:ext cx="7586017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b="1" dirty="0"/>
                    <a:t>2) Compute model using tensorial permittivity provided by Matlab functions</a:t>
                  </a:r>
                </a:p>
              </p:txBody>
            </p:sp>
            <p:sp>
              <p:nvSpPr>
                <p:cNvPr id="12" name="Rettangolo 11">
                  <a:extLst>
                    <a:ext uri="{FF2B5EF4-FFF2-40B4-BE49-F238E27FC236}">
                      <a16:creationId xmlns:a16="http://schemas.microsoft.com/office/drawing/2014/main" id="{AE909FB4-CBAB-C323-6738-0E2A65A30927}"/>
                    </a:ext>
                  </a:extLst>
                </p:cNvPr>
                <p:cNvSpPr/>
                <p:nvPr/>
              </p:nvSpPr>
              <p:spPr>
                <a:xfrm flipV="1">
                  <a:off x="820419" y="5405009"/>
                  <a:ext cx="4218941" cy="1225655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pic>
              <p:nvPicPr>
                <p:cNvPr id="14" name="Immagine 13" descr="Immagine che contiene testo, grafica, Elementi grafici, Carattere&#10;&#10;Descrizione generata automaticamente">
                  <a:extLst>
                    <a:ext uri="{FF2B5EF4-FFF2-40B4-BE49-F238E27FC236}">
                      <a16:creationId xmlns:a16="http://schemas.microsoft.com/office/drawing/2014/main" id="{45B61092-FC91-082E-7B10-AE5CEE9D42FF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25052" t="5826" r="24819" b="25149"/>
                <a:stretch/>
              </p:blipFill>
              <p:spPr>
                <a:xfrm>
                  <a:off x="4114110" y="5767832"/>
                  <a:ext cx="697185" cy="540000"/>
                </a:xfrm>
                <a:prstGeom prst="rect">
                  <a:avLst/>
                </a:prstGeom>
              </p:spPr>
            </p:pic>
            <p:pic>
              <p:nvPicPr>
                <p:cNvPr id="18" name="Immagine 17">
                  <a:extLst>
                    <a:ext uri="{FF2B5EF4-FFF2-40B4-BE49-F238E27FC236}">
                      <a16:creationId xmlns:a16="http://schemas.microsoft.com/office/drawing/2014/main" id="{9B0A78B3-8816-D879-D47F-FAE2F390026A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8"/>
                <a:srcRect b="14343"/>
                <a:stretch/>
              </p:blipFill>
              <p:spPr>
                <a:xfrm>
                  <a:off x="1033616" y="5528362"/>
                  <a:ext cx="2880610" cy="1024838"/>
                </a:xfrm>
                <a:prstGeom prst="rect">
                  <a:avLst/>
                </a:prstGeom>
              </p:spPr>
            </p:pic>
          </p:grpSp>
          <p:pic>
            <p:nvPicPr>
              <p:cNvPr id="16" name="Immagine 15">
                <a:extLst>
                  <a:ext uri="{FF2B5EF4-FFF2-40B4-BE49-F238E27FC236}">
                    <a16:creationId xmlns:a16="http://schemas.microsoft.com/office/drawing/2014/main" id="{9DD48D7F-DF08-C478-94BA-774A1F2BC85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/>
              <a:srcRect l="1" t="5204" r="22386" b="46441"/>
              <a:stretch/>
            </p:blipFill>
            <p:spPr>
              <a:xfrm>
                <a:off x="8406361" y="4723730"/>
                <a:ext cx="2457729" cy="1881683"/>
              </a:xfrm>
              <a:prstGeom prst="rect">
                <a:avLst/>
              </a:prstGeom>
              <a:ln w="12700">
                <a:solidFill>
                  <a:schemeClr val="tx1"/>
                </a:solidFill>
              </a:ln>
            </p:spPr>
          </p:pic>
          <p:pic>
            <p:nvPicPr>
              <p:cNvPr id="1026" name="Picture 2" descr="Speed up your PC and improve your digital life | 360 Total Security Blog">
                <a:extLst>
                  <a:ext uri="{FF2B5EF4-FFF2-40B4-BE49-F238E27FC236}">
                    <a16:creationId xmlns:a16="http://schemas.microsoft.com/office/drawing/2014/main" id="{7E9EEDC2-AE17-6688-5269-F38AE8718458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30485" t="8298" r="29671" b="3591"/>
              <a:stretch/>
            </p:blipFill>
            <p:spPr bwMode="auto">
              <a:xfrm>
                <a:off x="6284960" y="5305172"/>
                <a:ext cx="1035079" cy="1288551"/>
              </a:xfrm>
              <a:prstGeom prst="rect">
                <a:avLst/>
              </a:prstGeom>
              <a:noFill/>
              <a:ln w="50800">
                <a:solidFill>
                  <a:srgbClr val="00B050"/>
                </a:solidFill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cxnSp>
            <p:nvCxnSpPr>
              <p:cNvPr id="35" name="Connettore 2 34">
                <a:extLst>
                  <a:ext uri="{FF2B5EF4-FFF2-40B4-BE49-F238E27FC236}">
                    <a16:creationId xmlns:a16="http://schemas.microsoft.com/office/drawing/2014/main" id="{B5E08ED3-5959-1B17-33BF-F86F10685C5C}"/>
                  </a:ext>
                </a:extLst>
              </p:cNvPr>
              <p:cNvCxnSpPr>
                <a:cxnSpLocks/>
                <a:stCxn id="1026" idx="1"/>
              </p:cNvCxnSpPr>
              <p:nvPr/>
            </p:nvCxnSpPr>
            <p:spPr>
              <a:xfrm flipH="1" flipV="1">
                <a:off x="2590800" y="5689495"/>
                <a:ext cx="3694160" cy="259953"/>
              </a:xfrm>
              <a:prstGeom prst="straightConnector1">
                <a:avLst/>
              </a:prstGeom>
              <a:ln w="50800">
                <a:solidFill>
                  <a:srgbClr val="00B05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Connettore 2 37">
                <a:extLst>
                  <a:ext uri="{FF2B5EF4-FFF2-40B4-BE49-F238E27FC236}">
                    <a16:creationId xmlns:a16="http://schemas.microsoft.com/office/drawing/2014/main" id="{32E0037E-EF4F-49C2-3E24-C6EDAB8DC3B6}"/>
                  </a:ext>
                </a:extLst>
              </p:cNvPr>
              <p:cNvCxnSpPr>
                <a:cxnSpLocks/>
                <a:stCxn id="1026" idx="3"/>
              </p:cNvCxnSpPr>
              <p:nvPr/>
            </p:nvCxnSpPr>
            <p:spPr>
              <a:xfrm>
                <a:off x="7320039" y="5949448"/>
                <a:ext cx="1245600" cy="80323"/>
              </a:xfrm>
              <a:prstGeom prst="straightConnector1">
                <a:avLst/>
              </a:prstGeom>
              <a:ln w="50800">
                <a:solidFill>
                  <a:srgbClr val="00B05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33" name="Immagine 32" descr="Immagine che contiene testo, grafica, Elementi grafici, Carattere&#10;&#10;Descrizione generata automaticamente">
              <a:extLst>
                <a:ext uri="{FF2B5EF4-FFF2-40B4-BE49-F238E27FC236}">
                  <a16:creationId xmlns:a16="http://schemas.microsoft.com/office/drawing/2014/main" id="{D4104066-02CF-6696-2478-8B194286D1C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5052" t="5826" r="24819" b="25149"/>
            <a:stretch/>
          </p:blipFill>
          <p:spPr>
            <a:xfrm>
              <a:off x="111759" y="3989792"/>
              <a:ext cx="697185" cy="540000"/>
            </a:xfrm>
            <a:prstGeom prst="rect">
              <a:avLst/>
            </a:prstGeom>
          </p:spPr>
        </p:pic>
        <p:pic>
          <p:nvPicPr>
            <p:cNvPr id="37" name="Immagine 36">
              <a:extLst>
                <a:ext uri="{FF2B5EF4-FFF2-40B4-BE49-F238E27FC236}">
                  <a16:creationId xmlns:a16="http://schemas.microsoft.com/office/drawing/2014/main" id="{8F536E34-3784-E033-7703-9542B582DE09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1098564" y="4043364"/>
              <a:ext cx="4435224" cy="480102"/>
            </a:xfrm>
            <a:prstGeom prst="rect">
              <a:avLst/>
            </a:prstGeom>
          </p:spPr>
        </p:pic>
      </p:grpSp>
      <p:grpSp>
        <p:nvGrpSpPr>
          <p:cNvPr id="44" name="Gruppo 43">
            <a:extLst>
              <a:ext uri="{FF2B5EF4-FFF2-40B4-BE49-F238E27FC236}">
                <a16:creationId xmlns:a16="http://schemas.microsoft.com/office/drawing/2014/main" id="{5BEF742D-D0D7-FEA3-EF4F-CAB5DBB3A104}"/>
              </a:ext>
            </a:extLst>
          </p:cNvPr>
          <p:cNvGrpSpPr/>
          <p:nvPr/>
        </p:nvGrpSpPr>
        <p:grpSpPr>
          <a:xfrm>
            <a:off x="111759" y="5066521"/>
            <a:ext cx="11309989" cy="1672505"/>
            <a:chOff x="111759" y="5066521"/>
            <a:chExt cx="11309989" cy="1672505"/>
          </a:xfrm>
        </p:grpSpPr>
        <p:grpSp>
          <p:nvGrpSpPr>
            <p:cNvPr id="31" name="Gruppo 30">
              <a:extLst>
                <a:ext uri="{FF2B5EF4-FFF2-40B4-BE49-F238E27FC236}">
                  <a16:creationId xmlns:a16="http://schemas.microsoft.com/office/drawing/2014/main" id="{D8209606-7C2E-F4E8-36A3-EFFCDC4FAEC0}"/>
                </a:ext>
              </a:extLst>
            </p:cNvPr>
            <p:cNvGrpSpPr/>
            <p:nvPr/>
          </p:nvGrpSpPr>
          <p:grpSpPr>
            <a:xfrm>
              <a:off x="111759" y="5066521"/>
              <a:ext cx="11309989" cy="1672505"/>
              <a:chOff x="5438" y="5005561"/>
              <a:chExt cx="11309989" cy="1672505"/>
            </a:xfrm>
          </p:grpSpPr>
          <p:sp>
            <p:nvSpPr>
              <p:cNvPr id="20" name="Rettangolo 19">
                <a:extLst>
                  <a:ext uri="{FF2B5EF4-FFF2-40B4-BE49-F238E27FC236}">
                    <a16:creationId xmlns:a16="http://schemas.microsoft.com/office/drawing/2014/main" id="{9AC5545D-E55A-8EAC-E1FE-6E37F079AD8E}"/>
                  </a:ext>
                </a:extLst>
              </p:cNvPr>
              <p:cNvSpPr/>
              <p:nvPr/>
            </p:nvSpPr>
            <p:spPr>
              <a:xfrm flipV="1">
                <a:off x="5438" y="5005561"/>
                <a:ext cx="11309989" cy="1672505"/>
              </a:xfrm>
              <a:prstGeom prst="rect">
                <a:avLst/>
              </a:prstGeom>
              <a:ln w="1016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pic>
            <p:nvPicPr>
              <p:cNvPr id="22" name="Immagine 21" descr="Immagine che contiene testo, grafica, Elementi grafici, Carattere&#10;&#10;Descrizione generata automaticamente">
                <a:extLst>
                  <a:ext uri="{FF2B5EF4-FFF2-40B4-BE49-F238E27FC236}">
                    <a16:creationId xmlns:a16="http://schemas.microsoft.com/office/drawing/2014/main" id="{956E4136-962D-0F98-79C3-22BD6E34ED5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5052" t="5826" r="24819" b="25149"/>
              <a:stretch/>
            </p:blipFill>
            <p:spPr>
              <a:xfrm>
                <a:off x="219111" y="5227973"/>
                <a:ext cx="697185" cy="540000"/>
              </a:xfrm>
              <a:prstGeom prst="rect">
                <a:avLst/>
              </a:prstGeom>
            </p:spPr>
          </p:pic>
          <p:sp>
            <p:nvSpPr>
              <p:cNvPr id="23" name="CasellaDiTesto 22">
                <a:extLst>
                  <a:ext uri="{FF2B5EF4-FFF2-40B4-BE49-F238E27FC236}">
                    <a16:creationId xmlns:a16="http://schemas.microsoft.com/office/drawing/2014/main" id="{D3413B60-738A-6E20-72BF-AD4F0FF61124}"/>
                  </a:ext>
                </a:extLst>
              </p:cNvPr>
              <p:cNvSpPr txBox="1"/>
              <p:nvPr/>
            </p:nvSpPr>
            <p:spPr>
              <a:xfrm>
                <a:off x="1082711" y="5158791"/>
                <a:ext cx="4619297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b="1" dirty="0"/>
                  <a:t>3) Retrieve solution from COMSOL</a:t>
                </a:r>
              </a:p>
            </p:txBody>
          </p:sp>
          <p:sp>
            <p:nvSpPr>
              <p:cNvPr id="24" name="Rettangolo 23">
                <a:extLst>
                  <a:ext uri="{FF2B5EF4-FFF2-40B4-BE49-F238E27FC236}">
                    <a16:creationId xmlns:a16="http://schemas.microsoft.com/office/drawing/2014/main" id="{000FF4BD-FB33-71FB-6231-9018C8B66C25}"/>
                  </a:ext>
                </a:extLst>
              </p:cNvPr>
              <p:cNvSpPr/>
              <p:nvPr/>
            </p:nvSpPr>
            <p:spPr>
              <a:xfrm>
                <a:off x="10131180" y="5608482"/>
                <a:ext cx="1004283" cy="790842"/>
              </a:xfrm>
              <a:prstGeom prst="rect">
                <a:avLst/>
              </a:prstGeom>
              <a:solidFill>
                <a:schemeClr val="accent5">
                  <a:lumMod val="40000"/>
                  <a:lumOff val="60000"/>
                </a:schemeClr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pic>
            <p:nvPicPr>
              <p:cNvPr id="27" name="Immagine 26">
                <a:extLst>
                  <a:ext uri="{FF2B5EF4-FFF2-40B4-BE49-F238E27FC236}">
                    <a16:creationId xmlns:a16="http://schemas.microsoft.com/office/drawing/2014/main" id="{10083EB5-143C-E498-C4D8-9E7A1034D07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1061565" y="5591351"/>
                <a:ext cx="8657070" cy="861135"/>
              </a:xfrm>
              <a:prstGeom prst="rect">
                <a:avLst/>
              </a:prstGeom>
            </p:spPr>
          </p:pic>
          <p:pic>
            <p:nvPicPr>
              <p:cNvPr id="25" name="Immagine 24" descr="Immagine che contiene testo, schermata, Carattere, logo&#10;&#10;Descrizione generata automaticamente">
                <a:extLst>
                  <a:ext uri="{FF2B5EF4-FFF2-40B4-BE49-F238E27FC236}">
                    <a16:creationId xmlns:a16="http://schemas.microsoft.com/office/drawing/2014/main" id="{106C0D97-780D-C5A7-C61B-51AAF6B1A63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68776" t="32060" r="18669" b="45303"/>
              <a:stretch/>
            </p:blipFill>
            <p:spPr>
              <a:xfrm>
                <a:off x="10348098" y="5707216"/>
                <a:ext cx="570446" cy="540000"/>
              </a:xfrm>
              <a:prstGeom prst="rect">
                <a:avLst/>
              </a:prstGeom>
            </p:spPr>
          </p:pic>
        </p:grpSp>
        <p:cxnSp>
          <p:nvCxnSpPr>
            <p:cNvPr id="28" name="Connettore 2 27">
              <a:extLst>
                <a:ext uri="{FF2B5EF4-FFF2-40B4-BE49-F238E27FC236}">
                  <a16:creationId xmlns:a16="http://schemas.microsoft.com/office/drawing/2014/main" id="{21E69114-E8DC-10C4-4CCB-528C7B2A1CDA}"/>
                </a:ext>
              </a:extLst>
            </p:cNvPr>
            <p:cNvCxnSpPr>
              <a:cxnSpLocks/>
            </p:cNvCxnSpPr>
            <p:nvPr/>
          </p:nvCxnSpPr>
          <p:spPr>
            <a:xfrm>
              <a:off x="9824956" y="5926088"/>
              <a:ext cx="412545" cy="0"/>
            </a:xfrm>
            <a:prstGeom prst="straightConnector1">
              <a:avLst/>
            </a:prstGeom>
            <a:ln w="444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Connettore 2 33">
              <a:extLst>
                <a:ext uri="{FF2B5EF4-FFF2-40B4-BE49-F238E27FC236}">
                  <a16:creationId xmlns:a16="http://schemas.microsoft.com/office/drawing/2014/main" id="{4350E68F-C4C6-C9CC-5576-13EC5AB8191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824956" y="6162018"/>
              <a:ext cx="412545" cy="0"/>
            </a:xfrm>
            <a:prstGeom prst="straightConnector1">
              <a:avLst/>
            </a:prstGeom>
            <a:ln w="444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6574439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58333E-6 2.96296E-6 L 0.00261 -0.23473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0" y="-1173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510B8F0-E74E-FD5D-5598-1C132FF9C7C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CasellaDiTesto 42">
            <a:extLst>
              <a:ext uri="{FF2B5EF4-FFF2-40B4-BE49-F238E27FC236}">
                <a16:creationId xmlns:a16="http://schemas.microsoft.com/office/drawing/2014/main" id="{CC02DCF0-CA2E-331F-A40F-D0A30A513754}"/>
              </a:ext>
            </a:extLst>
          </p:cNvPr>
          <p:cNvSpPr txBox="1"/>
          <p:nvPr/>
        </p:nvSpPr>
        <p:spPr>
          <a:xfrm>
            <a:off x="11577196" y="6252045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/>
              <a:t>12</a:t>
            </a:r>
            <a:endParaRPr lang="en-GB" dirty="0"/>
          </a:p>
        </p:txBody>
      </p:sp>
      <p:sp>
        <p:nvSpPr>
          <p:cNvPr id="19" name="Titolo 1">
            <a:extLst>
              <a:ext uri="{FF2B5EF4-FFF2-40B4-BE49-F238E27FC236}">
                <a16:creationId xmlns:a16="http://schemas.microsoft.com/office/drawing/2014/main" id="{2028C42A-37D9-1055-872E-E885C6782E7F}"/>
              </a:ext>
            </a:extLst>
          </p:cNvPr>
          <p:cNvSpPr txBox="1">
            <a:spLocks/>
          </p:cNvSpPr>
          <p:nvPr/>
        </p:nvSpPr>
        <p:spPr>
          <a:xfrm>
            <a:off x="2152650" y="-79014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400" b="1" dirty="0">
                <a:latin typeface="+mn-lt"/>
                <a:ea typeface="+mn-ea"/>
                <a:cs typeface="+mn-cs"/>
              </a:rPr>
              <a:t>Hardware</a:t>
            </a:r>
          </a:p>
        </p:txBody>
      </p:sp>
      <p:pic>
        <p:nvPicPr>
          <p:cNvPr id="3" name="Immagine 2">
            <a:extLst>
              <a:ext uri="{FF2B5EF4-FFF2-40B4-BE49-F238E27FC236}">
                <a16:creationId xmlns:a16="http://schemas.microsoft.com/office/drawing/2014/main" id="{BD269806-D1AD-8F4C-E2C8-1726E5809686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90325" y="169650"/>
            <a:ext cx="1172809" cy="603651"/>
          </a:xfrm>
          <a:prstGeom prst="rect">
            <a:avLst/>
          </a:prstGeom>
        </p:spPr>
      </p:pic>
      <p:grpSp>
        <p:nvGrpSpPr>
          <p:cNvPr id="11" name="Gruppo 10">
            <a:extLst>
              <a:ext uri="{FF2B5EF4-FFF2-40B4-BE49-F238E27FC236}">
                <a16:creationId xmlns:a16="http://schemas.microsoft.com/office/drawing/2014/main" id="{998749E8-60AF-E676-3A06-C4DB5D7190E8}"/>
              </a:ext>
            </a:extLst>
          </p:cNvPr>
          <p:cNvGrpSpPr/>
          <p:nvPr/>
        </p:nvGrpSpPr>
        <p:grpSpPr>
          <a:xfrm>
            <a:off x="10733109" y="1"/>
            <a:ext cx="1067303" cy="914630"/>
            <a:chOff x="6621407" y="1878934"/>
            <a:chExt cx="3468624" cy="3121152"/>
          </a:xfrm>
        </p:grpSpPr>
        <p:sp>
          <p:nvSpPr>
            <p:cNvPr id="13" name="Ovale 12">
              <a:extLst>
                <a:ext uri="{FF2B5EF4-FFF2-40B4-BE49-F238E27FC236}">
                  <a16:creationId xmlns:a16="http://schemas.microsoft.com/office/drawing/2014/main" id="{55B67115-9404-448B-E0D0-F32A4E660488}"/>
                </a:ext>
              </a:extLst>
            </p:cNvPr>
            <p:cNvSpPr/>
            <p:nvPr/>
          </p:nvSpPr>
          <p:spPr>
            <a:xfrm>
              <a:off x="7094474" y="2354318"/>
              <a:ext cx="2532993" cy="2165131"/>
            </a:xfrm>
            <a:prstGeom prst="ellipse">
              <a:avLst/>
            </a:prstGeom>
            <a:solidFill>
              <a:schemeClr val="bg1"/>
            </a:solidFill>
            <a:ln w="15875">
              <a:solidFill>
                <a:schemeClr val="accent1">
                  <a:shade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15" name="Immagine 14">
              <a:extLst>
                <a:ext uri="{FF2B5EF4-FFF2-40B4-BE49-F238E27FC236}">
                  <a16:creationId xmlns:a16="http://schemas.microsoft.com/office/drawing/2014/main" id="{D9C5DD8A-3D19-D65D-3E4F-5EB5DAAFE6F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621407" y="1878934"/>
              <a:ext cx="3468624" cy="3121152"/>
            </a:xfrm>
            <a:prstGeom prst="rect">
              <a:avLst/>
            </a:prstGeom>
          </p:spPr>
        </p:pic>
      </p:grpSp>
      <p:pic>
        <p:nvPicPr>
          <p:cNvPr id="4" name="Immagine 3">
            <a:extLst>
              <a:ext uri="{FF2B5EF4-FFF2-40B4-BE49-F238E27FC236}">
                <a16:creationId xmlns:a16="http://schemas.microsoft.com/office/drawing/2014/main" id="{F9936BB0-3D26-1473-F08B-106F4E4EA5E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15720" y="962069"/>
            <a:ext cx="9519920" cy="1664526"/>
          </a:xfrm>
          <a:prstGeom prst="rect">
            <a:avLst/>
          </a:prstGeom>
        </p:spPr>
      </p:pic>
      <p:grpSp>
        <p:nvGrpSpPr>
          <p:cNvPr id="34" name="Gruppo 33">
            <a:extLst>
              <a:ext uri="{FF2B5EF4-FFF2-40B4-BE49-F238E27FC236}">
                <a16:creationId xmlns:a16="http://schemas.microsoft.com/office/drawing/2014/main" id="{B57D5A65-1317-0033-C134-4B5E586003C9}"/>
              </a:ext>
            </a:extLst>
          </p:cNvPr>
          <p:cNvGrpSpPr/>
          <p:nvPr/>
        </p:nvGrpSpPr>
        <p:grpSpPr>
          <a:xfrm>
            <a:off x="-96601" y="4498173"/>
            <a:ext cx="5501722" cy="2133100"/>
            <a:chOff x="157399" y="4640413"/>
            <a:chExt cx="5501722" cy="2133100"/>
          </a:xfrm>
        </p:grpSpPr>
        <p:grpSp>
          <p:nvGrpSpPr>
            <p:cNvPr id="22" name="Gruppo 21">
              <a:extLst>
                <a:ext uri="{FF2B5EF4-FFF2-40B4-BE49-F238E27FC236}">
                  <a16:creationId xmlns:a16="http://schemas.microsoft.com/office/drawing/2014/main" id="{4323D9FF-E514-FDFA-6010-0E57332FA6D9}"/>
                </a:ext>
              </a:extLst>
            </p:cNvPr>
            <p:cNvGrpSpPr/>
            <p:nvPr/>
          </p:nvGrpSpPr>
          <p:grpSpPr>
            <a:xfrm>
              <a:off x="2436855" y="4640413"/>
              <a:ext cx="2898441" cy="1416198"/>
              <a:chOff x="3167599" y="4647137"/>
              <a:chExt cx="2898441" cy="1416198"/>
            </a:xfrm>
          </p:grpSpPr>
          <p:sp>
            <p:nvSpPr>
              <p:cNvPr id="20" name="Freccia a destra 19">
                <a:extLst>
                  <a:ext uri="{FF2B5EF4-FFF2-40B4-BE49-F238E27FC236}">
                    <a16:creationId xmlns:a16="http://schemas.microsoft.com/office/drawing/2014/main" id="{7870D270-F898-E3B0-DD23-90328E9ACDC1}"/>
                  </a:ext>
                </a:extLst>
              </p:cNvPr>
              <p:cNvSpPr/>
              <p:nvPr/>
            </p:nvSpPr>
            <p:spPr>
              <a:xfrm>
                <a:off x="3167599" y="5161280"/>
                <a:ext cx="1305750" cy="416560"/>
              </a:xfrm>
              <a:prstGeom prst="rightArrow">
                <a:avLst/>
              </a:prstGeom>
              <a:solidFill>
                <a:srgbClr val="00B050"/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pic>
            <p:nvPicPr>
              <p:cNvPr id="1030" name="Picture 6" descr="Remote Desktop Services - VDC Virtual Data Corp.">
                <a:extLst>
                  <a:ext uri="{FF2B5EF4-FFF2-40B4-BE49-F238E27FC236}">
                    <a16:creationId xmlns:a16="http://schemas.microsoft.com/office/drawing/2014/main" id="{E354488A-303B-0F80-5965-E5883043E3DE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649842" y="4647137"/>
                <a:ext cx="1416198" cy="1416198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sp>
          <p:nvSpPr>
            <p:cNvPr id="21" name="CasellaDiTesto 20">
              <a:extLst>
                <a:ext uri="{FF2B5EF4-FFF2-40B4-BE49-F238E27FC236}">
                  <a16:creationId xmlns:a16="http://schemas.microsoft.com/office/drawing/2014/main" id="{23BC4460-2984-0A82-347A-A8F04CFF1B42}"/>
                </a:ext>
              </a:extLst>
            </p:cNvPr>
            <p:cNvSpPr txBox="1"/>
            <p:nvPr/>
          </p:nvSpPr>
          <p:spPr>
            <a:xfrm>
              <a:off x="157399" y="6127182"/>
              <a:ext cx="550172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>
                  <a:solidFill>
                    <a:srgbClr val="00B050"/>
                  </a:solidFill>
                </a:rPr>
                <a:t>Dummy VGA plug </a:t>
              </a:r>
              <a:r>
                <a:rPr lang="en-US" b="1" dirty="0">
                  <a:solidFill>
                    <a:srgbClr val="00B050"/>
                  </a:solidFill>
                  <a:sym typeface="Wingdings" panose="05000000000000000000" pitchFamily="2" charset="2"/>
                </a:rPr>
                <a:t> </a:t>
              </a:r>
              <a:r>
                <a:rPr lang="en-US" b="1" dirty="0">
                  <a:solidFill>
                    <a:srgbClr val="00B050"/>
                  </a:solidFill>
                </a:rPr>
                <a:t>Enable</a:t>
              </a:r>
            </a:p>
            <a:p>
              <a:pPr algn="ctr"/>
              <a:r>
                <a:rPr lang="en-US" b="1" dirty="0">
                  <a:solidFill>
                    <a:srgbClr val="00B050"/>
                  </a:solidFill>
                </a:rPr>
                <a:t> 1920x1080 remote desktop instead of 800x600</a:t>
              </a:r>
            </a:p>
          </p:txBody>
        </p:sp>
        <p:pic>
          <p:nvPicPr>
            <p:cNvPr id="24" name="Immagine 23">
              <a:extLst>
                <a:ext uri="{FF2B5EF4-FFF2-40B4-BE49-F238E27FC236}">
                  <a16:creationId xmlns:a16="http://schemas.microsoft.com/office/drawing/2014/main" id="{96B928A6-B38B-E083-F20F-9AA9F5297339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rcRect t="3371" r="35620" b="43107"/>
            <a:stretch/>
          </p:blipFill>
          <p:spPr>
            <a:xfrm>
              <a:off x="646266" y="4816476"/>
              <a:ext cx="1532008" cy="1064072"/>
            </a:xfrm>
            <a:prstGeom prst="rect">
              <a:avLst/>
            </a:prstGeom>
            <a:ln w="50800">
              <a:solidFill>
                <a:srgbClr val="00B050"/>
              </a:solidFill>
            </a:ln>
          </p:spPr>
        </p:pic>
      </p:grpSp>
      <p:sp>
        <p:nvSpPr>
          <p:cNvPr id="16" name="CasellaDiTesto 15">
            <a:extLst>
              <a:ext uri="{FF2B5EF4-FFF2-40B4-BE49-F238E27FC236}">
                <a16:creationId xmlns:a16="http://schemas.microsoft.com/office/drawing/2014/main" id="{F82ED76E-0480-0713-7DB3-70CF18DD047C}"/>
              </a:ext>
            </a:extLst>
          </p:cNvPr>
          <p:cNvSpPr txBox="1"/>
          <p:nvPr/>
        </p:nvSpPr>
        <p:spPr>
          <a:xfrm>
            <a:off x="217514" y="2678438"/>
            <a:ext cx="4785156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30 k€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Supermicro AS-2025HS-TNR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2x AMD 9654, 96 cores each, 2.4GHz / 3.7GHz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1.6TB RAM DDR5 4800MT/s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6.4TB SSD NVME</a:t>
            </a:r>
            <a:endParaRPr lang="en-GB" sz="1800" b="0" i="0" u="none" strike="noStrike" baseline="0" dirty="0">
              <a:solidFill>
                <a:srgbClr val="0000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b="0" i="0" u="none" strike="noStrike" baseline="0" dirty="0">
                <a:solidFill>
                  <a:srgbClr val="000000"/>
                </a:solidFill>
              </a:rPr>
              <a:t>16TB Hard Disk SATA3 </a:t>
            </a:r>
          </a:p>
          <a:p>
            <a:r>
              <a:rPr lang="en-GB" sz="1800" b="0" i="0" u="none" strike="noStrike" baseline="0" dirty="0">
                <a:solidFill>
                  <a:srgbClr val="000000"/>
                </a:solidFill>
              </a:rPr>
              <a:t>	</a:t>
            </a:r>
          </a:p>
          <a:p>
            <a:endParaRPr lang="en-US" dirty="0"/>
          </a:p>
        </p:txBody>
      </p:sp>
      <p:pic>
        <p:nvPicPr>
          <p:cNvPr id="33" name="Immagine 32" descr="Immagine che contiene testo, schermata, Carattere&#10;&#10;Descrizione generata automaticamente">
            <a:extLst>
              <a:ext uri="{FF2B5EF4-FFF2-40B4-BE49-F238E27FC236}">
                <a16:creationId xmlns:a16="http://schemas.microsoft.com/office/drawing/2014/main" id="{20898AD4-7898-DEF6-5FBE-CF403FC81C23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29967" y="2886483"/>
            <a:ext cx="6633621" cy="3638239"/>
          </a:xfrm>
          <a:prstGeom prst="rect">
            <a:avLst/>
          </a:prstGeom>
          <a:ln w="50800">
            <a:solidFill>
              <a:srgbClr val="00B050"/>
            </a:solidFill>
          </a:ln>
        </p:spPr>
      </p:pic>
      <p:sp>
        <p:nvSpPr>
          <p:cNvPr id="2" name="Ovale 1">
            <a:extLst>
              <a:ext uri="{FF2B5EF4-FFF2-40B4-BE49-F238E27FC236}">
                <a16:creationId xmlns:a16="http://schemas.microsoft.com/office/drawing/2014/main" id="{FB245C91-48E8-5A49-E813-C10AFC8204F4}"/>
              </a:ext>
            </a:extLst>
          </p:cNvPr>
          <p:cNvSpPr/>
          <p:nvPr/>
        </p:nvSpPr>
        <p:spPr>
          <a:xfrm>
            <a:off x="7033260" y="5914371"/>
            <a:ext cx="768350" cy="250210"/>
          </a:xfrm>
          <a:prstGeom prst="ellipse">
            <a:avLst/>
          </a:prstGeom>
          <a:noFill/>
          <a:ln w="57150"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5A002C70-A935-A35F-5E90-775F9DAAA1C7}"/>
              </a:ext>
            </a:extLst>
          </p:cNvPr>
          <p:cNvSpPr txBox="1"/>
          <p:nvPr/>
        </p:nvSpPr>
        <p:spPr>
          <a:xfrm>
            <a:off x="3254194" y="1422400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/>
              <a:t>9654</a:t>
            </a:r>
            <a:endParaRPr lang="en-GB" dirty="0"/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4C9C387D-B504-F260-DF02-7F0E7D891CB9}"/>
              </a:ext>
            </a:extLst>
          </p:cNvPr>
          <p:cNvSpPr txBox="1"/>
          <p:nvPr/>
        </p:nvSpPr>
        <p:spPr>
          <a:xfrm>
            <a:off x="8212274" y="1422400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/>
              <a:t>9654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422034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3627198-2619-668E-E9C1-F2212A346A8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7" name="Gruppo 46">
            <a:extLst>
              <a:ext uri="{FF2B5EF4-FFF2-40B4-BE49-F238E27FC236}">
                <a16:creationId xmlns:a16="http://schemas.microsoft.com/office/drawing/2014/main" id="{B8F7662E-859D-8D52-9F9C-2D73070374BD}"/>
              </a:ext>
            </a:extLst>
          </p:cNvPr>
          <p:cNvGrpSpPr/>
          <p:nvPr/>
        </p:nvGrpSpPr>
        <p:grpSpPr>
          <a:xfrm>
            <a:off x="8637408" y="2691423"/>
            <a:ext cx="3354966" cy="4061228"/>
            <a:chOff x="8637408" y="2691423"/>
            <a:chExt cx="3354966" cy="4061228"/>
          </a:xfrm>
        </p:grpSpPr>
        <p:sp>
          <p:nvSpPr>
            <p:cNvPr id="28" name="Rettangolo 27">
              <a:extLst>
                <a:ext uri="{FF2B5EF4-FFF2-40B4-BE49-F238E27FC236}">
                  <a16:creationId xmlns:a16="http://schemas.microsoft.com/office/drawing/2014/main" id="{5362A85D-748F-32EA-904D-59E204C1C2DE}"/>
                </a:ext>
              </a:extLst>
            </p:cNvPr>
            <p:cNvSpPr/>
            <p:nvPr/>
          </p:nvSpPr>
          <p:spPr>
            <a:xfrm>
              <a:off x="8637408" y="2806035"/>
              <a:ext cx="3351392" cy="3946616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29" name="Immagine 28" descr="Immagine che contiene testo, grafica, Elementi grafici, Carattere&#10;&#10;Descrizione generata automaticamente">
              <a:extLst>
                <a:ext uri="{FF2B5EF4-FFF2-40B4-BE49-F238E27FC236}">
                  <a16:creationId xmlns:a16="http://schemas.microsoft.com/office/drawing/2014/main" id="{00E07D34-AD4C-ED3D-B687-7CADF1DC2C6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5052" t="5826" r="24819" b="25149"/>
            <a:stretch/>
          </p:blipFill>
          <p:spPr>
            <a:xfrm>
              <a:off x="8778185" y="3049128"/>
              <a:ext cx="697185" cy="540000"/>
            </a:xfrm>
            <a:prstGeom prst="rect">
              <a:avLst/>
            </a:prstGeom>
          </p:spPr>
        </p:pic>
        <p:pic>
          <p:nvPicPr>
            <p:cNvPr id="20" name="Immagine 19">
              <a:extLst>
                <a:ext uri="{FF2B5EF4-FFF2-40B4-BE49-F238E27FC236}">
                  <a16:creationId xmlns:a16="http://schemas.microsoft.com/office/drawing/2014/main" id="{134804EC-1423-13AC-B030-6F91C5E2D91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 t="10159" b="10296"/>
            <a:stretch/>
          </p:blipFill>
          <p:spPr>
            <a:xfrm>
              <a:off x="8929516" y="2691423"/>
              <a:ext cx="2733865" cy="252000"/>
            </a:xfrm>
            <a:prstGeom prst="rect">
              <a:avLst/>
            </a:prstGeom>
          </p:spPr>
        </p:pic>
        <p:sp>
          <p:nvSpPr>
            <p:cNvPr id="33" name="CasellaDiTesto 32">
              <a:extLst>
                <a:ext uri="{FF2B5EF4-FFF2-40B4-BE49-F238E27FC236}">
                  <a16:creationId xmlns:a16="http://schemas.microsoft.com/office/drawing/2014/main" id="{AD4DD445-0849-402E-9E77-298E7B3ECE3B}"/>
                </a:ext>
              </a:extLst>
            </p:cNvPr>
            <p:cNvSpPr txBox="1"/>
            <p:nvPr/>
          </p:nvSpPr>
          <p:spPr>
            <a:xfrm>
              <a:off x="9428393" y="2991777"/>
              <a:ext cx="256398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/>
                <a:t>PIC execution optimized for single CPU</a:t>
              </a:r>
            </a:p>
          </p:txBody>
        </p:sp>
      </p:grpSp>
      <p:grpSp>
        <p:nvGrpSpPr>
          <p:cNvPr id="46" name="Gruppo 45">
            <a:extLst>
              <a:ext uri="{FF2B5EF4-FFF2-40B4-BE49-F238E27FC236}">
                <a16:creationId xmlns:a16="http://schemas.microsoft.com/office/drawing/2014/main" id="{3F244A21-D7BA-EA9A-5701-F1C017E1280F}"/>
              </a:ext>
            </a:extLst>
          </p:cNvPr>
          <p:cNvGrpSpPr/>
          <p:nvPr/>
        </p:nvGrpSpPr>
        <p:grpSpPr>
          <a:xfrm>
            <a:off x="254194" y="2691921"/>
            <a:ext cx="3765207" cy="4047229"/>
            <a:chOff x="254194" y="2691921"/>
            <a:chExt cx="3765207" cy="4047229"/>
          </a:xfrm>
        </p:grpSpPr>
        <p:sp>
          <p:nvSpPr>
            <p:cNvPr id="4" name="Rettangolo 3">
              <a:extLst>
                <a:ext uri="{FF2B5EF4-FFF2-40B4-BE49-F238E27FC236}">
                  <a16:creationId xmlns:a16="http://schemas.microsoft.com/office/drawing/2014/main" id="{97DBB0C2-595F-2386-A119-8949E61AD1A6}"/>
                </a:ext>
              </a:extLst>
            </p:cNvPr>
            <p:cNvSpPr/>
            <p:nvPr/>
          </p:nvSpPr>
          <p:spPr>
            <a:xfrm>
              <a:off x="254194" y="2792534"/>
              <a:ext cx="3765207" cy="3946616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5" name="Immagine 4" descr="Immagine che contiene testo, grafica, Elementi grafici, Carattere&#10;&#10;Descrizione generata automaticamente">
              <a:extLst>
                <a:ext uri="{FF2B5EF4-FFF2-40B4-BE49-F238E27FC236}">
                  <a16:creationId xmlns:a16="http://schemas.microsoft.com/office/drawing/2014/main" id="{C9FDCC6A-459C-D98D-345E-128F9FADC3D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5052" t="5826" r="24819" b="25149"/>
            <a:stretch/>
          </p:blipFill>
          <p:spPr>
            <a:xfrm>
              <a:off x="447234" y="2882324"/>
              <a:ext cx="697185" cy="540000"/>
            </a:xfrm>
            <a:prstGeom prst="rect">
              <a:avLst/>
            </a:prstGeom>
          </p:spPr>
        </p:pic>
        <p:sp>
          <p:nvSpPr>
            <p:cNvPr id="6" name="CasellaDiTesto 5">
              <a:extLst>
                <a:ext uri="{FF2B5EF4-FFF2-40B4-BE49-F238E27FC236}">
                  <a16:creationId xmlns:a16="http://schemas.microsoft.com/office/drawing/2014/main" id="{07CCAB4F-CA02-F2C4-0A48-CF2F3621B8AB}"/>
                </a:ext>
              </a:extLst>
            </p:cNvPr>
            <p:cNvSpPr txBox="1"/>
            <p:nvPr/>
          </p:nvSpPr>
          <p:spPr>
            <a:xfrm>
              <a:off x="1185059" y="2904019"/>
              <a:ext cx="256398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/>
                <a:t>PIC execution optimized for single CPU</a:t>
              </a:r>
            </a:p>
          </p:txBody>
        </p:sp>
        <p:pic>
          <p:nvPicPr>
            <p:cNvPr id="17" name="Immagine 16">
              <a:extLst>
                <a:ext uri="{FF2B5EF4-FFF2-40B4-BE49-F238E27FC236}">
                  <a16:creationId xmlns:a16="http://schemas.microsoft.com/office/drawing/2014/main" id="{81308045-D6D4-C13B-D9C0-5453CD814FE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238258" y="2691921"/>
              <a:ext cx="2543998" cy="252000"/>
            </a:xfrm>
            <a:prstGeom prst="rect">
              <a:avLst/>
            </a:prstGeom>
          </p:spPr>
        </p:pic>
      </p:grpSp>
      <p:sp>
        <p:nvSpPr>
          <p:cNvPr id="19" name="Titolo 1">
            <a:extLst>
              <a:ext uri="{FF2B5EF4-FFF2-40B4-BE49-F238E27FC236}">
                <a16:creationId xmlns:a16="http://schemas.microsoft.com/office/drawing/2014/main" id="{5F359D09-0663-5286-95F3-DFF941795F9B}"/>
              </a:ext>
            </a:extLst>
          </p:cNvPr>
          <p:cNvSpPr txBox="1">
            <a:spLocks/>
          </p:cNvSpPr>
          <p:nvPr/>
        </p:nvSpPr>
        <p:spPr>
          <a:xfrm>
            <a:off x="2152650" y="-79014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400" b="1" dirty="0">
                <a:latin typeface="+mn-lt"/>
                <a:ea typeface="+mn-ea"/>
                <a:cs typeface="+mn-cs"/>
              </a:rPr>
              <a:t>One COMSOL server for two Matlab instances</a:t>
            </a:r>
          </a:p>
        </p:txBody>
      </p:sp>
      <p:pic>
        <p:nvPicPr>
          <p:cNvPr id="3" name="Immagine 2">
            <a:extLst>
              <a:ext uri="{FF2B5EF4-FFF2-40B4-BE49-F238E27FC236}">
                <a16:creationId xmlns:a16="http://schemas.microsoft.com/office/drawing/2014/main" id="{24FAB1D4-84F6-5A13-71AF-9D029B3D387E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90325" y="169650"/>
            <a:ext cx="1172809" cy="603651"/>
          </a:xfrm>
          <a:prstGeom prst="rect">
            <a:avLst/>
          </a:prstGeom>
        </p:spPr>
      </p:pic>
      <p:grpSp>
        <p:nvGrpSpPr>
          <p:cNvPr id="11" name="Gruppo 10">
            <a:extLst>
              <a:ext uri="{FF2B5EF4-FFF2-40B4-BE49-F238E27FC236}">
                <a16:creationId xmlns:a16="http://schemas.microsoft.com/office/drawing/2014/main" id="{BBC601DB-3001-6F63-3402-4CD8C72475CE}"/>
              </a:ext>
            </a:extLst>
          </p:cNvPr>
          <p:cNvGrpSpPr/>
          <p:nvPr/>
        </p:nvGrpSpPr>
        <p:grpSpPr>
          <a:xfrm>
            <a:off x="10733109" y="1"/>
            <a:ext cx="1067303" cy="914630"/>
            <a:chOff x="6621407" y="1878934"/>
            <a:chExt cx="3468624" cy="3121152"/>
          </a:xfrm>
        </p:grpSpPr>
        <p:sp>
          <p:nvSpPr>
            <p:cNvPr id="13" name="Ovale 12">
              <a:extLst>
                <a:ext uri="{FF2B5EF4-FFF2-40B4-BE49-F238E27FC236}">
                  <a16:creationId xmlns:a16="http://schemas.microsoft.com/office/drawing/2014/main" id="{43CB7409-EDC0-5A08-E934-C57ECBB13E1E}"/>
                </a:ext>
              </a:extLst>
            </p:cNvPr>
            <p:cNvSpPr/>
            <p:nvPr/>
          </p:nvSpPr>
          <p:spPr>
            <a:xfrm>
              <a:off x="7094474" y="2354318"/>
              <a:ext cx="2532993" cy="2165131"/>
            </a:xfrm>
            <a:prstGeom prst="ellipse">
              <a:avLst/>
            </a:prstGeom>
            <a:solidFill>
              <a:schemeClr val="bg1"/>
            </a:solidFill>
            <a:ln w="15875">
              <a:solidFill>
                <a:schemeClr val="accent1">
                  <a:shade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15" name="Immagine 14">
              <a:extLst>
                <a:ext uri="{FF2B5EF4-FFF2-40B4-BE49-F238E27FC236}">
                  <a16:creationId xmlns:a16="http://schemas.microsoft.com/office/drawing/2014/main" id="{A78560BC-6F1B-C54C-0966-39B9386BC953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621407" y="1878934"/>
              <a:ext cx="3468624" cy="3121152"/>
            </a:xfrm>
            <a:prstGeom prst="rect">
              <a:avLst/>
            </a:prstGeom>
          </p:spPr>
        </p:pic>
      </p:grpSp>
      <p:pic>
        <p:nvPicPr>
          <p:cNvPr id="2" name="Immagine 1">
            <a:extLst>
              <a:ext uri="{FF2B5EF4-FFF2-40B4-BE49-F238E27FC236}">
                <a16:creationId xmlns:a16="http://schemas.microsoft.com/office/drawing/2014/main" id="{3500AF00-BA8B-BF8A-5628-D88D6706C0E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315720" y="962069"/>
            <a:ext cx="9519920" cy="1664526"/>
          </a:xfrm>
          <a:prstGeom prst="rect">
            <a:avLst/>
          </a:prstGeom>
        </p:spPr>
      </p:pic>
      <p:pic>
        <p:nvPicPr>
          <p:cNvPr id="8" name="Immagine 7">
            <a:extLst>
              <a:ext uri="{FF2B5EF4-FFF2-40B4-BE49-F238E27FC236}">
                <a16:creationId xmlns:a16="http://schemas.microsoft.com/office/drawing/2014/main" id="{4CB224A0-46B4-7A56-4539-462B1D05C38A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28320" y="3516977"/>
            <a:ext cx="3200456" cy="3095307"/>
          </a:xfrm>
          <a:prstGeom prst="rect">
            <a:avLst/>
          </a:prstGeom>
        </p:spPr>
      </p:pic>
      <p:grpSp>
        <p:nvGrpSpPr>
          <p:cNvPr id="45" name="Gruppo 44">
            <a:extLst>
              <a:ext uri="{FF2B5EF4-FFF2-40B4-BE49-F238E27FC236}">
                <a16:creationId xmlns:a16="http://schemas.microsoft.com/office/drawing/2014/main" id="{B613655F-37D4-3E05-3E97-81765ECF5DA4}"/>
              </a:ext>
            </a:extLst>
          </p:cNvPr>
          <p:cNvGrpSpPr/>
          <p:nvPr/>
        </p:nvGrpSpPr>
        <p:grpSpPr>
          <a:xfrm>
            <a:off x="4145281" y="2691921"/>
            <a:ext cx="4349886" cy="2936719"/>
            <a:chOff x="4145281" y="2691921"/>
            <a:chExt cx="4349886" cy="2936719"/>
          </a:xfrm>
        </p:grpSpPr>
        <p:sp>
          <p:nvSpPr>
            <p:cNvPr id="22" name="Rettangolo 21">
              <a:extLst>
                <a:ext uri="{FF2B5EF4-FFF2-40B4-BE49-F238E27FC236}">
                  <a16:creationId xmlns:a16="http://schemas.microsoft.com/office/drawing/2014/main" id="{212872CE-5553-DFE6-882C-D7E04EF9A9F5}"/>
                </a:ext>
              </a:extLst>
            </p:cNvPr>
            <p:cNvSpPr/>
            <p:nvPr/>
          </p:nvSpPr>
          <p:spPr>
            <a:xfrm>
              <a:off x="4145281" y="2794439"/>
              <a:ext cx="4349886" cy="2834201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23" name="Immagine 22" descr="Immagine che contiene testo, grafica, Elementi grafici, Carattere&#10;&#10;Descrizione generata automaticamente">
              <a:extLst>
                <a:ext uri="{FF2B5EF4-FFF2-40B4-BE49-F238E27FC236}">
                  <a16:creationId xmlns:a16="http://schemas.microsoft.com/office/drawing/2014/main" id="{1AC3BCC4-8776-C5E0-BD5D-D95E7500642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5052" t="5826" r="24819" b="25149"/>
            <a:stretch/>
          </p:blipFill>
          <p:spPr>
            <a:xfrm>
              <a:off x="4440115" y="2892484"/>
              <a:ext cx="697185" cy="540000"/>
            </a:xfrm>
            <a:prstGeom prst="rect">
              <a:avLst/>
            </a:prstGeom>
          </p:spPr>
        </p:pic>
        <p:grpSp>
          <p:nvGrpSpPr>
            <p:cNvPr id="14" name="Gruppo 13">
              <a:extLst>
                <a:ext uri="{FF2B5EF4-FFF2-40B4-BE49-F238E27FC236}">
                  <a16:creationId xmlns:a16="http://schemas.microsoft.com/office/drawing/2014/main" id="{1419686D-C50D-AE44-95A5-71C0064E5851}"/>
                </a:ext>
              </a:extLst>
            </p:cNvPr>
            <p:cNvGrpSpPr/>
            <p:nvPr/>
          </p:nvGrpSpPr>
          <p:grpSpPr>
            <a:xfrm>
              <a:off x="4466740" y="4458975"/>
              <a:ext cx="3671420" cy="891615"/>
              <a:chOff x="4923940" y="2948865"/>
              <a:chExt cx="3671420" cy="891615"/>
            </a:xfrm>
          </p:grpSpPr>
          <p:sp>
            <p:nvSpPr>
              <p:cNvPr id="9" name="Rettangolo 8">
                <a:extLst>
                  <a:ext uri="{FF2B5EF4-FFF2-40B4-BE49-F238E27FC236}">
                    <a16:creationId xmlns:a16="http://schemas.microsoft.com/office/drawing/2014/main" id="{56D5DE55-1A7E-FCCF-8228-CBCDF3F54FAC}"/>
                  </a:ext>
                </a:extLst>
              </p:cNvPr>
              <p:cNvSpPr/>
              <p:nvPr/>
            </p:nvSpPr>
            <p:spPr>
              <a:xfrm>
                <a:off x="4923940" y="2948865"/>
                <a:ext cx="3671420" cy="891615"/>
              </a:xfrm>
              <a:prstGeom prst="rect">
                <a:avLst/>
              </a:prstGeom>
              <a:solidFill>
                <a:schemeClr val="accent5">
                  <a:lumMod val="40000"/>
                  <a:lumOff val="60000"/>
                </a:schemeClr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pic>
            <p:nvPicPr>
              <p:cNvPr id="10" name="Immagine 9" descr="Immagine che contiene testo, schermata, Carattere, logo&#10;&#10;Descrizione generata automaticamente">
                <a:extLst>
                  <a:ext uri="{FF2B5EF4-FFF2-40B4-BE49-F238E27FC236}">
                    <a16:creationId xmlns:a16="http://schemas.microsoft.com/office/drawing/2014/main" id="{AAB812F8-8041-6CD6-6D8D-E3B21DCF088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68776" t="32060" r="18669" b="45303"/>
              <a:stretch/>
            </p:blipFill>
            <p:spPr>
              <a:xfrm>
                <a:off x="5045916" y="3127678"/>
                <a:ext cx="570446" cy="540000"/>
              </a:xfrm>
              <a:prstGeom prst="rect">
                <a:avLst/>
              </a:prstGeom>
            </p:spPr>
          </p:pic>
          <p:sp>
            <p:nvSpPr>
              <p:cNvPr id="12" name="CasellaDiTesto 11">
                <a:extLst>
                  <a:ext uri="{FF2B5EF4-FFF2-40B4-BE49-F238E27FC236}">
                    <a16:creationId xmlns:a16="http://schemas.microsoft.com/office/drawing/2014/main" id="{A818FC7A-38DB-790A-A77D-38A655557EC6}"/>
                  </a:ext>
                </a:extLst>
              </p:cNvPr>
              <p:cNvSpPr txBox="1"/>
              <p:nvPr/>
            </p:nvSpPr>
            <p:spPr>
              <a:xfrm>
                <a:off x="5616362" y="3072147"/>
                <a:ext cx="2857078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b="1" dirty="0"/>
                  <a:t>COMSOL model solver works better on all CPUs</a:t>
                </a:r>
              </a:p>
            </p:txBody>
          </p:sp>
        </p:grpSp>
        <p:pic>
          <p:nvPicPr>
            <p:cNvPr id="21" name="Immagine 20">
              <a:extLst>
                <a:ext uri="{FF2B5EF4-FFF2-40B4-BE49-F238E27FC236}">
                  <a16:creationId xmlns:a16="http://schemas.microsoft.com/office/drawing/2014/main" id="{5670EC0E-77F0-050E-13DE-8DACB5A080A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 l="68668" t="11046" b="9125"/>
            <a:stretch/>
          </p:blipFill>
          <p:spPr>
            <a:xfrm>
              <a:off x="5772150" y="2691921"/>
              <a:ext cx="853538" cy="252000"/>
            </a:xfrm>
            <a:prstGeom prst="rect">
              <a:avLst/>
            </a:prstGeom>
          </p:spPr>
        </p:pic>
        <p:pic>
          <p:nvPicPr>
            <p:cNvPr id="26" name="Immagine 25">
              <a:extLst>
                <a:ext uri="{FF2B5EF4-FFF2-40B4-BE49-F238E27FC236}">
                  <a16:creationId xmlns:a16="http://schemas.microsoft.com/office/drawing/2014/main" id="{CCBF4EB3-7F50-0013-CFA9-4AB1195BE64F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rcRect r="46390"/>
            <a:stretch/>
          </p:blipFill>
          <p:spPr>
            <a:xfrm>
              <a:off x="4255633" y="3534059"/>
              <a:ext cx="4137933" cy="252000"/>
            </a:xfrm>
            <a:prstGeom prst="rect">
              <a:avLst/>
            </a:prstGeom>
          </p:spPr>
        </p:pic>
        <p:pic>
          <p:nvPicPr>
            <p:cNvPr id="27" name="Immagine 26">
              <a:extLst>
                <a:ext uri="{FF2B5EF4-FFF2-40B4-BE49-F238E27FC236}">
                  <a16:creationId xmlns:a16="http://schemas.microsoft.com/office/drawing/2014/main" id="{2DC6150E-99BD-9837-E59F-479E938BE2F2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rcRect l="52921" t="-478"/>
            <a:stretch/>
          </p:blipFill>
          <p:spPr>
            <a:xfrm>
              <a:off x="4507652" y="3850887"/>
              <a:ext cx="3633894" cy="253206"/>
            </a:xfrm>
            <a:prstGeom prst="rect">
              <a:avLst/>
            </a:prstGeom>
          </p:spPr>
        </p:pic>
      </p:grpSp>
      <p:pic>
        <p:nvPicPr>
          <p:cNvPr id="32" name="Immagine 31">
            <a:extLst>
              <a:ext uri="{FF2B5EF4-FFF2-40B4-BE49-F238E27FC236}">
                <a16:creationId xmlns:a16="http://schemas.microsoft.com/office/drawing/2014/main" id="{494B74C5-742B-7BCD-CB1D-B28F38762301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8830447" y="3742570"/>
            <a:ext cx="3025402" cy="2728196"/>
          </a:xfrm>
          <a:prstGeom prst="rect">
            <a:avLst/>
          </a:prstGeom>
        </p:spPr>
      </p:pic>
      <p:grpSp>
        <p:nvGrpSpPr>
          <p:cNvPr id="41" name="Gruppo 40">
            <a:extLst>
              <a:ext uri="{FF2B5EF4-FFF2-40B4-BE49-F238E27FC236}">
                <a16:creationId xmlns:a16="http://schemas.microsoft.com/office/drawing/2014/main" id="{747BCDD1-FBDA-3F0C-BBD6-2F3CAC0C09DB}"/>
              </a:ext>
            </a:extLst>
          </p:cNvPr>
          <p:cNvGrpSpPr/>
          <p:nvPr/>
        </p:nvGrpSpPr>
        <p:grpSpPr>
          <a:xfrm>
            <a:off x="1144419" y="962069"/>
            <a:ext cx="4951581" cy="1557050"/>
            <a:chOff x="1144419" y="962069"/>
            <a:chExt cx="4951581" cy="1557050"/>
          </a:xfrm>
        </p:grpSpPr>
        <p:sp>
          <p:nvSpPr>
            <p:cNvPr id="34" name="Ovale 33">
              <a:extLst>
                <a:ext uri="{FF2B5EF4-FFF2-40B4-BE49-F238E27FC236}">
                  <a16:creationId xmlns:a16="http://schemas.microsoft.com/office/drawing/2014/main" id="{D8450AD6-2EA8-6025-AE8F-5E67F7B07C9E}"/>
                </a:ext>
              </a:extLst>
            </p:cNvPr>
            <p:cNvSpPr/>
            <p:nvPr/>
          </p:nvSpPr>
          <p:spPr>
            <a:xfrm>
              <a:off x="1144419" y="962069"/>
              <a:ext cx="4951581" cy="1557050"/>
            </a:xfrm>
            <a:prstGeom prst="ellipse">
              <a:avLst/>
            </a:prstGeom>
            <a:noFill/>
            <a:ln w="76200">
              <a:solidFill>
                <a:srgbClr val="0070C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38" name="Immagine 37" descr="Immagine che contiene testo, grafica, Elementi grafici, Carattere&#10;&#10;Descrizione generata automaticamente">
              <a:extLst>
                <a:ext uri="{FF2B5EF4-FFF2-40B4-BE49-F238E27FC236}">
                  <a16:creationId xmlns:a16="http://schemas.microsoft.com/office/drawing/2014/main" id="{148F0F0B-5A3A-3707-C0C0-802C2D9B97A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5052" t="5826" r="24819" b="25149"/>
            <a:stretch/>
          </p:blipFill>
          <p:spPr>
            <a:xfrm>
              <a:off x="1953474" y="2210684"/>
              <a:ext cx="350148" cy="271205"/>
            </a:xfrm>
            <a:prstGeom prst="rect">
              <a:avLst/>
            </a:prstGeom>
          </p:spPr>
        </p:pic>
      </p:grpSp>
      <p:grpSp>
        <p:nvGrpSpPr>
          <p:cNvPr id="42" name="Gruppo 41">
            <a:extLst>
              <a:ext uri="{FF2B5EF4-FFF2-40B4-BE49-F238E27FC236}">
                <a16:creationId xmlns:a16="http://schemas.microsoft.com/office/drawing/2014/main" id="{FA5CAA63-D9D8-7A03-A5E9-EFC1B5D8A5F5}"/>
              </a:ext>
            </a:extLst>
          </p:cNvPr>
          <p:cNvGrpSpPr/>
          <p:nvPr/>
        </p:nvGrpSpPr>
        <p:grpSpPr>
          <a:xfrm>
            <a:off x="6112659" y="951909"/>
            <a:ext cx="4951581" cy="1557050"/>
            <a:chOff x="6112659" y="951909"/>
            <a:chExt cx="4951581" cy="1557050"/>
          </a:xfrm>
        </p:grpSpPr>
        <p:sp>
          <p:nvSpPr>
            <p:cNvPr id="35" name="Ovale 34">
              <a:extLst>
                <a:ext uri="{FF2B5EF4-FFF2-40B4-BE49-F238E27FC236}">
                  <a16:creationId xmlns:a16="http://schemas.microsoft.com/office/drawing/2014/main" id="{59C9E5E8-2B88-B45E-A40E-99E049D5185F}"/>
                </a:ext>
              </a:extLst>
            </p:cNvPr>
            <p:cNvSpPr/>
            <p:nvPr/>
          </p:nvSpPr>
          <p:spPr>
            <a:xfrm>
              <a:off x="6112659" y="951909"/>
              <a:ext cx="4951581" cy="1557050"/>
            </a:xfrm>
            <a:prstGeom prst="ellipse">
              <a:avLst/>
            </a:prstGeom>
            <a:noFill/>
            <a:ln w="76200">
              <a:solidFill>
                <a:srgbClr val="0070C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39" name="Immagine 38" descr="Immagine che contiene testo, grafica, Elementi grafici, Carattere&#10;&#10;Descrizione generata automaticamente">
              <a:extLst>
                <a:ext uri="{FF2B5EF4-FFF2-40B4-BE49-F238E27FC236}">
                  <a16:creationId xmlns:a16="http://schemas.microsoft.com/office/drawing/2014/main" id="{C0D182C9-E6CA-6CF5-0FFE-F5E84A63D6A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5052" t="5826" r="24819" b="25149"/>
            <a:stretch/>
          </p:blipFill>
          <p:spPr>
            <a:xfrm>
              <a:off x="9943602" y="2191085"/>
              <a:ext cx="350148" cy="271205"/>
            </a:xfrm>
            <a:prstGeom prst="rect">
              <a:avLst/>
            </a:prstGeom>
          </p:spPr>
        </p:pic>
      </p:grpSp>
      <p:grpSp>
        <p:nvGrpSpPr>
          <p:cNvPr id="44" name="Gruppo 43">
            <a:extLst>
              <a:ext uri="{FF2B5EF4-FFF2-40B4-BE49-F238E27FC236}">
                <a16:creationId xmlns:a16="http://schemas.microsoft.com/office/drawing/2014/main" id="{E99A87E0-B968-4176-726D-E35A7F852791}"/>
              </a:ext>
            </a:extLst>
          </p:cNvPr>
          <p:cNvGrpSpPr/>
          <p:nvPr/>
        </p:nvGrpSpPr>
        <p:grpSpPr>
          <a:xfrm>
            <a:off x="985520" y="743592"/>
            <a:ext cx="10261600" cy="1876140"/>
            <a:chOff x="985520" y="743592"/>
            <a:chExt cx="10261600" cy="1876140"/>
          </a:xfrm>
        </p:grpSpPr>
        <p:sp>
          <p:nvSpPr>
            <p:cNvPr id="37" name="Rettangolo con angoli arrotondati 36">
              <a:extLst>
                <a:ext uri="{FF2B5EF4-FFF2-40B4-BE49-F238E27FC236}">
                  <a16:creationId xmlns:a16="http://schemas.microsoft.com/office/drawing/2014/main" id="{FFF0948E-C90C-687A-ACF2-EAA8232178BC}"/>
                </a:ext>
              </a:extLst>
            </p:cNvPr>
            <p:cNvSpPr/>
            <p:nvPr/>
          </p:nvSpPr>
          <p:spPr>
            <a:xfrm>
              <a:off x="985520" y="863091"/>
              <a:ext cx="10261600" cy="1756641"/>
            </a:xfrm>
            <a:prstGeom prst="roundRect">
              <a:avLst/>
            </a:prstGeom>
            <a:noFill/>
            <a:ln w="73025">
              <a:solidFill>
                <a:srgbClr val="00B0F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40" name="Immagine 39" descr="Immagine che contiene testo, schermata, Carattere, logo&#10;&#10;Descrizione generata automaticamente">
              <a:extLst>
                <a:ext uri="{FF2B5EF4-FFF2-40B4-BE49-F238E27FC236}">
                  <a16:creationId xmlns:a16="http://schemas.microsoft.com/office/drawing/2014/main" id="{CBD43A38-21A7-1CD9-DFF3-1C0982CABD0F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8776" t="32060" r="18669" b="45303"/>
            <a:stretch/>
          </p:blipFill>
          <p:spPr>
            <a:xfrm>
              <a:off x="5940374" y="743592"/>
              <a:ext cx="361365" cy="342078"/>
            </a:xfrm>
            <a:prstGeom prst="rect">
              <a:avLst/>
            </a:prstGeom>
          </p:spPr>
        </p:pic>
      </p:grpSp>
      <p:cxnSp>
        <p:nvCxnSpPr>
          <p:cNvPr id="53" name="Connettore 2 52">
            <a:extLst>
              <a:ext uri="{FF2B5EF4-FFF2-40B4-BE49-F238E27FC236}">
                <a16:creationId xmlns:a16="http://schemas.microsoft.com/office/drawing/2014/main" id="{786CC195-E0DC-9B11-3E31-637DA3DF3F98}"/>
              </a:ext>
            </a:extLst>
          </p:cNvPr>
          <p:cNvCxnSpPr/>
          <p:nvPr/>
        </p:nvCxnSpPr>
        <p:spPr>
          <a:xfrm flipH="1">
            <a:off x="1605280" y="5781040"/>
            <a:ext cx="1198880" cy="0"/>
          </a:xfrm>
          <a:prstGeom prst="straightConnector1">
            <a:avLst/>
          </a:prstGeom>
          <a:ln w="63500">
            <a:solidFill>
              <a:schemeClr val="accent5">
                <a:lumMod val="75000"/>
                <a:alpha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Connettore 2 53">
            <a:extLst>
              <a:ext uri="{FF2B5EF4-FFF2-40B4-BE49-F238E27FC236}">
                <a16:creationId xmlns:a16="http://schemas.microsoft.com/office/drawing/2014/main" id="{4B015BE0-3444-599C-CD04-415D1CE9E24F}"/>
              </a:ext>
            </a:extLst>
          </p:cNvPr>
          <p:cNvCxnSpPr>
            <a:cxnSpLocks/>
          </p:cNvCxnSpPr>
          <p:nvPr/>
        </p:nvCxnSpPr>
        <p:spPr>
          <a:xfrm flipH="1">
            <a:off x="10789920" y="6256316"/>
            <a:ext cx="792480" cy="0"/>
          </a:xfrm>
          <a:prstGeom prst="straightConnector1">
            <a:avLst/>
          </a:prstGeom>
          <a:ln w="63500">
            <a:solidFill>
              <a:schemeClr val="accent5">
                <a:lumMod val="75000"/>
                <a:alpha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3" name="Gruppo 62">
            <a:extLst>
              <a:ext uri="{FF2B5EF4-FFF2-40B4-BE49-F238E27FC236}">
                <a16:creationId xmlns:a16="http://schemas.microsoft.com/office/drawing/2014/main" id="{2EBF9F10-A069-4E05-8EA6-330308E90AD4}"/>
              </a:ext>
            </a:extLst>
          </p:cNvPr>
          <p:cNvGrpSpPr/>
          <p:nvPr/>
        </p:nvGrpSpPr>
        <p:grpSpPr>
          <a:xfrm>
            <a:off x="3304994" y="4274492"/>
            <a:ext cx="5960926" cy="2275438"/>
            <a:chOff x="3304994" y="4274492"/>
            <a:chExt cx="5960926" cy="2275438"/>
          </a:xfrm>
        </p:grpSpPr>
        <p:grpSp>
          <p:nvGrpSpPr>
            <p:cNvPr id="51" name="Gruppo 50">
              <a:extLst>
                <a:ext uri="{FF2B5EF4-FFF2-40B4-BE49-F238E27FC236}">
                  <a16:creationId xmlns:a16="http://schemas.microsoft.com/office/drawing/2014/main" id="{78794D75-F2F6-649D-4579-2849BAD6F0D3}"/>
                </a:ext>
              </a:extLst>
            </p:cNvPr>
            <p:cNvGrpSpPr/>
            <p:nvPr/>
          </p:nvGrpSpPr>
          <p:grpSpPr>
            <a:xfrm>
              <a:off x="4293735" y="5959431"/>
              <a:ext cx="3878866" cy="590499"/>
              <a:chOff x="4293735" y="5959431"/>
              <a:chExt cx="3878866" cy="590499"/>
            </a:xfrm>
          </p:grpSpPr>
          <p:pic>
            <p:nvPicPr>
              <p:cNvPr id="49" name="Immagine 48">
                <a:extLst>
                  <a:ext uri="{FF2B5EF4-FFF2-40B4-BE49-F238E27FC236}">
                    <a16:creationId xmlns:a16="http://schemas.microsoft.com/office/drawing/2014/main" id="{EF5A2855-8E3B-BEDE-ED15-00002851C45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1"/>
              <a:srcRect l="20346" t="21072" b="72373"/>
              <a:stretch/>
            </p:blipFill>
            <p:spPr>
              <a:xfrm>
                <a:off x="4497220" y="5959431"/>
                <a:ext cx="3453368" cy="256245"/>
              </a:xfrm>
              <a:prstGeom prst="rect">
                <a:avLst/>
              </a:prstGeom>
            </p:spPr>
          </p:pic>
          <p:sp>
            <p:nvSpPr>
              <p:cNvPr id="50" name="CasellaDiTesto 49">
                <a:extLst>
                  <a:ext uri="{FF2B5EF4-FFF2-40B4-BE49-F238E27FC236}">
                    <a16:creationId xmlns:a16="http://schemas.microsoft.com/office/drawing/2014/main" id="{5E005AF2-4564-73A0-9684-F88A824DFCCB}"/>
                  </a:ext>
                </a:extLst>
              </p:cNvPr>
              <p:cNvSpPr txBox="1"/>
              <p:nvPr/>
            </p:nvSpPr>
            <p:spPr>
              <a:xfrm>
                <a:off x="4293735" y="6180598"/>
                <a:ext cx="387886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/>
                  <a:t>To wait until the COMSOL server is free</a:t>
                </a:r>
              </a:p>
            </p:txBody>
          </p:sp>
        </p:grpSp>
        <p:cxnSp>
          <p:nvCxnSpPr>
            <p:cNvPr id="56" name="Connettore 2 55">
              <a:extLst>
                <a:ext uri="{FF2B5EF4-FFF2-40B4-BE49-F238E27FC236}">
                  <a16:creationId xmlns:a16="http://schemas.microsoft.com/office/drawing/2014/main" id="{367110BE-3F95-8A18-3A51-B853F318ED37}"/>
                </a:ext>
              </a:extLst>
            </p:cNvPr>
            <p:cNvCxnSpPr>
              <a:cxnSpLocks/>
              <a:endCxn id="49" idx="3"/>
            </p:cNvCxnSpPr>
            <p:nvPr/>
          </p:nvCxnSpPr>
          <p:spPr>
            <a:xfrm flipH="1">
              <a:off x="7950588" y="4628286"/>
              <a:ext cx="1315332" cy="1459268"/>
            </a:xfrm>
            <a:prstGeom prst="straightConnector1">
              <a:avLst/>
            </a:prstGeom>
            <a:ln w="571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Connettore 2 58">
              <a:extLst>
                <a:ext uri="{FF2B5EF4-FFF2-40B4-BE49-F238E27FC236}">
                  <a16:creationId xmlns:a16="http://schemas.microsoft.com/office/drawing/2014/main" id="{D44F9A69-7506-47EA-57F5-759979D92CAC}"/>
                </a:ext>
              </a:extLst>
            </p:cNvPr>
            <p:cNvCxnSpPr>
              <a:cxnSpLocks/>
            </p:cNvCxnSpPr>
            <p:nvPr/>
          </p:nvCxnSpPr>
          <p:spPr>
            <a:xfrm>
              <a:off x="3304994" y="4274492"/>
              <a:ext cx="1158172" cy="1705088"/>
            </a:xfrm>
            <a:prstGeom prst="straightConnector1">
              <a:avLst/>
            </a:prstGeom>
            <a:ln w="571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25B5FB31-71B4-9E86-9B57-FFCD5DDB2845}"/>
              </a:ext>
            </a:extLst>
          </p:cNvPr>
          <p:cNvSpPr txBox="1"/>
          <p:nvPr/>
        </p:nvSpPr>
        <p:spPr>
          <a:xfrm>
            <a:off x="3254194" y="1422400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/>
              <a:t>9654</a:t>
            </a:r>
            <a:endParaRPr lang="en-GB" dirty="0"/>
          </a:p>
        </p:txBody>
      </p:sp>
      <p:sp>
        <p:nvSpPr>
          <p:cNvPr id="16" name="CasellaDiTesto 15">
            <a:extLst>
              <a:ext uri="{FF2B5EF4-FFF2-40B4-BE49-F238E27FC236}">
                <a16:creationId xmlns:a16="http://schemas.microsoft.com/office/drawing/2014/main" id="{18189ACE-3F7B-A5E1-7056-BF8D267412A3}"/>
              </a:ext>
            </a:extLst>
          </p:cNvPr>
          <p:cNvSpPr txBox="1"/>
          <p:nvPr/>
        </p:nvSpPr>
        <p:spPr>
          <a:xfrm>
            <a:off x="8212274" y="1422400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/>
              <a:t>9654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224424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D670297-D0DE-A2C6-27A3-ACA0C0D2C00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CasellaDiTesto 42">
            <a:extLst>
              <a:ext uri="{FF2B5EF4-FFF2-40B4-BE49-F238E27FC236}">
                <a16:creationId xmlns:a16="http://schemas.microsoft.com/office/drawing/2014/main" id="{14EBB450-B47D-93BE-64EA-BAA4FEF07AE8}"/>
              </a:ext>
            </a:extLst>
          </p:cNvPr>
          <p:cNvSpPr txBox="1"/>
          <p:nvPr/>
        </p:nvSpPr>
        <p:spPr>
          <a:xfrm>
            <a:off x="11577196" y="6252045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/>
              <a:t>13</a:t>
            </a:r>
            <a:endParaRPr lang="en-GB" dirty="0"/>
          </a:p>
        </p:txBody>
      </p:sp>
      <p:sp>
        <p:nvSpPr>
          <p:cNvPr id="19" name="Titolo 1">
            <a:extLst>
              <a:ext uri="{FF2B5EF4-FFF2-40B4-BE49-F238E27FC236}">
                <a16:creationId xmlns:a16="http://schemas.microsoft.com/office/drawing/2014/main" id="{3C47F674-3E85-2E47-3D8D-1946F2396BCB}"/>
              </a:ext>
            </a:extLst>
          </p:cNvPr>
          <p:cNvSpPr txBox="1">
            <a:spLocks/>
          </p:cNvSpPr>
          <p:nvPr/>
        </p:nvSpPr>
        <p:spPr>
          <a:xfrm>
            <a:off x="2152650" y="-79014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400" b="1" dirty="0">
                <a:latin typeface="+mn-lt"/>
                <a:ea typeface="+mn-ea"/>
                <a:cs typeface="+mn-cs"/>
              </a:rPr>
              <a:t>Perspectives about COMSOL use (1/2)</a:t>
            </a:r>
          </a:p>
        </p:txBody>
      </p:sp>
      <p:pic>
        <p:nvPicPr>
          <p:cNvPr id="3" name="Immagine 2">
            <a:extLst>
              <a:ext uri="{FF2B5EF4-FFF2-40B4-BE49-F238E27FC236}">
                <a16:creationId xmlns:a16="http://schemas.microsoft.com/office/drawing/2014/main" id="{40A08FDF-6380-39F5-08CA-025658F38EC7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90325" y="169650"/>
            <a:ext cx="1172809" cy="603651"/>
          </a:xfrm>
          <a:prstGeom prst="rect">
            <a:avLst/>
          </a:prstGeom>
        </p:spPr>
      </p:pic>
      <p:grpSp>
        <p:nvGrpSpPr>
          <p:cNvPr id="11" name="Gruppo 10">
            <a:extLst>
              <a:ext uri="{FF2B5EF4-FFF2-40B4-BE49-F238E27FC236}">
                <a16:creationId xmlns:a16="http://schemas.microsoft.com/office/drawing/2014/main" id="{9F512B06-63A3-8E94-1E6C-E5FB773FFFA2}"/>
              </a:ext>
            </a:extLst>
          </p:cNvPr>
          <p:cNvGrpSpPr/>
          <p:nvPr/>
        </p:nvGrpSpPr>
        <p:grpSpPr>
          <a:xfrm>
            <a:off x="10733109" y="1"/>
            <a:ext cx="1067303" cy="914630"/>
            <a:chOff x="6621407" y="1878934"/>
            <a:chExt cx="3468624" cy="3121152"/>
          </a:xfrm>
        </p:grpSpPr>
        <p:sp>
          <p:nvSpPr>
            <p:cNvPr id="13" name="Ovale 12">
              <a:extLst>
                <a:ext uri="{FF2B5EF4-FFF2-40B4-BE49-F238E27FC236}">
                  <a16:creationId xmlns:a16="http://schemas.microsoft.com/office/drawing/2014/main" id="{93308C46-2389-11A9-BD12-F9B13DD622C1}"/>
                </a:ext>
              </a:extLst>
            </p:cNvPr>
            <p:cNvSpPr/>
            <p:nvPr/>
          </p:nvSpPr>
          <p:spPr>
            <a:xfrm>
              <a:off x="7094474" y="2354318"/>
              <a:ext cx="2532993" cy="2165131"/>
            </a:xfrm>
            <a:prstGeom prst="ellipse">
              <a:avLst/>
            </a:prstGeom>
            <a:solidFill>
              <a:schemeClr val="bg1"/>
            </a:solidFill>
            <a:ln w="15875">
              <a:solidFill>
                <a:schemeClr val="accent1">
                  <a:shade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15" name="Immagine 14">
              <a:extLst>
                <a:ext uri="{FF2B5EF4-FFF2-40B4-BE49-F238E27FC236}">
                  <a16:creationId xmlns:a16="http://schemas.microsoft.com/office/drawing/2014/main" id="{F9B0496F-1BEC-A248-19BE-7767DFA79D3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621407" y="1878934"/>
              <a:ext cx="3468624" cy="3121152"/>
            </a:xfrm>
            <a:prstGeom prst="rect">
              <a:avLst/>
            </a:prstGeom>
          </p:spPr>
        </p:pic>
      </p:grpSp>
      <p:grpSp>
        <p:nvGrpSpPr>
          <p:cNvPr id="17" name="Gruppo 16">
            <a:extLst>
              <a:ext uri="{FF2B5EF4-FFF2-40B4-BE49-F238E27FC236}">
                <a16:creationId xmlns:a16="http://schemas.microsoft.com/office/drawing/2014/main" id="{0398D45F-CA92-C934-20C5-B441A4C8CBA5}"/>
              </a:ext>
            </a:extLst>
          </p:cNvPr>
          <p:cNvGrpSpPr/>
          <p:nvPr/>
        </p:nvGrpSpPr>
        <p:grpSpPr>
          <a:xfrm>
            <a:off x="631649" y="934262"/>
            <a:ext cx="5349704" cy="1603879"/>
            <a:chOff x="631649" y="1110909"/>
            <a:chExt cx="5349704" cy="1603879"/>
          </a:xfrm>
        </p:grpSpPr>
        <p:pic>
          <p:nvPicPr>
            <p:cNvPr id="5" name="Immagine 4">
              <a:extLst>
                <a:ext uri="{FF2B5EF4-FFF2-40B4-BE49-F238E27FC236}">
                  <a16:creationId xmlns:a16="http://schemas.microsoft.com/office/drawing/2014/main" id="{E60F70E5-612F-1BC3-9DCF-D37D86A5050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31649" y="1480241"/>
              <a:ext cx="5349704" cy="1234547"/>
            </a:xfrm>
            <a:prstGeom prst="rect">
              <a:avLst/>
            </a:prstGeom>
            <a:ln>
              <a:solidFill>
                <a:srgbClr val="0070C0"/>
              </a:solidFill>
            </a:ln>
          </p:spPr>
        </p:pic>
        <p:sp>
          <p:nvSpPr>
            <p:cNvPr id="6" name="CasellaDiTesto 5">
              <a:extLst>
                <a:ext uri="{FF2B5EF4-FFF2-40B4-BE49-F238E27FC236}">
                  <a16:creationId xmlns:a16="http://schemas.microsoft.com/office/drawing/2014/main" id="{25A47211-D552-E393-E6FF-634789A76C08}"/>
                </a:ext>
              </a:extLst>
            </p:cNvPr>
            <p:cNvSpPr txBox="1"/>
            <p:nvPr/>
          </p:nvSpPr>
          <p:spPr>
            <a:xfrm>
              <a:off x="631649" y="1110909"/>
              <a:ext cx="485196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If you request too many values with ‘’</a:t>
              </a:r>
              <a:r>
                <a:rPr lang="en-US" dirty="0" err="1"/>
                <a:t>mphinterp</a:t>
              </a:r>
              <a:r>
                <a:rPr lang="en-US" dirty="0"/>
                <a:t>’’ </a:t>
              </a:r>
            </a:p>
          </p:txBody>
        </p:sp>
      </p:grpSp>
      <p:grpSp>
        <p:nvGrpSpPr>
          <p:cNvPr id="16" name="Gruppo 15">
            <a:extLst>
              <a:ext uri="{FF2B5EF4-FFF2-40B4-BE49-F238E27FC236}">
                <a16:creationId xmlns:a16="http://schemas.microsoft.com/office/drawing/2014/main" id="{1DE47314-BE66-FB4D-D64F-129718B7DFFA}"/>
              </a:ext>
            </a:extLst>
          </p:cNvPr>
          <p:cNvGrpSpPr/>
          <p:nvPr/>
        </p:nvGrpSpPr>
        <p:grpSpPr>
          <a:xfrm>
            <a:off x="527806" y="2680822"/>
            <a:ext cx="8657070" cy="1515288"/>
            <a:chOff x="527806" y="2744620"/>
            <a:chExt cx="8657070" cy="1515288"/>
          </a:xfrm>
        </p:grpSpPr>
        <p:pic>
          <p:nvPicPr>
            <p:cNvPr id="7" name="Immagine 6">
              <a:extLst>
                <a:ext uri="{FF2B5EF4-FFF2-40B4-BE49-F238E27FC236}">
                  <a16:creationId xmlns:a16="http://schemas.microsoft.com/office/drawing/2014/main" id="{E242E5CB-CCC1-F36E-081E-E8CEEA18DAF7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27806" y="3398773"/>
              <a:ext cx="8657070" cy="861135"/>
            </a:xfrm>
            <a:prstGeom prst="rect">
              <a:avLst/>
            </a:prstGeom>
            <a:ln>
              <a:solidFill>
                <a:srgbClr val="0070C0"/>
              </a:solidFill>
            </a:ln>
          </p:spPr>
        </p:pic>
        <p:sp>
          <p:nvSpPr>
            <p:cNvPr id="8" name="CasellaDiTesto 7">
              <a:extLst>
                <a:ext uri="{FF2B5EF4-FFF2-40B4-BE49-F238E27FC236}">
                  <a16:creationId xmlns:a16="http://schemas.microsoft.com/office/drawing/2014/main" id="{A9E19994-D7F8-6779-615B-1B500974EF18}"/>
                </a:ext>
              </a:extLst>
            </p:cNvPr>
            <p:cNvSpPr txBox="1"/>
            <p:nvPr/>
          </p:nvSpPr>
          <p:spPr>
            <a:xfrm>
              <a:off x="527806" y="2744620"/>
              <a:ext cx="5308954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Solution 1: increase swap memory</a:t>
              </a:r>
            </a:p>
            <a:p>
              <a:r>
                <a:rPr lang="en-US" dirty="0"/>
                <a:t>Solution 2: split into groups the values to be requested</a:t>
              </a:r>
            </a:p>
          </p:txBody>
        </p:sp>
      </p:grpSp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01E5BD83-007E-D0EF-925D-07515897E450}"/>
              </a:ext>
            </a:extLst>
          </p:cNvPr>
          <p:cNvSpPr txBox="1"/>
          <p:nvPr/>
        </p:nvSpPr>
        <p:spPr>
          <a:xfrm>
            <a:off x="8808720" y="5050791"/>
            <a:ext cx="2991692" cy="646331"/>
          </a:xfrm>
          <a:prstGeom prst="rect">
            <a:avLst/>
          </a:prstGeom>
          <a:solidFill>
            <a:schemeClr val="bg1"/>
          </a:solidFill>
          <a:ln w="41275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Is it possible to use ‘’</a:t>
            </a:r>
            <a:r>
              <a:rPr lang="en-US" dirty="0" err="1"/>
              <a:t>getData</a:t>
            </a:r>
            <a:r>
              <a:rPr lang="en-US" dirty="0"/>
              <a:t>’’ with grouped data? </a:t>
            </a:r>
          </a:p>
        </p:txBody>
      </p:sp>
      <p:grpSp>
        <p:nvGrpSpPr>
          <p:cNvPr id="26" name="Gruppo 25">
            <a:extLst>
              <a:ext uri="{FF2B5EF4-FFF2-40B4-BE49-F238E27FC236}">
                <a16:creationId xmlns:a16="http://schemas.microsoft.com/office/drawing/2014/main" id="{25EE6A14-2BCD-C71B-E784-4AD697519470}"/>
              </a:ext>
            </a:extLst>
          </p:cNvPr>
          <p:cNvGrpSpPr/>
          <p:nvPr/>
        </p:nvGrpSpPr>
        <p:grpSpPr>
          <a:xfrm>
            <a:off x="590152" y="4404460"/>
            <a:ext cx="9463232" cy="2207978"/>
            <a:chOff x="590152" y="4404460"/>
            <a:chExt cx="9463232" cy="2207978"/>
          </a:xfrm>
        </p:grpSpPr>
        <p:grpSp>
          <p:nvGrpSpPr>
            <p:cNvPr id="18" name="Gruppo 17">
              <a:extLst>
                <a:ext uri="{FF2B5EF4-FFF2-40B4-BE49-F238E27FC236}">
                  <a16:creationId xmlns:a16="http://schemas.microsoft.com/office/drawing/2014/main" id="{60FC7679-CA2A-5A41-8BA4-6E0E54DF3973}"/>
                </a:ext>
              </a:extLst>
            </p:cNvPr>
            <p:cNvGrpSpPr/>
            <p:nvPr/>
          </p:nvGrpSpPr>
          <p:grpSpPr>
            <a:xfrm>
              <a:off x="590152" y="4404460"/>
              <a:ext cx="9463232" cy="2207978"/>
              <a:chOff x="590152" y="4477197"/>
              <a:chExt cx="9463232" cy="2207978"/>
            </a:xfrm>
          </p:grpSpPr>
          <p:pic>
            <p:nvPicPr>
              <p:cNvPr id="10" name="Immagine 9">
                <a:extLst>
                  <a:ext uri="{FF2B5EF4-FFF2-40B4-BE49-F238E27FC236}">
                    <a16:creationId xmlns:a16="http://schemas.microsoft.com/office/drawing/2014/main" id="{534A82C3-29EA-66C7-BD26-5760E95F005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631649" y="5100078"/>
                <a:ext cx="7971211" cy="1585097"/>
              </a:xfrm>
              <a:prstGeom prst="rect">
                <a:avLst/>
              </a:prstGeom>
              <a:ln>
                <a:solidFill>
                  <a:srgbClr val="0070C0"/>
                </a:solidFill>
              </a:ln>
            </p:spPr>
          </p:pic>
          <p:sp>
            <p:nvSpPr>
              <p:cNvPr id="12" name="CasellaDiTesto 11">
                <a:extLst>
                  <a:ext uri="{FF2B5EF4-FFF2-40B4-BE49-F238E27FC236}">
                    <a16:creationId xmlns:a16="http://schemas.microsoft.com/office/drawing/2014/main" id="{D73C65A6-56AD-BDAF-EAB7-C9877055424C}"/>
                  </a:ext>
                </a:extLst>
              </p:cNvPr>
              <p:cNvSpPr txBox="1"/>
              <p:nvPr/>
            </p:nvSpPr>
            <p:spPr>
              <a:xfrm>
                <a:off x="590152" y="4477197"/>
                <a:ext cx="9463232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With grouped data we lose the capability to store points of interest that are requested many times,</a:t>
                </a:r>
              </a:p>
              <a:p>
                <a:r>
                  <a:rPr lang="en-US" dirty="0"/>
                  <a:t> ‘keep’ ‘on’ and ‘’</a:t>
                </a:r>
                <a:r>
                  <a:rPr lang="en-US" dirty="0" err="1"/>
                  <a:t>getData</a:t>
                </a:r>
                <a:r>
                  <a:rPr lang="en-US" dirty="0"/>
                  <a:t>’’ don’t work</a:t>
                </a:r>
              </a:p>
            </p:txBody>
          </p:sp>
        </p:grpSp>
        <p:pic>
          <p:nvPicPr>
            <p:cNvPr id="2" name="Picture 2" descr="Speed up your PC and improve your digital life | 360 Total Security Blog">
              <a:extLst>
                <a:ext uri="{FF2B5EF4-FFF2-40B4-BE49-F238E27FC236}">
                  <a16:creationId xmlns:a16="http://schemas.microsoft.com/office/drawing/2014/main" id="{7AB53E66-ED61-4933-FF8D-B664F561CCA7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485" t="8298" r="29671" b="3591"/>
            <a:stretch/>
          </p:blipFill>
          <p:spPr bwMode="auto">
            <a:xfrm>
              <a:off x="5388646" y="5497362"/>
              <a:ext cx="801940" cy="998320"/>
            </a:xfrm>
            <a:prstGeom prst="rect">
              <a:avLst/>
            </a:prstGeom>
            <a:noFill/>
            <a:ln w="50800">
              <a:solidFill>
                <a:srgbClr val="00B050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9" name="Connettore 2 8">
              <a:extLst>
                <a:ext uri="{FF2B5EF4-FFF2-40B4-BE49-F238E27FC236}">
                  <a16:creationId xmlns:a16="http://schemas.microsoft.com/office/drawing/2014/main" id="{556EA5C9-35EF-7DE5-122C-7D970FBD4FD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683760" y="5854282"/>
              <a:ext cx="684566" cy="0"/>
            </a:xfrm>
            <a:prstGeom prst="straightConnector1">
              <a:avLst/>
            </a:prstGeom>
            <a:ln w="50800">
              <a:solidFill>
                <a:srgbClr val="00B05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Connettore 2 22">
              <a:extLst>
                <a:ext uri="{FF2B5EF4-FFF2-40B4-BE49-F238E27FC236}">
                  <a16:creationId xmlns:a16="http://schemas.microsoft.com/office/drawing/2014/main" id="{FD244BF4-A31B-2B0B-7F03-20DB8DAB51B7}"/>
                </a:ext>
              </a:extLst>
            </p:cNvPr>
            <p:cNvCxnSpPr>
              <a:cxnSpLocks/>
              <a:stCxn id="2" idx="3"/>
            </p:cNvCxnSpPr>
            <p:nvPr/>
          </p:nvCxnSpPr>
          <p:spPr>
            <a:xfrm flipV="1">
              <a:off x="6190586" y="5405120"/>
              <a:ext cx="1480214" cy="591402"/>
            </a:xfrm>
            <a:prstGeom prst="straightConnector1">
              <a:avLst/>
            </a:prstGeom>
            <a:ln w="50800">
              <a:solidFill>
                <a:srgbClr val="00B05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1094873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422DD6D-AD65-77DE-FBC7-E8CB83EF307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CasellaDiTesto 42">
            <a:extLst>
              <a:ext uri="{FF2B5EF4-FFF2-40B4-BE49-F238E27FC236}">
                <a16:creationId xmlns:a16="http://schemas.microsoft.com/office/drawing/2014/main" id="{7DFEF7C0-90B8-3D90-674D-9C13DDD7455C}"/>
              </a:ext>
            </a:extLst>
          </p:cNvPr>
          <p:cNvSpPr txBox="1"/>
          <p:nvPr/>
        </p:nvSpPr>
        <p:spPr>
          <a:xfrm>
            <a:off x="11577196" y="6252045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/>
              <a:t>14</a:t>
            </a:r>
            <a:endParaRPr lang="en-GB" dirty="0"/>
          </a:p>
        </p:txBody>
      </p:sp>
      <p:sp>
        <p:nvSpPr>
          <p:cNvPr id="19" name="Titolo 1">
            <a:extLst>
              <a:ext uri="{FF2B5EF4-FFF2-40B4-BE49-F238E27FC236}">
                <a16:creationId xmlns:a16="http://schemas.microsoft.com/office/drawing/2014/main" id="{28D71D15-40DF-3652-439D-4DD4D64A5E63}"/>
              </a:ext>
            </a:extLst>
          </p:cNvPr>
          <p:cNvSpPr txBox="1">
            <a:spLocks/>
          </p:cNvSpPr>
          <p:nvPr/>
        </p:nvSpPr>
        <p:spPr>
          <a:xfrm>
            <a:off x="2152650" y="-79014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400" b="1" dirty="0">
                <a:latin typeface="+mn-lt"/>
                <a:ea typeface="+mn-ea"/>
                <a:cs typeface="+mn-cs"/>
              </a:rPr>
              <a:t>Perspectives about COMSOL use (2/2)</a:t>
            </a:r>
          </a:p>
        </p:txBody>
      </p:sp>
      <p:pic>
        <p:nvPicPr>
          <p:cNvPr id="3" name="Immagine 2">
            <a:extLst>
              <a:ext uri="{FF2B5EF4-FFF2-40B4-BE49-F238E27FC236}">
                <a16:creationId xmlns:a16="http://schemas.microsoft.com/office/drawing/2014/main" id="{FCD4D09B-2EBC-5CFC-2568-E5C3497DB657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90325" y="169650"/>
            <a:ext cx="1172809" cy="603651"/>
          </a:xfrm>
          <a:prstGeom prst="rect">
            <a:avLst/>
          </a:prstGeom>
        </p:spPr>
      </p:pic>
      <p:grpSp>
        <p:nvGrpSpPr>
          <p:cNvPr id="11" name="Gruppo 10">
            <a:extLst>
              <a:ext uri="{FF2B5EF4-FFF2-40B4-BE49-F238E27FC236}">
                <a16:creationId xmlns:a16="http://schemas.microsoft.com/office/drawing/2014/main" id="{EFF8A0F6-F906-B735-A934-A4CC7575D5E8}"/>
              </a:ext>
            </a:extLst>
          </p:cNvPr>
          <p:cNvGrpSpPr/>
          <p:nvPr/>
        </p:nvGrpSpPr>
        <p:grpSpPr>
          <a:xfrm>
            <a:off x="10733109" y="1"/>
            <a:ext cx="1067303" cy="914630"/>
            <a:chOff x="6621407" y="1878934"/>
            <a:chExt cx="3468624" cy="3121152"/>
          </a:xfrm>
        </p:grpSpPr>
        <p:sp>
          <p:nvSpPr>
            <p:cNvPr id="13" name="Ovale 12">
              <a:extLst>
                <a:ext uri="{FF2B5EF4-FFF2-40B4-BE49-F238E27FC236}">
                  <a16:creationId xmlns:a16="http://schemas.microsoft.com/office/drawing/2014/main" id="{3D18F049-0540-F647-2236-48A8958F1CF6}"/>
                </a:ext>
              </a:extLst>
            </p:cNvPr>
            <p:cNvSpPr/>
            <p:nvPr/>
          </p:nvSpPr>
          <p:spPr>
            <a:xfrm>
              <a:off x="7094474" y="2354318"/>
              <a:ext cx="2532993" cy="2165131"/>
            </a:xfrm>
            <a:prstGeom prst="ellipse">
              <a:avLst/>
            </a:prstGeom>
            <a:solidFill>
              <a:schemeClr val="bg1"/>
            </a:solidFill>
            <a:ln w="15875">
              <a:solidFill>
                <a:schemeClr val="accent1">
                  <a:shade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15" name="Immagine 14">
              <a:extLst>
                <a:ext uri="{FF2B5EF4-FFF2-40B4-BE49-F238E27FC236}">
                  <a16:creationId xmlns:a16="http://schemas.microsoft.com/office/drawing/2014/main" id="{0293EA3F-5A34-6D4C-3B1B-FFC27979F46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621407" y="1878934"/>
              <a:ext cx="3468624" cy="3121152"/>
            </a:xfrm>
            <a:prstGeom prst="rect">
              <a:avLst/>
            </a:prstGeom>
          </p:spPr>
        </p:pic>
      </p:grpSp>
      <p:sp>
        <p:nvSpPr>
          <p:cNvPr id="2" name="CasellaDiTesto 1">
            <a:extLst>
              <a:ext uri="{FF2B5EF4-FFF2-40B4-BE49-F238E27FC236}">
                <a16:creationId xmlns:a16="http://schemas.microsoft.com/office/drawing/2014/main" id="{308F0E9A-77F3-78BD-1470-3AAA09704CB2}"/>
              </a:ext>
            </a:extLst>
          </p:cNvPr>
          <p:cNvSpPr txBox="1"/>
          <p:nvPr/>
        </p:nvSpPr>
        <p:spPr>
          <a:xfrm>
            <a:off x="636499" y="1061883"/>
            <a:ext cx="91621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Custom Poisson solver was reduced to the solution of a linear system using Matlab “</a:t>
            </a:r>
            <a:r>
              <a:rPr lang="en-US" dirty="0" err="1"/>
              <a:t>mldivide</a:t>
            </a:r>
            <a:r>
              <a:rPr lang="en-US" dirty="0"/>
              <a:t>, \”</a:t>
            </a:r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id="{0708898A-93BC-8DB1-3248-F8538B02783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6729" y="1535131"/>
            <a:ext cx="5179908" cy="3836969"/>
          </a:xfrm>
          <a:prstGeom prst="rect">
            <a:avLst/>
          </a:prstGeom>
          <a:ln>
            <a:solidFill>
              <a:schemeClr val="tx1"/>
            </a:solidFill>
          </a:ln>
        </p:spPr>
      </p:pic>
      <p:cxnSp>
        <p:nvCxnSpPr>
          <p:cNvPr id="6" name="Connettore 2 5">
            <a:extLst>
              <a:ext uri="{FF2B5EF4-FFF2-40B4-BE49-F238E27FC236}">
                <a16:creationId xmlns:a16="http://schemas.microsoft.com/office/drawing/2014/main" id="{BB6CA204-E8CF-D527-8AD6-8558A6F2BAB1}"/>
              </a:ext>
            </a:extLst>
          </p:cNvPr>
          <p:cNvCxnSpPr/>
          <p:nvPr/>
        </p:nvCxnSpPr>
        <p:spPr>
          <a:xfrm flipH="1">
            <a:off x="2124826" y="3391133"/>
            <a:ext cx="1198880" cy="0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" name="Gruppo 11">
            <a:extLst>
              <a:ext uri="{FF2B5EF4-FFF2-40B4-BE49-F238E27FC236}">
                <a16:creationId xmlns:a16="http://schemas.microsoft.com/office/drawing/2014/main" id="{95F7DF89-8764-97EE-2EF9-2257AAAE657E}"/>
              </a:ext>
            </a:extLst>
          </p:cNvPr>
          <p:cNvGrpSpPr/>
          <p:nvPr/>
        </p:nvGrpSpPr>
        <p:grpSpPr>
          <a:xfrm>
            <a:off x="6291756" y="2289567"/>
            <a:ext cx="5658729" cy="1144098"/>
            <a:chOff x="6291756" y="2289567"/>
            <a:chExt cx="5658729" cy="1144098"/>
          </a:xfrm>
        </p:grpSpPr>
        <p:pic>
          <p:nvPicPr>
            <p:cNvPr id="8" name="Immagine 7">
              <a:extLst>
                <a:ext uri="{FF2B5EF4-FFF2-40B4-BE49-F238E27FC236}">
                  <a16:creationId xmlns:a16="http://schemas.microsoft.com/office/drawing/2014/main" id="{72722ADC-2F59-22A2-563D-C8AF62340231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7862394" y="2989530"/>
              <a:ext cx="2220674" cy="444135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sp>
          <p:nvSpPr>
            <p:cNvPr id="9" name="CasellaDiTesto 8">
              <a:extLst>
                <a:ext uri="{FF2B5EF4-FFF2-40B4-BE49-F238E27FC236}">
                  <a16:creationId xmlns:a16="http://schemas.microsoft.com/office/drawing/2014/main" id="{E492386D-ABAF-00E4-C38F-D987FDCA5911}"/>
                </a:ext>
              </a:extLst>
            </p:cNvPr>
            <p:cNvSpPr txBox="1"/>
            <p:nvPr/>
          </p:nvSpPr>
          <p:spPr>
            <a:xfrm>
              <a:off x="6291756" y="2289567"/>
              <a:ext cx="5658729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Decomposition is 9/10 of the computational cost.</a:t>
              </a:r>
            </a:p>
            <a:p>
              <a:r>
                <a:rPr lang="en-US" dirty="0"/>
                <a:t>In Matlab, it is possible to do it once and use it every time.</a:t>
              </a:r>
            </a:p>
          </p:txBody>
        </p:sp>
      </p:grp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86EBE6C4-EE5E-5EB4-DB5F-D4CE37C669FB}"/>
              </a:ext>
            </a:extLst>
          </p:cNvPr>
          <p:cNvSpPr txBox="1"/>
          <p:nvPr/>
        </p:nvSpPr>
        <p:spPr>
          <a:xfrm>
            <a:off x="6255796" y="4497373"/>
            <a:ext cx="5539915" cy="646331"/>
          </a:xfrm>
          <a:prstGeom prst="rect">
            <a:avLst/>
          </a:prstGeom>
          <a:noFill/>
          <a:ln w="41275">
            <a:solidFill>
              <a:srgbClr val="00B05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Is it possible to save decomposition in COMSOL?</a:t>
            </a:r>
          </a:p>
          <a:p>
            <a:r>
              <a:rPr lang="en-US" dirty="0"/>
              <a:t>Is it possible to use parts of the previous solver iteration?</a:t>
            </a:r>
          </a:p>
        </p:txBody>
      </p:sp>
      <p:pic>
        <p:nvPicPr>
          <p:cNvPr id="4" name="Immagine 3" descr="Immagine che contiene testo, grafica, Elementi grafici, Carattere&#10;&#10;Descrizione generata automaticamente">
            <a:extLst>
              <a:ext uri="{FF2B5EF4-FFF2-40B4-BE49-F238E27FC236}">
                <a16:creationId xmlns:a16="http://schemas.microsoft.com/office/drawing/2014/main" id="{4DA8DD61-C50C-6561-7AFA-FAA56BC7E39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052" t="5826" r="24819" b="25149"/>
          <a:stretch/>
        </p:blipFill>
        <p:spPr>
          <a:xfrm>
            <a:off x="5016218" y="1719797"/>
            <a:ext cx="697185" cy="5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24594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ttangolo 5">
            <a:extLst>
              <a:ext uri="{FF2B5EF4-FFF2-40B4-BE49-F238E27FC236}">
                <a16:creationId xmlns:a16="http://schemas.microsoft.com/office/drawing/2014/main" id="{DA02F8F6-CA48-405F-13D4-CD382885EFFE}"/>
              </a:ext>
            </a:extLst>
          </p:cNvPr>
          <p:cNvSpPr/>
          <p:nvPr/>
        </p:nvSpPr>
        <p:spPr>
          <a:xfrm>
            <a:off x="11122430" y="1"/>
            <a:ext cx="109993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" name="orig-2211_004_AR_EN_2">
            <a:hlinkClick r:id="" action="ppaction://media"/>
            <a:extLst>
              <a:ext uri="{FF2B5EF4-FFF2-40B4-BE49-F238E27FC236}">
                <a16:creationId xmlns:a16="http://schemas.microsoft.com/office/drawing/2014/main" id="{0CE46AC8-600B-8C94-718D-75C07F910154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rcRect l="9039" t="20830" r="-8471" b="23240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5" name="Immagine 4" descr="Immagine che contiene testo, tavolo&#10;&#10;Descrizione generata automaticamente">
            <a:extLst>
              <a:ext uri="{FF2B5EF4-FFF2-40B4-BE49-F238E27FC236}">
                <a16:creationId xmlns:a16="http://schemas.microsoft.com/office/drawing/2014/main" id="{A2F1DD8F-DB97-1C9A-332F-663DB3382F1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55881" y="1483360"/>
            <a:ext cx="3561355" cy="4748473"/>
          </a:xfrm>
          <a:prstGeom prst="rect">
            <a:avLst/>
          </a:prstGeom>
        </p:spPr>
      </p:pic>
      <p:sp>
        <p:nvSpPr>
          <p:cNvPr id="8" name="Rettangolo 7">
            <a:extLst>
              <a:ext uri="{FF2B5EF4-FFF2-40B4-BE49-F238E27FC236}">
                <a16:creationId xmlns:a16="http://schemas.microsoft.com/office/drawing/2014/main" id="{439A6E0A-F9CC-E12F-C132-5C25E7BAF970}"/>
              </a:ext>
            </a:extLst>
          </p:cNvPr>
          <p:cNvSpPr/>
          <p:nvPr/>
        </p:nvSpPr>
        <p:spPr>
          <a:xfrm rot="20259681">
            <a:off x="1103770" y="278312"/>
            <a:ext cx="3761606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GB" sz="4800" dirty="0">
                <a:ln w="0"/>
                <a:gradFill>
                  <a:gsLst>
                    <a:gs pos="63000">
                      <a:srgbClr val="FFC000"/>
                    </a:gs>
                    <a:gs pos="44000">
                      <a:srgbClr val="FFECB3"/>
                    </a:gs>
                    <a:gs pos="39000">
                      <a:schemeClr val="bg1"/>
                    </a:gs>
                    <a:gs pos="100000">
                      <a:srgbClr val="FF0000"/>
                    </a:gs>
                  </a:gsLst>
                  <a:lin ang="5400000"/>
                </a:gradFill>
              </a:rPr>
              <a:t>Thank you for </a:t>
            </a:r>
          </a:p>
          <a:p>
            <a:pPr algn="ctr"/>
            <a:r>
              <a:rPr lang="en-GB" sz="4800" dirty="0">
                <a:ln w="0"/>
                <a:gradFill>
                  <a:gsLst>
                    <a:gs pos="63000">
                      <a:srgbClr val="FFC000"/>
                    </a:gs>
                    <a:gs pos="44000">
                      <a:srgbClr val="FFECB3"/>
                    </a:gs>
                    <a:gs pos="39000">
                      <a:schemeClr val="bg1"/>
                    </a:gs>
                    <a:gs pos="100000">
                      <a:srgbClr val="FF0000"/>
                    </a:gs>
                  </a:gsLst>
                  <a:lin ang="5400000"/>
                </a:gradFill>
              </a:rPr>
              <a:t>the attention</a:t>
            </a:r>
            <a:endParaRPr lang="en-GB" sz="4800" b="0" cap="none" spc="0" dirty="0">
              <a:ln w="0"/>
              <a:gradFill>
                <a:gsLst>
                  <a:gs pos="63000">
                    <a:srgbClr val="FFC000"/>
                  </a:gs>
                  <a:gs pos="44000">
                    <a:srgbClr val="FFECB3"/>
                  </a:gs>
                  <a:gs pos="39000">
                    <a:schemeClr val="bg1"/>
                  </a:gs>
                  <a:gs pos="100000">
                    <a:srgbClr val="FF0000"/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2" name="Rettangolo 1">
            <a:extLst>
              <a:ext uri="{FF2B5EF4-FFF2-40B4-BE49-F238E27FC236}">
                <a16:creationId xmlns:a16="http://schemas.microsoft.com/office/drawing/2014/main" id="{5136E918-EA45-6283-F5CC-003CA7B138B5}"/>
              </a:ext>
            </a:extLst>
          </p:cNvPr>
          <p:cNvSpPr/>
          <p:nvPr/>
        </p:nvSpPr>
        <p:spPr>
          <a:xfrm>
            <a:off x="30360" y="5939445"/>
            <a:ext cx="3109429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GB" sz="3200" b="1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Lorenzo Neri</a:t>
            </a:r>
            <a:endParaRPr lang="en-GB" sz="3200" b="1" dirty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</a:endParaRPr>
          </a:p>
        </p:txBody>
      </p:sp>
      <p:pic>
        <p:nvPicPr>
          <p:cNvPr id="3" name="Immagine 2">
            <a:extLst>
              <a:ext uri="{FF2B5EF4-FFF2-40B4-BE49-F238E27FC236}">
                <a16:creationId xmlns:a16="http://schemas.microsoft.com/office/drawing/2014/main" id="{A6A3861B-B008-CA6C-4F8C-B671B9DFECF3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94723" y="5145739"/>
            <a:ext cx="1172809" cy="603651"/>
          </a:xfrm>
          <a:prstGeom prst="rect">
            <a:avLst/>
          </a:prstGeom>
          <a:solidFill>
            <a:schemeClr val="bg1"/>
          </a:solidFill>
        </p:spPr>
      </p:pic>
    </p:spTree>
    <p:extLst>
      <p:ext uri="{BB962C8B-B14F-4D97-AF65-F5344CB8AC3E}">
        <p14:creationId xmlns:p14="http://schemas.microsoft.com/office/powerpoint/2010/main" val="30515349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1166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repeatCount="indefinite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F7C736C-BB21-3059-A8B4-E24BB1960B0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tangolo con angoli arrotondati 4">
            <a:extLst>
              <a:ext uri="{FF2B5EF4-FFF2-40B4-BE49-F238E27FC236}">
                <a16:creationId xmlns:a16="http://schemas.microsoft.com/office/drawing/2014/main" id="{0F03D38A-84E2-A203-1E2B-F37289C1C37B}"/>
              </a:ext>
            </a:extLst>
          </p:cNvPr>
          <p:cNvSpPr/>
          <p:nvPr/>
        </p:nvSpPr>
        <p:spPr>
          <a:xfrm>
            <a:off x="1925509" y="1859923"/>
            <a:ext cx="2788731" cy="3211180"/>
          </a:xfrm>
          <a:prstGeom prst="roundRect">
            <a:avLst>
              <a:gd name="adj" fmla="val 2086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t">
            <a:noAutofit/>
          </a:bodyPr>
          <a:lstStyle/>
          <a:p>
            <a:pPr marL="104775" algn="ctr"/>
            <a:r>
              <a:rPr lang="en-US" sz="2400" b="1" dirty="0">
                <a:solidFill>
                  <a:srgbClr val="002060"/>
                </a:solidFill>
              </a:rPr>
              <a:t>Standard Outline</a:t>
            </a:r>
          </a:p>
          <a:p>
            <a:pPr marL="104775" algn="just"/>
            <a:endParaRPr lang="en-US" sz="2000" dirty="0">
              <a:solidFill>
                <a:srgbClr val="002060"/>
              </a:solidFill>
            </a:endParaRPr>
          </a:p>
          <a:p>
            <a:pPr marL="390525" indent="-285750" algn="just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2060"/>
                </a:solidFill>
              </a:rPr>
              <a:t>How</a:t>
            </a:r>
          </a:p>
          <a:p>
            <a:pPr marL="390525" indent="-285750" algn="just">
              <a:buFont typeface="Arial" panose="020B0604020202020204" pitchFamily="34" charset="0"/>
              <a:buChar char="•"/>
            </a:pPr>
            <a:endParaRPr lang="en-US" sz="2000" dirty="0">
              <a:solidFill>
                <a:srgbClr val="002060"/>
              </a:solidFill>
            </a:endParaRPr>
          </a:p>
          <a:p>
            <a:pPr marL="390525" indent="-285750" algn="just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2060"/>
                </a:solidFill>
              </a:rPr>
              <a:t>Results</a:t>
            </a:r>
          </a:p>
          <a:p>
            <a:pPr marL="390525" indent="-285750" algn="just">
              <a:buFont typeface="Arial" panose="020B0604020202020204" pitchFamily="34" charset="0"/>
              <a:buChar char="•"/>
            </a:pPr>
            <a:endParaRPr lang="en-US" sz="2000" dirty="0">
              <a:solidFill>
                <a:srgbClr val="002060"/>
              </a:solidFill>
            </a:endParaRPr>
          </a:p>
          <a:p>
            <a:pPr marL="390525" indent="-285750" algn="just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2060"/>
                </a:solidFill>
              </a:rPr>
              <a:t>Perspectives</a:t>
            </a:r>
          </a:p>
          <a:p>
            <a:pPr marL="104775" algn="just"/>
            <a:endParaRPr lang="en-US" sz="2000" dirty="0">
              <a:solidFill>
                <a:srgbClr val="002060"/>
              </a:solidFill>
            </a:endParaRPr>
          </a:p>
        </p:txBody>
      </p:sp>
      <p:sp>
        <p:nvSpPr>
          <p:cNvPr id="13" name="Titolo 1">
            <a:extLst>
              <a:ext uri="{FF2B5EF4-FFF2-40B4-BE49-F238E27FC236}">
                <a16:creationId xmlns:a16="http://schemas.microsoft.com/office/drawing/2014/main" id="{4E940D42-1F56-6711-EA7E-C3009DBE549A}"/>
              </a:ext>
            </a:extLst>
          </p:cNvPr>
          <p:cNvSpPr txBox="1">
            <a:spLocks/>
          </p:cNvSpPr>
          <p:nvPr/>
        </p:nvSpPr>
        <p:spPr>
          <a:xfrm>
            <a:off x="1805554" y="294520"/>
            <a:ext cx="8602436" cy="47739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b="1" dirty="0">
                <a:solidFill>
                  <a:prstClr val="black"/>
                </a:solidFill>
                <a:latin typeface="Calibri Light" panose="020F0302020204030204"/>
              </a:rPr>
              <a:t>Outline</a:t>
            </a:r>
          </a:p>
        </p:txBody>
      </p:sp>
      <p:grpSp>
        <p:nvGrpSpPr>
          <p:cNvPr id="2" name="Gruppo 1">
            <a:extLst>
              <a:ext uri="{FF2B5EF4-FFF2-40B4-BE49-F238E27FC236}">
                <a16:creationId xmlns:a16="http://schemas.microsoft.com/office/drawing/2014/main" id="{B86E29D6-4EB9-63B3-6C39-15FD3AB9D473}"/>
              </a:ext>
            </a:extLst>
          </p:cNvPr>
          <p:cNvGrpSpPr/>
          <p:nvPr/>
        </p:nvGrpSpPr>
        <p:grpSpPr>
          <a:xfrm>
            <a:off x="10257941" y="0"/>
            <a:ext cx="1542472" cy="1344215"/>
            <a:chOff x="6621407" y="1878934"/>
            <a:chExt cx="3468624" cy="3121152"/>
          </a:xfrm>
        </p:grpSpPr>
        <p:sp>
          <p:nvSpPr>
            <p:cNvPr id="3" name="Ovale 2">
              <a:extLst>
                <a:ext uri="{FF2B5EF4-FFF2-40B4-BE49-F238E27FC236}">
                  <a16:creationId xmlns:a16="http://schemas.microsoft.com/office/drawing/2014/main" id="{6B7A718B-0535-5366-B31C-910C54AE8037}"/>
                </a:ext>
              </a:extLst>
            </p:cNvPr>
            <p:cNvSpPr/>
            <p:nvPr/>
          </p:nvSpPr>
          <p:spPr>
            <a:xfrm>
              <a:off x="7094474" y="2354318"/>
              <a:ext cx="2532993" cy="2165131"/>
            </a:xfrm>
            <a:prstGeom prst="ellipse">
              <a:avLst/>
            </a:prstGeom>
            <a:solidFill>
              <a:schemeClr val="bg1"/>
            </a:solidFill>
            <a:ln w="15875">
              <a:solidFill>
                <a:schemeClr val="accent1">
                  <a:shade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4" name="Immagine 3">
              <a:extLst>
                <a:ext uri="{FF2B5EF4-FFF2-40B4-BE49-F238E27FC236}">
                  <a16:creationId xmlns:a16="http://schemas.microsoft.com/office/drawing/2014/main" id="{D5D636FB-9AA4-4014-FF5D-F01AE00FC82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621407" y="1878934"/>
              <a:ext cx="3468624" cy="3121152"/>
            </a:xfrm>
            <a:prstGeom prst="rect">
              <a:avLst/>
            </a:prstGeom>
          </p:spPr>
        </p:pic>
      </p:grp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8CCCD2B2-B42A-225F-7954-85455D7602FC}"/>
              </a:ext>
            </a:extLst>
          </p:cNvPr>
          <p:cNvSpPr txBox="1"/>
          <p:nvPr/>
        </p:nvSpPr>
        <p:spPr>
          <a:xfrm>
            <a:off x="11343516" y="6252045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/>
              <a:t>1</a:t>
            </a:r>
          </a:p>
        </p:txBody>
      </p:sp>
      <p:sp>
        <p:nvSpPr>
          <p:cNvPr id="6" name="Rettangolo con angoli arrotondati 5">
            <a:extLst>
              <a:ext uri="{FF2B5EF4-FFF2-40B4-BE49-F238E27FC236}">
                <a16:creationId xmlns:a16="http://schemas.microsoft.com/office/drawing/2014/main" id="{745C543B-29F7-5F4C-F453-5D333E394993}"/>
              </a:ext>
            </a:extLst>
          </p:cNvPr>
          <p:cNvSpPr/>
          <p:nvPr/>
        </p:nvSpPr>
        <p:spPr>
          <a:xfrm>
            <a:off x="6568628" y="1859923"/>
            <a:ext cx="4089212" cy="3211180"/>
          </a:xfrm>
          <a:prstGeom prst="roundRect">
            <a:avLst>
              <a:gd name="adj" fmla="val 2086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t">
            <a:noAutofit/>
          </a:bodyPr>
          <a:lstStyle/>
          <a:p>
            <a:pPr marL="104775" algn="ctr"/>
            <a:r>
              <a:rPr lang="en-US" sz="2400" b="1" dirty="0">
                <a:solidFill>
                  <a:srgbClr val="002060"/>
                </a:solidFill>
              </a:rPr>
              <a:t>Outline for COMSOL users</a:t>
            </a:r>
          </a:p>
          <a:p>
            <a:pPr marL="104775" algn="just"/>
            <a:endParaRPr lang="en-US" sz="2000" dirty="0">
              <a:solidFill>
                <a:srgbClr val="002060"/>
              </a:solidFill>
            </a:endParaRPr>
          </a:p>
          <a:p>
            <a:pPr marL="390525" indent="-285750" algn="just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2060"/>
                </a:solidFill>
              </a:rPr>
              <a:t>Results (brief scientific report)</a:t>
            </a:r>
          </a:p>
          <a:p>
            <a:pPr marL="390525" indent="-285750" algn="just">
              <a:buFont typeface="Arial" panose="020B0604020202020204" pitchFamily="34" charset="0"/>
              <a:buChar char="•"/>
            </a:pPr>
            <a:endParaRPr lang="en-US" sz="2000" dirty="0">
              <a:solidFill>
                <a:srgbClr val="002060"/>
              </a:solidFill>
            </a:endParaRPr>
          </a:p>
          <a:p>
            <a:pPr marL="390525" indent="-285750" algn="just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2060"/>
                </a:solidFill>
              </a:rPr>
              <a:t>How COMSOL was used</a:t>
            </a:r>
          </a:p>
          <a:p>
            <a:pPr marL="390525" indent="-285750" algn="just">
              <a:buFont typeface="Arial" panose="020B0604020202020204" pitchFamily="34" charset="0"/>
              <a:buChar char="•"/>
            </a:pPr>
            <a:endParaRPr lang="en-US" sz="2000" dirty="0">
              <a:solidFill>
                <a:srgbClr val="002060"/>
              </a:solidFill>
            </a:endParaRPr>
          </a:p>
          <a:p>
            <a:pPr marL="390525" indent="-285750" algn="just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2060"/>
                </a:solidFill>
              </a:rPr>
              <a:t>Perspectives about COMSOL use</a:t>
            </a:r>
          </a:p>
          <a:p>
            <a:pPr marL="104775" algn="just"/>
            <a:endParaRPr lang="en-US" sz="2000" dirty="0">
              <a:solidFill>
                <a:srgbClr val="002060"/>
              </a:solidFill>
            </a:endParaRPr>
          </a:p>
        </p:txBody>
      </p:sp>
      <p:pic>
        <p:nvPicPr>
          <p:cNvPr id="14" name="Immagine 13">
            <a:extLst>
              <a:ext uri="{FF2B5EF4-FFF2-40B4-BE49-F238E27FC236}">
                <a16:creationId xmlns:a16="http://schemas.microsoft.com/office/drawing/2014/main" id="{0C1235AD-2FE5-44CA-FC3C-5DCF1FBA81D6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90325" y="169650"/>
            <a:ext cx="1172809" cy="603651"/>
          </a:xfrm>
          <a:prstGeom prst="rect">
            <a:avLst/>
          </a:prstGeom>
        </p:spPr>
      </p:pic>
      <p:cxnSp>
        <p:nvCxnSpPr>
          <p:cNvPr id="16" name="Connettore curvo 15">
            <a:extLst>
              <a:ext uri="{FF2B5EF4-FFF2-40B4-BE49-F238E27FC236}">
                <a16:creationId xmlns:a16="http://schemas.microsoft.com/office/drawing/2014/main" id="{68BA89E4-BDB4-9C6F-F178-300785A8A31E}"/>
              </a:ext>
            </a:extLst>
          </p:cNvPr>
          <p:cNvCxnSpPr>
            <a:cxnSpLocks/>
          </p:cNvCxnSpPr>
          <p:nvPr/>
        </p:nvCxnSpPr>
        <p:spPr>
          <a:xfrm>
            <a:off x="3545840" y="2763520"/>
            <a:ext cx="3022788" cy="609600"/>
          </a:xfrm>
          <a:prstGeom prst="curvedConnector3">
            <a:avLst/>
          </a:prstGeom>
          <a:ln w="889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onnettore curvo 18">
            <a:extLst>
              <a:ext uri="{FF2B5EF4-FFF2-40B4-BE49-F238E27FC236}">
                <a16:creationId xmlns:a16="http://schemas.microsoft.com/office/drawing/2014/main" id="{ABD43519-FE93-42A9-4468-72FBE7D1C726}"/>
              </a:ext>
            </a:extLst>
          </p:cNvPr>
          <p:cNvCxnSpPr>
            <a:cxnSpLocks/>
          </p:cNvCxnSpPr>
          <p:nvPr/>
        </p:nvCxnSpPr>
        <p:spPr>
          <a:xfrm flipV="1">
            <a:off x="3667760" y="2763520"/>
            <a:ext cx="2900868" cy="609600"/>
          </a:xfrm>
          <a:prstGeom prst="curvedConnector3">
            <a:avLst/>
          </a:prstGeom>
          <a:ln w="889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402692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BD0B11F-FC3A-9D85-EEBC-F43D3A61077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olo 1">
            <a:extLst>
              <a:ext uri="{FF2B5EF4-FFF2-40B4-BE49-F238E27FC236}">
                <a16:creationId xmlns:a16="http://schemas.microsoft.com/office/drawing/2014/main" id="{E20D8D44-DDB0-46C9-1C9E-A0496A7C2BAD}"/>
              </a:ext>
            </a:extLst>
          </p:cNvPr>
          <p:cNvSpPr txBox="1">
            <a:spLocks/>
          </p:cNvSpPr>
          <p:nvPr/>
        </p:nvSpPr>
        <p:spPr>
          <a:xfrm>
            <a:off x="1805554" y="294520"/>
            <a:ext cx="8602436" cy="47739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2800" b="1" dirty="0">
                <a:solidFill>
                  <a:prstClr val="black"/>
                </a:solidFill>
                <a:latin typeface="Calibri Light" panose="020F0302020204030204"/>
              </a:rPr>
              <a:t>2.45 GHz ECR ion sources</a:t>
            </a:r>
            <a:endParaRPr lang="en-US" sz="2800" b="1" dirty="0">
              <a:solidFill>
                <a:prstClr val="black"/>
              </a:solidFill>
              <a:latin typeface="Calibri Light" panose="020F0302020204030204"/>
            </a:endParaRPr>
          </a:p>
        </p:txBody>
      </p:sp>
      <p:grpSp>
        <p:nvGrpSpPr>
          <p:cNvPr id="2" name="Gruppo 1">
            <a:extLst>
              <a:ext uri="{FF2B5EF4-FFF2-40B4-BE49-F238E27FC236}">
                <a16:creationId xmlns:a16="http://schemas.microsoft.com/office/drawing/2014/main" id="{62064419-C70E-407C-0899-7B1A42C39F64}"/>
              </a:ext>
            </a:extLst>
          </p:cNvPr>
          <p:cNvGrpSpPr/>
          <p:nvPr/>
        </p:nvGrpSpPr>
        <p:grpSpPr>
          <a:xfrm>
            <a:off x="10257941" y="0"/>
            <a:ext cx="1542472" cy="1344215"/>
            <a:chOff x="6621407" y="1878934"/>
            <a:chExt cx="3468624" cy="3121152"/>
          </a:xfrm>
        </p:grpSpPr>
        <p:sp>
          <p:nvSpPr>
            <p:cNvPr id="3" name="Ovale 2">
              <a:extLst>
                <a:ext uri="{FF2B5EF4-FFF2-40B4-BE49-F238E27FC236}">
                  <a16:creationId xmlns:a16="http://schemas.microsoft.com/office/drawing/2014/main" id="{A3000A46-5227-983A-5954-F2AA2917EDF2}"/>
                </a:ext>
              </a:extLst>
            </p:cNvPr>
            <p:cNvSpPr/>
            <p:nvPr/>
          </p:nvSpPr>
          <p:spPr>
            <a:xfrm>
              <a:off x="7094474" y="2354318"/>
              <a:ext cx="2532993" cy="2165131"/>
            </a:xfrm>
            <a:prstGeom prst="ellipse">
              <a:avLst/>
            </a:prstGeom>
            <a:solidFill>
              <a:schemeClr val="bg1"/>
            </a:solidFill>
            <a:ln w="15875">
              <a:solidFill>
                <a:schemeClr val="accent1">
                  <a:shade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4" name="Immagine 3">
              <a:extLst>
                <a:ext uri="{FF2B5EF4-FFF2-40B4-BE49-F238E27FC236}">
                  <a16:creationId xmlns:a16="http://schemas.microsoft.com/office/drawing/2014/main" id="{0107B44E-2D9F-8B81-AABD-77CE22DB9EF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621407" y="1878934"/>
              <a:ext cx="3468624" cy="3121152"/>
            </a:xfrm>
            <a:prstGeom prst="rect">
              <a:avLst/>
            </a:prstGeom>
          </p:spPr>
        </p:pic>
      </p:grp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AFB8FD45-8680-08A5-A36D-DD4D4AA36908}"/>
              </a:ext>
            </a:extLst>
          </p:cNvPr>
          <p:cNvSpPr txBox="1"/>
          <p:nvPr/>
        </p:nvSpPr>
        <p:spPr>
          <a:xfrm>
            <a:off x="11343516" y="6252045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/>
              <a:t>2</a:t>
            </a:r>
          </a:p>
        </p:txBody>
      </p:sp>
      <p:pic>
        <p:nvPicPr>
          <p:cNvPr id="14" name="Immagine 13">
            <a:extLst>
              <a:ext uri="{FF2B5EF4-FFF2-40B4-BE49-F238E27FC236}">
                <a16:creationId xmlns:a16="http://schemas.microsoft.com/office/drawing/2014/main" id="{E2E03A6A-C720-4022-AD12-EE3B633AFF1E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90325" y="169650"/>
            <a:ext cx="1172809" cy="603651"/>
          </a:xfrm>
          <a:prstGeom prst="rect">
            <a:avLst/>
          </a:prstGeom>
        </p:spPr>
      </p:pic>
      <p:grpSp>
        <p:nvGrpSpPr>
          <p:cNvPr id="7" name="Gruppo 6">
            <a:extLst>
              <a:ext uri="{FF2B5EF4-FFF2-40B4-BE49-F238E27FC236}">
                <a16:creationId xmlns:a16="http://schemas.microsoft.com/office/drawing/2014/main" id="{1578F03E-97F6-5603-9014-77A1680B7F0B}"/>
              </a:ext>
            </a:extLst>
          </p:cNvPr>
          <p:cNvGrpSpPr/>
          <p:nvPr/>
        </p:nvGrpSpPr>
        <p:grpSpPr>
          <a:xfrm>
            <a:off x="8773560" y="1959482"/>
            <a:ext cx="2467269" cy="3914918"/>
            <a:chOff x="7572081" y="829472"/>
            <a:chExt cx="2467269" cy="3914918"/>
          </a:xfrm>
        </p:grpSpPr>
        <p:sp>
          <p:nvSpPr>
            <p:cNvPr id="9" name="CasellaDiTesto 8">
              <a:extLst>
                <a:ext uri="{FF2B5EF4-FFF2-40B4-BE49-F238E27FC236}">
                  <a16:creationId xmlns:a16="http://schemas.microsoft.com/office/drawing/2014/main" id="{2777FEF7-C838-EA31-582E-27BE0964DA71}"/>
                </a:ext>
              </a:extLst>
            </p:cNvPr>
            <p:cNvSpPr txBox="1"/>
            <p:nvPr/>
          </p:nvSpPr>
          <p:spPr>
            <a:xfrm>
              <a:off x="7572081" y="829472"/>
              <a:ext cx="2467269" cy="3914918"/>
            </a:xfrm>
            <a:prstGeom prst="rect">
              <a:avLst/>
            </a:prstGeom>
            <a:noFill/>
            <a:ln w="19050">
              <a:solidFill>
                <a:schemeClr val="accent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endParaRPr lang="en-US" sz="1770" b="1" dirty="0"/>
            </a:p>
            <a:p>
              <a:pPr algn="ctr"/>
              <a:endParaRPr lang="en-US" sz="1770" b="1" dirty="0"/>
            </a:p>
            <a:p>
              <a:pPr algn="ctr"/>
              <a:endParaRPr lang="en-US" sz="1770" b="1" dirty="0"/>
            </a:p>
            <a:p>
              <a:pPr algn="ctr"/>
              <a:endParaRPr lang="en-US" sz="1770" b="1" dirty="0"/>
            </a:p>
            <a:p>
              <a:pPr algn="ctr"/>
              <a:endParaRPr lang="en-US" sz="1770" b="1" dirty="0"/>
            </a:p>
            <a:p>
              <a:pPr algn="ctr"/>
              <a:endParaRPr lang="en-US" sz="1770" b="1" dirty="0"/>
            </a:p>
            <a:p>
              <a:pPr algn="ctr"/>
              <a:endParaRPr lang="en-US" sz="1770" b="1" dirty="0"/>
            </a:p>
            <a:p>
              <a:pPr algn="ctr"/>
              <a:endParaRPr lang="en-US" sz="1050" b="1" dirty="0"/>
            </a:p>
            <a:p>
              <a:pPr algn="ctr"/>
              <a:endParaRPr lang="en-US" sz="1050" b="1" dirty="0"/>
            </a:p>
            <a:p>
              <a:pPr algn="ctr"/>
              <a:endParaRPr lang="en-US" sz="1050" b="1" dirty="0"/>
            </a:p>
            <a:p>
              <a:pPr algn="ctr"/>
              <a:endParaRPr lang="en-US" sz="1050" b="1" dirty="0"/>
            </a:p>
            <a:p>
              <a:pPr algn="ctr"/>
              <a:endParaRPr lang="en-US" sz="1050" b="1" dirty="0"/>
            </a:p>
            <a:p>
              <a:pPr algn="ctr"/>
              <a:r>
                <a:rPr lang="en-US" sz="1800" b="1" dirty="0"/>
                <a:t>+ </a:t>
              </a:r>
            </a:p>
            <a:p>
              <a:pPr algn="ctr"/>
              <a:r>
                <a:rPr lang="en-US" sz="1800" b="1" dirty="0"/>
                <a:t>High voltage (75 kV)</a:t>
              </a:r>
            </a:p>
            <a:p>
              <a:pPr algn="ctr"/>
              <a:r>
                <a:rPr lang="en-US" b="1" dirty="0"/>
                <a:t>=</a:t>
              </a:r>
            </a:p>
            <a:p>
              <a:pPr algn="ctr"/>
              <a:r>
                <a:rPr lang="en-US" sz="1800" b="1" dirty="0"/>
                <a:t>Beam (100 mA)</a:t>
              </a:r>
              <a:endParaRPr lang="en-US" sz="1800" dirty="0"/>
            </a:p>
          </p:txBody>
        </p:sp>
        <p:sp>
          <p:nvSpPr>
            <p:cNvPr id="10" name="CasellaDiTesto 9">
              <a:extLst>
                <a:ext uri="{FF2B5EF4-FFF2-40B4-BE49-F238E27FC236}">
                  <a16:creationId xmlns:a16="http://schemas.microsoft.com/office/drawing/2014/main" id="{7B3F8581-1657-AB86-A374-1F74ED07F4C2}"/>
                </a:ext>
              </a:extLst>
            </p:cNvPr>
            <p:cNvSpPr txBox="1"/>
            <p:nvPr/>
          </p:nvSpPr>
          <p:spPr>
            <a:xfrm>
              <a:off x="7685555" y="921596"/>
              <a:ext cx="2244067" cy="2585323"/>
            </a:xfrm>
            <a:prstGeom prst="rect">
              <a:avLst/>
            </a:prstGeom>
            <a:noFill/>
            <a:ln w="19050">
              <a:solidFill>
                <a:schemeClr val="accent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800" b="1" dirty="0"/>
                <a:t>Gas (4 SCCM H</a:t>
              </a:r>
              <a:r>
                <a:rPr lang="en-US" sz="1800" b="1" baseline="-25000" dirty="0"/>
                <a:t>2</a:t>
              </a:r>
              <a:r>
                <a:rPr lang="en-US" sz="1800" b="1" dirty="0"/>
                <a:t>) </a:t>
              </a:r>
            </a:p>
            <a:p>
              <a:pPr algn="ctr"/>
              <a:r>
                <a:rPr lang="en-US" sz="1800" b="1" dirty="0"/>
                <a:t>+ </a:t>
              </a:r>
            </a:p>
            <a:p>
              <a:pPr algn="ctr"/>
              <a:r>
                <a:rPr lang="en-US" sz="1800" b="1" dirty="0"/>
                <a:t>Magnetic field    (≈875 Gauss)</a:t>
              </a:r>
            </a:p>
            <a:p>
              <a:pPr algn="ctr"/>
              <a:r>
                <a:rPr lang="en-US" b="1" dirty="0"/>
                <a:t>+</a:t>
              </a:r>
            </a:p>
            <a:p>
              <a:pPr algn="ctr"/>
              <a:r>
                <a:rPr lang="en-US" sz="1800" b="1" dirty="0"/>
                <a:t>Microwave power (2.45 GHz)</a:t>
              </a:r>
            </a:p>
            <a:p>
              <a:pPr algn="ctr"/>
              <a:r>
                <a:rPr lang="en-US" b="1" dirty="0"/>
                <a:t>=</a:t>
              </a:r>
            </a:p>
            <a:p>
              <a:pPr algn="ctr"/>
              <a:r>
                <a:rPr lang="en-US" sz="1800" b="1" dirty="0"/>
                <a:t>Plasma (1E17 m</a:t>
              </a:r>
              <a:r>
                <a:rPr lang="en-US" sz="1800" b="1" baseline="30000" dirty="0"/>
                <a:t>-3</a:t>
              </a:r>
              <a:r>
                <a:rPr lang="en-US" sz="1800" b="1" dirty="0"/>
                <a:t>)</a:t>
              </a:r>
              <a:endParaRPr lang="en-US" sz="1800" dirty="0"/>
            </a:p>
          </p:txBody>
        </p:sp>
      </p:grpSp>
      <p:pic>
        <p:nvPicPr>
          <p:cNvPr id="11" name="Immagine 10">
            <a:extLst>
              <a:ext uri="{FF2B5EF4-FFF2-40B4-BE49-F238E27FC236}">
                <a16:creationId xmlns:a16="http://schemas.microsoft.com/office/drawing/2014/main" id="{BE9481F2-E95F-FB65-D8A2-FEE6D656447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19074" y="1308585"/>
            <a:ext cx="7856695" cy="424083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8" name="CasellaDiTesto 17">
                <a:extLst>
                  <a:ext uri="{FF2B5EF4-FFF2-40B4-BE49-F238E27FC236}">
                    <a16:creationId xmlns:a16="http://schemas.microsoft.com/office/drawing/2014/main" id="{136A4CCB-0FDA-FBB2-31F8-916959DA8802}"/>
                  </a:ext>
                </a:extLst>
              </p:cNvPr>
              <p:cNvSpPr txBox="1"/>
              <p:nvPr/>
            </p:nvSpPr>
            <p:spPr>
              <a:xfrm>
                <a:off x="8321434" y="1341953"/>
                <a:ext cx="3505200" cy="51988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1800" dirty="0"/>
                  <a:t>ECR resonance: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𝜔</m:t>
                        </m:r>
                      </m:e>
                      <m:sub>
                        <m:r>
                          <a:rPr lang="it-IT" sz="1800" b="0" i="1" smtClean="0">
                            <a:latin typeface="Cambria Math" panose="02040503050406030204" pitchFamily="18" charset="0"/>
                          </a:rPr>
                          <m:t>𝑅𝐹</m:t>
                        </m:r>
                      </m:sub>
                    </m:sSub>
                    <m:r>
                      <a:rPr lang="it-IT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it-IT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it-IT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it-IT" b="0" i="1" smtClean="0">
                                <a:latin typeface="Cambria Math" panose="02040503050406030204" pitchFamily="18" charset="0"/>
                              </a:rPr>
                              <m:t>𝑞</m:t>
                            </m:r>
                          </m:e>
                          <m:sub>
                            <m:r>
                              <a:rPr lang="it-IT" b="0" i="1" smtClean="0">
                                <a:latin typeface="Cambria Math" panose="02040503050406030204" pitchFamily="18" charset="0"/>
                              </a:rPr>
                              <m:t>𝑒</m:t>
                            </m:r>
                          </m:sub>
                        </m:sSub>
                        <m:r>
                          <a:rPr lang="it-IT" b="0" i="1" smtClean="0">
                            <a:latin typeface="Cambria Math" panose="02040503050406030204" pitchFamily="18" charset="0"/>
                          </a:rPr>
                          <m:t>𝐵</m:t>
                        </m:r>
                      </m:num>
                      <m:den>
                        <m:sSub>
                          <m:sSubPr>
                            <m:ctrlPr>
                              <a:rPr lang="it-IT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it-IT" b="0" i="1" smtClean="0">
                                <a:latin typeface="Cambria Math" panose="02040503050406030204" pitchFamily="18" charset="0"/>
                              </a:rPr>
                              <m:t>𝑚</m:t>
                            </m:r>
                          </m:e>
                          <m:sub>
                            <m:r>
                              <a:rPr lang="it-IT" b="0" i="1" smtClean="0">
                                <a:latin typeface="Cambria Math" panose="02040503050406030204" pitchFamily="18" charset="0"/>
                              </a:rPr>
                              <m:t>𝑒</m:t>
                            </m:r>
                          </m:sub>
                        </m:sSub>
                      </m:den>
                    </m:f>
                  </m:oMath>
                </a14:m>
                <a:endParaRPr lang="en-US" sz="1800" dirty="0"/>
              </a:p>
            </p:txBody>
          </p:sp>
        </mc:Choice>
        <mc:Fallback xmlns="">
          <p:sp>
            <p:nvSpPr>
              <p:cNvPr id="18" name="CasellaDiTesto 17">
                <a:extLst>
                  <a:ext uri="{FF2B5EF4-FFF2-40B4-BE49-F238E27FC236}">
                    <a16:creationId xmlns:a16="http://schemas.microsoft.com/office/drawing/2014/main" id="{136A4CCB-0FDA-FBB2-31F8-916959DA880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434" y="1341953"/>
                <a:ext cx="3505200" cy="519886"/>
              </a:xfrm>
              <a:prstGeom prst="rect">
                <a:avLst/>
              </a:prstGeom>
              <a:blipFill>
                <a:blip r:embed="rId5"/>
                <a:stretch>
                  <a:fillRect b="-117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" name="CasellaDiTesto 19">
            <a:extLst>
              <a:ext uri="{FF2B5EF4-FFF2-40B4-BE49-F238E27FC236}">
                <a16:creationId xmlns:a16="http://schemas.microsoft.com/office/drawing/2014/main" id="{DA989267-8223-0C18-AD18-29AFD124B6BA}"/>
              </a:ext>
            </a:extLst>
          </p:cNvPr>
          <p:cNvSpPr txBox="1"/>
          <p:nvPr/>
        </p:nvSpPr>
        <p:spPr>
          <a:xfrm>
            <a:off x="1026554" y="5711839"/>
            <a:ext cx="677632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800" dirty="0"/>
              <a:t>Proton Source for the European Spallation Source (PS-ESS), developed and commissioned at INFN-LNS and sent to ESS in Sweden 01/02/2018</a:t>
            </a:r>
          </a:p>
        </p:txBody>
      </p:sp>
    </p:spTree>
    <p:extLst>
      <p:ext uri="{BB962C8B-B14F-4D97-AF65-F5344CB8AC3E}">
        <p14:creationId xmlns:p14="http://schemas.microsoft.com/office/powerpoint/2010/main" val="27593049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Connettore diritto 2">
            <a:extLst>
              <a:ext uri="{FF2B5EF4-FFF2-40B4-BE49-F238E27FC236}">
                <a16:creationId xmlns:a16="http://schemas.microsoft.com/office/drawing/2014/main" id="{7C0FA3BC-653D-90BA-610B-CAB7323D6D25}"/>
              </a:ext>
            </a:extLst>
          </p:cNvPr>
          <p:cNvCxnSpPr>
            <a:cxnSpLocks/>
          </p:cNvCxnSpPr>
          <p:nvPr/>
        </p:nvCxnSpPr>
        <p:spPr>
          <a:xfrm>
            <a:off x="8060231" y="3609214"/>
            <a:ext cx="2392484" cy="0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Gruppo 5">
            <a:extLst>
              <a:ext uri="{FF2B5EF4-FFF2-40B4-BE49-F238E27FC236}">
                <a16:creationId xmlns:a16="http://schemas.microsoft.com/office/drawing/2014/main" id="{CB9570EE-3B74-7BAF-97F7-F30F5830D72D}"/>
              </a:ext>
            </a:extLst>
          </p:cNvPr>
          <p:cNvGrpSpPr/>
          <p:nvPr/>
        </p:nvGrpSpPr>
        <p:grpSpPr>
          <a:xfrm>
            <a:off x="6466035" y="1212683"/>
            <a:ext cx="5574047" cy="5098122"/>
            <a:chOff x="6285060" y="1136483"/>
            <a:chExt cx="5574047" cy="5098122"/>
          </a:xfrm>
        </p:grpSpPr>
        <p:pic>
          <p:nvPicPr>
            <p:cNvPr id="7" name="Immagine 6">
              <a:extLst>
                <a:ext uri="{FF2B5EF4-FFF2-40B4-BE49-F238E27FC236}">
                  <a16:creationId xmlns:a16="http://schemas.microsoft.com/office/drawing/2014/main" id="{FB0AC341-63A3-8B77-18F8-5E27BC8BEC5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067" t="16582" r="1694" b="2802"/>
            <a:stretch/>
          </p:blipFill>
          <p:spPr>
            <a:xfrm>
              <a:off x="6285060" y="2851360"/>
              <a:ext cx="5574047" cy="3383245"/>
            </a:xfrm>
            <a:prstGeom prst="rect">
              <a:avLst/>
            </a:prstGeom>
          </p:spPr>
        </p:pic>
        <p:grpSp>
          <p:nvGrpSpPr>
            <p:cNvPr id="9" name="Gruppo 8">
              <a:extLst>
                <a:ext uri="{FF2B5EF4-FFF2-40B4-BE49-F238E27FC236}">
                  <a16:creationId xmlns:a16="http://schemas.microsoft.com/office/drawing/2014/main" id="{F46BF14F-59BB-78A1-1BCC-ED7E9637CF58}"/>
                </a:ext>
              </a:extLst>
            </p:cNvPr>
            <p:cNvGrpSpPr/>
            <p:nvPr/>
          </p:nvGrpSpPr>
          <p:grpSpPr>
            <a:xfrm>
              <a:off x="6446377" y="1136483"/>
              <a:ext cx="5246212" cy="1443729"/>
              <a:chOff x="3472894" y="2140524"/>
              <a:chExt cx="5246212" cy="1443729"/>
            </a:xfrm>
          </p:grpSpPr>
          <p:sp>
            <p:nvSpPr>
              <p:cNvPr id="10" name="CasellaDiTesto 9">
                <a:extLst>
                  <a:ext uri="{FF2B5EF4-FFF2-40B4-BE49-F238E27FC236}">
                    <a16:creationId xmlns:a16="http://schemas.microsoft.com/office/drawing/2014/main" id="{615E2780-01E0-CD1D-8E57-9623BB6DF8D7}"/>
                  </a:ext>
                </a:extLst>
              </p:cNvPr>
              <p:cNvSpPr txBox="1"/>
              <p:nvPr/>
            </p:nvSpPr>
            <p:spPr>
              <a:xfrm>
                <a:off x="3472894" y="2140524"/>
                <a:ext cx="5246212" cy="1443729"/>
              </a:xfrm>
              <a:prstGeom prst="rect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  <a:ln w="15875">
                <a:solidFill>
                  <a:srgbClr val="0070C0"/>
                </a:solidFill>
              </a:ln>
            </p:spPr>
            <p:txBody>
              <a:bodyPr wrap="square">
                <a:spAutoFit/>
              </a:bodyPr>
              <a:lstStyle/>
              <a:p>
                <a:pPr algn="ctr"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n-GB" sz="1800" b="1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Title: High Stability Microwave Discharge Ion Sources</a:t>
                </a:r>
                <a:endParaRPr lang="it-IT" sz="14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algn="ctr"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n-GB" sz="16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 Authors: </a:t>
                </a:r>
                <a:r>
                  <a:rPr lang="it-IT" sz="16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L. Neri, L. Celona</a:t>
                </a:r>
              </a:p>
              <a:p>
                <a:pPr algn="ctr"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it-IT" sz="1600" dirty="0"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Journal: Nature Scientific Reports</a:t>
                </a:r>
              </a:p>
              <a:p>
                <a:pPr algn="ctr"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it-IT" sz="14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12, 3064 (2022) https://doi.org/10.1038/s41598-022-06937-7</a:t>
                </a:r>
              </a:p>
            </p:txBody>
          </p:sp>
          <p:pic>
            <p:nvPicPr>
              <p:cNvPr id="11" name="Immagine 10" descr="Immagine che contiene testo&#10;&#10;Descrizione generata automaticamente">
                <a:extLst>
                  <a:ext uri="{FF2B5EF4-FFF2-40B4-BE49-F238E27FC236}">
                    <a16:creationId xmlns:a16="http://schemas.microsoft.com/office/drawing/2014/main" id="{F1545023-C0DD-8C23-8ED4-68B004FA266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607987" y="2536182"/>
                <a:ext cx="1016313" cy="635196"/>
              </a:xfrm>
              <a:prstGeom prst="rect">
                <a:avLst/>
              </a:prstGeom>
            </p:spPr>
          </p:pic>
        </p:grpSp>
      </p:grpSp>
      <p:sp>
        <p:nvSpPr>
          <p:cNvPr id="36" name="Titolo 1">
            <a:extLst>
              <a:ext uri="{FF2B5EF4-FFF2-40B4-BE49-F238E27FC236}">
                <a16:creationId xmlns:a16="http://schemas.microsoft.com/office/drawing/2014/main" id="{FE37ADBF-F071-E69C-7475-99EFE4630F1A}"/>
              </a:ext>
            </a:extLst>
          </p:cNvPr>
          <p:cNvSpPr txBox="1">
            <a:spLocks/>
          </p:cNvSpPr>
          <p:nvPr/>
        </p:nvSpPr>
        <p:spPr>
          <a:xfrm>
            <a:off x="2043963" y="-79014"/>
            <a:ext cx="8298917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800" b="1" dirty="0"/>
              <a:t>Proton Source for European Spallation Source (PS-ESS)</a:t>
            </a:r>
          </a:p>
          <a:p>
            <a:pPr algn="ctr"/>
            <a:r>
              <a:rPr lang="en-US" sz="2800" b="1" dirty="0"/>
              <a:t>and the new optimum ion source magnetic configuration</a:t>
            </a:r>
            <a:endParaRPr lang="en-US" sz="2800" dirty="0"/>
          </a:p>
        </p:txBody>
      </p:sp>
      <p:pic>
        <p:nvPicPr>
          <p:cNvPr id="32" name="Immagine 31" descr="Immagine che contiene testo, inpiedi&#10;&#10;Descrizione generata automaticamente">
            <a:extLst>
              <a:ext uri="{FF2B5EF4-FFF2-40B4-BE49-F238E27FC236}">
                <a16:creationId xmlns:a16="http://schemas.microsoft.com/office/drawing/2014/main" id="{5FB64958-5557-1AF8-AA34-0A71D0ABD266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368" t="20880" r="8590" b="1"/>
          <a:stretch/>
        </p:blipFill>
        <p:spPr>
          <a:xfrm>
            <a:off x="32152" y="4523290"/>
            <a:ext cx="3040358" cy="2059783"/>
          </a:xfrm>
          <a:prstGeom prst="rect">
            <a:avLst/>
          </a:prstGeom>
        </p:spPr>
      </p:pic>
      <p:pic>
        <p:nvPicPr>
          <p:cNvPr id="19" name="Immagine 18">
            <a:extLst>
              <a:ext uri="{FF2B5EF4-FFF2-40B4-BE49-F238E27FC236}">
                <a16:creationId xmlns:a16="http://schemas.microsoft.com/office/drawing/2014/main" id="{8AE905FB-81A5-BA86-E61E-A1F5C8569DD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8678" y="955382"/>
            <a:ext cx="6378824" cy="3383244"/>
          </a:xfrm>
          <a:prstGeom prst="rect">
            <a:avLst/>
          </a:prstGeom>
        </p:spPr>
      </p:pic>
      <p:pic>
        <p:nvPicPr>
          <p:cNvPr id="28" name="Immagine 27">
            <a:extLst>
              <a:ext uri="{FF2B5EF4-FFF2-40B4-BE49-F238E27FC236}">
                <a16:creationId xmlns:a16="http://schemas.microsoft.com/office/drawing/2014/main" id="{F6FC83B3-9791-BFB7-6FC9-084782204D2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087114" y="4523290"/>
            <a:ext cx="3222773" cy="2059783"/>
          </a:xfrm>
          <a:prstGeom prst="rect">
            <a:avLst/>
          </a:prstGeom>
        </p:spPr>
      </p:pic>
      <p:pic>
        <p:nvPicPr>
          <p:cNvPr id="2" name="Immagine 1">
            <a:extLst>
              <a:ext uri="{FF2B5EF4-FFF2-40B4-BE49-F238E27FC236}">
                <a16:creationId xmlns:a16="http://schemas.microsoft.com/office/drawing/2014/main" id="{1D3ECE49-6518-3561-9155-18CE94FC6369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90325" y="169650"/>
            <a:ext cx="1172809" cy="603651"/>
          </a:xfrm>
          <a:prstGeom prst="rect">
            <a:avLst/>
          </a:prstGeom>
        </p:spPr>
      </p:pic>
      <p:pic>
        <p:nvPicPr>
          <p:cNvPr id="5" name="Immagine 4" descr="Immagine che contiene Carattere, Elementi grafici, logo, testo&#10;&#10;Descrizione generata automaticamente">
            <a:extLst>
              <a:ext uri="{FF2B5EF4-FFF2-40B4-BE49-F238E27FC236}">
                <a16:creationId xmlns:a16="http://schemas.microsoft.com/office/drawing/2014/main" id="{1DBD5F37-2174-8997-7FC9-E38344F06A64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6798" y="5728401"/>
            <a:ext cx="1411423" cy="753985"/>
          </a:xfrm>
          <a:prstGeom prst="rect">
            <a:avLst/>
          </a:prstGeom>
        </p:spPr>
      </p:pic>
      <p:sp>
        <p:nvSpPr>
          <p:cNvPr id="8" name="CasellaDiTesto 7">
            <a:extLst>
              <a:ext uri="{FF2B5EF4-FFF2-40B4-BE49-F238E27FC236}">
                <a16:creationId xmlns:a16="http://schemas.microsoft.com/office/drawing/2014/main" id="{F892309E-12FB-DA37-4692-E5EE7ECB92B4}"/>
              </a:ext>
            </a:extLst>
          </p:cNvPr>
          <p:cNvSpPr txBox="1"/>
          <p:nvPr/>
        </p:nvSpPr>
        <p:spPr>
          <a:xfrm>
            <a:off x="11343516" y="6252045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/>
              <a:t>3</a:t>
            </a:r>
            <a:endParaRPr lang="en-GB" dirty="0"/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7CC1DD79-8BC7-441F-A832-E6D6794FC7EF}"/>
              </a:ext>
            </a:extLst>
          </p:cNvPr>
          <p:cNvSpPr txBox="1"/>
          <p:nvPr/>
        </p:nvSpPr>
        <p:spPr>
          <a:xfrm>
            <a:off x="843567" y="6244641"/>
            <a:ext cx="13003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>
                <a:solidFill>
                  <a:schemeClr val="bg1"/>
                </a:solidFill>
              </a:rPr>
              <a:t>01/02/2018</a:t>
            </a:r>
            <a:endParaRPr lang="en-GB" dirty="0">
              <a:solidFill>
                <a:schemeClr val="bg1"/>
              </a:solidFill>
            </a:endParaRPr>
          </a:p>
        </p:txBody>
      </p:sp>
      <p:grpSp>
        <p:nvGrpSpPr>
          <p:cNvPr id="15" name="Gruppo 14">
            <a:extLst>
              <a:ext uri="{FF2B5EF4-FFF2-40B4-BE49-F238E27FC236}">
                <a16:creationId xmlns:a16="http://schemas.microsoft.com/office/drawing/2014/main" id="{9628D4A6-3E9D-DBA3-4F7C-2F0D3E8B75FC}"/>
              </a:ext>
            </a:extLst>
          </p:cNvPr>
          <p:cNvGrpSpPr/>
          <p:nvPr/>
        </p:nvGrpSpPr>
        <p:grpSpPr>
          <a:xfrm>
            <a:off x="10733109" y="1"/>
            <a:ext cx="1067303" cy="914630"/>
            <a:chOff x="6621407" y="1878934"/>
            <a:chExt cx="3468624" cy="3121152"/>
          </a:xfrm>
        </p:grpSpPr>
        <p:sp>
          <p:nvSpPr>
            <p:cNvPr id="16" name="Ovale 15">
              <a:extLst>
                <a:ext uri="{FF2B5EF4-FFF2-40B4-BE49-F238E27FC236}">
                  <a16:creationId xmlns:a16="http://schemas.microsoft.com/office/drawing/2014/main" id="{EA260FDE-7866-8323-7D38-916C024C8990}"/>
                </a:ext>
              </a:extLst>
            </p:cNvPr>
            <p:cNvSpPr/>
            <p:nvPr/>
          </p:nvSpPr>
          <p:spPr>
            <a:xfrm>
              <a:off x="7094474" y="2354318"/>
              <a:ext cx="2532993" cy="2165131"/>
            </a:xfrm>
            <a:prstGeom prst="ellipse">
              <a:avLst/>
            </a:prstGeom>
            <a:solidFill>
              <a:schemeClr val="bg1"/>
            </a:solidFill>
            <a:ln w="15875">
              <a:solidFill>
                <a:schemeClr val="accent1">
                  <a:shade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17" name="Immagine 16">
              <a:extLst>
                <a:ext uri="{FF2B5EF4-FFF2-40B4-BE49-F238E27FC236}">
                  <a16:creationId xmlns:a16="http://schemas.microsoft.com/office/drawing/2014/main" id="{63167FFD-747D-8DCB-0FF3-4D41EFA81B81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621407" y="1878934"/>
              <a:ext cx="3468624" cy="312115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0878673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tangolo con angoli arrotondati 4">
            <a:extLst>
              <a:ext uri="{FF2B5EF4-FFF2-40B4-BE49-F238E27FC236}">
                <a16:creationId xmlns:a16="http://schemas.microsoft.com/office/drawing/2014/main" id="{494988AB-9CAA-1859-9447-AAB937116F69}"/>
              </a:ext>
            </a:extLst>
          </p:cNvPr>
          <p:cNvSpPr/>
          <p:nvPr/>
        </p:nvSpPr>
        <p:spPr>
          <a:xfrm>
            <a:off x="3744149" y="788936"/>
            <a:ext cx="6537536" cy="5723623"/>
          </a:xfrm>
          <a:prstGeom prst="roundRect">
            <a:avLst>
              <a:gd name="adj" fmla="val 2086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t">
            <a:noAutofit/>
          </a:bodyPr>
          <a:lstStyle/>
          <a:p>
            <a:pPr marL="104775" algn="just"/>
            <a:r>
              <a:rPr lang="en-US" dirty="0">
                <a:solidFill>
                  <a:srgbClr val="002060"/>
                </a:solidFill>
              </a:rPr>
              <a:t>INFN-LNS in Catania:</a:t>
            </a:r>
          </a:p>
          <a:p>
            <a:pPr marL="104775"/>
            <a:r>
              <a:rPr lang="it-IT" b="1" dirty="0">
                <a:solidFill>
                  <a:srgbClr val="002060"/>
                </a:solidFill>
              </a:rPr>
              <a:t>Lorenzo Neri</a:t>
            </a:r>
            <a:r>
              <a:rPr lang="it-IT" dirty="0">
                <a:solidFill>
                  <a:srgbClr val="00B050"/>
                </a:solidFill>
              </a:rPr>
              <a:t> (</a:t>
            </a:r>
            <a:r>
              <a:rPr lang="it-IT" dirty="0" err="1">
                <a:solidFill>
                  <a:srgbClr val="00B050"/>
                </a:solidFill>
              </a:rPr>
              <a:t>developper</a:t>
            </a:r>
            <a:r>
              <a:rPr lang="it-IT" dirty="0">
                <a:solidFill>
                  <a:srgbClr val="00B050"/>
                </a:solidFill>
              </a:rPr>
              <a:t>)</a:t>
            </a:r>
            <a:r>
              <a:rPr lang="it-IT" b="1" dirty="0">
                <a:solidFill>
                  <a:srgbClr val="002060"/>
                </a:solidFill>
              </a:rPr>
              <a:t>, Giuseppe Castro, Ornella Leonardi, Andrea Miraglia, Lugi Celona, Santo Gammino</a:t>
            </a:r>
          </a:p>
          <a:p>
            <a:pPr marL="104775" algn="just"/>
            <a:endParaRPr lang="it-IT" dirty="0">
              <a:solidFill>
                <a:srgbClr val="002060"/>
              </a:solidFill>
            </a:endParaRPr>
          </a:p>
          <a:p>
            <a:pPr marL="104775" algn="just"/>
            <a:endParaRPr lang="it-IT" dirty="0">
              <a:solidFill>
                <a:srgbClr val="002060"/>
              </a:solidFill>
            </a:endParaRPr>
          </a:p>
          <a:p>
            <a:pPr marL="104775" algn="just"/>
            <a:r>
              <a:rPr lang="it-IT" dirty="0">
                <a:solidFill>
                  <a:srgbClr val="002060"/>
                </a:solidFill>
              </a:rPr>
              <a:t>INFN-LNL in Legnaro:</a:t>
            </a:r>
          </a:p>
          <a:p>
            <a:pPr marL="104775" algn="just"/>
            <a:r>
              <a:rPr lang="it-IT" b="1" dirty="0">
                <a:solidFill>
                  <a:srgbClr val="002060"/>
                </a:solidFill>
              </a:rPr>
              <a:t>Francesco Grespan, Michele Comunian</a:t>
            </a:r>
          </a:p>
          <a:p>
            <a:pPr marL="104775" algn="just"/>
            <a:endParaRPr lang="it-IT" dirty="0">
              <a:solidFill>
                <a:srgbClr val="002060"/>
              </a:solidFill>
            </a:endParaRPr>
          </a:p>
          <a:p>
            <a:pPr marL="104775" algn="just"/>
            <a:endParaRPr lang="it-IT" dirty="0">
              <a:solidFill>
                <a:srgbClr val="002060"/>
              </a:solidFill>
            </a:endParaRPr>
          </a:p>
          <a:p>
            <a:pPr marL="104775" algn="just"/>
            <a:r>
              <a:rPr lang="it-IT" dirty="0">
                <a:solidFill>
                  <a:srgbClr val="002060"/>
                </a:solidFill>
              </a:rPr>
              <a:t>UNICT-DMI in Catania:</a:t>
            </a:r>
          </a:p>
          <a:p>
            <a:pPr marL="104775" algn="just"/>
            <a:r>
              <a:rPr lang="it-IT" b="1" dirty="0">
                <a:solidFill>
                  <a:srgbClr val="002060"/>
                </a:solidFill>
              </a:rPr>
              <a:t>Giovanni Russo, Sebastiano Boscarino, Armando Coco</a:t>
            </a:r>
          </a:p>
          <a:p>
            <a:pPr marL="104775" algn="just"/>
            <a:r>
              <a:rPr lang="it-IT" dirty="0">
                <a:solidFill>
                  <a:srgbClr val="00B050"/>
                </a:solidFill>
              </a:rPr>
              <a:t>(</a:t>
            </a:r>
            <a:r>
              <a:rPr lang="it-IT" dirty="0" err="1">
                <a:solidFill>
                  <a:srgbClr val="00B050"/>
                </a:solidFill>
              </a:rPr>
              <a:t>mathematicians</a:t>
            </a:r>
            <a:r>
              <a:rPr lang="it-IT" dirty="0">
                <a:solidFill>
                  <a:srgbClr val="00B050"/>
                </a:solidFill>
              </a:rPr>
              <a:t> working on custom Poisson solver)</a:t>
            </a:r>
          </a:p>
          <a:p>
            <a:pPr marL="104775" algn="just"/>
            <a:endParaRPr lang="it-IT" dirty="0">
              <a:solidFill>
                <a:srgbClr val="002060"/>
              </a:solidFill>
            </a:endParaRPr>
          </a:p>
          <a:p>
            <a:pPr marL="104775" algn="just"/>
            <a:r>
              <a:rPr lang="it-IT" dirty="0">
                <a:solidFill>
                  <a:srgbClr val="002060"/>
                </a:solidFill>
              </a:rPr>
              <a:t>INGV in Catania:</a:t>
            </a:r>
          </a:p>
          <a:p>
            <a:pPr marL="104775" algn="just"/>
            <a:r>
              <a:rPr lang="it-IT" b="1" dirty="0">
                <a:solidFill>
                  <a:srgbClr val="002060"/>
                </a:solidFill>
              </a:rPr>
              <a:t>Giuseppe Bilotta</a:t>
            </a:r>
          </a:p>
          <a:p>
            <a:pPr marL="104775" algn="just"/>
            <a:r>
              <a:rPr lang="it-IT" dirty="0">
                <a:solidFill>
                  <a:srgbClr val="00B050"/>
                </a:solidFill>
              </a:rPr>
              <a:t>(</a:t>
            </a:r>
            <a:r>
              <a:rPr lang="it-IT" dirty="0" err="1">
                <a:solidFill>
                  <a:srgbClr val="00B050"/>
                </a:solidFill>
              </a:rPr>
              <a:t>mathematician</a:t>
            </a:r>
            <a:r>
              <a:rPr lang="it-IT" dirty="0">
                <a:solidFill>
                  <a:srgbClr val="00B050"/>
                </a:solidFill>
              </a:rPr>
              <a:t> working on code </a:t>
            </a:r>
            <a:r>
              <a:rPr lang="it-IT" dirty="0" err="1">
                <a:solidFill>
                  <a:srgbClr val="00B050"/>
                </a:solidFill>
              </a:rPr>
              <a:t>optimization</a:t>
            </a:r>
            <a:r>
              <a:rPr lang="it-IT" dirty="0">
                <a:solidFill>
                  <a:srgbClr val="00B050"/>
                </a:solidFill>
              </a:rPr>
              <a:t>)</a:t>
            </a:r>
          </a:p>
          <a:p>
            <a:pPr marL="104775" algn="just"/>
            <a:endParaRPr lang="it-IT" dirty="0">
              <a:solidFill>
                <a:srgbClr val="002060"/>
              </a:solidFill>
            </a:endParaRPr>
          </a:p>
          <a:p>
            <a:pPr marL="104775" algn="just"/>
            <a:r>
              <a:rPr lang="it-IT" dirty="0">
                <a:solidFill>
                  <a:srgbClr val="002060"/>
                </a:solidFill>
              </a:rPr>
              <a:t>CNR-ISTP in Bari:</a:t>
            </a:r>
          </a:p>
          <a:p>
            <a:pPr marL="104775" algn="just"/>
            <a:r>
              <a:rPr lang="it-IT" b="1" dirty="0">
                <a:solidFill>
                  <a:srgbClr val="002060"/>
                </a:solidFill>
              </a:rPr>
              <a:t>Gianpiero Colonna, Annarita Laricchiuta, </a:t>
            </a:r>
            <a:r>
              <a:rPr lang="it-IT" b="1">
                <a:solidFill>
                  <a:srgbClr val="002060"/>
                </a:solidFill>
              </a:rPr>
              <a:t>Francesco Taccogna</a:t>
            </a:r>
            <a:endParaRPr lang="it-IT" b="1" dirty="0">
              <a:solidFill>
                <a:srgbClr val="002060"/>
              </a:solidFill>
            </a:endParaRPr>
          </a:p>
          <a:p>
            <a:pPr marL="104775" algn="just"/>
            <a:r>
              <a:rPr lang="it-IT" dirty="0">
                <a:solidFill>
                  <a:srgbClr val="00B050"/>
                </a:solidFill>
              </a:rPr>
              <a:t>(working on plasma </a:t>
            </a:r>
            <a:r>
              <a:rPr lang="it-IT" dirty="0" err="1">
                <a:solidFill>
                  <a:srgbClr val="00B050"/>
                </a:solidFill>
              </a:rPr>
              <a:t>chemistry</a:t>
            </a:r>
            <a:r>
              <a:rPr lang="it-IT" dirty="0">
                <a:solidFill>
                  <a:srgbClr val="00B050"/>
                </a:solidFill>
              </a:rPr>
              <a:t>)</a:t>
            </a:r>
          </a:p>
          <a:p>
            <a:pPr marL="104775" algn="just"/>
            <a:endParaRPr lang="en-US" dirty="0">
              <a:solidFill>
                <a:srgbClr val="002060"/>
              </a:solidFill>
            </a:endParaRPr>
          </a:p>
        </p:txBody>
      </p:sp>
      <p:pic>
        <p:nvPicPr>
          <p:cNvPr id="7" name="Immagine 6" descr="Immagine che contiene testo, Carattere, logo, Elementi grafici&#10;&#10;Descrizione generata automaticamente">
            <a:extLst>
              <a:ext uri="{FF2B5EF4-FFF2-40B4-BE49-F238E27FC236}">
                <a16:creationId xmlns:a16="http://schemas.microsoft.com/office/drawing/2014/main" id="{FFE238BC-1DFB-86A5-54BA-C947640A16A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279" b="32048"/>
          <a:stretch/>
        </p:blipFill>
        <p:spPr>
          <a:xfrm>
            <a:off x="906754" y="2021378"/>
            <a:ext cx="2272863" cy="936000"/>
          </a:xfrm>
          <a:prstGeom prst="rect">
            <a:avLst/>
          </a:prstGeom>
        </p:spPr>
      </p:pic>
      <p:pic>
        <p:nvPicPr>
          <p:cNvPr id="9" name="Immagine 8" descr="Immagine che contiene testo, Carattere, schermata, Elementi grafici&#10;&#10;Descrizione generata automaticamente">
            <a:extLst>
              <a:ext uri="{FF2B5EF4-FFF2-40B4-BE49-F238E27FC236}">
                <a16:creationId xmlns:a16="http://schemas.microsoft.com/office/drawing/2014/main" id="{A89A3303-8241-7202-970F-0A9BB0DB294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306" b="33215"/>
          <a:stretch/>
        </p:blipFill>
        <p:spPr>
          <a:xfrm>
            <a:off x="885460" y="856920"/>
            <a:ext cx="2315450" cy="936000"/>
          </a:xfrm>
          <a:prstGeom prst="rect">
            <a:avLst/>
          </a:prstGeom>
        </p:spPr>
      </p:pic>
      <p:pic>
        <p:nvPicPr>
          <p:cNvPr id="10" name="Immagine 9" descr="Immagine che contiene testo&#10;&#10;Descrizione generata automaticamente">
            <a:extLst>
              <a:ext uri="{FF2B5EF4-FFF2-40B4-BE49-F238E27FC236}">
                <a16:creationId xmlns:a16="http://schemas.microsoft.com/office/drawing/2014/main" id="{8B3F08EB-84BE-B308-F919-36C6807E2BE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916" y="3216316"/>
            <a:ext cx="2862538" cy="934706"/>
          </a:xfrm>
          <a:prstGeom prst="rect">
            <a:avLst/>
          </a:prstGeom>
        </p:spPr>
      </p:pic>
      <p:pic>
        <p:nvPicPr>
          <p:cNvPr id="11" name="Immagine 10" descr="Immagine che contiene calcio, palla, calcio/football americano&#10;&#10;Descrizione generata automaticamente">
            <a:extLst>
              <a:ext uri="{FF2B5EF4-FFF2-40B4-BE49-F238E27FC236}">
                <a16:creationId xmlns:a16="http://schemas.microsoft.com/office/drawing/2014/main" id="{B9D4C835-8B12-A548-F059-F34453079E9B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21650" t="13746" r="18174" b="14697"/>
          <a:stretch/>
        </p:blipFill>
        <p:spPr>
          <a:xfrm>
            <a:off x="1569178" y="4399800"/>
            <a:ext cx="948014" cy="934706"/>
          </a:xfrm>
          <a:prstGeom prst="rect">
            <a:avLst/>
          </a:prstGeom>
        </p:spPr>
      </p:pic>
      <p:pic>
        <p:nvPicPr>
          <p:cNvPr id="12" name="Immagine 11">
            <a:extLst>
              <a:ext uri="{FF2B5EF4-FFF2-40B4-BE49-F238E27FC236}">
                <a16:creationId xmlns:a16="http://schemas.microsoft.com/office/drawing/2014/main" id="{FFA09FA1-3C01-70C6-2EB8-E2099C4CC9D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08880" y="5502005"/>
            <a:ext cx="2268610" cy="934706"/>
          </a:xfrm>
          <a:prstGeom prst="rect">
            <a:avLst/>
          </a:prstGeom>
        </p:spPr>
      </p:pic>
      <p:sp>
        <p:nvSpPr>
          <p:cNvPr id="13" name="Titolo 1">
            <a:extLst>
              <a:ext uri="{FF2B5EF4-FFF2-40B4-BE49-F238E27FC236}">
                <a16:creationId xmlns:a16="http://schemas.microsoft.com/office/drawing/2014/main" id="{7F5E9BA5-4518-CE56-84D4-F734E992EFC2}"/>
              </a:ext>
            </a:extLst>
          </p:cNvPr>
          <p:cNvSpPr txBox="1">
            <a:spLocks/>
          </p:cNvSpPr>
          <p:nvPr/>
        </p:nvSpPr>
        <p:spPr>
          <a:xfrm>
            <a:off x="1805554" y="294520"/>
            <a:ext cx="8602436" cy="47739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sz="2800" b="1" dirty="0">
                <a:solidFill>
                  <a:prstClr val="black"/>
                </a:solidFill>
                <a:latin typeface="Calibri Light" panose="020F0302020204030204"/>
              </a:rPr>
              <a:t>The team of the HSMDIS project (INFN-CSN5)</a:t>
            </a:r>
            <a:endParaRPr lang="en-US" sz="2800" b="1" dirty="0">
              <a:solidFill>
                <a:prstClr val="black"/>
              </a:solidFill>
              <a:latin typeface="Calibri Light" panose="020F0302020204030204"/>
            </a:endParaRPr>
          </a:p>
        </p:txBody>
      </p:sp>
      <p:grpSp>
        <p:nvGrpSpPr>
          <p:cNvPr id="2" name="Gruppo 1">
            <a:extLst>
              <a:ext uri="{FF2B5EF4-FFF2-40B4-BE49-F238E27FC236}">
                <a16:creationId xmlns:a16="http://schemas.microsoft.com/office/drawing/2014/main" id="{35CFEC77-64C0-8529-49A6-F8A5C4E47CAC}"/>
              </a:ext>
            </a:extLst>
          </p:cNvPr>
          <p:cNvGrpSpPr/>
          <p:nvPr/>
        </p:nvGrpSpPr>
        <p:grpSpPr>
          <a:xfrm>
            <a:off x="10257941" y="0"/>
            <a:ext cx="1542472" cy="1344215"/>
            <a:chOff x="6621407" y="1878934"/>
            <a:chExt cx="3468624" cy="3121152"/>
          </a:xfrm>
        </p:grpSpPr>
        <p:sp>
          <p:nvSpPr>
            <p:cNvPr id="3" name="Ovale 2">
              <a:extLst>
                <a:ext uri="{FF2B5EF4-FFF2-40B4-BE49-F238E27FC236}">
                  <a16:creationId xmlns:a16="http://schemas.microsoft.com/office/drawing/2014/main" id="{B3DCBD9B-F076-E29F-65AD-6C5A56BBDD6C}"/>
                </a:ext>
              </a:extLst>
            </p:cNvPr>
            <p:cNvSpPr/>
            <p:nvPr/>
          </p:nvSpPr>
          <p:spPr>
            <a:xfrm>
              <a:off x="7094474" y="2354318"/>
              <a:ext cx="2532993" cy="2165131"/>
            </a:xfrm>
            <a:prstGeom prst="ellipse">
              <a:avLst/>
            </a:prstGeom>
            <a:solidFill>
              <a:schemeClr val="bg1"/>
            </a:solidFill>
            <a:ln w="15875">
              <a:solidFill>
                <a:schemeClr val="accent1">
                  <a:shade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4" name="Immagine 3">
              <a:extLst>
                <a:ext uri="{FF2B5EF4-FFF2-40B4-BE49-F238E27FC236}">
                  <a16:creationId xmlns:a16="http://schemas.microsoft.com/office/drawing/2014/main" id="{CADC7BDB-1EE5-FD8E-294B-5090A769362D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621407" y="1878934"/>
              <a:ext cx="3468624" cy="3121152"/>
            </a:xfrm>
            <a:prstGeom prst="rect">
              <a:avLst/>
            </a:prstGeom>
          </p:spPr>
        </p:pic>
      </p:grp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DF2FEFDB-B555-3857-3A6F-1E3561490BB6}"/>
              </a:ext>
            </a:extLst>
          </p:cNvPr>
          <p:cNvSpPr txBox="1"/>
          <p:nvPr/>
        </p:nvSpPr>
        <p:spPr>
          <a:xfrm>
            <a:off x="11343516" y="6252045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/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406286907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magine 8">
            <a:extLst>
              <a:ext uri="{FF2B5EF4-FFF2-40B4-BE49-F238E27FC236}">
                <a16:creationId xmlns:a16="http://schemas.microsoft.com/office/drawing/2014/main" id="{FA18C212-936F-F291-969C-87C4CA5A29A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4478" y="982910"/>
            <a:ext cx="10859427" cy="5592167"/>
          </a:xfrm>
          <a:prstGeom prst="rect">
            <a:avLst/>
          </a:prstGeom>
        </p:spPr>
      </p:pic>
      <p:sp>
        <p:nvSpPr>
          <p:cNvPr id="4" name="Titolo 1">
            <a:extLst>
              <a:ext uri="{FF2B5EF4-FFF2-40B4-BE49-F238E27FC236}">
                <a16:creationId xmlns:a16="http://schemas.microsoft.com/office/drawing/2014/main" id="{BB5D67D5-EE8C-5E0A-7C0B-65B24E311E91}"/>
              </a:ext>
            </a:extLst>
          </p:cNvPr>
          <p:cNvSpPr txBox="1">
            <a:spLocks/>
          </p:cNvSpPr>
          <p:nvPr/>
        </p:nvSpPr>
        <p:spPr>
          <a:xfrm>
            <a:off x="1805554" y="100495"/>
            <a:ext cx="8602436" cy="829931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PIC simulation of the </a:t>
            </a:r>
          </a:p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b="1" dirty="0">
                <a:solidFill>
                  <a:prstClr val="black"/>
                </a:solidFill>
                <a:latin typeface="Calibri Light" panose="020F0302020204030204"/>
              </a:rPr>
              <a:t>HSMDIS m</a:t>
            </a:r>
            <a:r>
              <a:rPr kumimoji="0" lang="en-US" sz="28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agnetic</a:t>
            </a: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 configuration</a:t>
            </a:r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id="{ABF3AD32-B473-81B5-3A84-0E2E9E9D30B3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90325" y="169650"/>
            <a:ext cx="1172809" cy="603651"/>
          </a:xfrm>
          <a:prstGeom prst="rect">
            <a:avLst/>
          </a:prstGeom>
        </p:spPr>
      </p:pic>
      <p:sp>
        <p:nvSpPr>
          <p:cNvPr id="3" name="CasellaDiTesto 2">
            <a:extLst>
              <a:ext uri="{FF2B5EF4-FFF2-40B4-BE49-F238E27FC236}">
                <a16:creationId xmlns:a16="http://schemas.microsoft.com/office/drawing/2014/main" id="{001D5C0F-4EBD-BC3C-1C67-43E2A3BBAC7D}"/>
              </a:ext>
            </a:extLst>
          </p:cNvPr>
          <p:cNvSpPr txBox="1"/>
          <p:nvPr/>
        </p:nvSpPr>
        <p:spPr>
          <a:xfrm>
            <a:off x="2961512" y="3112047"/>
            <a:ext cx="6284088" cy="646331"/>
          </a:xfrm>
          <a:prstGeom prst="rect">
            <a:avLst/>
          </a:prstGeom>
          <a:gradFill>
            <a:gsLst>
              <a:gs pos="0">
                <a:srgbClr val="0070C0"/>
              </a:gs>
              <a:gs pos="48000">
                <a:schemeClr val="bg1"/>
              </a:gs>
              <a:gs pos="61000">
                <a:schemeClr val="bg1"/>
              </a:gs>
              <a:gs pos="100000">
                <a:srgbClr val="0070C0"/>
              </a:gs>
            </a:gsLst>
            <a:lin ang="5400000" scaled="1"/>
          </a:gradFill>
          <a:ln w="1905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b="1" dirty="0"/>
              <a:t>The code development is in a validation stage where we are trying to reproduce experimental behaviour.</a:t>
            </a:r>
            <a:endParaRPr lang="en-US" sz="1800" dirty="0"/>
          </a:p>
        </p:txBody>
      </p:sp>
      <p:pic>
        <p:nvPicPr>
          <p:cNvPr id="7" name="Immagine 6" descr="Immagine che contiene testo, linea, Diagramma, diagramma&#10;&#10;Descrizione generata automaticamente">
            <a:extLst>
              <a:ext uri="{FF2B5EF4-FFF2-40B4-BE49-F238E27FC236}">
                <a16:creationId xmlns:a16="http://schemas.microsoft.com/office/drawing/2014/main" id="{22EA0B5F-3E88-C55A-0F25-8BC3F84B0C7A}"/>
              </a:ext>
            </a:extLst>
          </p:cNvPr>
          <p:cNvPicPr>
            <a:picLocks noChangeAspect="1"/>
          </p:cNvPicPr>
          <p:nvPr/>
        </p:nvPicPr>
        <p:blipFill>
          <a:blip r:embed="rId5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5476" y="4544363"/>
            <a:ext cx="2962536" cy="2213142"/>
          </a:xfrm>
          <a:prstGeom prst="rect">
            <a:avLst/>
          </a:prstGeom>
          <a:ln w="63500" cmpd="thickThin">
            <a:solidFill>
              <a:schemeClr val="accent1"/>
            </a:solidFill>
          </a:ln>
        </p:spPr>
      </p:pic>
      <p:sp>
        <p:nvSpPr>
          <p:cNvPr id="8" name="CasellaDiTesto 7">
            <a:extLst>
              <a:ext uri="{FF2B5EF4-FFF2-40B4-BE49-F238E27FC236}">
                <a16:creationId xmlns:a16="http://schemas.microsoft.com/office/drawing/2014/main" id="{FBCACB6A-620B-0E8C-6A5D-763D2947B314}"/>
              </a:ext>
            </a:extLst>
          </p:cNvPr>
          <p:cNvSpPr txBox="1"/>
          <p:nvPr/>
        </p:nvSpPr>
        <p:spPr>
          <a:xfrm>
            <a:off x="11577196" y="6252045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/>
              <a:t>5</a:t>
            </a:r>
            <a:endParaRPr lang="en-GB" dirty="0"/>
          </a:p>
        </p:txBody>
      </p:sp>
      <p:grpSp>
        <p:nvGrpSpPr>
          <p:cNvPr id="11" name="Gruppo 10">
            <a:extLst>
              <a:ext uri="{FF2B5EF4-FFF2-40B4-BE49-F238E27FC236}">
                <a16:creationId xmlns:a16="http://schemas.microsoft.com/office/drawing/2014/main" id="{947ECCD4-202B-F12A-8FA7-B0CEA557A777}"/>
              </a:ext>
            </a:extLst>
          </p:cNvPr>
          <p:cNvGrpSpPr/>
          <p:nvPr/>
        </p:nvGrpSpPr>
        <p:grpSpPr>
          <a:xfrm>
            <a:off x="10733109" y="1"/>
            <a:ext cx="1067303" cy="914630"/>
            <a:chOff x="6621407" y="1878934"/>
            <a:chExt cx="3468624" cy="3121152"/>
          </a:xfrm>
        </p:grpSpPr>
        <p:sp>
          <p:nvSpPr>
            <p:cNvPr id="12" name="Ovale 11">
              <a:extLst>
                <a:ext uri="{FF2B5EF4-FFF2-40B4-BE49-F238E27FC236}">
                  <a16:creationId xmlns:a16="http://schemas.microsoft.com/office/drawing/2014/main" id="{9F7AAADD-0566-AE0E-3440-672A3696D494}"/>
                </a:ext>
              </a:extLst>
            </p:cNvPr>
            <p:cNvSpPr/>
            <p:nvPr/>
          </p:nvSpPr>
          <p:spPr>
            <a:xfrm>
              <a:off x="7094474" y="2354318"/>
              <a:ext cx="2532993" cy="2165131"/>
            </a:xfrm>
            <a:prstGeom prst="ellipse">
              <a:avLst/>
            </a:prstGeom>
            <a:solidFill>
              <a:schemeClr val="bg1"/>
            </a:solidFill>
            <a:ln w="15875">
              <a:solidFill>
                <a:schemeClr val="accent1">
                  <a:shade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13" name="Immagine 12">
              <a:extLst>
                <a:ext uri="{FF2B5EF4-FFF2-40B4-BE49-F238E27FC236}">
                  <a16:creationId xmlns:a16="http://schemas.microsoft.com/office/drawing/2014/main" id="{B142228D-E784-04AD-919E-61328DA7DAE5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621407" y="1878934"/>
              <a:ext cx="3468624" cy="312115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6794440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HSMDIS_ESwaves_ID218B">
            <a:hlinkClick r:id="" action="ppaction://media"/>
            <a:extLst>
              <a:ext uri="{FF2B5EF4-FFF2-40B4-BE49-F238E27FC236}">
                <a16:creationId xmlns:a16="http://schemas.microsoft.com/office/drawing/2014/main" id="{598E88D7-767E-DF40-161D-C4E04048447B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974019" y="1565543"/>
            <a:ext cx="4464000" cy="2487672"/>
          </a:xfrm>
          <a:prstGeom prst="rect">
            <a:avLst/>
          </a:prstGeom>
        </p:spPr>
      </p:pic>
      <p:pic>
        <p:nvPicPr>
          <p:cNvPr id="2" name="HSMDIS_ESwaves_ID218t">
            <a:hlinkClick r:id="" action="ppaction://media"/>
            <a:extLst>
              <a:ext uri="{FF2B5EF4-FFF2-40B4-BE49-F238E27FC236}">
                <a16:creationId xmlns:a16="http://schemas.microsoft.com/office/drawing/2014/main" id="{2D0D0718-8864-51E8-8253-B6FBEECC4008}"/>
              </a:ext>
            </a:extLst>
          </p:cNvPr>
          <p:cNvPicPr>
            <a:picLocks noChangeAspect="1"/>
          </p:cNvPicPr>
          <p:nvPr>
            <a:vide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 rotWithShape="1">
          <a:blip r:embed="rId9"/>
          <a:srcRect t="47709"/>
          <a:stretch/>
        </p:blipFill>
        <p:spPr>
          <a:xfrm>
            <a:off x="5608654" y="914630"/>
            <a:ext cx="6228000" cy="3198171"/>
          </a:xfrm>
          <a:prstGeom prst="rect">
            <a:avLst/>
          </a:prstGeom>
        </p:spPr>
      </p:pic>
      <p:pic>
        <p:nvPicPr>
          <p:cNvPr id="7" name="Immagine 6">
            <a:extLst>
              <a:ext uri="{FF2B5EF4-FFF2-40B4-BE49-F238E27FC236}">
                <a16:creationId xmlns:a16="http://schemas.microsoft.com/office/drawing/2014/main" id="{99956232-D543-B6E2-D7CB-7FFB5DA85C99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56290" y="4212784"/>
            <a:ext cx="3361279" cy="2519999"/>
          </a:xfrm>
          <a:prstGeom prst="rect">
            <a:avLst/>
          </a:prstGeom>
        </p:spPr>
      </p:pic>
      <p:pic>
        <p:nvPicPr>
          <p:cNvPr id="5" name="Immagine 4">
            <a:extLst>
              <a:ext uri="{FF2B5EF4-FFF2-40B4-BE49-F238E27FC236}">
                <a16:creationId xmlns:a16="http://schemas.microsoft.com/office/drawing/2014/main" id="{2889D453-73E6-E394-4341-79E11DFF8F9E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957126" y="4212781"/>
            <a:ext cx="3361279" cy="2519999"/>
          </a:xfrm>
          <a:prstGeom prst="rect">
            <a:avLst/>
          </a:prstGeom>
        </p:spPr>
      </p:pic>
      <p:grpSp>
        <p:nvGrpSpPr>
          <p:cNvPr id="43" name="Gruppo 42">
            <a:extLst>
              <a:ext uri="{FF2B5EF4-FFF2-40B4-BE49-F238E27FC236}">
                <a16:creationId xmlns:a16="http://schemas.microsoft.com/office/drawing/2014/main" id="{A650CA80-004F-FC17-DF96-C3F2D2E5B5E5}"/>
              </a:ext>
            </a:extLst>
          </p:cNvPr>
          <p:cNvGrpSpPr/>
          <p:nvPr/>
        </p:nvGrpSpPr>
        <p:grpSpPr>
          <a:xfrm>
            <a:off x="337698" y="56668"/>
            <a:ext cx="1358329" cy="1349453"/>
            <a:chOff x="337698" y="56668"/>
            <a:chExt cx="1358329" cy="1349453"/>
          </a:xfrm>
        </p:grpSpPr>
        <p:pic>
          <p:nvPicPr>
            <p:cNvPr id="75" name="Immagine 74">
              <a:extLst>
                <a:ext uri="{FF2B5EF4-FFF2-40B4-BE49-F238E27FC236}">
                  <a16:creationId xmlns:a16="http://schemas.microsoft.com/office/drawing/2014/main" id="{4692A2E6-7165-C6F6-4F8D-5CCBF5D8A085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/>
            <a:stretch>
              <a:fillRect/>
            </a:stretch>
          </p:blipFill>
          <p:spPr>
            <a:xfrm>
              <a:off x="337698" y="380716"/>
              <a:ext cx="1358329" cy="1025405"/>
            </a:xfrm>
            <a:prstGeom prst="rect">
              <a:avLst/>
            </a:prstGeom>
          </p:spPr>
        </p:pic>
        <p:sp>
          <p:nvSpPr>
            <p:cNvPr id="76" name="CasellaDiTesto 75">
              <a:extLst>
                <a:ext uri="{FF2B5EF4-FFF2-40B4-BE49-F238E27FC236}">
                  <a16:creationId xmlns:a16="http://schemas.microsoft.com/office/drawing/2014/main" id="{D58E30B2-FB70-21D0-8785-A9313000F7E9}"/>
                </a:ext>
              </a:extLst>
            </p:cNvPr>
            <p:cNvSpPr txBox="1"/>
            <p:nvPr/>
          </p:nvSpPr>
          <p:spPr>
            <a:xfrm>
              <a:off x="526822" y="56668"/>
              <a:ext cx="93807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>
                  <a:solidFill>
                    <a:srgbClr val="FF0000"/>
                  </a:solidFill>
                </a:rPr>
                <a:t>HSMDIS</a:t>
              </a:r>
            </a:p>
          </p:txBody>
        </p:sp>
      </p:grpSp>
      <p:sp>
        <p:nvSpPr>
          <p:cNvPr id="31" name="CasellaDiTesto 30">
            <a:extLst>
              <a:ext uri="{FF2B5EF4-FFF2-40B4-BE49-F238E27FC236}">
                <a16:creationId xmlns:a16="http://schemas.microsoft.com/office/drawing/2014/main" id="{2C4E43E2-2D89-7EE5-918B-5A7EA44F1546}"/>
              </a:ext>
            </a:extLst>
          </p:cNvPr>
          <p:cNvSpPr txBox="1"/>
          <p:nvPr/>
        </p:nvSpPr>
        <p:spPr>
          <a:xfrm>
            <a:off x="6812517" y="4763369"/>
            <a:ext cx="62549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1400">
                <a:solidFill>
                  <a:srgbClr val="0602B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Θ</a:t>
            </a:r>
            <a:r>
              <a:rPr lang="it-IT" sz="1400">
                <a:solidFill>
                  <a:srgbClr val="0602B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= 0°</a:t>
            </a:r>
            <a:endParaRPr lang="en-GB" sz="1400">
              <a:solidFill>
                <a:srgbClr val="0602BE"/>
              </a:solidFill>
            </a:endParaRPr>
          </a:p>
        </p:txBody>
      </p:sp>
      <p:sp>
        <p:nvSpPr>
          <p:cNvPr id="32" name="CasellaDiTesto 31">
            <a:extLst>
              <a:ext uri="{FF2B5EF4-FFF2-40B4-BE49-F238E27FC236}">
                <a16:creationId xmlns:a16="http://schemas.microsoft.com/office/drawing/2014/main" id="{4EBB654A-42DD-A8CE-FA43-96C3743E5455}"/>
              </a:ext>
            </a:extLst>
          </p:cNvPr>
          <p:cNvSpPr txBox="1"/>
          <p:nvPr/>
        </p:nvSpPr>
        <p:spPr>
          <a:xfrm>
            <a:off x="6750330" y="4467841"/>
            <a:ext cx="8082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140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Θ</a:t>
            </a:r>
            <a:r>
              <a:rPr lang="it-IT" sz="140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= 180°</a:t>
            </a:r>
            <a:endParaRPr lang="en-GB" sz="1400">
              <a:solidFill>
                <a:srgbClr val="FF0000"/>
              </a:solidFill>
            </a:endParaRPr>
          </a:p>
        </p:txBody>
      </p:sp>
      <p:sp>
        <p:nvSpPr>
          <p:cNvPr id="38" name="Freccia a destra 37">
            <a:extLst>
              <a:ext uri="{FF2B5EF4-FFF2-40B4-BE49-F238E27FC236}">
                <a16:creationId xmlns:a16="http://schemas.microsoft.com/office/drawing/2014/main" id="{42B3A622-9ED2-13F5-9DC3-22A60A57054F}"/>
              </a:ext>
            </a:extLst>
          </p:cNvPr>
          <p:cNvSpPr/>
          <p:nvPr/>
        </p:nvSpPr>
        <p:spPr>
          <a:xfrm rot="1051774">
            <a:off x="7494521" y="4940473"/>
            <a:ext cx="2271575" cy="465475"/>
          </a:xfrm>
          <a:prstGeom prst="rightArrow">
            <a:avLst/>
          </a:prstGeom>
          <a:gradFill>
            <a:gsLst>
              <a:gs pos="0">
                <a:srgbClr val="FF0000"/>
              </a:gs>
              <a:gs pos="63000">
                <a:srgbClr val="0602BE"/>
              </a:gs>
              <a:gs pos="46000">
                <a:srgbClr val="FF0000"/>
              </a:gs>
              <a:gs pos="100000">
                <a:srgbClr val="0602BE"/>
              </a:gs>
            </a:gsLst>
            <a:lin ang="5400000" scaled="1"/>
          </a:gra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/>
              <a:t>UHR</a:t>
            </a:r>
            <a:endParaRPr lang="en-GB" sz="1400" baseline="-25000"/>
          </a:p>
        </p:txBody>
      </p:sp>
      <p:sp>
        <p:nvSpPr>
          <p:cNvPr id="39" name="CasellaDiTesto 38">
            <a:extLst>
              <a:ext uri="{FF2B5EF4-FFF2-40B4-BE49-F238E27FC236}">
                <a16:creationId xmlns:a16="http://schemas.microsoft.com/office/drawing/2014/main" id="{EEE99389-014C-888D-F52C-FECF87167D0E}"/>
              </a:ext>
            </a:extLst>
          </p:cNvPr>
          <p:cNvSpPr txBox="1"/>
          <p:nvPr/>
        </p:nvSpPr>
        <p:spPr>
          <a:xfrm>
            <a:off x="256241" y="4214867"/>
            <a:ext cx="601447" cy="369332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GB">
                <a:solidFill>
                  <a:srgbClr val="FF0000"/>
                </a:solidFill>
              </a:rPr>
              <a:t>UHR</a:t>
            </a:r>
            <a:endParaRPr lang="en-GB" baseline="-25000">
              <a:solidFill>
                <a:srgbClr val="FF0000"/>
              </a:solidFill>
            </a:endParaRPr>
          </a:p>
        </p:txBody>
      </p:sp>
      <p:cxnSp>
        <p:nvCxnSpPr>
          <p:cNvPr id="44" name="Connettore 2 43">
            <a:extLst>
              <a:ext uri="{FF2B5EF4-FFF2-40B4-BE49-F238E27FC236}">
                <a16:creationId xmlns:a16="http://schemas.microsoft.com/office/drawing/2014/main" id="{F0D91D9A-7B77-769C-4E3B-E7C28AF8D6BE}"/>
              </a:ext>
            </a:extLst>
          </p:cNvPr>
          <p:cNvCxnSpPr>
            <a:cxnSpLocks/>
            <a:stCxn id="39" idx="3"/>
          </p:cNvCxnSpPr>
          <p:nvPr/>
        </p:nvCxnSpPr>
        <p:spPr>
          <a:xfrm>
            <a:off x="857688" y="4399533"/>
            <a:ext cx="1664984" cy="603816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89A4019F-2444-26AC-0AD7-BB8C42FC2246}"/>
              </a:ext>
            </a:extLst>
          </p:cNvPr>
          <p:cNvSpPr txBox="1"/>
          <p:nvPr/>
        </p:nvSpPr>
        <p:spPr>
          <a:xfrm>
            <a:off x="3481525" y="353961"/>
            <a:ext cx="52349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/>
              <a:t>Generation of Electron Bernstein waves</a:t>
            </a:r>
          </a:p>
        </p:txBody>
      </p:sp>
      <p:pic>
        <p:nvPicPr>
          <p:cNvPr id="6" name="EllissiB">
            <a:hlinkClick r:id="" action="ppaction://media"/>
            <a:extLst>
              <a:ext uri="{FF2B5EF4-FFF2-40B4-BE49-F238E27FC236}">
                <a16:creationId xmlns:a16="http://schemas.microsoft.com/office/drawing/2014/main" id="{CB8A287E-5D04-745B-826B-EED74C58EE31}"/>
              </a:ext>
            </a:extLst>
          </p:cNvPr>
          <p:cNvPicPr>
            <a:picLocks noChangeAspect="1"/>
          </p:cNvPicPr>
          <p:nvPr>
            <a:videoFile r:link="rId6"/>
            <p:extLst>
              <p:ext uri="{DAA4B4D4-6D71-4841-9C94-3DE7FCFB9230}">
                <p14:media xmlns:p14="http://schemas.microsoft.com/office/powerpoint/2010/main" r:embed="rId5"/>
              </p:ext>
            </p:extLst>
          </p:nvPr>
        </p:nvPicPr>
        <p:blipFill rotWithShape="1">
          <a:blip r:embed="rId13"/>
          <a:srcRect l="11119" t="2547" r="9850"/>
          <a:stretch/>
        </p:blipFill>
        <p:spPr>
          <a:xfrm>
            <a:off x="4057625" y="4043675"/>
            <a:ext cx="1958672" cy="2673983"/>
          </a:xfrm>
          <a:prstGeom prst="rect">
            <a:avLst/>
          </a:prstGeom>
          <a:ln>
            <a:noFill/>
          </a:ln>
        </p:spPr>
      </p:pic>
      <p:grpSp>
        <p:nvGrpSpPr>
          <p:cNvPr id="8" name="Gruppo 7">
            <a:extLst>
              <a:ext uri="{FF2B5EF4-FFF2-40B4-BE49-F238E27FC236}">
                <a16:creationId xmlns:a16="http://schemas.microsoft.com/office/drawing/2014/main" id="{B8E44F3E-FD50-932F-26EE-8BFA0C68CB6C}"/>
              </a:ext>
            </a:extLst>
          </p:cNvPr>
          <p:cNvGrpSpPr/>
          <p:nvPr/>
        </p:nvGrpSpPr>
        <p:grpSpPr>
          <a:xfrm>
            <a:off x="6308714" y="4866556"/>
            <a:ext cx="1198535" cy="1517724"/>
            <a:chOff x="1938265" y="4707233"/>
            <a:chExt cx="1198535" cy="1517724"/>
          </a:xfrm>
        </p:grpSpPr>
        <p:cxnSp>
          <p:nvCxnSpPr>
            <p:cNvPr id="10" name="Connettore diritto 9">
              <a:extLst>
                <a:ext uri="{FF2B5EF4-FFF2-40B4-BE49-F238E27FC236}">
                  <a16:creationId xmlns:a16="http://schemas.microsoft.com/office/drawing/2014/main" id="{6712B097-71E9-FDF9-9B82-17865F532BF5}"/>
                </a:ext>
              </a:extLst>
            </p:cNvPr>
            <p:cNvCxnSpPr/>
            <p:nvPr/>
          </p:nvCxnSpPr>
          <p:spPr>
            <a:xfrm>
              <a:off x="1938265" y="4844026"/>
              <a:ext cx="0" cy="1280160"/>
            </a:xfrm>
            <a:prstGeom prst="line">
              <a:avLst/>
            </a:prstGeom>
            <a:ln w="31750">
              <a:solidFill>
                <a:srgbClr val="FF0000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Connettore 2 12">
              <a:extLst>
                <a:ext uri="{FF2B5EF4-FFF2-40B4-BE49-F238E27FC236}">
                  <a16:creationId xmlns:a16="http://schemas.microsoft.com/office/drawing/2014/main" id="{E2975D43-C0EE-9928-6299-8352344AA0C7}"/>
                </a:ext>
              </a:extLst>
            </p:cNvPr>
            <p:cNvCxnSpPr>
              <a:cxnSpLocks/>
            </p:cNvCxnSpPr>
            <p:nvPr/>
          </p:nvCxnSpPr>
          <p:spPr>
            <a:xfrm>
              <a:off x="2174240" y="6197460"/>
              <a:ext cx="962560" cy="0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CasellaDiTesto 15">
              <a:extLst>
                <a:ext uri="{FF2B5EF4-FFF2-40B4-BE49-F238E27FC236}">
                  <a16:creationId xmlns:a16="http://schemas.microsoft.com/office/drawing/2014/main" id="{B2696E63-EF44-A2D8-3F85-96C4BA2E0A91}"/>
                </a:ext>
              </a:extLst>
            </p:cNvPr>
            <p:cNvSpPr txBox="1"/>
            <p:nvPr/>
          </p:nvSpPr>
          <p:spPr>
            <a:xfrm>
              <a:off x="2499275" y="5855625"/>
              <a:ext cx="38023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/>
                <a:t>B</a:t>
              </a:r>
              <a:r>
                <a:rPr lang="en-GB" baseline="-25000"/>
                <a:t>S</a:t>
              </a:r>
            </a:p>
          </p:txBody>
        </p:sp>
        <p:sp>
          <p:nvSpPr>
            <p:cNvPr id="18" name="CasellaDiTesto 17">
              <a:extLst>
                <a:ext uri="{FF2B5EF4-FFF2-40B4-BE49-F238E27FC236}">
                  <a16:creationId xmlns:a16="http://schemas.microsoft.com/office/drawing/2014/main" id="{22FF3F97-EA48-9D85-3D51-D083639B93DD}"/>
                </a:ext>
              </a:extLst>
            </p:cNvPr>
            <p:cNvSpPr txBox="1"/>
            <p:nvPr/>
          </p:nvSpPr>
          <p:spPr>
            <a:xfrm>
              <a:off x="2011504" y="4707233"/>
              <a:ext cx="45076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>
                  <a:solidFill>
                    <a:srgbClr val="FF0000"/>
                  </a:solidFill>
                </a:rPr>
                <a:t>E</a:t>
              </a:r>
              <a:r>
                <a:rPr lang="en-GB" baseline="-25000">
                  <a:solidFill>
                    <a:srgbClr val="FF0000"/>
                  </a:solidFill>
                </a:rPr>
                <a:t>RF</a:t>
              </a:r>
            </a:p>
          </p:txBody>
        </p:sp>
        <p:cxnSp>
          <p:nvCxnSpPr>
            <p:cNvPr id="20" name="Connettore 2 19">
              <a:extLst>
                <a:ext uri="{FF2B5EF4-FFF2-40B4-BE49-F238E27FC236}">
                  <a16:creationId xmlns:a16="http://schemas.microsoft.com/office/drawing/2014/main" id="{80C17153-B666-C481-7183-89645304DE9D}"/>
                </a:ext>
              </a:extLst>
            </p:cNvPr>
            <p:cNvCxnSpPr>
              <a:cxnSpLocks/>
            </p:cNvCxnSpPr>
            <p:nvPr/>
          </p:nvCxnSpPr>
          <p:spPr>
            <a:xfrm>
              <a:off x="1938265" y="5429408"/>
              <a:ext cx="1045809" cy="0"/>
            </a:xfrm>
            <a:prstGeom prst="straightConnector1">
              <a:avLst/>
            </a:prstGeom>
            <a:ln w="25400">
              <a:solidFill>
                <a:srgbClr val="FFC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CasellaDiTesto 20">
              <a:extLst>
                <a:ext uri="{FF2B5EF4-FFF2-40B4-BE49-F238E27FC236}">
                  <a16:creationId xmlns:a16="http://schemas.microsoft.com/office/drawing/2014/main" id="{D8D2C795-7C83-F2A3-8241-86113DAA0F3D}"/>
                </a:ext>
              </a:extLst>
            </p:cNvPr>
            <p:cNvSpPr txBox="1"/>
            <p:nvPr/>
          </p:nvSpPr>
          <p:spPr>
            <a:xfrm>
              <a:off x="2326215" y="5405223"/>
              <a:ext cx="80502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err="1">
                  <a:solidFill>
                    <a:srgbClr val="FFC000"/>
                  </a:solidFill>
                </a:rPr>
                <a:t>normE</a:t>
              </a:r>
              <a:endParaRPr lang="en-GB">
                <a:solidFill>
                  <a:srgbClr val="FFC000"/>
                </a:solidFill>
              </a:endParaRPr>
            </a:p>
          </p:txBody>
        </p:sp>
      </p:grpSp>
      <p:cxnSp>
        <p:nvCxnSpPr>
          <p:cNvPr id="35" name="Connettore diritto 34">
            <a:extLst>
              <a:ext uri="{FF2B5EF4-FFF2-40B4-BE49-F238E27FC236}">
                <a16:creationId xmlns:a16="http://schemas.microsoft.com/office/drawing/2014/main" id="{83E39B00-2E8F-BCEF-9672-182E5ABB854E}"/>
              </a:ext>
            </a:extLst>
          </p:cNvPr>
          <p:cNvCxnSpPr>
            <a:cxnSpLocks/>
          </p:cNvCxnSpPr>
          <p:nvPr/>
        </p:nvCxnSpPr>
        <p:spPr>
          <a:xfrm>
            <a:off x="7641602" y="5317983"/>
            <a:ext cx="0" cy="1280160"/>
          </a:xfrm>
          <a:prstGeom prst="line">
            <a:avLst/>
          </a:prstGeom>
          <a:ln w="31750"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Connettore 2 35">
            <a:extLst>
              <a:ext uri="{FF2B5EF4-FFF2-40B4-BE49-F238E27FC236}">
                <a16:creationId xmlns:a16="http://schemas.microsoft.com/office/drawing/2014/main" id="{352E9331-F0D6-5758-2EFF-DF15C4F8B33A}"/>
              </a:ext>
            </a:extLst>
          </p:cNvPr>
          <p:cNvCxnSpPr>
            <a:cxnSpLocks/>
          </p:cNvCxnSpPr>
          <p:nvPr/>
        </p:nvCxnSpPr>
        <p:spPr>
          <a:xfrm flipH="1">
            <a:off x="6595793" y="5903365"/>
            <a:ext cx="1045809" cy="0"/>
          </a:xfrm>
          <a:prstGeom prst="straightConnector1">
            <a:avLst/>
          </a:prstGeom>
          <a:ln w="2540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CasellaDiTesto 49">
            <a:extLst>
              <a:ext uri="{FF2B5EF4-FFF2-40B4-BE49-F238E27FC236}">
                <a16:creationId xmlns:a16="http://schemas.microsoft.com/office/drawing/2014/main" id="{8D4F9A58-32EF-0061-D0BF-9BB8D5A38A87}"/>
              </a:ext>
            </a:extLst>
          </p:cNvPr>
          <p:cNvSpPr txBox="1"/>
          <p:nvPr/>
        </p:nvSpPr>
        <p:spPr>
          <a:xfrm>
            <a:off x="6673677" y="5207307"/>
            <a:ext cx="8050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err="1">
                <a:solidFill>
                  <a:srgbClr val="FFC000"/>
                </a:solidFill>
              </a:rPr>
              <a:t>normE</a:t>
            </a:r>
            <a:endParaRPr lang="en-GB">
              <a:solidFill>
                <a:srgbClr val="FFC000"/>
              </a:solidFill>
            </a:endParaRPr>
          </a:p>
        </p:txBody>
      </p:sp>
      <p:sp>
        <p:nvSpPr>
          <p:cNvPr id="51" name="CasellaDiTesto 50">
            <a:extLst>
              <a:ext uri="{FF2B5EF4-FFF2-40B4-BE49-F238E27FC236}">
                <a16:creationId xmlns:a16="http://schemas.microsoft.com/office/drawing/2014/main" id="{33EFA3A5-689C-EAA6-BAC3-6812EF814159}"/>
              </a:ext>
            </a:extLst>
          </p:cNvPr>
          <p:cNvSpPr txBox="1"/>
          <p:nvPr/>
        </p:nvSpPr>
        <p:spPr>
          <a:xfrm>
            <a:off x="7655962" y="5391973"/>
            <a:ext cx="4507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>
                <a:solidFill>
                  <a:srgbClr val="FF0000"/>
                </a:solidFill>
              </a:rPr>
              <a:t>E</a:t>
            </a:r>
            <a:r>
              <a:rPr lang="en-GB" baseline="-25000">
                <a:solidFill>
                  <a:srgbClr val="FF0000"/>
                </a:solidFill>
              </a:rPr>
              <a:t>RF</a:t>
            </a:r>
          </a:p>
        </p:txBody>
      </p:sp>
      <p:pic>
        <p:nvPicPr>
          <p:cNvPr id="54" name="Immagine 53">
            <a:extLst>
              <a:ext uri="{FF2B5EF4-FFF2-40B4-BE49-F238E27FC236}">
                <a16:creationId xmlns:a16="http://schemas.microsoft.com/office/drawing/2014/main" id="{A67BF0F2-0454-2AB4-06BF-BC162E95B856}"/>
              </a:ext>
            </a:extLst>
          </p:cNvPr>
          <p:cNvPicPr>
            <a:picLocks noChangeAspect="1"/>
          </p:cNvPicPr>
          <p:nvPr/>
        </p:nvPicPr>
        <p:blipFill rotWithShape="1">
          <a:blip r:embed="rId14"/>
          <a:srcRect t="18032"/>
          <a:stretch/>
        </p:blipFill>
        <p:spPr>
          <a:xfrm>
            <a:off x="1975300" y="802757"/>
            <a:ext cx="2513839" cy="737441"/>
          </a:xfrm>
          <a:prstGeom prst="rect">
            <a:avLst/>
          </a:prstGeom>
        </p:spPr>
      </p:pic>
      <p:sp>
        <p:nvSpPr>
          <p:cNvPr id="59" name="Rettangolo 58">
            <a:extLst>
              <a:ext uri="{FF2B5EF4-FFF2-40B4-BE49-F238E27FC236}">
                <a16:creationId xmlns:a16="http://schemas.microsoft.com/office/drawing/2014/main" id="{19C4DEC9-8608-AA03-611C-93B2B74106CB}"/>
              </a:ext>
            </a:extLst>
          </p:cNvPr>
          <p:cNvSpPr/>
          <p:nvPr/>
        </p:nvSpPr>
        <p:spPr>
          <a:xfrm>
            <a:off x="8995058" y="1745140"/>
            <a:ext cx="1099226" cy="1064326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9" name="Connettore diritto 8">
            <a:extLst>
              <a:ext uri="{FF2B5EF4-FFF2-40B4-BE49-F238E27FC236}">
                <a16:creationId xmlns:a16="http://schemas.microsoft.com/office/drawing/2014/main" id="{E34ED743-7ED5-6307-14E4-4781BD57634C}"/>
              </a:ext>
            </a:extLst>
          </p:cNvPr>
          <p:cNvCxnSpPr>
            <a:cxnSpLocks/>
          </p:cNvCxnSpPr>
          <p:nvPr/>
        </p:nvCxnSpPr>
        <p:spPr>
          <a:xfrm flipV="1">
            <a:off x="1556426" y="1745140"/>
            <a:ext cx="7438632" cy="2034068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onnettore diritto 18">
            <a:extLst>
              <a:ext uri="{FF2B5EF4-FFF2-40B4-BE49-F238E27FC236}">
                <a16:creationId xmlns:a16="http://schemas.microsoft.com/office/drawing/2014/main" id="{9B083D23-EAE7-BE66-5773-BD03ABCD3E99}"/>
              </a:ext>
            </a:extLst>
          </p:cNvPr>
          <p:cNvCxnSpPr>
            <a:cxnSpLocks/>
          </p:cNvCxnSpPr>
          <p:nvPr/>
        </p:nvCxnSpPr>
        <p:spPr>
          <a:xfrm flipV="1">
            <a:off x="5000017" y="2809466"/>
            <a:ext cx="3995041" cy="96974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Gruppo 2">
            <a:extLst>
              <a:ext uri="{FF2B5EF4-FFF2-40B4-BE49-F238E27FC236}">
                <a16:creationId xmlns:a16="http://schemas.microsoft.com/office/drawing/2014/main" id="{D8D7B671-6195-0387-BDDC-0A62F1D00851}"/>
              </a:ext>
            </a:extLst>
          </p:cNvPr>
          <p:cNvGrpSpPr/>
          <p:nvPr/>
        </p:nvGrpSpPr>
        <p:grpSpPr>
          <a:xfrm>
            <a:off x="6823035" y="2612728"/>
            <a:ext cx="1024752" cy="1549894"/>
            <a:chOff x="7178635" y="2612728"/>
            <a:chExt cx="1024752" cy="1549894"/>
          </a:xfrm>
        </p:grpSpPr>
        <p:sp>
          <p:nvSpPr>
            <p:cNvPr id="11" name="Nastro perforato 10">
              <a:extLst>
                <a:ext uri="{FF2B5EF4-FFF2-40B4-BE49-F238E27FC236}">
                  <a16:creationId xmlns:a16="http://schemas.microsoft.com/office/drawing/2014/main" id="{9C5A7344-5E8E-F7E1-7945-CE2BF9FF9400}"/>
                </a:ext>
              </a:extLst>
            </p:cNvPr>
            <p:cNvSpPr/>
            <p:nvPr/>
          </p:nvSpPr>
          <p:spPr>
            <a:xfrm flipH="1">
              <a:off x="7178635" y="3622622"/>
              <a:ext cx="828000" cy="540000"/>
            </a:xfrm>
            <a:prstGeom prst="flowChartPunchedTape">
              <a:avLst/>
            </a:prstGeom>
            <a:pattFill prst="wdDnDiag">
              <a:fgClr>
                <a:schemeClr val="accent1"/>
              </a:fgClr>
              <a:bgClr>
                <a:srgbClr val="92D050"/>
              </a:bgClr>
            </a:patt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2400" b="1">
                  <a:solidFill>
                    <a:schemeClr val="tx1"/>
                  </a:solidFill>
                </a:rPr>
                <a:t>TPw</a:t>
              </a:r>
              <a:r>
                <a:rPr lang="en-GB" sz="2400" b="1" baseline="-40000">
                  <a:solidFill>
                    <a:schemeClr val="tx1"/>
                  </a:solidFill>
                </a:rPr>
                <a:t>1</a:t>
              </a:r>
            </a:p>
          </p:txBody>
        </p:sp>
        <p:cxnSp>
          <p:nvCxnSpPr>
            <p:cNvPr id="14" name="Connettore 2 13">
              <a:extLst>
                <a:ext uri="{FF2B5EF4-FFF2-40B4-BE49-F238E27FC236}">
                  <a16:creationId xmlns:a16="http://schemas.microsoft.com/office/drawing/2014/main" id="{52D2CFD6-9AFD-6B59-C092-AEF0EE86E4A2}"/>
                </a:ext>
              </a:extLst>
            </p:cNvPr>
            <p:cNvCxnSpPr>
              <a:cxnSpLocks/>
              <a:stCxn id="11" idx="0"/>
            </p:cNvCxnSpPr>
            <p:nvPr/>
          </p:nvCxnSpPr>
          <p:spPr>
            <a:xfrm flipV="1">
              <a:off x="7592635" y="2612728"/>
              <a:ext cx="610752" cy="1063894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4" name="Nastro perforato 23">
            <a:extLst>
              <a:ext uri="{FF2B5EF4-FFF2-40B4-BE49-F238E27FC236}">
                <a16:creationId xmlns:a16="http://schemas.microsoft.com/office/drawing/2014/main" id="{251FB4D5-B706-8CD2-7884-674A5CE3F28B}"/>
              </a:ext>
            </a:extLst>
          </p:cNvPr>
          <p:cNvSpPr/>
          <p:nvPr/>
        </p:nvSpPr>
        <p:spPr>
          <a:xfrm>
            <a:off x="10467368" y="3572801"/>
            <a:ext cx="828000" cy="540000"/>
          </a:xfrm>
          <a:prstGeom prst="flowChartPunchedTape">
            <a:avLst/>
          </a:prstGeom>
          <a:pattFill prst="sphere">
            <a:fgClr>
              <a:srgbClr val="E45E5E"/>
            </a:fgClr>
            <a:bgClr>
              <a:srgbClr val="92D050"/>
            </a:bgClr>
          </a:patt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b="1" err="1">
                <a:solidFill>
                  <a:schemeClr val="tx1"/>
                </a:solidFill>
              </a:rPr>
              <a:t>EBw</a:t>
            </a:r>
            <a:endParaRPr lang="en-GB" sz="2400" b="1">
              <a:solidFill>
                <a:schemeClr val="tx1"/>
              </a:solidFill>
            </a:endParaRPr>
          </a:p>
        </p:txBody>
      </p:sp>
      <p:cxnSp>
        <p:nvCxnSpPr>
          <p:cNvPr id="25" name="Connettore 2 24">
            <a:extLst>
              <a:ext uri="{FF2B5EF4-FFF2-40B4-BE49-F238E27FC236}">
                <a16:creationId xmlns:a16="http://schemas.microsoft.com/office/drawing/2014/main" id="{67F7636E-3A07-977A-FB2B-62102A0A5C23}"/>
              </a:ext>
            </a:extLst>
          </p:cNvPr>
          <p:cNvCxnSpPr>
            <a:cxnSpLocks/>
            <a:stCxn id="24" idx="0"/>
          </p:cNvCxnSpPr>
          <p:nvPr/>
        </p:nvCxnSpPr>
        <p:spPr>
          <a:xfrm flipH="1" flipV="1">
            <a:off x="9637765" y="2513715"/>
            <a:ext cx="1243603" cy="1113086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" name="Immagine 16">
            <a:extLst>
              <a:ext uri="{FF2B5EF4-FFF2-40B4-BE49-F238E27FC236}">
                <a16:creationId xmlns:a16="http://schemas.microsoft.com/office/drawing/2014/main" id="{9AB97535-F7E2-FB50-53FA-463FF2D59DEC}"/>
              </a:ext>
            </a:extLst>
          </p:cNvPr>
          <p:cNvPicPr>
            <a:picLocks noChangeAspect="1"/>
          </p:cNvPicPr>
          <p:nvPr/>
        </p:nvPicPr>
        <p:blipFill rotWithShape="1">
          <a:blip r:embed="rId1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444825" y="160125"/>
            <a:ext cx="1172809" cy="603651"/>
          </a:xfrm>
          <a:prstGeom prst="rect">
            <a:avLst/>
          </a:prstGeom>
        </p:spPr>
      </p:pic>
      <p:grpSp>
        <p:nvGrpSpPr>
          <p:cNvPr id="15" name="Gruppo 14">
            <a:extLst>
              <a:ext uri="{FF2B5EF4-FFF2-40B4-BE49-F238E27FC236}">
                <a16:creationId xmlns:a16="http://schemas.microsoft.com/office/drawing/2014/main" id="{9856E74E-BE09-A2F4-464D-52FD637739FB}"/>
              </a:ext>
            </a:extLst>
          </p:cNvPr>
          <p:cNvGrpSpPr/>
          <p:nvPr/>
        </p:nvGrpSpPr>
        <p:grpSpPr>
          <a:xfrm>
            <a:off x="10733109" y="1"/>
            <a:ext cx="1067303" cy="914630"/>
            <a:chOff x="6621407" y="1878934"/>
            <a:chExt cx="3468624" cy="3121152"/>
          </a:xfrm>
        </p:grpSpPr>
        <p:sp>
          <p:nvSpPr>
            <p:cNvPr id="23" name="Ovale 22">
              <a:extLst>
                <a:ext uri="{FF2B5EF4-FFF2-40B4-BE49-F238E27FC236}">
                  <a16:creationId xmlns:a16="http://schemas.microsoft.com/office/drawing/2014/main" id="{F346A6EF-2AD6-95BB-41B6-79A793404D23}"/>
                </a:ext>
              </a:extLst>
            </p:cNvPr>
            <p:cNvSpPr/>
            <p:nvPr/>
          </p:nvSpPr>
          <p:spPr>
            <a:xfrm>
              <a:off x="7094474" y="2354318"/>
              <a:ext cx="2532993" cy="2165131"/>
            </a:xfrm>
            <a:prstGeom prst="ellipse">
              <a:avLst/>
            </a:prstGeom>
            <a:solidFill>
              <a:schemeClr val="bg1"/>
            </a:solidFill>
            <a:ln w="15875">
              <a:solidFill>
                <a:schemeClr val="accent1">
                  <a:shade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26" name="Immagine 25">
              <a:extLst>
                <a:ext uri="{FF2B5EF4-FFF2-40B4-BE49-F238E27FC236}">
                  <a16:creationId xmlns:a16="http://schemas.microsoft.com/office/drawing/2014/main" id="{A8B40316-3AEC-A0B4-F6CC-40126990D82D}"/>
                </a:ext>
              </a:extLst>
            </p:cNvPr>
            <p:cNvPicPr>
              <a:picLocks noChangeAspect="1"/>
            </p:cNvPicPr>
            <p:nvPr/>
          </p:nvPicPr>
          <p:blipFill>
            <a:blip r:embed="rId16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621407" y="1878934"/>
              <a:ext cx="3468624" cy="3121152"/>
            </a:xfrm>
            <a:prstGeom prst="rect">
              <a:avLst/>
            </a:prstGeom>
          </p:spPr>
        </p:pic>
      </p:grpSp>
      <p:sp>
        <p:nvSpPr>
          <p:cNvPr id="22" name="CasellaDiTesto 21">
            <a:extLst>
              <a:ext uri="{FF2B5EF4-FFF2-40B4-BE49-F238E27FC236}">
                <a16:creationId xmlns:a16="http://schemas.microsoft.com/office/drawing/2014/main" id="{2C743998-1D71-F7BD-8AF0-12B32E8A78C1}"/>
              </a:ext>
            </a:extLst>
          </p:cNvPr>
          <p:cNvSpPr txBox="1"/>
          <p:nvPr/>
        </p:nvSpPr>
        <p:spPr>
          <a:xfrm>
            <a:off x="11577196" y="6252045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/>
              <a:t>6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991289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0000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8" dur="9999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9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10000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11" repeatCount="indefinite" fill="remove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video>
              <p:cMediaNode vol="80000">
                <p:cTn id="17" repeatCount="indefinite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22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video>
              <p:cMediaNode vol="80000">
                <p:cTn id="23" repeatCount="indefinite" fill="hold" display="0">
                  <p:stCondLst>
                    <p:cond delay="indefinite"/>
                  </p:stCondLst>
                </p:cTn>
                <p:tgtEl>
                  <p:spTgt spid="12"/>
                </p:tgtEl>
              </p:cMediaNode>
            </p:video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>
                      <p:stCondLst>
                        <p:cond delay="0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28" dur="1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sellaDiTesto 2">
            <a:extLst>
              <a:ext uri="{FF2B5EF4-FFF2-40B4-BE49-F238E27FC236}">
                <a16:creationId xmlns:a16="http://schemas.microsoft.com/office/drawing/2014/main" id="{CEAC7177-D5DD-8A3B-79B1-6F13696C458C}"/>
              </a:ext>
            </a:extLst>
          </p:cNvPr>
          <p:cNvSpPr txBox="1"/>
          <p:nvPr/>
        </p:nvSpPr>
        <p:spPr>
          <a:xfrm>
            <a:off x="2690593" y="1023932"/>
            <a:ext cx="9051842" cy="3477875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/>
              <a:t> 3D </a:t>
            </a:r>
            <a:r>
              <a:rPr lang="en-US" sz="2000" b="1" dirty="0">
                <a:solidFill>
                  <a:srgbClr val="FF0000"/>
                </a:solidFill>
              </a:rPr>
              <a:t>I</a:t>
            </a:r>
            <a:r>
              <a:rPr lang="en-US" sz="2000" b="1" dirty="0"/>
              <a:t>nitialization</a:t>
            </a:r>
            <a:r>
              <a:rPr lang="en-US" sz="2000" dirty="0"/>
              <a:t> of 1E7 particles</a:t>
            </a:r>
            <a:endParaRPr lang="en-US" sz="2000" baseline="30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/>
              <a:t> 3D </a:t>
            </a:r>
            <a:r>
              <a:rPr lang="en-US" sz="2000" b="1" dirty="0" err="1">
                <a:solidFill>
                  <a:srgbClr val="FF0000"/>
                </a:solidFill>
              </a:rPr>
              <a:t>M</a:t>
            </a:r>
            <a:r>
              <a:rPr lang="en-US" sz="2000" b="1" dirty="0" err="1"/>
              <a:t>agneto</a:t>
            </a:r>
            <a:r>
              <a:rPr lang="en-US" sz="2000" b="1" dirty="0" err="1">
                <a:solidFill>
                  <a:srgbClr val="FF0000"/>
                </a:solidFill>
              </a:rPr>
              <a:t>S</a:t>
            </a:r>
            <a:r>
              <a:rPr lang="en-US" sz="2000" b="1" dirty="0" err="1"/>
              <a:t>tatic</a:t>
            </a:r>
            <a:r>
              <a:rPr lang="en-US" sz="2000" b="1" dirty="0"/>
              <a:t> </a:t>
            </a:r>
            <a:r>
              <a:rPr lang="en-US" sz="2000" dirty="0"/>
              <a:t>simulation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/>
              <a:t> 3D </a:t>
            </a:r>
            <a:r>
              <a:rPr lang="en-US" sz="2000" dirty="0"/>
              <a:t>(2.45GHz) </a:t>
            </a:r>
            <a:r>
              <a:rPr lang="en-US" sz="2000" b="1" dirty="0" err="1">
                <a:solidFill>
                  <a:srgbClr val="FF0000"/>
                </a:solidFill>
              </a:rPr>
              <a:t>E</a:t>
            </a:r>
            <a:r>
              <a:rPr lang="en-US" sz="2000" b="1" dirty="0" err="1"/>
              <a:t>lectro</a:t>
            </a:r>
            <a:r>
              <a:rPr lang="en-US" sz="2000" b="1" dirty="0" err="1">
                <a:solidFill>
                  <a:srgbClr val="FF0000"/>
                </a:solidFill>
              </a:rPr>
              <a:t>M</a:t>
            </a:r>
            <a:r>
              <a:rPr lang="en-US" sz="2000" b="1" dirty="0" err="1"/>
              <a:t>agnetic</a:t>
            </a:r>
            <a:r>
              <a:rPr lang="en-US" sz="2000" dirty="0"/>
              <a:t> simulation with tensorial complex permittivity        (0.1 µs time step for resonances)</a:t>
            </a:r>
            <a:endParaRPr lang="en-US" sz="2000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/>
              <a:t> </a:t>
            </a:r>
            <a:r>
              <a:rPr lang="en-US" sz="2000" b="1" dirty="0">
                <a:solidFill>
                  <a:srgbClr val="0602BE"/>
                </a:solidFill>
              </a:rPr>
              <a:t>2D</a:t>
            </a:r>
            <a:r>
              <a:rPr lang="en-US" sz="2000" b="1" dirty="0"/>
              <a:t> Axial Symmetric </a:t>
            </a:r>
            <a:r>
              <a:rPr lang="en-US" sz="2000" b="1" dirty="0" err="1">
                <a:solidFill>
                  <a:srgbClr val="FF0000"/>
                </a:solidFill>
              </a:rPr>
              <a:t>E</a:t>
            </a:r>
            <a:r>
              <a:rPr lang="en-US" sz="2000" b="1" dirty="0" err="1"/>
              <a:t>lectro</a:t>
            </a:r>
            <a:r>
              <a:rPr lang="en-US" sz="2000" b="1" dirty="0" err="1">
                <a:solidFill>
                  <a:srgbClr val="FF0000"/>
                </a:solidFill>
              </a:rPr>
              <a:t>S</a:t>
            </a:r>
            <a:r>
              <a:rPr lang="en-US" sz="2000" b="1" dirty="0" err="1"/>
              <a:t>tatic</a:t>
            </a:r>
            <a:r>
              <a:rPr lang="en-US" sz="2000" dirty="0"/>
              <a:t> simulation with </a:t>
            </a:r>
            <a:r>
              <a:rPr lang="en-US" sz="2000" b="1" dirty="0"/>
              <a:t>adaptive</a:t>
            </a:r>
            <a:r>
              <a:rPr lang="en-US" sz="2000" dirty="0"/>
              <a:t> time step up to 4E-12 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/>
              <a:t> 3D </a:t>
            </a:r>
            <a:r>
              <a:rPr lang="en-US" sz="2000" b="1" dirty="0">
                <a:solidFill>
                  <a:srgbClr val="FF0000"/>
                </a:solidFill>
              </a:rPr>
              <a:t>M</a:t>
            </a:r>
            <a:r>
              <a:rPr lang="en-US" sz="2000" b="1" dirty="0"/>
              <a:t>otion of </a:t>
            </a:r>
            <a:r>
              <a:rPr lang="en-US" sz="2000" b="1" dirty="0">
                <a:solidFill>
                  <a:srgbClr val="FF0000"/>
                </a:solidFill>
              </a:rPr>
              <a:t>E</a:t>
            </a:r>
            <a:r>
              <a:rPr lang="en-US" sz="2000" b="1" dirty="0"/>
              <a:t>lectrons </a:t>
            </a:r>
            <a:r>
              <a:rPr lang="en-US" sz="2000" dirty="0"/>
              <a:t>(Boris mover)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 </a:t>
            </a:r>
            <a:r>
              <a:rPr lang="en-US" sz="2000" b="1" dirty="0"/>
              <a:t>3D</a:t>
            </a:r>
            <a:r>
              <a:rPr lang="en-US" sz="2000" dirty="0"/>
              <a:t> </a:t>
            </a:r>
            <a:r>
              <a:rPr lang="en-US" sz="2000" b="1" dirty="0">
                <a:solidFill>
                  <a:srgbClr val="FF0000"/>
                </a:solidFill>
              </a:rPr>
              <a:t>M</a:t>
            </a:r>
            <a:r>
              <a:rPr lang="en-US" sz="2000" b="1" dirty="0"/>
              <a:t>otion of </a:t>
            </a:r>
            <a:r>
              <a:rPr lang="en-US" sz="2000" b="1" dirty="0">
                <a:solidFill>
                  <a:srgbClr val="FF0000"/>
                </a:solidFill>
              </a:rPr>
              <a:t>I</a:t>
            </a:r>
            <a:r>
              <a:rPr lang="en-US" sz="2000" b="1" dirty="0"/>
              <a:t>ons </a:t>
            </a:r>
            <a:r>
              <a:rPr lang="en-US" sz="2000" dirty="0"/>
              <a:t>(Boris mover)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 Different </a:t>
            </a:r>
            <a:r>
              <a:rPr lang="en-US" sz="2000" b="1" dirty="0"/>
              <a:t>Adaptive</a:t>
            </a:r>
            <a:r>
              <a:rPr lang="en-US" sz="2000" dirty="0"/>
              <a:t> techniques to speed up the computation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/>
              <a:t> 3D </a:t>
            </a:r>
            <a:r>
              <a:rPr lang="en-US" sz="2000" b="1" dirty="0">
                <a:solidFill>
                  <a:srgbClr val="FF0000"/>
                </a:solidFill>
              </a:rPr>
              <a:t>32</a:t>
            </a:r>
            <a:r>
              <a:rPr lang="en-US" sz="2000" b="1" dirty="0"/>
              <a:t> Plasma reactions</a:t>
            </a:r>
            <a:r>
              <a:rPr lang="en-US" sz="2000" dirty="0"/>
              <a:t> </a:t>
            </a:r>
            <a:r>
              <a:rPr lang="en-US" sz="2000" dirty="0">
                <a:sym typeface="Wingdings" panose="05000000000000000000" pitchFamily="2" charset="2"/>
              </a:rPr>
              <a:t>(e</a:t>
            </a:r>
            <a:r>
              <a:rPr lang="en-US" sz="2000" baseline="30000" dirty="0">
                <a:sym typeface="Wingdings" panose="05000000000000000000" pitchFamily="2" charset="2"/>
              </a:rPr>
              <a:t>-</a:t>
            </a:r>
            <a:r>
              <a:rPr lang="en-US" sz="2000" dirty="0">
                <a:sym typeface="Wingdings" panose="05000000000000000000" pitchFamily="2" charset="2"/>
              </a:rPr>
              <a:t>, H</a:t>
            </a:r>
            <a:r>
              <a:rPr lang="en-US" sz="2000" baseline="30000" dirty="0">
                <a:sym typeface="Wingdings" panose="05000000000000000000" pitchFamily="2" charset="2"/>
              </a:rPr>
              <a:t>+</a:t>
            </a:r>
            <a:r>
              <a:rPr lang="en-US" sz="2000" dirty="0">
                <a:sym typeface="Wingdings" panose="05000000000000000000" pitchFamily="2" charset="2"/>
              </a:rPr>
              <a:t>, H</a:t>
            </a:r>
            <a:r>
              <a:rPr lang="en-US" sz="2000" baseline="-25000" dirty="0">
                <a:sym typeface="Wingdings" panose="05000000000000000000" pitchFamily="2" charset="2"/>
              </a:rPr>
              <a:t>2</a:t>
            </a:r>
            <a:r>
              <a:rPr lang="en-US" sz="2000" baseline="30000" dirty="0">
                <a:sym typeface="Wingdings" panose="05000000000000000000" pitchFamily="2" charset="2"/>
              </a:rPr>
              <a:t>+</a:t>
            </a:r>
            <a:r>
              <a:rPr lang="en-US" sz="2000" dirty="0">
                <a:sym typeface="Wingdings" panose="05000000000000000000" pitchFamily="2" charset="2"/>
              </a:rPr>
              <a:t>, H</a:t>
            </a:r>
            <a:r>
              <a:rPr lang="en-US" sz="2000" baseline="-25000" dirty="0">
                <a:sym typeface="Wingdings" panose="05000000000000000000" pitchFamily="2" charset="2"/>
              </a:rPr>
              <a:t>3</a:t>
            </a:r>
            <a:r>
              <a:rPr lang="en-US" sz="2000" baseline="30000" dirty="0">
                <a:sym typeface="Wingdings" panose="05000000000000000000" pitchFamily="2" charset="2"/>
              </a:rPr>
              <a:t>+</a:t>
            </a:r>
            <a:r>
              <a:rPr lang="en-US" sz="2000" dirty="0">
                <a:sym typeface="Wingdings" panose="05000000000000000000" pitchFamily="2" charset="2"/>
              </a:rPr>
              <a:t>, H</a:t>
            </a:r>
            <a:r>
              <a:rPr lang="en-US" sz="2000" baseline="-25000" dirty="0">
                <a:sym typeface="Wingdings" panose="05000000000000000000" pitchFamily="2" charset="2"/>
              </a:rPr>
              <a:t>2</a:t>
            </a:r>
            <a:r>
              <a:rPr lang="en-US" sz="2000" dirty="0">
                <a:sym typeface="Wingdings" panose="05000000000000000000" pitchFamily="2" charset="2"/>
              </a:rPr>
              <a:t>, H, </a:t>
            </a:r>
            <a:r>
              <a:rPr lang="en-US" sz="2000" dirty="0">
                <a:solidFill>
                  <a:srgbClr val="0602BE"/>
                </a:solidFill>
                <a:sym typeface="Wingdings" panose="05000000000000000000" pitchFamily="2" charset="2"/>
              </a:rPr>
              <a:t>H</a:t>
            </a:r>
            <a:r>
              <a:rPr lang="en-US" sz="2000" baseline="-25000" dirty="0">
                <a:solidFill>
                  <a:srgbClr val="0602BE"/>
                </a:solidFill>
                <a:sym typeface="Wingdings" panose="05000000000000000000" pitchFamily="2" charset="2"/>
              </a:rPr>
              <a:t>2</a:t>
            </a:r>
            <a:r>
              <a:rPr lang="en-US" sz="2000" baseline="30000" dirty="0">
                <a:solidFill>
                  <a:srgbClr val="0602BE"/>
                </a:solidFill>
                <a:sym typeface="Wingdings" panose="05000000000000000000" pitchFamily="2" charset="2"/>
              </a:rPr>
              <a:t>v</a:t>
            </a:r>
            <a:r>
              <a:rPr lang="en-US" sz="2000" dirty="0">
                <a:sym typeface="Wingdings" panose="05000000000000000000" pitchFamily="2" charset="2"/>
              </a:rPr>
              <a:t>, </a:t>
            </a:r>
            <a:r>
              <a:rPr lang="en-US" sz="2000" dirty="0" err="1">
                <a:solidFill>
                  <a:srgbClr val="0602BE"/>
                </a:solidFill>
                <a:sym typeface="Wingdings" panose="05000000000000000000" pitchFamily="2" charset="2"/>
              </a:rPr>
              <a:t>H</a:t>
            </a:r>
            <a:r>
              <a:rPr lang="en-US" sz="2000" baseline="30000" dirty="0" err="1">
                <a:solidFill>
                  <a:srgbClr val="0602BE"/>
                </a:solidFill>
                <a:sym typeface="Wingdings" panose="05000000000000000000" pitchFamily="2" charset="2"/>
              </a:rPr>
              <a:t>n</a:t>
            </a:r>
            <a:r>
              <a:rPr lang="en-US" sz="2000" dirty="0">
                <a:sym typeface="Wingdings" panose="05000000000000000000" pitchFamily="2" charset="2"/>
              </a:rPr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/>
              <a:t> 3D</a:t>
            </a:r>
            <a:r>
              <a:rPr lang="en-US" sz="2000" dirty="0"/>
              <a:t> Interaction with </a:t>
            </a:r>
            <a:r>
              <a:rPr lang="en-US" sz="2000" b="1" dirty="0">
                <a:solidFill>
                  <a:srgbClr val="FF0000"/>
                </a:solidFill>
              </a:rPr>
              <a:t>W</a:t>
            </a:r>
            <a:r>
              <a:rPr lang="en-US" sz="2000" b="1" dirty="0"/>
              <a:t>alls:</a:t>
            </a:r>
            <a:r>
              <a:rPr lang="en-US" sz="2000" b="1" dirty="0">
                <a:sym typeface="Wingdings" panose="05000000000000000000" pitchFamily="2" charset="2"/>
              </a:rPr>
              <a:t> </a:t>
            </a:r>
            <a:r>
              <a:rPr lang="en-US" sz="2000" dirty="0">
                <a:sym typeface="Wingdings" panose="05000000000000000000" pitchFamily="2" charset="2"/>
              </a:rPr>
              <a:t>particle loss, secondary electrons, reflection</a:t>
            </a:r>
            <a:endParaRPr lang="en-US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/>
              <a:t> </a:t>
            </a:r>
            <a:r>
              <a:rPr lang="en-US" sz="2000" b="1" dirty="0">
                <a:solidFill>
                  <a:srgbClr val="FF0000"/>
                </a:solidFill>
              </a:rPr>
              <a:t>T</a:t>
            </a:r>
            <a:r>
              <a:rPr lang="en-US" sz="2000" b="1" dirty="0"/>
              <a:t>he </a:t>
            </a:r>
            <a:r>
              <a:rPr lang="en-US" sz="2000" b="1" dirty="0">
                <a:solidFill>
                  <a:srgbClr val="FF0000"/>
                </a:solidFill>
              </a:rPr>
              <a:t>E</a:t>
            </a:r>
            <a:r>
              <a:rPr lang="en-US" sz="2000" b="1" dirty="0"/>
              <a:t>nd</a:t>
            </a:r>
          </a:p>
        </p:txBody>
      </p:sp>
      <p:sp>
        <p:nvSpPr>
          <p:cNvPr id="4" name="Titolo 1">
            <a:extLst>
              <a:ext uri="{FF2B5EF4-FFF2-40B4-BE49-F238E27FC236}">
                <a16:creationId xmlns:a16="http://schemas.microsoft.com/office/drawing/2014/main" id="{BB5D67D5-EE8C-5E0A-7C0B-65B24E311E91}"/>
              </a:ext>
            </a:extLst>
          </p:cNvPr>
          <p:cNvSpPr txBox="1">
            <a:spLocks/>
          </p:cNvSpPr>
          <p:nvPr/>
        </p:nvSpPr>
        <p:spPr>
          <a:xfrm>
            <a:off x="1805554" y="100495"/>
            <a:ext cx="8602436" cy="829931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PIC simulation tool</a:t>
            </a:r>
          </a:p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b="1" dirty="0">
                <a:solidFill>
                  <a:srgbClr val="0070C0"/>
                </a:solidFill>
                <a:latin typeface="Calibri Light" panose="020F0302020204030204"/>
              </a:rPr>
              <a:t>From plasma formation to beam extraction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Calibri Light" panose="020F0302020204030204"/>
              <a:ea typeface="+mj-ea"/>
              <a:cs typeface="+mj-cs"/>
            </a:endParaRPr>
          </a:p>
        </p:txBody>
      </p:sp>
      <p:pic>
        <p:nvPicPr>
          <p:cNvPr id="2" name="Immagine 1">
            <a:extLst>
              <a:ext uri="{FF2B5EF4-FFF2-40B4-BE49-F238E27FC236}">
                <a16:creationId xmlns:a16="http://schemas.microsoft.com/office/drawing/2014/main" id="{8FA105EF-8D9E-0A97-F13F-E53B47B65C0C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90325" y="169650"/>
            <a:ext cx="1172809" cy="603651"/>
          </a:xfrm>
          <a:prstGeom prst="rect">
            <a:avLst/>
          </a:prstGeom>
        </p:spPr>
      </p:pic>
      <p:sp>
        <p:nvSpPr>
          <p:cNvPr id="12" name="Rettangolo 11">
            <a:extLst>
              <a:ext uri="{FF2B5EF4-FFF2-40B4-BE49-F238E27FC236}">
                <a16:creationId xmlns:a16="http://schemas.microsoft.com/office/drawing/2014/main" id="{4F53867A-5479-D961-C715-4F38BB868C62}"/>
              </a:ext>
            </a:extLst>
          </p:cNvPr>
          <p:cNvSpPr/>
          <p:nvPr/>
        </p:nvSpPr>
        <p:spPr>
          <a:xfrm>
            <a:off x="2757634" y="2614955"/>
            <a:ext cx="7925028" cy="92333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ettangolo 14">
            <a:extLst>
              <a:ext uri="{FF2B5EF4-FFF2-40B4-BE49-F238E27FC236}">
                <a16:creationId xmlns:a16="http://schemas.microsoft.com/office/drawing/2014/main" id="{175F209A-77F0-992F-25D5-2715A785D3F4}"/>
              </a:ext>
            </a:extLst>
          </p:cNvPr>
          <p:cNvSpPr/>
          <p:nvPr/>
        </p:nvSpPr>
        <p:spPr>
          <a:xfrm>
            <a:off x="2751538" y="3476923"/>
            <a:ext cx="7939201" cy="101077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7" name="Rettangolo 16">
            <a:extLst>
              <a:ext uri="{FF2B5EF4-FFF2-40B4-BE49-F238E27FC236}">
                <a16:creationId xmlns:a16="http://schemas.microsoft.com/office/drawing/2014/main" id="{251F86E8-8E51-2578-0048-0D5D6CC05B77}"/>
              </a:ext>
            </a:extLst>
          </p:cNvPr>
          <p:cNvSpPr/>
          <p:nvPr/>
        </p:nvSpPr>
        <p:spPr>
          <a:xfrm>
            <a:off x="2757684" y="2294263"/>
            <a:ext cx="9111227" cy="54773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5" name="Gruppo 4">
            <a:extLst>
              <a:ext uri="{FF2B5EF4-FFF2-40B4-BE49-F238E27FC236}">
                <a16:creationId xmlns:a16="http://schemas.microsoft.com/office/drawing/2014/main" id="{9CF84FA5-B870-7108-93C1-620C5A6A61B3}"/>
              </a:ext>
            </a:extLst>
          </p:cNvPr>
          <p:cNvGrpSpPr/>
          <p:nvPr/>
        </p:nvGrpSpPr>
        <p:grpSpPr>
          <a:xfrm>
            <a:off x="590111" y="1042938"/>
            <a:ext cx="1851576" cy="3400969"/>
            <a:chOff x="590111" y="1042938"/>
            <a:chExt cx="1851576" cy="3400969"/>
          </a:xfrm>
        </p:grpSpPr>
        <p:grpSp>
          <p:nvGrpSpPr>
            <p:cNvPr id="33" name="Gruppo 32">
              <a:extLst>
                <a:ext uri="{FF2B5EF4-FFF2-40B4-BE49-F238E27FC236}">
                  <a16:creationId xmlns:a16="http://schemas.microsoft.com/office/drawing/2014/main" id="{F9DF9F67-6B80-164F-DED0-7FC7484542BF}"/>
                </a:ext>
              </a:extLst>
            </p:cNvPr>
            <p:cNvGrpSpPr/>
            <p:nvPr/>
          </p:nvGrpSpPr>
          <p:grpSpPr>
            <a:xfrm>
              <a:off x="590111" y="1042938"/>
              <a:ext cx="1851576" cy="3400969"/>
              <a:chOff x="590111" y="582776"/>
              <a:chExt cx="1851576" cy="3400969"/>
            </a:xfrm>
          </p:grpSpPr>
          <p:grpSp>
            <p:nvGrpSpPr>
              <p:cNvPr id="34" name="Gruppo 33">
                <a:extLst>
                  <a:ext uri="{FF2B5EF4-FFF2-40B4-BE49-F238E27FC236}">
                    <a16:creationId xmlns:a16="http://schemas.microsoft.com/office/drawing/2014/main" id="{F1B11BF1-E9FF-EB37-9118-01AAEBB1979C}"/>
                  </a:ext>
                </a:extLst>
              </p:cNvPr>
              <p:cNvGrpSpPr/>
              <p:nvPr/>
            </p:nvGrpSpPr>
            <p:grpSpPr>
              <a:xfrm>
                <a:off x="590111" y="582776"/>
                <a:ext cx="1851576" cy="3400969"/>
                <a:chOff x="1019372" y="1439509"/>
                <a:chExt cx="1851576" cy="3400969"/>
              </a:xfrm>
            </p:grpSpPr>
            <p:sp>
              <p:nvSpPr>
                <p:cNvPr id="36" name="CasellaDiTesto 35">
                  <a:extLst>
                    <a:ext uri="{FF2B5EF4-FFF2-40B4-BE49-F238E27FC236}">
                      <a16:creationId xmlns:a16="http://schemas.microsoft.com/office/drawing/2014/main" id="{5485508C-D5F1-87AE-F6CF-47E980EB7915}"/>
                    </a:ext>
                  </a:extLst>
                </p:cNvPr>
                <p:cNvSpPr txBox="1"/>
                <p:nvPr/>
              </p:nvSpPr>
              <p:spPr>
                <a:xfrm>
                  <a:off x="1147456" y="3281884"/>
                  <a:ext cx="558165" cy="353943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GB" sz="800" dirty="0"/>
                    <a:t>E-12 s</a:t>
                  </a:r>
                </a:p>
                <a:p>
                  <a:pPr algn="ctr"/>
                  <a:endParaRPr lang="en-GB" sz="100" dirty="0"/>
                </a:p>
                <a:p>
                  <a:pPr algn="ctr"/>
                  <a:r>
                    <a:rPr lang="en-GB" sz="800" dirty="0"/>
                    <a:t>Adaptive</a:t>
                  </a:r>
                </a:p>
              </p:txBody>
            </p:sp>
            <p:cxnSp>
              <p:nvCxnSpPr>
                <p:cNvPr id="37" name="Connettore a gomito 36">
                  <a:extLst>
                    <a:ext uri="{FF2B5EF4-FFF2-40B4-BE49-F238E27FC236}">
                      <a16:creationId xmlns:a16="http://schemas.microsoft.com/office/drawing/2014/main" id="{FB070DA1-937B-43FA-765C-F0C119D4E134}"/>
                    </a:ext>
                  </a:extLst>
                </p:cNvPr>
                <p:cNvCxnSpPr>
                  <a:cxnSpLocks/>
                  <a:stCxn id="43" idx="1"/>
                  <a:endCxn id="45" idx="2"/>
                </p:cNvCxnSpPr>
                <p:nvPr/>
              </p:nvCxnSpPr>
              <p:spPr>
                <a:xfrm rot="10800000">
                  <a:off x="1214298" y="3060167"/>
                  <a:ext cx="435611" cy="990886"/>
                </a:xfrm>
                <a:prstGeom prst="bentConnector2">
                  <a:avLst/>
                </a:prstGeom>
                <a:ln w="38100"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8" name="Connettore 2 37">
                  <a:extLst>
                    <a:ext uri="{FF2B5EF4-FFF2-40B4-BE49-F238E27FC236}">
                      <a16:creationId xmlns:a16="http://schemas.microsoft.com/office/drawing/2014/main" id="{AED5D28F-91A0-4C71-82B5-7F7073077926}"/>
                    </a:ext>
                  </a:extLst>
                </p:cNvPr>
                <p:cNvCxnSpPr>
                  <a:cxnSpLocks/>
                  <a:stCxn id="43" idx="2"/>
                  <a:endCxn id="41" idx="0"/>
                </p:cNvCxnSpPr>
                <p:nvPr/>
              </p:nvCxnSpPr>
              <p:spPr>
                <a:xfrm>
                  <a:off x="1869680" y="4235719"/>
                  <a:ext cx="2409" cy="235427"/>
                </a:xfrm>
                <a:prstGeom prst="straightConnector1">
                  <a:avLst/>
                </a:prstGeom>
                <a:ln w="38100"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9" name="CasellaDiTesto 38">
                  <a:extLst>
                    <a:ext uri="{FF2B5EF4-FFF2-40B4-BE49-F238E27FC236}">
                      <a16:creationId xmlns:a16="http://schemas.microsoft.com/office/drawing/2014/main" id="{7704CC3F-EC20-8F82-A478-3DA74B48E690}"/>
                    </a:ext>
                  </a:extLst>
                </p:cNvPr>
                <p:cNvSpPr txBox="1"/>
                <p:nvPr/>
              </p:nvSpPr>
              <p:spPr>
                <a:xfrm>
                  <a:off x="1622657" y="3278611"/>
                  <a:ext cx="494046" cy="369332"/>
                </a:xfrm>
                <a:prstGeom prst="rect">
                  <a:avLst/>
                </a:prstGeom>
                <a:noFill/>
                <a:ln w="19050">
                  <a:solidFill>
                    <a:schemeClr val="accent1"/>
                  </a:solidFill>
                </a:ln>
              </p:spPr>
              <p:txBody>
                <a:bodyPr wrap="none" rtlCol="0">
                  <a:spAutoFit/>
                </a:bodyPr>
                <a:lstStyle/>
                <a:p>
                  <a:r>
                    <a:rPr lang="it-IT">
                      <a:solidFill>
                        <a:srgbClr val="FF0000"/>
                      </a:solidFill>
                    </a:rPr>
                    <a:t>ME</a:t>
                  </a:r>
                </a:p>
              </p:txBody>
            </p:sp>
            <p:sp>
              <p:nvSpPr>
                <p:cNvPr id="40" name="CasellaDiTesto 39">
                  <a:extLst>
                    <a:ext uri="{FF2B5EF4-FFF2-40B4-BE49-F238E27FC236}">
                      <a16:creationId xmlns:a16="http://schemas.microsoft.com/office/drawing/2014/main" id="{5C5DF39C-79AC-5163-3A5F-9290EC5DD246}"/>
                    </a:ext>
                  </a:extLst>
                </p:cNvPr>
                <p:cNvSpPr txBox="1"/>
                <p:nvPr/>
              </p:nvSpPr>
              <p:spPr>
                <a:xfrm>
                  <a:off x="2461862" y="4471146"/>
                  <a:ext cx="409086" cy="369332"/>
                </a:xfrm>
                <a:prstGeom prst="rect">
                  <a:avLst/>
                </a:prstGeom>
                <a:solidFill>
                  <a:srgbClr val="FFFF00"/>
                </a:solidFill>
                <a:ln w="19050">
                  <a:solidFill>
                    <a:schemeClr val="accent1"/>
                  </a:solidFill>
                </a:ln>
              </p:spPr>
              <p:txBody>
                <a:bodyPr wrap="none" rtlCol="0">
                  <a:spAutoFit/>
                </a:bodyPr>
                <a:lstStyle/>
                <a:p>
                  <a:r>
                    <a:rPr lang="it-IT">
                      <a:solidFill>
                        <a:srgbClr val="FF0000"/>
                      </a:solidFill>
                    </a:rPr>
                    <a:t>TE</a:t>
                  </a:r>
                </a:p>
              </p:txBody>
            </p:sp>
            <p:sp>
              <p:nvSpPr>
                <p:cNvPr id="41" name="CasellaDiTesto 40">
                  <a:extLst>
                    <a:ext uri="{FF2B5EF4-FFF2-40B4-BE49-F238E27FC236}">
                      <a16:creationId xmlns:a16="http://schemas.microsoft.com/office/drawing/2014/main" id="{ED05788A-B3AB-945A-1D98-1F1443A9BF8C}"/>
                    </a:ext>
                  </a:extLst>
                </p:cNvPr>
                <p:cNvSpPr txBox="1"/>
                <p:nvPr/>
              </p:nvSpPr>
              <p:spPr>
                <a:xfrm>
                  <a:off x="1656325" y="4471146"/>
                  <a:ext cx="431528" cy="369332"/>
                </a:xfrm>
                <a:prstGeom prst="rect">
                  <a:avLst/>
                </a:prstGeom>
                <a:noFill/>
                <a:ln w="19050">
                  <a:solidFill>
                    <a:schemeClr val="accent1"/>
                  </a:solidFill>
                </a:ln>
              </p:spPr>
              <p:txBody>
                <a:bodyPr wrap="none" rtlCol="0">
                  <a:spAutoFit/>
                </a:bodyPr>
                <a:lstStyle/>
                <a:p>
                  <a:r>
                    <a:rPr lang="it-IT">
                      <a:solidFill>
                        <a:srgbClr val="FF0000"/>
                      </a:solidFill>
                    </a:rPr>
                    <a:t>32</a:t>
                  </a:r>
                  <a:endParaRPr lang="it-IT" dirty="0">
                    <a:solidFill>
                      <a:srgbClr val="FF0000"/>
                    </a:solidFill>
                  </a:endParaRPr>
                </a:p>
              </p:txBody>
            </p:sp>
            <p:cxnSp>
              <p:nvCxnSpPr>
                <p:cNvPr id="42" name="Connettore 2 41">
                  <a:extLst>
                    <a:ext uri="{FF2B5EF4-FFF2-40B4-BE49-F238E27FC236}">
                      <a16:creationId xmlns:a16="http://schemas.microsoft.com/office/drawing/2014/main" id="{6BE17A00-3316-4B24-6063-59BF357265E9}"/>
                    </a:ext>
                  </a:extLst>
                </p:cNvPr>
                <p:cNvCxnSpPr>
                  <a:cxnSpLocks/>
                  <a:stCxn id="41" idx="3"/>
                  <a:endCxn id="40" idx="1"/>
                </p:cNvCxnSpPr>
                <p:nvPr/>
              </p:nvCxnSpPr>
              <p:spPr>
                <a:xfrm>
                  <a:off x="2087853" y="4655812"/>
                  <a:ext cx="374009" cy="0"/>
                </a:xfrm>
                <a:prstGeom prst="straightConnector1">
                  <a:avLst/>
                </a:prstGeom>
                <a:ln w="38100"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3" name="CasellaDiTesto 42">
                  <a:extLst>
                    <a:ext uri="{FF2B5EF4-FFF2-40B4-BE49-F238E27FC236}">
                      <a16:creationId xmlns:a16="http://schemas.microsoft.com/office/drawing/2014/main" id="{80977804-10BB-D1E8-FC06-A8659677F17D}"/>
                    </a:ext>
                  </a:extLst>
                </p:cNvPr>
                <p:cNvSpPr txBox="1"/>
                <p:nvPr/>
              </p:nvSpPr>
              <p:spPr>
                <a:xfrm>
                  <a:off x="1649908" y="3866387"/>
                  <a:ext cx="439544" cy="369332"/>
                </a:xfrm>
                <a:prstGeom prst="rect">
                  <a:avLst/>
                </a:prstGeom>
                <a:noFill/>
                <a:ln w="19050">
                  <a:solidFill>
                    <a:schemeClr val="accent1"/>
                  </a:solidFill>
                </a:ln>
              </p:spPr>
              <p:txBody>
                <a:bodyPr wrap="none" rtlCol="0">
                  <a:spAutoFit/>
                </a:bodyPr>
                <a:lstStyle/>
                <a:p>
                  <a:r>
                    <a:rPr lang="it-IT">
                      <a:solidFill>
                        <a:srgbClr val="FF0000"/>
                      </a:solidFill>
                    </a:rPr>
                    <a:t>MI</a:t>
                  </a:r>
                </a:p>
              </p:txBody>
            </p:sp>
            <p:cxnSp>
              <p:nvCxnSpPr>
                <p:cNvPr id="44" name="Connettore 2 43">
                  <a:extLst>
                    <a:ext uri="{FF2B5EF4-FFF2-40B4-BE49-F238E27FC236}">
                      <a16:creationId xmlns:a16="http://schemas.microsoft.com/office/drawing/2014/main" id="{E4264015-5CB0-A01C-3EBD-13C298ECA102}"/>
                    </a:ext>
                  </a:extLst>
                </p:cNvPr>
                <p:cNvCxnSpPr>
                  <a:cxnSpLocks/>
                  <a:stCxn id="39" idx="2"/>
                  <a:endCxn id="43" idx="0"/>
                </p:cNvCxnSpPr>
                <p:nvPr/>
              </p:nvCxnSpPr>
              <p:spPr>
                <a:xfrm>
                  <a:off x="1869680" y="3647943"/>
                  <a:ext cx="0" cy="218444"/>
                </a:xfrm>
                <a:prstGeom prst="straightConnector1">
                  <a:avLst/>
                </a:prstGeom>
                <a:ln w="38100"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5" name="CasellaDiTesto 44">
                  <a:extLst>
                    <a:ext uri="{FF2B5EF4-FFF2-40B4-BE49-F238E27FC236}">
                      <a16:creationId xmlns:a16="http://schemas.microsoft.com/office/drawing/2014/main" id="{78BC5393-6C2C-C682-82DE-97DD3059A107}"/>
                    </a:ext>
                  </a:extLst>
                </p:cNvPr>
                <p:cNvSpPr txBox="1"/>
                <p:nvPr/>
              </p:nvSpPr>
              <p:spPr>
                <a:xfrm>
                  <a:off x="1019372" y="2690835"/>
                  <a:ext cx="389850" cy="369332"/>
                </a:xfrm>
                <a:prstGeom prst="rect">
                  <a:avLst/>
                </a:prstGeom>
                <a:noFill/>
                <a:ln w="19050">
                  <a:solidFill>
                    <a:schemeClr val="accent1"/>
                  </a:solidFill>
                </a:ln>
              </p:spPr>
              <p:txBody>
                <a:bodyPr wrap="none" rtlCol="0">
                  <a:spAutoFit/>
                </a:bodyPr>
                <a:lstStyle/>
                <a:p>
                  <a:r>
                    <a:rPr lang="it-IT">
                      <a:solidFill>
                        <a:srgbClr val="FF0000"/>
                      </a:solidFill>
                    </a:rPr>
                    <a:t>W</a:t>
                  </a:r>
                </a:p>
              </p:txBody>
            </p:sp>
            <p:cxnSp>
              <p:nvCxnSpPr>
                <p:cNvPr id="46" name="Connettore a gomito 45">
                  <a:extLst>
                    <a:ext uri="{FF2B5EF4-FFF2-40B4-BE49-F238E27FC236}">
                      <a16:creationId xmlns:a16="http://schemas.microsoft.com/office/drawing/2014/main" id="{48694CE7-27D9-42D4-D9D3-3884763F47A4}"/>
                    </a:ext>
                  </a:extLst>
                </p:cNvPr>
                <p:cNvCxnSpPr>
                  <a:cxnSpLocks/>
                  <a:stCxn id="39" idx="1"/>
                  <a:endCxn id="45" idx="2"/>
                </p:cNvCxnSpPr>
                <p:nvPr/>
              </p:nvCxnSpPr>
              <p:spPr>
                <a:xfrm rot="10800000">
                  <a:off x="1214297" y="3060167"/>
                  <a:ext cx="408360" cy="403110"/>
                </a:xfrm>
                <a:prstGeom prst="bentConnector2">
                  <a:avLst/>
                </a:prstGeom>
                <a:ln w="38100"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7" name="Connettore 2 46">
                  <a:extLst>
                    <a:ext uri="{FF2B5EF4-FFF2-40B4-BE49-F238E27FC236}">
                      <a16:creationId xmlns:a16="http://schemas.microsoft.com/office/drawing/2014/main" id="{C9653042-D9DC-B43D-470E-A4140843D1D4}"/>
                    </a:ext>
                  </a:extLst>
                </p:cNvPr>
                <p:cNvCxnSpPr>
                  <a:cxnSpLocks/>
                  <a:stCxn id="45" idx="3"/>
                  <a:endCxn id="48" idx="1"/>
                </p:cNvCxnSpPr>
                <p:nvPr/>
              </p:nvCxnSpPr>
              <p:spPr>
                <a:xfrm>
                  <a:off x="1409222" y="2875501"/>
                  <a:ext cx="260243" cy="0"/>
                </a:xfrm>
                <a:prstGeom prst="straightConnector1">
                  <a:avLst/>
                </a:prstGeom>
                <a:ln w="38100"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8" name="CasellaDiTesto 47">
                  <a:extLst>
                    <a:ext uri="{FF2B5EF4-FFF2-40B4-BE49-F238E27FC236}">
                      <a16:creationId xmlns:a16="http://schemas.microsoft.com/office/drawing/2014/main" id="{074BD2C1-83EB-2114-A67D-758E1FF125C1}"/>
                    </a:ext>
                  </a:extLst>
                </p:cNvPr>
                <p:cNvSpPr txBox="1"/>
                <p:nvPr/>
              </p:nvSpPr>
              <p:spPr>
                <a:xfrm>
                  <a:off x="1669465" y="2690835"/>
                  <a:ext cx="400431" cy="369332"/>
                </a:xfrm>
                <a:prstGeom prst="rect">
                  <a:avLst/>
                </a:prstGeom>
                <a:noFill/>
                <a:ln w="19050">
                  <a:solidFill>
                    <a:schemeClr val="accent1"/>
                  </a:solidFill>
                </a:ln>
              </p:spPr>
              <p:txBody>
                <a:bodyPr wrap="none" rtlCol="0">
                  <a:spAutoFit/>
                </a:bodyPr>
                <a:lstStyle/>
                <a:p>
                  <a:r>
                    <a:rPr lang="it-IT" dirty="0">
                      <a:solidFill>
                        <a:srgbClr val="FF0000"/>
                      </a:solidFill>
                    </a:rPr>
                    <a:t>ES</a:t>
                  </a:r>
                </a:p>
              </p:txBody>
            </p:sp>
            <p:cxnSp>
              <p:nvCxnSpPr>
                <p:cNvPr id="49" name="Connettore 2 48">
                  <a:extLst>
                    <a:ext uri="{FF2B5EF4-FFF2-40B4-BE49-F238E27FC236}">
                      <a16:creationId xmlns:a16="http://schemas.microsoft.com/office/drawing/2014/main" id="{6D34CCD3-446B-3523-65D7-667357555E84}"/>
                    </a:ext>
                  </a:extLst>
                </p:cNvPr>
                <p:cNvCxnSpPr>
                  <a:cxnSpLocks/>
                  <a:stCxn id="53" idx="2"/>
                  <a:endCxn id="48" idx="0"/>
                </p:cNvCxnSpPr>
                <p:nvPr/>
              </p:nvCxnSpPr>
              <p:spPr>
                <a:xfrm>
                  <a:off x="1866853" y="2445952"/>
                  <a:ext cx="2828" cy="244883"/>
                </a:xfrm>
                <a:prstGeom prst="straightConnector1">
                  <a:avLst/>
                </a:prstGeom>
                <a:ln w="38100"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50" name="CasellaDiTesto 49">
                  <a:extLst>
                    <a:ext uri="{FF2B5EF4-FFF2-40B4-BE49-F238E27FC236}">
                      <a16:creationId xmlns:a16="http://schemas.microsoft.com/office/drawing/2014/main" id="{06922E81-887D-9254-6512-4FFBD07A5DFD}"/>
                    </a:ext>
                  </a:extLst>
                </p:cNvPr>
                <p:cNvSpPr txBox="1"/>
                <p:nvPr/>
              </p:nvSpPr>
              <p:spPr>
                <a:xfrm>
                  <a:off x="1025638" y="1439509"/>
                  <a:ext cx="242374" cy="369332"/>
                </a:xfrm>
                <a:prstGeom prst="rect">
                  <a:avLst/>
                </a:prstGeom>
                <a:solidFill>
                  <a:srgbClr val="FFFF00"/>
                </a:solidFill>
                <a:ln w="19050">
                  <a:solidFill>
                    <a:schemeClr val="accent1"/>
                  </a:solidFill>
                </a:ln>
              </p:spPr>
              <p:txBody>
                <a:bodyPr wrap="none" rtlCol="0">
                  <a:spAutoFit/>
                </a:bodyPr>
                <a:lstStyle/>
                <a:p>
                  <a:r>
                    <a:rPr lang="it-IT">
                      <a:solidFill>
                        <a:srgbClr val="FF0000"/>
                      </a:solidFill>
                    </a:rPr>
                    <a:t>I</a:t>
                  </a:r>
                </a:p>
              </p:txBody>
            </p:sp>
            <p:sp>
              <p:nvSpPr>
                <p:cNvPr id="51" name="CasellaDiTesto 50">
                  <a:extLst>
                    <a:ext uri="{FF2B5EF4-FFF2-40B4-BE49-F238E27FC236}">
                      <a16:creationId xmlns:a16="http://schemas.microsoft.com/office/drawing/2014/main" id="{513FB8E4-2CAF-1E25-59FF-5333AA251F66}"/>
                    </a:ext>
                  </a:extLst>
                </p:cNvPr>
                <p:cNvSpPr txBox="1"/>
                <p:nvPr/>
              </p:nvSpPr>
              <p:spPr>
                <a:xfrm>
                  <a:off x="1622483" y="1443743"/>
                  <a:ext cx="487634" cy="369332"/>
                </a:xfrm>
                <a:prstGeom prst="rect">
                  <a:avLst/>
                </a:prstGeom>
                <a:noFill/>
                <a:ln w="19050">
                  <a:solidFill>
                    <a:schemeClr val="accent1"/>
                  </a:solidFill>
                </a:ln>
              </p:spPr>
              <p:txBody>
                <a:bodyPr wrap="none" rtlCol="0">
                  <a:spAutoFit/>
                </a:bodyPr>
                <a:lstStyle/>
                <a:p>
                  <a:r>
                    <a:rPr lang="it-IT" dirty="0">
                      <a:solidFill>
                        <a:srgbClr val="FF0000"/>
                      </a:solidFill>
                    </a:rPr>
                    <a:t>MS</a:t>
                  </a:r>
                </a:p>
              </p:txBody>
            </p:sp>
            <p:cxnSp>
              <p:nvCxnSpPr>
                <p:cNvPr id="52" name="Connettore 2 51">
                  <a:extLst>
                    <a:ext uri="{FF2B5EF4-FFF2-40B4-BE49-F238E27FC236}">
                      <a16:creationId xmlns:a16="http://schemas.microsoft.com/office/drawing/2014/main" id="{8D7E330E-1F2B-6E3B-FE9F-149F1BB4EEDD}"/>
                    </a:ext>
                  </a:extLst>
                </p:cNvPr>
                <p:cNvCxnSpPr>
                  <a:cxnSpLocks/>
                  <a:stCxn id="50" idx="3"/>
                  <a:endCxn id="51" idx="1"/>
                </p:cNvCxnSpPr>
                <p:nvPr/>
              </p:nvCxnSpPr>
              <p:spPr>
                <a:xfrm>
                  <a:off x="1268012" y="1624175"/>
                  <a:ext cx="354471" cy="4234"/>
                </a:xfrm>
                <a:prstGeom prst="straightConnector1">
                  <a:avLst/>
                </a:prstGeom>
                <a:ln w="38100"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53" name="CasellaDiTesto 52">
                  <a:extLst>
                    <a:ext uri="{FF2B5EF4-FFF2-40B4-BE49-F238E27FC236}">
                      <a16:creationId xmlns:a16="http://schemas.microsoft.com/office/drawing/2014/main" id="{DBB47758-7F9C-B2BA-4EF9-FF89AA4E5D12}"/>
                    </a:ext>
                  </a:extLst>
                </p:cNvPr>
                <p:cNvSpPr txBox="1"/>
                <p:nvPr/>
              </p:nvSpPr>
              <p:spPr>
                <a:xfrm>
                  <a:off x="1619830" y="2076620"/>
                  <a:ext cx="494046" cy="369332"/>
                </a:xfrm>
                <a:prstGeom prst="rect">
                  <a:avLst/>
                </a:prstGeom>
                <a:noFill/>
                <a:ln w="19050">
                  <a:solidFill>
                    <a:schemeClr val="accent1"/>
                  </a:solidFill>
                </a:ln>
              </p:spPr>
              <p:txBody>
                <a:bodyPr wrap="none" rtlCol="0">
                  <a:spAutoFit/>
                </a:bodyPr>
                <a:lstStyle/>
                <a:p>
                  <a:r>
                    <a:rPr lang="it-IT">
                      <a:solidFill>
                        <a:srgbClr val="FF0000"/>
                      </a:solidFill>
                    </a:rPr>
                    <a:t>EM</a:t>
                  </a:r>
                </a:p>
              </p:txBody>
            </p:sp>
            <p:cxnSp>
              <p:nvCxnSpPr>
                <p:cNvPr id="54" name="Connettore a gomito 53">
                  <a:extLst>
                    <a:ext uri="{FF2B5EF4-FFF2-40B4-BE49-F238E27FC236}">
                      <a16:creationId xmlns:a16="http://schemas.microsoft.com/office/drawing/2014/main" id="{649C8F3C-EBAB-DABC-0C8F-D03328B8EC4B}"/>
                    </a:ext>
                  </a:extLst>
                </p:cNvPr>
                <p:cNvCxnSpPr>
                  <a:cxnSpLocks/>
                  <a:stCxn id="41" idx="1"/>
                  <a:endCxn id="45" idx="2"/>
                </p:cNvCxnSpPr>
                <p:nvPr/>
              </p:nvCxnSpPr>
              <p:spPr>
                <a:xfrm rot="10800000">
                  <a:off x="1214297" y="3060168"/>
                  <a:ext cx="442028" cy="1595645"/>
                </a:xfrm>
                <a:prstGeom prst="bentConnector2">
                  <a:avLst/>
                </a:prstGeom>
                <a:ln w="38100"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55" name="CasellaDiTesto 54">
                  <a:extLst>
                    <a:ext uri="{FF2B5EF4-FFF2-40B4-BE49-F238E27FC236}">
                      <a16:creationId xmlns:a16="http://schemas.microsoft.com/office/drawing/2014/main" id="{06F1384F-C17B-D557-38A9-05FB1E7DA1EE}"/>
                    </a:ext>
                  </a:extLst>
                </p:cNvPr>
                <p:cNvSpPr txBox="1"/>
                <p:nvPr/>
              </p:nvSpPr>
              <p:spPr>
                <a:xfrm>
                  <a:off x="1870643" y="3658050"/>
                  <a:ext cx="431528" cy="21544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sz="800" dirty="0"/>
                    <a:t>E-10 s</a:t>
                  </a:r>
                </a:p>
              </p:txBody>
            </p:sp>
            <p:sp>
              <p:nvSpPr>
                <p:cNvPr id="56" name="CasellaDiTesto 55">
                  <a:extLst>
                    <a:ext uri="{FF2B5EF4-FFF2-40B4-BE49-F238E27FC236}">
                      <a16:creationId xmlns:a16="http://schemas.microsoft.com/office/drawing/2014/main" id="{EC9BA081-523A-6E8C-330F-5E8EA3004EFB}"/>
                    </a:ext>
                  </a:extLst>
                </p:cNvPr>
                <p:cNvSpPr txBox="1"/>
                <p:nvPr/>
              </p:nvSpPr>
              <p:spPr>
                <a:xfrm>
                  <a:off x="1897011" y="4220090"/>
                  <a:ext cx="380232" cy="21544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sz="800" dirty="0"/>
                    <a:t>E-9 s</a:t>
                  </a:r>
                </a:p>
              </p:txBody>
            </p:sp>
            <p:sp>
              <p:nvSpPr>
                <p:cNvPr id="57" name="CasellaDiTesto 56">
                  <a:extLst>
                    <a:ext uri="{FF2B5EF4-FFF2-40B4-BE49-F238E27FC236}">
                      <a16:creationId xmlns:a16="http://schemas.microsoft.com/office/drawing/2014/main" id="{532917C8-AF98-9E7C-BF8E-CD640104E09E}"/>
                    </a:ext>
                  </a:extLst>
                </p:cNvPr>
                <p:cNvSpPr txBox="1"/>
                <p:nvPr/>
              </p:nvSpPr>
              <p:spPr>
                <a:xfrm>
                  <a:off x="2040147" y="4439495"/>
                  <a:ext cx="431528" cy="21544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sz="800" dirty="0"/>
                    <a:t>2E-4 s</a:t>
                  </a:r>
                </a:p>
              </p:txBody>
            </p:sp>
            <p:cxnSp>
              <p:nvCxnSpPr>
                <p:cNvPr id="58" name="Connettore 2 57">
                  <a:extLst>
                    <a:ext uri="{FF2B5EF4-FFF2-40B4-BE49-F238E27FC236}">
                      <a16:creationId xmlns:a16="http://schemas.microsoft.com/office/drawing/2014/main" id="{EA5D9CBD-7DDD-443B-351E-AF0E3667D50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1869680" y="3060167"/>
                  <a:ext cx="1" cy="218444"/>
                </a:xfrm>
                <a:prstGeom prst="straightConnector1">
                  <a:avLst/>
                </a:prstGeom>
                <a:ln w="38100"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9" name="Connettore a gomito 58">
                  <a:extLst>
                    <a:ext uri="{FF2B5EF4-FFF2-40B4-BE49-F238E27FC236}">
                      <a16:creationId xmlns:a16="http://schemas.microsoft.com/office/drawing/2014/main" id="{F9266D8B-80DE-5E32-D703-897B7EA752CE}"/>
                    </a:ext>
                  </a:extLst>
                </p:cNvPr>
                <p:cNvCxnSpPr>
                  <a:cxnSpLocks/>
                  <a:stCxn id="45" idx="0"/>
                  <a:endCxn id="53" idx="1"/>
                </p:cNvCxnSpPr>
                <p:nvPr/>
              </p:nvCxnSpPr>
              <p:spPr>
                <a:xfrm rot="5400000" flipH="1" flipV="1">
                  <a:off x="1202289" y="2273295"/>
                  <a:ext cx="429549" cy="405533"/>
                </a:xfrm>
                <a:prstGeom prst="bentConnector2">
                  <a:avLst/>
                </a:prstGeom>
                <a:ln w="38100"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60" name="CasellaDiTesto 59">
                  <a:extLst>
                    <a:ext uri="{FF2B5EF4-FFF2-40B4-BE49-F238E27FC236}">
                      <a16:creationId xmlns:a16="http://schemas.microsoft.com/office/drawing/2014/main" id="{6AD8EDBF-5522-B2C3-DD14-47FBC86D5198}"/>
                    </a:ext>
                  </a:extLst>
                </p:cNvPr>
                <p:cNvSpPr txBox="1"/>
                <p:nvPr/>
              </p:nvSpPr>
              <p:spPr>
                <a:xfrm>
                  <a:off x="1145301" y="2067587"/>
                  <a:ext cx="558165" cy="4001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GB" sz="800" dirty="0"/>
                    <a:t>E-5 s </a:t>
                  </a:r>
                </a:p>
                <a:p>
                  <a:pPr algn="ctr"/>
                  <a:endParaRPr lang="en-GB" sz="400" dirty="0"/>
                </a:p>
                <a:p>
                  <a:pPr algn="ctr"/>
                  <a:r>
                    <a:rPr lang="en-GB" sz="800" dirty="0"/>
                    <a:t>Adaptive</a:t>
                  </a:r>
                </a:p>
              </p:txBody>
            </p:sp>
          </p:grpSp>
          <p:cxnSp>
            <p:nvCxnSpPr>
              <p:cNvPr id="35" name="Connettore 2 34">
                <a:extLst>
                  <a:ext uri="{FF2B5EF4-FFF2-40B4-BE49-F238E27FC236}">
                    <a16:creationId xmlns:a16="http://schemas.microsoft.com/office/drawing/2014/main" id="{6DBD03CD-364F-4615-D648-4CC649CA79CE}"/>
                  </a:ext>
                </a:extLst>
              </p:cNvPr>
              <p:cNvCxnSpPr>
                <a:cxnSpLocks/>
                <a:stCxn id="51" idx="2"/>
                <a:endCxn id="53" idx="0"/>
              </p:cNvCxnSpPr>
              <p:nvPr/>
            </p:nvCxnSpPr>
            <p:spPr>
              <a:xfrm>
                <a:off x="1437039" y="956342"/>
                <a:ext cx="553" cy="263545"/>
              </a:xfrm>
              <a:prstGeom prst="straightConnector1">
                <a:avLst/>
              </a:prstGeom>
              <a:ln w="3810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9" name="Connettore 2 8">
              <a:extLst>
                <a:ext uri="{FF2B5EF4-FFF2-40B4-BE49-F238E27FC236}">
                  <a16:creationId xmlns:a16="http://schemas.microsoft.com/office/drawing/2014/main" id="{30047C70-D88F-5FB8-4035-63216C90525D}"/>
                </a:ext>
              </a:extLst>
            </p:cNvPr>
            <p:cNvCxnSpPr>
              <a:cxnSpLocks/>
            </p:cNvCxnSpPr>
            <p:nvPr/>
          </p:nvCxnSpPr>
          <p:spPr>
            <a:xfrm>
              <a:off x="979961" y="2663596"/>
              <a:ext cx="210608" cy="218444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CasellaDiTesto 10">
              <a:extLst>
                <a:ext uri="{FF2B5EF4-FFF2-40B4-BE49-F238E27FC236}">
                  <a16:creationId xmlns:a16="http://schemas.microsoft.com/office/drawing/2014/main" id="{97A6AA3F-D9FA-2DAF-799C-3D9E2F682FEF}"/>
                </a:ext>
              </a:extLst>
            </p:cNvPr>
            <p:cNvSpPr txBox="1"/>
            <p:nvPr/>
          </p:nvSpPr>
          <p:spPr>
            <a:xfrm rot="2798686">
              <a:off x="880755" y="2580513"/>
              <a:ext cx="558165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endParaRPr lang="en-GB" sz="100" dirty="0"/>
            </a:p>
            <a:p>
              <a:pPr algn="ctr"/>
              <a:r>
                <a:rPr lang="en-GB" sz="800" dirty="0"/>
                <a:t>Adaptive</a:t>
              </a:r>
            </a:p>
          </p:txBody>
        </p:sp>
        <p:sp>
          <p:nvSpPr>
            <p:cNvPr id="18" name="CasellaDiTesto 17">
              <a:extLst>
                <a:ext uri="{FF2B5EF4-FFF2-40B4-BE49-F238E27FC236}">
                  <a16:creationId xmlns:a16="http://schemas.microsoft.com/office/drawing/2014/main" id="{FBC41D35-653F-6948-DB1B-48494B7AA664}"/>
                </a:ext>
              </a:extLst>
            </p:cNvPr>
            <p:cNvSpPr txBox="1"/>
            <p:nvPr/>
          </p:nvSpPr>
          <p:spPr>
            <a:xfrm>
              <a:off x="1481344" y="1583527"/>
              <a:ext cx="28725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600" b="1" dirty="0"/>
                <a:t>+</a:t>
              </a:r>
              <a:endParaRPr lang="en-GB" sz="1600" b="1" dirty="0"/>
            </a:p>
          </p:txBody>
        </p:sp>
      </p:grpSp>
      <p:sp>
        <p:nvSpPr>
          <p:cNvPr id="19" name="Rettangolo 18">
            <a:extLst>
              <a:ext uri="{FF2B5EF4-FFF2-40B4-BE49-F238E27FC236}">
                <a16:creationId xmlns:a16="http://schemas.microsoft.com/office/drawing/2014/main" id="{9DAE3DBA-3948-471D-FFBB-80522B4D5CB2}"/>
              </a:ext>
            </a:extLst>
          </p:cNvPr>
          <p:cNvSpPr/>
          <p:nvPr/>
        </p:nvSpPr>
        <p:spPr>
          <a:xfrm>
            <a:off x="2932380" y="2019943"/>
            <a:ext cx="7126600" cy="54773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CasellaDiTesto 15">
            <a:extLst>
              <a:ext uri="{FF2B5EF4-FFF2-40B4-BE49-F238E27FC236}">
                <a16:creationId xmlns:a16="http://schemas.microsoft.com/office/drawing/2014/main" id="{53B74B11-EA9D-2C7B-2B4E-4F5DEF2912FA}"/>
              </a:ext>
            </a:extLst>
          </p:cNvPr>
          <p:cNvSpPr txBox="1"/>
          <p:nvPr/>
        </p:nvSpPr>
        <p:spPr>
          <a:xfrm>
            <a:off x="3722658" y="2663596"/>
            <a:ext cx="5692372" cy="923330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First electrostatic computations in COMSOL last </a:t>
            </a:r>
            <a:r>
              <a:rPr lang="en-US" b="1" dirty="0"/>
              <a:t>10 seconds</a:t>
            </a:r>
          </a:p>
          <a:p>
            <a:pPr algn="ctr"/>
            <a:r>
              <a:rPr lang="en-US" dirty="0">
                <a:sym typeface="Wingdings" panose="05000000000000000000" pitchFamily="2" charset="2"/>
              </a:rPr>
              <a:t></a:t>
            </a:r>
            <a:endParaRPr lang="en-US" dirty="0"/>
          </a:p>
          <a:p>
            <a:r>
              <a:rPr lang="en-US" dirty="0"/>
              <a:t>Now custom Poisson solver needs only </a:t>
            </a:r>
            <a:r>
              <a:rPr lang="en-US" b="1" dirty="0"/>
              <a:t>0.064 seconds</a:t>
            </a:r>
          </a:p>
        </p:txBody>
      </p:sp>
      <p:grpSp>
        <p:nvGrpSpPr>
          <p:cNvPr id="6" name="Gruppo 5">
            <a:extLst>
              <a:ext uri="{FF2B5EF4-FFF2-40B4-BE49-F238E27FC236}">
                <a16:creationId xmlns:a16="http://schemas.microsoft.com/office/drawing/2014/main" id="{1EAA6C82-F844-FC50-1FDE-3CE029D2C42F}"/>
              </a:ext>
            </a:extLst>
          </p:cNvPr>
          <p:cNvGrpSpPr/>
          <p:nvPr/>
        </p:nvGrpSpPr>
        <p:grpSpPr>
          <a:xfrm>
            <a:off x="10058980" y="2627195"/>
            <a:ext cx="1785632" cy="1248353"/>
            <a:chOff x="9778112" y="934746"/>
            <a:chExt cx="1785632" cy="1248353"/>
          </a:xfrm>
        </p:grpSpPr>
        <p:pic>
          <p:nvPicPr>
            <p:cNvPr id="13" name="Immagine 12" descr="Immagine che contiene testo, schermata, Carattere, logo&#10;&#10;Descrizione generata automaticamente">
              <a:extLst>
                <a:ext uri="{FF2B5EF4-FFF2-40B4-BE49-F238E27FC236}">
                  <a16:creationId xmlns:a16="http://schemas.microsoft.com/office/drawing/2014/main" id="{2BA451CC-8E49-2EE1-E4CC-D1B5301300B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8776" t="32060" r="18669" b="45303"/>
            <a:stretch/>
          </p:blipFill>
          <p:spPr>
            <a:xfrm>
              <a:off x="9778112" y="1643099"/>
              <a:ext cx="570446" cy="540000"/>
            </a:xfrm>
            <a:prstGeom prst="rect">
              <a:avLst/>
            </a:prstGeom>
          </p:spPr>
        </p:pic>
        <p:pic>
          <p:nvPicPr>
            <p:cNvPr id="20" name="Immagine 19" descr="Immagine che contiene cerchio, simbolo, Elementi grafici&#10;&#10;Descrizione generata automaticamente">
              <a:extLst>
                <a:ext uri="{FF2B5EF4-FFF2-40B4-BE49-F238E27FC236}">
                  <a16:creationId xmlns:a16="http://schemas.microsoft.com/office/drawing/2014/main" id="{CF0A714D-B919-8182-30E3-1F020BEF05D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045744" y="1643099"/>
              <a:ext cx="518000" cy="540000"/>
            </a:xfrm>
            <a:prstGeom prst="rect">
              <a:avLst/>
            </a:prstGeom>
          </p:spPr>
        </p:pic>
        <p:cxnSp>
          <p:nvCxnSpPr>
            <p:cNvPr id="21" name="Connettore a gomito 20">
              <a:extLst>
                <a:ext uri="{FF2B5EF4-FFF2-40B4-BE49-F238E27FC236}">
                  <a16:creationId xmlns:a16="http://schemas.microsoft.com/office/drawing/2014/main" id="{84DAB7E9-A2DA-1666-888B-C2F2BD0F3D99}"/>
                </a:ext>
              </a:extLst>
            </p:cNvPr>
            <p:cNvCxnSpPr>
              <a:cxnSpLocks/>
              <a:stCxn id="23" idx="1"/>
              <a:endCxn id="20" idx="1"/>
            </p:cNvCxnSpPr>
            <p:nvPr/>
          </p:nvCxnSpPr>
          <p:spPr>
            <a:xfrm rot="10800000" flipH="1" flipV="1">
              <a:off x="10348558" y="1204745"/>
              <a:ext cx="697185" cy="708353"/>
            </a:xfrm>
            <a:prstGeom prst="bentConnector3">
              <a:avLst>
                <a:gd name="adj1" fmla="val 65305"/>
              </a:avLst>
            </a:prstGeom>
            <a:ln w="28575"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Connettore a gomito 21">
              <a:extLst>
                <a:ext uri="{FF2B5EF4-FFF2-40B4-BE49-F238E27FC236}">
                  <a16:creationId xmlns:a16="http://schemas.microsoft.com/office/drawing/2014/main" id="{2873CE07-1288-5F0E-AE6A-61477EB1E912}"/>
                </a:ext>
              </a:extLst>
            </p:cNvPr>
            <p:cNvCxnSpPr>
              <a:cxnSpLocks/>
              <a:stCxn id="23" idx="3"/>
              <a:endCxn id="13" idx="3"/>
            </p:cNvCxnSpPr>
            <p:nvPr/>
          </p:nvCxnSpPr>
          <p:spPr>
            <a:xfrm flipH="1">
              <a:off x="10348558" y="1204746"/>
              <a:ext cx="697186" cy="708353"/>
            </a:xfrm>
            <a:prstGeom prst="bentConnector3">
              <a:avLst>
                <a:gd name="adj1" fmla="val 62026"/>
              </a:avLst>
            </a:prstGeom>
            <a:ln w="28575"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23" name="Immagine 22" descr="Immagine che contiene testo, grafica, Elementi grafici, Carattere&#10;&#10;Descrizione generata automaticamente">
              <a:extLst>
                <a:ext uri="{FF2B5EF4-FFF2-40B4-BE49-F238E27FC236}">
                  <a16:creationId xmlns:a16="http://schemas.microsoft.com/office/drawing/2014/main" id="{5DCA2651-2773-2BF2-7991-DEE4B32A41A5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5052" t="5826" r="24819" b="25149"/>
            <a:stretch/>
          </p:blipFill>
          <p:spPr>
            <a:xfrm>
              <a:off x="10348559" y="934746"/>
              <a:ext cx="697185" cy="540000"/>
            </a:xfrm>
            <a:prstGeom prst="rect">
              <a:avLst/>
            </a:prstGeom>
          </p:spPr>
        </p:pic>
      </p:grpSp>
      <p:grpSp>
        <p:nvGrpSpPr>
          <p:cNvPr id="24" name="Gruppo 23">
            <a:extLst>
              <a:ext uri="{FF2B5EF4-FFF2-40B4-BE49-F238E27FC236}">
                <a16:creationId xmlns:a16="http://schemas.microsoft.com/office/drawing/2014/main" id="{3B11AE4B-C160-6C92-DBB6-2BD444F30273}"/>
              </a:ext>
            </a:extLst>
          </p:cNvPr>
          <p:cNvGrpSpPr/>
          <p:nvPr/>
        </p:nvGrpSpPr>
        <p:grpSpPr>
          <a:xfrm>
            <a:off x="10733109" y="1"/>
            <a:ext cx="1067303" cy="914630"/>
            <a:chOff x="6621407" y="1878934"/>
            <a:chExt cx="3468624" cy="3121152"/>
          </a:xfrm>
        </p:grpSpPr>
        <p:sp>
          <p:nvSpPr>
            <p:cNvPr id="25" name="Ovale 24">
              <a:extLst>
                <a:ext uri="{FF2B5EF4-FFF2-40B4-BE49-F238E27FC236}">
                  <a16:creationId xmlns:a16="http://schemas.microsoft.com/office/drawing/2014/main" id="{DCC2052F-F337-9EEF-A5F6-8F617D4BF005}"/>
                </a:ext>
              </a:extLst>
            </p:cNvPr>
            <p:cNvSpPr/>
            <p:nvPr/>
          </p:nvSpPr>
          <p:spPr>
            <a:xfrm>
              <a:off x="7094474" y="2354318"/>
              <a:ext cx="2532993" cy="2165131"/>
            </a:xfrm>
            <a:prstGeom prst="ellipse">
              <a:avLst/>
            </a:prstGeom>
            <a:solidFill>
              <a:schemeClr val="bg1"/>
            </a:solidFill>
            <a:ln w="15875">
              <a:solidFill>
                <a:schemeClr val="accent1">
                  <a:shade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pic>
          <p:nvPicPr>
            <p:cNvPr id="26" name="Immagine 25">
              <a:extLst>
                <a:ext uri="{FF2B5EF4-FFF2-40B4-BE49-F238E27FC236}">
                  <a16:creationId xmlns:a16="http://schemas.microsoft.com/office/drawing/2014/main" id="{CBB38E2F-CDFB-FC85-5696-762BBDB3A7C7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621407" y="1878934"/>
              <a:ext cx="3468624" cy="3121152"/>
            </a:xfrm>
            <a:prstGeom prst="rect">
              <a:avLst/>
            </a:prstGeom>
          </p:spPr>
        </p:pic>
      </p:grpSp>
      <p:pic>
        <p:nvPicPr>
          <p:cNvPr id="10" name="Immagine 9" descr="Immagine che contiene nero, oscurità&#10;&#10;Descrizione generata automaticamente">
            <a:extLst>
              <a:ext uri="{FF2B5EF4-FFF2-40B4-BE49-F238E27FC236}">
                <a16:creationId xmlns:a16="http://schemas.microsoft.com/office/drawing/2014/main" id="{3CF571E8-5774-AD31-9859-9172C35C999E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651"/>
          <a:stretch/>
        </p:blipFill>
        <p:spPr>
          <a:xfrm>
            <a:off x="471000" y="4783043"/>
            <a:ext cx="10276790" cy="1640394"/>
          </a:xfrm>
          <a:prstGeom prst="rect">
            <a:avLst/>
          </a:prstGeom>
          <a:ln w="25400">
            <a:solidFill>
              <a:schemeClr val="accent1"/>
            </a:solidFill>
          </a:ln>
        </p:spPr>
      </p:pic>
      <p:sp>
        <p:nvSpPr>
          <p:cNvPr id="7" name="CasellaDiTesto 6">
            <a:extLst>
              <a:ext uri="{FF2B5EF4-FFF2-40B4-BE49-F238E27FC236}">
                <a16:creationId xmlns:a16="http://schemas.microsoft.com/office/drawing/2014/main" id="{A4A54835-E5D8-4BCF-6410-CC93FEDD99AF}"/>
              </a:ext>
            </a:extLst>
          </p:cNvPr>
          <p:cNvSpPr txBox="1"/>
          <p:nvPr/>
        </p:nvSpPr>
        <p:spPr>
          <a:xfrm>
            <a:off x="11577196" y="6252045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/>
              <a:t>7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575773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30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30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10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5" grpId="0" animBg="1"/>
      <p:bldP spid="17" grpId="0" animBg="1"/>
      <p:bldP spid="19" grpId="0" animBg="1"/>
      <p:bldP spid="16" grpId="0" animBg="1"/>
      <p:bldP spid="16" grpId="1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4" name="CasellaDiTesto 3">
                <a:extLst>
                  <a:ext uri="{FF2B5EF4-FFF2-40B4-BE49-F238E27FC236}">
                    <a16:creationId xmlns:a16="http://schemas.microsoft.com/office/drawing/2014/main" id="{03AD1EC8-EDAA-C889-617C-7CFC4A96C5FC}"/>
                  </a:ext>
                </a:extLst>
              </p:cNvPr>
              <p:cNvSpPr txBox="1"/>
              <p:nvPr/>
            </p:nvSpPr>
            <p:spPr>
              <a:xfrm>
                <a:off x="249233" y="3411507"/>
                <a:ext cx="9332170" cy="102047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̿"/>
                          <m:ctrlPr>
                            <a:rPr lang="it-IT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sSub>
                            <m:sSubPr>
                              <m:ctrlPr>
                                <a:rPr lang="it-IT" i="1" smtClean="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i="1" smtClean="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𝜀</m:t>
                              </m:r>
                            </m:e>
                            <m:sub>
                              <m:r>
                                <a:rPr lang="it-IT" b="0" i="1" smtClean="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sub>
                          </m:sSub>
                        </m:e>
                      </m:acc>
                      <m:r>
                        <a:rPr lang="it-IT" b="0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acc>
                        <m:accPr>
                          <m:chr m:val="̿"/>
                          <m:ctrlPr>
                            <a:rPr lang="it-IT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it-IT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𝐼</m:t>
                          </m:r>
                        </m:e>
                      </m:acc>
                      <m:r>
                        <a:rPr lang="it-IT" b="0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it-IT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it-IT" b="0" i="1" smtClean="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b="0" i="1" smtClean="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e>
                            <m:sub>
                              <m:r>
                                <a:rPr lang="it-IT" b="0" i="1" smtClean="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sub>
                          </m:sSub>
                          <m:sSub>
                            <m:sSubPr>
                              <m:ctrlPr>
                                <a:rPr lang="it-IT" b="0" i="1" smtClean="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b="0" i="1" smtClean="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  <m:t>𝑞</m:t>
                              </m:r>
                            </m:e>
                            <m:sub>
                              <m:r>
                                <a:rPr lang="it-IT" b="0" i="1" smtClean="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sub>
                          </m:sSub>
                        </m:num>
                        <m:den>
                          <m:r>
                            <a:rPr lang="it-IT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𝑖𝑤</m:t>
                          </m:r>
                          <m:sSub>
                            <m:sSubPr>
                              <m:ctrlPr>
                                <a:rPr lang="it-IT" b="0" i="1" smtClean="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b="0" i="1" smtClean="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𝜀</m:t>
                              </m:r>
                            </m:e>
                            <m:sub>
                              <m:r>
                                <a:rPr lang="it-IT" b="0" i="1" smtClean="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  <m:d>
                            <m:dPr>
                              <m:ctrlPr>
                                <a:rPr lang="it-IT" b="0" i="1" smtClean="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it-IT" b="0" i="1" smtClean="0">
                                      <a:solidFill>
                                        <a:srgbClr val="0070C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it-IT" b="0" i="1" smtClean="0">
                                      <a:solidFill>
                                        <a:srgbClr val="0070C0"/>
                                      </a:solidFill>
                                      <a:latin typeface="Cambria Math" panose="02040503050406030204" pitchFamily="18" charset="0"/>
                                    </a:rPr>
                                    <m:t>𝐴</m:t>
                                  </m:r>
                                </m:e>
                                <m:sup>
                                  <m:r>
                                    <a:rPr lang="it-IT" b="0" i="1" smtClean="0">
                                      <a:solidFill>
                                        <a:srgbClr val="0070C0"/>
                                      </a:solidFill>
                                      <a:latin typeface="Cambria Math" panose="02040503050406030204" pitchFamily="18" charset="0"/>
                                    </a:rPr>
                                    <m:t>3</m:t>
                                  </m:r>
                                </m:sup>
                              </m:sSup>
                              <m:r>
                                <a:rPr lang="it-IT" b="0" i="1" smtClean="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r>
                                <a:rPr lang="it-IT" b="0" i="1" smtClean="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  <m:sSup>
                                <m:sSupPr>
                                  <m:ctrlPr>
                                    <a:rPr lang="it-IT" b="0" i="1" smtClean="0">
                                      <a:solidFill>
                                        <a:srgbClr val="0070C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it-IT" b="0" i="1" smtClean="0">
                                      <a:solidFill>
                                        <a:srgbClr val="0070C0"/>
                                      </a:solidFill>
                                      <a:latin typeface="Cambria Math" panose="02040503050406030204" pitchFamily="18" charset="0"/>
                                    </a:rPr>
                                    <m:t>𝐵</m:t>
                                  </m:r>
                                </m:e>
                                <m:sup>
                                  <m:r>
                                    <a:rPr lang="it-IT" b="0" i="1" smtClean="0">
                                      <a:solidFill>
                                        <a:srgbClr val="0070C0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e>
                          </m:d>
                        </m:den>
                      </m:f>
                      <m:d>
                        <m:dPr>
                          <m:begChr m:val="["/>
                          <m:endChr m:val="]"/>
                          <m:ctrlPr>
                            <a:rPr lang="it-IT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3"/>
                                    <m:mcJc m:val="center"/>
                                  </m:mcPr>
                                </m:mc>
                              </m:mcs>
                              <m:ctrlPr>
                                <a:rPr lang="it-IT" i="1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sSup>
                                  <m:sSupPr>
                                    <m:ctrlPr>
                                      <a:rPr lang="it-IT" i="1" smtClean="0">
                                        <a:solidFill>
                                          <a:srgbClr val="0070C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it-IT" b="0" i="1" smtClean="0">
                                        <a:solidFill>
                                          <a:srgbClr val="0070C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𝐴</m:t>
                                    </m:r>
                                  </m:e>
                                  <m:sup>
                                    <m:r>
                                      <a:rPr lang="it-IT" b="0" i="1" smtClean="0">
                                        <a:solidFill>
                                          <a:srgbClr val="0070C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p>
                                <m:r>
                                  <m:rPr>
                                    <m:brk m:alnAt="7"/>
                                  </m:rPr>
                                  <a:rPr lang="it-IT" b="0" i="1" smtClean="0">
                                    <a:solidFill>
                                      <a:srgbClr val="0070C0"/>
                                    </a:solidFill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  <m:sSubSup>
                                  <m:sSubSupPr>
                                    <m:ctrlPr>
                                      <a:rPr lang="it-IT" b="0" i="1" smtClean="0">
                                        <a:solidFill>
                                          <a:srgbClr val="0070C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it-IT" b="0" i="1" smtClean="0">
                                        <a:solidFill>
                                          <a:srgbClr val="0070C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𝐵</m:t>
                                    </m:r>
                                  </m:e>
                                  <m:sub>
                                    <m:r>
                                      <a:rPr lang="it-IT" b="0" i="1" smtClean="0">
                                        <a:solidFill>
                                          <a:srgbClr val="0070C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sub>
                                  <m:sup>
                                    <m:r>
                                      <a:rPr lang="it-IT" b="0" i="1" smtClean="0">
                                        <a:solidFill>
                                          <a:srgbClr val="0070C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bSup>
                              </m:e>
                              <m:e>
                                <m:sSub>
                                  <m:sSubPr>
                                    <m:ctrlPr>
                                      <a:rPr lang="it-IT" i="1">
                                        <a:solidFill>
                                          <a:srgbClr val="0070C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it-IT" i="1">
                                        <a:solidFill>
                                          <a:srgbClr val="0070C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𝐵</m:t>
                                    </m:r>
                                  </m:e>
                                  <m:sub>
                                    <m:r>
                                      <a:rPr lang="it-IT" i="1">
                                        <a:solidFill>
                                          <a:srgbClr val="0070C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sub>
                                </m:sSub>
                                <m:sSub>
                                  <m:sSubPr>
                                    <m:ctrlPr>
                                      <a:rPr lang="it-IT" i="1">
                                        <a:solidFill>
                                          <a:srgbClr val="0070C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it-IT" i="1">
                                        <a:solidFill>
                                          <a:srgbClr val="0070C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𝐵</m:t>
                                    </m:r>
                                  </m:e>
                                  <m:sub>
                                    <m:r>
                                      <a:rPr lang="it-IT" b="0" i="1" smtClean="0">
                                        <a:solidFill>
                                          <a:srgbClr val="0070C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𝑦</m:t>
                                    </m:r>
                                  </m:sub>
                                </m:sSub>
                                <m:r>
                                  <a:rPr lang="it-IT" b="0" i="1" smtClean="0">
                                    <a:solidFill>
                                      <a:srgbClr val="0070C0"/>
                                    </a:solidFill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  <m:r>
                                  <a:rPr lang="it-IT" b="0" i="1" smtClean="0">
                                    <a:solidFill>
                                      <a:srgbClr val="0070C0"/>
                                    </a:solidFill>
                                    <a:latin typeface="Cambria Math" panose="02040503050406030204" pitchFamily="18" charset="0"/>
                                  </a:rPr>
                                  <m:t>𝐴</m:t>
                                </m:r>
                                <m:sSub>
                                  <m:sSubPr>
                                    <m:ctrlPr>
                                      <a:rPr lang="it-IT" i="1">
                                        <a:solidFill>
                                          <a:srgbClr val="0070C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it-IT" i="1">
                                        <a:solidFill>
                                          <a:srgbClr val="0070C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𝐵</m:t>
                                    </m:r>
                                  </m:e>
                                  <m:sub>
                                    <m:r>
                                      <a:rPr lang="it-IT" b="0" i="1" smtClean="0">
                                        <a:solidFill>
                                          <a:srgbClr val="0070C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𝑧</m:t>
                                    </m:r>
                                  </m:sub>
                                </m:sSub>
                              </m:e>
                              <m:e>
                                <m:sSub>
                                  <m:sSubPr>
                                    <m:ctrlPr>
                                      <a:rPr lang="it-IT" i="1">
                                        <a:solidFill>
                                          <a:srgbClr val="0070C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it-IT" i="1">
                                        <a:solidFill>
                                          <a:srgbClr val="0070C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𝐵</m:t>
                                    </m:r>
                                  </m:e>
                                  <m:sub>
                                    <m:r>
                                      <a:rPr lang="it-IT" i="1">
                                        <a:solidFill>
                                          <a:srgbClr val="0070C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sub>
                                </m:sSub>
                                <m:sSub>
                                  <m:sSubPr>
                                    <m:ctrlPr>
                                      <a:rPr lang="it-IT" i="1">
                                        <a:solidFill>
                                          <a:srgbClr val="0070C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it-IT" i="1">
                                        <a:solidFill>
                                          <a:srgbClr val="0070C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𝐵</m:t>
                                    </m:r>
                                  </m:e>
                                  <m:sub>
                                    <m:r>
                                      <a:rPr lang="it-IT" b="0" i="1" smtClean="0">
                                        <a:solidFill>
                                          <a:srgbClr val="0070C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𝑧</m:t>
                                    </m:r>
                                  </m:sub>
                                </m:sSub>
                                <m:r>
                                  <a:rPr lang="it-IT" b="0" i="1" smtClean="0">
                                    <a:solidFill>
                                      <a:srgbClr val="0070C0"/>
                                    </a:solidFill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r>
                                  <a:rPr lang="it-IT" b="0" i="1" smtClean="0">
                                    <a:solidFill>
                                      <a:srgbClr val="0070C0"/>
                                    </a:solidFill>
                                    <a:latin typeface="Cambria Math" panose="02040503050406030204" pitchFamily="18" charset="0"/>
                                  </a:rPr>
                                  <m:t>𝐴</m:t>
                                </m:r>
                                <m:sSub>
                                  <m:sSubPr>
                                    <m:ctrlPr>
                                      <a:rPr lang="it-IT" i="1">
                                        <a:solidFill>
                                          <a:srgbClr val="0070C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it-IT" i="1">
                                        <a:solidFill>
                                          <a:srgbClr val="0070C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𝐵</m:t>
                                    </m:r>
                                  </m:e>
                                  <m:sub>
                                    <m:r>
                                      <a:rPr lang="it-IT" b="0" i="1" smtClean="0">
                                        <a:solidFill>
                                          <a:srgbClr val="0070C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𝑦</m:t>
                                    </m:r>
                                  </m:sub>
                                </m:sSub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it-IT" i="1">
                                        <a:solidFill>
                                          <a:srgbClr val="0070C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it-IT" i="1">
                                        <a:solidFill>
                                          <a:srgbClr val="0070C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𝐵</m:t>
                                    </m:r>
                                  </m:e>
                                  <m:sub>
                                    <m:r>
                                      <a:rPr lang="it-IT" i="1">
                                        <a:solidFill>
                                          <a:srgbClr val="0070C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sub>
                                </m:sSub>
                                <m:sSub>
                                  <m:sSubPr>
                                    <m:ctrlPr>
                                      <a:rPr lang="it-IT" i="1">
                                        <a:solidFill>
                                          <a:srgbClr val="0070C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it-IT" i="1">
                                        <a:solidFill>
                                          <a:srgbClr val="0070C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𝐵</m:t>
                                    </m:r>
                                  </m:e>
                                  <m:sub>
                                    <m:r>
                                      <a:rPr lang="it-IT" b="0" i="1" smtClean="0">
                                        <a:solidFill>
                                          <a:srgbClr val="0070C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𝑦</m:t>
                                    </m:r>
                                  </m:sub>
                                </m:sSub>
                                <m:r>
                                  <a:rPr lang="it-IT" b="0" i="1" smtClean="0">
                                    <a:solidFill>
                                      <a:srgbClr val="0070C0"/>
                                    </a:solidFill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r>
                                  <a:rPr lang="it-IT" b="0" i="1" smtClean="0">
                                    <a:solidFill>
                                      <a:srgbClr val="0070C0"/>
                                    </a:solidFill>
                                    <a:latin typeface="Cambria Math" panose="02040503050406030204" pitchFamily="18" charset="0"/>
                                  </a:rPr>
                                  <m:t>𝐴</m:t>
                                </m:r>
                                <m:sSub>
                                  <m:sSubPr>
                                    <m:ctrlPr>
                                      <a:rPr lang="it-IT" i="1">
                                        <a:solidFill>
                                          <a:srgbClr val="0070C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it-IT" i="1">
                                        <a:solidFill>
                                          <a:srgbClr val="0070C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𝐵</m:t>
                                    </m:r>
                                  </m:e>
                                  <m:sub>
                                    <m:r>
                                      <a:rPr lang="it-IT" b="0" i="1" smtClean="0">
                                        <a:solidFill>
                                          <a:srgbClr val="0070C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𝑧</m:t>
                                    </m:r>
                                  </m:sub>
                                </m:sSub>
                              </m:e>
                              <m:e>
                                <m:sSup>
                                  <m:sSupPr>
                                    <m:ctrlPr>
                                      <a:rPr lang="it-IT" i="1">
                                        <a:solidFill>
                                          <a:srgbClr val="0070C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it-IT" i="1">
                                        <a:solidFill>
                                          <a:srgbClr val="0070C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𝐴</m:t>
                                    </m:r>
                                  </m:e>
                                  <m:sup>
                                    <m:r>
                                      <a:rPr lang="it-IT" i="1">
                                        <a:solidFill>
                                          <a:srgbClr val="0070C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p>
                                <m:r>
                                  <m:rPr>
                                    <m:brk m:alnAt="7"/>
                                  </m:rPr>
                                  <a:rPr lang="it-IT" i="1">
                                    <a:solidFill>
                                      <a:srgbClr val="0070C0"/>
                                    </a:solidFill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  <m:sSubSup>
                                  <m:sSubSupPr>
                                    <m:ctrlPr>
                                      <a:rPr lang="it-IT" i="1">
                                        <a:solidFill>
                                          <a:srgbClr val="0070C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it-IT" i="1">
                                        <a:solidFill>
                                          <a:srgbClr val="0070C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𝐵</m:t>
                                    </m:r>
                                  </m:e>
                                  <m:sub>
                                    <m:r>
                                      <a:rPr lang="it-IT" b="0" i="1" smtClean="0">
                                        <a:solidFill>
                                          <a:srgbClr val="0070C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𝑦</m:t>
                                    </m:r>
                                  </m:sub>
                                  <m:sup>
                                    <m:r>
                                      <a:rPr lang="it-IT" i="1">
                                        <a:solidFill>
                                          <a:srgbClr val="0070C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bSup>
                              </m:e>
                              <m:e>
                                <m:sSub>
                                  <m:sSubPr>
                                    <m:ctrlPr>
                                      <a:rPr lang="it-IT" i="1">
                                        <a:solidFill>
                                          <a:srgbClr val="0070C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it-IT" i="1">
                                        <a:solidFill>
                                          <a:srgbClr val="0070C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𝐵</m:t>
                                    </m:r>
                                  </m:e>
                                  <m:sub>
                                    <m:r>
                                      <a:rPr lang="it-IT" i="1">
                                        <a:solidFill>
                                          <a:srgbClr val="0070C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𝑦</m:t>
                                    </m:r>
                                  </m:sub>
                                </m:sSub>
                                <m:sSub>
                                  <m:sSubPr>
                                    <m:ctrlPr>
                                      <a:rPr lang="it-IT" i="1">
                                        <a:solidFill>
                                          <a:srgbClr val="0070C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it-IT" i="1">
                                        <a:solidFill>
                                          <a:srgbClr val="0070C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𝐵</m:t>
                                    </m:r>
                                  </m:e>
                                  <m:sub>
                                    <m:r>
                                      <a:rPr lang="it-IT" b="0" i="1" smtClean="0">
                                        <a:solidFill>
                                          <a:srgbClr val="0070C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𝑧</m:t>
                                    </m:r>
                                  </m:sub>
                                </m:sSub>
                                <m:r>
                                  <a:rPr lang="it-IT" b="0" i="1" smtClean="0">
                                    <a:solidFill>
                                      <a:srgbClr val="0070C0"/>
                                    </a:solidFill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  <m:r>
                                  <a:rPr lang="it-IT" b="0" i="1" smtClean="0">
                                    <a:solidFill>
                                      <a:srgbClr val="0070C0"/>
                                    </a:solidFill>
                                    <a:latin typeface="Cambria Math" panose="02040503050406030204" pitchFamily="18" charset="0"/>
                                  </a:rPr>
                                  <m:t>𝐴</m:t>
                                </m:r>
                                <m:sSub>
                                  <m:sSubPr>
                                    <m:ctrlPr>
                                      <a:rPr lang="it-IT" i="1">
                                        <a:solidFill>
                                          <a:srgbClr val="0070C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it-IT" i="1">
                                        <a:solidFill>
                                          <a:srgbClr val="0070C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𝐵</m:t>
                                    </m:r>
                                  </m:e>
                                  <m:sub>
                                    <m:r>
                                      <a:rPr lang="it-IT" b="0" i="1" smtClean="0">
                                        <a:solidFill>
                                          <a:srgbClr val="0070C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sub>
                                </m:sSub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it-IT" i="1">
                                        <a:solidFill>
                                          <a:srgbClr val="0070C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it-IT" i="1">
                                        <a:solidFill>
                                          <a:srgbClr val="0070C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𝐵</m:t>
                                    </m:r>
                                  </m:e>
                                  <m:sub>
                                    <m:r>
                                      <a:rPr lang="it-IT" b="0" i="1" smtClean="0">
                                        <a:solidFill>
                                          <a:srgbClr val="0070C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sub>
                                </m:sSub>
                                <m:sSub>
                                  <m:sSubPr>
                                    <m:ctrlPr>
                                      <a:rPr lang="it-IT" i="1">
                                        <a:solidFill>
                                          <a:srgbClr val="0070C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it-IT" i="1">
                                        <a:solidFill>
                                          <a:srgbClr val="0070C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𝐵</m:t>
                                    </m:r>
                                  </m:e>
                                  <m:sub>
                                    <m:r>
                                      <a:rPr lang="it-IT" b="0" i="1" smtClean="0">
                                        <a:solidFill>
                                          <a:srgbClr val="0070C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𝑧</m:t>
                                    </m:r>
                                  </m:sub>
                                </m:sSub>
                                <m:r>
                                  <a:rPr lang="it-IT" b="0" i="1" smtClean="0">
                                    <a:solidFill>
                                      <a:srgbClr val="0070C0"/>
                                    </a:solidFill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  <m:r>
                                  <a:rPr lang="it-IT" b="0" i="1" smtClean="0">
                                    <a:solidFill>
                                      <a:srgbClr val="0070C0"/>
                                    </a:solidFill>
                                    <a:latin typeface="Cambria Math" panose="02040503050406030204" pitchFamily="18" charset="0"/>
                                  </a:rPr>
                                  <m:t>𝐴</m:t>
                                </m:r>
                                <m:sSub>
                                  <m:sSubPr>
                                    <m:ctrlPr>
                                      <a:rPr lang="it-IT" i="1">
                                        <a:solidFill>
                                          <a:srgbClr val="0070C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it-IT" i="1">
                                        <a:solidFill>
                                          <a:srgbClr val="0070C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𝐵</m:t>
                                    </m:r>
                                  </m:e>
                                  <m:sub>
                                    <m:r>
                                      <a:rPr lang="it-IT" i="1">
                                        <a:solidFill>
                                          <a:srgbClr val="0070C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𝑦</m:t>
                                    </m:r>
                                  </m:sub>
                                </m:sSub>
                              </m:e>
                              <m:e>
                                <m:sSub>
                                  <m:sSubPr>
                                    <m:ctrlPr>
                                      <a:rPr lang="it-IT" i="1">
                                        <a:solidFill>
                                          <a:srgbClr val="0070C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it-IT" i="1">
                                        <a:solidFill>
                                          <a:srgbClr val="0070C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𝐵</m:t>
                                    </m:r>
                                  </m:e>
                                  <m:sub>
                                    <m:r>
                                      <a:rPr lang="it-IT" i="1">
                                        <a:solidFill>
                                          <a:srgbClr val="0070C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𝑦</m:t>
                                    </m:r>
                                  </m:sub>
                                </m:sSub>
                                <m:sSub>
                                  <m:sSubPr>
                                    <m:ctrlPr>
                                      <a:rPr lang="it-IT" i="1">
                                        <a:solidFill>
                                          <a:srgbClr val="0070C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it-IT" i="1">
                                        <a:solidFill>
                                          <a:srgbClr val="0070C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𝐵</m:t>
                                    </m:r>
                                  </m:e>
                                  <m:sub>
                                    <m:r>
                                      <a:rPr lang="it-IT" b="0" i="1" smtClean="0">
                                        <a:solidFill>
                                          <a:srgbClr val="0070C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𝑧</m:t>
                                    </m:r>
                                  </m:sub>
                                </m:sSub>
                                <m:r>
                                  <a:rPr lang="it-IT" b="0" i="1" smtClean="0">
                                    <a:solidFill>
                                      <a:srgbClr val="0070C0"/>
                                    </a:solidFill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r>
                                  <a:rPr lang="it-IT" b="0" i="1" smtClean="0">
                                    <a:solidFill>
                                      <a:srgbClr val="0070C0"/>
                                    </a:solidFill>
                                    <a:latin typeface="Cambria Math" panose="02040503050406030204" pitchFamily="18" charset="0"/>
                                  </a:rPr>
                                  <m:t>𝐴</m:t>
                                </m:r>
                                <m:sSub>
                                  <m:sSubPr>
                                    <m:ctrlPr>
                                      <a:rPr lang="it-IT" i="1">
                                        <a:solidFill>
                                          <a:srgbClr val="0070C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it-IT" i="1">
                                        <a:solidFill>
                                          <a:srgbClr val="0070C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𝐵</m:t>
                                    </m:r>
                                  </m:e>
                                  <m:sub>
                                    <m:r>
                                      <a:rPr lang="it-IT" b="0" i="1" smtClean="0">
                                        <a:solidFill>
                                          <a:srgbClr val="0070C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sub>
                                </m:sSub>
                              </m:e>
                              <m:e>
                                <m:sSup>
                                  <m:sSupPr>
                                    <m:ctrlPr>
                                      <a:rPr lang="it-IT" i="1">
                                        <a:solidFill>
                                          <a:srgbClr val="0070C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it-IT" i="1">
                                        <a:solidFill>
                                          <a:srgbClr val="0070C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𝐴</m:t>
                                    </m:r>
                                  </m:e>
                                  <m:sup>
                                    <m:r>
                                      <a:rPr lang="it-IT" i="1">
                                        <a:solidFill>
                                          <a:srgbClr val="0070C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p>
                                <m:r>
                                  <m:rPr>
                                    <m:brk m:alnAt="7"/>
                                  </m:rPr>
                                  <a:rPr lang="it-IT" i="1">
                                    <a:solidFill>
                                      <a:srgbClr val="0070C0"/>
                                    </a:solidFill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  <m:sSubSup>
                                  <m:sSubSupPr>
                                    <m:ctrlPr>
                                      <a:rPr lang="it-IT" i="1">
                                        <a:solidFill>
                                          <a:srgbClr val="0070C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it-IT" i="1">
                                        <a:solidFill>
                                          <a:srgbClr val="0070C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𝐵</m:t>
                                    </m:r>
                                  </m:e>
                                  <m:sub>
                                    <m:r>
                                      <a:rPr lang="it-IT" b="0" i="1" smtClean="0">
                                        <a:solidFill>
                                          <a:srgbClr val="0070C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𝑧</m:t>
                                    </m:r>
                                  </m:sub>
                                  <m:sup>
                                    <m:r>
                                      <a:rPr lang="it-IT" i="1">
                                        <a:solidFill>
                                          <a:srgbClr val="0070C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bSup>
                              </m:e>
                            </m:mr>
                          </m:m>
                        </m:e>
                      </m:d>
                      <m:r>
                        <a:rPr lang="it-IT" b="0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acc>
                        <m:accPr>
                          <m:chr m:val="̿"/>
                          <m:ctrlPr>
                            <a:rPr lang="it-IT" i="1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sSub>
                            <m:sSubPr>
                              <m:ctrlPr>
                                <a:rPr lang="it-IT" i="1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i="1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𝜀</m:t>
                              </m:r>
                            </m:e>
                            <m:sub>
                              <m:r>
                                <a:rPr lang="it-IT" i="1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sub>
                          </m:sSub>
                        </m:e>
                      </m:acc>
                      <m:d>
                        <m:dPr>
                          <m:ctrlPr>
                            <a:rPr lang="it-IT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it-IT" i="1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i="1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e>
                            <m:sub>
                              <m:r>
                                <a:rPr lang="it-IT" i="1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sub>
                          </m:sSub>
                          <m:d>
                            <m:dPr>
                              <m:ctrlPr>
                                <a:rPr lang="it-IT" i="1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acc>
                                <m:accPr>
                                  <m:chr m:val="⃗"/>
                                  <m:ctrlPr>
                                    <a:rPr lang="it-IT" i="1">
                                      <a:solidFill>
                                        <a:srgbClr val="0070C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it-IT" i="1">
                                      <a:solidFill>
                                        <a:srgbClr val="0070C0"/>
                                      </a:solidFill>
                                      <a:latin typeface="Cambria Math" panose="02040503050406030204" pitchFamily="18" charset="0"/>
                                    </a:rPr>
                                    <m:t>𝑟</m:t>
                                  </m:r>
                                </m:e>
                              </m:acc>
                            </m:e>
                          </m:d>
                          <m:r>
                            <a:rPr lang="it-IT" i="1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lang="it-IT" i="1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b="0" i="1" smtClean="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it-IT" i="1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sub>
                          </m:sSub>
                          <m:d>
                            <m:dPr>
                              <m:ctrlPr>
                                <a:rPr lang="it-IT" i="1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acc>
                                <m:accPr>
                                  <m:chr m:val="⃗"/>
                                  <m:ctrlPr>
                                    <a:rPr lang="it-IT" i="1">
                                      <a:solidFill>
                                        <a:srgbClr val="0070C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it-IT" i="1">
                                      <a:solidFill>
                                        <a:srgbClr val="0070C0"/>
                                      </a:solidFill>
                                      <a:latin typeface="Cambria Math" panose="02040503050406030204" pitchFamily="18" charset="0"/>
                                    </a:rPr>
                                    <m:t>𝑟</m:t>
                                  </m:r>
                                </m:e>
                              </m:acc>
                            </m:e>
                          </m:d>
                          <m:r>
                            <a:rPr lang="it-IT" i="1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acc>
                            <m:accPr>
                              <m:chr m:val="⃗"/>
                              <m:ctrlPr>
                                <a:rPr lang="it-IT" i="1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it-IT" b="0" i="1" smtClean="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e>
                          </m:acc>
                          <m:d>
                            <m:dPr>
                              <m:ctrlPr>
                                <a:rPr lang="it-IT" i="1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acc>
                                <m:accPr>
                                  <m:chr m:val="⃗"/>
                                  <m:ctrlPr>
                                    <a:rPr lang="it-IT" i="1">
                                      <a:solidFill>
                                        <a:srgbClr val="0070C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it-IT" i="1">
                                      <a:solidFill>
                                        <a:srgbClr val="0070C0"/>
                                      </a:solidFill>
                                      <a:latin typeface="Cambria Math" panose="02040503050406030204" pitchFamily="18" charset="0"/>
                                    </a:rPr>
                                    <m:t>𝑟</m:t>
                                  </m:r>
                                </m:e>
                              </m:acc>
                            </m:e>
                          </m:d>
                        </m:e>
                      </m:d>
                    </m:oMath>
                  </m:oMathPara>
                </a14:m>
                <a:endParaRPr lang="it-IT" dirty="0">
                  <a:solidFill>
                    <a:srgbClr val="0070C0"/>
                  </a:solidFill>
                </a:endParaRPr>
              </a:p>
            </p:txBody>
          </p:sp>
        </mc:Choice>
        <mc:Fallback xmlns="">
          <p:sp>
            <p:nvSpPr>
              <p:cNvPr id="4" name="CasellaDiTesto 3">
                <a:extLst>
                  <a:ext uri="{FF2B5EF4-FFF2-40B4-BE49-F238E27FC236}">
                    <a16:creationId xmlns:a16="http://schemas.microsoft.com/office/drawing/2014/main" id="{03AD1EC8-EDAA-C889-617C-7CFC4A96C5F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9233" y="3411507"/>
                <a:ext cx="9332170" cy="1020472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CasellaDiTesto 4">
            <a:extLst>
              <a:ext uri="{FF2B5EF4-FFF2-40B4-BE49-F238E27FC236}">
                <a16:creationId xmlns:a16="http://schemas.microsoft.com/office/drawing/2014/main" id="{34B930B9-3B57-44C7-CE76-966F0FAF0354}"/>
              </a:ext>
            </a:extLst>
          </p:cNvPr>
          <p:cNvSpPr txBox="1"/>
          <p:nvPr/>
        </p:nvSpPr>
        <p:spPr>
          <a:xfrm>
            <a:off x="10497772" y="3744297"/>
            <a:ext cx="8420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0070C0"/>
                </a:solidFill>
              </a:rPr>
              <a:t>where: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CasellaDiTesto 5">
                <a:extLst>
                  <a:ext uri="{FF2B5EF4-FFF2-40B4-BE49-F238E27FC236}">
                    <a16:creationId xmlns:a16="http://schemas.microsoft.com/office/drawing/2014/main" id="{55F5C5A8-1A81-5242-9885-B0F575A41955}"/>
                  </a:ext>
                </a:extLst>
              </p:cNvPr>
              <p:cNvSpPr txBox="1"/>
              <p:nvPr/>
            </p:nvSpPr>
            <p:spPr>
              <a:xfrm>
                <a:off x="9879498" y="4297693"/>
                <a:ext cx="2141676" cy="58227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b="0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𝐴</m:t>
                      </m:r>
                      <m:r>
                        <a:rPr lang="it-IT" b="0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it-IT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it-IT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it-IT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𝑖𝑤</m:t>
                          </m:r>
                          <m:r>
                            <a:rPr lang="it-IT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it-IT" b="0" i="1" smtClean="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b="0" i="1" smtClean="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  <m:t>𝑤</m:t>
                              </m:r>
                            </m:e>
                            <m:sub>
                              <m:r>
                                <a:rPr lang="it-IT" b="0" i="1" smtClean="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  <m:t>𝑒𝑓𝑓</m:t>
                              </m:r>
                            </m:sub>
                          </m:sSub>
                          <m:r>
                            <a:rPr lang="it-IT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(</m:t>
                          </m:r>
                          <m:sSub>
                            <m:sSubPr>
                              <m:ctrlPr>
                                <a:rPr lang="it-IT" b="0" i="1" smtClean="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b="0" i="1" smtClean="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it-IT" b="0" i="1" smtClean="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sub>
                          </m:sSub>
                          <m:r>
                            <a:rPr lang="it-IT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)</m:t>
                          </m:r>
                        </m:num>
                        <m:den>
                          <m:f>
                            <m:fPr>
                              <m:type m:val="lin"/>
                              <m:ctrlPr>
                                <a:rPr lang="it-IT" b="0" i="1" smtClean="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it-IT" b="0" i="1" smtClean="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num>
                            <m:den>
                              <m:sSub>
                                <m:sSubPr>
                                  <m:ctrlPr>
                                    <a:rPr lang="it-IT" b="0" i="1" smtClean="0">
                                      <a:solidFill>
                                        <a:srgbClr val="0070C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it-IT" b="0" i="1" smtClean="0">
                                      <a:solidFill>
                                        <a:srgbClr val="0070C0"/>
                                      </a:solidFill>
                                      <a:latin typeface="Cambria Math" panose="02040503050406030204" pitchFamily="18" charset="0"/>
                                    </a:rPr>
                                    <m:t>𝑚</m:t>
                                  </m:r>
                                </m:e>
                                <m:sub>
                                  <m:r>
                                    <a:rPr lang="it-IT" b="0" i="1" smtClean="0">
                                      <a:solidFill>
                                        <a:srgbClr val="0070C0"/>
                                      </a:solidFill>
                                      <a:latin typeface="Cambria Math" panose="02040503050406030204" pitchFamily="18" charset="0"/>
                                    </a:rPr>
                                    <m:t>𝑒</m:t>
                                  </m:r>
                                </m:sub>
                              </m:sSub>
                            </m:den>
                          </m:f>
                        </m:den>
                      </m:f>
                    </m:oMath>
                  </m:oMathPara>
                </a14:m>
                <a:endParaRPr lang="it-IT" dirty="0">
                  <a:solidFill>
                    <a:srgbClr val="0070C0"/>
                  </a:solidFill>
                </a:endParaRPr>
              </a:p>
            </p:txBody>
          </p:sp>
        </mc:Choice>
        <mc:Fallback xmlns="">
          <p:sp>
            <p:nvSpPr>
              <p:cNvPr id="6" name="CasellaDiTesto 5">
                <a:extLst>
                  <a:ext uri="{FF2B5EF4-FFF2-40B4-BE49-F238E27FC236}">
                    <a16:creationId xmlns:a16="http://schemas.microsoft.com/office/drawing/2014/main" id="{55F5C5A8-1A81-5242-9885-B0F575A4195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879498" y="4297693"/>
                <a:ext cx="2141676" cy="582275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Immagine 7">
            <a:extLst>
              <a:ext uri="{FF2B5EF4-FFF2-40B4-BE49-F238E27FC236}">
                <a16:creationId xmlns:a16="http://schemas.microsoft.com/office/drawing/2014/main" id="{0B755CFF-AF50-8AAF-4DAA-3884E30ADAE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21" b="721"/>
          <a:stretch/>
        </p:blipFill>
        <p:spPr>
          <a:xfrm>
            <a:off x="5565752" y="4719238"/>
            <a:ext cx="4253180" cy="1754326"/>
          </a:xfrm>
          <a:prstGeom prst="rect">
            <a:avLst/>
          </a:prstGeom>
        </p:spPr>
      </p:pic>
      <p:pic>
        <p:nvPicPr>
          <p:cNvPr id="12" name="Immagine 11" descr="Immagine che contiene schizzo, disegno, diagramma, Disegno tecnico&#10;&#10;Descrizione generata automaticamente">
            <a:extLst>
              <a:ext uri="{FF2B5EF4-FFF2-40B4-BE49-F238E27FC236}">
                <a16:creationId xmlns:a16="http://schemas.microsoft.com/office/drawing/2014/main" id="{4C0C1F01-54D2-9EE2-B1FD-A92FA385592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6325" y="671843"/>
            <a:ext cx="3145614" cy="1800000"/>
          </a:xfrm>
          <a:prstGeom prst="rect">
            <a:avLst/>
          </a:prstGeom>
        </p:spPr>
      </p:pic>
      <p:pic>
        <p:nvPicPr>
          <p:cNvPr id="14" name="Immagine 13" descr="Immagine che contiene schizzo, disegno, diagramma, Disegno tecnico&#10;&#10;Descrizione generata automaticamente">
            <a:extLst>
              <a:ext uri="{FF2B5EF4-FFF2-40B4-BE49-F238E27FC236}">
                <a16:creationId xmlns:a16="http://schemas.microsoft.com/office/drawing/2014/main" id="{5839BDA2-6615-DDDB-8236-58D486C1B5C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83523" y="1023793"/>
            <a:ext cx="3145614" cy="1800000"/>
          </a:xfrm>
          <a:prstGeom prst="rect">
            <a:avLst/>
          </a:prstGeom>
        </p:spPr>
      </p:pic>
      <p:sp>
        <p:nvSpPr>
          <p:cNvPr id="19" name="Titolo 1">
            <a:extLst>
              <a:ext uri="{FF2B5EF4-FFF2-40B4-BE49-F238E27FC236}">
                <a16:creationId xmlns:a16="http://schemas.microsoft.com/office/drawing/2014/main" id="{D5682156-30C7-1E9D-AF9F-F15B21BDCED6}"/>
              </a:ext>
            </a:extLst>
          </p:cNvPr>
          <p:cNvSpPr txBox="1">
            <a:spLocks/>
          </p:cNvSpPr>
          <p:nvPr/>
        </p:nvSpPr>
        <p:spPr>
          <a:xfrm>
            <a:off x="2152650" y="-79014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400" b="1" dirty="0">
                <a:latin typeface="+mn-lt"/>
                <a:ea typeface="+mn-ea"/>
                <a:cs typeface="+mn-cs"/>
              </a:rPr>
              <a:t>Electromagnetic simulation</a:t>
            </a:r>
          </a:p>
        </p:txBody>
      </p:sp>
      <p:sp>
        <p:nvSpPr>
          <p:cNvPr id="20" name="Rettangolo 19">
            <a:extLst>
              <a:ext uri="{FF2B5EF4-FFF2-40B4-BE49-F238E27FC236}">
                <a16:creationId xmlns:a16="http://schemas.microsoft.com/office/drawing/2014/main" id="{587E20B4-119C-B0D6-E46F-C6D1040A1BFE}"/>
              </a:ext>
            </a:extLst>
          </p:cNvPr>
          <p:cNvSpPr/>
          <p:nvPr/>
        </p:nvSpPr>
        <p:spPr>
          <a:xfrm>
            <a:off x="1678227" y="2592903"/>
            <a:ext cx="3324225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dirty="0">
                <a:latin typeface="Comic Sans MS" panose="030F0702030302020204" pitchFamily="66" charset="0"/>
              </a:rPr>
              <a:t>Stepped impedance transformer</a:t>
            </a:r>
            <a:endParaRPr lang="en-GB" sz="1600" baseline="30000" dirty="0"/>
          </a:p>
        </p:txBody>
      </p:sp>
      <p:cxnSp>
        <p:nvCxnSpPr>
          <p:cNvPr id="22" name="Connettore 2 21">
            <a:extLst>
              <a:ext uri="{FF2B5EF4-FFF2-40B4-BE49-F238E27FC236}">
                <a16:creationId xmlns:a16="http://schemas.microsoft.com/office/drawing/2014/main" id="{67284745-BD41-7F01-1E29-E01DB4954733}"/>
              </a:ext>
            </a:extLst>
          </p:cNvPr>
          <p:cNvCxnSpPr>
            <a:cxnSpLocks/>
            <a:stCxn id="20" idx="0"/>
          </p:cNvCxnSpPr>
          <p:nvPr/>
        </p:nvCxnSpPr>
        <p:spPr>
          <a:xfrm flipV="1">
            <a:off x="3340340" y="1762125"/>
            <a:ext cx="0" cy="830778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ettangolo 23">
            <a:extLst>
              <a:ext uri="{FF2B5EF4-FFF2-40B4-BE49-F238E27FC236}">
                <a16:creationId xmlns:a16="http://schemas.microsoft.com/office/drawing/2014/main" id="{A07F42A0-E520-2568-EEB9-82F801AFC0AA}"/>
              </a:ext>
            </a:extLst>
          </p:cNvPr>
          <p:cNvSpPr/>
          <p:nvPr/>
        </p:nvSpPr>
        <p:spPr>
          <a:xfrm>
            <a:off x="241994" y="1873319"/>
            <a:ext cx="234314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600" dirty="0">
                <a:latin typeface="Comic Sans MS" panose="030F0702030302020204" pitchFamily="66" charset="0"/>
              </a:rPr>
              <a:t>Input port 500 Watt</a:t>
            </a:r>
          </a:p>
          <a:p>
            <a:pPr algn="ctr"/>
            <a:r>
              <a:rPr lang="en-GB" sz="1600" dirty="0">
                <a:latin typeface="Comic Sans MS" panose="030F0702030302020204" pitchFamily="66" charset="0"/>
              </a:rPr>
              <a:t>@ 2.45GHz</a:t>
            </a:r>
          </a:p>
        </p:txBody>
      </p:sp>
      <p:cxnSp>
        <p:nvCxnSpPr>
          <p:cNvPr id="25" name="Connettore 2 24">
            <a:extLst>
              <a:ext uri="{FF2B5EF4-FFF2-40B4-BE49-F238E27FC236}">
                <a16:creationId xmlns:a16="http://schemas.microsoft.com/office/drawing/2014/main" id="{7A719A52-8224-AE67-21B3-D6746140C402}"/>
              </a:ext>
            </a:extLst>
          </p:cNvPr>
          <p:cNvCxnSpPr>
            <a:cxnSpLocks/>
            <a:stCxn id="24" idx="0"/>
          </p:cNvCxnSpPr>
          <p:nvPr/>
        </p:nvCxnSpPr>
        <p:spPr>
          <a:xfrm flipV="1">
            <a:off x="1413569" y="1367609"/>
            <a:ext cx="739081" cy="505710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3" name="Gruppo 22">
            <a:extLst>
              <a:ext uri="{FF2B5EF4-FFF2-40B4-BE49-F238E27FC236}">
                <a16:creationId xmlns:a16="http://schemas.microsoft.com/office/drawing/2014/main" id="{F8EC06C1-7177-BF51-5E78-F2CF828EF55F}"/>
              </a:ext>
            </a:extLst>
          </p:cNvPr>
          <p:cNvGrpSpPr/>
          <p:nvPr/>
        </p:nvGrpSpPr>
        <p:grpSpPr>
          <a:xfrm>
            <a:off x="5105110" y="911666"/>
            <a:ext cx="3671364" cy="1912127"/>
            <a:chOff x="4823006" y="911666"/>
            <a:chExt cx="3671364" cy="1912127"/>
          </a:xfrm>
        </p:grpSpPr>
        <p:pic>
          <p:nvPicPr>
            <p:cNvPr id="16" name="Immagine 15" descr="Immagine che contiene schizzo, disegno, diagramma, design&#10;&#10;Descrizione generata automaticamente">
              <a:extLst>
                <a:ext uri="{FF2B5EF4-FFF2-40B4-BE49-F238E27FC236}">
                  <a16:creationId xmlns:a16="http://schemas.microsoft.com/office/drawing/2014/main" id="{F2150FE3-56DF-C92B-45E0-54AA6FA28068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823006" y="1023793"/>
              <a:ext cx="3145614" cy="1800000"/>
            </a:xfrm>
            <a:prstGeom prst="rect">
              <a:avLst/>
            </a:prstGeom>
          </p:spPr>
        </p:pic>
        <p:sp>
          <p:nvSpPr>
            <p:cNvPr id="28" name="Rettangolo 27">
              <a:extLst>
                <a:ext uri="{FF2B5EF4-FFF2-40B4-BE49-F238E27FC236}">
                  <a16:creationId xmlns:a16="http://schemas.microsoft.com/office/drawing/2014/main" id="{4A8A3684-34BE-E073-E0DA-1E81735CE3B5}"/>
                </a:ext>
              </a:extLst>
            </p:cNvPr>
            <p:cNvSpPr/>
            <p:nvPr/>
          </p:nvSpPr>
          <p:spPr>
            <a:xfrm>
              <a:off x="5868214" y="911666"/>
              <a:ext cx="2626156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GB" sz="1600" dirty="0">
                  <a:latin typeface="Comic Sans MS" panose="030F0702030302020204" pitchFamily="66" charset="0"/>
                </a:rPr>
                <a:t>Plasma chamber (tensorial permittivity)</a:t>
              </a:r>
              <a:endParaRPr lang="en-GB" sz="1600" baseline="30000" dirty="0"/>
            </a:p>
          </p:txBody>
        </p:sp>
        <p:cxnSp>
          <p:nvCxnSpPr>
            <p:cNvPr id="29" name="Connettore 2 28">
              <a:extLst>
                <a:ext uri="{FF2B5EF4-FFF2-40B4-BE49-F238E27FC236}">
                  <a16:creationId xmlns:a16="http://schemas.microsoft.com/office/drawing/2014/main" id="{01548107-780C-B023-B839-5A4AB2ADAD92}"/>
                </a:ext>
              </a:extLst>
            </p:cNvPr>
            <p:cNvCxnSpPr>
              <a:cxnSpLocks/>
              <a:stCxn id="28" idx="2"/>
            </p:cNvCxnSpPr>
            <p:nvPr/>
          </p:nvCxnSpPr>
          <p:spPr>
            <a:xfrm>
              <a:off x="7181292" y="1496441"/>
              <a:ext cx="125196" cy="265684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3" name="Rettangolo 32">
            <a:extLst>
              <a:ext uri="{FF2B5EF4-FFF2-40B4-BE49-F238E27FC236}">
                <a16:creationId xmlns:a16="http://schemas.microsoft.com/office/drawing/2014/main" id="{27785652-116C-F0D3-47A9-D297C811FD57}"/>
              </a:ext>
            </a:extLst>
          </p:cNvPr>
          <p:cNvSpPr/>
          <p:nvPr/>
        </p:nvSpPr>
        <p:spPr>
          <a:xfrm>
            <a:off x="9362317" y="1039430"/>
            <a:ext cx="262615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600" dirty="0">
                <a:latin typeface="Comic Sans MS" panose="030F0702030302020204" pitchFamily="66" charset="0"/>
              </a:rPr>
              <a:t>Output port</a:t>
            </a:r>
            <a:endParaRPr lang="en-GB" sz="1600" baseline="30000" dirty="0"/>
          </a:p>
        </p:txBody>
      </p:sp>
      <p:cxnSp>
        <p:nvCxnSpPr>
          <p:cNvPr id="34" name="Connettore 2 33">
            <a:extLst>
              <a:ext uri="{FF2B5EF4-FFF2-40B4-BE49-F238E27FC236}">
                <a16:creationId xmlns:a16="http://schemas.microsoft.com/office/drawing/2014/main" id="{1AAA29D9-ABBF-B3DD-E581-E26C0D63913E}"/>
              </a:ext>
            </a:extLst>
          </p:cNvPr>
          <p:cNvCxnSpPr>
            <a:cxnSpLocks/>
            <a:stCxn id="33" idx="2"/>
          </p:cNvCxnSpPr>
          <p:nvPr/>
        </p:nvCxnSpPr>
        <p:spPr>
          <a:xfrm>
            <a:off x="10675395" y="1377984"/>
            <a:ext cx="744877" cy="752373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Rettangolo 37">
            <a:extLst>
              <a:ext uri="{FF2B5EF4-FFF2-40B4-BE49-F238E27FC236}">
                <a16:creationId xmlns:a16="http://schemas.microsoft.com/office/drawing/2014/main" id="{898B11C9-B15B-A909-37B9-55F425B442F6}"/>
              </a:ext>
            </a:extLst>
          </p:cNvPr>
          <p:cNvSpPr/>
          <p:nvPr/>
        </p:nvSpPr>
        <p:spPr>
          <a:xfrm>
            <a:off x="3852569" y="3046784"/>
            <a:ext cx="267893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sz="1600" dirty="0">
                <a:solidFill>
                  <a:srgbClr val="0070C0"/>
                </a:solidFill>
                <a:latin typeface="Comic Sans MS" panose="030F0702030302020204" pitchFamily="66" charset="0"/>
              </a:rPr>
              <a:t>Cold tensor approximation</a:t>
            </a:r>
            <a:endParaRPr lang="en-GB" sz="1600" dirty="0">
              <a:solidFill>
                <a:srgbClr val="0070C0"/>
              </a:solidFill>
            </a:endParaRPr>
          </a:p>
        </p:txBody>
      </p:sp>
      <p:pic>
        <p:nvPicPr>
          <p:cNvPr id="3" name="Immagine 2">
            <a:extLst>
              <a:ext uri="{FF2B5EF4-FFF2-40B4-BE49-F238E27FC236}">
                <a16:creationId xmlns:a16="http://schemas.microsoft.com/office/drawing/2014/main" id="{BFCD6E68-D1B1-DF76-689A-C6AB55EA8008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90325" y="169650"/>
            <a:ext cx="1172809" cy="603651"/>
          </a:xfrm>
          <a:prstGeom prst="rect">
            <a:avLst/>
          </a:prstGeom>
        </p:spPr>
      </p:pic>
      <p:grpSp>
        <p:nvGrpSpPr>
          <p:cNvPr id="11" name="Gruppo 10">
            <a:extLst>
              <a:ext uri="{FF2B5EF4-FFF2-40B4-BE49-F238E27FC236}">
                <a16:creationId xmlns:a16="http://schemas.microsoft.com/office/drawing/2014/main" id="{DABCDAD0-08FC-6179-CCA6-9B41BD6199E0}"/>
              </a:ext>
            </a:extLst>
          </p:cNvPr>
          <p:cNvGrpSpPr/>
          <p:nvPr/>
        </p:nvGrpSpPr>
        <p:grpSpPr>
          <a:xfrm>
            <a:off x="10733109" y="1"/>
            <a:ext cx="1067303" cy="914630"/>
            <a:chOff x="6621407" y="1878934"/>
            <a:chExt cx="3468624" cy="3121152"/>
          </a:xfrm>
        </p:grpSpPr>
        <p:sp>
          <p:nvSpPr>
            <p:cNvPr id="13" name="Ovale 12">
              <a:extLst>
                <a:ext uri="{FF2B5EF4-FFF2-40B4-BE49-F238E27FC236}">
                  <a16:creationId xmlns:a16="http://schemas.microsoft.com/office/drawing/2014/main" id="{22B7BA75-4B93-58C5-B029-BE9654AD05AB}"/>
                </a:ext>
              </a:extLst>
            </p:cNvPr>
            <p:cNvSpPr/>
            <p:nvPr/>
          </p:nvSpPr>
          <p:spPr>
            <a:xfrm>
              <a:off x="7094474" y="2354318"/>
              <a:ext cx="2532993" cy="2165131"/>
            </a:xfrm>
            <a:prstGeom prst="ellipse">
              <a:avLst/>
            </a:prstGeom>
            <a:solidFill>
              <a:schemeClr val="bg1"/>
            </a:solidFill>
            <a:ln w="15875">
              <a:solidFill>
                <a:schemeClr val="accent1">
                  <a:shade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pic>
          <p:nvPicPr>
            <p:cNvPr id="15" name="Immagine 14">
              <a:extLst>
                <a:ext uri="{FF2B5EF4-FFF2-40B4-BE49-F238E27FC236}">
                  <a16:creationId xmlns:a16="http://schemas.microsoft.com/office/drawing/2014/main" id="{C46ACC7D-B102-67E8-5889-8E2ECE4BDF78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621407" y="1878934"/>
              <a:ext cx="3468624" cy="3121152"/>
            </a:xfrm>
            <a:prstGeom prst="rect">
              <a:avLst/>
            </a:prstGeom>
          </p:spPr>
        </p:pic>
      </p:grpSp>
      <p:sp>
        <p:nvSpPr>
          <p:cNvPr id="2" name="CasellaDiTesto 1">
            <a:extLst>
              <a:ext uri="{FF2B5EF4-FFF2-40B4-BE49-F238E27FC236}">
                <a16:creationId xmlns:a16="http://schemas.microsoft.com/office/drawing/2014/main" id="{CC1DF8EE-94FE-53B1-AC02-21632FA05DBF}"/>
              </a:ext>
            </a:extLst>
          </p:cNvPr>
          <p:cNvSpPr txBox="1"/>
          <p:nvPr/>
        </p:nvSpPr>
        <p:spPr>
          <a:xfrm>
            <a:off x="11577196" y="6252045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/>
              <a:t>8</a:t>
            </a:r>
            <a:endParaRPr lang="en-GB" dirty="0"/>
          </a:p>
        </p:txBody>
      </p:sp>
      <p:sp>
        <p:nvSpPr>
          <p:cNvPr id="17" name="Rettangolo 16">
            <a:extLst>
              <a:ext uri="{FF2B5EF4-FFF2-40B4-BE49-F238E27FC236}">
                <a16:creationId xmlns:a16="http://schemas.microsoft.com/office/drawing/2014/main" id="{A599B548-E87D-B08A-953A-90D71A4277FA}"/>
              </a:ext>
            </a:extLst>
          </p:cNvPr>
          <p:cNvSpPr/>
          <p:nvPr/>
        </p:nvSpPr>
        <p:spPr>
          <a:xfrm>
            <a:off x="174334" y="4732062"/>
            <a:ext cx="531053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600" dirty="0">
                <a:solidFill>
                  <a:srgbClr val="00B050"/>
                </a:solidFill>
                <a:latin typeface="Comic Sans MS" panose="030F0702030302020204" pitchFamily="66" charset="0"/>
              </a:rPr>
              <a:t>Tensorial permittivity is needed because the plasma is not uniformly magnetized</a:t>
            </a:r>
          </a:p>
        </p:txBody>
      </p:sp>
      <p:sp>
        <p:nvSpPr>
          <p:cNvPr id="18" name="Rettangolo 17">
            <a:extLst>
              <a:ext uri="{FF2B5EF4-FFF2-40B4-BE49-F238E27FC236}">
                <a16:creationId xmlns:a16="http://schemas.microsoft.com/office/drawing/2014/main" id="{26EA3136-D204-2335-3E9E-A601207FCED4}"/>
              </a:ext>
            </a:extLst>
          </p:cNvPr>
          <p:cNvSpPr/>
          <p:nvPr/>
        </p:nvSpPr>
        <p:spPr>
          <a:xfrm>
            <a:off x="201752" y="5405372"/>
            <a:ext cx="531053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600" dirty="0">
                <a:solidFill>
                  <a:srgbClr val="FF0000"/>
                </a:solidFill>
                <a:latin typeface="Comic Sans MS" panose="030F0702030302020204" pitchFamily="66" charset="0"/>
              </a:rPr>
              <a:t>Matlab and COMSOL meshes are different, and two interpolation steps are needed</a:t>
            </a:r>
          </a:p>
        </p:txBody>
      </p:sp>
      <p:pic>
        <p:nvPicPr>
          <p:cNvPr id="10" name="Immagine 9" descr="Immagine che contiene testo, grafica, Elementi grafici, Carattere&#10;&#10;Descrizione generata automaticamente">
            <a:extLst>
              <a:ext uri="{FF2B5EF4-FFF2-40B4-BE49-F238E27FC236}">
                <a16:creationId xmlns:a16="http://schemas.microsoft.com/office/drawing/2014/main" id="{12DFB9D3-F1EF-F6F8-BAFA-AD92BC790791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052" t="5826" r="24819" b="25149"/>
          <a:stretch/>
        </p:blipFill>
        <p:spPr>
          <a:xfrm>
            <a:off x="2126075" y="6081377"/>
            <a:ext cx="697185" cy="540000"/>
          </a:xfrm>
          <a:prstGeom prst="rect">
            <a:avLst/>
          </a:prstGeom>
        </p:spPr>
      </p:pic>
      <p:pic>
        <p:nvPicPr>
          <p:cNvPr id="21" name="Immagine 20" descr="Immagine che contiene testo, schermata, Carattere, logo&#10;&#10;Descrizione generata automaticamente">
            <a:extLst>
              <a:ext uri="{FF2B5EF4-FFF2-40B4-BE49-F238E27FC236}">
                <a16:creationId xmlns:a16="http://schemas.microsoft.com/office/drawing/2014/main" id="{9071CE4E-06B7-150D-EADF-167010B82EC3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776" t="32060" r="18669" b="45303"/>
          <a:stretch/>
        </p:blipFill>
        <p:spPr>
          <a:xfrm>
            <a:off x="3471605" y="6085606"/>
            <a:ext cx="570446" cy="540000"/>
          </a:xfrm>
          <a:prstGeom prst="rect">
            <a:avLst/>
          </a:prstGeom>
        </p:spPr>
      </p:pic>
      <p:cxnSp>
        <p:nvCxnSpPr>
          <p:cNvPr id="26" name="Connettore 2 25">
            <a:extLst>
              <a:ext uri="{FF2B5EF4-FFF2-40B4-BE49-F238E27FC236}">
                <a16:creationId xmlns:a16="http://schemas.microsoft.com/office/drawing/2014/main" id="{251A39FD-3FAB-6F42-A26A-23CFC70A290F}"/>
              </a:ext>
            </a:extLst>
          </p:cNvPr>
          <p:cNvCxnSpPr>
            <a:cxnSpLocks/>
          </p:cNvCxnSpPr>
          <p:nvPr/>
        </p:nvCxnSpPr>
        <p:spPr>
          <a:xfrm>
            <a:off x="2938626" y="6252629"/>
            <a:ext cx="412545" cy="0"/>
          </a:xfrm>
          <a:prstGeom prst="straightConnector1">
            <a:avLst/>
          </a:prstGeom>
          <a:ln w="444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Connettore 2 26">
            <a:extLst>
              <a:ext uri="{FF2B5EF4-FFF2-40B4-BE49-F238E27FC236}">
                <a16:creationId xmlns:a16="http://schemas.microsoft.com/office/drawing/2014/main" id="{F0E4651C-8434-6287-6FC6-48CCD4D806DF}"/>
              </a:ext>
            </a:extLst>
          </p:cNvPr>
          <p:cNvCxnSpPr>
            <a:cxnSpLocks/>
          </p:cNvCxnSpPr>
          <p:nvPr/>
        </p:nvCxnSpPr>
        <p:spPr>
          <a:xfrm flipH="1">
            <a:off x="2938626" y="6488559"/>
            <a:ext cx="412545" cy="0"/>
          </a:xfrm>
          <a:prstGeom prst="straightConnector1">
            <a:avLst/>
          </a:prstGeom>
          <a:ln w="444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75408511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6524</TotalTime>
  <Words>811</Words>
  <Application>Microsoft Office PowerPoint</Application>
  <PresentationFormat>Widescreen</PresentationFormat>
  <Paragraphs>191</Paragraphs>
  <Slides>16</Slides>
  <Notes>3</Notes>
  <HiddenSlides>0</HiddenSlides>
  <MMClips>4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4" baseType="lpstr">
      <vt:lpstr>Arial</vt:lpstr>
      <vt:lpstr>Calibri</vt:lpstr>
      <vt:lpstr>Calibri Light</vt:lpstr>
      <vt:lpstr>Cambria Math</vt:lpstr>
      <vt:lpstr>Comic Sans MS</vt:lpstr>
      <vt:lpstr>Times New Roman</vt:lpstr>
      <vt:lpstr>Wingdings</vt:lpstr>
      <vt:lpstr>Tema di Office</vt:lpstr>
      <vt:lpstr>PIC simulation of a 2.45 GHz ECR ion source using COMSOL tensorial permittivity RF capability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Analisi generazione onde elettrostatiche</dc:title>
  <dc:creator>Lorenzo Neri</dc:creator>
  <cp:lastModifiedBy>Mara Pagani</cp:lastModifiedBy>
  <cp:revision>24</cp:revision>
  <dcterms:created xsi:type="dcterms:W3CDTF">2023-06-12T04:50:25Z</dcterms:created>
  <dcterms:modified xsi:type="dcterms:W3CDTF">2024-10-25T13:14:48Z</dcterms:modified>
</cp:coreProperties>
</file>