
<file path=[Content_Types].xml><?xml version="1.0" encoding="utf-8"?>
<Types xmlns="http://schemas.openxmlformats.org/package/2006/content-types"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8"/>
  </p:notesMasterIdLst>
  <p:sldIdLst>
    <p:sldId id="262" r:id="rId5"/>
    <p:sldId id="2076136462" r:id="rId6"/>
    <p:sldId id="2076136464" r:id="rId7"/>
    <p:sldId id="2076136463" r:id="rId8"/>
    <p:sldId id="1058" r:id="rId9"/>
    <p:sldId id="2076136465" r:id="rId10"/>
    <p:sldId id="1061" r:id="rId11"/>
    <p:sldId id="2076136456" r:id="rId12"/>
    <p:sldId id="2076136466" r:id="rId13"/>
    <p:sldId id="1060" r:id="rId14"/>
    <p:sldId id="2076136455" r:id="rId15"/>
    <p:sldId id="2076136454" r:id="rId16"/>
    <p:sldId id="1073" r:id="rId17"/>
    <p:sldId id="2076136453" r:id="rId18"/>
    <p:sldId id="2076136457" r:id="rId19"/>
    <p:sldId id="2076136459" r:id="rId20"/>
    <p:sldId id="2076136468" r:id="rId21"/>
    <p:sldId id="2076136458" r:id="rId22"/>
    <p:sldId id="2076136460" r:id="rId23"/>
    <p:sldId id="1069" r:id="rId24"/>
    <p:sldId id="1070" r:id="rId25"/>
    <p:sldId id="1047" r:id="rId26"/>
    <p:sldId id="1053" r:id="rId27"/>
  </p:sldIdLst>
  <p:sldSz cx="12192000" cy="6858000"/>
  <p:notesSz cx="6858000" cy="9144000"/>
  <p:defaultTextStyle>
    <a:defPPr>
      <a:defRPr lang="en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A6A6A6"/>
    <a:srgbClr val="808080"/>
    <a:srgbClr val="0276C9"/>
    <a:srgbClr val="3280BE"/>
    <a:srgbClr val="B22356"/>
    <a:srgbClr val="9CFE97"/>
    <a:srgbClr val="2F5597"/>
    <a:srgbClr val="1A8422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9" autoAdjust="0"/>
    <p:restoredTop sz="94660"/>
  </p:normalViewPr>
  <p:slideViewPr>
    <p:cSldViewPr snapToGrid="0">
      <p:cViewPr varScale="1">
        <p:scale>
          <a:sx n="67" d="100"/>
          <a:sy n="67" d="100"/>
        </p:scale>
        <p:origin x="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77702D-862A-469F-BFFB-BF7D37D491A5}" type="datetimeFigureOut">
              <a:rPr lang="en-DK" smtClean="0"/>
              <a:t>21/10/2024</a:t>
            </a:fld>
            <a:endParaRPr lang="en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E9A515-5914-4188-BCD5-94259B82DA70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061952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6E0B9-006D-BCB5-8FF4-B927094FB8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6551" y="2294340"/>
            <a:ext cx="8623018" cy="2705528"/>
          </a:xfrm>
        </p:spPr>
        <p:txBody>
          <a:bodyPr anchor="b">
            <a:noAutofit/>
          </a:bodyPr>
          <a:lstStyle>
            <a:lvl1pPr algn="l">
              <a:defRPr lang="en-DK" sz="9600" kern="1200" dirty="0">
                <a:solidFill>
                  <a:srgbClr val="00043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1A3572-ABA5-1A77-3C91-D39AF95C87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6551" y="5016729"/>
            <a:ext cx="8623018" cy="490415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B70B59-D3D1-856A-EC96-E19EAA9E9F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20838"/>
            <a:ext cx="2743200" cy="365125"/>
          </a:xfrm>
        </p:spPr>
        <p:txBody>
          <a:bodyPr/>
          <a:lstStyle/>
          <a:p>
            <a:fld id="{6EBE382E-E69B-44CC-8C44-2E11C19E5D99}" type="datetimeFigureOut">
              <a:rPr lang="en-DK" smtClean="0"/>
              <a:t>21/10/2024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5383-D0E0-91F6-5D69-887B9CF00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0838"/>
            <a:ext cx="4114800" cy="365125"/>
          </a:xfrm>
        </p:spPr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4CB048-E54F-8D36-E31D-ED49A9261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20838"/>
            <a:ext cx="1063632" cy="365125"/>
          </a:xfrm>
        </p:spPr>
        <p:txBody>
          <a:bodyPr/>
          <a:lstStyle/>
          <a:p>
            <a:fld id="{5C9315D2-BB56-434D-AD6A-D46915FAE1F9}" type="slidenum">
              <a:rPr lang="en-DK" smtClean="0"/>
              <a:t>‹#›</a:t>
            </a:fld>
            <a:endParaRPr lang="en-DK"/>
          </a:p>
        </p:txBody>
      </p:sp>
      <p:pic>
        <p:nvPicPr>
          <p:cNvPr id="7" name="Billede 7">
            <a:extLst>
              <a:ext uri="{FF2B5EF4-FFF2-40B4-BE49-F238E27FC236}">
                <a16:creationId xmlns:a16="http://schemas.microsoft.com/office/drawing/2014/main" id="{170A90B5-C0DA-AED0-58D2-5E8122612C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7733" b="41022"/>
          <a:stretch/>
        </p:blipFill>
        <p:spPr>
          <a:xfrm>
            <a:off x="10312410" y="6164061"/>
            <a:ext cx="1897900" cy="468000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B21974C-2990-09C7-4B0F-4FC0B9D85889}"/>
              </a:ext>
            </a:extLst>
          </p:cNvPr>
          <p:cNvCxnSpPr>
            <a:cxnSpLocks/>
            <a:endCxn id="16" idx="2"/>
          </p:cNvCxnSpPr>
          <p:nvPr userDrawn="1"/>
        </p:nvCxnSpPr>
        <p:spPr>
          <a:xfrm flipH="1" flipV="1">
            <a:off x="10487287" y="6133582"/>
            <a:ext cx="1697625" cy="0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7370DDA-A32B-1CCA-808D-88EE6A6D9FA4}"/>
              </a:ext>
            </a:extLst>
          </p:cNvPr>
          <p:cNvCxnSpPr>
            <a:cxnSpLocks/>
            <a:stCxn id="16" idx="0"/>
            <a:endCxn id="22" idx="0"/>
          </p:cNvCxnSpPr>
          <p:nvPr userDrawn="1"/>
        </p:nvCxnSpPr>
        <p:spPr>
          <a:xfrm flipH="1">
            <a:off x="10055603" y="6196154"/>
            <a:ext cx="298233" cy="368255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62869EC-7F07-7354-E069-616CE09E80BC}"/>
              </a:ext>
            </a:extLst>
          </p:cNvPr>
          <p:cNvCxnSpPr>
            <a:cxnSpLocks/>
            <a:stCxn id="22" idx="2"/>
          </p:cNvCxnSpPr>
          <p:nvPr userDrawn="1"/>
        </p:nvCxnSpPr>
        <p:spPr>
          <a:xfrm flipH="1">
            <a:off x="-2015" y="6626612"/>
            <a:ext cx="9920952" cy="0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rc 15">
            <a:extLst>
              <a:ext uri="{FF2B5EF4-FFF2-40B4-BE49-F238E27FC236}">
                <a16:creationId xmlns:a16="http://schemas.microsoft.com/office/drawing/2014/main" id="{19CE9FF7-7F6F-70B0-0AA9-57CFFB2E7889}"/>
              </a:ext>
            </a:extLst>
          </p:cNvPr>
          <p:cNvSpPr>
            <a:spLocks noChangeAspect="1"/>
          </p:cNvSpPr>
          <p:nvPr userDrawn="1"/>
        </p:nvSpPr>
        <p:spPr>
          <a:xfrm>
            <a:off x="10310279" y="6133557"/>
            <a:ext cx="360000" cy="360000"/>
          </a:xfrm>
          <a:prstGeom prst="arc">
            <a:avLst>
              <a:gd name="adj1" fmla="val 13242625"/>
              <a:gd name="adj2" fmla="val 16142859"/>
            </a:avLst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88B34CB7-01CA-C44F-3A0B-40B44453A4BA}"/>
              </a:ext>
            </a:extLst>
          </p:cNvPr>
          <p:cNvSpPr>
            <a:spLocks noChangeAspect="1"/>
          </p:cNvSpPr>
          <p:nvPr userDrawn="1"/>
        </p:nvSpPr>
        <p:spPr>
          <a:xfrm>
            <a:off x="9739499" y="6266613"/>
            <a:ext cx="360000" cy="360000"/>
          </a:xfrm>
          <a:prstGeom prst="arc">
            <a:avLst>
              <a:gd name="adj1" fmla="val 2452541"/>
              <a:gd name="adj2" fmla="val 5410732"/>
            </a:avLst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170612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2C71E3-3E60-16AE-5E68-ECE2377D2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382E-E69B-44CC-8C44-2E11C19E5D99}" type="datetimeFigureOut">
              <a:rPr lang="en-DK" smtClean="0"/>
              <a:t>21/10/2024</a:t>
            </a:fld>
            <a:endParaRPr lang="en-D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E5F636-C477-50F7-8C6C-EB71071D2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124BC9-7297-B900-2CE9-5A4069DB4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15D2-BB56-434D-AD6A-D46915FAE1F9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368910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45259-9AF1-FE4B-B965-9500474B3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798375-870C-5221-B09C-D2B1F852F4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8A5748-49DA-24D1-A1EB-033ACD54AA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B27929-68F7-3F9A-A3C8-A39FE2F0D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382E-E69B-44CC-8C44-2E11C19E5D99}" type="datetimeFigureOut">
              <a:rPr lang="en-DK" smtClean="0"/>
              <a:t>21/10/2024</a:t>
            </a:fld>
            <a:endParaRPr lang="en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0FC7CD-5FC9-8793-BB8B-5B54919AA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C1F5E4-DFEA-EF48-C402-6F0737C11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15D2-BB56-434D-AD6A-D46915FAE1F9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695635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42A28-5063-B02D-F92E-42080410F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B7641D-030F-7801-972F-67EDF655F9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E3B9C2-09D5-CE2D-1951-117D643238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76525B-C182-2F05-6D4F-C51BFF0EE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382E-E69B-44CC-8C44-2E11C19E5D99}" type="datetimeFigureOut">
              <a:rPr lang="en-DK" smtClean="0"/>
              <a:t>21/10/2024</a:t>
            </a:fld>
            <a:endParaRPr lang="en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EBB0B1-1F74-5A6F-1361-8D4C4B690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2EE70D-FB49-B868-3800-C90FE1B3B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15D2-BB56-434D-AD6A-D46915FAE1F9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0322062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EC24B-CCE7-BA46-F825-086B2C827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C5BAC4-E939-C40E-66DE-E97D0348C8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F230B0-0BF8-E124-08C3-DE62E4934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382E-E69B-44CC-8C44-2E11C19E5D99}" type="datetimeFigureOut">
              <a:rPr lang="en-DK" smtClean="0"/>
              <a:t>21/10/2024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426A45-A57D-062C-080E-E7130BF1C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8C410-DCFD-86A8-31F2-9FD1296CE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15D2-BB56-434D-AD6A-D46915FAE1F9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9553723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471B3E4-E779-017B-5100-3E3E422030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80516C-DF19-1791-345D-89ED1249C9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373056-38AE-6B28-689D-D7998F397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382E-E69B-44CC-8C44-2E11C19E5D99}" type="datetimeFigureOut">
              <a:rPr lang="en-DK" smtClean="0"/>
              <a:t>21/10/2024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450F11-010E-2058-82B3-FB367AE90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49E4B-E0CA-BCDB-955D-9CA987320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15D2-BB56-434D-AD6A-D46915FAE1F9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93773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5BAF8-0395-1C1E-6C83-BF23443B9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908072-8F84-963A-9741-1C09E9BA2DC7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4D8255-7BD6-A7C5-6BE3-45D1954DA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382E-E69B-44CC-8C44-2E11C19E5D99}" type="datetimeFigureOut">
              <a:rPr lang="en-DK" smtClean="0"/>
              <a:t>21/10/2024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6BED00-15EE-FB62-8D4A-25C28FA4E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D09A7B-2A94-792C-1B43-D31AD4189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15D2-BB56-434D-AD6A-D46915FAE1F9}" type="slidenum">
              <a:rPr lang="en-DK" smtClean="0"/>
              <a:t>‹#›</a:t>
            </a:fld>
            <a:endParaRPr lang="en-DK"/>
          </a:p>
        </p:txBody>
      </p:sp>
      <p:pic>
        <p:nvPicPr>
          <p:cNvPr id="8" name="Billede 7">
            <a:extLst>
              <a:ext uri="{FF2B5EF4-FFF2-40B4-BE49-F238E27FC236}">
                <a16:creationId xmlns:a16="http://schemas.microsoft.com/office/drawing/2014/main" id="{FE624638-BBCD-7805-3AD8-26B98ED2B2A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7733" b="41022"/>
          <a:stretch/>
        </p:blipFill>
        <p:spPr>
          <a:xfrm>
            <a:off x="10312410" y="6164061"/>
            <a:ext cx="1897900" cy="468000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2E31925-6B4C-DF76-3DFA-D74109E4AEEA}"/>
              </a:ext>
            </a:extLst>
          </p:cNvPr>
          <p:cNvCxnSpPr>
            <a:cxnSpLocks/>
            <a:endCxn id="12" idx="2"/>
          </p:cNvCxnSpPr>
          <p:nvPr userDrawn="1"/>
        </p:nvCxnSpPr>
        <p:spPr>
          <a:xfrm flipH="1">
            <a:off x="10499340" y="6133582"/>
            <a:ext cx="1685572" cy="203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23C6D5D-4BF1-BD1D-9141-AA70B10EC30B}"/>
              </a:ext>
            </a:extLst>
          </p:cNvPr>
          <p:cNvCxnSpPr>
            <a:cxnSpLocks/>
            <a:stCxn id="12" idx="0"/>
            <a:endCxn id="13" idx="0"/>
          </p:cNvCxnSpPr>
          <p:nvPr userDrawn="1"/>
        </p:nvCxnSpPr>
        <p:spPr>
          <a:xfrm flipH="1">
            <a:off x="10055603" y="6196154"/>
            <a:ext cx="298233" cy="368255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5B8FF98-09D0-CDC8-2709-855D970567E6}"/>
              </a:ext>
            </a:extLst>
          </p:cNvPr>
          <p:cNvCxnSpPr>
            <a:cxnSpLocks/>
            <a:stCxn id="13" idx="2"/>
          </p:cNvCxnSpPr>
          <p:nvPr userDrawn="1"/>
        </p:nvCxnSpPr>
        <p:spPr>
          <a:xfrm flipH="1">
            <a:off x="0" y="6626612"/>
            <a:ext cx="9918937" cy="0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Arc 11">
            <a:extLst>
              <a:ext uri="{FF2B5EF4-FFF2-40B4-BE49-F238E27FC236}">
                <a16:creationId xmlns:a16="http://schemas.microsoft.com/office/drawing/2014/main" id="{900A1811-2D85-3679-39E5-540A662553E5}"/>
              </a:ext>
            </a:extLst>
          </p:cNvPr>
          <p:cNvSpPr>
            <a:spLocks noChangeAspect="1"/>
          </p:cNvSpPr>
          <p:nvPr userDrawn="1"/>
        </p:nvSpPr>
        <p:spPr>
          <a:xfrm>
            <a:off x="10310279" y="6133557"/>
            <a:ext cx="360000" cy="360000"/>
          </a:xfrm>
          <a:prstGeom prst="arc">
            <a:avLst>
              <a:gd name="adj1" fmla="val 13242625"/>
              <a:gd name="adj2" fmla="val 16373117"/>
            </a:avLst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58459D8D-C890-2F73-029F-A79831BC83EC}"/>
              </a:ext>
            </a:extLst>
          </p:cNvPr>
          <p:cNvSpPr>
            <a:spLocks noChangeAspect="1"/>
          </p:cNvSpPr>
          <p:nvPr userDrawn="1"/>
        </p:nvSpPr>
        <p:spPr>
          <a:xfrm>
            <a:off x="9739499" y="6266613"/>
            <a:ext cx="360000" cy="360000"/>
          </a:xfrm>
          <a:prstGeom prst="arc">
            <a:avLst>
              <a:gd name="adj1" fmla="val 2452541"/>
              <a:gd name="adj2" fmla="val 5410732"/>
            </a:avLst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cxnSp>
        <p:nvCxnSpPr>
          <p:cNvPr id="7" name="Lige forbindelse 5">
            <a:extLst>
              <a:ext uri="{FF2B5EF4-FFF2-40B4-BE49-F238E27FC236}">
                <a16:creationId xmlns:a16="http://schemas.microsoft.com/office/drawing/2014/main" id="{49F760DE-51D1-F3FE-5546-2AAFF4E97148}"/>
              </a:ext>
            </a:extLst>
          </p:cNvPr>
          <p:cNvCxnSpPr>
            <a:cxnSpLocks/>
          </p:cNvCxnSpPr>
          <p:nvPr userDrawn="1"/>
        </p:nvCxnSpPr>
        <p:spPr>
          <a:xfrm>
            <a:off x="960786" y="1335029"/>
            <a:ext cx="2017643" cy="0"/>
          </a:xfrm>
          <a:prstGeom prst="straightConnector1">
            <a:avLst/>
          </a:prstGeom>
          <a:noFill/>
          <a:ln w="31750" cap="flat">
            <a:gradFill>
              <a:gsLst>
                <a:gs pos="52000">
                  <a:schemeClr val="accent1">
                    <a:lumMod val="75000"/>
                  </a:schemeClr>
                </a:gs>
                <a:gs pos="100000">
                  <a:schemeClr val="bg1"/>
                </a:gs>
              </a:gsLst>
              <a:lin ang="0" scaled="0"/>
            </a:gradFill>
            <a:prstDash val="solid"/>
            <a:miter/>
          </a:ln>
        </p:spPr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0C657DBA-D974-A97C-7473-A135425F8BC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448439" y="6619240"/>
            <a:ext cx="1717047" cy="237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973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5BAF8-0395-1C1E-6C83-BF23443B9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908072-8F84-963A-9741-1C09E9BA2D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4D8255-7BD6-A7C5-6BE3-45D1954DA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382E-E69B-44CC-8C44-2E11C19E5D99}" type="datetimeFigureOut">
              <a:rPr lang="en-DK" smtClean="0"/>
              <a:t>21/10/2024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6BED00-15EE-FB62-8D4A-25C28FA4E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D09A7B-2A94-792C-1B43-D31AD4189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15D2-BB56-434D-AD6A-D46915FAE1F9}" type="slidenum">
              <a:rPr lang="en-DK" smtClean="0"/>
              <a:t>‹#›</a:t>
            </a:fld>
            <a:endParaRPr lang="en-DK"/>
          </a:p>
        </p:txBody>
      </p:sp>
      <p:pic>
        <p:nvPicPr>
          <p:cNvPr id="7" name="Billede 7">
            <a:extLst>
              <a:ext uri="{FF2B5EF4-FFF2-40B4-BE49-F238E27FC236}">
                <a16:creationId xmlns:a16="http://schemas.microsoft.com/office/drawing/2014/main" id="{4AC51614-7D95-BBFC-1BF3-9AA1090E62A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7733" b="41022"/>
          <a:stretch/>
        </p:blipFill>
        <p:spPr>
          <a:xfrm>
            <a:off x="10312410" y="6164061"/>
            <a:ext cx="1897900" cy="468000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E35ACC-5B2E-D623-30F5-45CBAE925F7A}"/>
              </a:ext>
            </a:extLst>
          </p:cNvPr>
          <p:cNvCxnSpPr>
            <a:cxnSpLocks/>
            <a:endCxn id="11" idx="2"/>
          </p:cNvCxnSpPr>
          <p:nvPr userDrawn="1"/>
        </p:nvCxnSpPr>
        <p:spPr>
          <a:xfrm flipH="1" flipV="1">
            <a:off x="10487287" y="6133582"/>
            <a:ext cx="1697625" cy="0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D251F66-4528-4EEC-2D45-9DC0216970EE}"/>
              </a:ext>
            </a:extLst>
          </p:cNvPr>
          <p:cNvCxnSpPr>
            <a:cxnSpLocks/>
            <a:stCxn id="11" idx="0"/>
            <a:endCxn id="12" idx="0"/>
          </p:cNvCxnSpPr>
          <p:nvPr userDrawn="1"/>
        </p:nvCxnSpPr>
        <p:spPr>
          <a:xfrm flipH="1">
            <a:off x="10055603" y="6196154"/>
            <a:ext cx="298233" cy="368255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2DFA04B-D9BF-24AE-BE8D-73F080124EA6}"/>
              </a:ext>
            </a:extLst>
          </p:cNvPr>
          <p:cNvCxnSpPr>
            <a:cxnSpLocks/>
            <a:stCxn id="12" idx="2"/>
          </p:cNvCxnSpPr>
          <p:nvPr userDrawn="1"/>
        </p:nvCxnSpPr>
        <p:spPr>
          <a:xfrm flipH="1">
            <a:off x="-2015" y="6626612"/>
            <a:ext cx="9920952" cy="0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c 10">
            <a:extLst>
              <a:ext uri="{FF2B5EF4-FFF2-40B4-BE49-F238E27FC236}">
                <a16:creationId xmlns:a16="http://schemas.microsoft.com/office/drawing/2014/main" id="{5F45AF17-2AAA-59D8-9C76-B84F33153E65}"/>
              </a:ext>
            </a:extLst>
          </p:cNvPr>
          <p:cNvSpPr>
            <a:spLocks noChangeAspect="1"/>
          </p:cNvSpPr>
          <p:nvPr userDrawn="1"/>
        </p:nvSpPr>
        <p:spPr>
          <a:xfrm>
            <a:off x="10310279" y="6133557"/>
            <a:ext cx="360000" cy="360000"/>
          </a:xfrm>
          <a:prstGeom prst="arc">
            <a:avLst>
              <a:gd name="adj1" fmla="val 13242625"/>
              <a:gd name="adj2" fmla="val 16142859"/>
            </a:avLst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5AF09543-B889-EBB2-5AC1-12DA896A49F7}"/>
              </a:ext>
            </a:extLst>
          </p:cNvPr>
          <p:cNvSpPr>
            <a:spLocks noChangeAspect="1"/>
          </p:cNvSpPr>
          <p:nvPr userDrawn="1"/>
        </p:nvSpPr>
        <p:spPr>
          <a:xfrm>
            <a:off x="9739499" y="6266613"/>
            <a:ext cx="360000" cy="360000"/>
          </a:xfrm>
          <a:prstGeom prst="arc">
            <a:avLst>
              <a:gd name="adj1" fmla="val 2452541"/>
              <a:gd name="adj2" fmla="val 5410732"/>
            </a:avLst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656761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bg>
      <p:bgPr>
        <a:gradFill>
          <a:gsLst>
            <a:gs pos="0">
              <a:srgbClr val="3291FF"/>
            </a:gs>
            <a:gs pos="100000">
              <a:srgbClr val="000A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5BAF8-0395-1C1E-6C83-BF23443B9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908072-8F84-963A-9741-1C09E9BA2D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4D8255-7BD6-A7C5-6BE3-45D1954DA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382E-E69B-44CC-8C44-2E11C19E5D99}" type="datetimeFigureOut">
              <a:rPr lang="en-DK" smtClean="0"/>
              <a:t>21/10/2024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6BED00-15EE-FB62-8D4A-25C28FA4E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D09A7B-2A94-792C-1B43-D31AD4189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15D2-BB56-434D-AD6A-D46915FAE1F9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787983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hape 79">
            <a:extLst>
              <a:ext uri="{FF2B5EF4-FFF2-40B4-BE49-F238E27FC236}">
                <a16:creationId xmlns:a16="http://schemas.microsoft.com/office/drawing/2014/main" id="{9D053F41-5A34-A9FC-70C1-92795C624D2D}"/>
              </a:ext>
            </a:extLst>
          </p:cNvPr>
          <p:cNvPicPr preferRelativeResize="0">
            <a:picLocks noChangeAspect="1"/>
          </p:cNvPicPr>
          <p:nvPr userDrawn="1"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924" t="453" r="7681" b="8101"/>
          <a:stretch/>
        </p:blipFill>
        <p:spPr>
          <a:xfrm>
            <a:off x="-2015" y="-1"/>
            <a:ext cx="12194016" cy="65986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2CC251E7-9211-B67B-5148-62EB7F2BE554}"/>
              </a:ext>
            </a:extLst>
          </p:cNvPr>
          <p:cNvGrpSpPr/>
          <p:nvPr userDrawn="1"/>
        </p:nvGrpSpPr>
        <p:grpSpPr>
          <a:xfrm>
            <a:off x="10201541" y="6152371"/>
            <a:ext cx="1992868" cy="530447"/>
            <a:chOff x="10201541" y="6152371"/>
            <a:chExt cx="1992868" cy="530447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FDDACF3-54E8-969F-1461-3AD0955A062B}"/>
                </a:ext>
              </a:extLst>
            </p:cNvPr>
            <p:cNvSpPr/>
            <p:nvPr userDrawn="1"/>
          </p:nvSpPr>
          <p:spPr>
            <a:xfrm>
              <a:off x="10492058" y="6152371"/>
              <a:ext cx="1702351" cy="507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52A0004-2F7D-0388-6894-D87EF3F77EF0}"/>
                </a:ext>
              </a:extLst>
            </p:cNvPr>
            <p:cNvSpPr/>
            <p:nvPr userDrawn="1"/>
          </p:nvSpPr>
          <p:spPr>
            <a:xfrm rot="2318731">
              <a:off x="10201541" y="6239230"/>
              <a:ext cx="259588" cy="443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9B06181-EF38-9F12-C8D6-D7AE37870D23}"/>
                </a:ext>
              </a:extLst>
            </p:cNvPr>
            <p:cNvSpPr/>
            <p:nvPr userDrawn="1"/>
          </p:nvSpPr>
          <p:spPr>
            <a:xfrm>
              <a:off x="10366830" y="6167017"/>
              <a:ext cx="199569" cy="1968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DK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4DE97FD-C5E9-8146-CD2C-AEC6FA132C99}"/>
                </a:ext>
              </a:extLst>
            </p:cNvPr>
            <p:cNvSpPr/>
            <p:nvPr userDrawn="1"/>
          </p:nvSpPr>
          <p:spPr>
            <a:xfrm>
              <a:off x="10403420" y="6320603"/>
              <a:ext cx="1205647" cy="3302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6B2C91-40C2-8323-8926-87CD1D649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382E-E69B-44CC-8C44-2E11C19E5D99}" type="datetimeFigureOut">
              <a:rPr lang="en-DK" smtClean="0"/>
              <a:t>21/10/2024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D2B8E-AD16-3A35-4F4E-27BC074DD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C8C862-585C-0B43-C9D0-1FAFFAC1D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15D2-BB56-434D-AD6A-D46915FAE1F9}" type="slidenum">
              <a:rPr lang="en-DK" smtClean="0"/>
              <a:t>‹#›</a:t>
            </a:fld>
            <a:endParaRPr lang="en-DK"/>
          </a:p>
        </p:txBody>
      </p:sp>
      <p:pic>
        <p:nvPicPr>
          <p:cNvPr id="7" name="Billede 7">
            <a:extLst>
              <a:ext uri="{FF2B5EF4-FFF2-40B4-BE49-F238E27FC236}">
                <a16:creationId xmlns:a16="http://schemas.microsoft.com/office/drawing/2014/main" id="{8C004280-D398-8A81-A3CB-F14A0C0C63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r="27733" b="41022"/>
          <a:stretch/>
        </p:blipFill>
        <p:spPr>
          <a:xfrm>
            <a:off x="10312410" y="6164061"/>
            <a:ext cx="1897900" cy="468000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07E494D-CC9C-D06A-14A2-13603A69EF2A}"/>
              </a:ext>
            </a:extLst>
          </p:cNvPr>
          <p:cNvCxnSpPr>
            <a:cxnSpLocks/>
            <a:endCxn id="13" idx="2"/>
          </p:cNvCxnSpPr>
          <p:nvPr userDrawn="1"/>
        </p:nvCxnSpPr>
        <p:spPr>
          <a:xfrm flipH="1" flipV="1">
            <a:off x="10487287" y="6133582"/>
            <a:ext cx="1697625" cy="0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3B531FA-A0F7-E065-A95D-AC3D64745FA1}"/>
              </a:ext>
            </a:extLst>
          </p:cNvPr>
          <p:cNvCxnSpPr>
            <a:cxnSpLocks/>
            <a:stCxn id="13" idx="0"/>
            <a:endCxn id="14" idx="0"/>
          </p:cNvCxnSpPr>
          <p:nvPr userDrawn="1"/>
        </p:nvCxnSpPr>
        <p:spPr>
          <a:xfrm flipH="1">
            <a:off x="10055603" y="6196154"/>
            <a:ext cx="298233" cy="368255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44E2F21-709F-6189-7058-604642B7229F}"/>
              </a:ext>
            </a:extLst>
          </p:cNvPr>
          <p:cNvCxnSpPr>
            <a:cxnSpLocks/>
            <a:stCxn id="14" idx="2"/>
          </p:cNvCxnSpPr>
          <p:nvPr userDrawn="1"/>
        </p:nvCxnSpPr>
        <p:spPr>
          <a:xfrm flipH="1">
            <a:off x="-2015" y="6626612"/>
            <a:ext cx="9920952" cy="0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Arc 12">
            <a:extLst>
              <a:ext uri="{FF2B5EF4-FFF2-40B4-BE49-F238E27FC236}">
                <a16:creationId xmlns:a16="http://schemas.microsoft.com/office/drawing/2014/main" id="{C3367CDB-41DB-16A0-79EE-5A23C5F41068}"/>
              </a:ext>
            </a:extLst>
          </p:cNvPr>
          <p:cNvSpPr>
            <a:spLocks noChangeAspect="1"/>
          </p:cNvSpPr>
          <p:nvPr userDrawn="1"/>
        </p:nvSpPr>
        <p:spPr>
          <a:xfrm>
            <a:off x="10310279" y="6133557"/>
            <a:ext cx="360000" cy="360000"/>
          </a:xfrm>
          <a:prstGeom prst="arc">
            <a:avLst>
              <a:gd name="adj1" fmla="val 13242625"/>
              <a:gd name="adj2" fmla="val 16142859"/>
            </a:avLst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068CFFA0-99AE-ACC5-AADE-E86300DB4A86}"/>
              </a:ext>
            </a:extLst>
          </p:cNvPr>
          <p:cNvSpPr>
            <a:spLocks noChangeAspect="1"/>
          </p:cNvSpPr>
          <p:nvPr userDrawn="1"/>
        </p:nvSpPr>
        <p:spPr>
          <a:xfrm>
            <a:off x="9739499" y="6266613"/>
            <a:ext cx="360000" cy="360000"/>
          </a:xfrm>
          <a:prstGeom prst="arc">
            <a:avLst>
              <a:gd name="adj1" fmla="val 2452541"/>
              <a:gd name="adj2" fmla="val 5410732"/>
            </a:avLst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C5239FE-A43C-4BDE-74AC-6BFE973ABC6F}"/>
              </a:ext>
            </a:extLst>
          </p:cNvPr>
          <p:cNvSpPr/>
          <p:nvPr userDrawn="1"/>
        </p:nvSpPr>
        <p:spPr>
          <a:xfrm>
            <a:off x="1" y="0"/>
            <a:ext cx="4114800" cy="4259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7FF29C1-7228-70BF-5BEE-73352ED0FA2D}"/>
              </a:ext>
            </a:extLst>
          </p:cNvPr>
          <p:cNvSpPr/>
          <p:nvPr userDrawn="1"/>
        </p:nvSpPr>
        <p:spPr>
          <a:xfrm>
            <a:off x="2027502" y="-1"/>
            <a:ext cx="4768770" cy="26489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ABB8C84-10B3-F102-6B71-D7BFCC30F88E}"/>
              </a:ext>
            </a:extLst>
          </p:cNvPr>
          <p:cNvCxnSpPr>
            <a:cxnSpLocks/>
          </p:cNvCxnSpPr>
          <p:nvPr userDrawn="1"/>
        </p:nvCxnSpPr>
        <p:spPr>
          <a:xfrm>
            <a:off x="-2015" y="4259574"/>
            <a:ext cx="3955179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6DB645E-F57D-34A6-E7DC-8FD780A7AA2D}"/>
              </a:ext>
            </a:extLst>
          </p:cNvPr>
          <p:cNvCxnSpPr>
            <a:cxnSpLocks/>
          </p:cNvCxnSpPr>
          <p:nvPr userDrawn="1"/>
        </p:nvCxnSpPr>
        <p:spPr>
          <a:xfrm flipV="1">
            <a:off x="6796272" y="0"/>
            <a:ext cx="16393" cy="167023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ED9D3823-E5FD-8703-F37D-51EA630A8376}"/>
              </a:ext>
            </a:extLst>
          </p:cNvPr>
          <p:cNvSpPr/>
          <p:nvPr userDrawn="1"/>
        </p:nvSpPr>
        <p:spPr>
          <a:xfrm>
            <a:off x="3289954" y="2420945"/>
            <a:ext cx="1980746" cy="17881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825047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472AA-A7E0-2350-1C9A-4252A450A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4E66A0-D5E3-36BA-45BD-A00E6A32AC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6B2C91-40C2-8323-8926-87CD1D649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382E-E69B-44CC-8C44-2E11C19E5D99}" type="datetimeFigureOut">
              <a:rPr lang="en-DK" smtClean="0"/>
              <a:t>21/10/2024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D2B8E-AD16-3A35-4F4E-27BC074DD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C8C862-585C-0B43-C9D0-1FAFFAC1D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15D2-BB56-434D-AD6A-D46915FAE1F9}" type="slidenum">
              <a:rPr lang="en-DK" smtClean="0"/>
              <a:t>‹#›</a:t>
            </a:fld>
            <a:endParaRPr lang="en-DK"/>
          </a:p>
        </p:txBody>
      </p:sp>
      <p:pic>
        <p:nvPicPr>
          <p:cNvPr id="7" name="Billede 7">
            <a:extLst>
              <a:ext uri="{FF2B5EF4-FFF2-40B4-BE49-F238E27FC236}">
                <a16:creationId xmlns:a16="http://schemas.microsoft.com/office/drawing/2014/main" id="{ABD350D3-CAA7-A121-01BE-05BEF14917B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7733" b="41022"/>
          <a:stretch/>
        </p:blipFill>
        <p:spPr>
          <a:xfrm>
            <a:off x="10312410" y="6164061"/>
            <a:ext cx="1897900" cy="468000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CAE7A22-EFE4-CD13-EBB4-E351BA05860F}"/>
              </a:ext>
            </a:extLst>
          </p:cNvPr>
          <p:cNvCxnSpPr>
            <a:cxnSpLocks/>
            <a:endCxn id="11" idx="2"/>
          </p:cNvCxnSpPr>
          <p:nvPr userDrawn="1"/>
        </p:nvCxnSpPr>
        <p:spPr>
          <a:xfrm flipH="1" flipV="1">
            <a:off x="10487287" y="6133582"/>
            <a:ext cx="1697625" cy="0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528DDE-D3EF-3DF5-564C-61999B9EC12F}"/>
              </a:ext>
            </a:extLst>
          </p:cNvPr>
          <p:cNvCxnSpPr>
            <a:cxnSpLocks/>
            <a:stCxn id="11" idx="0"/>
            <a:endCxn id="12" idx="0"/>
          </p:cNvCxnSpPr>
          <p:nvPr userDrawn="1"/>
        </p:nvCxnSpPr>
        <p:spPr>
          <a:xfrm flipH="1">
            <a:off x="10055603" y="6196154"/>
            <a:ext cx="298233" cy="368255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A108D4F-CAE5-491E-FC62-14E26078134F}"/>
              </a:ext>
            </a:extLst>
          </p:cNvPr>
          <p:cNvCxnSpPr>
            <a:cxnSpLocks/>
            <a:stCxn id="12" idx="2"/>
          </p:cNvCxnSpPr>
          <p:nvPr userDrawn="1"/>
        </p:nvCxnSpPr>
        <p:spPr>
          <a:xfrm flipH="1">
            <a:off x="-2015" y="6626612"/>
            <a:ext cx="9920952" cy="0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c 10">
            <a:extLst>
              <a:ext uri="{FF2B5EF4-FFF2-40B4-BE49-F238E27FC236}">
                <a16:creationId xmlns:a16="http://schemas.microsoft.com/office/drawing/2014/main" id="{6D2222B9-9263-BE5E-6AE6-8564B3E085BB}"/>
              </a:ext>
            </a:extLst>
          </p:cNvPr>
          <p:cNvSpPr>
            <a:spLocks noChangeAspect="1"/>
          </p:cNvSpPr>
          <p:nvPr userDrawn="1"/>
        </p:nvSpPr>
        <p:spPr>
          <a:xfrm>
            <a:off x="10310279" y="6133557"/>
            <a:ext cx="360000" cy="360000"/>
          </a:xfrm>
          <a:prstGeom prst="arc">
            <a:avLst>
              <a:gd name="adj1" fmla="val 13242625"/>
              <a:gd name="adj2" fmla="val 16142859"/>
            </a:avLst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DFF23D30-C84A-0B6F-122C-A62D88BA78AE}"/>
              </a:ext>
            </a:extLst>
          </p:cNvPr>
          <p:cNvSpPr>
            <a:spLocks noChangeAspect="1"/>
          </p:cNvSpPr>
          <p:nvPr userDrawn="1"/>
        </p:nvSpPr>
        <p:spPr>
          <a:xfrm>
            <a:off x="9739499" y="6266613"/>
            <a:ext cx="360000" cy="360000"/>
          </a:xfrm>
          <a:prstGeom prst="arc">
            <a:avLst>
              <a:gd name="adj1" fmla="val 2452541"/>
              <a:gd name="adj2" fmla="val 5410732"/>
            </a:avLst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4019564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045E2-55E8-0C38-481C-E012323D0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B7CE39-E839-6D78-3500-37EF807E6A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ADBE74-86A8-1261-D4FC-4E13D5EA3E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3C1485-5A80-C92E-4225-4CE68AA91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382E-E69B-44CC-8C44-2E11C19E5D99}" type="datetimeFigureOut">
              <a:rPr lang="en-DK" smtClean="0"/>
              <a:t>21/10/2024</a:t>
            </a:fld>
            <a:endParaRPr lang="en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5D379B-E2E6-C9CF-090E-06C38FF05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E959FE-8E4C-DAA5-E2EB-EC8D24768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15D2-BB56-434D-AD6A-D46915FAE1F9}" type="slidenum">
              <a:rPr lang="en-DK" smtClean="0"/>
              <a:t>‹#›</a:t>
            </a:fld>
            <a:endParaRPr lang="en-DK"/>
          </a:p>
        </p:txBody>
      </p:sp>
      <p:pic>
        <p:nvPicPr>
          <p:cNvPr id="9" name="Billede 7">
            <a:extLst>
              <a:ext uri="{FF2B5EF4-FFF2-40B4-BE49-F238E27FC236}">
                <a16:creationId xmlns:a16="http://schemas.microsoft.com/office/drawing/2014/main" id="{C9094A39-E431-1F16-E796-10F045FAAB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7733" b="41022"/>
          <a:stretch/>
        </p:blipFill>
        <p:spPr>
          <a:xfrm>
            <a:off x="10312410" y="6164061"/>
            <a:ext cx="1897900" cy="468000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E092CC3-AE9B-B9CC-C12B-E9C8D76A9A2F}"/>
              </a:ext>
            </a:extLst>
          </p:cNvPr>
          <p:cNvCxnSpPr>
            <a:cxnSpLocks/>
            <a:endCxn id="13" idx="2"/>
          </p:cNvCxnSpPr>
          <p:nvPr userDrawn="1"/>
        </p:nvCxnSpPr>
        <p:spPr>
          <a:xfrm flipH="1" flipV="1">
            <a:off x="10487287" y="6133582"/>
            <a:ext cx="1697625" cy="0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15EE3A4-39E1-768B-E075-B377A1659831}"/>
              </a:ext>
            </a:extLst>
          </p:cNvPr>
          <p:cNvCxnSpPr>
            <a:cxnSpLocks/>
            <a:stCxn id="13" idx="0"/>
            <a:endCxn id="14" idx="0"/>
          </p:cNvCxnSpPr>
          <p:nvPr userDrawn="1"/>
        </p:nvCxnSpPr>
        <p:spPr>
          <a:xfrm flipH="1">
            <a:off x="10055603" y="6196154"/>
            <a:ext cx="298233" cy="368255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4EEF888-F3DD-2399-1A28-D5463D4EEFA2}"/>
              </a:ext>
            </a:extLst>
          </p:cNvPr>
          <p:cNvCxnSpPr>
            <a:cxnSpLocks/>
            <a:stCxn id="14" idx="2"/>
          </p:cNvCxnSpPr>
          <p:nvPr userDrawn="1"/>
        </p:nvCxnSpPr>
        <p:spPr>
          <a:xfrm flipH="1">
            <a:off x="-2015" y="6626612"/>
            <a:ext cx="9920952" cy="0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Arc 12">
            <a:extLst>
              <a:ext uri="{FF2B5EF4-FFF2-40B4-BE49-F238E27FC236}">
                <a16:creationId xmlns:a16="http://schemas.microsoft.com/office/drawing/2014/main" id="{BEF2ABC8-8076-2867-D44D-406103E7BEE0}"/>
              </a:ext>
            </a:extLst>
          </p:cNvPr>
          <p:cNvSpPr>
            <a:spLocks noChangeAspect="1"/>
          </p:cNvSpPr>
          <p:nvPr userDrawn="1"/>
        </p:nvSpPr>
        <p:spPr>
          <a:xfrm>
            <a:off x="10310279" y="6133557"/>
            <a:ext cx="360000" cy="360000"/>
          </a:xfrm>
          <a:prstGeom prst="arc">
            <a:avLst>
              <a:gd name="adj1" fmla="val 13242625"/>
              <a:gd name="adj2" fmla="val 16142859"/>
            </a:avLst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60626649-E30D-DD49-B08E-925EEC63AB9B}"/>
              </a:ext>
            </a:extLst>
          </p:cNvPr>
          <p:cNvSpPr>
            <a:spLocks noChangeAspect="1"/>
          </p:cNvSpPr>
          <p:nvPr userDrawn="1"/>
        </p:nvSpPr>
        <p:spPr>
          <a:xfrm>
            <a:off x="9739499" y="6266613"/>
            <a:ext cx="360000" cy="360000"/>
          </a:xfrm>
          <a:prstGeom prst="arc">
            <a:avLst>
              <a:gd name="adj1" fmla="val 2452541"/>
              <a:gd name="adj2" fmla="val 5410732"/>
            </a:avLst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349060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0D92D-9472-C9F4-E066-EE8E35AA2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F50AFE-2387-4D92-1903-83B78D175A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0D1002-6E54-3A44-13FB-AFA5752A57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60CF34-3FFF-877D-5347-C32E0BF940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F90B6D-8AAE-3127-57B6-958ED26F6C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64CF55-6111-3416-0BE8-8D0CD99E5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382E-E69B-44CC-8C44-2E11C19E5D99}" type="datetimeFigureOut">
              <a:rPr lang="en-DK" smtClean="0"/>
              <a:t>21/10/2024</a:t>
            </a:fld>
            <a:endParaRPr lang="en-D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B8C68A-F65C-A52E-D038-EC1089961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7D87AE-C5D6-20D7-755A-EAE85C209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15D2-BB56-434D-AD6A-D46915FAE1F9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916627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9090F-C4C5-F1B3-1783-AB7816AEE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EC61A0-915C-9170-5B26-33C7710B6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382E-E69B-44CC-8C44-2E11C19E5D99}" type="datetimeFigureOut">
              <a:rPr lang="en-DK" smtClean="0"/>
              <a:t>21/10/2024</a:t>
            </a:fld>
            <a:endParaRPr lang="en-D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80EC55-25D7-0C72-A526-5DD625A4D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85394F-66E9-AED2-46E5-3BDF07311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315D2-BB56-434D-AD6A-D46915FAE1F9}" type="slidenum">
              <a:rPr lang="en-DK" smtClean="0"/>
              <a:t>‹#›</a:t>
            </a:fld>
            <a:endParaRPr lang="en-DK"/>
          </a:p>
        </p:txBody>
      </p:sp>
      <p:pic>
        <p:nvPicPr>
          <p:cNvPr id="6" name="Billede 7">
            <a:extLst>
              <a:ext uri="{FF2B5EF4-FFF2-40B4-BE49-F238E27FC236}">
                <a16:creationId xmlns:a16="http://schemas.microsoft.com/office/drawing/2014/main" id="{40273226-FEDC-CB85-CCAB-65EBCA3DCA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27733" b="41022"/>
          <a:stretch/>
        </p:blipFill>
        <p:spPr>
          <a:xfrm>
            <a:off x="10312410" y="6164061"/>
            <a:ext cx="1897900" cy="468000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B8EDCDF-B0B6-4473-001F-75C08DADBCCE}"/>
              </a:ext>
            </a:extLst>
          </p:cNvPr>
          <p:cNvCxnSpPr>
            <a:cxnSpLocks/>
            <a:endCxn id="10" idx="2"/>
          </p:cNvCxnSpPr>
          <p:nvPr userDrawn="1"/>
        </p:nvCxnSpPr>
        <p:spPr>
          <a:xfrm flipH="1" flipV="1">
            <a:off x="10487287" y="6133582"/>
            <a:ext cx="1697625" cy="0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D9A3D9E-6289-3347-44CE-0BDC5AA08673}"/>
              </a:ext>
            </a:extLst>
          </p:cNvPr>
          <p:cNvCxnSpPr>
            <a:cxnSpLocks/>
            <a:stCxn id="10" idx="0"/>
            <a:endCxn id="11" idx="0"/>
          </p:cNvCxnSpPr>
          <p:nvPr userDrawn="1"/>
        </p:nvCxnSpPr>
        <p:spPr>
          <a:xfrm flipH="1">
            <a:off x="10055603" y="6196154"/>
            <a:ext cx="298233" cy="368255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BC77BE9-C116-0A3A-70A0-0F5D7B6B4FEE}"/>
              </a:ext>
            </a:extLst>
          </p:cNvPr>
          <p:cNvCxnSpPr>
            <a:cxnSpLocks/>
            <a:stCxn id="11" idx="2"/>
          </p:cNvCxnSpPr>
          <p:nvPr userDrawn="1"/>
        </p:nvCxnSpPr>
        <p:spPr>
          <a:xfrm flipH="1">
            <a:off x="-2015" y="6626612"/>
            <a:ext cx="9920952" cy="0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E84CC0AF-1854-3378-C93F-A1B5C3703B29}"/>
              </a:ext>
            </a:extLst>
          </p:cNvPr>
          <p:cNvSpPr>
            <a:spLocks noChangeAspect="1"/>
          </p:cNvSpPr>
          <p:nvPr userDrawn="1"/>
        </p:nvSpPr>
        <p:spPr>
          <a:xfrm>
            <a:off x="10310279" y="6133557"/>
            <a:ext cx="360000" cy="360000"/>
          </a:xfrm>
          <a:prstGeom prst="arc">
            <a:avLst>
              <a:gd name="adj1" fmla="val 13242625"/>
              <a:gd name="adj2" fmla="val 16142859"/>
            </a:avLst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B5A04B4F-851A-D3D2-6ED4-F5F1F2131208}"/>
              </a:ext>
            </a:extLst>
          </p:cNvPr>
          <p:cNvSpPr>
            <a:spLocks noChangeAspect="1"/>
          </p:cNvSpPr>
          <p:nvPr userDrawn="1"/>
        </p:nvSpPr>
        <p:spPr>
          <a:xfrm>
            <a:off x="9739499" y="6266613"/>
            <a:ext cx="360000" cy="360000"/>
          </a:xfrm>
          <a:prstGeom prst="arc">
            <a:avLst>
              <a:gd name="adj1" fmla="val 2452541"/>
              <a:gd name="adj2" fmla="val 5410732"/>
            </a:avLst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cxnSp>
        <p:nvCxnSpPr>
          <p:cNvPr id="12" name="Lige forbindelse 5">
            <a:extLst>
              <a:ext uri="{FF2B5EF4-FFF2-40B4-BE49-F238E27FC236}">
                <a16:creationId xmlns:a16="http://schemas.microsoft.com/office/drawing/2014/main" id="{38462560-36B4-659F-FEDD-E420E37780F8}"/>
              </a:ext>
            </a:extLst>
          </p:cNvPr>
          <p:cNvCxnSpPr>
            <a:cxnSpLocks/>
          </p:cNvCxnSpPr>
          <p:nvPr userDrawn="1"/>
        </p:nvCxnSpPr>
        <p:spPr>
          <a:xfrm>
            <a:off x="960786" y="1335029"/>
            <a:ext cx="2017643" cy="0"/>
          </a:xfrm>
          <a:prstGeom prst="straightConnector1">
            <a:avLst/>
          </a:prstGeom>
          <a:noFill/>
          <a:ln w="31750" cap="flat">
            <a:gradFill>
              <a:gsLst>
                <a:gs pos="52000">
                  <a:schemeClr val="accent1">
                    <a:lumMod val="75000"/>
                  </a:schemeClr>
                </a:gs>
                <a:gs pos="100000">
                  <a:schemeClr val="bg1"/>
                </a:gs>
              </a:gsLst>
              <a:lin ang="0" scaled="0"/>
            </a:gradFill>
            <a:prstDash val="solid"/>
            <a:miter/>
          </a:ln>
        </p:spPr>
      </p:cxnSp>
    </p:spTree>
    <p:extLst>
      <p:ext uri="{BB962C8B-B14F-4D97-AF65-F5344CB8AC3E}">
        <p14:creationId xmlns:p14="http://schemas.microsoft.com/office/powerpoint/2010/main" val="902803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54832C-58FD-31F9-6252-388B35734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D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6C12FC-AC1F-7A07-A9A5-F5FDBFC8D9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5E5D09-7764-0AF4-E1C1-A527EB2C7F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E382E-E69B-44CC-8C44-2E11C19E5D99}" type="datetimeFigureOut">
              <a:rPr lang="en-DK" smtClean="0"/>
              <a:t>21/10/2024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3B56A2-DB04-2EC6-FA94-F6665DEBF2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6DF8C-9966-1084-9952-648766868B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315D2-BB56-434D-AD6A-D46915FAE1F9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544404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1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9.png"/><Relationship Id="rId5" Type="http://schemas.openxmlformats.org/officeDocument/2006/relationships/image" Target="../media/image62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1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34.png"/><Relationship Id="rId5" Type="http://schemas.openxmlformats.org/officeDocument/2006/relationships/image" Target="../media/image67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4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6" Type="http://schemas.openxmlformats.org/officeDocument/2006/relationships/image" Target="../media/image43.png"/><Relationship Id="rId5" Type="http://schemas.openxmlformats.org/officeDocument/2006/relationships/image" Target="../media/image41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44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resolvent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www.linkedin.com/in/andr%C3%A9-gugele-steckel-48b199220/" TargetMode="External"/><Relationship Id="rId4" Type="http://schemas.openxmlformats.org/officeDocument/2006/relationships/hyperlink" Target="mailto:ags@resolvent.dk" TargetMode="Externa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inkedin.com/company/resolvent-p-s/mycompany/" TargetMode="External"/><Relationship Id="rId3" Type="http://schemas.openxmlformats.org/officeDocument/2006/relationships/image" Target="../media/image7.png"/><Relationship Id="rId7" Type="http://schemas.openxmlformats.org/officeDocument/2006/relationships/hyperlink" Target="mailto:info@resolvent.dk" TargetMode="External"/><Relationship Id="rId12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hyperlink" Target="tel:+4561669903" TargetMode="External"/><Relationship Id="rId11" Type="http://schemas.openxmlformats.org/officeDocument/2006/relationships/hyperlink" Target="https://www.linkedin.com/in/andr%C3%A9-gugele-steckel-48b199220/" TargetMode="External"/><Relationship Id="rId5" Type="http://schemas.openxmlformats.org/officeDocument/2006/relationships/hyperlink" Target="https://resolvent.com/" TargetMode="External"/><Relationship Id="rId10" Type="http://schemas.openxmlformats.org/officeDocument/2006/relationships/hyperlink" Target="mailto:ags@resolvent.dk" TargetMode="External"/><Relationship Id="rId4" Type="http://schemas.microsoft.com/office/2007/relationships/hdphoto" Target="../media/hdphoto2.wdp"/><Relationship Id="rId9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Relationship Id="rId9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9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resolvent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www.linkedin.com/in/andr%C3%A9-gugele-steckel-48b199220/" TargetMode="External"/><Relationship Id="rId4" Type="http://schemas.openxmlformats.org/officeDocument/2006/relationships/hyperlink" Target="mailto:ags@resolvent.dk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6.png"/><Relationship Id="rId7" Type="http://schemas.microsoft.com/office/2007/relationships/hdphoto" Target="../media/hdphoto2.wdp"/><Relationship Id="rId2" Type="http://schemas.openxmlformats.org/officeDocument/2006/relationships/hyperlink" Target="https://resolvent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s://www.linkedin.com/in/andr%C3%A9-gugele-steckel-48b199220/" TargetMode="External"/><Relationship Id="rId10" Type="http://schemas.openxmlformats.org/officeDocument/2006/relationships/image" Target="../media/image9.png"/><Relationship Id="rId4" Type="http://schemas.openxmlformats.org/officeDocument/2006/relationships/hyperlink" Target="mailto:ags@resolvent.dk" TargetMode="External"/><Relationship Id="rId9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png"/><Relationship Id="rId7" Type="http://schemas.openxmlformats.org/officeDocument/2006/relationships/image" Target="../media/image3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13.png"/><Relationship Id="rId10" Type="http://schemas.microsoft.com/office/2007/relationships/hdphoto" Target="../media/hdphoto2.wdp"/><Relationship Id="rId4" Type="http://schemas.openxmlformats.org/officeDocument/2006/relationships/image" Target="../media/image12.png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BE2BE-9A41-3054-1AE2-05032A3A08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4950" y="2013200"/>
            <a:ext cx="9842500" cy="3994174"/>
          </a:xfrm>
        </p:spPr>
        <p:txBody>
          <a:bodyPr/>
          <a:lstStyle/>
          <a:p>
            <a:r>
              <a:rPr lang="en-US" sz="900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re</a:t>
            </a:r>
            <a:r>
              <a:rPr lang="en-US" sz="9000" dirty="0">
                <a:solidFill>
                  <a:srgbClr val="000432"/>
                </a:solidFill>
                <a:latin typeface="+mn-lt"/>
                <a:ea typeface="+mn-ea"/>
                <a:cs typeface="+mn-cs"/>
              </a:rPr>
              <a:t>solvent</a:t>
            </a:r>
            <a:br>
              <a:rPr lang="en-US" sz="9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Novel Method For Predicting Lifetime Degradation Of</a:t>
            </a:r>
            <a:b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Battery Packs Using COMSOL Surrogate Models</a:t>
            </a:r>
            <a:endParaRPr lang="en-DK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AB363B5-044E-695C-38DB-5027A87E74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12849" y="6106985"/>
            <a:ext cx="7926189" cy="490415"/>
          </a:xfrm>
        </p:spPr>
        <p:txBody>
          <a:bodyPr>
            <a:normAutofit fontScale="85000" lnSpcReduction="10000"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By </a:t>
            </a:r>
            <a:r>
              <a:rPr lang="en-GB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André G. Steckel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Thomas Bisgaard, Martin Refslund Nielsen</a:t>
            </a:r>
            <a:endParaRPr lang="en-D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EA96A9-7CDF-4025-8CE2-3A400BA0CF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3600" y="-196850"/>
            <a:ext cx="5727700" cy="5727700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126E7F79-60F6-D2C7-3F2D-E75DDBB3C1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3105150"/>
            <a:ext cx="192405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15610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ut">
            <a:hlinkClick r:id="" action="ppaction://media"/>
            <a:extLst>
              <a:ext uri="{FF2B5EF4-FFF2-40B4-BE49-F238E27FC236}">
                <a16:creationId xmlns:a16="http://schemas.microsoft.com/office/drawing/2014/main" id="{02FC7DDA-F4DB-C995-6513-37365F23227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120705" y="1416985"/>
            <a:ext cx="9390076" cy="46950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3192846-3F40-42EB-9C69-C0D699E68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672582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Degradation – Full Battery Cell 300A Discharge</a:t>
            </a:r>
            <a:endParaRPr lang="en-DK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B6A443E9-2E8A-8169-EC19-AF6D81AECB5C}"/>
                  </a:ext>
                </a:extLst>
              </p:cNvPr>
              <p:cNvSpPr/>
              <p:nvPr/>
            </p:nvSpPr>
            <p:spPr>
              <a:xfrm rot="20356712">
                <a:off x="2893373" y="3124135"/>
                <a:ext cx="2344873" cy="461665"/>
              </a:xfrm>
              <a:prstGeom prst="rect">
                <a:avLst/>
              </a:prstGeom>
              <a:noFill/>
              <a:effectLst>
                <a:glow rad="63500">
                  <a:schemeClr val="accent1">
                    <a:alpha val="40000"/>
                  </a:schemeClr>
                </a:glow>
              </a:effectLst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2400" b="0" cap="none" spc="0">
                    <a:ln w="0"/>
                    <a:gradFill>
                      <a:gsLst>
                        <a:gs pos="0">
                          <a:schemeClr val="accent5">
                            <a:lumMod val="50000"/>
                          </a:schemeClr>
                        </a:gs>
                        <a:gs pos="50000">
                          <a:schemeClr val="accent5"/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/>
                    </a:gradFill>
                    <a:effectLst>
                      <a:glow rad="63500">
                        <a:schemeClr val="accent3">
                          <a:satMod val="175000"/>
                          <a:alpha val="40000"/>
                        </a:schemeClr>
                      </a:glo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Temperature </a:t>
                </a:r>
                <a14:m>
                  <m:oMath xmlns:m="http://schemas.openxmlformats.org/officeDocument/2006/math">
                    <m:r>
                      <a:rPr lang="en-GB" sz="2400" b="0" i="1" cap="none" spc="0" smtClean="0">
                        <a:ln w="0"/>
                        <a:gradFill>
                          <a:gsLst>
                            <a:gs pos="0">
                              <a:schemeClr val="accent5">
                                <a:lumMod val="50000"/>
                              </a:schemeClr>
                            </a:gs>
                            <a:gs pos="50000">
                              <a:schemeClr val="accent5"/>
                            </a:gs>
                            <a:gs pos="100000">
                              <a:schemeClr val="accent5">
                                <a:lumMod val="60000"/>
                                <a:lumOff val="4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400" b="0" i="1" cap="none" spc="0" smtClean="0">
                        <a:ln w="0"/>
                        <a:gradFill>
                          <a:gsLst>
                            <a:gs pos="0">
                              <a:schemeClr val="accent5">
                                <a:lumMod val="50000"/>
                              </a:schemeClr>
                            </a:gs>
                            <a:gs pos="50000">
                              <a:schemeClr val="accent5"/>
                            </a:gs>
                            <a:gs pos="100000">
                              <a:schemeClr val="accent5">
                                <a:lumMod val="60000"/>
                                <a:lumOff val="4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℃)</m:t>
                    </m:r>
                  </m:oMath>
                </a14:m>
                <a:endParaRPr lang="en-US" sz="2400" b="0" cap="none" spc="0">
                  <a:ln w="0"/>
                  <a:gradFill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lin ang="5400000"/>
                  </a:gradFill>
                  <a:effectLst>
                    <a:glow rad="63500">
                      <a:schemeClr val="accent3">
                        <a:satMod val="175000"/>
                        <a:alpha val="40000"/>
                      </a:schemeClr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B6A443E9-2E8A-8169-EC19-AF6D81AECB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356712">
                <a:off x="2893373" y="3124135"/>
                <a:ext cx="2344873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effectLst>
                <a:glow rad="63500">
                  <a:schemeClr val="accent1"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3C589BFD-BFCC-A234-022A-EE3E9C641ACD}"/>
              </a:ext>
            </a:extLst>
          </p:cNvPr>
          <p:cNvSpPr/>
          <p:nvPr/>
        </p:nvSpPr>
        <p:spPr>
          <a:xfrm rot="20305577">
            <a:off x="5537474" y="4902926"/>
            <a:ext cx="2091471" cy="461665"/>
          </a:xfrm>
          <a:prstGeom prst="rect">
            <a:avLst/>
          </a:prstGeom>
          <a:noFill/>
          <a:effectLst>
            <a:glow rad="63500">
              <a:schemeClr val="accent1"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2400" b="0" cap="none" spc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State of Charge</a:t>
            </a:r>
            <a:endParaRPr lang="en-US" sz="2400" b="0" cap="none" spc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4D7B4FF-645E-2CC8-87FA-75D46FAF935B}"/>
              </a:ext>
            </a:extLst>
          </p:cNvPr>
          <p:cNvSpPr/>
          <p:nvPr/>
        </p:nvSpPr>
        <p:spPr>
          <a:xfrm rot="20356712">
            <a:off x="6747268" y="1641852"/>
            <a:ext cx="2558714" cy="461665"/>
          </a:xfrm>
          <a:prstGeom prst="rect">
            <a:avLst/>
          </a:prstGeom>
          <a:noFill/>
          <a:effectLst>
            <a:glow rad="63500">
              <a:schemeClr val="accent1"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2400" b="0" cap="none" spc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SEI layer thickness</a:t>
            </a:r>
            <a:endParaRPr lang="en-US" sz="2400" b="0" cap="none" spc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96E1CE-3EFA-A358-BA98-0ED82C8C47C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743"/>
          <a:stretch/>
        </p:blipFill>
        <p:spPr>
          <a:xfrm>
            <a:off x="142613" y="3914452"/>
            <a:ext cx="3191812" cy="24386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BFC7E19-AE81-A866-0A43-1C179DEC6EB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92179"/>
          <a:stretch/>
        </p:blipFill>
        <p:spPr>
          <a:xfrm>
            <a:off x="24294" y="3914451"/>
            <a:ext cx="286099" cy="24386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F7D0B13-8672-0C2D-FE10-9A5528F7C2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5803" y="1690688"/>
            <a:ext cx="2006804" cy="200680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4F34546-3E14-C466-A016-5E172628FC5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78569" y="1666875"/>
            <a:ext cx="2114707" cy="211470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7A2520B-6EBD-644B-5640-5A428CA9781F}"/>
              </a:ext>
            </a:extLst>
          </p:cNvPr>
          <p:cNvSpPr txBox="1"/>
          <p:nvPr/>
        </p:nvSpPr>
        <p:spPr>
          <a:xfrm rot="5400000">
            <a:off x="3192853" y="2298523"/>
            <a:ext cx="699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25 ºC</a:t>
            </a:r>
            <a:endParaRPr lang="en-DK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480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9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92846-3F40-42EB-9C69-C0D699E68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812398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Degradation – Full Battery Cell 1200A Discharge</a:t>
            </a:r>
            <a:endParaRPr lang="en-DK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out">
            <a:hlinkClick r:id="" action="ppaction://media"/>
            <a:extLst>
              <a:ext uri="{FF2B5EF4-FFF2-40B4-BE49-F238E27FC236}">
                <a16:creationId xmlns:a16="http://schemas.microsoft.com/office/drawing/2014/main" id="{E01907C7-8A96-C478-D1CE-2CC6D9FC37E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158792" y="1478544"/>
            <a:ext cx="9261475" cy="46307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B6A443E9-2E8A-8169-EC19-AF6D81AECB5C}"/>
                  </a:ext>
                </a:extLst>
              </p:cNvPr>
              <p:cNvSpPr/>
              <p:nvPr/>
            </p:nvSpPr>
            <p:spPr>
              <a:xfrm rot="20356712">
                <a:off x="2973784" y="3072549"/>
                <a:ext cx="2344873" cy="461665"/>
              </a:xfrm>
              <a:prstGeom prst="rect">
                <a:avLst/>
              </a:prstGeom>
              <a:noFill/>
              <a:effectLst>
                <a:glow rad="63500">
                  <a:schemeClr val="accent1">
                    <a:alpha val="40000"/>
                  </a:schemeClr>
                </a:glow>
              </a:effectLst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2400" b="0" cap="none" spc="0">
                    <a:ln w="0"/>
                    <a:gradFill>
                      <a:gsLst>
                        <a:gs pos="0">
                          <a:schemeClr val="accent5">
                            <a:lumMod val="50000"/>
                          </a:schemeClr>
                        </a:gs>
                        <a:gs pos="50000">
                          <a:schemeClr val="accent5"/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/>
                    </a:gradFill>
                    <a:effectLst>
                      <a:glow rad="63500">
                        <a:schemeClr val="accent3">
                          <a:satMod val="175000"/>
                          <a:alpha val="40000"/>
                        </a:schemeClr>
                      </a:glo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Temperature </a:t>
                </a:r>
                <a14:m>
                  <m:oMath xmlns:m="http://schemas.openxmlformats.org/officeDocument/2006/math">
                    <m:r>
                      <a:rPr lang="en-GB" sz="2400" b="0" i="1" cap="none" spc="0" smtClean="0">
                        <a:ln w="0"/>
                        <a:gradFill>
                          <a:gsLst>
                            <a:gs pos="0">
                              <a:schemeClr val="accent5">
                                <a:lumMod val="50000"/>
                              </a:schemeClr>
                            </a:gs>
                            <a:gs pos="50000">
                              <a:schemeClr val="accent5"/>
                            </a:gs>
                            <a:gs pos="100000">
                              <a:schemeClr val="accent5">
                                <a:lumMod val="60000"/>
                                <a:lumOff val="4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400" b="0" i="1" cap="none" spc="0" smtClean="0">
                        <a:ln w="0"/>
                        <a:gradFill>
                          <a:gsLst>
                            <a:gs pos="0">
                              <a:schemeClr val="accent5">
                                <a:lumMod val="50000"/>
                              </a:schemeClr>
                            </a:gs>
                            <a:gs pos="50000">
                              <a:schemeClr val="accent5"/>
                            </a:gs>
                            <a:gs pos="100000">
                              <a:schemeClr val="accent5">
                                <a:lumMod val="60000"/>
                                <a:lumOff val="4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℃)</m:t>
                    </m:r>
                  </m:oMath>
                </a14:m>
                <a:endParaRPr lang="en-US" sz="2400" b="0" cap="none" spc="0">
                  <a:ln w="0"/>
                  <a:gradFill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lin ang="5400000"/>
                  </a:gradFill>
                  <a:effectLst>
                    <a:glow rad="63500">
                      <a:schemeClr val="accent3">
                        <a:satMod val="175000"/>
                        <a:alpha val="40000"/>
                      </a:schemeClr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B6A443E9-2E8A-8169-EC19-AF6D81AECB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356712">
                <a:off x="2973784" y="3072549"/>
                <a:ext cx="2344873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effectLst>
                <a:glow rad="63500">
                  <a:schemeClr val="accent1"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3C589BFD-BFCC-A234-022A-EE3E9C641ACD}"/>
              </a:ext>
            </a:extLst>
          </p:cNvPr>
          <p:cNvSpPr/>
          <p:nvPr/>
        </p:nvSpPr>
        <p:spPr>
          <a:xfrm rot="20305577">
            <a:off x="5617885" y="4851340"/>
            <a:ext cx="2091471" cy="461665"/>
          </a:xfrm>
          <a:prstGeom prst="rect">
            <a:avLst/>
          </a:prstGeom>
          <a:noFill/>
          <a:effectLst>
            <a:glow rad="63500">
              <a:schemeClr val="accent1"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2400" b="0" cap="none" spc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State of Charge</a:t>
            </a:r>
            <a:endParaRPr lang="en-US" sz="2400" b="0" cap="none" spc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4D7B4FF-645E-2CC8-87FA-75D46FAF935B}"/>
              </a:ext>
            </a:extLst>
          </p:cNvPr>
          <p:cNvSpPr/>
          <p:nvPr/>
        </p:nvSpPr>
        <p:spPr>
          <a:xfrm rot="20356712">
            <a:off x="6827679" y="1590266"/>
            <a:ext cx="2558714" cy="461665"/>
          </a:xfrm>
          <a:prstGeom prst="rect">
            <a:avLst/>
          </a:prstGeom>
          <a:noFill/>
          <a:effectLst>
            <a:glow rad="63500">
              <a:schemeClr val="accent1"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2400" b="0" cap="none" spc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SEI layer thickness</a:t>
            </a:r>
            <a:endParaRPr lang="en-US" sz="2400" b="0" cap="none" spc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C9BBCAE-5CE2-DEAA-B279-4A2B0B46D17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343"/>
          <a:stretch/>
        </p:blipFill>
        <p:spPr>
          <a:xfrm>
            <a:off x="50800" y="3934120"/>
            <a:ext cx="3208944" cy="23340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605062B-E089-0BD3-331D-0CE41F0C1B9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92930"/>
          <a:stretch/>
        </p:blipFill>
        <p:spPr>
          <a:xfrm>
            <a:off x="50800" y="3921420"/>
            <a:ext cx="247506" cy="233402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9B41C09-34F1-0960-1B35-07E5DF2652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5803" y="1690688"/>
            <a:ext cx="2006804" cy="200680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96470A8-90AC-5A60-7A62-BA42A4AAF5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78569" y="1666875"/>
            <a:ext cx="2114707" cy="211470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48DB99A-ADE8-3F9A-51DA-51F6DC9F8A58}"/>
              </a:ext>
            </a:extLst>
          </p:cNvPr>
          <p:cNvSpPr txBox="1"/>
          <p:nvPr/>
        </p:nvSpPr>
        <p:spPr>
          <a:xfrm rot="5400000">
            <a:off x="3192853" y="2298523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25 ºC</a:t>
            </a:r>
            <a:endParaRPr lang="en-DK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147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52C1E92-AF9F-9EC3-0DA3-88445D637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Going from Cell to Module degradation</a:t>
            </a:r>
            <a:endParaRPr lang="en-DK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04D7FBC-9305-7494-48B5-9F39CC428A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343" y="1524000"/>
            <a:ext cx="4811486" cy="48114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8AC1F8B-EC12-9B8E-4BFA-F08AF4F870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7173" y="1683657"/>
            <a:ext cx="4811486" cy="48114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9CD5ACF-899B-08C1-2E24-E03850EB0392}"/>
              </a:ext>
            </a:extLst>
          </p:cNvPr>
          <p:cNvSpPr txBox="1"/>
          <p:nvPr/>
        </p:nvSpPr>
        <p:spPr>
          <a:xfrm>
            <a:off x="9828236" y="2246539"/>
            <a:ext cx="1989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Room Temperature</a:t>
            </a:r>
            <a:endParaRPr lang="en-DK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DA6B0C-D926-ED5F-138F-6A4AF258201A}"/>
              </a:ext>
            </a:extLst>
          </p:cNvPr>
          <p:cNvSpPr txBox="1"/>
          <p:nvPr/>
        </p:nvSpPr>
        <p:spPr>
          <a:xfrm>
            <a:off x="9828236" y="1996496"/>
            <a:ext cx="1787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Constant Current</a:t>
            </a:r>
            <a:endParaRPr lang="en-DK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FBB1CD-FAE0-6ECF-5755-E2E54B01511B}"/>
              </a:ext>
            </a:extLst>
          </p:cNvPr>
          <p:cNvSpPr txBox="1"/>
          <p:nvPr/>
        </p:nvSpPr>
        <p:spPr>
          <a:xfrm>
            <a:off x="9828236" y="1719779"/>
            <a:ext cx="1832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Electrical Ground</a:t>
            </a:r>
            <a:endParaRPr lang="en-DK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382035E-DE05-94AB-72DB-DA2D576B150C}"/>
              </a:ext>
            </a:extLst>
          </p:cNvPr>
          <p:cNvSpPr/>
          <p:nvPr/>
        </p:nvSpPr>
        <p:spPr>
          <a:xfrm>
            <a:off x="9622971" y="2325093"/>
            <a:ext cx="241300" cy="241300"/>
          </a:xfrm>
          <a:prstGeom prst="rect">
            <a:avLst/>
          </a:prstGeom>
          <a:solidFill>
            <a:srgbClr val="9CFE9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393CB6F-B992-4FBF-80D0-C02EEBBD3A08}"/>
              </a:ext>
            </a:extLst>
          </p:cNvPr>
          <p:cNvSpPr/>
          <p:nvPr/>
        </p:nvSpPr>
        <p:spPr>
          <a:xfrm>
            <a:off x="9621288" y="2058393"/>
            <a:ext cx="241300" cy="241300"/>
          </a:xfrm>
          <a:prstGeom prst="rect">
            <a:avLst/>
          </a:prstGeom>
          <a:solidFill>
            <a:srgbClr val="B2235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4EE5BDD-C623-DBC7-C7FC-B0DC02078351}"/>
              </a:ext>
            </a:extLst>
          </p:cNvPr>
          <p:cNvSpPr/>
          <p:nvPr/>
        </p:nvSpPr>
        <p:spPr>
          <a:xfrm>
            <a:off x="9625955" y="1792288"/>
            <a:ext cx="241300" cy="241300"/>
          </a:xfrm>
          <a:prstGeom prst="rect">
            <a:avLst/>
          </a:prstGeom>
          <a:solidFill>
            <a:srgbClr val="3280B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981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52C1E92-AF9F-9EC3-0DA3-88445D637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Going from Cell to Module degradation</a:t>
            </a:r>
            <a:endParaRPr lang="en-DK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72B957B-FFDA-1D15-6C6B-1EF89DF41F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442988"/>
            <a:ext cx="12192000" cy="4876800"/>
          </a:xfrm>
          <a:prstGeom prst="rect">
            <a:avLst/>
          </a:prstGeom>
        </p:spPr>
      </p:pic>
      <p:pic>
        <p:nvPicPr>
          <p:cNvPr id="20" name="out">
            <a:hlinkClick r:id="" action="ppaction://media"/>
            <a:extLst>
              <a:ext uri="{FF2B5EF4-FFF2-40B4-BE49-F238E27FC236}">
                <a16:creationId xmlns:a16="http://schemas.microsoft.com/office/drawing/2014/main" id="{D1022C25-149E-54A4-2CBC-6A1896AD6AB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1442988"/>
            <a:ext cx="12192000" cy="48768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128722E-3658-1531-6FEF-125D5FEA06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1100" y="4276569"/>
            <a:ext cx="2737340" cy="24050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97E075CB-4640-0DBD-396F-E110E35B3146}"/>
                  </a:ext>
                </a:extLst>
              </p:cNvPr>
              <p:cNvSpPr/>
              <p:nvPr/>
            </p:nvSpPr>
            <p:spPr>
              <a:xfrm rot="20356712">
                <a:off x="251548" y="3138913"/>
                <a:ext cx="2344873" cy="461665"/>
              </a:xfrm>
              <a:prstGeom prst="rect">
                <a:avLst/>
              </a:prstGeom>
              <a:noFill/>
              <a:effectLst>
                <a:glow rad="63500">
                  <a:schemeClr val="accent1">
                    <a:alpha val="40000"/>
                  </a:schemeClr>
                </a:glow>
              </a:effectLst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2400" b="0" cap="none" spc="0">
                    <a:ln w="0"/>
                    <a:gradFill>
                      <a:gsLst>
                        <a:gs pos="0">
                          <a:schemeClr val="accent5">
                            <a:lumMod val="50000"/>
                          </a:schemeClr>
                        </a:gs>
                        <a:gs pos="50000">
                          <a:schemeClr val="accent5"/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/>
                    </a:gradFill>
                    <a:effectLst>
                      <a:glow rad="63500">
                        <a:schemeClr val="accent3">
                          <a:satMod val="175000"/>
                          <a:alpha val="40000"/>
                        </a:schemeClr>
                      </a:glo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Temperature </a:t>
                </a:r>
                <a14:m>
                  <m:oMath xmlns:m="http://schemas.openxmlformats.org/officeDocument/2006/math">
                    <m:r>
                      <a:rPr lang="en-GB" sz="2400" b="0" i="1" cap="none" spc="0" smtClean="0">
                        <a:ln w="0"/>
                        <a:gradFill>
                          <a:gsLst>
                            <a:gs pos="0">
                              <a:schemeClr val="accent5">
                                <a:lumMod val="50000"/>
                              </a:schemeClr>
                            </a:gs>
                            <a:gs pos="50000">
                              <a:schemeClr val="accent5"/>
                            </a:gs>
                            <a:gs pos="100000">
                              <a:schemeClr val="accent5">
                                <a:lumMod val="60000"/>
                                <a:lumOff val="4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400" b="0" i="1" cap="none" spc="0" smtClean="0">
                        <a:ln w="0"/>
                        <a:gradFill>
                          <a:gsLst>
                            <a:gs pos="0">
                              <a:schemeClr val="accent5">
                                <a:lumMod val="50000"/>
                              </a:schemeClr>
                            </a:gs>
                            <a:gs pos="50000">
                              <a:schemeClr val="accent5"/>
                            </a:gs>
                            <a:gs pos="100000">
                              <a:schemeClr val="accent5">
                                <a:lumMod val="60000"/>
                                <a:lumOff val="4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℃)</m:t>
                    </m:r>
                  </m:oMath>
                </a14:m>
                <a:endParaRPr lang="en-US" sz="2400" b="0" cap="none" spc="0">
                  <a:ln w="0"/>
                  <a:gradFill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lin ang="5400000"/>
                  </a:gradFill>
                  <a:effectLst>
                    <a:glow rad="63500">
                      <a:schemeClr val="accent3">
                        <a:satMod val="175000"/>
                        <a:alpha val="40000"/>
                      </a:schemeClr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97E075CB-4640-0DBD-396F-E110E35B31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356712">
                <a:off x="251548" y="3138913"/>
                <a:ext cx="2344873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effectLst>
                <a:glow rad="63500">
                  <a:schemeClr val="accent1"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>
            <a:extLst>
              <a:ext uri="{FF2B5EF4-FFF2-40B4-BE49-F238E27FC236}">
                <a16:creationId xmlns:a16="http://schemas.microsoft.com/office/drawing/2014/main" id="{F58B590C-B352-81B0-346C-C85902E7C750}"/>
              </a:ext>
            </a:extLst>
          </p:cNvPr>
          <p:cNvSpPr/>
          <p:nvPr/>
        </p:nvSpPr>
        <p:spPr>
          <a:xfrm rot="20326365">
            <a:off x="2463849" y="2361241"/>
            <a:ext cx="2091471" cy="461665"/>
          </a:xfrm>
          <a:prstGeom prst="rect">
            <a:avLst/>
          </a:prstGeom>
          <a:noFill/>
          <a:effectLst>
            <a:glow rad="63500">
              <a:schemeClr val="accent1"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2400" b="0" cap="none" spc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State of Charge</a:t>
            </a:r>
            <a:endParaRPr lang="en-US" sz="2400" b="0" cap="none" spc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F7F2C5A-3DA8-77CD-57F8-5E24BCC366BD}"/>
              </a:ext>
            </a:extLst>
          </p:cNvPr>
          <p:cNvSpPr/>
          <p:nvPr/>
        </p:nvSpPr>
        <p:spPr>
          <a:xfrm rot="20335236">
            <a:off x="6759319" y="3866737"/>
            <a:ext cx="2558714" cy="461665"/>
          </a:xfrm>
          <a:prstGeom prst="rect">
            <a:avLst/>
          </a:prstGeom>
          <a:noFill/>
          <a:effectLst>
            <a:glow rad="63500">
              <a:schemeClr val="accent1"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2400" b="0" cap="none" spc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SEI layer thickness</a:t>
            </a:r>
            <a:endParaRPr lang="en-US" sz="2400" b="0" cap="none" spc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829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00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52C1E92-AF9F-9EC3-0DA3-88445D637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Going from Cell to Module degradation</a:t>
            </a:r>
            <a:endParaRPr lang="en-DK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72B957B-FFDA-1D15-6C6B-1EF89DF41F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2988"/>
            <a:ext cx="12192000" cy="48768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C30B6B7-21AA-7243-03DE-5D0F517955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1100" y="4276569"/>
            <a:ext cx="2737340" cy="24050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72A02A1-BB53-6F40-6D9D-642F42304A35}"/>
                  </a:ext>
                </a:extLst>
              </p:cNvPr>
              <p:cNvSpPr/>
              <p:nvPr/>
            </p:nvSpPr>
            <p:spPr>
              <a:xfrm rot="20356712">
                <a:off x="251548" y="3138913"/>
                <a:ext cx="2344873" cy="461665"/>
              </a:xfrm>
              <a:prstGeom prst="rect">
                <a:avLst/>
              </a:prstGeom>
              <a:noFill/>
              <a:effectLst>
                <a:glow rad="63500">
                  <a:schemeClr val="accent1">
                    <a:alpha val="40000"/>
                  </a:schemeClr>
                </a:glow>
              </a:effectLst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2400" b="0" cap="none" spc="0" dirty="0">
                    <a:ln w="0"/>
                    <a:gradFill>
                      <a:gsLst>
                        <a:gs pos="0">
                          <a:schemeClr val="accent5">
                            <a:lumMod val="50000"/>
                          </a:schemeClr>
                        </a:gs>
                        <a:gs pos="50000">
                          <a:schemeClr val="accent5"/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/>
                    </a:gradFill>
                    <a:effectLst>
                      <a:glow rad="63500">
                        <a:schemeClr val="accent3">
                          <a:satMod val="175000"/>
                          <a:alpha val="40000"/>
                        </a:schemeClr>
                      </a:glo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Temperature </a:t>
                </a:r>
                <a14:m>
                  <m:oMath xmlns:m="http://schemas.openxmlformats.org/officeDocument/2006/math">
                    <m:r>
                      <a:rPr lang="en-GB" sz="2400" b="0" i="1" cap="none" spc="0" smtClean="0">
                        <a:ln w="0"/>
                        <a:gradFill>
                          <a:gsLst>
                            <a:gs pos="0">
                              <a:schemeClr val="accent5">
                                <a:lumMod val="50000"/>
                              </a:schemeClr>
                            </a:gs>
                            <a:gs pos="50000">
                              <a:schemeClr val="accent5"/>
                            </a:gs>
                            <a:gs pos="100000">
                              <a:schemeClr val="accent5">
                                <a:lumMod val="60000"/>
                                <a:lumOff val="4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400" b="0" i="1" cap="none" spc="0" smtClean="0">
                        <a:ln w="0"/>
                        <a:gradFill>
                          <a:gsLst>
                            <a:gs pos="0">
                              <a:schemeClr val="accent5">
                                <a:lumMod val="50000"/>
                              </a:schemeClr>
                            </a:gs>
                            <a:gs pos="50000">
                              <a:schemeClr val="accent5"/>
                            </a:gs>
                            <a:gs pos="100000">
                              <a:schemeClr val="accent5">
                                <a:lumMod val="60000"/>
                                <a:lumOff val="4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℃)</m:t>
                    </m:r>
                  </m:oMath>
                </a14:m>
                <a:endParaRPr lang="en-US" sz="2400" b="0" cap="none" spc="0" dirty="0">
                  <a:ln w="0"/>
                  <a:gradFill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lin ang="5400000"/>
                  </a:gradFill>
                  <a:effectLst>
                    <a:glow rad="63500">
                      <a:schemeClr val="accent3">
                        <a:satMod val="175000"/>
                        <a:alpha val="40000"/>
                      </a:schemeClr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72A02A1-BB53-6F40-6D9D-642F42304A3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356712">
                <a:off x="251548" y="3138913"/>
                <a:ext cx="2344873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effectLst>
                <a:glow rad="63500">
                  <a:schemeClr val="accent1"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E18BAC14-CA50-C121-4897-0A23C550F1F2}"/>
              </a:ext>
            </a:extLst>
          </p:cNvPr>
          <p:cNvSpPr/>
          <p:nvPr/>
        </p:nvSpPr>
        <p:spPr>
          <a:xfrm rot="20326365">
            <a:off x="2463849" y="2361241"/>
            <a:ext cx="2091471" cy="461665"/>
          </a:xfrm>
          <a:prstGeom prst="rect">
            <a:avLst/>
          </a:prstGeom>
          <a:noFill/>
          <a:effectLst>
            <a:glow rad="63500">
              <a:schemeClr val="accent1"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2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State of Charge</a:t>
            </a:r>
            <a:endParaRPr lang="en-US" sz="2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ACC3F7-5547-5A59-787E-8CA92182172F}"/>
              </a:ext>
            </a:extLst>
          </p:cNvPr>
          <p:cNvSpPr/>
          <p:nvPr/>
        </p:nvSpPr>
        <p:spPr>
          <a:xfrm rot="20335236">
            <a:off x="6759319" y="3866737"/>
            <a:ext cx="2558714" cy="461665"/>
          </a:xfrm>
          <a:prstGeom prst="rect">
            <a:avLst/>
          </a:prstGeom>
          <a:noFill/>
          <a:effectLst>
            <a:glow rad="63500">
              <a:schemeClr val="accent1"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2400" b="0" cap="none" spc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SEI layer thickness</a:t>
            </a:r>
            <a:endParaRPr lang="en-US" sz="2400" b="0" cap="none" spc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9762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rrow: U-Turn 17">
            <a:extLst>
              <a:ext uri="{FF2B5EF4-FFF2-40B4-BE49-F238E27FC236}">
                <a16:creationId xmlns:a16="http://schemas.microsoft.com/office/drawing/2014/main" id="{92F9D973-41E3-3A60-7A97-3A50E5C23F58}"/>
              </a:ext>
            </a:extLst>
          </p:cNvPr>
          <p:cNvSpPr/>
          <p:nvPr/>
        </p:nvSpPr>
        <p:spPr>
          <a:xfrm>
            <a:off x="3437466" y="1339321"/>
            <a:ext cx="668867" cy="641879"/>
          </a:xfrm>
          <a:prstGeom prst="uturnArrow">
            <a:avLst/>
          </a:prstGeom>
          <a:solidFill>
            <a:srgbClr val="C00000"/>
          </a:solidFill>
          <a:scene3d>
            <a:camera prst="isometricTopUp">
              <a:rot lat="19476224" lon="18883146" rev="3309745"/>
            </a:camera>
            <a:lightRig rig="threePt" dir="t"/>
          </a:scene3d>
          <a:sp3d>
            <a:bevelT h="508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52C1E92-AF9F-9EC3-0DA3-88445D637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Module Serial Connection for High voltage</a:t>
            </a:r>
            <a:endParaRPr lang="en-DK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BD878B6-A56C-6FD4-A323-355D95D332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2531" y="758212"/>
            <a:ext cx="6099788" cy="609978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80CF395-C5D7-F8AF-CA76-8A7EBF24C61D}"/>
              </a:ext>
            </a:extLst>
          </p:cNvPr>
          <p:cNvSpPr/>
          <p:nvPr/>
        </p:nvSpPr>
        <p:spPr>
          <a:xfrm>
            <a:off x="6940359" y="3970569"/>
            <a:ext cx="274320" cy="245831"/>
          </a:xfrm>
          <a:prstGeom prst="rect">
            <a:avLst/>
          </a:prstGeom>
          <a:solidFill>
            <a:srgbClr val="C00000"/>
          </a:solidFill>
          <a:scene3d>
            <a:camera prst="isometricTopUp">
              <a:rot lat="19476224" lon="18883146" rev="3309745"/>
            </a:camera>
            <a:lightRig rig="threePt" dir="t"/>
          </a:scene3d>
          <a:sp3d>
            <a:bevelT h="508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9124C06-7F25-A9A1-BD8E-96BAB928CF81}"/>
              </a:ext>
            </a:extLst>
          </p:cNvPr>
          <p:cNvSpPr/>
          <p:nvPr/>
        </p:nvSpPr>
        <p:spPr>
          <a:xfrm>
            <a:off x="7361999" y="3803026"/>
            <a:ext cx="274320" cy="245831"/>
          </a:xfrm>
          <a:prstGeom prst="rect">
            <a:avLst/>
          </a:prstGeom>
          <a:solidFill>
            <a:srgbClr val="0070C0"/>
          </a:solidFill>
          <a:scene3d>
            <a:camera prst="isometricTopUp">
              <a:rot lat="19476224" lon="18883146" rev="3309745"/>
            </a:camera>
            <a:lightRig rig="threePt" dir="t"/>
          </a:scene3d>
          <a:sp3d>
            <a:bevelT h="508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826E14A-AD57-A9A6-831D-13764B4251B3}"/>
              </a:ext>
            </a:extLst>
          </p:cNvPr>
          <p:cNvCxnSpPr>
            <a:cxnSpLocks/>
          </p:cNvCxnSpPr>
          <p:nvPr/>
        </p:nvCxnSpPr>
        <p:spPr>
          <a:xfrm flipV="1">
            <a:off x="7361999" y="4004734"/>
            <a:ext cx="0" cy="821266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  <a:scene3d>
            <a:camera prst="isometricTopUp">
              <a:rot lat="19476224" lon="18883146" rev="3120000"/>
            </a:camera>
            <a:lightRig rig="threePt" dir="t"/>
          </a:scene3d>
          <a:sp3d>
            <a:bevelT h="635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BB7F31D-206F-381D-F015-9E5A48CC38E1}"/>
              </a:ext>
            </a:extLst>
          </p:cNvPr>
          <p:cNvCxnSpPr>
            <a:cxnSpLocks/>
          </p:cNvCxnSpPr>
          <p:nvPr/>
        </p:nvCxnSpPr>
        <p:spPr>
          <a:xfrm>
            <a:off x="7868412" y="3761845"/>
            <a:ext cx="0" cy="829734"/>
          </a:xfrm>
          <a:prstGeom prst="straightConnector1">
            <a:avLst/>
          </a:prstGeom>
          <a:ln w="76200">
            <a:solidFill>
              <a:srgbClr val="0276C9"/>
            </a:solidFill>
            <a:headEnd type="none" w="med" len="med"/>
            <a:tailEnd type="none" w="med" len="med"/>
          </a:ln>
          <a:scene3d>
            <a:camera prst="isometricTopUp">
              <a:rot lat="19476224" lon="18883146" rev="3120000"/>
            </a:camera>
            <a:lightRig rig="threePt" dir="t"/>
          </a:scene3d>
          <a:sp3d>
            <a:bevelT h="635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46E7D85-DD9E-B1E9-1AF4-C8A7DD5C1BC2}"/>
              </a:ext>
            </a:extLst>
          </p:cNvPr>
          <p:cNvCxnSpPr>
            <a:cxnSpLocks/>
          </p:cNvCxnSpPr>
          <p:nvPr/>
        </p:nvCxnSpPr>
        <p:spPr>
          <a:xfrm>
            <a:off x="7811263" y="4360334"/>
            <a:ext cx="610425" cy="0"/>
          </a:xfrm>
          <a:prstGeom prst="straightConnector1">
            <a:avLst/>
          </a:prstGeom>
          <a:ln w="76200">
            <a:solidFill>
              <a:srgbClr val="0276C9"/>
            </a:solidFill>
            <a:headEnd type="none" w="med" len="med"/>
            <a:tailEnd type="none" w="med" len="med"/>
          </a:ln>
          <a:scene3d>
            <a:camera prst="isometricTopUp">
              <a:rot lat="19476224" lon="18883146" rev="3120000"/>
            </a:camera>
            <a:lightRig rig="threePt" dir="t"/>
          </a:scene3d>
          <a:sp3d>
            <a:bevelT h="635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A6925B2-BA5F-8B64-C906-10861D886F76}"/>
              </a:ext>
            </a:extLst>
          </p:cNvPr>
          <p:cNvCxnSpPr>
            <a:cxnSpLocks/>
          </p:cNvCxnSpPr>
          <p:nvPr/>
        </p:nvCxnSpPr>
        <p:spPr>
          <a:xfrm>
            <a:off x="8016050" y="4477808"/>
            <a:ext cx="405638" cy="0"/>
          </a:xfrm>
          <a:prstGeom prst="straightConnector1">
            <a:avLst/>
          </a:prstGeom>
          <a:ln w="76200">
            <a:solidFill>
              <a:srgbClr val="0276C9"/>
            </a:solidFill>
            <a:headEnd type="none" w="med" len="med"/>
            <a:tailEnd type="none" w="med" len="med"/>
          </a:ln>
          <a:scene3d>
            <a:camera prst="isometricTopUp">
              <a:rot lat="19476224" lon="18883146" rev="3120000"/>
            </a:camera>
            <a:lightRig rig="threePt" dir="t"/>
          </a:scene3d>
          <a:sp3d>
            <a:bevelT h="635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C533D90-277E-DB09-F685-B4556A723376}"/>
              </a:ext>
            </a:extLst>
          </p:cNvPr>
          <p:cNvCxnSpPr>
            <a:cxnSpLocks/>
          </p:cNvCxnSpPr>
          <p:nvPr/>
        </p:nvCxnSpPr>
        <p:spPr>
          <a:xfrm>
            <a:off x="8236713" y="4569354"/>
            <a:ext cx="172275" cy="0"/>
          </a:xfrm>
          <a:prstGeom prst="straightConnector1">
            <a:avLst/>
          </a:prstGeom>
          <a:ln w="76200">
            <a:solidFill>
              <a:srgbClr val="0276C9"/>
            </a:solidFill>
            <a:headEnd type="none" w="med" len="med"/>
            <a:tailEnd type="none" w="med" len="med"/>
          </a:ln>
          <a:scene3d>
            <a:camera prst="isometricTopUp">
              <a:rot lat="19476224" lon="18883146" rev="3120000"/>
            </a:camera>
            <a:lightRig rig="threePt" dir="t"/>
          </a:scene3d>
          <a:sp3d>
            <a:bevelT h="635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662883E-82A1-738C-1314-4E92C3A5BA8B}"/>
              </a:ext>
            </a:extLst>
          </p:cNvPr>
          <p:cNvSpPr txBox="1"/>
          <p:nvPr/>
        </p:nvSpPr>
        <p:spPr>
          <a:xfrm>
            <a:off x="8333247" y="4269854"/>
            <a:ext cx="894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Ground</a:t>
            </a:r>
            <a:endParaRPr lang="en-DK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FBCD8CA-A917-4BDD-7870-DC3B31501415}"/>
              </a:ext>
            </a:extLst>
          </p:cNvPr>
          <p:cNvSpPr txBox="1"/>
          <p:nvPr/>
        </p:nvSpPr>
        <p:spPr>
          <a:xfrm rot="2373588">
            <a:off x="6499660" y="4322325"/>
            <a:ext cx="11403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Current 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controlled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(load)</a:t>
            </a:r>
            <a:endParaRPr lang="en-DK" dirty="0">
              <a:solidFill>
                <a:schemeClr val="bg1"/>
              </a:solidFill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E007B766-DFD3-53BA-4F05-CEEC301BDE5E}"/>
              </a:ext>
            </a:extLst>
          </p:cNvPr>
          <p:cNvSpPr/>
          <p:nvPr/>
        </p:nvSpPr>
        <p:spPr>
          <a:xfrm>
            <a:off x="3256842" y="1661506"/>
            <a:ext cx="4597468" cy="2582698"/>
          </a:xfrm>
          <a:custGeom>
            <a:avLst/>
            <a:gdLst>
              <a:gd name="connsiteX0" fmla="*/ 3747462 w 4597468"/>
              <a:gd name="connsiteY0" fmla="*/ 2398430 h 2582990"/>
              <a:gd name="connsiteX1" fmla="*/ 3399990 w 4597468"/>
              <a:gd name="connsiteY1" fmla="*/ 2261270 h 2582990"/>
              <a:gd name="connsiteX2" fmla="*/ 2641038 w 4597468"/>
              <a:gd name="connsiteY2" fmla="*/ 2581310 h 2582990"/>
              <a:gd name="connsiteX3" fmla="*/ 2403294 w 4597468"/>
              <a:gd name="connsiteY3" fmla="*/ 2361854 h 2582990"/>
              <a:gd name="connsiteX4" fmla="*/ 2851350 w 4597468"/>
              <a:gd name="connsiteY4" fmla="*/ 1831502 h 2582990"/>
              <a:gd name="connsiteX5" fmla="*/ 2814774 w 4597468"/>
              <a:gd name="connsiteY5" fmla="*/ 1776638 h 2582990"/>
              <a:gd name="connsiteX6" fmla="*/ 1927806 w 4597468"/>
              <a:gd name="connsiteY6" fmla="*/ 2087534 h 2582990"/>
              <a:gd name="connsiteX7" fmla="*/ 1699206 w 4597468"/>
              <a:gd name="connsiteY7" fmla="*/ 1877222 h 2582990"/>
              <a:gd name="connsiteX8" fmla="*/ 2430726 w 4597468"/>
              <a:gd name="connsiteY8" fmla="*/ 1511462 h 2582990"/>
              <a:gd name="connsiteX9" fmla="*/ 2202126 w 4597468"/>
              <a:gd name="connsiteY9" fmla="*/ 1337726 h 2582990"/>
              <a:gd name="connsiteX10" fmla="*/ 1342590 w 4597468"/>
              <a:gd name="connsiteY10" fmla="*/ 1630334 h 2582990"/>
              <a:gd name="connsiteX11" fmla="*/ 1104846 w 4597468"/>
              <a:gd name="connsiteY11" fmla="*/ 1493174 h 2582990"/>
              <a:gd name="connsiteX12" fmla="*/ 1836366 w 4597468"/>
              <a:gd name="connsiteY12" fmla="*/ 1118270 h 2582990"/>
              <a:gd name="connsiteX13" fmla="*/ 1626054 w 4597468"/>
              <a:gd name="connsiteY13" fmla="*/ 990254 h 2582990"/>
              <a:gd name="connsiteX14" fmla="*/ 739086 w 4597468"/>
              <a:gd name="connsiteY14" fmla="*/ 1246286 h 2582990"/>
              <a:gd name="connsiteX15" fmla="*/ 547062 w 4597468"/>
              <a:gd name="connsiteY15" fmla="*/ 1090838 h 2582990"/>
              <a:gd name="connsiteX16" fmla="*/ 1260294 w 4597468"/>
              <a:gd name="connsiteY16" fmla="*/ 789086 h 2582990"/>
              <a:gd name="connsiteX17" fmla="*/ 1049982 w 4597468"/>
              <a:gd name="connsiteY17" fmla="*/ 624494 h 2582990"/>
              <a:gd name="connsiteX18" fmla="*/ 199590 w 4597468"/>
              <a:gd name="connsiteY18" fmla="*/ 862238 h 2582990"/>
              <a:gd name="connsiteX19" fmla="*/ 34998 w 4597468"/>
              <a:gd name="connsiteY19" fmla="*/ 697646 h 2582990"/>
              <a:gd name="connsiteX20" fmla="*/ 720798 w 4597468"/>
              <a:gd name="connsiteY20" fmla="*/ 395894 h 2582990"/>
              <a:gd name="connsiteX21" fmla="*/ 537918 w 4597468"/>
              <a:gd name="connsiteY21" fmla="*/ 249590 h 2582990"/>
              <a:gd name="connsiteX22" fmla="*/ 894534 w 4597468"/>
              <a:gd name="connsiteY22" fmla="*/ 66710 h 2582990"/>
              <a:gd name="connsiteX23" fmla="*/ 1159710 w 4597468"/>
              <a:gd name="connsiteY23" fmla="*/ 249590 h 2582990"/>
              <a:gd name="connsiteX24" fmla="*/ 1955238 w 4597468"/>
              <a:gd name="connsiteY24" fmla="*/ 2702 h 2582990"/>
              <a:gd name="connsiteX25" fmla="*/ 2211270 w 4597468"/>
              <a:gd name="connsiteY25" fmla="*/ 139862 h 2582990"/>
              <a:gd name="connsiteX26" fmla="*/ 1571190 w 4597468"/>
              <a:gd name="connsiteY26" fmla="*/ 469046 h 2582990"/>
              <a:gd name="connsiteX27" fmla="*/ 1699206 w 4597468"/>
              <a:gd name="connsiteY27" fmla="*/ 615350 h 2582990"/>
              <a:gd name="connsiteX28" fmla="*/ 2531310 w 4597468"/>
              <a:gd name="connsiteY28" fmla="*/ 341030 h 2582990"/>
              <a:gd name="connsiteX29" fmla="*/ 2741622 w 4597468"/>
              <a:gd name="connsiteY29" fmla="*/ 505622 h 2582990"/>
              <a:gd name="connsiteX30" fmla="*/ 2074110 w 4597468"/>
              <a:gd name="connsiteY30" fmla="*/ 843950 h 2582990"/>
              <a:gd name="connsiteX31" fmla="*/ 2256990 w 4597468"/>
              <a:gd name="connsiteY31" fmla="*/ 990254 h 2582990"/>
              <a:gd name="connsiteX32" fmla="*/ 3107382 w 4597468"/>
              <a:gd name="connsiteY32" fmla="*/ 734222 h 2582990"/>
              <a:gd name="connsiteX33" fmla="*/ 3326838 w 4597468"/>
              <a:gd name="connsiteY33" fmla="*/ 862238 h 2582990"/>
              <a:gd name="connsiteX34" fmla="*/ 2686758 w 4597468"/>
              <a:gd name="connsiteY34" fmla="*/ 1237142 h 2582990"/>
              <a:gd name="connsiteX35" fmla="*/ 2842206 w 4597468"/>
              <a:gd name="connsiteY35" fmla="*/ 1374302 h 2582990"/>
              <a:gd name="connsiteX36" fmla="*/ 3747462 w 4597468"/>
              <a:gd name="connsiteY36" fmla="*/ 1109126 h 2582990"/>
              <a:gd name="connsiteX37" fmla="*/ 3985206 w 4597468"/>
              <a:gd name="connsiteY37" fmla="*/ 1273718 h 2582990"/>
              <a:gd name="connsiteX38" fmla="*/ 3299406 w 4597468"/>
              <a:gd name="connsiteY38" fmla="*/ 1639478 h 2582990"/>
              <a:gd name="connsiteX39" fmla="*/ 3500574 w 4597468"/>
              <a:gd name="connsiteY39" fmla="*/ 1785782 h 2582990"/>
              <a:gd name="connsiteX40" fmla="*/ 4323534 w 4597468"/>
              <a:gd name="connsiteY40" fmla="*/ 1493174 h 2582990"/>
              <a:gd name="connsiteX41" fmla="*/ 4579566 w 4597468"/>
              <a:gd name="connsiteY41" fmla="*/ 1648622 h 2582990"/>
              <a:gd name="connsiteX42" fmla="*/ 3902910 w 4597468"/>
              <a:gd name="connsiteY42" fmla="*/ 2050958 h 2582990"/>
              <a:gd name="connsiteX43" fmla="*/ 4113222 w 4597468"/>
              <a:gd name="connsiteY43" fmla="*/ 2206406 h 2582990"/>
              <a:gd name="connsiteX0" fmla="*/ 3747462 w 4597468"/>
              <a:gd name="connsiteY0" fmla="*/ 2398430 h 2582698"/>
              <a:gd name="connsiteX1" fmla="*/ 3399990 w 4597468"/>
              <a:gd name="connsiteY1" fmla="*/ 2261270 h 2582698"/>
              <a:gd name="connsiteX2" fmla="*/ 2641038 w 4597468"/>
              <a:gd name="connsiteY2" fmla="*/ 2581310 h 2582698"/>
              <a:gd name="connsiteX3" fmla="*/ 2403294 w 4597468"/>
              <a:gd name="connsiteY3" fmla="*/ 2361854 h 2582698"/>
              <a:gd name="connsiteX4" fmla="*/ 3043374 w 4597468"/>
              <a:gd name="connsiteY4" fmla="*/ 1996094 h 2582698"/>
              <a:gd name="connsiteX5" fmla="*/ 2814774 w 4597468"/>
              <a:gd name="connsiteY5" fmla="*/ 1776638 h 2582698"/>
              <a:gd name="connsiteX6" fmla="*/ 1927806 w 4597468"/>
              <a:gd name="connsiteY6" fmla="*/ 2087534 h 2582698"/>
              <a:gd name="connsiteX7" fmla="*/ 1699206 w 4597468"/>
              <a:gd name="connsiteY7" fmla="*/ 1877222 h 2582698"/>
              <a:gd name="connsiteX8" fmla="*/ 2430726 w 4597468"/>
              <a:gd name="connsiteY8" fmla="*/ 1511462 h 2582698"/>
              <a:gd name="connsiteX9" fmla="*/ 2202126 w 4597468"/>
              <a:gd name="connsiteY9" fmla="*/ 1337726 h 2582698"/>
              <a:gd name="connsiteX10" fmla="*/ 1342590 w 4597468"/>
              <a:gd name="connsiteY10" fmla="*/ 1630334 h 2582698"/>
              <a:gd name="connsiteX11" fmla="*/ 1104846 w 4597468"/>
              <a:gd name="connsiteY11" fmla="*/ 1493174 h 2582698"/>
              <a:gd name="connsiteX12" fmla="*/ 1836366 w 4597468"/>
              <a:gd name="connsiteY12" fmla="*/ 1118270 h 2582698"/>
              <a:gd name="connsiteX13" fmla="*/ 1626054 w 4597468"/>
              <a:gd name="connsiteY13" fmla="*/ 990254 h 2582698"/>
              <a:gd name="connsiteX14" fmla="*/ 739086 w 4597468"/>
              <a:gd name="connsiteY14" fmla="*/ 1246286 h 2582698"/>
              <a:gd name="connsiteX15" fmla="*/ 547062 w 4597468"/>
              <a:gd name="connsiteY15" fmla="*/ 1090838 h 2582698"/>
              <a:gd name="connsiteX16" fmla="*/ 1260294 w 4597468"/>
              <a:gd name="connsiteY16" fmla="*/ 789086 h 2582698"/>
              <a:gd name="connsiteX17" fmla="*/ 1049982 w 4597468"/>
              <a:gd name="connsiteY17" fmla="*/ 624494 h 2582698"/>
              <a:gd name="connsiteX18" fmla="*/ 199590 w 4597468"/>
              <a:gd name="connsiteY18" fmla="*/ 862238 h 2582698"/>
              <a:gd name="connsiteX19" fmla="*/ 34998 w 4597468"/>
              <a:gd name="connsiteY19" fmla="*/ 697646 h 2582698"/>
              <a:gd name="connsiteX20" fmla="*/ 720798 w 4597468"/>
              <a:gd name="connsiteY20" fmla="*/ 395894 h 2582698"/>
              <a:gd name="connsiteX21" fmla="*/ 537918 w 4597468"/>
              <a:gd name="connsiteY21" fmla="*/ 249590 h 2582698"/>
              <a:gd name="connsiteX22" fmla="*/ 894534 w 4597468"/>
              <a:gd name="connsiteY22" fmla="*/ 66710 h 2582698"/>
              <a:gd name="connsiteX23" fmla="*/ 1159710 w 4597468"/>
              <a:gd name="connsiteY23" fmla="*/ 249590 h 2582698"/>
              <a:gd name="connsiteX24" fmla="*/ 1955238 w 4597468"/>
              <a:gd name="connsiteY24" fmla="*/ 2702 h 2582698"/>
              <a:gd name="connsiteX25" fmla="*/ 2211270 w 4597468"/>
              <a:gd name="connsiteY25" fmla="*/ 139862 h 2582698"/>
              <a:gd name="connsiteX26" fmla="*/ 1571190 w 4597468"/>
              <a:gd name="connsiteY26" fmla="*/ 469046 h 2582698"/>
              <a:gd name="connsiteX27" fmla="*/ 1699206 w 4597468"/>
              <a:gd name="connsiteY27" fmla="*/ 615350 h 2582698"/>
              <a:gd name="connsiteX28" fmla="*/ 2531310 w 4597468"/>
              <a:gd name="connsiteY28" fmla="*/ 341030 h 2582698"/>
              <a:gd name="connsiteX29" fmla="*/ 2741622 w 4597468"/>
              <a:gd name="connsiteY29" fmla="*/ 505622 h 2582698"/>
              <a:gd name="connsiteX30" fmla="*/ 2074110 w 4597468"/>
              <a:gd name="connsiteY30" fmla="*/ 843950 h 2582698"/>
              <a:gd name="connsiteX31" fmla="*/ 2256990 w 4597468"/>
              <a:gd name="connsiteY31" fmla="*/ 990254 h 2582698"/>
              <a:gd name="connsiteX32" fmla="*/ 3107382 w 4597468"/>
              <a:gd name="connsiteY32" fmla="*/ 734222 h 2582698"/>
              <a:gd name="connsiteX33" fmla="*/ 3326838 w 4597468"/>
              <a:gd name="connsiteY33" fmla="*/ 862238 h 2582698"/>
              <a:gd name="connsiteX34" fmla="*/ 2686758 w 4597468"/>
              <a:gd name="connsiteY34" fmla="*/ 1237142 h 2582698"/>
              <a:gd name="connsiteX35" fmla="*/ 2842206 w 4597468"/>
              <a:gd name="connsiteY35" fmla="*/ 1374302 h 2582698"/>
              <a:gd name="connsiteX36" fmla="*/ 3747462 w 4597468"/>
              <a:gd name="connsiteY36" fmla="*/ 1109126 h 2582698"/>
              <a:gd name="connsiteX37" fmla="*/ 3985206 w 4597468"/>
              <a:gd name="connsiteY37" fmla="*/ 1273718 h 2582698"/>
              <a:gd name="connsiteX38" fmla="*/ 3299406 w 4597468"/>
              <a:gd name="connsiteY38" fmla="*/ 1639478 h 2582698"/>
              <a:gd name="connsiteX39" fmla="*/ 3500574 w 4597468"/>
              <a:gd name="connsiteY39" fmla="*/ 1785782 h 2582698"/>
              <a:gd name="connsiteX40" fmla="*/ 4323534 w 4597468"/>
              <a:gd name="connsiteY40" fmla="*/ 1493174 h 2582698"/>
              <a:gd name="connsiteX41" fmla="*/ 4579566 w 4597468"/>
              <a:gd name="connsiteY41" fmla="*/ 1648622 h 2582698"/>
              <a:gd name="connsiteX42" fmla="*/ 3902910 w 4597468"/>
              <a:gd name="connsiteY42" fmla="*/ 2050958 h 2582698"/>
              <a:gd name="connsiteX43" fmla="*/ 4113222 w 4597468"/>
              <a:gd name="connsiteY43" fmla="*/ 2206406 h 2582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4597468" h="2582698">
                <a:moveTo>
                  <a:pt x="3747462" y="2398430"/>
                </a:moveTo>
                <a:cubicBezTo>
                  <a:pt x="3665928" y="2314610"/>
                  <a:pt x="3584394" y="2230790"/>
                  <a:pt x="3399990" y="2261270"/>
                </a:cubicBezTo>
                <a:cubicBezTo>
                  <a:pt x="3215586" y="2291750"/>
                  <a:pt x="2807154" y="2564546"/>
                  <a:pt x="2641038" y="2581310"/>
                </a:cubicBezTo>
                <a:cubicBezTo>
                  <a:pt x="2474922" y="2598074"/>
                  <a:pt x="2336238" y="2459390"/>
                  <a:pt x="2403294" y="2361854"/>
                </a:cubicBezTo>
                <a:cubicBezTo>
                  <a:pt x="2470350" y="2264318"/>
                  <a:pt x="2974794" y="2093630"/>
                  <a:pt x="3043374" y="1996094"/>
                </a:cubicBezTo>
                <a:cubicBezTo>
                  <a:pt x="3111954" y="1898558"/>
                  <a:pt x="3000702" y="1761398"/>
                  <a:pt x="2814774" y="1776638"/>
                </a:cubicBezTo>
                <a:cubicBezTo>
                  <a:pt x="2628846" y="1791878"/>
                  <a:pt x="2113734" y="2070770"/>
                  <a:pt x="1927806" y="2087534"/>
                </a:cubicBezTo>
                <a:cubicBezTo>
                  <a:pt x="1741878" y="2104298"/>
                  <a:pt x="1615386" y="1973234"/>
                  <a:pt x="1699206" y="1877222"/>
                </a:cubicBezTo>
                <a:cubicBezTo>
                  <a:pt x="1783026" y="1781210"/>
                  <a:pt x="2346906" y="1601378"/>
                  <a:pt x="2430726" y="1511462"/>
                </a:cubicBezTo>
                <a:cubicBezTo>
                  <a:pt x="2514546" y="1421546"/>
                  <a:pt x="2383482" y="1317914"/>
                  <a:pt x="2202126" y="1337726"/>
                </a:cubicBezTo>
                <a:cubicBezTo>
                  <a:pt x="2020770" y="1357538"/>
                  <a:pt x="1525470" y="1604426"/>
                  <a:pt x="1342590" y="1630334"/>
                </a:cubicBezTo>
                <a:cubicBezTo>
                  <a:pt x="1159710" y="1656242"/>
                  <a:pt x="1022550" y="1578518"/>
                  <a:pt x="1104846" y="1493174"/>
                </a:cubicBezTo>
                <a:cubicBezTo>
                  <a:pt x="1187142" y="1407830"/>
                  <a:pt x="1749498" y="1202090"/>
                  <a:pt x="1836366" y="1118270"/>
                </a:cubicBezTo>
                <a:cubicBezTo>
                  <a:pt x="1923234" y="1034450"/>
                  <a:pt x="1808934" y="968918"/>
                  <a:pt x="1626054" y="990254"/>
                </a:cubicBezTo>
                <a:cubicBezTo>
                  <a:pt x="1443174" y="1011590"/>
                  <a:pt x="918918" y="1229522"/>
                  <a:pt x="739086" y="1246286"/>
                </a:cubicBezTo>
                <a:cubicBezTo>
                  <a:pt x="559254" y="1263050"/>
                  <a:pt x="460194" y="1167038"/>
                  <a:pt x="547062" y="1090838"/>
                </a:cubicBezTo>
                <a:cubicBezTo>
                  <a:pt x="633930" y="1014638"/>
                  <a:pt x="1176474" y="866810"/>
                  <a:pt x="1260294" y="789086"/>
                </a:cubicBezTo>
                <a:cubicBezTo>
                  <a:pt x="1344114" y="711362"/>
                  <a:pt x="1226766" y="612302"/>
                  <a:pt x="1049982" y="624494"/>
                </a:cubicBezTo>
                <a:cubicBezTo>
                  <a:pt x="873198" y="636686"/>
                  <a:pt x="368754" y="850046"/>
                  <a:pt x="199590" y="862238"/>
                </a:cubicBezTo>
                <a:cubicBezTo>
                  <a:pt x="30426" y="874430"/>
                  <a:pt x="-51870" y="775370"/>
                  <a:pt x="34998" y="697646"/>
                </a:cubicBezTo>
                <a:cubicBezTo>
                  <a:pt x="121866" y="619922"/>
                  <a:pt x="636978" y="470570"/>
                  <a:pt x="720798" y="395894"/>
                </a:cubicBezTo>
                <a:cubicBezTo>
                  <a:pt x="804618" y="321218"/>
                  <a:pt x="508962" y="304454"/>
                  <a:pt x="537918" y="249590"/>
                </a:cubicBezTo>
                <a:cubicBezTo>
                  <a:pt x="566874" y="194726"/>
                  <a:pt x="790902" y="66710"/>
                  <a:pt x="894534" y="66710"/>
                </a:cubicBezTo>
                <a:cubicBezTo>
                  <a:pt x="998166" y="66710"/>
                  <a:pt x="982926" y="260258"/>
                  <a:pt x="1159710" y="249590"/>
                </a:cubicBezTo>
                <a:cubicBezTo>
                  <a:pt x="1336494" y="238922"/>
                  <a:pt x="1779978" y="20990"/>
                  <a:pt x="1955238" y="2702"/>
                </a:cubicBezTo>
                <a:cubicBezTo>
                  <a:pt x="2130498" y="-15586"/>
                  <a:pt x="2275278" y="62138"/>
                  <a:pt x="2211270" y="139862"/>
                </a:cubicBezTo>
                <a:cubicBezTo>
                  <a:pt x="2147262" y="217586"/>
                  <a:pt x="1656534" y="389798"/>
                  <a:pt x="1571190" y="469046"/>
                </a:cubicBezTo>
                <a:cubicBezTo>
                  <a:pt x="1485846" y="548294"/>
                  <a:pt x="1539186" y="636686"/>
                  <a:pt x="1699206" y="615350"/>
                </a:cubicBezTo>
                <a:cubicBezTo>
                  <a:pt x="1859226" y="594014"/>
                  <a:pt x="2357574" y="359318"/>
                  <a:pt x="2531310" y="341030"/>
                </a:cubicBezTo>
                <a:cubicBezTo>
                  <a:pt x="2705046" y="322742"/>
                  <a:pt x="2817822" y="421802"/>
                  <a:pt x="2741622" y="505622"/>
                </a:cubicBezTo>
                <a:cubicBezTo>
                  <a:pt x="2665422" y="589442"/>
                  <a:pt x="2154882" y="763178"/>
                  <a:pt x="2074110" y="843950"/>
                </a:cubicBezTo>
                <a:cubicBezTo>
                  <a:pt x="1993338" y="924722"/>
                  <a:pt x="2084778" y="1008542"/>
                  <a:pt x="2256990" y="990254"/>
                </a:cubicBezTo>
                <a:cubicBezTo>
                  <a:pt x="2429202" y="971966"/>
                  <a:pt x="2929074" y="755558"/>
                  <a:pt x="3107382" y="734222"/>
                </a:cubicBezTo>
                <a:cubicBezTo>
                  <a:pt x="3285690" y="712886"/>
                  <a:pt x="3396942" y="778418"/>
                  <a:pt x="3326838" y="862238"/>
                </a:cubicBezTo>
                <a:cubicBezTo>
                  <a:pt x="3256734" y="946058"/>
                  <a:pt x="2767530" y="1151798"/>
                  <a:pt x="2686758" y="1237142"/>
                </a:cubicBezTo>
                <a:cubicBezTo>
                  <a:pt x="2605986" y="1322486"/>
                  <a:pt x="2665422" y="1395638"/>
                  <a:pt x="2842206" y="1374302"/>
                </a:cubicBezTo>
                <a:cubicBezTo>
                  <a:pt x="3018990" y="1352966"/>
                  <a:pt x="3556962" y="1125890"/>
                  <a:pt x="3747462" y="1109126"/>
                </a:cubicBezTo>
                <a:cubicBezTo>
                  <a:pt x="3937962" y="1092362"/>
                  <a:pt x="4059882" y="1185326"/>
                  <a:pt x="3985206" y="1273718"/>
                </a:cubicBezTo>
                <a:cubicBezTo>
                  <a:pt x="3910530" y="1362110"/>
                  <a:pt x="3380178" y="1554134"/>
                  <a:pt x="3299406" y="1639478"/>
                </a:cubicBezTo>
                <a:cubicBezTo>
                  <a:pt x="3218634" y="1724822"/>
                  <a:pt x="3329886" y="1810166"/>
                  <a:pt x="3500574" y="1785782"/>
                </a:cubicBezTo>
                <a:cubicBezTo>
                  <a:pt x="3671262" y="1761398"/>
                  <a:pt x="4143702" y="1516034"/>
                  <a:pt x="4323534" y="1493174"/>
                </a:cubicBezTo>
                <a:cubicBezTo>
                  <a:pt x="4503366" y="1470314"/>
                  <a:pt x="4649670" y="1555658"/>
                  <a:pt x="4579566" y="1648622"/>
                </a:cubicBezTo>
                <a:cubicBezTo>
                  <a:pt x="4509462" y="1741586"/>
                  <a:pt x="3980634" y="1957994"/>
                  <a:pt x="3902910" y="2050958"/>
                </a:cubicBezTo>
                <a:cubicBezTo>
                  <a:pt x="3825186" y="2143922"/>
                  <a:pt x="3969204" y="2175164"/>
                  <a:pt x="4113222" y="2206406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4507182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ut">
            <a:hlinkClick r:id="" action="ppaction://media"/>
            <a:extLst>
              <a:ext uri="{FF2B5EF4-FFF2-40B4-BE49-F238E27FC236}">
                <a16:creationId xmlns:a16="http://schemas.microsoft.com/office/drawing/2014/main" id="{471EF249-F9B3-9065-156A-BDF446D4D24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45923" y="710664"/>
            <a:ext cx="9612752" cy="5407173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652C1E92-AF9F-9EC3-0DA3-88445D637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>
                <a:latin typeface="Times New Roman" panose="02020603050405020304" pitchFamily="18" charset="0"/>
                <a:cs typeface="Times New Roman" panose="02020603050405020304" pitchFamily="18" charset="0"/>
              </a:rPr>
              <a:t>Module Serial Connection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Degradation Pattern</a:t>
            </a:r>
            <a:endParaRPr lang="en-DK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BD878B6-A56C-6FD4-A323-355D95D332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3206" y="1027906"/>
            <a:ext cx="1809750" cy="180975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921395CF-11AE-CD1E-0E37-F6CE6759DE44}"/>
                  </a:ext>
                </a:extLst>
              </p:cNvPr>
              <p:cNvSpPr/>
              <p:nvPr/>
            </p:nvSpPr>
            <p:spPr>
              <a:xfrm rot="20356712">
                <a:off x="2406318" y="2520328"/>
                <a:ext cx="2344873" cy="461665"/>
              </a:xfrm>
              <a:prstGeom prst="rect">
                <a:avLst/>
              </a:prstGeom>
              <a:noFill/>
              <a:effectLst>
                <a:glow rad="63500">
                  <a:schemeClr val="accent1">
                    <a:alpha val="40000"/>
                  </a:schemeClr>
                </a:glow>
              </a:effectLst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2400" b="0" cap="none" spc="0" dirty="0">
                    <a:ln w="0"/>
                    <a:gradFill>
                      <a:gsLst>
                        <a:gs pos="0">
                          <a:schemeClr val="accent5">
                            <a:lumMod val="50000"/>
                          </a:schemeClr>
                        </a:gs>
                        <a:gs pos="50000">
                          <a:schemeClr val="accent5"/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/>
                    </a:gradFill>
                    <a:effectLst>
                      <a:glow rad="63500">
                        <a:schemeClr val="accent3">
                          <a:satMod val="175000"/>
                          <a:alpha val="40000"/>
                        </a:schemeClr>
                      </a:glo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Temperature </a:t>
                </a:r>
                <a14:m>
                  <m:oMath xmlns:m="http://schemas.openxmlformats.org/officeDocument/2006/math">
                    <m:r>
                      <a:rPr lang="en-GB" sz="2400" b="0" i="1" cap="none" spc="0" smtClean="0">
                        <a:ln w="0"/>
                        <a:gradFill>
                          <a:gsLst>
                            <a:gs pos="0">
                              <a:schemeClr val="accent5">
                                <a:lumMod val="50000"/>
                              </a:schemeClr>
                            </a:gs>
                            <a:gs pos="50000">
                              <a:schemeClr val="accent5"/>
                            </a:gs>
                            <a:gs pos="100000">
                              <a:schemeClr val="accent5">
                                <a:lumMod val="60000"/>
                                <a:lumOff val="4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400" b="0" i="1" cap="none" spc="0" smtClean="0">
                        <a:ln w="0"/>
                        <a:gradFill>
                          <a:gsLst>
                            <a:gs pos="0">
                              <a:schemeClr val="accent5">
                                <a:lumMod val="50000"/>
                              </a:schemeClr>
                            </a:gs>
                            <a:gs pos="50000">
                              <a:schemeClr val="accent5"/>
                            </a:gs>
                            <a:gs pos="100000">
                              <a:schemeClr val="accent5">
                                <a:lumMod val="60000"/>
                                <a:lumOff val="4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℃)</m:t>
                    </m:r>
                  </m:oMath>
                </a14:m>
                <a:endParaRPr lang="en-US" sz="2400" b="0" cap="none" spc="0" dirty="0">
                  <a:ln w="0"/>
                  <a:gradFill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lin ang="5400000"/>
                  </a:gradFill>
                  <a:effectLst>
                    <a:glow rad="63500">
                      <a:schemeClr val="accent3">
                        <a:satMod val="175000"/>
                        <a:alpha val="40000"/>
                      </a:schemeClr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921395CF-11AE-CD1E-0E37-F6CE6759DE4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356712">
                <a:off x="2406318" y="2520328"/>
                <a:ext cx="2344873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effectLst>
                <a:glow rad="63500">
                  <a:schemeClr val="accent1"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033BF0AD-39B6-6BFF-8428-0637717D292C}"/>
              </a:ext>
            </a:extLst>
          </p:cNvPr>
          <p:cNvSpPr/>
          <p:nvPr/>
        </p:nvSpPr>
        <p:spPr>
          <a:xfrm rot="20289805">
            <a:off x="6412152" y="4184045"/>
            <a:ext cx="2091471" cy="461665"/>
          </a:xfrm>
          <a:prstGeom prst="rect">
            <a:avLst/>
          </a:prstGeom>
          <a:noFill/>
          <a:effectLst>
            <a:glow rad="63500">
              <a:schemeClr val="accent1"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2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State of Charge</a:t>
            </a:r>
            <a:endParaRPr lang="en-US" sz="2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05A6A56-E600-F0ED-4F1E-0BDFD06D41D0}"/>
              </a:ext>
            </a:extLst>
          </p:cNvPr>
          <p:cNvSpPr/>
          <p:nvPr/>
        </p:nvSpPr>
        <p:spPr>
          <a:xfrm rot="1877241">
            <a:off x="7955900" y="1638558"/>
            <a:ext cx="2558714" cy="461665"/>
          </a:xfrm>
          <a:prstGeom prst="rect">
            <a:avLst/>
          </a:prstGeom>
          <a:noFill/>
          <a:effectLst>
            <a:glow rad="63500">
              <a:schemeClr val="accent1"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2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SEI layer thickness</a:t>
            </a:r>
            <a:endParaRPr lang="en-US" sz="2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142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DE80489-4816-4B92-2A0A-094A9A3F76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943" b="22316"/>
          <a:stretch/>
        </p:blipFill>
        <p:spPr>
          <a:xfrm>
            <a:off x="1701358" y="1028430"/>
            <a:ext cx="10376342" cy="578385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652C1E92-AF9F-9EC3-0DA3-88445D637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>
                <a:latin typeface="Times New Roman" panose="02020603050405020304" pitchFamily="18" charset="0"/>
                <a:cs typeface="Times New Roman" panose="02020603050405020304" pitchFamily="18" charset="0"/>
              </a:rPr>
              <a:t>Module Serial Connection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Degradation Pattern</a:t>
            </a:r>
            <a:endParaRPr lang="en-DK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BD878B6-A56C-6FD4-A323-355D95D332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3206" y="1027906"/>
            <a:ext cx="1809750" cy="18097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921395CF-11AE-CD1E-0E37-F6CE6759DE44}"/>
                  </a:ext>
                </a:extLst>
              </p:cNvPr>
              <p:cNvSpPr/>
              <p:nvPr/>
            </p:nvSpPr>
            <p:spPr>
              <a:xfrm rot="20356712">
                <a:off x="1592501" y="2913488"/>
                <a:ext cx="2344873" cy="461665"/>
              </a:xfrm>
              <a:prstGeom prst="rect">
                <a:avLst/>
              </a:prstGeom>
              <a:noFill/>
              <a:effectLst>
                <a:glow rad="63500">
                  <a:schemeClr val="accent1">
                    <a:alpha val="40000"/>
                  </a:schemeClr>
                </a:glow>
              </a:effectLst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sz="2400" b="0" cap="none" spc="0" dirty="0">
                    <a:ln w="0"/>
                    <a:gradFill>
                      <a:gsLst>
                        <a:gs pos="0">
                          <a:schemeClr val="accent5">
                            <a:lumMod val="50000"/>
                          </a:schemeClr>
                        </a:gs>
                        <a:gs pos="50000">
                          <a:schemeClr val="accent5"/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5400000"/>
                    </a:gradFill>
                    <a:effectLst>
                      <a:glow rad="63500">
                        <a:schemeClr val="accent3">
                          <a:satMod val="175000"/>
                          <a:alpha val="40000"/>
                        </a:schemeClr>
                      </a:glo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Temperature </a:t>
                </a:r>
                <a14:m>
                  <m:oMath xmlns:m="http://schemas.openxmlformats.org/officeDocument/2006/math">
                    <m:r>
                      <a:rPr lang="en-GB" sz="2400" b="0" i="1" cap="none" spc="0" smtClean="0">
                        <a:ln w="0"/>
                        <a:gradFill>
                          <a:gsLst>
                            <a:gs pos="0">
                              <a:schemeClr val="accent5">
                                <a:lumMod val="50000"/>
                              </a:schemeClr>
                            </a:gs>
                            <a:gs pos="50000">
                              <a:schemeClr val="accent5"/>
                            </a:gs>
                            <a:gs pos="100000">
                              <a:schemeClr val="accent5">
                                <a:lumMod val="60000"/>
                                <a:lumOff val="4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400" b="0" i="1" cap="none" spc="0" smtClean="0">
                        <a:ln w="0"/>
                        <a:gradFill>
                          <a:gsLst>
                            <a:gs pos="0">
                              <a:schemeClr val="accent5">
                                <a:lumMod val="50000"/>
                              </a:schemeClr>
                            </a:gs>
                            <a:gs pos="50000">
                              <a:schemeClr val="accent5"/>
                            </a:gs>
                            <a:gs pos="100000">
                              <a:schemeClr val="accent5">
                                <a:lumMod val="60000"/>
                                <a:lumOff val="40000"/>
                              </a:schemeClr>
                            </a:gs>
                          </a:gsLst>
                          <a:lin ang="5400000"/>
                        </a:gradFill>
                        <a:effectLst>
                          <a:glow rad="635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℃)</m:t>
                    </m:r>
                  </m:oMath>
                </a14:m>
                <a:endParaRPr lang="en-US" sz="2400" b="0" cap="none" spc="0" dirty="0">
                  <a:ln w="0"/>
                  <a:gradFill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lin ang="5400000"/>
                  </a:gradFill>
                  <a:effectLst>
                    <a:glow rad="63500">
                      <a:schemeClr val="accent3">
                        <a:satMod val="175000"/>
                        <a:alpha val="40000"/>
                      </a:schemeClr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921395CF-11AE-CD1E-0E37-F6CE6759DE4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356712">
                <a:off x="1592501" y="2913488"/>
                <a:ext cx="2344873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effectLst>
                <a:glow rad="63500">
                  <a:schemeClr val="accent1"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033BF0AD-39B6-6BFF-8428-0637717D292C}"/>
              </a:ext>
            </a:extLst>
          </p:cNvPr>
          <p:cNvSpPr/>
          <p:nvPr/>
        </p:nvSpPr>
        <p:spPr>
          <a:xfrm rot="20289805">
            <a:off x="7216824" y="5069516"/>
            <a:ext cx="2091471" cy="461665"/>
          </a:xfrm>
          <a:prstGeom prst="rect">
            <a:avLst/>
          </a:prstGeom>
          <a:noFill/>
          <a:effectLst>
            <a:glow rad="63500">
              <a:schemeClr val="accent1"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2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State of Charge</a:t>
            </a:r>
            <a:endParaRPr lang="en-US" sz="2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05A6A56-E600-F0ED-4F1E-0BDFD06D41D0}"/>
              </a:ext>
            </a:extLst>
          </p:cNvPr>
          <p:cNvSpPr/>
          <p:nvPr/>
        </p:nvSpPr>
        <p:spPr>
          <a:xfrm rot="20268486">
            <a:off x="9597768" y="3991148"/>
            <a:ext cx="2558714" cy="461665"/>
          </a:xfrm>
          <a:prstGeom prst="rect">
            <a:avLst/>
          </a:prstGeom>
          <a:noFill/>
          <a:effectLst>
            <a:glow rad="63500">
              <a:schemeClr val="accent1"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2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SEI layer thickness</a:t>
            </a:r>
            <a:endParaRPr lang="en-US" sz="2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849ADA46-656A-5E67-01B5-1A881A3C8B87}"/>
              </a:ext>
            </a:extLst>
          </p:cNvPr>
          <p:cNvSpPr/>
          <p:nvPr/>
        </p:nvSpPr>
        <p:spPr>
          <a:xfrm>
            <a:off x="3767723" y="2768551"/>
            <a:ext cx="1879600" cy="1879600"/>
          </a:xfrm>
          <a:prstGeom prst="arc">
            <a:avLst>
              <a:gd name="adj1" fmla="val 870373"/>
              <a:gd name="adj2" fmla="val 19274069"/>
            </a:avLst>
          </a:prstGeom>
          <a:ln w="127000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1929294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52C1E92-AF9F-9EC3-0DA3-88445D637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Module including physics important for temperature of module</a:t>
            </a:r>
            <a:endParaRPr lang="en-DK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793A9D-FCA2-204E-7D1E-A0CC6B5040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8411" y="1421683"/>
            <a:ext cx="5959387" cy="59593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F917711-FD6C-17F9-44E4-148FAA6F38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6978" y="867163"/>
            <a:ext cx="3080609" cy="308061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0D02945-7281-B999-12FC-F026ECE0E8A7}"/>
              </a:ext>
            </a:extLst>
          </p:cNvPr>
          <p:cNvCxnSpPr>
            <a:cxnSpLocks/>
          </p:cNvCxnSpPr>
          <p:nvPr/>
        </p:nvCxnSpPr>
        <p:spPr>
          <a:xfrm flipH="1">
            <a:off x="4089466" y="2863766"/>
            <a:ext cx="250304" cy="301056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F26022F-8F7A-B5DF-B993-039D2C1C8B79}"/>
              </a:ext>
            </a:extLst>
          </p:cNvPr>
          <p:cNvGrpSpPr/>
          <p:nvPr/>
        </p:nvGrpSpPr>
        <p:grpSpPr>
          <a:xfrm>
            <a:off x="6575193" y="1455471"/>
            <a:ext cx="5620306" cy="5620306"/>
            <a:chOff x="6575193" y="1455471"/>
            <a:chExt cx="5620306" cy="562030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0F628AD-1A3B-9AC6-5892-82100F8DEB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75193" y="1455471"/>
              <a:ext cx="5620306" cy="5620306"/>
            </a:xfrm>
            <a:prstGeom prst="rect">
              <a:avLst/>
            </a:prstGeom>
          </p:spPr>
        </p:pic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61CBE05B-424A-90B9-4AFF-215C0FF8CD83}"/>
                </a:ext>
              </a:extLst>
            </p:cNvPr>
            <p:cNvCxnSpPr>
              <a:cxnSpLocks/>
            </p:cNvCxnSpPr>
            <p:nvPr/>
          </p:nvCxnSpPr>
          <p:spPr>
            <a:xfrm>
              <a:off x="6640081" y="2458744"/>
              <a:ext cx="274298" cy="261215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31354B3-8370-43C8-A572-3F9EDA83344B}"/>
                </a:ext>
              </a:extLst>
            </p:cNvPr>
            <p:cNvSpPr txBox="1"/>
            <p:nvPr/>
          </p:nvSpPr>
          <p:spPr>
            <a:xfrm>
              <a:off x="7040138" y="1605822"/>
              <a:ext cx="374653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Flow distribution for cooling</a:t>
              </a:r>
              <a:endParaRPr lang="en-DK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E55BFC8-3B10-B6C2-3B90-7538B623C3A9}"/>
              </a:ext>
            </a:extLst>
          </p:cNvPr>
          <p:cNvSpPr txBox="1"/>
          <p:nvPr/>
        </p:nvSpPr>
        <p:spPr>
          <a:xfrm>
            <a:off x="595649" y="1576877"/>
            <a:ext cx="2618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 distribution</a:t>
            </a:r>
            <a:endParaRPr lang="en-DK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667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52C1E92-AF9F-9EC3-0DA3-88445D637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Cell to Pack</a:t>
            </a:r>
            <a:endParaRPr lang="en-DK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723674B-DB70-392D-C74E-421E185A4624}"/>
              </a:ext>
            </a:extLst>
          </p:cNvPr>
          <p:cNvGrpSpPr/>
          <p:nvPr/>
        </p:nvGrpSpPr>
        <p:grpSpPr>
          <a:xfrm>
            <a:off x="310256" y="1117024"/>
            <a:ext cx="7252594" cy="5375851"/>
            <a:chOff x="-1651894" y="-2305901"/>
            <a:chExt cx="12389322" cy="9183356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5D9FC14-BDCC-CAD7-D513-AC69AB9CF1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4421" t="3837" r="23913" b="4946"/>
            <a:stretch/>
          </p:blipFill>
          <p:spPr>
            <a:xfrm>
              <a:off x="-1651894" y="-879582"/>
              <a:ext cx="4711037" cy="3561772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1C174177-6D6B-DFC3-0F3A-D53AAC6672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9528" t="14852" r="26310" b="6589"/>
            <a:stretch/>
          </p:blipFill>
          <p:spPr>
            <a:xfrm>
              <a:off x="0" y="1922900"/>
              <a:ext cx="2771451" cy="4930125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66C275A-511C-7A24-C92A-1CA5BD6E03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68725" y="19455"/>
              <a:ext cx="6858000" cy="6858000"/>
            </a:xfrm>
            <a:prstGeom prst="rect">
              <a:avLst/>
            </a:prstGeom>
          </p:spPr>
        </p:pic>
        <p:sp>
          <p:nvSpPr>
            <p:cNvPr id="20" name="Flowchart: Extract 19">
              <a:extLst>
                <a:ext uri="{FF2B5EF4-FFF2-40B4-BE49-F238E27FC236}">
                  <a16:creationId xmlns:a16="http://schemas.microsoft.com/office/drawing/2014/main" id="{94FC1588-5B82-84F7-BF99-2856EF1C98E0}"/>
                </a:ext>
              </a:extLst>
            </p:cNvPr>
            <p:cNvSpPr/>
            <p:nvPr/>
          </p:nvSpPr>
          <p:spPr>
            <a:xfrm rot="4143930">
              <a:off x="2230483" y="2840037"/>
              <a:ext cx="1225683" cy="1381327"/>
            </a:xfrm>
            <a:prstGeom prst="flowChartExtract">
              <a:avLst/>
            </a:prstGeom>
            <a:gradFill flip="none" rotWithShape="1">
              <a:gsLst>
                <a:gs pos="100000">
                  <a:schemeClr val="tx2">
                    <a:lumMod val="50000"/>
                    <a:lumOff val="50000"/>
                  </a:schemeClr>
                </a:gs>
                <a:gs pos="0">
                  <a:schemeClr val="tx2">
                    <a:lumMod val="50000"/>
                    <a:lumOff val="50000"/>
                    <a:alpha val="0"/>
                  </a:schemeClr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/>
            </a:p>
          </p:txBody>
        </p:sp>
        <p:sp>
          <p:nvSpPr>
            <p:cNvPr id="21" name="Flowchart: Extract 20">
              <a:extLst>
                <a:ext uri="{FF2B5EF4-FFF2-40B4-BE49-F238E27FC236}">
                  <a16:creationId xmlns:a16="http://schemas.microsoft.com/office/drawing/2014/main" id="{2EB2F2FF-8B45-B821-886A-AD7467BD5D7B}"/>
                </a:ext>
              </a:extLst>
            </p:cNvPr>
            <p:cNvSpPr/>
            <p:nvPr/>
          </p:nvSpPr>
          <p:spPr>
            <a:xfrm rot="4143930">
              <a:off x="9433923" y="2649536"/>
              <a:ext cx="1225683" cy="1381327"/>
            </a:xfrm>
            <a:prstGeom prst="flowChartExtract">
              <a:avLst/>
            </a:prstGeom>
            <a:gradFill flip="none" rotWithShape="1">
              <a:gsLst>
                <a:gs pos="100000">
                  <a:schemeClr val="tx2">
                    <a:lumMod val="50000"/>
                    <a:lumOff val="50000"/>
                  </a:schemeClr>
                </a:gs>
                <a:gs pos="0">
                  <a:schemeClr val="tx2">
                    <a:lumMod val="50000"/>
                    <a:lumOff val="50000"/>
                    <a:alpha val="0"/>
                  </a:schemeClr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/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AD6791B-09DF-2676-FE4E-19FF10C6C4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21943" b="22316"/>
            <a:stretch/>
          </p:blipFill>
          <p:spPr>
            <a:xfrm>
              <a:off x="3107780" y="-2305901"/>
              <a:ext cx="5976440" cy="3331312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11AA3FA-71A9-B0A2-14C9-8084237751CA}"/>
                </a:ext>
              </a:extLst>
            </p:cNvPr>
            <p:cNvSpPr txBox="1"/>
            <p:nvPr/>
          </p:nvSpPr>
          <p:spPr>
            <a:xfrm>
              <a:off x="149679" y="6238902"/>
              <a:ext cx="2078953" cy="630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>
                  <a:latin typeface="Times New Roman" panose="02020603050405020304" pitchFamily="18" charset="0"/>
                  <a:cs typeface="Times New Roman" panose="02020603050405020304" pitchFamily="18" charset="0"/>
                </a:rPr>
                <a:t>Single Cell</a:t>
              </a:r>
              <a:endParaRPr lang="en-DK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D02D934-C75E-F203-174F-94FB23735F8B}"/>
                </a:ext>
              </a:extLst>
            </p:cNvPr>
            <p:cNvSpPr txBox="1"/>
            <p:nvPr/>
          </p:nvSpPr>
          <p:spPr>
            <a:xfrm>
              <a:off x="5585278" y="6238902"/>
              <a:ext cx="1542237" cy="630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Module</a:t>
              </a:r>
              <a:endParaRPr lang="en-DK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C6ACF1D4-0D87-CEF3-05CE-89317D9D09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78636" y="1521383"/>
            <a:ext cx="4959350" cy="495935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837AA884-ABA4-FBD7-17EE-669DAE367109}"/>
              </a:ext>
            </a:extLst>
          </p:cNvPr>
          <p:cNvSpPr txBox="1"/>
          <p:nvPr/>
        </p:nvSpPr>
        <p:spPr>
          <a:xfrm>
            <a:off x="8765384" y="6119072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Pack</a:t>
            </a:r>
            <a:endParaRPr lang="en-D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9C9DB4D0-3D1A-A8BD-E2BD-77A97B234CF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7224" t="22322" r="2457" b="35757"/>
          <a:stretch/>
        </p:blipFill>
        <p:spPr>
          <a:xfrm>
            <a:off x="7417572" y="-241075"/>
            <a:ext cx="4399897" cy="305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512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92846-3F40-42EB-9C69-C0D699E68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D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F38646-5DB8-BFCC-E4E4-2C576012F289}"/>
              </a:ext>
            </a:extLst>
          </p:cNvPr>
          <p:cNvSpPr txBox="1"/>
          <p:nvPr/>
        </p:nvSpPr>
        <p:spPr>
          <a:xfrm>
            <a:off x="5153328" y="990155"/>
            <a:ext cx="398011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Visit our website: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https://resolvent.com/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E09E8F1-9178-8FC8-BE6F-57E0183E0244}"/>
              </a:ext>
            </a:extLst>
          </p:cNvPr>
          <p:cNvSpPr txBox="1">
            <a:spLocks/>
          </p:cNvSpPr>
          <p:nvPr/>
        </p:nvSpPr>
        <p:spPr>
          <a:xfrm>
            <a:off x="5035962" y="278653"/>
            <a:ext cx="7156450" cy="1217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00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re</a:t>
            </a:r>
            <a:r>
              <a:rPr lang="en-US" sz="9000" dirty="0">
                <a:solidFill>
                  <a:srgbClr val="000432"/>
                </a:solidFill>
                <a:latin typeface="+mn-lt"/>
                <a:ea typeface="+mn-ea"/>
                <a:cs typeface="+mn-cs"/>
              </a:rPr>
              <a:t>solvent</a:t>
            </a:r>
            <a:endParaRPr lang="en-DK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2304598-A7D4-8CFE-26F2-D08CFDBA8EDF}"/>
              </a:ext>
            </a:extLst>
          </p:cNvPr>
          <p:cNvGrpSpPr/>
          <p:nvPr/>
        </p:nvGrpSpPr>
        <p:grpSpPr>
          <a:xfrm>
            <a:off x="822762" y="1938516"/>
            <a:ext cx="3698205" cy="1458148"/>
            <a:chOff x="3730559" y="1302054"/>
            <a:chExt cx="3698205" cy="1458148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4A685F3-06A1-9BDB-EE83-1D8CCAAC1C6A}"/>
                </a:ext>
              </a:extLst>
            </p:cNvPr>
            <p:cNvGrpSpPr/>
            <p:nvPr/>
          </p:nvGrpSpPr>
          <p:grpSpPr>
            <a:xfrm>
              <a:off x="3730559" y="1302054"/>
              <a:ext cx="2560501" cy="1267002"/>
              <a:chOff x="7178669" y="949569"/>
              <a:chExt cx="2560501" cy="1267002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7667373C-FAAA-755A-D70D-A70DD99827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283E4A"/>
                  </a:clrFrom>
                  <a:clrTo>
                    <a:srgbClr val="283E4A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7178669" y="949569"/>
                <a:ext cx="1352739" cy="1267002"/>
              </a:xfrm>
              <a:prstGeom prst="rect">
                <a:avLst/>
              </a:prstGeom>
            </p:spPr>
          </p:pic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89E53FD1-22C9-D910-6B03-4F8FD61C7785}"/>
                  </a:ext>
                </a:extLst>
              </p:cNvPr>
              <p:cNvGrpSpPr/>
              <p:nvPr/>
            </p:nvGrpSpPr>
            <p:grpSpPr>
              <a:xfrm>
                <a:off x="7277595" y="1038215"/>
                <a:ext cx="1082303" cy="1114552"/>
                <a:chOff x="1323863" y="1291154"/>
                <a:chExt cx="1082303" cy="1114552"/>
              </a:xfrm>
            </p:grpSpPr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88BAB4AE-D861-77A9-B475-0D43DB0CAFAD}"/>
                    </a:ext>
                  </a:extLst>
                </p:cNvPr>
                <p:cNvSpPr/>
                <p:nvPr/>
              </p:nvSpPr>
              <p:spPr>
                <a:xfrm>
                  <a:off x="1323863" y="1291154"/>
                  <a:ext cx="1082303" cy="1050398"/>
                </a:xfrm>
                <a:prstGeom prst="ellipse">
                  <a:avLst/>
                </a:prstGeom>
                <a:no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K"/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CA6DE2D7-19CA-9A98-6ACC-155B6F64F534}"/>
                    </a:ext>
                  </a:extLst>
                </p:cNvPr>
                <p:cNvSpPr/>
                <p:nvPr/>
              </p:nvSpPr>
              <p:spPr>
                <a:xfrm>
                  <a:off x="2082798" y="2036374"/>
                  <a:ext cx="314521" cy="36933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K"/>
                </a:p>
              </p:txBody>
            </p:sp>
          </p:grp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166A3B9-1C3D-DFAD-9D7D-A1F8B3D5445D}"/>
                  </a:ext>
                </a:extLst>
              </p:cNvPr>
              <p:cNvSpPr txBox="1"/>
              <p:nvPr/>
            </p:nvSpPr>
            <p:spPr>
              <a:xfrm>
                <a:off x="7947020" y="1697615"/>
                <a:ext cx="17921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André G. Steckel</a:t>
                </a:r>
                <a:endParaRPr lang="en-DK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D3EA8C61-B601-5E43-754F-9581BA87B482}"/>
                  </a:ext>
                </a:extLst>
              </p:cNvPr>
              <p:cNvSpPr/>
              <p:nvPr/>
            </p:nvSpPr>
            <p:spPr>
              <a:xfrm>
                <a:off x="8012943" y="1765743"/>
                <a:ext cx="1667453" cy="245455"/>
              </a:xfrm>
              <a:prstGeom prst="roundRect">
                <a:avLst/>
              </a:pr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0033AB4-CD8A-E0B7-565D-CC566EED39B1}"/>
                </a:ext>
              </a:extLst>
            </p:cNvPr>
            <p:cNvSpPr txBox="1"/>
            <p:nvPr/>
          </p:nvSpPr>
          <p:spPr>
            <a:xfrm>
              <a:off x="3829485" y="2390870"/>
              <a:ext cx="359927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/>
                <a:t>Email: </a:t>
              </a:r>
              <a:r>
                <a:rPr lang="en-GB" dirty="0">
                  <a:hlinkClick r:id="rId4"/>
                </a:rPr>
                <a:t>ags@resolvent.dk</a:t>
              </a:r>
              <a:r>
                <a:rPr lang="en-GB" dirty="0"/>
                <a:t> </a:t>
              </a:r>
              <a:endParaRPr lang="en-GB" dirty="0">
                <a:hlinkClick r:id="rId5"/>
              </a:endParaRPr>
            </a:p>
          </p:txBody>
        </p: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B8A84429-0834-2871-AA1A-226A54FB0D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0700" y="523519"/>
            <a:ext cx="192405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6C8A2950-13C6-E325-0D50-4556FC9C3B4F}"/>
              </a:ext>
            </a:extLst>
          </p:cNvPr>
          <p:cNvSpPr txBox="1"/>
          <p:nvPr/>
        </p:nvSpPr>
        <p:spPr>
          <a:xfrm>
            <a:off x="1941002" y="2028172"/>
            <a:ext cx="2094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Modelling specialist</a:t>
            </a:r>
            <a:endParaRPr lang="en-DK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2ACB353-AC89-C7E4-6EA3-24F644D12392}"/>
              </a:ext>
            </a:extLst>
          </p:cNvPr>
          <p:cNvSpPr txBox="1"/>
          <p:nvPr/>
        </p:nvSpPr>
        <p:spPr>
          <a:xfrm>
            <a:off x="6266728" y="1771282"/>
            <a:ext cx="1019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Batteries</a:t>
            </a:r>
            <a:endParaRPr lang="en-DK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584139D-EA38-659A-65A3-6FAB5AB75A29}"/>
              </a:ext>
            </a:extLst>
          </p:cNvPr>
          <p:cNvSpPr txBox="1"/>
          <p:nvPr/>
        </p:nvSpPr>
        <p:spPr>
          <a:xfrm>
            <a:off x="7276365" y="1959206"/>
            <a:ext cx="2281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Fuel / electrolysis cells</a:t>
            </a:r>
            <a:endParaRPr lang="en-DK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956A007-9BDF-DCD2-2372-C8724126BAC9}"/>
              </a:ext>
            </a:extLst>
          </p:cNvPr>
          <p:cNvSpPr txBox="1"/>
          <p:nvPr/>
        </p:nvSpPr>
        <p:spPr>
          <a:xfrm>
            <a:off x="5895472" y="2292525"/>
            <a:ext cx="13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Microfluidics</a:t>
            </a:r>
            <a:endParaRPr lang="en-DK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DF14064-5145-5495-F35D-D6CF451C204C}"/>
              </a:ext>
            </a:extLst>
          </p:cNvPr>
          <p:cNvSpPr txBox="1"/>
          <p:nvPr/>
        </p:nvSpPr>
        <p:spPr>
          <a:xfrm>
            <a:off x="7276365" y="4066106"/>
            <a:ext cx="3231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Medical diagnostics equipment</a:t>
            </a:r>
            <a:endParaRPr lang="en-DK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5EFB897-E8B2-3FDA-1A84-20C2EBAD05CA}"/>
              </a:ext>
            </a:extLst>
          </p:cNvPr>
          <p:cNvSpPr txBox="1"/>
          <p:nvPr/>
        </p:nvSpPr>
        <p:spPr>
          <a:xfrm>
            <a:off x="5685287" y="2813768"/>
            <a:ext cx="1601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Acoustofluidics</a:t>
            </a:r>
            <a:endParaRPr lang="en-DK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66AE95A-2566-F6C9-1304-75BF58B7CC42}"/>
              </a:ext>
            </a:extLst>
          </p:cNvPr>
          <p:cNvSpPr txBox="1"/>
          <p:nvPr/>
        </p:nvSpPr>
        <p:spPr>
          <a:xfrm>
            <a:off x="7276365" y="3012656"/>
            <a:ext cx="15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COMSOL apps</a:t>
            </a:r>
            <a:endParaRPr lang="en-DK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37E0717-E929-7B26-3792-A8AE17CF8225}"/>
              </a:ext>
            </a:extLst>
          </p:cNvPr>
          <p:cNvSpPr txBox="1"/>
          <p:nvPr/>
        </p:nvSpPr>
        <p:spPr>
          <a:xfrm>
            <a:off x="4978811" y="3335011"/>
            <a:ext cx="2307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Reduced order models</a:t>
            </a:r>
            <a:endParaRPr lang="en-DK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6E91B20-CDF5-4CAD-12A7-A7043A8108D0}"/>
              </a:ext>
            </a:extLst>
          </p:cNvPr>
          <p:cNvSpPr txBox="1"/>
          <p:nvPr/>
        </p:nvSpPr>
        <p:spPr>
          <a:xfrm>
            <a:off x="7276365" y="3539381"/>
            <a:ext cx="1674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Magneto statics</a:t>
            </a:r>
            <a:endParaRPr lang="en-DK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82D0A57-AC80-F69F-D3AC-E784F4B7A1A0}"/>
              </a:ext>
            </a:extLst>
          </p:cNvPr>
          <p:cNvSpPr txBox="1"/>
          <p:nvPr/>
        </p:nvSpPr>
        <p:spPr>
          <a:xfrm>
            <a:off x="4638333" y="3856253"/>
            <a:ext cx="2648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Electromagnetic induction</a:t>
            </a:r>
            <a:endParaRPr lang="en-DK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7A86E02-C2DD-F73E-8B13-4DDCE8F45596}"/>
              </a:ext>
            </a:extLst>
          </p:cNvPr>
          <p:cNvSpPr txBox="1"/>
          <p:nvPr/>
        </p:nvSpPr>
        <p:spPr>
          <a:xfrm>
            <a:off x="7276365" y="2485931"/>
            <a:ext cx="106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Acoustics</a:t>
            </a:r>
            <a:endParaRPr lang="en-DK" dirty="0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17485EC9-63B9-5D35-7041-AF2BA5A467AE}"/>
              </a:ext>
            </a:extLst>
          </p:cNvPr>
          <p:cNvSpPr/>
          <p:nvPr/>
        </p:nvSpPr>
        <p:spPr>
          <a:xfrm>
            <a:off x="728359" y="1654789"/>
            <a:ext cx="11345107" cy="2814710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CCE5570-0E1A-5E2F-D563-3DE911C6D134}"/>
              </a:ext>
            </a:extLst>
          </p:cNvPr>
          <p:cNvCxnSpPr>
            <a:cxnSpLocks/>
            <a:stCxn id="38" idx="1"/>
            <a:endCxn id="35" idx="3"/>
          </p:cNvCxnSpPr>
          <p:nvPr/>
        </p:nvCxnSpPr>
        <p:spPr>
          <a:xfrm flipV="1">
            <a:off x="7276365" y="1955948"/>
            <a:ext cx="10322" cy="22948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58848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erson in a suit&#10;&#10;Description automatically generated">
            <a:extLst>
              <a:ext uri="{FF2B5EF4-FFF2-40B4-BE49-F238E27FC236}">
                <a16:creationId xmlns:a16="http://schemas.microsoft.com/office/drawing/2014/main" id="{A3EE71DB-FC2C-42DE-E930-05F9E0B957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985" y="3514727"/>
            <a:ext cx="1019081" cy="1019081"/>
          </a:xfrm>
          <a:prstGeom prst="rect">
            <a:avLst/>
          </a:prstGeom>
        </p:spPr>
      </p:pic>
      <p:sp>
        <p:nvSpPr>
          <p:cNvPr id="28" name="Oval 27">
            <a:extLst>
              <a:ext uri="{FF2B5EF4-FFF2-40B4-BE49-F238E27FC236}">
                <a16:creationId xmlns:a16="http://schemas.microsoft.com/office/drawing/2014/main" id="{9EF005F4-2031-3550-1C85-155C7E923A0E}"/>
              </a:ext>
            </a:extLst>
          </p:cNvPr>
          <p:cNvSpPr/>
          <p:nvPr/>
        </p:nvSpPr>
        <p:spPr>
          <a:xfrm>
            <a:off x="8604354" y="3398133"/>
            <a:ext cx="1262344" cy="1262344"/>
          </a:xfrm>
          <a:prstGeom prst="ellipse">
            <a:avLst/>
          </a:prstGeom>
          <a:noFill/>
          <a:ln w="2540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 dirty="0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0CD555C0-9E19-08E7-4740-335B2418932B}"/>
              </a:ext>
            </a:extLst>
          </p:cNvPr>
          <p:cNvSpPr/>
          <p:nvPr/>
        </p:nvSpPr>
        <p:spPr>
          <a:xfrm>
            <a:off x="9517827" y="4260870"/>
            <a:ext cx="2327040" cy="245455"/>
          </a:xfrm>
          <a:prstGeom prst="round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1574845-F640-4106-3EC8-18DD19FF1198}"/>
              </a:ext>
            </a:extLst>
          </p:cNvPr>
          <p:cNvGrpSpPr/>
          <p:nvPr/>
        </p:nvGrpSpPr>
        <p:grpSpPr>
          <a:xfrm>
            <a:off x="8783400" y="1936807"/>
            <a:ext cx="1107750" cy="1076960"/>
            <a:chOff x="1314021" y="1287072"/>
            <a:chExt cx="1107750" cy="107696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3016B5D-6806-F90A-20F1-28FD9D91B1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283E4A"/>
                </a:clrFrom>
                <a:clrTo>
                  <a:srgbClr val="283E4A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l="3117" t="7865" r="71068" b="4231"/>
            <a:stretch/>
          </p:blipFill>
          <p:spPr>
            <a:xfrm>
              <a:off x="1314021" y="1292152"/>
              <a:ext cx="1107750" cy="1071880"/>
            </a:xfrm>
            <a:prstGeom prst="rect">
              <a:avLst/>
            </a:prstGeom>
          </p:spPr>
        </p:pic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52D1562-AD9C-A045-8090-34F0399D85E3}"/>
                </a:ext>
              </a:extLst>
            </p:cNvPr>
            <p:cNvSpPr/>
            <p:nvPr/>
          </p:nvSpPr>
          <p:spPr>
            <a:xfrm>
              <a:off x="1319781" y="1287072"/>
              <a:ext cx="1082303" cy="1050398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85AD805-C21F-A976-AA1D-A5EDA6C144C9}"/>
                </a:ext>
              </a:extLst>
            </p:cNvPr>
            <p:cNvSpPr/>
            <p:nvPr/>
          </p:nvSpPr>
          <p:spPr>
            <a:xfrm>
              <a:off x="2082798" y="2036374"/>
              <a:ext cx="314521" cy="3124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/>
            </a:p>
          </p:txBody>
        </p:sp>
      </p:grpSp>
      <p:sp>
        <p:nvSpPr>
          <p:cNvPr id="3" name="Oval 2">
            <a:extLst>
              <a:ext uri="{FF2B5EF4-FFF2-40B4-BE49-F238E27FC236}">
                <a16:creationId xmlns:a16="http://schemas.microsoft.com/office/drawing/2014/main" id="{B95E8F76-3BA6-61B1-FCC8-520BDCF7F9E8}"/>
              </a:ext>
            </a:extLst>
          </p:cNvPr>
          <p:cNvSpPr/>
          <p:nvPr/>
        </p:nvSpPr>
        <p:spPr>
          <a:xfrm>
            <a:off x="8689396" y="1825645"/>
            <a:ext cx="1295757" cy="1295757"/>
          </a:xfrm>
          <a:prstGeom prst="ellipse">
            <a:avLst/>
          </a:prstGeom>
          <a:noFill/>
          <a:ln w="2540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192846-3F40-42EB-9C69-C0D699E68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listening</a:t>
            </a:r>
            <a:endParaRPr lang="en-D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F38646-5DB8-BFCC-E4E4-2C576012F289}"/>
              </a:ext>
            </a:extLst>
          </p:cNvPr>
          <p:cNvSpPr txBox="1"/>
          <p:nvPr/>
        </p:nvSpPr>
        <p:spPr>
          <a:xfrm>
            <a:off x="737422" y="3584678"/>
            <a:ext cx="813312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Visit our website: 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https://resolvent.com/</a:t>
            </a: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Contact us on</a:t>
            </a:r>
          </a:p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Tel: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 +45 61 66 99 03</a:t>
            </a:r>
            <a:b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Email: 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 info@resolvent.dk</a:t>
            </a: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Follow us on: 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https://www.linkedin.com/company/resolvent-p-s/mycompany/</a:t>
            </a: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E09E8F1-9178-8FC8-BE6F-57E0183E0244}"/>
              </a:ext>
            </a:extLst>
          </p:cNvPr>
          <p:cNvSpPr txBox="1">
            <a:spLocks/>
          </p:cNvSpPr>
          <p:nvPr/>
        </p:nvSpPr>
        <p:spPr>
          <a:xfrm>
            <a:off x="619976" y="2647192"/>
            <a:ext cx="7156450" cy="20313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00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re</a:t>
            </a:r>
            <a:r>
              <a:rPr lang="en-US" sz="9000" dirty="0">
                <a:solidFill>
                  <a:srgbClr val="000432"/>
                </a:solidFill>
                <a:latin typeface="+mn-lt"/>
                <a:ea typeface="+mn-ea"/>
                <a:cs typeface="+mn-cs"/>
              </a:rPr>
              <a:t>solvent</a:t>
            </a:r>
            <a:br>
              <a:rPr lang="en-US" sz="9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DK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1087CA-4EC3-EF19-3D6F-82CCABF37B84}"/>
              </a:ext>
            </a:extLst>
          </p:cNvPr>
          <p:cNvSpPr txBox="1"/>
          <p:nvPr/>
        </p:nvSpPr>
        <p:spPr>
          <a:xfrm>
            <a:off x="9451904" y="2606478"/>
            <a:ext cx="1792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Thomas Bisgaard</a:t>
            </a:r>
            <a:endParaRPr lang="en-D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F9AB806-FEF1-EAA8-8DB5-09925419D992}"/>
              </a:ext>
            </a:extLst>
          </p:cNvPr>
          <p:cNvSpPr/>
          <p:nvPr/>
        </p:nvSpPr>
        <p:spPr>
          <a:xfrm>
            <a:off x="9517827" y="2674606"/>
            <a:ext cx="1667453" cy="245455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4A685F3-06A1-9BDB-EE83-1D8CCAAC1C6A}"/>
              </a:ext>
            </a:extLst>
          </p:cNvPr>
          <p:cNvGrpSpPr/>
          <p:nvPr/>
        </p:nvGrpSpPr>
        <p:grpSpPr>
          <a:xfrm>
            <a:off x="8660988" y="280032"/>
            <a:ext cx="2560501" cy="1267002"/>
            <a:chOff x="7178669" y="949569"/>
            <a:chExt cx="2560501" cy="126700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667373C-FAAA-755A-D70D-A70DD998273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283E4A"/>
                </a:clrFrom>
                <a:clrTo>
                  <a:srgbClr val="283E4A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178669" y="949569"/>
              <a:ext cx="1352739" cy="1267002"/>
            </a:xfrm>
            <a:prstGeom prst="rect">
              <a:avLst/>
            </a:prstGeom>
          </p:spPr>
        </p:pic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89E53FD1-22C9-D910-6B03-4F8FD61C7785}"/>
                </a:ext>
              </a:extLst>
            </p:cNvPr>
            <p:cNvGrpSpPr/>
            <p:nvPr/>
          </p:nvGrpSpPr>
          <p:grpSpPr>
            <a:xfrm>
              <a:off x="7277595" y="1038215"/>
              <a:ext cx="1082303" cy="1114552"/>
              <a:chOff x="1323863" y="1291154"/>
              <a:chExt cx="1082303" cy="1114552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88BAB4AE-D861-77A9-B475-0D43DB0CAFAD}"/>
                  </a:ext>
                </a:extLst>
              </p:cNvPr>
              <p:cNvSpPr/>
              <p:nvPr/>
            </p:nvSpPr>
            <p:spPr>
              <a:xfrm>
                <a:off x="1323863" y="1291154"/>
                <a:ext cx="1082303" cy="1050398"/>
              </a:xfrm>
              <a:prstGeom prst="ellipse">
                <a:avLst/>
              </a:prstGeom>
              <a:no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CA6DE2D7-19CA-9A98-6ACC-155B6F64F534}"/>
                  </a:ext>
                </a:extLst>
              </p:cNvPr>
              <p:cNvSpPr/>
              <p:nvPr/>
            </p:nvSpPr>
            <p:spPr>
              <a:xfrm>
                <a:off x="2082798" y="2036374"/>
                <a:ext cx="314521" cy="3693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166A3B9-1C3D-DFAD-9D7D-A1F8B3D5445D}"/>
                </a:ext>
              </a:extLst>
            </p:cNvPr>
            <p:cNvSpPr txBox="1"/>
            <p:nvPr/>
          </p:nvSpPr>
          <p:spPr>
            <a:xfrm>
              <a:off x="7947020" y="1697615"/>
              <a:ext cx="17921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>
                  <a:latin typeface="Times New Roman" panose="02020603050405020304" pitchFamily="18" charset="0"/>
                  <a:cs typeface="Times New Roman" panose="02020603050405020304" pitchFamily="18" charset="0"/>
                </a:rPr>
                <a:t>André G. Steckel</a:t>
              </a:r>
              <a:endParaRPr lang="en-DK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D3EA8C61-B601-5E43-754F-9581BA87B482}"/>
                </a:ext>
              </a:extLst>
            </p:cNvPr>
            <p:cNvSpPr/>
            <p:nvPr/>
          </p:nvSpPr>
          <p:spPr>
            <a:xfrm>
              <a:off x="8012943" y="1765743"/>
              <a:ext cx="1667453" cy="245455"/>
            </a:xfrm>
            <a:prstGeom prst="round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D0033AB4-CD8A-E0B7-565D-CC566EED39B1}"/>
              </a:ext>
            </a:extLst>
          </p:cNvPr>
          <p:cNvSpPr txBox="1"/>
          <p:nvPr/>
        </p:nvSpPr>
        <p:spPr>
          <a:xfrm>
            <a:off x="8759914" y="1368848"/>
            <a:ext cx="35992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Email: </a:t>
            </a:r>
            <a:r>
              <a:rPr lang="en-GB" dirty="0">
                <a:hlinkClick r:id="rId10"/>
              </a:rPr>
              <a:t>ags@resolvent.dk</a:t>
            </a:r>
            <a:r>
              <a:rPr lang="en-GB" dirty="0"/>
              <a:t> </a:t>
            </a:r>
            <a:endParaRPr lang="en-GB" dirty="0">
              <a:hlinkClick r:id="rId11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417A2E2-D463-1D3E-C360-D74E1AFD0DE4}"/>
              </a:ext>
            </a:extLst>
          </p:cNvPr>
          <p:cNvSpPr txBox="1"/>
          <p:nvPr/>
        </p:nvSpPr>
        <p:spPr>
          <a:xfrm>
            <a:off x="8751887" y="3053843"/>
            <a:ext cx="30337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Email: </a:t>
            </a:r>
            <a:r>
              <a:rPr lang="en-GB" dirty="0">
                <a:hlinkClick r:id="rId10"/>
              </a:rPr>
              <a:t>tb@resolvent.dk</a:t>
            </a:r>
            <a:endParaRPr lang="en-GB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B8A84429-0834-2871-AA1A-226A54FB0D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4714" y="2892059"/>
            <a:ext cx="192405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38B951C-EB1A-E86C-76ED-60F6FCC8F80D}"/>
              </a:ext>
            </a:extLst>
          </p:cNvPr>
          <p:cNvSpPr txBox="1"/>
          <p:nvPr/>
        </p:nvSpPr>
        <p:spPr>
          <a:xfrm>
            <a:off x="9451903" y="4192742"/>
            <a:ext cx="2606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Martin Refslund Nielsen</a:t>
            </a:r>
            <a:endParaRPr lang="en-D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4C419E6-A4E0-E33B-6A44-CFB61A84B406}"/>
              </a:ext>
            </a:extLst>
          </p:cNvPr>
          <p:cNvSpPr txBox="1"/>
          <p:nvPr/>
        </p:nvSpPr>
        <p:spPr>
          <a:xfrm>
            <a:off x="8783400" y="4579312"/>
            <a:ext cx="30337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Email: </a:t>
            </a:r>
            <a:r>
              <a:rPr lang="en-GB" dirty="0">
                <a:hlinkClick r:id="rId10"/>
              </a:rPr>
              <a:t>mrn@resolvent.dk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74ED81-5820-6108-D357-821130A18D6B}"/>
              </a:ext>
            </a:extLst>
          </p:cNvPr>
          <p:cNvSpPr txBox="1"/>
          <p:nvPr/>
        </p:nvSpPr>
        <p:spPr>
          <a:xfrm>
            <a:off x="742950" y="5672801"/>
            <a:ext cx="611378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authors would like to acknowledge the financial support by the European M-ERA.NET 3 call (project9468 </a:t>
            </a:r>
            <a:r>
              <a:rPr lang="en-GB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LaserBATMAN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Innovation Fund Denmark (grant number 1139-00001), and the Swedish Governmental Agency for Innovation Systems (</a:t>
            </a:r>
            <a:r>
              <a:rPr lang="en-GB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Vinnova</a:t>
            </a: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grant number 2022-01257).</a:t>
            </a:r>
            <a:endParaRPr lang="en-DK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1079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92846-3F40-42EB-9C69-C0D699E68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End of presentation</a:t>
            </a:r>
            <a:endParaRPr lang="en-DK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0896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92846-3F40-42EB-9C69-C0D699E68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9728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COMSOL surrogate modelling</a:t>
            </a:r>
            <a:endParaRPr lang="en-DK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E83D4D4-B846-91FF-CD1E-D8938418BC9A}"/>
              </a:ext>
            </a:extLst>
          </p:cNvPr>
          <p:cNvGrpSpPr/>
          <p:nvPr/>
        </p:nvGrpSpPr>
        <p:grpSpPr>
          <a:xfrm>
            <a:off x="838200" y="3156367"/>
            <a:ext cx="5055836" cy="2864249"/>
            <a:chOff x="6178907" y="2589706"/>
            <a:chExt cx="5299022" cy="3002020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EB894D01-4079-57C5-0F8A-AB68A8A325D0}"/>
                </a:ext>
              </a:extLst>
            </p:cNvPr>
            <p:cNvSpPr/>
            <p:nvPr/>
          </p:nvSpPr>
          <p:spPr>
            <a:xfrm>
              <a:off x="6178907" y="2589706"/>
              <a:ext cx="2575112" cy="3002020"/>
            </a:xfrm>
            <a:prstGeom prst="roundRect">
              <a:avLst/>
            </a:prstGeom>
            <a:noFill/>
            <a:ln w="38100">
              <a:solidFill>
                <a:srgbClr val="214478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 sz="1400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968095D4-27A0-9BEA-A7B4-307D2C796763}"/>
                </a:ext>
              </a:extLst>
            </p:cNvPr>
            <p:cNvGrpSpPr/>
            <p:nvPr/>
          </p:nvGrpSpPr>
          <p:grpSpPr>
            <a:xfrm>
              <a:off x="6257487" y="2671318"/>
              <a:ext cx="2069073" cy="2745675"/>
              <a:chOff x="6795199" y="2628900"/>
              <a:chExt cx="2069073" cy="2745675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A3127F86-0ED7-4658-A04B-CED5FB06B826}"/>
                  </a:ext>
                </a:extLst>
              </p:cNvPr>
              <p:cNvGrpSpPr/>
              <p:nvPr/>
            </p:nvGrpSpPr>
            <p:grpSpPr>
              <a:xfrm>
                <a:off x="7105650" y="2728301"/>
                <a:ext cx="1758622" cy="2292350"/>
                <a:chOff x="6578600" y="2385568"/>
                <a:chExt cx="1758622" cy="2292350"/>
              </a:xfrm>
            </p:grpSpPr>
            <p:sp>
              <p:nvSpPr>
                <p:cNvPr id="17" name="Oval 16">
                  <a:extLst>
                    <a:ext uri="{FF2B5EF4-FFF2-40B4-BE49-F238E27FC236}">
                      <a16:creationId xmlns:a16="http://schemas.microsoft.com/office/drawing/2014/main" id="{2B12E2AE-DE4D-6180-8E6F-EB03062642C6}"/>
                    </a:ext>
                  </a:extLst>
                </p:cNvPr>
                <p:cNvSpPr/>
                <p:nvPr/>
              </p:nvSpPr>
              <p:spPr>
                <a:xfrm>
                  <a:off x="6578600" y="2851150"/>
                  <a:ext cx="387350" cy="38735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lumMod val="67000"/>
                      </a:schemeClr>
                    </a:gs>
                    <a:gs pos="48000">
                      <a:schemeClr val="accent1">
                        <a:lumMod val="97000"/>
                        <a:lumOff val="3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>
                  <a:solidFill>
                    <a:schemeClr val="tx2">
                      <a:lumMod val="7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 extrusionH="63500">
                  <a:bevelT w="63500" h="63500"/>
                </a:sp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</a:t>
                  </a:r>
                  <a:endParaRPr lang="en-DK" sz="1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id="{AA64A86A-9838-AE02-E14A-721349776D92}"/>
                    </a:ext>
                  </a:extLst>
                </p:cNvPr>
                <p:cNvSpPr/>
                <p:nvPr/>
              </p:nvSpPr>
              <p:spPr>
                <a:xfrm>
                  <a:off x="6578600" y="3530599"/>
                  <a:ext cx="387350" cy="38735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lumMod val="67000"/>
                      </a:schemeClr>
                    </a:gs>
                    <a:gs pos="48000">
                      <a:schemeClr val="accent1">
                        <a:lumMod val="97000"/>
                        <a:lumOff val="3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>
                  <a:solidFill>
                    <a:schemeClr val="tx2">
                      <a:lumMod val="7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 extrusionH="63500">
                  <a:bevelT w="63500" h="63500"/>
                </a:sp3d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y</a:t>
                  </a:r>
                  <a:endParaRPr lang="en-DK" sz="1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19" name="Group 18">
                  <a:extLst>
                    <a:ext uri="{FF2B5EF4-FFF2-40B4-BE49-F238E27FC236}">
                      <a16:creationId xmlns:a16="http://schemas.microsoft.com/office/drawing/2014/main" id="{E8A097E2-5AC1-C057-C314-E50597C19433}"/>
                    </a:ext>
                  </a:extLst>
                </p:cNvPr>
                <p:cNvGrpSpPr/>
                <p:nvPr/>
              </p:nvGrpSpPr>
              <p:grpSpPr>
                <a:xfrm>
                  <a:off x="7334250" y="2385568"/>
                  <a:ext cx="492442" cy="2292350"/>
                  <a:chOff x="7334250" y="2385568"/>
                  <a:chExt cx="492442" cy="2292350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0" name="Oval 29">
                        <a:extLst>
                          <a:ext uri="{FF2B5EF4-FFF2-40B4-BE49-F238E27FC236}">
                            <a16:creationId xmlns:a16="http://schemas.microsoft.com/office/drawing/2014/main" id="{DD213686-D872-D3FE-A98E-762E2821DB2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334250" y="2385568"/>
                        <a:ext cx="285750" cy="28575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>
                        <a:solidFill>
                          <a:schemeClr val="tx2">
                            <a:lumMod val="75000"/>
                          </a:schemeClr>
                        </a:solidFill>
                      </a:ln>
                      <a:scene3d>
                        <a:camera prst="orthographicFront"/>
                        <a:lightRig rig="threePt" dir="t"/>
                      </a:scene3d>
                      <a:sp3d extrusionH="63500">
                        <a:bevelT w="63500" h="63500"/>
                      </a:sp3d>
                    </p:spPr>
                    <p:style>
                      <a:lnRef idx="0">
                        <a:scrgbClr r="0" g="0" b="0"/>
                      </a:lnRef>
                      <a:fillRef idx="0">
                        <a:scrgbClr r="0" g="0" b="0"/>
                      </a:fillRef>
                      <a:effectRef idx="0">
                        <a:scrgbClr r="0" g="0" b="0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𝜎</m:t>
                              </m:r>
                            </m:oMath>
                          </m:oMathPara>
                        </a14:m>
                        <a:endParaRPr lang="en-DK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0" name="Oval 29">
                        <a:extLst>
                          <a:ext uri="{FF2B5EF4-FFF2-40B4-BE49-F238E27FC236}">
                            <a16:creationId xmlns:a16="http://schemas.microsoft.com/office/drawing/2014/main" id="{DD213686-D872-D3FE-A98E-762E2821DB2E}"/>
                          </a:ext>
                        </a:extLst>
                      </p:cNvPr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334250" y="2385568"/>
                        <a:ext cx="285750" cy="285750"/>
                      </a:xfrm>
                      <a:prstGeom prst="ellipse">
                        <a:avLst/>
                      </a:prstGeom>
                      <a:blipFill>
                        <a:blip r:embed="rId2"/>
                        <a:stretch>
                          <a:fillRect/>
                        </a:stretch>
                      </a:blipFill>
                      <a:ln>
                        <a:solidFill>
                          <a:schemeClr val="tx2">
                            <a:lumMod val="75000"/>
                          </a:schemeClr>
                        </a:solidFill>
                      </a:ln>
                    </p:spPr>
                    <p:txBody>
                      <a:bodyPr/>
                      <a:lstStyle/>
                      <a:p>
                        <a:r>
                          <a:rPr lang="en-DK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1" name="Oval 30">
                        <a:extLst>
                          <a:ext uri="{FF2B5EF4-FFF2-40B4-BE49-F238E27FC236}">
                            <a16:creationId xmlns:a16="http://schemas.microsoft.com/office/drawing/2014/main" id="{7F4CECD6-33ED-9715-E7CD-EA71C700579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334250" y="2887218"/>
                        <a:ext cx="285750" cy="28575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>
                        <a:solidFill>
                          <a:schemeClr val="tx2">
                            <a:lumMod val="75000"/>
                          </a:schemeClr>
                        </a:solidFill>
                      </a:ln>
                      <a:scene3d>
                        <a:camera prst="orthographicFront"/>
                        <a:lightRig rig="threePt" dir="t"/>
                      </a:scene3d>
                      <a:sp3d extrusionH="63500">
                        <a:bevelT w="63500" h="63500"/>
                      </a:sp3d>
                    </p:spPr>
                    <p:style>
                      <a:lnRef idx="0">
                        <a:scrgbClr r="0" g="0" b="0"/>
                      </a:lnRef>
                      <a:fillRef idx="0">
                        <a:scrgbClr r="0" g="0" b="0"/>
                      </a:fillRef>
                      <a:effectRef idx="0">
                        <a:scrgbClr r="0" g="0" b="0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𝜎</m:t>
                              </m:r>
                            </m:oMath>
                          </m:oMathPara>
                        </a14:m>
                        <a:endParaRPr lang="en-DK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1" name="Oval 30">
                        <a:extLst>
                          <a:ext uri="{FF2B5EF4-FFF2-40B4-BE49-F238E27FC236}">
                            <a16:creationId xmlns:a16="http://schemas.microsoft.com/office/drawing/2014/main" id="{7F4CECD6-33ED-9715-E7CD-EA71C7005797}"/>
                          </a:ext>
                        </a:extLst>
                      </p:cNvPr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334250" y="2887218"/>
                        <a:ext cx="285750" cy="285750"/>
                      </a:xfrm>
                      <a:prstGeom prst="ellipse">
                        <a:avLst/>
                      </a:prstGeom>
                      <a:blipFill>
                        <a:blip r:embed="rId3"/>
                        <a:stretch>
                          <a:fillRect/>
                        </a:stretch>
                      </a:blipFill>
                      <a:ln>
                        <a:solidFill>
                          <a:schemeClr val="tx2">
                            <a:lumMod val="75000"/>
                          </a:schemeClr>
                        </a:solidFill>
                      </a:ln>
                    </p:spPr>
                    <p:txBody>
                      <a:bodyPr/>
                      <a:lstStyle/>
                      <a:p>
                        <a:r>
                          <a:rPr lang="en-DK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2" name="Oval 31">
                        <a:extLst>
                          <a:ext uri="{FF2B5EF4-FFF2-40B4-BE49-F238E27FC236}">
                            <a16:creationId xmlns:a16="http://schemas.microsoft.com/office/drawing/2014/main" id="{AA8FB746-05A9-F684-749D-143B62B79D0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334250" y="4392168"/>
                        <a:ext cx="285750" cy="28575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>
                        <a:solidFill>
                          <a:schemeClr val="tx2">
                            <a:lumMod val="75000"/>
                          </a:schemeClr>
                        </a:solidFill>
                      </a:ln>
                      <a:scene3d>
                        <a:camera prst="orthographicFront"/>
                        <a:lightRig rig="threePt" dir="t"/>
                      </a:scene3d>
                      <a:sp3d extrusionH="63500">
                        <a:bevelT w="63500" h="63500"/>
                      </a:sp3d>
                    </p:spPr>
                    <p:style>
                      <a:lnRef idx="0">
                        <a:scrgbClr r="0" g="0" b="0"/>
                      </a:lnRef>
                      <a:fillRef idx="0">
                        <a:scrgbClr r="0" g="0" b="0"/>
                      </a:fillRef>
                      <a:effectRef idx="0">
                        <a:scrgbClr r="0" g="0" b="0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𝜎</m:t>
                              </m:r>
                            </m:oMath>
                          </m:oMathPara>
                        </a14:m>
                        <a:endParaRPr lang="en-DK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2" name="Oval 31">
                        <a:extLst>
                          <a:ext uri="{FF2B5EF4-FFF2-40B4-BE49-F238E27FC236}">
                            <a16:creationId xmlns:a16="http://schemas.microsoft.com/office/drawing/2014/main" id="{AA8FB746-05A9-F684-749D-143B62B79D0F}"/>
                          </a:ext>
                        </a:extLst>
                      </p:cNvPr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334250" y="4392168"/>
                        <a:ext cx="285750" cy="285750"/>
                      </a:xfrm>
                      <a:prstGeom prst="ellipse">
                        <a:avLst/>
                      </a:prstGeom>
                      <a:blipFill>
                        <a:blip r:embed="rId2"/>
                        <a:stretch>
                          <a:fillRect/>
                        </a:stretch>
                      </a:blipFill>
                      <a:ln>
                        <a:solidFill>
                          <a:schemeClr val="tx2">
                            <a:lumMod val="75000"/>
                          </a:schemeClr>
                        </a:solidFill>
                      </a:ln>
                    </p:spPr>
                    <p:txBody>
                      <a:bodyPr/>
                      <a:lstStyle/>
                      <a:p>
                        <a:r>
                          <a:rPr lang="en-DK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7FB2A319-D98C-4DEF-EBF3-DB45E6FC9357}"/>
                      </a:ext>
                    </a:extLst>
                  </p:cNvPr>
                  <p:cNvSpPr txBox="1"/>
                  <p:nvPr/>
                </p:nvSpPr>
                <p:spPr>
                  <a:xfrm rot="5400000">
                    <a:off x="7195750" y="3519985"/>
                    <a:ext cx="800219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0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……</a:t>
                    </a:r>
                  </a:p>
                </p:txBody>
              </p: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0" name="Oval 19">
                      <a:extLst>
                        <a:ext uri="{FF2B5EF4-FFF2-40B4-BE49-F238E27FC236}">
                          <a16:creationId xmlns:a16="http://schemas.microsoft.com/office/drawing/2014/main" id="{97536169-9346-57F8-DC93-3D2E8B22E6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06078" y="3148204"/>
                      <a:ext cx="431144" cy="431144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1">
                            <a:lumMod val="67000"/>
                          </a:schemeClr>
                        </a:gs>
                        <a:gs pos="48000">
                          <a:schemeClr val="accent1">
                            <a:lumMod val="97000"/>
                            <a:lumOff val="3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</a:schemeClr>
                        </a:gs>
                      </a:gsLst>
                      <a:lin ang="16200000" scaled="1"/>
                      <a:tileRect/>
                    </a:gradFill>
                    <a:ln>
                      <a:solidFill>
                        <a:schemeClr val="tx2">
                          <a:lumMod val="75000"/>
                        </a:schemeClr>
                      </a:solidFill>
                    </a:ln>
                    <a:scene3d>
                      <a:camera prst="orthographicFront"/>
                      <a:lightRig rig="threePt" dir="t"/>
                    </a:scene3d>
                    <a:sp3d extrusionH="63500">
                      <a:bevelT w="63500" h="63500"/>
                    </a:sp3d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11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sz="11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𝑔</m:t>
                            </m:r>
                            <m:r>
                              <a:rPr lang="en-US" sz="11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sz="11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𝒙</m:t>
                            </m:r>
                            <m:r>
                              <a:rPr lang="en-US" sz="11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)</m:t>
                            </m:r>
                          </m:oMath>
                        </m:oMathPara>
                      </a14:m>
                      <a:endParaRPr lang="en-DK" sz="11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0" name="Oval 19">
                      <a:extLst>
                        <a:ext uri="{FF2B5EF4-FFF2-40B4-BE49-F238E27FC236}">
                          <a16:creationId xmlns:a16="http://schemas.microsoft.com/office/drawing/2014/main" id="{97536169-9346-57F8-DC93-3D2E8B22E64F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906078" y="3148204"/>
                      <a:ext cx="431144" cy="431144"/>
                    </a:xfrm>
                    <a:prstGeom prst="ellipse">
                      <a:avLst/>
                    </a:prstGeom>
                    <a:blipFill>
                      <a:blip r:embed="rId4"/>
                      <a:stretch>
                        <a:fillRect/>
                      </a:stretch>
                    </a:blipFill>
                    <a:ln>
                      <a:solidFill>
                        <a:schemeClr val="tx2">
                          <a:lumMod val="75000"/>
                        </a:schemeClr>
                      </a:solidFill>
                    </a:ln>
                  </p:spPr>
                  <p:txBody>
                    <a:bodyPr/>
                    <a:lstStyle/>
                    <a:p>
                      <a:r>
                        <a:rPr lang="en-DK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40EDF2BA-22CD-208E-2B78-BF213C2A6F58}"/>
                    </a:ext>
                  </a:extLst>
                </p:cNvPr>
                <p:cNvCxnSpPr>
                  <a:cxnSpLocks/>
                  <a:stCxn id="17" idx="7"/>
                  <a:endCxn id="30" idx="2"/>
                </p:cNvCxnSpPr>
                <p:nvPr/>
              </p:nvCxnSpPr>
              <p:spPr>
                <a:xfrm flipV="1">
                  <a:off x="6909224" y="2528443"/>
                  <a:ext cx="425026" cy="379433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>
                  <a:extLst>
                    <a:ext uri="{FF2B5EF4-FFF2-40B4-BE49-F238E27FC236}">
                      <a16:creationId xmlns:a16="http://schemas.microsoft.com/office/drawing/2014/main" id="{75D77DC6-5381-A24D-E612-63009BEBB3E9}"/>
                    </a:ext>
                  </a:extLst>
                </p:cNvPr>
                <p:cNvCxnSpPr>
                  <a:cxnSpLocks/>
                  <a:stCxn id="17" idx="6"/>
                  <a:endCxn id="31" idx="2"/>
                </p:cNvCxnSpPr>
                <p:nvPr/>
              </p:nvCxnSpPr>
              <p:spPr>
                <a:xfrm flipV="1">
                  <a:off x="6965950" y="3030093"/>
                  <a:ext cx="368300" cy="14732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>
                  <a:extLst>
                    <a:ext uri="{FF2B5EF4-FFF2-40B4-BE49-F238E27FC236}">
                      <a16:creationId xmlns:a16="http://schemas.microsoft.com/office/drawing/2014/main" id="{7DACDC3C-79F8-069B-3058-5628BFFAC771}"/>
                    </a:ext>
                  </a:extLst>
                </p:cNvPr>
                <p:cNvCxnSpPr>
                  <a:cxnSpLocks/>
                  <a:stCxn id="17" idx="5"/>
                  <a:endCxn id="32" idx="1"/>
                </p:cNvCxnSpPr>
                <p:nvPr/>
              </p:nvCxnSpPr>
              <p:spPr>
                <a:xfrm>
                  <a:off x="6909224" y="3181774"/>
                  <a:ext cx="466873" cy="1252241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>
                  <a:extLst>
                    <a:ext uri="{FF2B5EF4-FFF2-40B4-BE49-F238E27FC236}">
                      <a16:creationId xmlns:a16="http://schemas.microsoft.com/office/drawing/2014/main" id="{25D7480E-10C2-FA72-4DDA-D1364CB105A1}"/>
                    </a:ext>
                  </a:extLst>
                </p:cNvPr>
                <p:cNvCxnSpPr>
                  <a:cxnSpLocks/>
                  <a:stCxn id="18" idx="7"/>
                  <a:endCxn id="30" idx="3"/>
                </p:cNvCxnSpPr>
                <p:nvPr/>
              </p:nvCxnSpPr>
              <p:spPr>
                <a:xfrm flipV="1">
                  <a:off x="6909224" y="2629471"/>
                  <a:ext cx="466873" cy="957855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>
                  <a:extLst>
                    <a:ext uri="{FF2B5EF4-FFF2-40B4-BE49-F238E27FC236}">
                      <a16:creationId xmlns:a16="http://schemas.microsoft.com/office/drawing/2014/main" id="{DC390FD4-52BC-E73A-2D0E-F719392C37DA}"/>
                    </a:ext>
                  </a:extLst>
                </p:cNvPr>
                <p:cNvCxnSpPr>
                  <a:cxnSpLocks/>
                  <a:stCxn id="18" idx="7"/>
                  <a:endCxn id="31" idx="3"/>
                </p:cNvCxnSpPr>
                <p:nvPr/>
              </p:nvCxnSpPr>
              <p:spPr>
                <a:xfrm flipV="1">
                  <a:off x="6909224" y="3131121"/>
                  <a:ext cx="466873" cy="456205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>
                  <a:extLst>
                    <a:ext uri="{FF2B5EF4-FFF2-40B4-BE49-F238E27FC236}">
                      <a16:creationId xmlns:a16="http://schemas.microsoft.com/office/drawing/2014/main" id="{FCC2701D-D04B-5270-9A83-2EDA73D9FF12}"/>
                    </a:ext>
                  </a:extLst>
                </p:cNvPr>
                <p:cNvCxnSpPr>
                  <a:cxnSpLocks/>
                  <a:stCxn id="18" idx="5"/>
                  <a:endCxn id="32" idx="2"/>
                </p:cNvCxnSpPr>
                <p:nvPr/>
              </p:nvCxnSpPr>
              <p:spPr>
                <a:xfrm>
                  <a:off x="6909224" y="3861224"/>
                  <a:ext cx="425026" cy="673819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>
                  <a:extLst>
                    <a:ext uri="{FF2B5EF4-FFF2-40B4-BE49-F238E27FC236}">
                      <a16:creationId xmlns:a16="http://schemas.microsoft.com/office/drawing/2014/main" id="{24950ED8-49B3-AA58-0268-F45718B57B92}"/>
                    </a:ext>
                  </a:extLst>
                </p:cNvPr>
                <p:cNvCxnSpPr>
                  <a:cxnSpLocks/>
                  <a:stCxn id="31" idx="6"/>
                  <a:endCxn id="20" idx="2"/>
                </p:cNvCxnSpPr>
                <p:nvPr/>
              </p:nvCxnSpPr>
              <p:spPr>
                <a:xfrm>
                  <a:off x="7620000" y="3030093"/>
                  <a:ext cx="286078" cy="333683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>
                  <a:extLst>
                    <a:ext uri="{FF2B5EF4-FFF2-40B4-BE49-F238E27FC236}">
                      <a16:creationId xmlns:a16="http://schemas.microsoft.com/office/drawing/2014/main" id="{0BA1278E-4E11-1F6F-B5D2-EF56DBA161FD}"/>
                    </a:ext>
                  </a:extLst>
                </p:cNvPr>
                <p:cNvCxnSpPr>
                  <a:cxnSpLocks/>
                  <a:stCxn id="30" idx="6"/>
                  <a:endCxn id="20" idx="1"/>
                </p:cNvCxnSpPr>
                <p:nvPr/>
              </p:nvCxnSpPr>
              <p:spPr>
                <a:xfrm>
                  <a:off x="7620000" y="2528443"/>
                  <a:ext cx="349218" cy="682901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Arrow Connector 28">
                  <a:extLst>
                    <a:ext uri="{FF2B5EF4-FFF2-40B4-BE49-F238E27FC236}">
                      <a16:creationId xmlns:a16="http://schemas.microsoft.com/office/drawing/2014/main" id="{66FEEA4B-B446-9850-9EE2-360EF59B461C}"/>
                    </a:ext>
                  </a:extLst>
                </p:cNvPr>
                <p:cNvCxnSpPr>
                  <a:cxnSpLocks/>
                  <a:stCxn id="32" idx="6"/>
                  <a:endCxn id="20" idx="3"/>
                </p:cNvCxnSpPr>
                <p:nvPr/>
              </p:nvCxnSpPr>
              <p:spPr>
                <a:xfrm flipV="1">
                  <a:off x="7620000" y="3516208"/>
                  <a:ext cx="349218" cy="1018835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C44490E0-A872-7335-944C-5BCF0E27030A}"/>
                  </a:ext>
                </a:extLst>
              </p:cNvPr>
              <p:cNvSpPr/>
              <p:nvPr/>
            </p:nvSpPr>
            <p:spPr>
              <a:xfrm>
                <a:off x="7670800" y="2628900"/>
                <a:ext cx="653625" cy="2482850"/>
              </a:xfrm>
              <a:prstGeom prst="roundRect">
                <a:avLst/>
              </a:prstGeom>
              <a:noFill/>
              <a:ln w="381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 sz="140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A22E42D2-ECC9-6F3B-04B3-0FEA07CB8FE6}"/>
                      </a:ext>
                    </a:extLst>
                  </p:cNvPr>
                  <p:cNvSpPr txBox="1"/>
                  <p:nvPr/>
                </p:nvSpPr>
                <p:spPr>
                  <a:xfrm>
                    <a:off x="6795199" y="5051994"/>
                    <a:ext cx="1930847" cy="32258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ℝ</m:t>
                              </m:r>
                            </m:e>
                            <m: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→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𝑁𝑁</m:t>
                          </m:r>
                          <m:d>
                            <m:d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→</m:t>
                          </m:r>
                          <m:sSup>
                            <m:sSupPr>
                              <m:ctrlP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ℝ</m:t>
                              </m:r>
                            </m:e>
                            <m: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p>
                          </m:sSup>
                        </m:oMath>
                      </m:oMathPara>
                    </a14:m>
                    <a:endParaRPr lang="en-US" sz="1400" b="0"/>
                  </a:p>
                </p:txBody>
              </p:sp>
            </mc:Choice>
            <mc:Fallback xmlns="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A22E42D2-ECC9-6F3B-04B3-0FEA07CB8FE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95199" y="5051994"/>
                    <a:ext cx="1930847" cy="322581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b="-4000"/>
                    </a:stretch>
                  </a:blipFill>
                </p:spPr>
                <p:txBody>
                  <a:bodyPr/>
                  <a:lstStyle/>
                  <a:p>
                    <a:r>
                      <a:rPr lang="en-DK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7" name="Connector: Elbow 6">
              <a:extLst>
                <a:ext uri="{FF2B5EF4-FFF2-40B4-BE49-F238E27FC236}">
                  <a16:creationId xmlns:a16="http://schemas.microsoft.com/office/drawing/2014/main" id="{9040BC1D-91EF-1317-6F0B-A2F9B5FB2102}"/>
                </a:ext>
              </a:extLst>
            </p:cNvPr>
            <p:cNvCxnSpPr>
              <a:cxnSpLocks/>
              <a:stCxn id="20" idx="6"/>
            </p:cNvCxnSpPr>
            <p:nvPr/>
          </p:nvCxnSpPr>
          <p:spPr>
            <a:xfrm>
              <a:off x="8326560" y="3748927"/>
              <a:ext cx="574763" cy="672"/>
            </a:xfrm>
            <a:prstGeom prst="bentConnector3">
              <a:avLst>
                <a:gd name="adj1" fmla="val 50000"/>
              </a:avLst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AD026022-7F78-1EF0-C4EC-293B1CE3F724}"/>
                    </a:ext>
                  </a:extLst>
                </p:cNvPr>
                <p:cNvSpPr txBox="1"/>
                <p:nvPr/>
              </p:nvSpPr>
              <p:spPr>
                <a:xfrm>
                  <a:off x="8944362" y="3596953"/>
                  <a:ext cx="2461358" cy="24415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𝑡𝑎𝑟𝑔𝑒𝑡</m:t>
                            </m:r>
                          </m:sub>
                        </m:sSub>
                        <m:d>
                          <m:dPr>
                            <m:ctrlP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)=</m:t>
                        </m:r>
                        <m:r>
                          <a:rPr lang="en-US" sz="1400" b="0" i="1" smtClean="0">
                            <a:solidFill>
                              <a:srgbClr val="C0504D"/>
                            </a:solidFill>
                            <a:latin typeface="Cambria Math" panose="02040503050406030204" pitchFamily="18" charset="0"/>
                          </a:rPr>
                          <m:t>𝐿𝑜𝑠𝑠</m:t>
                        </m:r>
                      </m:oMath>
                    </m:oMathPara>
                  </a14:m>
                  <a:endParaRPr lang="en-DK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AD026022-7F78-1EF0-C4EC-293B1CE3F72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44362" y="3596953"/>
                  <a:ext cx="2461358" cy="244154"/>
                </a:xfrm>
                <a:prstGeom prst="rect">
                  <a:avLst/>
                </a:prstGeom>
                <a:blipFill>
                  <a:blip r:embed="rId6"/>
                  <a:stretch>
                    <a:fillRect l="-518" r="-518" b="-23077"/>
                  </a:stretch>
                </a:blipFill>
              </p:spPr>
              <p:txBody>
                <a:bodyPr/>
                <a:lstStyle/>
                <a:p>
                  <a:r>
                    <a:rPr lang="en-DK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8E541D63-F9F3-4262-F513-CC921CA435D3}"/>
                </a:ext>
              </a:extLst>
            </p:cNvPr>
            <p:cNvCxnSpPr>
              <a:cxnSpLocks/>
            </p:cNvCxnSpPr>
            <p:nvPr/>
          </p:nvCxnSpPr>
          <p:spPr>
            <a:xfrm>
              <a:off x="11277600" y="3912743"/>
              <a:ext cx="0" cy="835282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1957FE78-2B49-D603-12E6-66CC0C6A79BC}"/>
                </a:ext>
              </a:extLst>
            </p:cNvPr>
            <p:cNvSpPr/>
            <p:nvPr/>
          </p:nvSpPr>
          <p:spPr>
            <a:xfrm>
              <a:off x="10303037" y="4812244"/>
              <a:ext cx="1174892" cy="501650"/>
            </a:xfrm>
            <a:prstGeom prst="roundRect">
              <a:avLst/>
            </a:prstGeom>
            <a:ln w="38100"/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latin typeface="Times New Roman" panose="02020603050405020304" pitchFamily="18" charset="0"/>
                  <a:cs typeface="Times New Roman" panose="02020603050405020304" pitchFamily="18" charset="0"/>
                </a:rPr>
                <a:t>Loss</a:t>
              </a:r>
              <a:endParaRPr lang="en-DK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: Rounded Corners 10">
                  <a:extLst>
                    <a:ext uri="{FF2B5EF4-FFF2-40B4-BE49-F238E27FC236}">
                      <a16:creationId xmlns:a16="http://schemas.microsoft.com/office/drawing/2014/main" id="{3D9850F1-7F54-4788-43F4-18A6F683BEBA}"/>
                    </a:ext>
                  </a:extLst>
                </p:cNvPr>
                <p:cNvSpPr/>
                <p:nvPr/>
              </p:nvSpPr>
              <p:spPr>
                <a:xfrm>
                  <a:off x="8914817" y="4777428"/>
                  <a:ext cx="1174892" cy="501650"/>
                </a:xfrm>
                <a:prstGeom prst="roundRect">
                  <a:avLst/>
                </a:prstGeom>
                <a:solidFill>
                  <a:schemeClr val="accent3"/>
                </a:solid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Minimize NN </a:t>
                  </a:r>
                  <a14:m>
                    <m:oMath xmlns:m="http://schemas.openxmlformats.org/officeDocument/2006/math">
                      <m:r>
                        <a:rPr lang="en-US" sz="14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→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𝜎</m:t>
                      </m:r>
                    </m:oMath>
                  </a14:m>
                  <a:endParaRPr lang="en-DK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1" name="Rectangle: Rounded Corners 10">
                  <a:extLst>
                    <a:ext uri="{FF2B5EF4-FFF2-40B4-BE49-F238E27FC236}">
                      <a16:creationId xmlns:a16="http://schemas.microsoft.com/office/drawing/2014/main" id="{3D9850F1-7F54-4788-43F4-18A6F683BEB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14817" y="4777428"/>
                  <a:ext cx="1174892" cy="501650"/>
                </a:xfrm>
                <a:prstGeom prst="roundRect">
                  <a:avLst/>
                </a:prstGeom>
                <a:blipFill>
                  <a:blip r:embed="rId7"/>
                  <a:stretch>
                    <a:fillRect t="-2353" b="-11765"/>
                  </a:stretch>
                </a:blipFill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DK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513CA80B-BE3E-8E3F-D134-A97B8C22C9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02409" y="5048170"/>
              <a:ext cx="165100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49327356-37CE-DC28-C545-A6A0549BB76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846808" y="5028253"/>
              <a:ext cx="1008454" cy="18142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54BA2B2D-4F9E-74FF-756C-A72F3096312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9112" y="1537738"/>
            <a:ext cx="3830053" cy="1474509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3F1E09BA-3BDD-4872-C060-013770A58328}"/>
              </a:ext>
            </a:extLst>
          </p:cNvPr>
          <p:cNvGrpSpPr/>
          <p:nvPr/>
        </p:nvGrpSpPr>
        <p:grpSpPr>
          <a:xfrm>
            <a:off x="7339848" y="1339329"/>
            <a:ext cx="3327323" cy="4867918"/>
            <a:chOff x="582083" y="1257870"/>
            <a:chExt cx="3777735" cy="5526876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F80C5C10-A941-670E-D65A-A1733F7E39B8}"/>
                </a:ext>
              </a:extLst>
            </p:cNvPr>
            <p:cNvSpPr/>
            <p:nvPr/>
          </p:nvSpPr>
          <p:spPr>
            <a:xfrm>
              <a:off x="582083" y="1591359"/>
              <a:ext cx="3777735" cy="519338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 sz="1600"/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518F0E15-6816-A691-03A2-89B49D5D19B0}"/>
                </a:ext>
              </a:extLst>
            </p:cNvPr>
            <p:cNvCxnSpPr>
              <a:cxnSpLocks/>
            </p:cNvCxnSpPr>
            <p:nvPr/>
          </p:nvCxnSpPr>
          <p:spPr>
            <a:xfrm>
              <a:off x="2374257" y="1793173"/>
              <a:ext cx="0" cy="4865276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D76BF601-F8A5-F698-E409-83062446E69E}"/>
                </a:ext>
              </a:extLst>
            </p:cNvPr>
            <p:cNvSpPr/>
            <p:nvPr/>
          </p:nvSpPr>
          <p:spPr>
            <a:xfrm>
              <a:off x="784253" y="1793173"/>
              <a:ext cx="3431106" cy="530718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400">
                  <a:latin typeface="Times New Roman" panose="02020603050405020304" pitchFamily="18" charset="0"/>
                  <a:cs typeface="Times New Roman" panose="02020603050405020304" pitchFamily="18" charset="0"/>
                </a:rPr>
                <a:t>DOE sampling methods, like Latin hypercube sampling (LHS)</a:t>
              </a:r>
              <a:endParaRPr lang="en-DK" sz="2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462FF981-5009-9531-F61F-07F838AA3C87}"/>
                </a:ext>
              </a:extLst>
            </p:cNvPr>
            <p:cNvGrpSpPr/>
            <p:nvPr/>
          </p:nvGrpSpPr>
          <p:grpSpPr>
            <a:xfrm>
              <a:off x="741366" y="2397171"/>
              <a:ext cx="3495939" cy="1632904"/>
              <a:chOff x="719420" y="2696605"/>
              <a:chExt cx="3495939" cy="1632904"/>
            </a:xfrm>
          </p:grpSpPr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7DA2BF81-81B8-2B3A-5857-6ECDEB84D717}"/>
                  </a:ext>
                </a:extLst>
              </p:cNvPr>
              <p:cNvSpPr/>
              <p:nvPr/>
            </p:nvSpPr>
            <p:spPr>
              <a:xfrm>
                <a:off x="719420" y="2784946"/>
                <a:ext cx="3495939" cy="1544563"/>
              </a:xfrm>
              <a:prstGeom prst="round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DK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389DEE0C-98EB-6730-3584-9D2A835D36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48304" y="3025019"/>
                <a:ext cx="3217230" cy="1243469"/>
              </a:xfrm>
              <a:prstGeom prst="rect">
                <a:avLst/>
              </a:prstGeom>
            </p:spPr>
          </p:pic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8A8C0B1D-D5A3-DB91-7F59-A809F8D06093}"/>
                  </a:ext>
                </a:extLst>
              </p:cNvPr>
              <p:cNvSpPr txBox="1"/>
              <p:nvPr/>
            </p:nvSpPr>
            <p:spPr>
              <a:xfrm>
                <a:off x="1111009" y="2696605"/>
                <a:ext cx="2541544" cy="3494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40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 some parameter space </a:t>
                </a:r>
                <a:endParaRPr lang="en-DK" sz="140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2B6EA13E-C788-F8CE-F35B-0BF6A3C440BB}"/>
                </a:ext>
              </a:extLst>
            </p:cNvPr>
            <p:cNvSpPr/>
            <p:nvPr/>
          </p:nvSpPr>
          <p:spPr>
            <a:xfrm>
              <a:off x="763312" y="4179459"/>
              <a:ext cx="3431106" cy="316763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400">
                  <a:latin typeface="Times New Roman" panose="02020603050405020304" pitchFamily="18" charset="0"/>
                  <a:cs typeface="Times New Roman" panose="02020603050405020304" pitchFamily="18" charset="0"/>
                </a:rPr>
                <a:t>Generate table of all the values</a:t>
              </a:r>
              <a:endParaRPr lang="en-DK" sz="2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B4669F1A-6CF8-EAA2-2242-C2D7A7B03375}"/>
                </a:ext>
              </a:extLst>
            </p:cNvPr>
            <p:cNvSpPr/>
            <p:nvPr/>
          </p:nvSpPr>
          <p:spPr>
            <a:xfrm>
              <a:off x="741366" y="4619281"/>
              <a:ext cx="3431106" cy="572341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40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Train Deep Neural Network (DNN) on the results table</a:t>
              </a:r>
              <a:endParaRPr lang="en-DK" sz="2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5D4C1774-05B2-67A1-9531-EC2768346B97}"/>
                </a:ext>
              </a:extLst>
            </p:cNvPr>
            <p:cNvSpPr/>
            <p:nvPr/>
          </p:nvSpPr>
          <p:spPr>
            <a:xfrm>
              <a:off x="703329" y="5373422"/>
              <a:ext cx="3527183" cy="1073285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400">
                  <a:latin typeface="Times New Roman" panose="02020603050405020304" pitchFamily="18" charset="0"/>
                  <a:cs typeface="Times New Roman" panose="02020603050405020304" pitchFamily="18" charset="0"/>
                </a:rPr>
                <a:t>Use DNN in results to plot intermediate solutions for some coordinates r, z and the parameter E, </a:t>
              </a:r>
              <a:r>
                <a:rPr lang="en-GB" sz="140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ke</a:t>
              </a:r>
              <a:r>
                <a:rPr lang="en-GB" sz="1400"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GB" sz="140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dHrx</a:t>
              </a:r>
              <a:endParaRPr lang="en-DK" sz="2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7BA11B74-B50C-5BAB-BC11-8D537437D887}"/>
                </a:ext>
              </a:extLst>
            </p:cNvPr>
            <p:cNvSpPr txBox="1"/>
            <p:nvPr/>
          </p:nvSpPr>
          <p:spPr>
            <a:xfrm>
              <a:off x="912425" y="1257870"/>
              <a:ext cx="3123481" cy="3843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>
                  <a:latin typeface="Times New Roman" panose="02020603050405020304" pitchFamily="18" charset="0"/>
                  <a:cs typeface="Times New Roman" panose="02020603050405020304" pitchFamily="18" charset="0"/>
                </a:rPr>
                <a:t>Preprocessing in model builder</a:t>
              </a:r>
              <a:endParaRPr lang="en-DK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26217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92846-3F40-42EB-9C69-C0D699E68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Learnings from surrogate modelling</a:t>
            </a:r>
            <a:endParaRPr lang="en-DK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C4E177-2050-ADA5-E311-266753BCF6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8269" y="1437013"/>
            <a:ext cx="4572396" cy="304826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C4D09D8-F00D-AEC3-CF18-F9AA9B929846}"/>
              </a:ext>
            </a:extLst>
          </p:cNvPr>
          <p:cNvSpPr txBox="1"/>
          <p:nvPr/>
        </p:nvSpPr>
        <p:spPr>
          <a:xfrm>
            <a:off x="9397863" y="1248761"/>
            <a:ext cx="1047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SEI</a:t>
            </a:r>
            <a:r>
              <a:rPr lang="en-GB" i="1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i="1" err="1">
                <a:latin typeface="Times New Roman" panose="02020603050405020304" pitchFamily="18" charset="0"/>
                <a:cs typeface="Times New Roman" panose="02020603050405020304" pitchFamily="18" charset="0"/>
              </a:rPr>
              <a:t>dH</a:t>
            </a:r>
            <a:endParaRPr lang="en-DK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E07321-91AE-49C2-2EC0-EAB62C72BA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859" y="1446852"/>
            <a:ext cx="4572396" cy="304826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5DF38BD-20DB-4E55-05A3-C41D26FF53DC}"/>
              </a:ext>
            </a:extLst>
          </p:cNvPr>
          <p:cNvSpPr txBox="1"/>
          <p:nvPr/>
        </p:nvSpPr>
        <p:spPr>
          <a:xfrm>
            <a:off x="2662074" y="1314090"/>
            <a:ext cx="501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DK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6D2F279-D637-BA1E-79B5-EFECE7B9B2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9913" y="4313481"/>
            <a:ext cx="4621565" cy="17792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41AEEEE-73AA-D175-EA45-DD45847D6C15}"/>
                  </a:ext>
                </a:extLst>
              </p:cNvPr>
              <p:cNvSpPr txBox="1"/>
              <p:nvPr/>
            </p:nvSpPr>
            <p:spPr>
              <a:xfrm>
                <a:off x="639941" y="5411148"/>
                <a:ext cx="3061339" cy="7146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𝐴𝑣𝑒</m:t>
                      </m:r>
                      <m:d>
                        <m:dPr>
                          <m:ctrlPr>
                            <a:rPr lang="en-GB" sz="1800" b="0" i="1" u="none" strike="noStrike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sz="1800" b="0" i="1" u="none" strike="noStrike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8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8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  <m:r>
                                    <a:rPr lang="en-GB" sz="18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 −</m:t>
                                  </m:r>
                                  <m:r>
                                    <a:rPr lang="en-GB" sz="18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𝐷𝑁</m:t>
                                  </m:r>
                                  <m:sSub>
                                    <m:sSubPr>
                                      <m:ctrlPr>
                                        <a:rPr lang="en-GB" sz="1800" b="0" i="1" u="none" strike="noStrike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800" b="0" i="1" u="none" strike="noStrike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GB" sz="1800" b="0" i="1" u="none" strike="noStrike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sz="18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den>
                              </m:f>
                            </m:e>
                          </m:d>
                        </m:e>
                      </m:d>
                      <m:r>
                        <a:rPr lang="en-GB" sz="1800" b="0" i="1" u="none" strike="noStrike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DK" dirty="0">
                          <a:solidFill>
                            <a:srgbClr val="000000"/>
                          </a:solidFill>
                          <a:latin typeface="Aptos Narrow" panose="020B0004020202020204" pitchFamily="34" charset="0"/>
                        </a:rPr>
                        <m:t>0.1</m:t>
                      </m:r>
                      <m:r>
                        <m:rPr>
                          <m:nor/>
                        </m:rPr>
                        <a:rPr lang="en-GB" b="0" i="0" dirty="0" smtClean="0">
                          <a:solidFill>
                            <a:srgbClr val="000000"/>
                          </a:solidFill>
                          <a:latin typeface="Aptos Narrow" panose="020B0004020202020204" pitchFamily="34" charset="0"/>
                        </a:rPr>
                        <m:t>8</m:t>
                      </m:r>
                      <m:r>
                        <m:rPr>
                          <m:nor/>
                        </m:rPr>
                        <a:rPr lang="en-DK" dirty="0">
                          <a:solidFill>
                            <a:srgbClr val="000000"/>
                          </a:solidFill>
                          <a:latin typeface="Aptos Narrow" panose="020B0004020202020204" pitchFamily="34" charset="0"/>
                        </a:rPr>
                        <m:t>%</m:t>
                      </m:r>
                    </m:oMath>
                  </m:oMathPara>
                </a14:m>
                <a:endParaRPr lang="en-DK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41AEEEE-73AA-D175-EA45-DD45847D6C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941" y="5411148"/>
                <a:ext cx="3061339" cy="71468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CB40402-EB60-520E-8D36-0B96A04F62FB}"/>
                  </a:ext>
                </a:extLst>
              </p:cNvPr>
              <p:cNvSpPr txBox="1"/>
              <p:nvPr/>
            </p:nvSpPr>
            <p:spPr>
              <a:xfrm>
                <a:off x="8758480" y="4706304"/>
                <a:ext cx="3492461" cy="7146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0" i="1" u="none" strike="noStrike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</a:rPr>
                        <m:t>𝐴𝑣𝑒</m:t>
                      </m:r>
                      <m:d>
                        <m:dPr>
                          <m:ctrlPr>
                            <a:rPr lang="en-GB" sz="1800" b="0" i="1" u="none" strike="noStrike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sz="1800" b="0" i="1" u="none" strike="noStrike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8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sz="1800" b="0" i="1" u="none" strike="noStrike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800" b="0" i="1" u="none" strike="noStrike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GB" sz="1800" b="0" i="1" u="none" strike="noStrike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𝑆𝐸𝐼</m:t>
                                      </m:r>
                                    </m:sub>
                                  </m:sSub>
                                  <m:r>
                                    <a:rPr lang="en-GB" sz="18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 −</m:t>
                                  </m:r>
                                  <m:r>
                                    <a:rPr lang="en-GB" sz="18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𝐷𝑁</m:t>
                                  </m:r>
                                  <m:sSub>
                                    <m:sSubPr>
                                      <m:ctrlPr>
                                        <a:rPr lang="en-GB" sz="1800" b="0" i="1" u="none" strike="noStrike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800" b="0" i="1" u="none" strike="noStrike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GB" sz="1800" b="0" i="1" u="none" strike="noStrike" smtClean="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800" b="0" i="1" u="none" strike="noStrike" smtClean="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a:rPr lang="en-GB" sz="1800" b="0" i="1" u="none" strike="noStrike" smtClean="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𝑆𝐸𝐼</m:t>
                                          </m:r>
                                        </m:sub>
                                      </m:sSub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𝑆𝐸𝐼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d>
                      <m:r>
                        <a:rPr lang="en-GB" sz="1800" b="0" i="1" u="none" strike="noStrike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DK" dirty="0">
                          <a:solidFill>
                            <a:srgbClr val="000000"/>
                          </a:solidFill>
                          <a:latin typeface="Aptos Narrow" panose="020B0004020202020204" pitchFamily="34" charset="0"/>
                        </a:rPr>
                        <m:t>0.</m:t>
                      </m:r>
                      <m:r>
                        <m:rPr>
                          <m:nor/>
                        </m:rPr>
                        <a:rPr lang="en-GB" b="0" i="0" dirty="0" smtClean="0">
                          <a:solidFill>
                            <a:srgbClr val="000000"/>
                          </a:solidFill>
                          <a:latin typeface="Aptos Narrow" panose="020B0004020202020204" pitchFamily="34" charset="0"/>
                        </a:rPr>
                        <m:t>32</m:t>
                      </m:r>
                      <m:r>
                        <m:rPr>
                          <m:nor/>
                        </m:rPr>
                        <a:rPr lang="en-DK" dirty="0">
                          <a:solidFill>
                            <a:srgbClr val="000000"/>
                          </a:solidFill>
                          <a:latin typeface="Aptos Narrow" panose="020B0004020202020204" pitchFamily="34" charset="0"/>
                        </a:rPr>
                        <m:t>%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CB40402-EB60-520E-8D36-0B96A04F62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8480" y="4706304"/>
                <a:ext cx="3492461" cy="71468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F6B243A-8E53-16DE-1187-E558871BCA02}"/>
                  </a:ext>
                </a:extLst>
              </p:cNvPr>
              <p:cNvSpPr txBox="1"/>
              <p:nvPr/>
            </p:nvSpPr>
            <p:spPr>
              <a:xfrm>
                <a:off x="8681478" y="5366576"/>
                <a:ext cx="3510522" cy="7146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𝐴𝑣𝑒</m:t>
                      </m:r>
                      <m:d>
                        <m:dPr>
                          <m:ctrlPr>
                            <a:rPr lang="en-GB" sz="1800" b="0" i="1" u="none" strike="noStrike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sz="1800" b="0" i="1" u="none" strike="noStrike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8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8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𝑑𝐻</m:t>
                                  </m:r>
                                  <m:r>
                                    <a:rPr lang="en-GB" sz="18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 −</m:t>
                                  </m:r>
                                  <m:r>
                                    <a:rPr lang="en-GB" sz="18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𝐷𝑁</m:t>
                                  </m:r>
                                  <m:sSub>
                                    <m:sSubPr>
                                      <m:ctrlPr>
                                        <a:rPr lang="en-GB" sz="1800" b="0" i="1" u="none" strike="noStrike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800" b="0" i="1" u="none" strike="noStrike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GB" sz="1800" b="0" i="1" u="none" strike="noStrike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𝑑𝐻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𝑑𝐻</m:t>
                                  </m:r>
                                </m:den>
                              </m:f>
                            </m:e>
                          </m:d>
                        </m:e>
                      </m:d>
                      <m:r>
                        <a:rPr lang="en-GB" sz="1800" b="0" i="1" u="none" strike="noStrike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GB" b="0" i="0" dirty="0" smtClean="0">
                          <a:solidFill>
                            <a:srgbClr val="000000"/>
                          </a:solidFill>
                          <a:latin typeface="Aptos Narrow" panose="020B0004020202020204" pitchFamily="34" charset="0"/>
                        </a:rPr>
                        <m:t>2</m:t>
                      </m:r>
                      <m:r>
                        <m:rPr>
                          <m:nor/>
                        </m:rPr>
                        <a:rPr lang="en-DK" dirty="0">
                          <a:solidFill>
                            <a:srgbClr val="000000"/>
                          </a:solidFill>
                          <a:latin typeface="Aptos Narrow" panose="020B0004020202020204" pitchFamily="34" charset="0"/>
                        </a:rPr>
                        <m:t>.</m:t>
                      </m:r>
                      <m:r>
                        <m:rPr>
                          <m:nor/>
                        </m:rPr>
                        <a:rPr lang="en-GB" b="0" i="0" dirty="0" smtClean="0">
                          <a:solidFill>
                            <a:srgbClr val="000000"/>
                          </a:solidFill>
                          <a:latin typeface="Aptos Narrow" panose="020B0004020202020204" pitchFamily="34" charset="0"/>
                        </a:rPr>
                        <m:t>4</m:t>
                      </m:r>
                      <m:r>
                        <m:rPr>
                          <m:nor/>
                        </m:rPr>
                        <a:rPr lang="en-DK" dirty="0">
                          <a:solidFill>
                            <a:srgbClr val="000000"/>
                          </a:solidFill>
                          <a:latin typeface="Aptos Narrow" panose="020B0004020202020204" pitchFamily="34" charset="0"/>
                        </a:rPr>
                        <m:t>%</m:t>
                      </m:r>
                    </m:oMath>
                  </m:oMathPara>
                </a14:m>
                <a:endParaRPr lang="en-DK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F6B243A-8E53-16DE-1187-E558871BCA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1478" y="5366576"/>
                <a:ext cx="3510522" cy="71468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C2F6C18-DAF7-4AA5-A904-0FF94277BA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0769" y="3894775"/>
            <a:ext cx="3381856" cy="278499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GB" sz="2400">
                <a:latin typeface="Times New Roman" panose="02020603050405020304" pitchFamily="18" charset="0"/>
                <a:cs typeface="Times New Roman" panose="02020603050405020304" pitchFamily="18" charset="0"/>
              </a:rPr>
              <a:t>Example of DNN training </a:t>
            </a:r>
          </a:p>
          <a:p>
            <a:pPr marL="0" indent="0" algn="ctr">
              <a:lnSpc>
                <a:spcPct val="100000"/>
              </a:lnSpc>
              <a:buNone/>
            </a:pPr>
            <a:endParaRPr lang="en-GB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0000"/>
              </a:lnSpc>
              <a:buNone/>
            </a:pPr>
            <a:endParaRPr lang="en-GB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0000"/>
              </a:lnSpc>
              <a:buNone/>
            </a:pPr>
            <a:endParaRPr lang="en-GB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0000"/>
              </a:lnSpc>
              <a:buNone/>
            </a:pPr>
            <a:endParaRPr lang="en-GB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0516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92846-3F40-42EB-9C69-C0D699E68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D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F38646-5DB8-BFCC-E4E4-2C576012F289}"/>
              </a:ext>
            </a:extLst>
          </p:cNvPr>
          <p:cNvSpPr txBox="1"/>
          <p:nvPr/>
        </p:nvSpPr>
        <p:spPr>
          <a:xfrm>
            <a:off x="5153328" y="990155"/>
            <a:ext cx="398011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Visit our website: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https://resolvent.com/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E09E8F1-9178-8FC8-BE6F-57E0183E0244}"/>
              </a:ext>
            </a:extLst>
          </p:cNvPr>
          <p:cNvSpPr txBox="1">
            <a:spLocks/>
          </p:cNvSpPr>
          <p:nvPr/>
        </p:nvSpPr>
        <p:spPr>
          <a:xfrm>
            <a:off x="5035962" y="278653"/>
            <a:ext cx="7156450" cy="1217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00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re</a:t>
            </a:r>
            <a:r>
              <a:rPr lang="en-US" sz="9000" dirty="0">
                <a:solidFill>
                  <a:srgbClr val="000432"/>
                </a:solidFill>
                <a:latin typeface="+mn-lt"/>
                <a:ea typeface="+mn-ea"/>
                <a:cs typeface="+mn-cs"/>
              </a:rPr>
              <a:t>solvent</a:t>
            </a:r>
            <a:endParaRPr lang="en-DK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2304598-A7D4-8CFE-26F2-D08CFDBA8EDF}"/>
              </a:ext>
            </a:extLst>
          </p:cNvPr>
          <p:cNvGrpSpPr/>
          <p:nvPr/>
        </p:nvGrpSpPr>
        <p:grpSpPr>
          <a:xfrm>
            <a:off x="822762" y="1938516"/>
            <a:ext cx="3698205" cy="1458148"/>
            <a:chOff x="3730559" y="1302054"/>
            <a:chExt cx="3698205" cy="1458148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4A685F3-06A1-9BDB-EE83-1D8CCAAC1C6A}"/>
                </a:ext>
              </a:extLst>
            </p:cNvPr>
            <p:cNvGrpSpPr/>
            <p:nvPr/>
          </p:nvGrpSpPr>
          <p:grpSpPr>
            <a:xfrm>
              <a:off x="3730559" y="1302054"/>
              <a:ext cx="2560501" cy="1267002"/>
              <a:chOff x="7178669" y="949569"/>
              <a:chExt cx="2560501" cy="1267002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7667373C-FAAA-755A-D70D-A70DD99827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283E4A"/>
                  </a:clrFrom>
                  <a:clrTo>
                    <a:srgbClr val="283E4A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7178669" y="949569"/>
                <a:ext cx="1352739" cy="1267002"/>
              </a:xfrm>
              <a:prstGeom prst="rect">
                <a:avLst/>
              </a:prstGeom>
            </p:spPr>
          </p:pic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89E53FD1-22C9-D910-6B03-4F8FD61C7785}"/>
                  </a:ext>
                </a:extLst>
              </p:cNvPr>
              <p:cNvGrpSpPr/>
              <p:nvPr/>
            </p:nvGrpSpPr>
            <p:grpSpPr>
              <a:xfrm>
                <a:off x="7277595" y="1038215"/>
                <a:ext cx="1082303" cy="1114552"/>
                <a:chOff x="1323863" y="1291154"/>
                <a:chExt cx="1082303" cy="1114552"/>
              </a:xfrm>
            </p:grpSpPr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88BAB4AE-D861-77A9-B475-0D43DB0CAFAD}"/>
                    </a:ext>
                  </a:extLst>
                </p:cNvPr>
                <p:cNvSpPr/>
                <p:nvPr/>
              </p:nvSpPr>
              <p:spPr>
                <a:xfrm>
                  <a:off x="1323863" y="1291154"/>
                  <a:ext cx="1082303" cy="1050398"/>
                </a:xfrm>
                <a:prstGeom prst="ellipse">
                  <a:avLst/>
                </a:prstGeom>
                <a:no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K"/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CA6DE2D7-19CA-9A98-6ACC-155B6F64F534}"/>
                    </a:ext>
                  </a:extLst>
                </p:cNvPr>
                <p:cNvSpPr/>
                <p:nvPr/>
              </p:nvSpPr>
              <p:spPr>
                <a:xfrm>
                  <a:off x="2082798" y="2036374"/>
                  <a:ext cx="314521" cy="36933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K"/>
                </a:p>
              </p:txBody>
            </p:sp>
          </p:grp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166A3B9-1C3D-DFAD-9D7D-A1F8B3D5445D}"/>
                  </a:ext>
                </a:extLst>
              </p:cNvPr>
              <p:cNvSpPr txBox="1"/>
              <p:nvPr/>
            </p:nvSpPr>
            <p:spPr>
              <a:xfrm>
                <a:off x="7947020" y="1697615"/>
                <a:ext cx="17921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André G. Steckel</a:t>
                </a:r>
                <a:endParaRPr lang="en-DK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D3EA8C61-B601-5E43-754F-9581BA87B482}"/>
                  </a:ext>
                </a:extLst>
              </p:cNvPr>
              <p:cNvSpPr/>
              <p:nvPr/>
            </p:nvSpPr>
            <p:spPr>
              <a:xfrm>
                <a:off x="8012943" y="1765743"/>
                <a:ext cx="1667453" cy="245455"/>
              </a:xfrm>
              <a:prstGeom prst="roundRect">
                <a:avLst/>
              </a:pr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0033AB4-CD8A-E0B7-565D-CC566EED39B1}"/>
                </a:ext>
              </a:extLst>
            </p:cNvPr>
            <p:cNvSpPr txBox="1"/>
            <p:nvPr/>
          </p:nvSpPr>
          <p:spPr>
            <a:xfrm>
              <a:off x="3829485" y="2390870"/>
              <a:ext cx="359927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/>
                <a:t>Email: </a:t>
              </a:r>
              <a:r>
                <a:rPr lang="en-GB" dirty="0">
                  <a:hlinkClick r:id="rId4"/>
                </a:rPr>
                <a:t>ags@resolvent.dk</a:t>
              </a:r>
              <a:r>
                <a:rPr lang="en-GB" dirty="0"/>
                <a:t> </a:t>
              </a:r>
              <a:endParaRPr lang="en-GB" dirty="0">
                <a:hlinkClick r:id="rId5"/>
              </a:endParaRPr>
            </a:p>
          </p:txBody>
        </p: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B8A84429-0834-2871-AA1A-226A54FB0D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0700" y="523519"/>
            <a:ext cx="192405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6C8A2950-13C6-E325-0D50-4556FC9C3B4F}"/>
              </a:ext>
            </a:extLst>
          </p:cNvPr>
          <p:cNvSpPr txBox="1"/>
          <p:nvPr/>
        </p:nvSpPr>
        <p:spPr>
          <a:xfrm>
            <a:off x="1941002" y="2028172"/>
            <a:ext cx="2094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Modelling specialist</a:t>
            </a:r>
            <a:endParaRPr lang="en-DK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2ACB353-AC89-C7E4-6EA3-24F644D12392}"/>
              </a:ext>
            </a:extLst>
          </p:cNvPr>
          <p:cNvSpPr txBox="1"/>
          <p:nvPr/>
        </p:nvSpPr>
        <p:spPr>
          <a:xfrm>
            <a:off x="6266728" y="1771282"/>
            <a:ext cx="1041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Batteries</a:t>
            </a:r>
            <a:endParaRPr lang="en-DK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584139D-EA38-659A-65A3-6FAB5AB75A29}"/>
              </a:ext>
            </a:extLst>
          </p:cNvPr>
          <p:cNvSpPr txBox="1"/>
          <p:nvPr/>
        </p:nvSpPr>
        <p:spPr>
          <a:xfrm>
            <a:off x="7276365" y="1959206"/>
            <a:ext cx="2281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808080"/>
                </a:solidFill>
              </a:rPr>
              <a:t>Fuel / electrolysis cells</a:t>
            </a:r>
            <a:endParaRPr lang="en-DK" dirty="0">
              <a:solidFill>
                <a:srgbClr val="808080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956A007-9BDF-DCD2-2372-C8724126BAC9}"/>
              </a:ext>
            </a:extLst>
          </p:cNvPr>
          <p:cNvSpPr txBox="1"/>
          <p:nvPr/>
        </p:nvSpPr>
        <p:spPr>
          <a:xfrm>
            <a:off x="5895472" y="2292525"/>
            <a:ext cx="13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808080"/>
                </a:solidFill>
              </a:rPr>
              <a:t>Microfluidics</a:t>
            </a:r>
            <a:endParaRPr lang="en-DK" dirty="0">
              <a:solidFill>
                <a:srgbClr val="808080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DF14064-5145-5495-F35D-D6CF451C204C}"/>
              </a:ext>
            </a:extLst>
          </p:cNvPr>
          <p:cNvSpPr txBox="1"/>
          <p:nvPr/>
        </p:nvSpPr>
        <p:spPr>
          <a:xfrm>
            <a:off x="7276365" y="4066106"/>
            <a:ext cx="3109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808080"/>
                </a:solidFill>
              </a:rPr>
              <a:t>Medical diagnostics equipment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5EFB897-E8B2-3FDA-1A84-20C2EBAD05CA}"/>
              </a:ext>
            </a:extLst>
          </p:cNvPr>
          <p:cNvSpPr txBox="1"/>
          <p:nvPr/>
        </p:nvSpPr>
        <p:spPr>
          <a:xfrm>
            <a:off x="5685287" y="2813768"/>
            <a:ext cx="1601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808080"/>
                </a:solidFill>
              </a:rPr>
              <a:t>Acoustofluidics</a:t>
            </a:r>
            <a:endParaRPr lang="en-DK" dirty="0">
              <a:solidFill>
                <a:srgbClr val="808080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66AE95A-2566-F6C9-1304-75BF58B7CC42}"/>
              </a:ext>
            </a:extLst>
          </p:cNvPr>
          <p:cNvSpPr txBox="1"/>
          <p:nvPr/>
        </p:nvSpPr>
        <p:spPr>
          <a:xfrm>
            <a:off x="7276365" y="3012656"/>
            <a:ext cx="15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808080"/>
                </a:solidFill>
              </a:rPr>
              <a:t>COMSOL apps</a:t>
            </a:r>
            <a:endParaRPr lang="en-DK" dirty="0">
              <a:solidFill>
                <a:srgbClr val="808080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37E0717-E929-7B26-3792-A8AE17CF8225}"/>
              </a:ext>
            </a:extLst>
          </p:cNvPr>
          <p:cNvSpPr txBox="1"/>
          <p:nvPr/>
        </p:nvSpPr>
        <p:spPr>
          <a:xfrm>
            <a:off x="4978811" y="3335011"/>
            <a:ext cx="2334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Reduced order models</a:t>
            </a:r>
            <a:endParaRPr lang="en-DK" b="1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6E91B20-CDF5-4CAD-12A7-A7043A8108D0}"/>
              </a:ext>
            </a:extLst>
          </p:cNvPr>
          <p:cNvSpPr txBox="1"/>
          <p:nvPr/>
        </p:nvSpPr>
        <p:spPr>
          <a:xfrm>
            <a:off x="7276365" y="3539381"/>
            <a:ext cx="1674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808080"/>
                </a:solidFill>
              </a:rPr>
              <a:t>Magneto statics</a:t>
            </a:r>
            <a:endParaRPr lang="en-DK" dirty="0">
              <a:solidFill>
                <a:srgbClr val="808080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82D0A57-AC80-F69F-D3AC-E784F4B7A1A0}"/>
              </a:ext>
            </a:extLst>
          </p:cNvPr>
          <p:cNvSpPr txBox="1"/>
          <p:nvPr/>
        </p:nvSpPr>
        <p:spPr>
          <a:xfrm>
            <a:off x="4638333" y="3856253"/>
            <a:ext cx="2648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808080"/>
                </a:solidFill>
              </a:rPr>
              <a:t>Electromagnetic induction</a:t>
            </a:r>
            <a:endParaRPr lang="en-DK" dirty="0">
              <a:solidFill>
                <a:srgbClr val="808080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7A86E02-C2DD-F73E-8B13-4DDCE8F45596}"/>
              </a:ext>
            </a:extLst>
          </p:cNvPr>
          <p:cNvSpPr txBox="1"/>
          <p:nvPr/>
        </p:nvSpPr>
        <p:spPr>
          <a:xfrm>
            <a:off x="7276365" y="2485931"/>
            <a:ext cx="106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808080"/>
                </a:solidFill>
              </a:rPr>
              <a:t>Acoustics</a:t>
            </a:r>
            <a:endParaRPr lang="en-DK" dirty="0">
              <a:solidFill>
                <a:srgbClr val="808080"/>
              </a:solidFill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17485EC9-63B9-5D35-7041-AF2BA5A467AE}"/>
              </a:ext>
            </a:extLst>
          </p:cNvPr>
          <p:cNvSpPr/>
          <p:nvPr/>
        </p:nvSpPr>
        <p:spPr>
          <a:xfrm>
            <a:off x="728359" y="1654789"/>
            <a:ext cx="11345107" cy="2814710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0DBB221-3A5E-AE93-380F-340E5F3BD6D1}"/>
              </a:ext>
            </a:extLst>
          </p:cNvPr>
          <p:cNvCxnSpPr>
            <a:cxnSpLocks/>
          </p:cNvCxnSpPr>
          <p:nvPr/>
        </p:nvCxnSpPr>
        <p:spPr>
          <a:xfrm flipV="1">
            <a:off x="7276365" y="1955948"/>
            <a:ext cx="10322" cy="22948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8383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6ECD5AA-98CD-4EFF-3235-85C848E156EE}"/>
              </a:ext>
            </a:extLst>
          </p:cNvPr>
          <p:cNvSpPr/>
          <p:nvPr/>
        </p:nvSpPr>
        <p:spPr>
          <a:xfrm>
            <a:off x="6587932" y="4495636"/>
            <a:ext cx="5485534" cy="2102961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850D423-EB25-71DD-CD42-977EE609AF32}"/>
              </a:ext>
            </a:extLst>
          </p:cNvPr>
          <p:cNvSpPr/>
          <p:nvPr/>
        </p:nvSpPr>
        <p:spPr>
          <a:xfrm>
            <a:off x="10016067" y="6123187"/>
            <a:ext cx="2175933" cy="7411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192846-3F40-42EB-9C69-C0D699E68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D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F38646-5DB8-BFCC-E4E4-2C576012F289}"/>
              </a:ext>
            </a:extLst>
          </p:cNvPr>
          <p:cNvSpPr txBox="1"/>
          <p:nvPr/>
        </p:nvSpPr>
        <p:spPr>
          <a:xfrm>
            <a:off x="5153328" y="990155"/>
            <a:ext cx="398011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Visit our website: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https://resolvent.com/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E09E8F1-9178-8FC8-BE6F-57E0183E0244}"/>
              </a:ext>
            </a:extLst>
          </p:cNvPr>
          <p:cNvSpPr txBox="1">
            <a:spLocks/>
          </p:cNvSpPr>
          <p:nvPr/>
        </p:nvSpPr>
        <p:spPr>
          <a:xfrm>
            <a:off x="5035962" y="278653"/>
            <a:ext cx="7156450" cy="1217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00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re</a:t>
            </a:r>
            <a:r>
              <a:rPr lang="en-US" sz="9000" dirty="0">
                <a:solidFill>
                  <a:srgbClr val="000432"/>
                </a:solidFill>
                <a:latin typeface="+mn-lt"/>
                <a:ea typeface="+mn-ea"/>
                <a:cs typeface="+mn-cs"/>
              </a:rPr>
              <a:t>solvent</a:t>
            </a:r>
            <a:endParaRPr lang="en-DK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2304598-A7D4-8CFE-26F2-D08CFDBA8EDF}"/>
              </a:ext>
            </a:extLst>
          </p:cNvPr>
          <p:cNvGrpSpPr/>
          <p:nvPr/>
        </p:nvGrpSpPr>
        <p:grpSpPr>
          <a:xfrm>
            <a:off x="822762" y="1938516"/>
            <a:ext cx="3698205" cy="1458148"/>
            <a:chOff x="3730559" y="1302054"/>
            <a:chExt cx="3698205" cy="1458148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4A685F3-06A1-9BDB-EE83-1D8CCAAC1C6A}"/>
                </a:ext>
              </a:extLst>
            </p:cNvPr>
            <p:cNvGrpSpPr/>
            <p:nvPr/>
          </p:nvGrpSpPr>
          <p:grpSpPr>
            <a:xfrm>
              <a:off x="3730559" y="1302054"/>
              <a:ext cx="2560501" cy="1267002"/>
              <a:chOff x="7178669" y="949569"/>
              <a:chExt cx="2560501" cy="1267002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7667373C-FAAA-755A-D70D-A70DD99827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283E4A"/>
                  </a:clrFrom>
                  <a:clrTo>
                    <a:srgbClr val="283E4A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7178669" y="949569"/>
                <a:ext cx="1352739" cy="1267002"/>
              </a:xfrm>
              <a:prstGeom prst="rect">
                <a:avLst/>
              </a:prstGeom>
            </p:spPr>
          </p:pic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89E53FD1-22C9-D910-6B03-4F8FD61C7785}"/>
                  </a:ext>
                </a:extLst>
              </p:cNvPr>
              <p:cNvGrpSpPr/>
              <p:nvPr/>
            </p:nvGrpSpPr>
            <p:grpSpPr>
              <a:xfrm>
                <a:off x="7277595" y="1038215"/>
                <a:ext cx="1082303" cy="1114552"/>
                <a:chOff x="1323863" y="1291154"/>
                <a:chExt cx="1082303" cy="1114552"/>
              </a:xfrm>
            </p:grpSpPr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88BAB4AE-D861-77A9-B475-0D43DB0CAFAD}"/>
                    </a:ext>
                  </a:extLst>
                </p:cNvPr>
                <p:cNvSpPr/>
                <p:nvPr/>
              </p:nvSpPr>
              <p:spPr>
                <a:xfrm>
                  <a:off x="1323863" y="1291154"/>
                  <a:ext cx="1082303" cy="1050398"/>
                </a:xfrm>
                <a:prstGeom prst="ellipse">
                  <a:avLst/>
                </a:prstGeom>
                <a:no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K"/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CA6DE2D7-19CA-9A98-6ACC-155B6F64F534}"/>
                    </a:ext>
                  </a:extLst>
                </p:cNvPr>
                <p:cNvSpPr/>
                <p:nvPr/>
              </p:nvSpPr>
              <p:spPr>
                <a:xfrm>
                  <a:off x="2082798" y="2036374"/>
                  <a:ext cx="314521" cy="36933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K"/>
                </a:p>
              </p:txBody>
            </p:sp>
          </p:grp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166A3B9-1C3D-DFAD-9D7D-A1F8B3D5445D}"/>
                  </a:ext>
                </a:extLst>
              </p:cNvPr>
              <p:cNvSpPr txBox="1"/>
              <p:nvPr/>
            </p:nvSpPr>
            <p:spPr>
              <a:xfrm>
                <a:off x="7947020" y="1697615"/>
                <a:ext cx="17921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André G. Steckel</a:t>
                </a:r>
                <a:endParaRPr lang="en-DK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D3EA8C61-B601-5E43-754F-9581BA87B482}"/>
                  </a:ext>
                </a:extLst>
              </p:cNvPr>
              <p:cNvSpPr/>
              <p:nvPr/>
            </p:nvSpPr>
            <p:spPr>
              <a:xfrm>
                <a:off x="8012943" y="1765743"/>
                <a:ext cx="1667453" cy="245455"/>
              </a:xfrm>
              <a:prstGeom prst="roundRect">
                <a:avLst/>
              </a:pr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0033AB4-CD8A-E0B7-565D-CC566EED39B1}"/>
                </a:ext>
              </a:extLst>
            </p:cNvPr>
            <p:cNvSpPr txBox="1"/>
            <p:nvPr/>
          </p:nvSpPr>
          <p:spPr>
            <a:xfrm>
              <a:off x="3829485" y="2390870"/>
              <a:ext cx="359927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/>
                <a:t>Email: </a:t>
              </a:r>
              <a:r>
                <a:rPr lang="en-GB" dirty="0">
                  <a:hlinkClick r:id="rId4"/>
                </a:rPr>
                <a:t>ags@resolvent.dk</a:t>
              </a:r>
              <a:r>
                <a:rPr lang="en-GB" dirty="0"/>
                <a:t> </a:t>
              </a:r>
              <a:endParaRPr lang="en-GB" dirty="0">
                <a:hlinkClick r:id="rId5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E91FE96-F377-228F-891D-D85F0CCFA67D}"/>
              </a:ext>
            </a:extLst>
          </p:cNvPr>
          <p:cNvGrpSpPr/>
          <p:nvPr/>
        </p:nvGrpSpPr>
        <p:grpSpPr>
          <a:xfrm>
            <a:off x="634356" y="4848013"/>
            <a:ext cx="3096203" cy="1597530"/>
            <a:chOff x="8689396" y="1825645"/>
            <a:chExt cx="3096203" cy="159753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1574845-F640-4106-3EC8-18DD19FF1198}"/>
                </a:ext>
              </a:extLst>
            </p:cNvPr>
            <p:cNvGrpSpPr/>
            <p:nvPr/>
          </p:nvGrpSpPr>
          <p:grpSpPr>
            <a:xfrm>
              <a:off x="8783400" y="1936807"/>
              <a:ext cx="1107750" cy="1076960"/>
              <a:chOff x="1314021" y="1287072"/>
              <a:chExt cx="1107750" cy="1076960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53016B5D-6806-F90A-20F1-28FD9D91B18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clrChange>
                  <a:clrFrom>
                    <a:srgbClr val="283E4A"/>
                  </a:clrFrom>
                  <a:clrTo>
                    <a:srgbClr val="283E4A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rcRect l="3117" t="7865" r="71068" b="4231"/>
              <a:stretch/>
            </p:blipFill>
            <p:spPr>
              <a:xfrm>
                <a:off x="1314021" y="1292152"/>
                <a:ext cx="1107750" cy="1071880"/>
              </a:xfrm>
              <a:prstGeom prst="rect">
                <a:avLst/>
              </a:prstGeom>
            </p:spPr>
          </p:pic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052D1562-AD9C-A045-8090-34F0399D85E3}"/>
                  </a:ext>
                </a:extLst>
              </p:cNvPr>
              <p:cNvSpPr/>
              <p:nvPr/>
            </p:nvSpPr>
            <p:spPr>
              <a:xfrm>
                <a:off x="1319781" y="1287072"/>
                <a:ext cx="1082303" cy="1050398"/>
              </a:xfrm>
              <a:prstGeom prst="ellipse">
                <a:avLst/>
              </a:prstGeom>
              <a:no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B85AD805-C21F-A976-AA1D-A5EDA6C144C9}"/>
                  </a:ext>
                </a:extLst>
              </p:cNvPr>
              <p:cNvSpPr/>
              <p:nvPr/>
            </p:nvSpPr>
            <p:spPr>
              <a:xfrm>
                <a:off x="2082798" y="2036374"/>
                <a:ext cx="314521" cy="31241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</p:grp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B95E8F76-3BA6-61B1-FCC8-520BDCF7F9E8}"/>
                </a:ext>
              </a:extLst>
            </p:cNvPr>
            <p:cNvSpPr/>
            <p:nvPr/>
          </p:nvSpPr>
          <p:spPr>
            <a:xfrm>
              <a:off x="8689396" y="1825645"/>
              <a:ext cx="1295757" cy="1295757"/>
            </a:xfrm>
            <a:prstGeom prst="ellipse">
              <a:avLst/>
            </a:prstGeom>
            <a:noFill/>
            <a:ln w="2540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A1087CA-4EC3-EF19-3D6F-82CCABF37B84}"/>
                </a:ext>
              </a:extLst>
            </p:cNvPr>
            <p:cNvSpPr txBox="1"/>
            <p:nvPr/>
          </p:nvSpPr>
          <p:spPr>
            <a:xfrm>
              <a:off x="9451904" y="2606478"/>
              <a:ext cx="17921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Thomas Bisgaard</a:t>
              </a:r>
              <a:endParaRPr lang="en-DK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0F9AB806-FEF1-EAA8-8DB5-09925419D992}"/>
                </a:ext>
              </a:extLst>
            </p:cNvPr>
            <p:cNvSpPr/>
            <p:nvPr/>
          </p:nvSpPr>
          <p:spPr>
            <a:xfrm>
              <a:off x="9517827" y="2674606"/>
              <a:ext cx="1667453" cy="245455"/>
            </a:xfrm>
            <a:prstGeom prst="round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417A2E2-D463-1D3E-C360-D74E1AFD0DE4}"/>
                </a:ext>
              </a:extLst>
            </p:cNvPr>
            <p:cNvSpPr txBox="1"/>
            <p:nvPr/>
          </p:nvSpPr>
          <p:spPr>
            <a:xfrm>
              <a:off x="8751887" y="3053843"/>
              <a:ext cx="303371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/>
                <a:t>Email: </a:t>
              </a:r>
              <a:r>
                <a:rPr lang="en-GB" dirty="0">
                  <a:hlinkClick r:id="rId4"/>
                </a:rPr>
                <a:t>tb@resolvent.dk</a:t>
              </a:r>
              <a:endParaRPr lang="en-GB" dirty="0"/>
            </a:p>
          </p:txBody>
        </p: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B8A84429-0834-2871-AA1A-226A54FB0D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0700" y="523519"/>
            <a:ext cx="192405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B9207A5E-949A-3FE5-C243-3047212ECDD5}"/>
              </a:ext>
            </a:extLst>
          </p:cNvPr>
          <p:cNvGrpSpPr/>
          <p:nvPr/>
        </p:nvGrpSpPr>
        <p:grpSpPr>
          <a:xfrm>
            <a:off x="7598098" y="4898308"/>
            <a:ext cx="3454294" cy="1550511"/>
            <a:chOff x="8604354" y="3398133"/>
            <a:chExt cx="3454294" cy="1550511"/>
          </a:xfrm>
        </p:grpSpPr>
        <p:pic>
          <p:nvPicPr>
            <p:cNvPr id="6" name="Picture 5" descr="A person in a suit&#10;&#10;Description automatically generated">
              <a:extLst>
                <a:ext uri="{FF2B5EF4-FFF2-40B4-BE49-F238E27FC236}">
                  <a16:creationId xmlns:a16="http://schemas.microsoft.com/office/drawing/2014/main" id="{A3EE71DB-FC2C-42DE-E930-05F9E0B9570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25985" y="3514727"/>
              <a:ext cx="1019081" cy="1019081"/>
            </a:xfrm>
            <a:prstGeom prst="rect">
              <a:avLst/>
            </a:prstGeom>
          </p:spPr>
        </p:pic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EF005F4-2031-3550-1C85-155C7E923A0E}"/>
                </a:ext>
              </a:extLst>
            </p:cNvPr>
            <p:cNvSpPr/>
            <p:nvPr/>
          </p:nvSpPr>
          <p:spPr>
            <a:xfrm>
              <a:off x="8604354" y="3398133"/>
              <a:ext cx="1262344" cy="1262344"/>
            </a:xfrm>
            <a:prstGeom prst="ellipse">
              <a:avLst/>
            </a:prstGeom>
            <a:noFill/>
            <a:ln w="2540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 dirty="0"/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0CD555C0-9E19-08E7-4740-335B2418932B}"/>
                </a:ext>
              </a:extLst>
            </p:cNvPr>
            <p:cNvSpPr/>
            <p:nvPr/>
          </p:nvSpPr>
          <p:spPr>
            <a:xfrm>
              <a:off x="9517827" y="4260870"/>
              <a:ext cx="2327040" cy="245455"/>
            </a:xfrm>
            <a:prstGeom prst="round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38B951C-EB1A-E86C-76ED-60F6FCC8F80D}"/>
                </a:ext>
              </a:extLst>
            </p:cNvPr>
            <p:cNvSpPr txBox="1"/>
            <p:nvPr/>
          </p:nvSpPr>
          <p:spPr>
            <a:xfrm>
              <a:off x="9451903" y="4192742"/>
              <a:ext cx="26067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Martin Refslund Nielsen</a:t>
              </a:r>
              <a:endParaRPr lang="en-DK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4C419E6-A4E0-E33B-6A44-CFB61A84B406}"/>
                </a:ext>
              </a:extLst>
            </p:cNvPr>
            <p:cNvSpPr txBox="1"/>
            <p:nvPr/>
          </p:nvSpPr>
          <p:spPr>
            <a:xfrm>
              <a:off x="8783400" y="4579312"/>
              <a:ext cx="303371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/>
                <a:t>Email: </a:t>
              </a:r>
              <a:r>
                <a:rPr lang="en-GB" dirty="0">
                  <a:hlinkClick r:id="rId4"/>
                </a:rPr>
                <a:t>mrn@resolvent.dk</a:t>
              </a:r>
              <a:endParaRPr lang="en-GB" dirty="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39288730-8FC0-EC5C-4EE5-2FF88B848BAE}"/>
              </a:ext>
            </a:extLst>
          </p:cNvPr>
          <p:cNvSpPr txBox="1"/>
          <p:nvPr/>
        </p:nvSpPr>
        <p:spPr>
          <a:xfrm>
            <a:off x="1849562" y="4522813"/>
            <a:ext cx="47879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Invited talk: Electrochemistry II </a:t>
            </a:r>
          </a:p>
          <a:p>
            <a:r>
              <a:rPr lang="en-US" sz="1800" b="1" dirty="0"/>
              <a:t>Impact of Battery Operation and Manufacturing Process on Battery Performance over Lifetime </a:t>
            </a:r>
            <a:endParaRPr lang="en-GB" b="1" dirty="0">
              <a:solidFill>
                <a:srgbClr val="FF0000"/>
              </a:solidFill>
            </a:endParaRPr>
          </a:p>
          <a:p>
            <a:r>
              <a:rPr lang="en-GB" dirty="0"/>
              <a:t>Wednesday 3:30 p.m.</a:t>
            </a:r>
            <a:endParaRPr lang="en-DK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3A93088-1850-3827-E73A-5FB18BF07E9B}"/>
              </a:ext>
            </a:extLst>
          </p:cNvPr>
          <p:cNvSpPr txBox="1"/>
          <p:nvPr/>
        </p:nvSpPr>
        <p:spPr>
          <a:xfrm>
            <a:off x="8656894" y="4547532"/>
            <a:ext cx="35351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Keynote</a:t>
            </a:r>
          </a:p>
          <a:p>
            <a:r>
              <a:rPr lang="en-GB" b="1" dirty="0"/>
              <a:t>Battery App Optimizing Lifetime and Robustness for Volvo</a:t>
            </a:r>
            <a:endParaRPr lang="en-GB" dirty="0"/>
          </a:p>
          <a:p>
            <a:r>
              <a:rPr lang="en-GB" dirty="0"/>
              <a:t>Thursday 10:30 a.m.</a:t>
            </a:r>
            <a:endParaRPr lang="en-DK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C8A2950-13C6-E325-0D50-4556FC9C3B4F}"/>
              </a:ext>
            </a:extLst>
          </p:cNvPr>
          <p:cNvSpPr txBox="1"/>
          <p:nvPr/>
        </p:nvSpPr>
        <p:spPr>
          <a:xfrm>
            <a:off x="1941002" y="2028172"/>
            <a:ext cx="2094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Modelling specialist</a:t>
            </a:r>
            <a:endParaRPr lang="en-DK" dirty="0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17485EC9-63B9-5D35-7041-AF2BA5A467AE}"/>
              </a:ext>
            </a:extLst>
          </p:cNvPr>
          <p:cNvSpPr/>
          <p:nvPr/>
        </p:nvSpPr>
        <p:spPr>
          <a:xfrm>
            <a:off x="728359" y="1654789"/>
            <a:ext cx="11345107" cy="2814710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E0E104A-89E0-2C9D-A255-7E7627BC65BA}"/>
              </a:ext>
            </a:extLst>
          </p:cNvPr>
          <p:cNvSpPr/>
          <p:nvPr/>
        </p:nvSpPr>
        <p:spPr>
          <a:xfrm>
            <a:off x="728359" y="4496685"/>
            <a:ext cx="5841441" cy="2102961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B85D3525-226E-339C-584D-435500FF8512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24750" y="5868107"/>
            <a:ext cx="4683233" cy="986618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CAA89F5C-BA8B-859E-9DAC-011D472CB446}"/>
              </a:ext>
            </a:extLst>
          </p:cNvPr>
          <p:cNvSpPr txBox="1"/>
          <p:nvPr/>
        </p:nvSpPr>
        <p:spPr>
          <a:xfrm>
            <a:off x="6266728" y="1771282"/>
            <a:ext cx="1041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Batteries</a:t>
            </a:r>
            <a:endParaRPr lang="en-DK" b="1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3B48AFE-BFB2-0BC3-BDE5-768E8F19E1F2}"/>
              </a:ext>
            </a:extLst>
          </p:cNvPr>
          <p:cNvSpPr txBox="1"/>
          <p:nvPr/>
        </p:nvSpPr>
        <p:spPr>
          <a:xfrm>
            <a:off x="7276365" y="1959206"/>
            <a:ext cx="2281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808080"/>
                </a:solidFill>
              </a:rPr>
              <a:t>Fuel / electrolysis cells</a:t>
            </a:r>
            <a:endParaRPr lang="en-DK" dirty="0">
              <a:solidFill>
                <a:srgbClr val="80808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14AA36C-8D0E-94ED-D186-2F6CF6919DE0}"/>
              </a:ext>
            </a:extLst>
          </p:cNvPr>
          <p:cNvSpPr txBox="1"/>
          <p:nvPr/>
        </p:nvSpPr>
        <p:spPr>
          <a:xfrm>
            <a:off x="5895472" y="2292525"/>
            <a:ext cx="13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808080"/>
                </a:solidFill>
              </a:rPr>
              <a:t>Microfluidics</a:t>
            </a:r>
            <a:endParaRPr lang="en-DK" dirty="0">
              <a:solidFill>
                <a:srgbClr val="80808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08C9AF7-6060-9303-BDF4-B5E262938D79}"/>
              </a:ext>
            </a:extLst>
          </p:cNvPr>
          <p:cNvSpPr txBox="1"/>
          <p:nvPr/>
        </p:nvSpPr>
        <p:spPr>
          <a:xfrm>
            <a:off x="7276365" y="4066106"/>
            <a:ext cx="3109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808080"/>
                </a:solidFill>
              </a:rPr>
              <a:t>Medical diagnostics equipment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9D7C9CE-B31E-18F2-9BA9-E7701CB6BBA7}"/>
              </a:ext>
            </a:extLst>
          </p:cNvPr>
          <p:cNvSpPr txBox="1"/>
          <p:nvPr/>
        </p:nvSpPr>
        <p:spPr>
          <a:xfrm>
            <a:off x="5685287" y="2813768"/>
            <a:ext cx="1601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808080"/>
                </a:solidFill>
              </a:rPr>
              <a:t>Acoustofluidics</a:t>
            </a:r>
            <a:endParaRPr lang="en-DK" dirty="0">
              <a:solidFill>
                <a:srgbClr val="80808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681F817-7EFF-8A33-1C5A-4FEB52CB7C3C}"/>
              </a:ext>
            </a:extLst>
          </p:cNvPr>
          <p:cNvSpPr txBox="1"/>
          <p:nvPr/>
        </p:nvSpPr>
        <p:spPr>
          <a:xfrm>
            <a:off x="7276365" y="3012656"/>
            <a:ext cx="15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808080"/>
                </a:solidFill>
              </a:rPr>
              <a:t>COMSOL apps</a:t>
            </a:r>
            <a:endParaRPr lang="en-DK" dirty="0">
              <a:solidFill>
                <a:srgbClr val="808080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34A7CD7-C7BD-CE4B-066E-C14C34D57949}"/>
              </a:ext>
            </a:extLst>
          </p:cNvPr>
          <p:cNvSpPr txBox="1"/>
          <p:nvPr/>
        </p:nvSpPr>
        <p:spPr>
          <a:xfrm>
            <a:off x="4978811" y="3335011"/>
            <a:ext cx="2334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Reduced order models</a:t>
            </a:r>
            <a:endParaRPr lang="en-DK" b="1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3EFB2BF-919B-9668-39A0-79D7BAD338CF}"/>
              </a:ext>
            </a:extLst>
          </p:cNvPr>
          <p:cNvSpPr txBox="1"/>
          <p:nvPr/>
        </p:nvSpPr>
        <p:spPr>
          <a:xfrm>
            <a:off x="7276365" y="3539381"/>
            <a:ext cx="1674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808080"/>
                </a:solidFill>
              </a:rPr>
              <a:t>Magneto statics</a:t>
            </a:r>
            <a:endParaRPr lang="en-DK" dirty="0">
              <a:solidFill>
                <a:srgbClr val="808080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D1F8A76-EBF2-0DE0-4991-6C95C3CB02AA}"/>
              </a:ext>
            </a:extLst>
          </p:cNvPr>
          <p:cNvSpPr txBox="1"/>
          <p:nvPr/>
        </p:nvSpPr>
        <p:spPr>
          <a:xfrm>
            <a:off x="4638333" y="3856253"/>
            <a:ext cx="2648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808080"/>
                </a:solidFill>
              </a:rPr>
              <a:t>Electromagnetic induction</a:t>
            </a:r>
            <a:endParaRPr lang="en-DK" dirty="0">
              <a:solidFill>
                <a:srgbClr val="80808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48132EE-BF30-6783-72D1-3903FF5C1CD0}"/>
              </a:ext>
            </a:extLst>
          </p:cNvPr>
          <p:cNvSpPr txBox="1"/>
          <p:nvPr/>
        </p:nvSpPr>
        <p:spPr>
          <a:xfrm>
            <a:off x="7276365" y="2485931"/>
            <a:ext cx="106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808080"/>
                </a:solidFill>
              </a:rPr>
              <a:t>Acoustics</a:t>
            </a:r>
            <a:endParaRPr lang="en-DK" dirty="0">
              <a:solidFill>
                <a:srgbClr val="808080"/>
              </a:solidFill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A286C7FF-B58A-E78C-3748-0BAED198874A}"/>
              </a:ext>
            </a:extLst>
          </p:cNvPr>
          <p:cNvCxnSpPr>
            <a:cxnSpLocks/>
          </p:cNvCxnSpPr>
          <p:nvPr/>
        </p:nvCxnSpPr>
        <p:spPr>
          <a:xfrm flipV="1">
            <a:off x="7276365" y="1955948"/>
            <a:ext cx="10322" cy="22948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654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>
            <a:extLst>
              <a:ext uri="{FF2B5EF4-FFF2-40B4-BE49-F238E27FC236}">
                <a16:creationId xmlns:a16="http://schemas.microsoft.com/office/drawing/2014/main" id="{00622ED0-644A-7FF3-12F4-84CAAFDA06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528" t="14852" r="26310" b="6589"/>
          <a:stretch/>
        </p:blipFill>
        <p:spPr>
          <a:xfrm>
            <a:off x="542772" y="3778249"/>
            <a:ext cx="1690577" cy="3007362"/>
          </a:xfrm>
          <a:prstGeom prst="rect">
            <a:avLst/>
          </a:pr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DA25D221-B8B0-B418-C00F-F57E6EF8D33D}"/>
              </a:ext>
            </a:extLst>
          </p:cNvPr>
          <p:cNvGrpSpPr/>
          <p:nvPr/>
        </p:nvGrpSpPr>
        <p:grpSpPr>
          <a:xfrm>
            <a:off x="1288626" y="3473764"/>
            <a:ext cx="3217288" cy="2843957"/>
            <a:chOff x="1288626" y="3473764"/>
            <a:chExt cx="3217288" cy="2843957"/>
          </a:xfrm>
        </p:grpSpPr>
        <p:pic>
          <p:nvPicPr>
            <p:cNvPr id="108" name="Picture 107">
              <a:extLst>
                <a:ext uri="{FF2B5EF4-FFF2-40B4-BE49-F238E27FC236}">
                  <a16:creationId xmlns:a16="http://schemas.microsoft.com/office/drawing/2014/main" id="{1C44C3DB-5478-BB55-2B8B-83ED782F37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-1084" r="32742"/>
            <a:stretch/>
          </p:blipFill>
          <p:spPr>
            <a:xfrm>
              <a:off x="1288626" y="3473764"/>
              <a:ext cx="2902374" cy="2617227"/>
            </a:xfrm>
            <a:prstGeom prst="rect">
              <a:avLst/>
            </a:prstGeom>
          </p:spPr>
        </p:pic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863B8034-BC35-056B-463E-E52B67D6A749}"/>
                </a:ext>
              </a:extLst>
            </p:cNvPr>
            <p:cNvSpPr/>
            <p:nvPr/>
          </p:nvSpPr>
          <p:spPr>
            <a:xfrm rot="20233917">
              <a:off x="2952688" y="5630369"/>
              <a:ext cx="1247667" cy="3090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/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703FD3FA-D54E-CEF5-B32E-23F60437CF4B}"/>
                </a:ext>
              </a:extLst>
            </p:cNvPr>
            <p:cNvSpPr txBox="1"/>
            <p:nvPr/>
          </p:nvSpPr>
          <p:spPr>
            <a:xfrm rot="20470217">
              <a:off x="2902863" y="4037176"/>
              <a:ext cx="120121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>
                  <a:latin typeface="Times New Roman" panose="02020603050405020304" pitchFamily="18" charset="0"/>
                  <a:cs typeface="Times New Roman" panose="02020603050405020304" pitchFamily="18" charset="0"/>
                </a:rPr>
                <a:t>Single layer</a:t>
              </a:r>
              <a:endParaRPr lang="en-DK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08742D37-2646-8329-CA82-53410D343255}"/>
                </a:ext>
              </a:extLst>
            </p:cNvPr>
            <p:cNvSpPr txBox="1"/>
            <p:nvPr/>
          </p:nvSpPr>
          <p:spPr>
            <a:xfrm>
              <a:off x="3584101" y="5717542"/>
              <a:ext cx="921813" cy="3734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>
                  <a:latin typeface="Times New Roman" panose="02020603050405020304" pitchFamily="18" charset="0"/>
                  <a:cs typeface="Times New Roman" panose="02020603050405020304" pitchFamily="18" charset="0"/>
                </a:rPr>
                <a:t>Anode</a:t>
              </a:r>
              <a:endParaRPr lang="en-DK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211A2E70-5DE1-D6CD-0F88-DC06F45AAA6D}"/>
                </a:ext>
              </a:extLst>
            </p:cNvPr>
            <p:cNvSpPr txBox="1"/>
            <p:nvPr/>
          </p:nvSpPr>
          <p:spPr>
            <a:xfrm>
              <a:off x="1863882" y="5499681"/>
              <a:ext cx="9761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>
                  <a:latin typeface="Times New Roman" panose="02020603050405020304" pitchFamily="18" charset="0"/>
                  <a:cs typeface="Times New Roman" panose="02020603050405020304" pitchFamily="18" charset="0"/>
                </a:rPr>
                <a:t>Cathode</a:t>
              </a:r>
              <a:endParaRPr lang="en-DK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BE7A64C5-10C8-EB1F-866D-A29EFA24BDBC}"/>
                </a:ext>
              </a:extLst>
            </p:cNvPr>
            <p:cNvSpPr txBox="1"/>
            <p:nvPr/>
          </p:nvSpPr>
          <p:spPr>
            <a:xfrm>
              <a:off x="1863882" y="5944272"/>
              <a:ext cx="1269284" cy="3734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>
                  <a:latin typeface="Times New Roman" panose="02020603050405020304" pitchFamily="18" charset="0"/>
                  <a:cs typeface="Times New Roman" panose="02020603050405020304" pitchFamily="18" charset="0"/>
                </a:rPr>
                <a:t>Separator</a:t>
              </a:r>
              <a:endParaRPr lang="en-DK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3" name="Straight Arrow Connector 112">
              <a:extLst>
                <a:ext uri="{FF2B5EF4-FFF2-40B4-BE49-F238E27FC236}">
                  <a16:creationId xmlns:a16="http://schemas.microsoft.com/office/drawing/2014/main" id="{47ED21B1-FFA3-1D00-7E05-280A700C1DB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287760" y="5324201"/>
              <a:ext cx="516177" cy="50240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723F6AC7-EA00-AF08-08FB-FB24D4DF6B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17289" y="5832633"/>
              <a:ext cx="299056" cy="185772"/>
            </a:xfrm>
            <a:prstGeom prst="straightConnector1">
              <a:avLst/>
            </a:prstGeom>
            <a:ln w="38100">
              <a:solidFill>
                <a:srgbClr val="5050F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62EC897A-FA48-30ED-B319-95A6F87AD7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80026" y="5491715"/>
              <a:ext cx="374618" cy="8369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3192846-3F40-42EB-9C69-C0D699E68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Battery chemistry</a:t>
            </a:r>
            <a:endParaRPr lang="en-DK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118AC903-DFA9-01DC-DCD4-319AA6AEF14E}"/>
              </a:ext>
            </a:extLst>
          </p:cNvPr>
          <p:cNvGrpSpPr/>
          <p:nvPr/>
        </p:nvGrpSpPr>
        <p:grpSpPr>
          <a:xfrm>
            <a:off x="5046534" y="360986"/>
            <a:ext cx="7149825" cy="2944164"/>
            <a:chOff x="4497048" y="2500169"/>
            <a:chExt cx="7149825" cy="294416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633C720-59DA-5DFD-4745-EBE104DD18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97048" y="3202859"/>
              <a:ext cx="3059285" cy="1974698"/>
            </a:xfrm>
            <a:prstGeom prst="rect">
              <a:avLst/>
            </a:prstGeom>
          </p:spPr>
        </p:pic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085C0E96-FCA3-8C19-14B9-ABDDE6BEA9F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01808" y="2936082"/>
              <a:ext cx="3945065" cy="2508251"/>
            </a:xfrm>
            <a:prstGeom prst="rect">
              <a:avLst/>
            </a:prstGeom>
          </p:spPr>
        </p:pic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D08B4667-4E7E-F282-0B8E-3704D0172F18}"/>
                </a:ext>
              </a:extLst>
            </p:cNvPr>
            <p:cNvSpPr txBox="1"/>
            <p:nvPr/>
          </p:nvSpPr>
          <p:spPr>
            <a:xfrm>
              <a:off x="5265680" y="2500169"/>
              <a:ext cx="19351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>
                  <a:latin typeface="Times New Roman" panose="02020603050405020304" pitchFamily="18" charset="0"/>
                  <a:cs typeface="Times New Roman" panose="02020603050405020304" pitchFamily="18" charset="0"/>
                </a:rPr>
                <a:t>1D Cell chemistry</a:t>
              </a:r>
              <a:endParaRPr lang="en-DK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E35FAC27-D723-462A-EEBE-D1A4178E31A7}"/>
                </a:ext>
              </a:extLst>
            </p:cNvPr>
            <p:cNvSpPr txBox="1"/>
            <p:nvPr/>
          </p:nvSpPr>
          <p:spPr>
            <a:xfrm>
              <a:off x="8436488" y="2500169"/>
              <a:ext cx="20954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>
                  <a:latin typeface="Times New Roman" panose="02020603050405020304" pitchFamily="18" charset="0"/>
                  <a:cs typeface="Times New Roman" panose="02020603050405020304" pitchFamily="18" charset="0"/>
                </a:rPr>
                <a:t>2D Radial chemistry</a:t>
              </a:r>
              <a:endParaRPr lang="en-DK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D1972639-5F81-ECD4-C0FC-EC30BDC116D0}"/>
                </a:ext>
              </a:extLst>
            </p:cNvPr>
            <p:cNvCxnSpPr/>
            <p:nvPr/>
          </p:nvCxnSpPr>
          <p:spPr>
            <a:xfrm>
              <a:off x="7200825" y="4502787"/>
              <a:ext cx="843379" cy="0"/>
            </a:xfrm>
            <a:prstGeom prst="straightConnector1">
              <a:avLst/>
            </a:prstGeom>
            <a:ln w="762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E771AC88-08F4-F649-F2D3-839664BB5595}"/>
                </a:ext>
              </a:extLst>
            </p:cNvPr>
            <p:cNvSpPr txBox="1"/>
            <p:nvPr/>
          </p:nvSpPr>
          <p:spPr>
            <a:xfrm>
              <a:off x="6600215" y="4266577"/>
              <a:ext cx="65434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Cathode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696E3B76-E013-DCFA-EDB7-23548EFAFD1B}"/>
                </a:ext>
              </a:extLst>
            </p:cNvPr>
            <p:cNvSpPr txBox="1"/>
            <p:nvPr/>
          </p:nvSpPr>
          <p:spPr>
            <a:xfrm>
              <a:off x="4866147" y="4266577"/>
              <a:ext cx="5613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Anode</a:t>
              </a:r>
              <a:endParaRPr lang="en-DK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B063BCC7-47D3-4C85-1E31-BEEEE8134A1B}"/>
                </a:ext>
              </a:extLst>
            </p:cNvPr>
            <p:cNvSpPr txBox="1"/>
            <p:nvPr/>
          </p:nvSpPr>
          <p:spPr>
            <a:xfrm>
              <a:off x="5766216" y="4266577"/>
              <a:ext cx="72327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Separator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D6895370-251A-B724-72CA-6A39F302B3C5}"/>
                </a:ext>
              </a:extLst>
            </p:cNvPr>
            <p:cNvSpPr txBox="1"/>
            <p:nvPr/>
          </p:nvSpPr>
          <p:spPr>
            <a:xfrm>
              <a:off x="10024841" y="4028285"/>
              <a:ext cx="65434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Cathode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970B718D-0ACB-DFA5-A97E-222FC5B786CF}"/>
                </a:ext>
              </a:extLst>
            </p:cNvPr>
            <p:cNvSpPr txBox="1"/>
            <p:nvPr/>
          </p:nvSpPr>
          <p:spPr>
            <a:xfrm>
              <a:off x="8282671" y="4049883"/>
              <a:ext cx="5613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Anode</a:t>
              </a:r>
              <a:endParaRPr lang="en-DK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FCAF4E89-9DD5-DE37-2C33-BAEF7E92BD16}"/>
                </a:ext>
              </a:extLst>
            </p:cNvPr>
            <p:cNvSpPr txBox="1"/>
            <p:nvPr/>
          </p:nvSpPr>
          <p:spPr>
            <a:xfrm rot="5400000">
              <a:off x="8440531" y="4152704"/>
              <a:ext cx="172354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Radial anode concentration</a:t>
              </a:r>
              <a:endParaRPr lang="en-DK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3B0CD068-DF97-E101-8C27-6EF6F44590D6}"/>
                </a:ext>
              </a:extLst>
            </p:cNvPr>
            <p:cNvSpPr txBox="1"/>
            <p:nvPr/>
          </p:nvSpPr>
          <p:spPr>
            <a:xfrm rot="16200000">
              <a:off x="8768704" y="4159091"/>
              <a:ext cx="195416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Radial Cathode concentration</a:t>
              </a:r>
              <a:endParaRPr lang="en-DK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959B1D25-F7CB-D978-7173-833459A0E345}"/>
                </a:ext>
              </a:extLst>
            </p:cNvPr>
            <p:cNvSpPr txBox="1"/>
            <p:nvPr/>
          </p:nvSpPr>
          <p:spPr>
            <a:xfrm>
              <a:off x="8018778" y="3271768"/>
              <a:ext cx="105349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Particle surface</a:t>
              </a:r>
              <a:endParaRPr lang="en-DK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563486BB-C814-DE76-4B08-F6CDC9A3B36E}"/>
                </a:ext>
              </a:extLst>
            </p:cNvPr>
            <p:cNvSpPr txBox="1"/>
            <p:nvPr/>
          </p:nvSpPr>
          <p:spPr>
            <a:xfrm>
              <a:off x="9783625" y="3671521"/>
              <a:ext cx="105349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Particle surface</a:t>
              </a:r>
              <a:endParaRPr lang="en-DK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7E54D7DC-A5CF-F3B1-0568-0650B3622B80}"/>
                </a:ext>
              </a:extLst>
            </p:cNvPr>
            <p:cNvSpPr txBox="1"/>
            <p:nvPr/>
          </p:nvSpPr>
          <p:spPr>
            <a:xfrm>
              <a:off x="8095413" y="5058371"/>
              <a:ext cx="99097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Particle center</a:t>
              </a:r>
              <a:endParaRPr lang="en-DK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8F862225-F328-1B8C-9E8C-769AD3954CDC}"/>
                </a:ext>
              </a:extLst>
            </p:cNvPr>
            <p:cNvSpPr txBox="1"/>
            <p:nvPr/>
          </p:nvSpPr>
          <p:spPr>
            <a:xfrm>
              <a:off x="9848222" y="5059091"/>
              <a:ext cx="99097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Particle center</a:t>
              </a:r>
              <a:endParaRPr lang="en-DK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2BDDFA85-11AA-F868-9153-A670D7291A91}"/>
              </a:ext>
            </a:extLst>
          </p:cNvPr>
          <p:cNvGrpSpPr/>
          <p:nvPr/>
        </p:nvGrpSpPr>
        <p:grpSpPr>
          <a:xfrm>
            <a:off x="6538774" y="3903472"/>
            <a:ext cx="2706280" cy="1791733"/>
            <a:chOff x="8712911" y="3913962"/>
            <a:chExt cx="2706280" cy="1791733"/>
          </a:xfrm>
        </p:grpSpPr>
        <p:sp>
          <p:nvSpPr>
            <p:cNvPr id="163" name="Rectangle: Rounded Corners 162">
              <a:extLst>
                <a:ext uri="{FF2B5EF4-FFF2-40B4-BE49-F238E27FC236}">
                  <a16:creationId xmlns:a16="http://schemas.microsoft.com/office/drawing/2014/main" id="{A5FA3009-AAE9-86FD-8871-870E44CCCD96}"/>
                </a:ext>
              </a:extLst>
            </p:cNvPr>
            <p:cNvSpPr/>
            <p:nvPr/>
          </p:nvSpPr>
          <p:spPr>
            <a:xfrm>
              <a:off x="8712911" y="4175572"/>
              <a:ext cx="2706280" cy="153012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270EF75D-1224-D1DA-E46B-0A83C4237984}"/>
                </a:ext>
              </a:extLst>
            </p:cNvPr>
            <p:cNvSpPr/>
            <p:nvPr/>
          </p:nvSpPr>
          <p:spPr>
            <a:xfrm>
              <a:off x="9651408" y="4414940"/>
              <a:ext cx="1080000" cy="1080000"/>
            </a:xfrm>
            <a:prstGeom prst="ellips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C1183328-961F-D8BC-10CB-A8B4AA0319DB}"/>
                </a:ext>
              </a:extLst>
            </p:cNvPr>
            <p:cNvGrpSpPr/>
            <p:nvPr/>
          </p:nvGrpSpPr>
          <p:grpSpPr>
            <a:xfrm>
              <a:off x="8963625" y="5095999"/>
              <a:ext cx="477350" cy="371789"/>
              <a:chOff x="7979434" y="4207857"/>
              <a:chExt cx="477350" cy="371789"/>
            </a:xfrm>
          </p:grpSpPr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7B9BE88C-0981-255C-13F8-1439BCBC4EE4}"/>
                  </a:ext>
                </a:extLst>
              </p:cNvPr>
              <p:cNvSpPr/>
              <p:nvPr/>
            </p:nvSpPr>
            <p:spPr>
              <a:xfrm>
                <a:off x="8051574" y="4207857"/>
                <a:ext cx="284981" cy="33487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1">
                      <a:lumMod val="5000"/>
                      <a:lumOff val="95000"/>
                      <a:alpha val="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9F79487C-9401-01BC-A568-0448AA19C063}"/>
                  </a:ext>
                </a:extLst>
              </p:cNvPr>
              <p:cNvSpPr txBox="1"/>
              <p:nvPr/>
            </p:nvSpPr>
            <p:spPr>
              <a:xfrm>
                <a:off x="7979434" y="4210314"/>
                <a:ext cx="4773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</a:t>
                </a:r>
                <a:r>
                  <a:rPr lang="en-US" baseline="30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endParaRPr lang="en-DK" baseline="30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166" name="Straight Arrow Connector 165">
              <a:extLst>
                <a:ext uri="{FF2B5EF4-FFF2-40B4-BE49-F238E27FC236}">
                  <a16:creationId xmlns:a16="http://schemas.microsoft.com/office/drawing/2014/main" id="{94D215F9-832F-F13D-3743-F38BA98BF1A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403717" y="5124774"/>
              <a:ext cx="275396" cy="81774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DACE9794-BA57-7927-4647-99CC37CE66C8}"/>
                </a:ext>
              </a:extLst>
            </p:cNvPr>
            <p:cNvSpPr txBox="1"/>
            <p:nvPr/>
          </p:nvSpPr>
          <p:spPr>
            <a:xfrm>
              <a:off x="9376012" y="3913962"/>
              <a:ext cx="18069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Spherical Electrode Particles</a:t>
              </a:r>
              <a:endParaRPr lang="en-DK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887FB175-D38A-CB19-E4FD-3288DFBDB5D2}"/>
                </a:ext>
              </a:extLst>
            </p:cNvPr>
            <p:cNvSpPr txBox="1"/>
            <p:nvPr/>
          </p:nvSpPr>
          <p:spPr>
            <a:xfrm>
              <a:off x="8733748" y="4175572"/>
              <a:ext cx="963677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Intercalation</a:t>
              </a:r>
            </a:p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“insertion between layers”</a:t>
              </a:r>
            </a:p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/lithiation</a:t>
              </a:r>
              <a:endParaRPr lang="en-DK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0D545A9F-F139-AA12-4820-B9939C79CF7F}"/>
              </a:ext>
            </a:extLst>
          </p:cNvPr>
          <p:cNvGrpSpPr/>
          <p:nvPr/>
        </p:nvGrpSpPr>
        <p:grpSpPr>
          <a:xfrm>
            <a:off x="9319640" y="3978839"/>
            <a:ext cx="2641174" cy="1980493"/>
            <a:chOff x="8338302" y="662362"/>
            <a:chExt cx="3544090" cy="2657547"/>
          </a:xfrm>
        </p:grpSpPr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21066C8B-BBE7-A888-4E6C-723A565B902F}"/>
                </a:ext>
              </a:extLst>
            </p:cNvPr>
            <p:cNvSpPr/>
            <p:nvPr/>
          </p:nvSpPr>
          <p:spPr>
            <a:xfrm>
              <a:off x="8338302" y="662362"/>
              <a:ext cx="3544090" cy="2657547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94000">
                  <a:schemeClr val="bg1">
                    <a:alpha val="0"/>
                  </a:schemeClr>
                </a:gs>
                <a:gs pos="84000">
                  <a:schemeClr val="accent1">
                    <a:lumMod val="45000"/>
                    <a:lumOff val="55000"/>
                  </a:schemeClr>
                </a:gs>
                <a:gs pos="45000">
                  <a:schemeClr val="accent1">
                    <a:lumMod val="30000"/>
                    <a:lumOff val="70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6952FDD6-33FC-B805-A0ED-42BBDAC1A096}"/>
                </a:ext>
              </a:extLst>
            </p:cNvPr>
            <p:cNvSpPr/>
            <p:nvPr/>
          </p:nvSpPr>
          <p:spPr>
            <a:xfrm>
              <a:off x="8924858" y="1202220"/>
              <a:ext cx="1927123" cy="1858297"/>
            </a:xfrm>
            <a:prstGeom prst="ellipse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44C6666C-AF74-B635-11D5-7DB2BCE09CA9}"/>
                </a:ext>
              </a:extLst>
            </p:cNvPr>
            <p:cNvSpPr/>
            <p:nvPr/>
          </p:nvSpPr>
          <p:spPr>
            <a:xfrm>
              <a:off x="9175580" y="1438194"/>
              <a:ext cx="1425677" cy="1366684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75" name="Straight Arrow Connector 174">
              <a:extLst>
                <a:ext uri="{FF2B5EF4-FFF2-40B4-BE49-F238E27FC236}">
                  <a16:creationId xmlns:a16="http://schemas.microsoft.com/office/drawing/2014/main" id="{5A6CDFD1-E7B6-B759-BA2B-DD6C7E9F4B25}"/>
                </a:ext>
              </a:extLst>
            </p:cNvPr>
            <p:cNvCxnSpPr>
              <a:cxnSpLocks/>
            </p:cNvCxnSpPr>
            <p:nvPr/>
          </p:nvCxnSpPr>
          <p:spPr>
            <a:xfrm>
              <a:off x="9863837" y="2108164"/>
              <a:ext cx="147484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6" name="Right Brace 175">
              <a:extLst>
                <a:ext uri="{FF2B5EF4-FFF2-40B4-BE49-F238E27FC236}">
                  <a16:creationId xmlns:a16="http://schemas.microsoft.com/office/drawing/2014/main" id="{6E8C0FAB-C3BF-00B2-091C-3E4266FBD9D0}"/>
                </a:ext>
              </a:extLst>
            </p:cNvPr>
            <p:cNvSpPr/>
            <p:nvPr/>
          </p:nvSpPr>
          <p:spPr>
            <a:xfrm rot="16200000">
              <a:off x="10611123" y="1147809"/>
              <a:ext cx="237744" cy="243969"/>
            </a:xfrm>
            <a:prstGeom prst="rightBrac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DK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7" name="TextBox 176">
                  <a:extLst>
                    <a:ext uri="{FF2B5EF4-FFF2-40B4-BE49-F238E27FC236}">
                      <a16:creationId xmlns:a16="http://schemas.microsoft.com/office/drawing/2014/main" id="{F93DF0E3-0485-DD3A-69E1-E7C21CFF5C85}"/>
                    </a:ext>
                  </a:extLst>
                </p:cNvPr>
                <p:cNvSpPr txBox="1"/>
                <p:nvPr/>
              </p:nvSpPr>
              <p:spPr>
                <a:xfrm>
                  <a:off x="10601257" y="904709"/>
                  <a:ext cx="349070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𝑆𝐸𝐼</m:t>
                            </m:r>
                          </m:sub>
                        </m:sSub>
                      </m:oMath>
                    </m:oMathPara>
                  </a14:m>
                  <a:endParaRPr lang="en-DK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77" name="TextBox 176">
                  <a:extLst>
                    <a:ext uri="{FF2B5EF4-FFF2-40B4-BE49-F238E27FC236}">
                      <a16:creationId xmlns:a16="http://schemas.microsoft.com/office/drawing/2014/main" id="{F93DF0E3-0485-DD3A-69E1-E7C21CFF5C8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01257" y="904709"/>
                  <a:ext cx="349070" cy="215444"/>
                </a:xfrm>
                <a:prstGeom prst="rect">
                  <a:avLst/>
                </a:prstGeom>
                <a:blipFill>
                  <a:blip r:embed="rId6"/>
                  <a:stretch>
                    <a:fillRect l="-23256" r="-27907" b="-55556"/>
                  </a:stretch>
                </a:blipFill>
              </p:spPr>
              <p:txBody>
                <a:bodyPr/>
                <a:lstStyle/>
                <a:p>
                  <a:r>
                    <a:rPr lang="en-DK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C70B5647-5567-A354-8FC9-6B1B5567B7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08010" y="1388666"/>
              <a:ext cx="0" cy="12188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0F80E23C-BA07-74BC-3C0D-2AF26ED8B9D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53399" y="1388666"/>
              <a:ext cx="0" cy="12188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Right Brace 179">
              <a:extLst>
                <a:ext uri="{FF2B5EF4-FFF2-40B4-BE49-F238E27FC236}">
                  <a16:creationId xmlns:a16="http://schemas.microsoft.com/office/drawing/2014/main" id="{268C3DBC-EA37-A707-DE32-70250B814A28}"/>
                </a:ext>
              </a:extLst>
            </p:cNvPr>
            <p:cNvSpPr/>
            <p:nvPr/>
          </p:nvSpPr>
          <p:spPr>
            <a:xfrm rot="16200000">
              <a:off x="10112047" y="899455"/>
              <a:ext cx="237744" cy="740680"/>
            </a:xfrm>
            <a:prstGeom prst="rightBrac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DK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1" name="TextBox 180">
                  <a:extLst>
                    <a:ext uri="{FF2B5EF4-FFF2-40B4-BE49-F238E27FC236}">
                      <a16:creationId xmlns:a16="http://schemas.microsoft.com/office/drawing/2014/main" id="{39982B46-15F8-CF65-7EE0-8556F36C5BCA}"/>
                    </a:ext>
                  </a:extLst>
                </p:cNvPr>
                <p:cNvSpPr txBox="1"/>
                <p:nvPr/>
              </p:nvSpPr>
              <p:spPr>
                <a:xfrm>
                  <a:off x="10064283" y="801446"/>
                  <a:ext cx="231281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sub>
                        </m:sSub>
                      </m:oMath>
                    </m:oMathPara>
                  </a14:m>
                  <a:endParaRPr lang="en-DK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81" name="TextBox 180">
                  <a:extLst>
                    <a:ext uri="{FF2B5EF4-FFF2-40B4-BE49-F238E27FC236}">
                      <a16:creationId xmlns:a16="http://schemas.microsoft.com/office/drawing/2014/main" id="{39982B46-15F8-CF65-7EE0-8556F36C5BC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64283" y="801446"/>
                  <a:ext cx="231281" cy="215444"/>
                </a:xfrm>
                <a:prstGeom prst="rect">
                  <a:avLst/>
                </a:prstGeom>
                <a:blipFill>
                  <a:blip r:embed="rId7"/>
                  <a:stretch>
                    <a:fillRect l="-39286" r="-28571" b="-57692"/>
                  </a:stretch>
                </a:blipFill>
              </p:spPr>
              <p:txBody>
                <a:bodyPr/>
                <a:lstStyle/>
                <a:p>
                  <a:r>
                    <a:rPr lang="en-DK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8D780617-4E14-8597-CB28-B68FF5F64CD8}"/>
                </a:ext>
              </a:extLst>
            </p:cNvPr>
            <p:cNvSpPr txBox="1"/>
            <p:nvPr/>
          </p:nvSpPr>
          <p:spPr>
            <a:xfrm>
              <a:off x="9446023" y="1589866"/>
              <a:ext cx="115523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Graphite particle</a:t>
              </a:r>
              <a:endParaRPr lang="en-DK" sz="105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32BEF2AD-1BE8-DDE5-76CE-73E18874D3F2}"/>
                </a:ext>
              </a:extLst>
            </p:cNvPr>
            <p:cNvSpPr txBox="1"/>
            <p:nvPr/>
          </p:nvSpPr>
          <p:spPr>
            <a:xfrm>
              <a:off x="11151495" y="1738832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endParaRPr lang="en-DK" sz="1400" i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85" name="TextBox 184">
            <a:extLst>
              <a:ext uri="{FF2B5EF4-FFF2-40B4-BE49-F238E27FC236}">
                <a16:creationId xmlns:a16="http://schemas.microsoft.com/office/drawing/2014/main" id="{F0BFEB71-B380-AF3E-95D2-24E7466B3D5A}"/>
              </a:ext>
            </a:extLst>
          </p:cNvPr>
          <p:cNvSpPr txBox="1"/>
          <p:nvPr/>
        </p:nvSpPr>
        <p:spPr>
          <a:xfrm>
            <a:off x="9460256" y="3892594"/>
            <a:ext cx="23599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Times New Roman" panose="02020603050405020304" pitchFamily="18" charset="0"/>
                <a:cs typeface="Times New Roman" panose="02020603050405020304" pitchFamily="18" charset="0"/>
              </a:rPr>
              <a:t>Degradation - </a:t>
            </a:r>
            <a:r>
              <a:rPr lang="en-US" sz="1100">
                <a:latin typeface="Times New Roman"/>
                <a:cs typeface="Times New Roman"/>
              </a:rPr>
              <a:t>Irreversible SEI growth </a:t>
            </a:r>
            <a:endParaRPr lang="en-DK" sz="11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7" name="Straight Connector 186">
            <a:extLst>
              <a:ext uri="{FF2B5EF4-FFF2-40B4-BE49-F238E27FC236}">
                <a16:creationId xmlns:a16="http://schemas.microsoft.com/office/drawing/2014/main" id="{E80038BE-8FDD-5F14-26BE-591BF82DD7C4}"/>
              </a:ext>
            </a:extLst>
          </p:cNvPr>
          <p:cNvCxnSpPr>
            <a:cxnSpLocks/>
          </p:cNvCxnSpPr>
          <p:nvPr/>
        </p:nvCxnSpPr>
        <p:spPr>
          <a:xfrm>
            <a:off x="8785083" y="1342547"/>
            <a:ext cx="0" cy="166713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32DBF453-FFD7-DFC2-C9A3-FB6050DFD882}"/>
              </a:ext>
            </a:extLst>
          </p:cNvPr>
          <p:cNvCxnSpPr>
            <a:cxnSpLocks/>
          </p:cNvCxnSpPr>
          <p:nvPr/>
        </p:nvCxnSpPr>
        <p:spPr>
          <a:xfrm flipH="1">
            <a:off x="8005513" y="4403725"/>
            <a:ext cx="3951" cy="56220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C5BC135C-31C9-C178-65E3-B725BFEA0CD5}"/>
              </a:ext>
            </a:extLst>
          </p:cNvPr>
          <p:cNvSpPr/>
          <p:nvPr/>
        </p:nvSpPr>
        <p:spPr>
          <a:xfrm>
            <a:off x="8009464" y="2770485"/>
            <a:ext cx="775619" cy="1630065"/>
          </a:xfrm>
          <a:custGeom>
            <a:avLst/>
            <a:gdLst>
              <a:gd name="connsiteX0" fmla="*/ 0 w 1682750"/>
              <a:gd name="connsiteY0" fmla="*/ 1419225 h 1419225"/>
              <a:gd name="connsiteX1" fmla="*/ 412750 w 1682750"/>
              <a:gd name="connsiteY1" fmla="*/ 695325 h 1419225"/>
              <a:gd name="connsiteX2" fmla="*/ 1682750 w 1682750"/>
              <a:gd name="connsiteY2" fmla="*/ 0 h 1419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82750" h="1419225">
                <a:moveTo>
                  <a:pt x="0" y="1419225"/>
                </a:moveTo>
                <a:cubicBezTo>
                  <a:pt x="66146" y="1175543"/>
                  <a:pt x="132292" y="931862"/>
                  <a:pt x="412750" y="695325"/>
                </a:cubicBezTo>
                <a:cubicBezTo>
                  <a:pt x="693208" y="458788"/>
                  <a:pt x="1187979" y="229394"/>
                  <a:pt x="1682750" y="0"/>
                </a:cubicBezTo>
              </a:path>
            </a:pathLst>
          </a:custGeom>
          <a:noFill/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B6E9DFCE-3045-1B0F-ED82-27D3C8C2894E}"/>
              </a:ext>
            </a:extLst>
          </p:cNvPr>
          <p:cNvSpPr/>
          <p:nvPr/>
        </p:nvSpPr>
        <p:spPr>
          <a:xfrm flipH="1">
            <a:off x="6113360" y="2166082"/>
            <a:ext cx="1659830" cy="2234468"/>
          </a:xfrm>
          <a:custGeom>
            <a:avLst/>
            <a:gdLst>
              <a:gd name="connsiteX0" fmla="*/ 0 w 1682750"/>
              <a:gd name="connsiteY0" fmla="*/ 1419225 h 1419225"/>
              <a:gd name="connsiteX1" fmla="*/ 412750 w 1682750"/>
              <a:gd name="connsiteY1" fmla="*/ 695325 h 1419225"/>
              <a:gd name="connsiteX2" fmla="*/ 1682750 w 1682750"/>
              <a:gd name="connsiteY2" fmla="*/ 0 h 1419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82750" h="1419225">
                <a:moveTo>
                  <a:pt x="0" y="1419225"/>
                </a:moveTo>
                <a:cubicBezTo>
                  <a:pt x="66146" y="1175543"/>
                  <a:pt x="132292" y="931862"/>
                  <a:pt x="412750" y="695325"/>
                </a:cubicBezTo>
                <a:cubicBezTo>
                  <a:pt x="693208" y="458788"/>
                  <a:pt x="1187979" y="229394"/>
                  <a:pt x="1682750" y="0"/>
                </a:cubicBezTo>
              </a:path>
            </a:pathLst>
          </a:custGeom>
          <a:noFill/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0523F2D6-BFF5-5A34-3B6D-F6AA1C3C215D}"/>
              </a:ext>
            </a:extLst>
          </p:cNvPr>
          <p:cNvSpPr/>
          <p:nvPr/>
        </p:nvSpPr>
        <p:spPr>
          <a:xfrm>
            <a:off x="6119704" y="2159000"/>
            <a:ext cx="4439920" cy="2138680"/>
          </a:xfrm>
          <a:custGeom>
            <a:avLst/>
            <a:gdLst>
              <a:gd name="connsiteX0" fmla="*/ 0 w 4439920"/>
              <a:gd name="connsiteY0" fmla="*/ 0 h 2138680"/>
              <a:gd name="connsiteX1" fmla="*/ 817880 w 4439920"/>
              <a:gd name="connsiteY1" fmla="*/ 589280 h 2138680"/>
              <a:gd name="connsiteX2" fmla="*/ 1742440 w 4439920"/>
              <a:gd name="connsiteY2" fmla="*/ 970280 h 2138680"/>
              <a:gd name="connsiteX3" fmla="*/ 3982720 w 4439920"/>
              <a:gd name="connsiteY3" fmla="*/ 1564640 h 2138680"/>
              <a:gd name="connsiteX4" fmla="*/ 4439920 w 4439920"/>
              <a:gd name="connsiteY4" fmla="*/ 2138680 h 2138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39920" h="2138680">
                <a:moveTo>
                  <a:pt x="0" y="0"/>
                </a:moveTo>
                <a:cubicBezTo>
                  <a:pt x="263737" y="213783"/>
                  <a:pt x="527474" y="427567"/>
                  <a:pt x="817880" y="589280"/>
                </a:cubicBezTo>
                <a:cubicBezTo>
                  <a:pt x="1108286" y="750993"/>
                  <a:pt x="1214967" y="807720"/>
                  <a:pt x="1742440" y="970280"/>
                </a:cubicBezTo>
                <a:cubicBezTo>
                  <a:pt x="2269913" y="1132840"/>
                  <a:pt x="3533140" y="1369907"/>
                  <a:pt x="3982720" y="1564640"/>
                </a:cubicBezTo>
                <a:cubicBezTo>
                  <a:pt x="4432300" y="1759373"/>
                  <a:pt x="4436110" y="1949026"/>
                  <a:pt x="4439920" y="2138680"/>
                </a:cubicBezTo>
              </a:path>
            </a:pathLst>
          </a:custGeom>
          <a:noFill/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4C568388-72F4-BAF3-9ECE-00332E47A80F}"/>
              </a:ext>
            </a:extLst>
          </p:cNvPr>
          <p:cNvCxnSpPr>
            <a:cxnSpLocks/>
          </p:cNvCxnSpPr>
          <p:nvPr/>
        </p:nvCxnSpPr>
        <p:spPr>
          <a:xfrm>
            <a:off x="669925" y="4403725"/>
            <a:ext cx="11215" cy="43973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D8CFB0C6-6891-E7A8-4119-66BE299F0004}"/>
              </a:ext>
            </a:extLst>
          </p:cNvPr>
          <p:cNvSpPr/>
          <p:nvPr/>
        </p:nvSpPr>
        <p:spPr>
          <a:xfrm rot="20013070">
            <a:off x="1472477" y="3783076"/>
            <a:ext cx="1238657" cy="672215"/>
          </a:xfrm>
          <a:custGeom>
            <a:avLst/>
            <a:gdLst>
              <a:gd name="connsiteX0" fmla="*/ 0 w 1000125"/>
              <a:gd name="connsiteY0" fmla="*/ 38644 h 362494"/>
              <a:gd name="connsiteX1" fmla="*/ 638175 w 1000125"/>
              <a:gd name="connsiteY1" fmla="*/ 29119 h 362494"/>
              <a:gd name="connsiteX2" fmla="*/ 1000125 w 1000125"/>
              <a:gd name="connsiteY2" fmla="*/ 362494 h 362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125" h="362494">
                <a:moveTo>
                  <a:pt x="0" y="38644"/>
                </a:moveTo>
                <a:cubicBezTo>
                  <a:pt x="235744" y="6894"/>
                  <a:pt x="471488" y="-24856"/>
                  <a:pt x="638175" y="29119"/>
                </a:cubicBezTo>
                <a:cubicBezTo>
                  <a:pt x="804862" y="83094"/>
                  <a:pt x="902493" y="222794"/>
                  <a:pt x="1000125" y="362494"/>
                </a:cubicBezTo>
              </a:path>
            </a:pathLst>
          </a:custGeom>
          <a:ln w="190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447C232D-E2B7-AD64-D6A7-F5451AE0F6B0}"/>
              </a:ext>
            </a:extLst>
          </p:cNvPr>
          <p:cNvSpPr txBox="1"/>
          <p:nvPr/>
        </p:nvSpPr>
        <p:spPr>
          <a:xfrm>
            <a:off x="585693" y="4945838"/>
            <a:ext cx="1265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~350 layers</a:t>
            </a:r>
            <a:endParaRPr lang="en-DK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77F6DFD5-9A8B-4A43-5F49-BBE939269E96}"/>
              </a:ext>
            </a:extLst>
          </p:cNvPr>
          <p:cNvSpPr/>
          <p:nvPr/>
        </p:nvSpPr>
        <p:spPr>
          <a:xfrm>
            <a:off x="3949430" y="2166026"/>
            <a:ext cx="1271081" cy="1491574"/>
          </a:xfrm>
          <a:custGeom>
            <a:avLst/>
            <a:gdLst>
              <a:gd name="connsiteX0" fmla="*/ 0 w 1271081"/>
              <a:gd name="connsiteY0" fmla="*/ 1491574 h 1491574"/>
              <a:gd name="connsiteX1" fmla="*/ 440987 w 1271081"/>
              <a:gd name="connsiteY1" fmla="*/ 693906 h 1491574"/>
              <a:gd name="connsiteX2" fmla="*/ 1271081 w 1271081"/>
              <a:gd name="connsiteY2" fmla="*/ 0 h 149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71081" h="1491574">
                <a:moveTo>
                  <a:pt x="0" y="1491574"/>
                </a:moveTo>
                <a:cubicBezTo>
                  <a:pt x="114570" y="1217038"/>
                  <a:pt x="229140" y="942502"/>
                  <a:pt x="440987" y="693906"/>
                </a:cubicBezTo>
                <a:cubicBezTo>
                  <a:pt x="652834" y="445310"/>
                  <a:pt x="961957" y="222655"/>
                  <a:pt x="1271081" y="0"/>
                </a:cubicBez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F97B73D8-722B-E0E3-8BDD-4F0B54E447B5}"/>
              </a:ext>
            </a:extLst>
          </p:cNvPr>
          <p:cNvCxnSpPr>
            <a:cxnSpLocks/>
          </p:cNvCxnSpPr>
          <p:nvPr/>
        </p:nvCxnSpPr>
        <p:spPr>
          <a:xfrm flipH="1">
            <a:off x="669411" y="4381350"/>
            <a:ext cx="62427" cy="2221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9EA8D36-AD8A-95C2-8681-DDCE2484B809}"/>
              </a:ext>
            </a:extLst>
          </p:cNvPr>
          <p:cNvCxnSpPr>
            <a:cxnSpLocks/>
          </p:cNvCxnSpPr>
          <p:nvPr/>
        </p:nvCxnSpPr>
        <p:spPr>
          <a:xfrm flipH="1">
            <a:off x="1036535" y="4146079"/>
            <a:ext cx="380577" cy="13539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917E07B5-426D-35F6-7553-60EB2EC634C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2136" y="1486339"/>
            <a:ext cx="1628899" cy="2257880"/>
          </a:xfrm>
          <a:prstGeom prst="rect">
            <a:avLst/>
          </a:prstGeom>
        </p:spPr>
      </p:pic>
      <p:sp>
        <p:nvSpPr>
          <p:cNvPr id="46" name="Left Brace 45">
            <a:extLst>
              <a:ext uri="{FF2B5EF4-FFF2-40B4-BE49-F238E27FC236}">
                <a16:creationId xmlns:a16="http://schemas.microsoft.com/office/drawing/2014/main" id="{539B0882-4525-E7A1-1176-3CD063C9B7B7}"/>
              </a:ext>
            </a:extLst>
          </p:cNvPr>
          <p:cNvSpPr/>
          <p:nvPr/>
        </p:nvSpPr>
        <p:spPr>
          <a:xfrm rot="16200000">
            <a:off x="1272618" y="3375890"/>
            <a:ext cx="129829" cy="112835"/>
          </a:xfrm>
          <a:prstGeom prst="leftBrace">
            <a:avLst>
              <a:gd name="adj1" fmla="val 31567"/>
              <a:gd name="adj2" fmla="val 50000"/>
            </a:avLst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>
              <a:solidFill>
                <a:schemeClr val="lt1"/>
              </a:solidFill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C7B4009A-7411-872D-3A40-A0BAF96DA155}"/>
              </a:ext>
            </a:extLst>
          </p:cNvPr>
          <p:cNvSpPr/>
          <p:nvPr/>
        </p:nvSpPr>
        <p:spPr>
          <a:xfrm>
            <a:off x="457265" y="3394167"/>
            <a:ext cx="662190" cy="1014413"/>
          </a:xfrm>
          <a:custGeom>
            <a:avLst/>
            <a:gdLst>
              <a:gd name="connsiteX0" fmla="*/ 166890 w 662190"/>
              <a:gd name="connsiteY0" fmla="*/ 1014413 h 1014413"/>
              <a:gd name="connsiteX1" fmla="*/ 28778 w 662190"/>
              <a:gd name="connsiteY1" fmla="*/ 741363 h 1014413"/>
              <a:gd name="connsiteX2" fmla="*/ 662190 w 662190"/>
              <a:gd name="connsiteY2" fmla="*/ 0 h 1014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2190" h="1014413">
                <a:moveTo>
                  <a:pt x="166890" y="1014413"/>
                </a:moveTo>
                <a:cubicBezTo>
                  <a:pt x="56559" y="962422"/>
                  <a:pt x="-53772" y="910432"/>
                  <a:pt x="28778" y="741363"/>
                </a:cubicBezTo>
                <a:cubicBezTo>
                  <a:pt x="111328" y="572294"/>
                  <a:pt x="533603" y="143669"/>
                  <a:pt x="662190" y="0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AC5EB031-36CB-B7A3-A8A1-F88C85C7A7C6}"/>
              </a:ext>
            </a:extLst>
          </p:cNvPr>
          <p:cNvSpPr/>
          <p:nvPr/>
        </p:nvSpPr>
        <p:spPr>
          <a:xfrm>
            <a:off x="1335088" y="3495675"/>
            <a:ext cx="1447800" cy="569913"/>
          </a:xfrm>
          <a:custGeom>
            <a:avLst/>
            <a:gdLst>
              <a:gd name="connsiteX0" fmla="*/ 0 w 1447800"/>
              <a:gd name="connsiteY0" fmla="*/ 0 h 569913"/>
              <a:gd name="connsiteX1" fmla="*/ 498475 w 1447800"/>
              <a:gd name="connsiteY1" fmla="*/ 200025 h 569913"/>
              <a:gd name="connsiteX2" fmla="*/ 1096962 w 1447800"/>
              <a:gd name="connsiteY2" fmla="*/ 217488 h 569913"/>
              <a:gd name="connsiteX3" fmla="*/ 1447800 w 1447800"/>
              <a:gd name="connsiteY3" fmla="*/ 569913 h 56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7800" h="569913">
                <a:moveTo>
                  <a:pt x="0" y="0"/>
                </a:moveTo>
                <a:cubicBezTo>
                  <a:pt x="157824" y="81888"/>
                  <a:pt x="315648" y="163777"/>
                  <a:pt x="498475" y="200025"/>
                </a:cubicBezTo>
                <a:cubicBezTo>
                  <a:pt x="681302" y="236273"/>
                  <a:pt x="938741" y="155840"/>
                  <a:pt x="1096962" y="217488"/>
                </a:cubicBezTo>
                <a:cubicBezTo>
                  <a:pt x="1255183" y="279136"/>
                  <a:pt x="1351491" y="424524"/>
                  <a:pt x="1447800" y="569913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12837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>
            <a:extLst>
              <a:ext uri="{FF2B5EF4-FFF2-40B4-BE49-F238E27FC236}">
                <a16:creationId xmlns:a16="http://schemas.microsoft.com/office/drawing/2014/main" id="{00622ED0-644A-7FF3-12F4-84CAAFDA06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528" t="14852" r="26310" b="6589"/>
          <a:stretch/>
        </p:blipFill>
        <p:spPr>
          <a:xfrm>
            <a:off x="542772" y="3778249"/>
            <a:ext cx="1690577" cy="3007362"/>
          </a:xfrm>
          <a:prstGeom prst="rect">
            <a:avLst/>
          </a:pr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DA25D221-B8B0-B418-C00F-F57E6EF8D33D}"/>
              </a:ext>
            </a:extLst>
          </p:cNvPr>
          <p:cNvGrpSpPr/>
          <p:nvPr/>
        </p:nvGrpSpPr>
        <p:grpSpPr>
          <a:xfrm>
            <a:off x="1288626" y="3473764"/>
            <a:ext cx="3217288" cy="2843957"/>
            <a:chOff x="1288626" y="3473764"/>
            <a:chExt cx="3217288" cy="2843957"/>
          </a:xfrm>
        </p:grpSpPr>
        <p:pic>
          <p:nvPicPr>
            <p:cNvPr id="108" name="Picture 107">
              <a:extLst>
                <a:ext uri="{FF2B5EF4-FFF2-40B4-BE49-F238E27FC236}">
                  <a16:creationId xmlns:a16="http://schemas.microsoft.com/office/drawing/2014/main" id="{1C44C3DB-5478-BB55-2B8B-83ED782F37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-1084" r="32742"/>
            <a:stretch/>
          </p:blipFill>
          <p:spPr>
            <a:xfrm>
              <a:off x="1288626" y="3473764"/>
              <a:ext cx="2902374" cy="2617227"/>
            </a:xfrm>
            <a:prstGeom prst="rect">
              <a:avLst/>
            </a:prstGeom>
          </p:spPr>
        </p:pic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863B8034-BC35-056B-463E-E52B67D6A749}"/>
                </a:ext>
              </a:extLst>
            </p:cNvPr>
            <p:cNvSpPr/>
            <p:nvPr/>
          </p:nvSpPr>
          <p:spPr>
            <a:xfrm rot="20233917">
              <a:off x="2952688" y="5630369"/>
              <a:ext cx="1247667" cy="3090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/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703FD3FA-D54E-CEF5-B32E-23F60437CF4B}"/>
                </a:ext>
              </a:extLst>
            </p:cNvPr>
            <p:cNvSpPr txBox="1"/>
            <p:nvPr/>
          </p:nvSpPr>
          <p:spPr>
            <a:xfrm rot="20470217">
              <a:off x="2902863" y="4037176"/>
              <a:ext cx="120121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>
                  <a:latin typeface="Times New Roman" panose="02020603050405020304" pitchFamily="18" charset="0"/>
                  <a:cs typeface="Times New Roman" panose="02020603050405020304" pitchFamily="18" charset="0"/>
                </a:rPr>
                <a:t>Single layer</a:t>
              </a:r>
              <a:endParaRPr lang="en-DK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08742D37-2646-8329-CA82-53410D343255}"/>
                </a:ext>
              </a:extLst>
            </p:cNvPr>
            <p:cNvSpPr txBox="1"/>
            <p:nvPr/>
          </p:nvSpPr>
          <p:spPr>
            <a:xfrm>
              <a:off x="3584101" y="5717542"/>
              <a:ext cx="921813" cy="3734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>
                  <a:latin typeface="Times New Roman" panose="02020603050405020304" pitchFamily="18" charset="0"/>
                  <a:cs typeface="Times New Roman" panose="02020603050405020304" pitchFamily="18" charset="0"/>
                </a:rPr>
                <a:t>Anode</a:t>
              </a:r>
              <a:endParaRPr lang="en-DK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211A2E70-5DE1-D6CD-0F88-DC06F45AAA6D}"/>
                </a:ext>
              </a:extLst>
            </p:cNvPr>
            <p:cNvSpPr txBox="1"/>
            <p:nvPr/>
          </p:nvSpPr>
          <p:spPr>
            <a:xfrm>
              <a:off x="1863882" y="5499681"/>
              <a:ext cx="9761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>
                  <a:latin typeface="Times New Roman" panose="02020603050405020304" pitchFamily="18" charset="0"/>
                  <a:cs typeface="Times New Roman" panose="02020603050405020304" pitchFamily="18" charset="0"/>
                </a:rPr>
                <a:t>Cathode</a:t>
              </a:r>
              <a:endParaRPr lang="en-DK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BE7A64C5-10C8-EB1F-866D-A29EFA24BDBC}"/>
                </a:ext>
              </a:extLst>
            </p:cNvPr>
            <p:cNvSpPr txBox="1"/>
            <p:nvPr/>
          </p:nvSpPr>
          <p:spPr>
            <a:xfrm>
              <a:off x="1863882" y="5944272"/>
              <a:ext cx="1269284" cy="3734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>
                  <a:latin typeface="Times New Roman" panose="02020603050405020304" pitchFamily="18" charset="0"/>
                  <a:cs typeface="Times New Roman" panose="02020603050405020304" pitchFamily="18" charset="0"/>
                </a:rPr>
                <a:t>Separator</a:t>
              </a:r>
              <a:endParaRPr lang="en-DK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3" name="Straight Arrow Connector 112">
              <a:extLst>
                <a:ext uri="{FF2B5EF4-FFF2-40B4-BE49-F238E27FC236}">
                  <a16:creationId xmlns:a16="http://schemas.microsoft.com/office/drawing/2014/main" id="{47ED21B1-FFA3-1D00-7E05-280A700C1DB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287760" y="5324201"/>
              <a:ext cx="516177" cy="50240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723F6AC7-EA00-AF08-08FB-FB24D4DF6B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17289" y="5832633"/>
              <a:ext cx="299056" cy="185772"/>
            </a:xfrm>
            <a:prstGeom prst="straightConnector1">
              <a:avLst/>
            </a:prstGeom>
            <a:ln w="38100">
              <a:solidFill>
                <a:srgbClr val="5050F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62EC897A-FA48-30ED-B319-95A6F87AD7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80026" y="5491715"/>
              <a:ext cx="374618" cy="8369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3192846-3F40-42EB-9C69-C0D699E68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Battery chemistry</a:t>
            </a:r>
            <a:endParaRPr lang="en-DK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118AC903-DFA9-01DC-DCD4-319AA6AEF14E}"/>
              </a:ext>
            </a:extLst>
          </p:cNvPr>
          <p:cNvGrpSpPr/>
          <p:nvPr/>
        </p:nvGrpSpPr>
        <p:grpSpPr>
          <a:xfrm>
            <a:off x="5046534" y="360986"/>
            <a:ext cx="7149825" cy="2944164"/>
            <a:chOff x="4497048" y="2500169"/>
            <a:chExt cx="7149825" cy="294416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633C720-59DA-5DFD-4745-EBE104DD18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97048" y="3202859"/>
              <a:ext cx="3059285" cy="1974698"/>
            </a:xfrm>
            <a:prstGeom prst="rect">
              <a:avLst/>
            </a:prstGeom>
          </p:spPr>
        </p:pic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085C0E96-FCA3-8C19-14B9-ABDDE6BEA9F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01808" y="2936082"/>
              <a:ext cx="3945065" cy="2508251"/>
            </a:xfrm>
            <a:prstGeom prst="rect">
              <a:avLst/>
            </a:prstGeom>
          </p:spPr>
        </p:pic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D08B4667-4E7E-F282-0B8E-3704D0172F18}"/>
                </a:ext>
              </a:extLst>
            </p:cNvPr>
            <p:cNvSpPr txBox="1"/>
            <p:nvPr/>
          </p:nvSpPr>
          <p:spPr>
            <a:xfrm>
              <a:off x="5265680" y="2500169"/>
              <a:ext cx="19351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>
                  <a:latin typeface="Times New Roman" panose="02020603050405020304" pitchFamily="18" charset="0"/>
                  <a:cs typeface="Times New Roman" panose="02020603050405020304" pitchFamily="18" charset="0"/>
                </a:rPr>
                <a:t>1D Cell chemistry</a:t>
              </a:r>
              <a:endParaRPr lang="en-DK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E35FAC27-D723-462A-EEBE-D1A4178E31A7}"/>
                </a:ext>
              </a:extLst>
            </p:cNvPr>
            <p:cNvSpPr txBox="1"/>
            <p:nvPr/>
          </p:nvSpPr>
          <p:spPr>
            <a:xfrm>
              <a:off x="8436488" y="2500169"/>
              <a:ext cx="20954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>
                  <a:latin typeface="Times New Roman" panose="02020603050405020304" pitchFamily="18" charset="0"/>
                  <a:cs typeface="Times New Roman" panose="02020603050405020304" pitchFamily="18" charset="0"/>
                </a:rPr>
                <a:t>2D Radial chemistry</a:t>
              </a:r>
              <a:endParaRPr lang="en-DK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D1972639-5F81-ECD4-C0FC-EC30BDC116D0}"/>
                </a:ext>
              </a:extLst>
            </p:cNvPr>
            <p:cNvCxnSpPr/>
            <p:nvPr/>
          </p:nvCxnSpPr>
          <p:spPr>
            <a:xfrm>
              <a:off x="7200825" y="4502787"/>
              <a:ext cx="843379" cy="0"/>
            </a:xfrm>
            <a:prstGeom prst="straightConnector1">
              <a:avLst/>
            </a:prstGeom>
            <a:ln w="762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E771AC88-08F4-F649-F2D3-839664BB5595}"/>
                </a:ext>
              </a:extLst>
            </p:cNvPr>
            <p:cNvSpPr txBox="1"/>
            <p:nvPr/>
          </p:nvSpPr>
          <p:spPr>
            <a:xfrm>
              <a:off x="6600215" y="4266577"/>
              <a:ext cx="65434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Cathode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696E3B76-E013-DCFA-EDB7-23548EFAFD1B}"/>
                </a:ext>
              </a:extLst>
            </p:cNvPr>
            <p:cNvSpPr txBox="1"/>
            <p:nvPr/>
          </p:nvSpPr>
          <p:spPr>
            <a:xfrm>
              <a:off x="4866147" y="4266577"/>
              <a:ext cx="5613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Anode</a:t>
              </a:r>
              <a:endParaRPr lang="en-DK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B063BCC7-47D3-4C85-1E31-BEEEE8134A1B}"/>
                </a:ext>
              </a:extLst>
            </p:cNvPr>
            <p:cNvSpPr txBox="1"/>
            <p:nvPr/>
          </p:nvSpPr>
          <p:spPr>
            <a:xfrm>
              <a:off x="5766216" y="4266577"/>
              <a:ext cx="72327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Separator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D6895370-251A-B724-72CA-6A39F302B3C5}"/>
                </a:ext>
              </a:extLst>
            </p:cNvPr>
            <p:cNvSpPr txBox="1"/>
            <p:nvPr/>
          </p:nvSpPr>
          <p:spPr>
            <a:xfrm>
              <a:off x="10024841" y="4028285"/>
              <a:ext cx="65434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Cathode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970B718D-0ACB-DFA5-A97E-222FC5B786CF}"/>
                </a:ext>
              </a:extLst>
            </p:cNvPr>
            <p:cNvSpPr txBox="1"/>
            <p:nvPr/>
          </p:nvSpPr>
          <p:spPr>
            <a:xfrm>
              <a:off x="8282671" y="4049883"/>
              <a:ext cx="5613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Anode</a:t>
              </a:r>
              <a:endParaRPr lang="en-DK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FCAF4E89-9DD5-DE37-2C33-BAEF7E92BD16}"/>
                </a:ext>
              </a:extLst>
            </p:cNvPr>
            <p:cNvSpPr txBox="1"/>
            <p:nvPr/>
          </p:nvSpPr>
          <p:spPr>
            <a:xfrm rot="5400000">
              <a:off x="8440531" y="4152704"/>
              <a:ext cx="172354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Radial anode concentration</a:t>
              </a:r>
              <a:endParaRPr lang="en-DK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3B0CD068-DF97-E101-8C27-6EF6F44590D6}"/>
                </a:ext>
              </a:extLst>
            </p:cNvPr>
            <p:cNvSpPr txBox="1"/>
            <p:nvPr/>
          </p:nvSpPr>
          <p:spPr>
            <a:xfrm rot="16200000">
              <a:off x="8768704" y="4159091"/>
              <a:ext cx="195416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Radial Cathode concentration</a:t>
              </a:r>
              <a:endParaRPr lang="en-DK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959B1D25-F7CB-D978-7173-833459A0E345}"/>
                </a:ext>
              </a:extLst>
            </p:cNvPr>
            <p:cNvSpPr txBox="1"/>
            <p:nvPr/>
          </p:nvSpPr>
          <p:spPr>
            <a:xfrm>
              <a:off x="8018778" y="3271768"/>
              <a:ext cx="105349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Particle surface</a:t>
              </a:r>
              <a:endParaRPr lang="en-DK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563486BB-C814-DE76-4B08-F6CDC9A3B36E}"/>
                </a:ext>
              </a:extLst>
            </p:cNvPr>
            <p:cNvSpPr txBox="1"/>
            <p:nvPr/>
          </p:nvSpPr>
          <p:spPr>
            <a:xfrm>
              <a:off x="9783625" y="3671521"/>
              <a:ext cx="105349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Particle surface</a:t>
              </a:r>
              <a:endParaRPr lang="en-DK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7E54D7DC-A5CF-F3B1-0568-0650B3622B80}"/>
                </a:ext>
              </a:extLst>
            </p:cNvPr>
            <p:cNvSpPr txBox="1"/>
            <p:nvPr/>
          </p:nvSpPr>
          <p:spPr>
            <a:xfrm>
              <a:off x="8095413" y="5058371"/>
              <a:ext cx="99097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Particle center</a:t>
              </a:r>
              <a:endParaRPr lang="en-DK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8F862225-F328-1B8C-9E8C-769AD3954CDC}"/>
                </a:ext>
              </a:extLst>
            </p:cNvPr>
            <p:cNvSpPr txBox="1"/>
            <p:nvPr/>
          </p:nvSpPr>
          <p:spPr>
            <a:xfrm>
              <a:off x="9848222" y="5059091"/>
              <a:ext cx="99097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Particle center</a:t>
              </a:r>
              <a:endParaRPr lang="en-DK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2BDDFA85-11AA-F868-9153-A670D7291A91}"/>
              </a:ext>
            </a:extLst>
          </p:cNvPr>
          <p:cNvGrpSpPr/>
          <p:nvPr/>
        </p:nvGrpSpPr>
        <p:grpSpPr>
          <a:xfrm>
            <a:off x="6538774" y="3903472"/>
            <a:ext cx="2706280" cy="1791733"/>
            <a:chOff x="8712911" y="3913962"/>
            <a:chExt cx="2706280" cy="1791733"/>
          </a:xfrm>
        </p:grpSpPr>
        <p:sp>
          <p:nvSpPr>
            <p:cNvPr id="163" name="Rectangle: Rounded Corners 162">
              <a:extLst>
                <a:ext uri="{FF2B5EF4-FFF2-40B4-BE49-F238E27FC236}">
                  <a16:creationId xmlns:a16="http://schemas.microsoft.com/office/drawing/2014/main" id="{A5FA3009-AAE9-86FD-8871-870E44CCCD96}"/>
                </a:ext>
              </a:extLst>
            </p:cNvPr>
            <p:cNvSpPr/>
            <p:nvPr/>
          </p:nvSpPr>
          <p:spPr>
            <a:xfrm>
              <a:off x="8712911" y="4175572"/>
              <a:ext cx="2706280" cy="153012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270EF75D-1224-D1DA-E46B-0A83C4237984}"/>
                </a:ext>
              </a:extLst>
            </p:cNvPr>
            <p:cNvSpPr/>
            <p:nvPr/>
          </p:nvSpPr>
          <p:spPr>
            <a:xfrm>
              <a:off x="9651408" y="4414940"/>
              <a:ext cx="1080000" cy="1080000"/>
            </a:xfrm>
            <a:prstGeom prst="ellipse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C1183328-961F-D8BC-10CB-A8B4AA0319DB}"/>
                </a:ext>
              </a:extLst>
            </p:cNvPr>
            <p:cNvGrpSpPr/>
            <p:nvPr/>
          </p:nvGrpSpPr>
          <p:grpSpPr>
            <a:xfrm>
              <a:off x="8963625" y="5095999"/>
              <a:ext cx="477350" cy="371789"/>
              <a:chOff x="7979434" y="4207857"/>
              <a:chExt cx="477350" cy="371789"/>
            </a:xfrm>
          </p:grpSpPr>
          <p:sp>
            <p:nvSpPr>
              <p:cNvPr id="169" name="Oval 168">
                <a:extLst>
                  <a:ext uri="{FF2B5EF4-FFF2-40B4-BE49-F238E27FC236}">
                    <a16:creationId xmlns:a16="http://schemas.microsoft.com/office/drawing/2014/main" id="{7B9BE88C-0981-255C-13F8-1439BCBC4EE4}"/>
                  </a:ext>
                </a:extLst>
              </p:cNvPr>
              <p:cNvSpPr/>
              <p:nvPr/>
            </p:nvSpPr>
            <p:spPr>
              <a:xfrm>
                <a:off x="8051574" y="4207857"/>
                <a:ext cx="284981" cy="33487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1">
                      <a:lumMod val="5000"/>
                      <a:lumOff val="95000"/>
                      <a:alpha val="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9F79487C-9401-01BC-A568-0448AA19C063}"/>
                  </a:ext>
                </a:extLst>
              </p:cNvPr>
              <p:cNvSpPr txBox="1"/>
              <p:nvPr/>
            </p:nvSpPr>
            <p:spPr>
              <a:xfrm>
                <a:off x="7979434" y="4210314"/>
                <a:ext cx="4773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</a:t>
                </a:r>
                <a:r>
                  <a:rPr lang="en-US" baseline="30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endParaRPr lang="en-DK" baseline="30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166" name="Straight Arrow Connector 165">
              <a:extLst>
                <a:ext uri="{FF2B5EF4-FFF2-40B4-BE49-F238E27FC236}">
                  <a16:creationId xmlns:a16="http://schemas.microsoft.com/office/drawing/2014/main" id="{94D215F9-832F-F13D-3743-F38BA98BF1A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403717" y="5124774"/>
              <a:ext cx="275396" cy="81774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DACE9794-BA57-7927-4647-99CC37CE66C8}"/>
                </a:ext>
              </a:extLst>
            </p:cNvPr>
            <p:cNvSpPr txBox="1"/>
            <p:nvPr/>
          </p:nvSpPr>
          <p:spPr>
            <a:xfrm>
              <a:off x="9376012" y="3913962"/>
              <a:ext cx="18069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Spherical Electrode Particles</a:t>
              </a:r>
              <a:endParaRPr lang="en-DK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887FB175-D38A-CB19-E4FD-3288DFBDB5D2}"/>
                </a:ext>
              </a:extLst>
            </p:cNvPr>
            <p:cNvSpPr txBox="1"/>
            <p:nvPr/>
          </p:nvSpPr>
          <p:spPr>
            <a:xfrm>
              <a:off x="8733748" y="4175572"/>
              <a:ext cx="963677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Intercalation</a:t>
              </a:r>
            </a:p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“insertion between layers”</a:t>
              </a:r>
            </a:p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/lithiation</a:t>
              </a:r>
              <a:endParaRPr lang="en-DK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0D545A9F-F139-AA12-4820-B9939C79CF7F}"/>
              </a:ext>
            </a:extLst>
          </p:cNvPr>
          <p:cNvGrpSpPr/>
          <p:nvPr/>
        </p:nvGrpSpPr>
        <p:grpSpPr>
          <a:xfrm>
            <a:off x="9319640" y="3978839"/>
            <a:ext cx="2641174" cy="1980493"/>
            <a:chOff x="8338302" y="662362"/>
            <a:chExt cx="3544090" cy="2657547"/>
          </a:xfrm>
        </p:grpSpPr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21066C8B-BBE7-A888-4E6C-723A565B902F}"/>
                </a:ext>
              </a:extLst>
            </p:cNvPr>
            <p:cNvSpPr/>
            <p:nvPr/>
          </p:nvSpPr>
          <p:spPr>
            <a:xfrm>
              <a:off x="8338302" y="662362"/>
              <a:ext cx="3544090" cy="2657547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94000">
                  <a:schemeClr val="bg1">
                    <a:alpha val="0"/>
                  </a:schemeClr>
                </a:gs>
                <a:gs pos="84000">
                  <a:schemeClr val="accent1">
                    <a:lumMod val="45000"/>
                    <a:lumOff val="55000"/>
                  </a:schemeClr>
                </a:gs>
                <a:gs pos="45000">
                  <a:schemeClr val="accent1">
                    <a:lumMod val="30000"/>
                    <a:lumOff val="7000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6952FDD6-33FC-B805-A0ED-42BBDAC1A096}"/>
                </a:ext>
              </a:extLst>
            </p:cNvPr>
            <p:cNvSpPr/>
            <p:nvPr/>
          </p:nvSpPr>
          <p:spPr>
            <a:xfrm>
              <a:off x="8924858" y="1202220"/>
              <a:ext cx="1927123" cy="1858297"/>
            </a:xfrm>
            <a:prstGeom prst="ellipse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44C6666C-AF74-B635-11D5-7DB2BCE09CA9}"/>
                </a:ext>
              </a:extLst>
            </p:cNvPr>
            <p:cNvSpPr/>
            <p:nvPr/>
          </p:nvSpPr>
          <p:spPr>
            <a:xfrm>
              <a:off x="9175580" y="1438194"/>
              <a:ext cx="1425677" cy="1366684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75" name="Straight Arrow Connector 174">
              <a:extLst>
                <a:ext uri="{FF2B5EF4-FFF2-40B4-BE49-F238E27FC236}">
                  <a16:creationId xmlns:a16="http://schemas.microsoft.com/office/drawing/2014/main" id="{5A6CDFD1-E7B6-B759-BA2B-DD6C7E9F4B25}"/>
                </a:ext>
              </a:extLst>
            </p:cNvPr>
            <p:cNvCxnSpPr>
              <a:cxnSpLocks/>
            </p:cNvCxnSpPr>
            <p:nvPr/>
          </p:nvCxnSpPr>
          <p:spPr>
            <a:xfrm>
              <a:off x="9863837" y="2108164"/>
              <a:ext cx="147484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6" name="Right Brace 175">
              <a:extLst>
                <a:ext uri="{FF2B5EF4-FFF2-40B4-BE49-F238E27FC236}">
                  <a16:creationId xmlns:a16="http://schemas.microsoft.com/office/drawing/2014/main" id="{6E8C0FAB-C3BF-00B2-091C-3E4266FBD9D0}"/>
                </a:ext>
              </a:extLst>
            </p:cNvPr>
            <p:cNvSpPr/>
            <p:nvPr/>
          </p:nvSpPr>
          <p:spPr>
            <a:xfrm rot="16200000">
              <a:off x="10611123" y="1147809"/>
              <a:ext cx="237744" cy="243969"/>
            </a:xfrm>
            <a:prstGeom prst="rightBrac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DK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7" name="TextBox 176">
                  <a:extLst>
                    <a:ext uri="{FF2B5EF4-FFF2-40B4-BE49-F238E27FC236}">
                      <a16:creationId xmlns:a16="http://schemas.microsoft.com/office/drawing/2014/main" id="{F93DF0E3-0485-DD3A-69E1-E7C21CFF5C85}"/>
                    </a:ext>
                  </a:extLst>
                </p:cNvPr>
                <p:cNvSpPr txBox="1"/>
                <p:nvPr/>
              </p:nvSpPr>
              <p:spPr>
                <a:xfrm>
                  <a:off x="10601257" y="904709"/>
                  <a:ext cx="349070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𝑆𝐸𝐼</m:t>
                            </m:r>
                          </m:sub>
                        </m:sSub>
                      </m:oMath>
                    </m:oMathPara>
                  </a14:m>
                  <a:endParaRPr lang="en-DK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77" name="TextBox 176">
                  <a:extLst>
                    <a:ext uri="{FF2B5EF4-FFF2-40B4-BE49-F238E27FC236}">
                      <a16:creationId xmlns:a16="http://schemas.microsoft.com/office/drawing/2014/main" id="{F93DF0E3-0485-DD3A-69E1-E7C21CFF5C8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01257" y="904709"/>
                  <a:ext cx="349070" cy="215444"/>
                </a:xfrm>
                <a:prstGeom prst="rect">
                  <a:avLst/>
                </a:prstGeom>
                <a:blipFill>
                  <a:blip r:embed="rId6"/>
                  <a:stretch>
                    <a:fillRect l="-23256" r="-27907" b="-55556"/>
                  </a:stretch>
                </a:blipFill>
              </p:spPr>
              <p:txBody>
                <a:bodyPr/>
                <a:lstStyle/>
                <a:p>
                  <a:r>
                    <a:rPr lang="en-DK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C70B5647-5567-A354-8FC9-6B1B5567B7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08010" y="1388666"/>
              <a:ext cx="0" cy="12188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0F80E23C-BA07-74BC-3C0D-2AF26ED8B9D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53399" y="1388666"/>
              <a:ext cx="0" cy="12188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Right Brace 179">
              <a:extLst>
                <a:ext uri="{FF2B5EF4-FFF2-40B4-BE49-F238E27FC236}">
                  <a16:creationId xmlns:a16="http://schemas.microsoft.com/office/drawing/2014/main" id="{268C3DBC-EA37-A707-DE32-70250B814A28}"/>
                </a:ext>
              </a:extLst>
            </p:cNvPr>
            <p:cNvSpPr/>
            <p:nvPr/>
          </p:nvSpPr>
          <p:spPr>
            <a:xfrm rot="16200000">
              <a:off x="10112047" y="899455"/>
              <a:ext cx="237744" cy="740680"/>
            </a:xfrm>
            <a:prstGeom prst="rightBrac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DK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1" name="TextBox 180">
                  <a:extLst>
                    <a:ext uri="{FF2B5EF4-FFF2-40B4-BE49-F238E27FC236}">
                      <a16:creationId xmlns:a16="http://schemas.microsoft.com/office/drawing/2014/main" id="{39982B46-15F8-CF65-7EE0-8556F36C5BCA}"/>
                    </a:ext>
                  </a:extLst>
                </p:cNvPr>
                <p:cNvSpPr txBox="1"/>
                <p:nvPr/>
              </p:nvSpPr>
              <p:spPr>
                <a:xfrm>
                  <a:off x="10064283" y="801446"/>
                  <a:ext cx="231281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sub>
                        </m:sSub>
                      </m:oMath>
                    </m:oMathPara>
                  </a14:m>
                  <a:endParaRPr lang="en-DK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81" name="TextBox 180">
                  <a:extLst>
                    <a:ext uri="{FF2B5EF4-FFF2-40B4-BE49-F238E27FC236}">
                      <a16:creationId xmlns:a16="http://schemas.microsoft.com/office/drawing/2014/main" id="{39982B46-15F8-CF65-7EE0-8556F36C5BC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64283" y="801446"/>
                  <a:ext cx="231281" cy="215444"/>
                </a:xfrm>
                <a:prstGeom prst="rect">
                  <a:avLst/>
                </a:prstGeom>
                <a:blipFill>
                  <a:blip r:embed="rId7"/>
                  <a:stretch>
                    <a:fillRect l="-39286" r="-28571" b="-57692"/>
                  </a:stretch>
                </a:blipFill>
              </p:spPr>
              <p:txBody>
                <a:bodyPr/>
                <a:lstStyle/>
                <a:p>
                  <a:r>
                    <a:rPr lang="en-DK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8D780617-4E14-8597-CB28-B68FF5F64CD8}"/>
                </a:ext>
              </a:extLst>
            </p:cNvPr>
            <p:cNvSpPr txBox="1"/>
            <p:nvPr/>
          </p:nvSpPr>
          <p:spPr>
            <a:xfrm>
              <a:off x="9446023" y="1589866"/>
              <a:ext cx="115523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Graphite particle</a:t>
              </a:r>
              <a:endParaRPr lang="en-DK" sz="105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32BEF2AD-1BE8-DDE5-76CE-73E18874D3F2}"/>
                </a:ext>
              </a:extLst>
            </p:cNvPr>
            <p:cNvSpPr txBox="1"/>
            <p:nvPr/>
          </p:nvSpPr>
          <p:spPr>
            <a:xfrm>
              <a:off x="11151495" y="1738832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endParaRPr lang="en-DK" sz="1400" i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85" name="TextBox 184">
            <a:extLst>
              <a:ext uri="{FF2B5EF4-FFF2-40B4-BE49-F238E27FC236}">
                <a16:creationId xmlns:a16="http://schemas.microsoft.com/office/drawing/2014/main" id="{F0BFEB71-B380-AF3E-95D2-24E7466B3D5A}"/>
              </a:ext>
            </a:extLst>
          </p:cNvPr>
          <p:cNvSpPr txBox="1"/>
          <p:nvPr/>
        </p:nvSpPr>
        <p:spPr>
          <a:xfrm>
            <a:off x="9460256" y="3892594"/>
            <a:ext cx="23599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latin typeface="Times New Roman" panose="02020603050405020304" pitchFamily="18" charset="0"/>
                <a:cs typeface="Times New Roman" panose="02020603050405020304" pitchFamily="18" charset="0"/>
              </a:rPr>
              <a:t>Degradation - </a:t>
            </a:r>
            <a:r>
              <a:rPr lang="en-US" sz="1100">
                <a:latin typeface="Times New Roman"/>
                <a:cs typeface="Times New Roman"/>
              </a:rPr>
              <a:t>Irreversible SEI growth </a:t>
            </a:r>
            <a:endParaRPr lang="en-DK" sz="11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7" name="Straight Connector 186">
            <a:extLst>
              <a:ext uri="{FF2B5EF4-FFF2-40B4-BE49-F238E27FC236}">
                <a16:creationId xmlns:a16="http://schemas.microsoft.com/office/drawing/2014/main" id="{E80038BE-8FDD-5F14-26BE-591BF82DD7C4}"/>
              </a:ext>
            </a:extLst>
          </p:cNvPr>
          <p:cNvCxnSpPr>
            <a:cxnSpLocks/>
          </p:cNvCxnSpPr>
          <p:nvPr/>
        </p:nvCxnSpPr>
        <p:spPr>
          <a:xfrm>
            <a:off x="8785083" y="1342547"/>
            <a:ext cx="0" cy="166713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32DBF453-FFD7-DFC2-C9A3-FB6050DFD882}"/>
              </a:ext>
            </a:extLst>
          </p:cNvPr>
          <p:cNvCxnSpPr>
            <a:cxnSpLocks/>
          </p:cNvCxnSpPr>
          <p:nvPr/>
        </p:nvCxnSpPr>
        <p:spPr>
          <a:xfrm flipH="1">
            <a:off x="8005513" y="4403725"/>
            <a:ext cx="3951" cy="56220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C5BC135C-31C9-C178-65E3-B725BFEA0CD5}"/>
              </a:ext>
            </a:extLst>
          </p:cNvPr>
          <p:cNvSpPr/>
          <p:nvPr/>
        </p:nvSpPr>
        <p:spPr>
          <a:xfrm>
            <a:off x="8009464" y="2770485"/>
            <a:ext cx="775619" cy="1630065"/>
          </a:xfrm>
          <a:custGeom>
            <a:avLst/>
            <a:gdLst>
              <a:gd name="connsiteX0" fmla="*/ 0 w 1682750"/>
              <a:gd name="connsiteY0" fmla="*/ 1419225 h 1419225"/>
              <a:gd name="connsiteX1" fmla="*/ 412750 w 1682750"/>
              <a:gd name="connsiteY1" fmla="*/ 695325 h 1419225"/>
              <a:gd name="connsiteX2" fmla="*/ 1682750 w 1682750"/>
              <a:gd name="connsiteY2" fmla="*/ 0 h 1419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82750" h="1419225">
                <a:moveTo>
                  <a:pt x="0" y="1419225"/>
                </a:moveTo>
                <a:cubicBezTo>
                  <a:pt x="66146" y="1175543"/>
                  <a:pt x="132292" y="931862"/>
                  <a:pt x="412750" y="695325"/>
                </a:cubicBezTo>
                <a:cubicBezTo>
                  <a:pt x="693208" y="458788"/>
                  <a:pt x="1187979" y="229394"/>
                  <a:pt x="1682750" y="0"/>
                </a:cubicBezTo>
              </a:path>
            </a:pathLst>
          </a:custGeom>
          <a:noFill/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B6E9DFCE-3045-1B0F-ED82-27D3C8C2894E}"/>
              </a:ext>
            </a:extLst>
          </p:cNvPr>
          <p:cNvSpPr/>
          <p:nvPr/>
        </p:nvSpPr>
        <p:spPr>
          <a:xfrm flipH="1">
            <a:off x="6113360" y="2166082"/>
            <a:ext cx="1659830" cy="2234468"/>
          </a:xfrm>
          <a:custGeom>
            <a:avLst/>
            <a:gdLst>
              <a:gd name="connsiteX0" fmla="*/ 0 w 1682750"/>
              <a:gd name="connsiteY0" fmla="*/ 1419225 h 1419225"/>
              <a:gd name="connsiteX1" fmla="*/ 412750 w 1682750"/>
              <a:gd name="connsiteY1" fmla="*/ 695325 h 1419225"/>
              <a:gd name="connsiteX2" fmla="*/ 1682750 w 1682750"/>
              <a:gd name="connsiteY2" fmla="*/ 0 h 1419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82750" h="1419225">
                <a:moveTo>
                  <a:pt x="0" y="1419225"/>
                </a:moveTo>
                <a:cubicBezTo>
                  <a:pt x="66146" y="1175543"/>
                  <a:pt x="132292" y="931862"/>
                  <a:pt x="412750" y="695325"/>
                </a:cubicBezTo>
                <a:cubicBezTo>
                  <a:pt x="693208" y="458788"/>
                  <a:pt x="1187979" y="229394"/>
                  <a:pt x="1682750" y="0"/>
                </a:cubicBezTo>
              </a:path>
            </a:pathLst>
          </a:custGeom>
          <a:noFill/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0523F2D6-BFF5-5A34-3B6D-F6AA1C3C215D}"/>
              </a:ext>
            </a:extLst>
          </p:cNvPr>
          <p:cNvSpPr/>
          <p:nvPr/>
        </p:nvSpPr>
        <p:spPr>
          <a:xfrm>
            <a:off x="6119704" y="2159000"/>
            <a:ext cx="4439920" cy="2138680"/>
          </a:xfrm>
          <a:custGeom>
            <a:avLst/>
            <a:gdLst>
              <a:gd name="connsiteX0" fmla="*/ 0 w 4439920"/>
              <a:gd name="connsiteY0" fmla="*/ 0 h 2138680"/>
              <a:gd name="connsiteX1" fmla="*/ 817880 w 4439920"/>
              <a:gd name="connsiteY1" fmla="*/ 589280 h 2138680"/>
              <a:gd name="connsiteX2" fmla="*/ 1742440 w 4439920"/>
              <a:gd name="connsiteY2" fmla="*/ 970280 h 2138680"/>
              <a:gd name="connsiteX3" fmla="*/ 3982720 w 4439920"/>
              <a:gd name="connsiteY3" fmla="*/ 1564640 h 2138680"/>
              <a:gd name="connsiteX4" fmla="*/ 4439920 w 4439920"/>
              <a:gd name="connsiteY4" fmla="*/ 2138680 h 2138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39920" h="2138680">
                <a:moveTo>
                  <a:pt x="0" y="0"/>
                </a:moveTo>
                <a:cubicBezTo>
                  <a:pt x="263737" y="213783"/>
                  <a:pt x="527474" y="427567"/>
                  <a:pt x="817880" y="589280"/>
                </a:cubicBezTo>
                <a:cubicBezTo>
                  <a:pt x="1108286" y="750993"/>
                  <a:pt x="1214967" y="807720"/>
                  <a:pt x="1742440" y="970280"/>
                </a:cubicBezTo>
                <a:cubicBezTo>
                  <a:pt x="2269913" y="1132840"/>
                  <a:pt x="3533140" y="1369907"/>
                  <a:pt x="3982720" y="1564640"/>
                </a:cubicBezTo>
                <a:cubicBezTo>
                  <a:pt x="4432300" y="1759373"/>
                  <a:pt x="4436110" y="1949026"/>
                  <a:pt x="4439920" y="2138680"/>
                </a:cubicBezTo>
              </a:path>
            </a:pathLst>
          </a:custGeom>
          <a:noFill/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4C568388-72F4-BAF3-9ECE-00332E47A80F}"/>
              </a:ext>
            </a:extLst>
          </p:cNvPr>
          <p:cNvCxnSpPr>
            <a:cxnSpLocks/>
          </p:cNvCxnSpPr>
          <p:nvPr/>
        </p:nvCxnSpPr>
        <p:spPr>
          <a:xfrm>
            <a:off x="669925" y="4403725"/>
            <a:ext cx="11215" cy="43973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D8CFB0C6-6891-E7A8-4119-66BE299F0004}"/>
              </a:ext>
            </a:extLst>
          </p:cNvPr>
          <p:cNvSpPr/>
          <p:nvPr/>
        </p:nvSpPr>
        <p:spPr>
          <a:xfrm rot="20013070">
            <a:off x="1472477" y="3783076"/>
            <a:ext cx="1238657" cy="672215"/>
          </a:xfrm>
          <a:custGeom>
            <a:avLst/>
            <a:gdLst>
              <a:gd name="connsiteX0" fmla="*/ 0 w 1000125"/>
              <a:gd name="connsiteY0" fmla="*/ 38644 h 362494"/>
              <a:gd name="connsiteX1" fmla="*/ 638175 w 1000125"/>
              <a:gd name="connsiteY1" fmla="*/ 29119 h 362494"/>
              <a:gd name="connsiteX2" fmla="*/ 1000125 w 1000125"/>
              <a:gd name="connsiteY2" fmla="*/ 362494 h 362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125" h="362494">
                <a:moveTo>
                  <a:pt x="0" y="38644"/>
                </a:moveTo>
                <a:cubicBezTo>
                  <a:pt x="235744" y="6894"/>
                  <a:pt x="471488" y="-24856"/>
                  <a:pt x="638175" y="29119"/>
                </a:cubicBezTo>
                <a:cubicBezTo>
                  <a:pt x="804862" y="83094"/>
                  <a:pt x="902493" y="222794"/>
                  <a:pt x="1000125" y="362494"/>
                </a:cubicBezTo>
              </a:path>
            </a:pathLst>
          </a:custGeom>
          <a:ln w="190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447C232D-E2B7-AD64-D6A7-F5451AE0F6B0}"/>
              </a:ext>
            </a:extLst>
          </p:cNvPr>
          <p:cNvSpPr txBox="1"/>
          <p:nvPr/>
        </p:nvSpPr>
        <p:spPr>
          <a:xfrm>
            <a:off x="585693" y="4945838"/>
            <a:ext cx="1265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~350 layers</a:t>
            </a:r>
            <a:endParaRPr lang="en-DK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77F6DFD5-9A8B-4A43-5F49-BBE939269E96}"/>
              </a:ext>
            </a:extLst>
          </p:cNvPr>
          <p:cNvSpPr/>
          <p:nvPr/>
        </p:nvSpPr>
        <p:spPr>
          <a:xfrm>
            <a:off x="3949430" y="2166026"/>
            <a:ext cx="1271081" cy="1491574"/>
          </a:xfrm>
          <a:custGeom>
            <a:avLst/>
            <a:gdLst>
              <a:gd name="connsiteX0" fmla="*/ 0 w 1271081"/>
              <a:gd name="connsiteY0" fmla="*/ 1491574 h 1491574"/>
              <a:gd name="connsiteX1" fmla="*/ 440987 w 1271081"/>
              <a:gd name="connsiteY1" fmla="*/ 693906 h 1491574"/>
              <a:gd name="connsiteX2" fmla="*/ 1271081 w 1271081"/>
              <a:gd name="connsiteY2" fmla="*/ 0 h 1491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71081" h="1491574">
                <a:moveTo>
                  <a:pt x="0" y="1491574"/>
                </a:moveTo>
                <a:cubicBezTo>
                  <a:pt x="114570" y="1217038"/>
                  <a:pt x="229140" y="942502"/>
                  <a:pt x="440987" y="693906"/>
                </a:cubicBezTo>
                <a:cubicBezTo>
                  <a:pt x="652834" y="445310"/>
                  <a:pt x="961957" y="222655"/>
                  <a:pt x="1271081" y="0"/>
                </a:cubicBez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F97B73D8-722B-E0E3-8BDD-4F0B54E447B5}"/>
              </a:ext>
            </a:extLst>
          </p:cNvPr>
          <p:cNvCxnSpPr>
            <a:cxnSpLocks/>
          </p:cNvCxnSpPr>
          <p:nvPr/>
        </p:nvCxnSpPr>
        <p:spPr>
          <a:xfrm flipH="1">
            <a:off x="669411" y="4381350"/>
            <a:ext cx="62427" cy="2221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9EA8D36-AD8A-95C2-8681-DDCE2484B809}"/>
              </a:ext>
            </a:extLst>
          </p:cNvPr>
          <p:cNvCxnSpPr>
            <a:cxnSpLocks/>
          </p:cNvCxnSpPr>
          <p:nvPr/>
        </p:nvCxnSpPr>
        <p:spPr>
          <a:xfrm flipH="1">
            <a:off x="1036535" y="4146079"/>
            <a:ext cx="380577" cy="13539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917E07B5-426D-35F6-7553-60EB2EC634C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2136" y="1486339"/>
            <a:ext cx="1628899" cy="2257880"/>
          </a:xfrm>
          <a:prstGeom prst="rect">
            <a:avLst/>
          </a:prstGeom>
        </p:spPr>
      </p:pic>
      <p:sp>
        <p:nvSpPr>
          <p:cNvPr id="46" name="Left Brace 45">
            <a:extLst>
              <a:ext uri="{FF2B5EF4-FFF2-40B4-BE49-F238E27FC236}">
                <a16:creationId xmlns:a16="http://schemas.microsoft.com/office/drawing/2014/main" id="{539B0882-4525-E7A1-1176-3CD063C9B7B7}"/>
              </a:ext>
            </a:extLst>
          </p:cNvPr>
          <p:cNvSpPr/>
          <p:nvPr/>
        </p:nvSpPr>
        <p:spPr>
          <a:xfrm rot="16200000">
            <a:off x="1272618" y="3375890"/>
            <a:ext cx="129829" cy="112835"/>
          </a:xfrm>
          <a:prstGeom prst="leftBrace">
            <a:avLst>
              <a:gd name="adj1" fmla="val 31567"/>
              <a:gd name="adj2" fmla="val 50000"/>
            </a:avLst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>
              <a:solidFill>
                <a:schemeClr val="lt1"/>
              </a:solidFill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C7B4009A-7411-872D-3A40-A0BAF96DA155}"/>
              </a:ext>
            </a:extLst>
          </p:cNvPr>
          <p:cNvSpPr/>
          <p:nvPr/>
        </p:nvSpPr>
        <p:spPr>
          <a:xfrm>
            <a:off x="457265" y="3394167"/>
            <a:ext cx="662190" cy="1014413"/>
          </a:xfrm>
          <a:custGeom>
            <a:avLst/>
            <a:gdLst>
              <a:gd name="connsiteX0" fmla="*/ 166890 w 662190"/>
              <a:gd name="connsiteY0" fmla="*/ 1014413 h 1014413"/>
              <a:gd name="connsiteX1" fmla="*/ 28778 w 662190"/>
              <a:gd name="connsiteY1" fmla="*/ 741363 h 1014413"/>
              <a:gd name="connsiteX2" fmla="*/ 662190 w 662190"/>
              <a:gd name="connsiteY2" fmla="*/ 0 h 1014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2190" h="1014413">
                <a:moveTo>
                  <a:pt x="166890" y="1014413"/>
                </a:moveTo>
                <a:cubicBezTo>
                  <a:pt x="56559" y="962422"/>
                  <a:pt x="-53772" y="910432"/>
                  <a:pt x="28778" y="741363"/>
                </a:cubicBezTo>
                <a:cubicBezTo>
                  <a:pt x="111328" y="572294"/>
                  <a:pt x="533603" y="143669"/>
                  <a:pt x="662190" y="0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AC5EB031-36CB-B7A3-A8A1-F88C85C7A7C6}"/>
              </a:ext>
            </a:extLst>
          </p:cNvPr>
          <p:cNvSpPr/>
          <p:nvPr/>
        </p:nvSpPr>
        <p:spPr>
          <a:xfrm>
            <a:off x="1335088" y="3495675"/>
            <a:ext cx="1447800" cy="569913"/>
          </a:xfrm>
          <a:custGeom>
            <a:avLst/>
            <a:gdLst>
              <a:gd name="connsiteX0" fmla="*/ 0 w 1447800"/>
              <a:gd name="connsiteY0" fmla="*/ 0 h 569913"/>
              <a:gd name="connsiteX1" fmla="*/ 498475 w 1447800"/>
              <a:gd name="connsiteY1" fmla="*/ 200025 h 569913"/>
              <a:gd name="connsiteX2" fmla="*/ 1096962 w 1447800"/>
              <a:gd name="connsiteY2" fmla="*/ 217488 h 569913"/>
              <a:gd name="connsiteX3" fmla="*/ 1447800 w 1447800"/>
              <a:gd name="connsiteY3" fmla="*/ 569913 h 569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7800" h="569913">
                <a:moveTo>
                  <a:pt x="0" y="0"/>
                </a:moveTo>
                <a:cubicBezTo>
                  <a:pt x="157824" y="81888"/>
                  <a:pt x="315648" y="163777"/>
                  <a:pt x="498475" y="200025"/>
                </a:cubicBezTo>
                <a:cubicBezTo>
                  <a:pt x="681302" y="236273"/>
                  <a:pt x="938741" y="155840"/>
                  <a:pt x="1096962" y="217488"/>
                </a:cubicBezTo>
                <a:cubicBezTo>
                  <a:pt x="1255183" y="279136"/>
                  <a:pt x="1351491" y="424524"/>
                  <a:pt x="1447800" y="569913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B948135-19F0-434B-A24E-CBF18CDA3943}"/>
              </a:ext>
            </a:extLst>
          </p:cNvPr>
          <p:cNvSpPr/>
          <p:nvPr/>
        </p:nvSpPr>
        <p:spPr>
          <a:xfrm>
            <a:off x="5365986" y="935516"/>
            <a:ext cx="6020619" cy="1627933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57925B1-1973-7417-01BF-4263A2DA7EB9}"/>
              </a:ext>
            </a:extLst>
          </p:cNvPr>
          <p:cNvGrpSpPr/>
          <p:nvPr/>
        </p:nvGrpSpPr>
        <p:grpSpPr>
          <a:xfrm>
            <a:off x="5429954" y="973399"/>
            <a:ext cx="6390243" cy="1555457"/>
            <a:chOff x="634356" y="4588313"/>
            <a:chExt cx="6390243" cy="1555457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B001BC7-75C7-E180-BB4E-4BFB595CF5CB}"/>
                </a:ext>
              </a:extLst>
            </p:cNvPr>
            <p:cNvGrpSpPr/>
            <p:nvPr/>
          </p:nvGrpSpPr>
          <p:grpSpPr>
            <a:xfrm>
              <a:off x="634356" y="4848013"/>
              <a:ext cx="2554658" cy="1295757"/>
              <a:chOff x="8689396" y="1825645"/>
              <a:chExt cx="2554658" cy="1295757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6C7B7553-6469-547B-2D0F-0975E3EF964C}"/>
                  </a:ext>
                </a:extLst>
              </p:cNvPr>
              <p:cNvGrpSpPr/>
              <p:nvPr/>
            </p:nvGrpSpPr>
            <p:grpSpPr>
              <a:xfrm>
                <a:off x="8783400" y="1936807"/>
                <a:ext cx="1107750" cy="1076960"/>
                <a:chOff x="1314021" y="1287072"/>
                <a:chExt cx="1107750" cy="1076960"/>
              </a:xfrm>
            </p:grpSpPr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4CB9F9E3-3A16-3893-C1AF-399AE2FCA89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9">
                  <a:clrChange>
                    <a:clrFrom>
                      <a:srgbClr val="283E4A"/>
                    </a:clrFrom>
                    <a:clrTo>
                      <a:srgbClr val="283E4A">
                        <a:alpha val="0"/>
                      </a:srgbClr>
                    </a:clrTo>
                  </a:clrChange>
                  <a:extLst>
                    <a:ext uri="{BEBA8EAE-BF5A-486C-A8C5-ECC9F3942E4B}">
                      <a14:imgProps xmlns:a14="http://schemas.microsoft.com/office/drawing/2010/main">
                        <a14:imgLayer r:embed="rId10">
                          <a14:imgEffect>
                            <a14:saturation sat="0"/>
                          </a14:imgEffect>
                        </a14:imgLayer>
                      </a14:imgProps>
                    </a:ext>
                  </a:extLst>
                </a:blip>
                <a:srcRect l="3117" t="7865" r="71068" b="4231"/>
                <a:stretch/>
              </p:blipFill>
              <p:spPr>
                <a:xfrm>
                  <a:off x="1314021" y="1292152"/>
                  <a:ext cx="1107750" cy="1071880"/>
                </a:xfrm>
                <a:prstGeom prst="rect">
                  <a:avLst/>
                </a:prstGeom>
              </p:spPr>
            </p:pic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706700AE-045F-8B78-6E87-9C823501C947}"/>
                    </a:ext>
                  </a:extLst>
                </p:cNvPr>
                <p:cNvSpPr/>
                <p:nvPr/>
              </p:nvSpPr>
              <p:spPr>
                <a:xfrm>
                  <a:off x="1319781" y="1287072"/>
                  <a:ext cx="1082303" cy="1050398"/>
                </a:xfrm>
                <a:prstGeom prst="ellipse">
                  <a:avLst/>
                </a:prstGeom>
                <a:noFill/>
                <a:ln w="571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K"/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9C1A5EE8-1349-F3AF-6015-51F20A274E24}"/>
                    </a:ext>
                  </a:extLst>
                </p:cNvPr>
                <p:cNvSpPr/>
                <p:nvPr/>
              </p:nvSpPr>
              <p:spPr>
                <a:xfrm>
                  <a:off x="2082798" y="2036374"/>
                  <a:ext cx="314521" cy="31241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K"/>
                </a:p>
              </p:txBody>
            </p:sp>
          </p:grp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A827C485-3828-5C44-C719-F1255CB31706}"/>
                  </a:ext>
                </a:extLst>
              </p:cNvPr>
              <p:cNvSpPr/>
              <p:nvPr/>
            </p:nvSpPr>
            <p:spPr>
              <a:xfrm>
                <a:off x="8689396" y="1825645"/>
                <a:ext cx="1295757" cy="1295757"/>
              </a:xfrm>
              <a:prstGeom prst="ellipse">
                <a:avLst/>
              </a:prstGeom>
              <a:noFill/>
              <a:ln w="254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 dirty="0"/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F5D7743-0029-33EB-4111-3CDDF3E861C2}"/>
                  </a:ext>
                </a:extLst>
              </p:cNvPr>
              <p:cNvSpPr txBox="1"/>
              <p:nvPr/>
            </p:nvSpPr>
            <p:spPr>
              <a:xfrm>
                <a:off x="9451904" y="2606478"/>
                <a:ext cx="17921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Thomas Bisgaard</a:t>
                </a:r>
                <a:endParaRPr lang="en-DK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A2A93A15-C79B-230B-C892-87B9ED842C88}"/>
                  </a:ext>
                </a:extLst>
              </p:cNvPr>
              <p:cNvSpPr/>
              <p:nvPr/>
            </p:nvSpPr>
            <p:spPr>
              <a:xfrm>
                <a:off x="9517827" y="2674606"/>
                <a:ext cx="1667453" cy="245455"/>
              </a:xfrm>
              <a:prstGeom prst="roundRect">
                <a:avLst/>
              </a:prstGeom>
              <a:noFill/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4D8A116-0A8F-1945-8C7C-5FFBEC5C60FD}"/>
                </a:ext>
              </a:extLst>
            </p:cNvPr>
            <p:cNvSpPr txBox="1"/>
            <p:nvPr/>
          </p:nvSpPr>
          <p:spPr>
            <a:xfrm>
              <a:off x="1849563" y="4588313"/>
              <a:ext cx="517503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Invited talk: Electrochemistry II </a:t>
              </a:r>
            </a:p>
            <a:p>
              <a:r>
                <a:rPr lang="en-US" sz="1800" b="1" dirty="0"/>
                <a:t>Impact of Battery Operation and Manufacturing Process on Battery Performance over Lifetime </a:t>
              </a:r>
            </a:p>
            <a:p>
              <a:r>
                <a:rPr lang="en-GB" dirty="0"/>
                <a:t>Wednesday 3:30 p.m.</a:t>
              </a:r>
              <a:endParaRPr lang="en-DK" dirty="0"/>
            </a:p>
          </p:txBody>
        </p:sp>
      </p:grpSp>
    </p:spTree>
    <p:extLst>
      <p:ext uri="{BB962C8B-B14F-4D97-AF65-F5344CB8AC3E}">
        <p14:creationId xmlns:p14="http://schemas.microsoft.com/office/powerpoint/2010/main" val="1014221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92846-3F40-42EB-9C69-C0D699E68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Battery chemistry to surrogate modelling</a:t>
            </a:r>
            <a:endParaRPr lang="en-DK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0" name="Picture 109">
            <a:extLst>
              <a:ext uri="{FF2B5EF4-FFF2-40B4-BE49-F238E27FC236}">
                <a16:creationId xmlns:a16="http://schemas.microsoft.com/office/drawing/2014/main" id="{DE1A260D-C15D-4400-D0E9-0E2A67942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26" y="2156818"/>
            <a:ext cx="4430506" cy="3531562"/>
          </a:xfrm>
          <a:prstGeom prst="rect">
            <a:avLst/>
          </a:prstGeom>
        </p:spPr>
      </p:pic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0800D896-2476-FE38-879B-D4F56CBDB4ED}"/>
              </a:ext>
            </a:extLst>
          </p:cNvPr>
          <p:cNvSpPr/>
          <p:nvPr/>
        </p:nvSpPr>
        <p:spPr>
          <a:xfrm>
            <a:off x="33868" y="2074333"/>
            <a:ext cx="4563741" cy="3725334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1AA4166-A015-2263-C1E0-A047FE9304D0}"/>
              </a:ext>
            </a:extLst>
          </p:cNvPr>
          <p:cNvGrpSpPr/>
          <p:nvPr/>
        </p:nvGrpSpPr>
        <p:grpSpPr>
          <a:xfrm>
            <a:off x="4571533" y="1322078"/>
            <a:ext cx="8019370" cy="4930125"/>
            <a:chOff x="4571533" y="1322078"/>
            <a:chExt cx="8019370" cy="493012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770612C-3432-D68B-D2FE-AFEE938C81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9528" t="14852" r="26310" b="6589"/>
            <a:stretch/>
          </p:blipFill>
          <p:spPr>
            <a:xfrm>
              <a:off x="9819452" y="1322078"/>
              <a:ext cx="2771451" cy="4930125"/>
            </a:xfrm>
            <a:prstGeom prst="rect">
              <a:avLst/>
            </a:prstGeom>
          </p:spPr>
        </p:pic>
        <p:sp>
          <p:nvSpPr>
            <p:cNvPr id="121" name="Rectangle: Rounded Corners 120">
              <a:extLst>
                <a:ext uri="{FF2B5EF4-FFF2-40B4-BE49-F238E27FC236}">
                  <a16:creationId xmlns:a16="http://schemas.microsoft.com/office/drawing/2014/main" id="{961B8B0C-EAF1-6736-3D6A-6AA1CAD031FC}"/>
                </a:ext>
              </a:extLst>
            </p:cNvPr>
            <p:cNvSpPr/>
            <p:nvPr/>
          </p:nvSpPr>
          <p:spPr>
            <a:xfrm>
              <a:off x="5545667" y="2100505"/>
              <a:ext cx="3183465" cy="372533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7199A245-B943-99C4-A2A4-D7928309785C}"/>
                </a:ext>
              </a:extLst>
            </p:cNvPr>
            <p:cNvSpPr/>
            <p:nvPr/>
          </p:nvSpPr>
          <p:spPr>
            <a:xfrm>
              <a:off x="4571533" y="2230733"/>
              <a:ext cx="974135" cy="186827"/>
            </a:xfrm>
            <a:custGeom>
              <a:avLst/>
              <a:gdLst>
                <a:gd name="connsiteX0" fmla="*/ 0 w 1159933"/>
                <a:gd name="connsiteY0" fmla="*/ 330200 h 330200"/>
                <a:gd name="connsiteX1" fmla="*/ 550333 w 1159933"/>
                <a:gd name="connsiteY1" fmla="*/ 0 h 330200"/>
                <a:gd name="connsiteX2" fmla="*/ 1159933 w 1159933"/>
                <a:gd name="connsiteY2" fmla="*/ 33020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9933" h="330200">
                  <a:moveTo>
                    <a:pt x="0" y="330200"/>
                  </a:moveTo>
                  <a:cubicBezTo>
                    <a:pt x="178505" y="165100"/>
                    <a:pt x="357011" y="0"/>
                    <a:pt x="550333" y="0"/>
                  </a:cubicBezTo>
                  <a:cubicBezTo>
                    <a:pt x="743655" y="0"/>
                    <a:pt x="951794" y="165100"/>
                    <a:pt x="1159933" y="330200"/>
                  </a:cubicBezTo>
                </a:path>
              </a:pathLst>
            </a:custGeom>
            <a:noFill/>
            <a:ln w="762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E1FA39FA-20A0-1AAC-A97E-CC0459AF1240}"/>
                </a:ext>
              </a:extLst>
            </p:cNvPr>
            <p:cNvSpPr/>
            <p:nvPr/>
          </p:nvSpPr>
          <p:spPr>
            <a:xfrm rot="656732">
              <a:off x="8795699" y="2267087"/>
              <a:ext cx="1159933" cy="330200"/>
            </a:xfrm>
            <a:custGeom>
              <a:avLst/>
              <a:gdLst>
                <a:gd name="connsiteX0" fmla="*/ 0 w 1159933"/>
                <a:gd name="connsiteY0" fmla="*/ 330200 h 330200"/>
                <a:gd name="connsiteX1" fmla="*/ 550333 w 1159933"/>
                <a:gd name="connsiteY1" fmla="*/ 0 h 330200"/>
                <a:gd name="connsiteX2" fmla="*/ 1159933 w 1159933"/>
                <a:gd name="connsiteY2" fmla="*/ 33020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9933" h="330200">
                  <a:moveTo>
                    <a:pt x="0" y="330200"/>
                  </a:moveTo>
                  <a:cubicBezTo>
                    <a:pt x="178505" y="165100"/>
                    <a:pt x="357011" y="0"/>
                    <a:pt x="550333" y="0"/>
                  </a:cubicBezTo>
                  <a:cubicBezTo>
                    <a:pt x="743655" y="0"/>
                    <a:pt x="951794" y="165100"/>
                    <a:pt x="1159933" y="330200"/>
                  </a:cubicBezTo>
                </a:path>
              </a:pathLst>
            </a:custGeom>
            <a:noFill/>
            <a:ln w="762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/>
            </a:p>
          </p:txBody>
        </p: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A062A8F8-8F79-34E5-37F2-7A3157D398EF}"/>
                </a:ext>
              </a:extLst>
            </p:cNvPr>
            <p:cNvGrpSpPr/>
            <p:nvPr/>
          </p:nvGrpSpPr>
          <p:grpSpPr>
            <a:xfrm>
              <a:off x="5545668" y="1655774"/>
              <a:ext cx="3183465" cy="4170467"/>
              <a:chOff x="5545668" y="1655774"/>
              <a:chExt cx="3183465" cy="4170467"/>
            </a:xfrm>
          </p:grpSpPr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779342A4-0044-077C-EE7E-D0111C5E534A}"/>
                  </a:ext>
                </a:extLst>
              </p:cNvPr>
              <p:cNvSpPr txBox="1"/>
              <p:nvPr/>
            </p:nvSpPr>
            <p:spPr>
              <a:xfrm>
                <a:off x="6782771" y="2801739"/>
                <a:ext cx="731290" cy="1569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6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</a:t>
                </a:r>
                <a:endParaRPr lang="en-DK" sz="9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9" name="Rectangle: Rounded Corners 118">
                <a:extLst>
                  <a:ext uri="{FF2B5EF4-FFF2-40B4-BE49-F238E27FC236}">
                    <a16:creationId xmlns:a16="http://schemas.microsoft.com/office/drawing/2014/main" id="{55583AF0-F3ED-BC15-DC59-D4806BBC1122}"/>
                  </a:ext>
                </a:extLst>
              </p:cNvPr>
              <p:cNvSpPr/>
              <p:nvPr/>
            </p:nvSpPr>
            <p:spPr>
              <a:xfrm>
                <a:off x="5545668" y="2100907"/>
                <a:ext cx="3183465" cy="3725334"/>
              </a:xfrm>
              <a:prstGeom prst="round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grpSp>
            <p:nvGrpSpPr>
              <p:cNvPr id="111" name="Group 110">
                <a:extLst>
                  <a:ext uri="{FF2B5EF4-FFF2-40B4-BE49-F238E27FC236}">
                    <a16:creationId xmlns:a16="http://schemas.microsoft.com/office/drawing/2014/main" id="{CBF00E09-C409-D6A5-802E-24869FCF2F0B}"/>
                  </a:ext>
                </a:extLst>
              </p:cNvPr>
              <p:cNvGrpSpPr/>
              <p:nvPr/>
            </p:nvGrpSpPr>
            <p:grpSpPr>
              <a:xfrm>
                <a:off x="5782030" y="2417101"/>
                <a:ext cx="2765550" cy="2848371"/>
                <a:chOff x="5457694" y="2565259"/>
                <a:chExt cx="2765550" cy="2848371"/>
              </a:xfrm>
            </p:grpSpPr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EB74D3B0-07F9-0043-94FC-59C9793C0611}"/>
                    </a:ext>
                  </a:extLst>
                </p:cNvPr>
                <p:cNvSpPr txBox="1"/>
                <p:nvPr/>
              </p:nvSpPr>
              <p:spPr>
                <a:xfrm>
                  <a:off x="5457694" y="3936302"/>
                  <a:ext cx="2765550" cy="1477328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Latin Hypercube Sampling:</a:t>
                  </a:r>
                </a:p>
                <a:p>
                  <a:r>
                    <a:rPr lang="en-US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Temperature</a:t>
                  </a:r>
                </a:p>
                <a:p>
                  <a:r>
                    <a:rPr lang="en-US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Current (Record voltage)</a:t>
                  </a:r>
                </a:p>
                <a:p>
                  <a:r>
                    <a:rPr lang="en-US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SOC (Transient simulation)</a:t>
                  </a:r>
                </a:p>
                <a:p>
                  <a:r>
                    <a:rPr lang="en-US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SEI layer thickness</a:t>
                  </a:r>
                </a:p>
              </p:txBody>
            </p:sp>
            <p:grpSp>
              <p:nvGrpSpPr>
                <p:cNvPr id="32" name="Group 31">
                  <a:extLst>
                    <a:ext uri="{FF2B5EF4-FFF2-40B4-BE49-F238E27FC236}">
                      <a16:creationId xmlns:a16="http://schemas.microsoft.com/office/drawing/2014/main" id="{9FD96D82-45A5-4AB1-9D21-D95205BE02AE}"/>
                    </a:ext>
                  </a:extLst>
                </p:cNvPr>
                <p:cNvGrpSpPr/>
                <p:nvPr/>
              </p:nvGrpSpPr>
              <p:grpSpPr>
                <a:xfrm>
                  <a:off x="5460214" y="3031564"/>
                  <a:ext cx="2762770" cy="908498"/>
                  <a:chOff x="1562567" y="3106057"/>
                  <a:chExt cx="2762770" cy="908498"/>
                </a:xfrm>
              </p:grpSpPr>
              <p:sp>
                <p:nvSpPr>
                  <p:cNvPr id="33" name="Rectangle 32">
                    <a:extLst>
                      <a:ext uri="{FF2B5EF4-FFF2-40B4-BE49-F238E27FC236}">
                        <a16:creationId xmlns:a16="http://schemas.microsoft.com/office/drawing/2014/main" id="{A6995878-A4D0-10E9-FBA1-49DEB06DAB10}"/>
                      </a:ext>
                    </a:extLst>
                  </p:cNvPr>
                  <p:cNvSpPr/>
                  <p:nvPr/>
                </p:nvSpPr>
                <p:spPr>
                  <a:xfrm>
                    <a:off x="1562567" y="3106057"/>
                    <a:ext cx="2762770" cy="903735"/>
                  </a:xfrm>
                  <a:prstGeom prst="rect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DK"/>
                  </a:p>
                </p:txBody>
              </p:sp>
              <p:sp>
                <p:nvSpPr>
                  <p:cNvPr id="34" name="Rectangle 33">
                    <a:extLst>
                      <a:ext uri="{FF2B5EF4-FFF2-40B4-BE49-F238E27FC236}">
                        <a16:creationId xmlns:a16="http://schemas.microsoft.com/office/drawing/2014/main" id="{B4C5A972-647B-435E-51C2-DA8A4B728776}"/>
                      </a:ext>
                    </a:extLst>
                  </p:cNvPr>
                  <p:cNvSpPr/>
                  <p:nvPr/>
                </p:nvSpPr>
                <p:spPr>
                  <a:xfrm>
                    <a:off x="3280409" y="3554196"/>
                    <a:ext cx="304333" cy="312600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50">
                          <a:shade val="30000"/>
                          <a:satMod val="115000"/>
                        </a:srgbClr>
                      </a:gs>
                      <a:gs pos="50000">
                        <a:srgbClr val="00B050">
                          <a:shade val="67500"/>
                          <a:satMod val="115000"/>
                        </a:srgbClr>
                      </a:gs>
                      <a:gs pos="100000">
                        <a:srgbClr val="00B050">
                          <a:shade val="100000"/>
                          <a:satMod val="115000"/>
                        </a:srgbClr>
                      </a:gs>
                    </a:gsLst>
                    <a:lin ang="16200000" scaled="1"/>
                    <a:tileRect/>
                  </a:gra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DK"/>
                  </a:p>
                </p:txBody>
              </p:sp>
              <p:sp>
                <p:nvSpPr>
                  <p:cNvPr id="35" name="Rectangle 34">
                    <a:extLst>
                      <a:ext uri="{FF2B5EF4-FFF2-40B4-BE49-F238E27FC236}">
                        <a16:creationId xmlns:a16="http://schemas.microsoft.com/office/drawing/2014/main" id="{FAD8AD74-9C11-9F6E-61F1-A2840D96F31A}"/>
                      </a:ext>
                    </a:extLst>
                  </p:cNvPr>
                  <p:cNvSpPr/>
                  <p:nvPr/>
                </p:nvSpPr>
                <p:spPr>
                  <a:xfrm>
                    <a:off x="3699173" y="3554196"/>
                    <a:ext cx="304333" cy="312600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chemeClr val="accent1">
                          <a:shade val="30000"/>
                          <a:satMod val="115000"/>
                        </a:schemeClr>
                      </a:gs>
                      <a:gs pos="50000">
                        <a:schemeClr val="accent1">
                          <a:shade val="67500"/>
                          <a:satMod val="115000"/>
                        </a:schemeClr>
                      </a:gs>
                      <a:gs pos="100000">
                        <a:schemeClr val="accent1">
                          <a:shade val="100000"/>
                          <a:satMod val="115000"/>
                        </a:schemeClr>
                      </a:gs>
                    </a:gsLst>
                    <a:lin ang="5400000" scaled="1"/>
                    <a:tileRect/>
                  </a:gra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DK"/>
                  </a:p>
                </p:txBody>
              </p:sp>
              <p:cxnSp>
                <p:nvCxnSpPr>
                  <p:cNvPr id="36" name="Straight Connector 35">
                    <a:extLst>
                      <a:ext uri="{FF2B5EF4-FFF2-40B4-BE49-F238E27FC236}">
                        <a16:creationId xmlns:a16="http://schemas.microsoft.com/office/drawing/2014/main" id="{320C595A-760B-9096-69D7-4A19A11209C3}"/>
                      </a:ext>
                    </a:extLst>
                  </p:cNvPr>
                  <p:cNvCxnSpPr/>
                  <p:nvPr/>
                </p:nvCxnSpPr>
                <p:spPr>
                  <a:xfrm>
                    <a:off x="1809204" y="3809220"/>
                    <a:ext cx="806760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sp>
                <p:nvSpPr>
                  <p:cNvPr id="37" name="TextBox 36">
                    <a:extLst>
                      <a:ext uri="{FF2B5EF4-FFF2-40B4-BE49-F238E27FC236}">
                        <a16:creationId xmlns:a16="http://schemas.microsoft.com/office/drawing/2014/main" id="{5DF246E8-45DF-9F5E-3459-5B7B62E3751E}"/>
                      </a:ext>
                    </a:extLst>
                  </p:cNvPr>
                  <p:cNvSpPr txBox="1"/>
                  <p:nvPr/>
                </p:nvSpPr>
                <p:spPr>
                  <a:xfrm>
                    <a:off x="2749518" y="3552890"/>
                    <a:ext cx="357790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4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+</a:t>
                    </a:r>
                    <a:endParaRPr lang="en-DK" sz="24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B9903AA8-916A-3BCF-B823-5EAC69C455CF}"/>
                      </a:ext>
                    </a:extLst>
                  </p:cNvPr>
                  <p:cNvSpPr txBox="1"/>
                  <p:nvPr/>
                </p:nvSpPr>
                <p:spPr>
                  <a:xfrm>
                    <a:off x="1979803" y="3145041"/>
                    <a:ext cx="561372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4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1D</a:t>
                    </a:r>
                    <a:endParaRPr lang="en-DK" sz="240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C7C939E7-49D7-3EC8-040A-6EB109FA7628}"/>
                      </a:ext>
                    </a:extLst>
                  </p:cNvPr>
                  <p:cNvSpPr txBox="1"/>
                  <p:nvPr/>
                </p:nvSpPr>
                <p:spPr>
                  <a:xfrm>
                    <a:off x="3380013" y="3137858"/>
                    <a:ext cx="561372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4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2D</a:t>
                    </a:r>
                    <a:endParaRPr lang="en-DK" sz="240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EEF31675-64F8-24A0-6563-E99E661154F7}"/>
                    </a:ext>
                  </a:extLst>
                </p:cNvPr>
                <p:cNvSpPr txBox="1"/>
                <p:nvPr/>
              </p:nvSpPr>
              <p:spPr>
                <a:xfrm>
                  <a:off x="5484541" y="2565259"/>
                  <a:ext cx="271901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Generate parameters</a:t>
                  </a:r>
                  <a:endParaRPr lang="en-DK" sz="2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991666AD-3A81-5262-3D12-6AB35B72ECF7}"/>
                  </a:ext>
                </a:extLst>
              </p:cNvPr>
              <p:cNvSpPr txBox="1"/>
              <p:nvPr/>
            </p:nvSpPr>
            <p:spPr>
              <a:xfrm>
                <a:off x="5782030" y="1655774"/>
                <a:ext cx="284188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u="sng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Surrogate modelling</a:t>
                </a:r>
                <a:endParaRPr lang="en-DK" sz="2400" u="sng"/>
              </a:p>
            </p:txBody>
          </p:sp>
        </p:grp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61DDAC87-0BE3-1D98-4A25-F5DC6D00D1B3}"/>
                </a:ext>
              </a:extLst>
            </p:cNvPr>
            <p:cNvSpPr txBox="1"/>
            <p:nvPr/>
          </p:nvSpPr>
          <p:spPr>
            <a:xfrm>
              <a:off x="10489816" y="3330239"/>
              <a:ext cx="12650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~350 layers</a:t>
              </a:r>
              <a:endParaRPr lang="en-DK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0920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961B8B0C-EAF1-6736-3D6A-6AA1CAD031FC}"/>
              </a:ext>
            </a:extLst>
          </p:cNvPr>
          <p:cNvSpPr/>
          <p:nvPr/>
        </p:nvSpPr>
        <p:spPr>
          <a:xfrm>
            <a:off x="351108" y="2013675"/>
            <a:ext cx="3183465" cy="3725334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192846-3F40-42EB-9C69-C0D699E68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Train Deep Neural Networks for Predictions</a:t>
            </a:r>
            <a:endParaRPr lang="en-DK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A062A8F8-8F79-34E5-37F2-7A3157D398EF}"/>
              </a:ext>
            </a:extLst>
          </p:cNvPr>
          <p:cNvGrpSpPr/>
          <p:nvPr/>
        </p:nvGrpSpPr>
        <p:grpSpPr>
          <a:xfrm>
            <a:off x="351109" y="1568944"/>
            <a:ext cx="3183465" cy="4170467"/>
            <a:chOff x="5545668" y="1655774"/>
            <a:chExt cx="3183465" cy="4170467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779342A4-0044-077C-EE7E-D0111C5E534A}"/>
                </a:ext>
              </a:extLst>
            </p:cNvPr>
            <p:cNvSpPr txBox="1"/>
            <p:nvPr/>
          </p:nvSpPr>
          <p:spPr>
            <a:xfrm>
              <a:off x="6782771" y="2801739"/>
              <a:ext cx="731290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600">
                  <a:latin typeface="Times New Roman" panose="02020603050405020304" pitchFamily="18" charset="0"/>
                  <a:cs typeface="Times New Roman" panose="02020603050405020304" pitchFamily="18" charset="0"/>
                </a:rPr>
                <a:t>?</a:t>
              </a:r>
              <a:endParaRPr lang="en-DK" sz="9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9" name="Rectangle: Rounded Corners 118">
              <a:extLst>
                <a:ext uri="{FF2B5EF4-FFF2-40B4-BE49-F238E27FC236}">
                  <a16:creationId xmlns:a16="http://schemas.microsoft.com/office/drawing/2014/main" id="{55583AF0-F3ED-BC15-DC59-D4806BBC1122}"/>
                </a:ext>
              </a:extLst>
            </p:cNvPr>
            <p:cNvSpPr/>
            <p:nvPr/>
          </p:nvSpPr>
          <p:spPr>
            <a:xfrm>
              <a:off x="5545668" y="2100907"/>
              <a:ext cx="3183465" cy="372533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/>
            </a:p>
          </p:txBody>
        </p: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CBF00E09-C409-D6A5-802E-24869FCF2F0B}"/>
                </a:ext>
              </a:extLst>
            </p:cNvPr>
            <p:cNvGrpSpPr/>
            <p:nvPr/>
          </p:nvGrpSpPr>
          <p:grpSpPr>
            <a:xfrm>
              <a:off x="5782030" y="2417101"/>
              <a:ext cx="2765550" cy="2848371"/>
              <a:chOff x="5457694" y="2565259"/>
              <a:chExt cx="2765550" cy="2848371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B74D3B0-07F9-0043-94FC-59C9793C0611}"/>
                  </a:ext>
                </a:extLst>
              </p:cNvPr>
              <p:cNvSpPr txBox="1"/>
              <p:nvPr/>
            </p:nvSpPr>
            <p:spPr>
              <a:xfrm>
                <a:off x="5457694" y="3936302"/>
                <a:ext cx="2765550" cy="1477328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Latin Hypercube Sampling: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Temperature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Current (Record voltage)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SOC (Transient simulation)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SEI layer thickness</a:t>
                </a:r>
              </a:p>
            </p:txBody>
          </p: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9FD96D82-45A5-4AB1-9D21-D95205BE02AE}"/>
                  </a:ext>
                </a:extLst>
              </p:cNvPr>
              <p:cNvGrpSpPr/>
              <p:nvPr/>
            </p:nvGrpSpPr>
            <p:grpSpPr>
              <a:xfrm>
                <a:off x="5460214" y="3031564"/>
                <a:ext cx="2762770" cy="908498"/>
                <a:chOff x="1562567" y="3106057"/>
                <a:chExt cx="2762770" cy="908498"/>
              </a:xfrm>
            </p:grpSpPr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A6995878-A4D0-10E9-FBA1-49DEB06DAB10}"/>
                    </a:ext>
                  </a:extLst>
                </p:cNvPr>
                <p:cNvSpPr/>
                <p:nvPr/>
              </p:nvSpPr>
              <p:spPr>
                <a:xfrm>
                  <a:off x="1562567" y="3106057"/>
                  <a:ext cx="2762770" cy="903735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K"/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B4C5A972-647B-435E-51C2-DA8A4B728776}"/>
                    </a:ext>
                  </a:extLst>
                </p:cNvPr>
                <p:cNvSpPr/>
                <p:nvPr/>
              </p:nvSpPr>
              <p:spPr>
                <a:xfrm>
                  <a:off x="3280409" y="3554196"/>
                  <a:ext cx="304333" cy="312600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50">
                        <a:shade val="30000"/>
                        <a:satMod val="115000"/>
                      </a:srgbClr>
                    </a:gs>
                    <a:gs pos="50000">
                      <a:srgbClr val="00B050">
                        <a:shade val="67500"/>
                        <a:satMod val="115000"/>
                      </a:srgbClr>
                    </a:gs>
                    <a:gs pos="100000">
                      <a:srgbClr val="00B05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K"/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FAD8AD74-9C11-9F6E-61F1-A2840D96F31A}"/>
                    </a:ext>
                  </a:extLst>
                </p:cNvPr>
                <p:cNvSpPr/>
                <p:nvPr/>
              </p:nvSpPr>
              <p:spPr>
                <a:xfrm>
                  <a:off x="3699173" y="3554196"/>
                  <a:ext cx="304333" cy="3126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5400000" scaled="1"/>
                  <a:tileRect/>
                </a:gra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DK"/>
                </a:p>
              </p:txBody>
            </p: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320C595A-760B-9096-69D7-4A19A11209C3}"/>
                    </a:ext>
                  </a:extLst>
                </p:cNvPr>
                <p:cNvCxnSpPr/>
                <p:nvPr/>
              </p:nvCxnSpPr>
              <p:spPr>
                <a:xfrm>
                  <a:off x="1809204" y="3809220"/>
                  <a:ext cx="806760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5DF246E8-45DF-9F5E-3459-5B7B62E3751E}"/>
                    </a:ext>
                  </a:extLst>
                </p:cNvPr>
                <p:cNvSpPr txBox="1"/>
                <p:nvPr/>
              </p:nvSpPr>
              <p:spPr>
                <a:xfrm>
                  <a:off x="2749518" y="3552890"/>
                  <a:ext cx="35779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+</a:t>
                  </a:r>
                  <a:endParaRPr lang="en-DK" sz="24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B9903AA8-916A-3BCF-B823-5EAC69C455CF}"/>
                    </a:ext>
                  </a:extLst>
                </p:cNvPr>
                <p:cNvSpPr txBox="1"/>
                <p:nvPr/>
              </p:nvSpPr>
              <p:spPr>
                <a:xfrm>
                  <a:off x="1979803" y="3145041"/>
                  <a:ext cx="561372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1D</a:t>
                  </a:r>
                  <a:endParaRPr lang="en-DK" sz="2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C7C939E7-49D7-3EC8-040A-6EB109FA7628}"/>
                    </a:ext>
                  </a:extLst>
                </p:cNvPr>
                <p:cNvSpPr txBox="1"/>
                <p:nvPr/>
              </p:nvSpPr>
              <p:spPr>
                <a:xfrm>
                  <a:off x="3380013" y="3137858"/>
                  <a:ext cx="561372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2D</a:t>
                  </a:r>
                  <a:endParaRPr lang="en-DK" sz="2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EEF31675-64F8-24A0-6563-E99E661154F7}"/>
                  </a:ext>
                </a:extLst>
              </p:cNvPr>
              <p:cNvSpPr txBox="1"/>
              <p:nvPr/>
            </p:nvSpPr>
            <p:spPr>
              <a:xfrm>
                <a:off x="5484541" y="2565259"/>
                <a:ext cx="271901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Generate parameters</a:t>
                </a:r>
                <a:endParaRPr lang="en-DK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991666AD-3A81-5262-3D12-6AB35B72ECF7}"/>
                </a:ext>
              </a:extLst>
            </p:cNvPr>
            <p:cNvSpPr txBox="1"/>
            <p:nvPr/>
          </p:nvSpPr>
          <p:spPr>
            <a:xfrm>
              <a:off x="5782030" y="1655774"/>
              <a:ext cx="284188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u="sng">
                  <a:latin typeface="Times New Roman" panose="02020603050405020304" pitchFamily="18" charset="0"/>
                  <a:cs typeface="Times New Roman" panose="02020603050405020304" pitchFamily="18" charset="0"/>
                </a:rPr>
                <a:t>Surrogate modelling</a:t>
              </a:r>
              <a:endParaRPr lang="en-DK" sz="2400" u="sng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6D9085CF-F59C-7190-E517-ADAE941E17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0200" y="3861325"/>
            <a:ext cx="3492461" cy="232830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CB3680D-1AF6-ADA9-5A63-EDB6873FCAAB}"/>
              </a:ext>
            </a:extLst>
          </p:cNvPr>
          <p:cNvSpPr txBox="1"/>
          <p:nvPr/>
        </p:nvSpPr>
        <p:spPr>
          <a:xfrm>
            <a:off x="8072860" y="4259341"/>
            <a:ext cx="1047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SEI</a:t>
            </a:r>
            <a:r>
              <a:rPr lang="en-GB" i="1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i="1" err="1">
                <a:latin typeface="Times New Roman" panose="02020603050405020304" pitchFamily="18" charset="0"/>
                <a:cs typeface="Times New Roman" panose="02020603050405020304" pitchFamily="18" charset="0"/>
              </a:rPr>
              <a:t>dH</a:t>
            </a:r>
            <a:endParaRPr lang="en-DK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71D299-0DEA-87D7-E726-D06D0D8171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9459" y="1372004"/>
            <a:ext cx="3492461" cy="2328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50FFB92-50C8-4787-AFA6-38B5D8C06DFF}"/>
              </a:ext>
            </a:extLst>
          </p:cNvPr>
          <p:cNvSpPr txBox="1"/>
          <p:nvPr/>
        </p:nvSpPr>
        <p:spPr>
          <a:xfrm>
            <a:off x="8206407" y="1694508"/>
            <a:ext cx="501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DK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BECBA20-7C92-AAF9-9682-6E3DED89BE5C}"/>
                  </a:ext>
                </a:extLst>
              </p:cNvPr>
              <p:cNvSpPr txBox="1"/>
              <p:nvPr/>
            </p:nvSpPr>
            <p:spPr>
              <a:xfrm>
                <a:off x="9143324" y="2163827"/>
                <a:ext cx="3061339" cy="5763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𝐴𝑣𝑒</m:t>
                      </m:r>
                      <m:d>
                        <m:dPr>
                          <m:ctrlPr>
                            <a:rPr lang="en-GB" sz="1400" b="0" i="1" u="none" strike="noStrike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sz="1400" b="0" i="1" u="none" strike="noStrike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4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4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  <m:r>
                                    <a:rPr lang="en-GB" sz="14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 −</m:t>
                                  </m:r>
                                  <m:r>
                                    <a:rPr lang="en-GB" sz="14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𝐷𝑁</m:t>
                                  </m:r>
                                  <m:sSub>
                                    <m:sSubPr>
                                      <m:ctrlPr>
                                        <a:rPr lang="en-GB" sz="1400" b="0" i="1" u="none" strike="noStrike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400" b="0" i="1" u="none" strike="noStrike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GB" sz="1400" b="0" i="1" u="none" strike="noStrike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sz="14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den>
                              </m:f>
                            </m:e>
                          </m:d>
                        </m:e>
                      </m:d>
                      <m:r>
                        <a:rPr lang="en-GB" sz="1400" b="0" i="1" u="none" strike="noStrike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DK" sz="1400" dirty="0">
                          <a:solidFill>
                            <a:srgbClr val="000000"/>
                          </a:solidFill>
                          <a:latin typeface="Aptos Narrow" panose="020B0004020202020204" pitchFamily="34" charset="0"/>
                        </a:rPr>
                        <m:t>0.1</m:t>
                      </m:r>
                      <m:r>
                        <m:rPr>
                          <m:nor/>
                        </m:rPr>
                        <a:rPr lang="en-GB" sz="1400" b="0" i="0" dirty="0" smtClean="0">
                          <a:solidFill>
                            <a:srgbClr val="000000"/>
                          </a:solidFill>
                          <a:latin typeface="Aptos Narrow" panose="020B0004020202020204" pitchFamily="34" charset="0"/>
                        </a:rPr>
                        <m:t>8</m:t>
                      </m:r>
                      <m:r>
                        <m:rPr>
                          <m:nor/>
                        </m:rPr>
                        <a:rPr lang="en-DK" sz="1400" dirty="0">
                          <a:solidFill>
                            <a:srgbClr val="000000"/>
                          </a:solidFill>
                          <a:latin typeface="Aptos Narrow" panose="020B0004020202020204" pitchFamily="34" charset="0"/>
                        </a:rPr>
                        <m:t>%</m:t>
                      </m:r>
                    </m:oMath>
                  </m:oMathPara>
                </a14:m>
                <a:endParaRPr lang="en-DK" sz="140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BECBA20-7C92-AAF9-9682-6E3DED89BE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3324" y="2163827"/>
                <a:ext cx="3061339" cy="57637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5CACFE7-59EA-7BE2-7E70-B1688283B848}"/>
                  </a:ext>
                </a:extLst>
              </p:cNvPr>
              <p:cNvSpPr txBox="1"/>
              <p:nvPr/>
            </p:nvSpPr>
            <p:spPr>
              <a:xfrm>
                <a:off x="8927764" y="4502763"/>
                <a:ext cx="3492461" cy="5763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u="none" strike="noStrike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</a:rPr>
                        <m:t>𝐴𝑣𝑒</m:t>
                      </m:r>
                      <m:d>
                        <m:dPr>
                          <m:ctrlPr>
                            <a:rPr lang="en-GB" sz="1400" b="0" i="1" u="none" strike="noStrike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sz="1400" b="0" i="1" u="none" strike="noStrike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4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sz="1400" b="0" i="1" u="none" strike="noStrike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400" b="0" i="1" u="none" strike="noStrike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GB" sz="1400" b="0" i="1" u="none" strike="noStrike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𝑆𝐸𝐼</m:t>
                                      </m:r>
                                    </m:sub>
                                  </m:sSub>
                                  <m:r>
                                    <a:rPr lang="en-GB" sz="14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 −</m:t>
                                  </m:r>
                                  <m:r>
                                    <a:rPr lang="en-GB" sz="14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𝐷𝑁</m:t>
                                  </m:r>
                                  <m:sSub>
                                    <m:sSubPr>
                                      <m:ctrlPr>
                                        <a:rPr lang="en-GB" sz="1400" b="0" i="1" u="none" strike="noStrike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400" b="0" i="1" u="none" strike="noStrike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GB" sz="1400" b="0" i="1" u="none" strike="noStrike" smtClean="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400" b="0" i="1" u="none" strike="noStrike" smtClean="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b>
                                          <m:r>
                                            <a:rPr lang="en-GB" sz="1400" b="0" i="1" u="none" strike="noStrike" smtClean="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𝑆𝐸𝐼</m:t>
                                          </m:r>
                                        </m:sub>
                                      </m:sSub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GB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𝑆𝐸𝐼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d>
                      <m:r>
                        <a:rPr lang="en-GB" sz="1400" b="0" i="1" u="none" strike="noStrike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DK" sz="1400" dirty="0">
                          <a:solidFill>
                            <a:srgbClr val="000000"/>
                          </a:solidFill>
                          <a:latin typeface="Aptos Narrow" panose="020B0004020202020204" pitchFamily="34" charset="0"/>
                        </a:rPr>
                        <m:t>0.</m:t>
                      </m:r>
                      <m:r>
                        <m:rPr>
                          <m:nor/>
                        </m:rPr>
                        <a:rPr lang="en-GB" sz="1400" b="0" i="0" dirty="0" smtClean="0">
                          <a:solidFill>
                            <a:srgbClr val="000000"/>
                          </a:solidFill>
                          <a:latin typeface="Aptos Narrow" panose="020B0004020202020204" pitchFamily="34" charset="0"/>
                        </a:rPr>
                        <m:t>32</m:t>
                      </m:r>
                      <m:r>
                        <m:rPr>
                          <m:nor/>
                        </m:rPr>
                        <a:rPr lang="en-DK" sz="1400" dirty="0">
                          <a:solidFill>
                            <a:srgbClr val="000000"/>
                          </a:solidFill>
                          <a:latin typeface="Aptos Narrow" panose="020B0004020202020204" pitchFamily="34" charset="0"/>
                        </a:rPr>
                        <m:t>%</m:t>
                      </m:r>
                    </m:oMath>
                  </m:oMathPara>
                </a14:m>
                <a:endParaRPr lang="en-GB" sz="140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5CACFE7-59EA-7BE2-7E70-B1688283B8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7764" y="4502763"/>
                <a:ext cx="3492461" cy="57637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4B7EC63-B41E-A5D9-D9C4-1A556F292C25}"/>
                  </a:ext>
                </a:extLst>
              </p:cNvPr>
              <p:cNvSpPr txBox="1"/>
              <p:nvPr/>
            </p:nvSpPr>
            <p:spPr>
              <a:xfrm>
                <a:off x="8850762" y="5163035"/>
                <a:ext cx="3510522" cy="5763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𝐴𝑣𝑒</m:t>
                      </m:r>
                      <m:d>
                        <m:dPr>
                          <m:ctrlPr>
                            <a:rPr lang="en-GB" sz="1400" b="0" i="1" u="none" strike="noStrike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sz="1400" b="0" i="1" u="none" strike="noStrike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4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4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𝑑𝐻</m:t>
                                  </m:r>
                                  <m:r>
                                    <a:rPr lang="en-GB" sz="14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 −</m:t>
                                  </m:r>
                                  <m:r>
                                    <a:rPr lang="en-GB" sz="1400" b="0" i="1" u="none" strike="noStrike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𝐷𝑁</m:t>
                                  </m:r>
                                  <m:sSub>
                                    <m:sSubPr>
                                      <m:ctrlPr>
                                        <a:rPr lang="en-GB" sz="1400" b="0" i="1" u="none" strike="noStrike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400" b="0" i="1" u="none" strike="noStrike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en-GB" sz="1400" b="0" i="1" u="none" strike="noStrike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𝑑𝐻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sz="1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𝑑𝐻</m:t>
                                  </m:r>
                                </m:den>
                              </m:f>
                            </m:e>
                          </m:d>
                        </m:e>
                      </m:d>
                      <m:r>
                        <a:rPr lang="en-GB" sz="1400" b="0" i="1" u="none" strike="noStrike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GB" sz="1400" b="0" i="0" dirty="0" smtClean="0">
                          <a:solidFill>
                            <a:srgbClr val="000000"/>
                          </a:solidFill>
                          <a:latin typeface="Aptos Narrow" panose="020B0004020202020204" pitchFamily="34" charset="0"/>
                        </a:rPr>
                        <m:t>2</m:t>
                      </m:r>
                      <m:r>
                        <m:rPr>
                          <m:nor/>
                        </m:rPr>
                        <a:rPr lang="en-DK" sz="1400" dirty="0">
                          <a:solidFill>
                            <a:srgbClr val="000000"/>
                          </a:solidFill>
                          <a:latin typeface="Aptos Narrow" panose="020B0004020202020204" pitchFamily="34" charset="0"/>
                        </a:rPr>
                        <m:t>.</m:t>
                      </m:r>
                      <m:r>
                        <m:rPr>
                          <m:nor/>
                        </m:rPr>
                        <a:rPr lang="en-GB" sz="1400" b="0" i="0" dirty="0" smtClean="0">
                          <a:solidFill>
                            <a:srgbClr val="000000"/>
                          </a:solidFill>
                          <a:latin typeface="Aptos Narrow" panose="020B0004020202020204" pitchFamily="34" charset="0"/>
                        </a:rPr>
                        <m:t>4</m:t>
                      </m:r>
                      <m:r>
                        <m:rPr>
                          <m:nor/>
                        </m:rPr>
                        <a:rPr lang="en-DK" sz="1400" dirty="0">
                          <a:solidFill>
                            <a:srgbClr val="000000"/>
                          </a:solidFill>
                          <a:latin typeface="Aptos Narrow" panose="020B0004020202020204" pitchFamily="34" charset="0"/>
                        </a:rPr>
                        <m:t>%</m:t>
                      </m:r>
                    </m:oMath>
                  </m:oMathPara>
                </a14:m>
                <a:endParaRPr lang="en-DK" sz="140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4B7EC63-B41E-A5D9-D9C4-1A556F292C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0762" y="5163035"/>
                <a:ext cx="3510522" cy="57637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Arrow: Right 11">
            <a:extLst>
              <a:ext uri="{FF2B5EF4-FFF2-40B4-BE49-F238E27FC236}">
                <a16:creationId xmlns:a16="http://schemas.microsoft.com/office/drawing/2014/main" id="{FFA1D9BC-04D0-CD80-BA24-6929FB1CB557}"/>
              </a:ext>
            </a:extLst>
          </p:cNvPr>
          <p:cNvSpPr/>
          <p:nvPr/>
        </p:nvSpPr>
        <p:spPr>
          <a:xfrm>
            <a:off x="5571760" y="3535610"/>
            <a:ext cx="787101" cy="37478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F1B5B1E-A092-7D20-4E40-7DA4711E85A9}"/>
              </a:ext>
            </a:extLst>
          </p:cNvPr>
          <p:cNvSpPr txBox="1"/>
          <p:nvPr/>
        </p:nvSpPr>
        <p:spPr>
          <a:xfrm>
            <a:off x="5559102" y="3281914"/>
            <a:ext cx="676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Train</a:t>
            </a:r>
            <a:endParaRPr lang="en-DK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Cube 14">
            <a:extLst>
              <a:ext uri="{FF2B5EF4-FFF2-40B4-BE49-F238E27FC236}">
                <a16:creationId xmlns:a16="http://schemas.microsoft.com/office/drawing/2014/main" id="{D525B2DC-87E6-82B4-1D22-5E07C5438C32}"/>
              </a:ext>
            </a:extLst>
          </p:cNvPr>
          <p:cNvSpPr/>
          <p:nvPr/>
        </p:nvSpPr>
        <p:spPr>
          <a:xfrm>
            <a:off x="4500160" y="3240969"/>
            <a:ext cx="983550" cy="901871"/>
          </a:xfrm>
          <a:prstGeom prst="cube">
            <a:avLst/>
          </a:prstGeom>
          <a:pattFill prst="pct10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16C3636B-46D2-3069-9B8C-9D94670220B3}"/>
              </a:ext>
            </a:extLst>
          </p:cNvPr>
          <p:cNvSpPr/>
          <p:nvPr/>
        </p:nvSpPr>
        <p:spPr>
          <a:xfrm>
            <a:off x="3620221" y="3547604"/>
            <a:ext cx="787101" cy="37478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A964477-75B1-A478-B068-BEA2D4879830}"/>
              </a:ext>
            </a:extLst>
          </p:cNvPr>
          <p:cNvSpPr txBox="1"/>
          <p:nvPr/>
        </p:nvSpPr>
        <p:spPr>
          <a:xfrm>
            <a:off x="3598877" y="3218729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Run</a:t>
            </a:r>
            <a:endParaRPr lang="en-DK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6FD2D7-56D5-0C04-3994-C7A406695833}"/>
              </a:ext>
            </a:extLst>
          </p:cNvPr>
          <p:cNvSpPr txBox="1"/>
          <p:nvPr/>
        </p:nvSpPr>
        <p:spPr>
          <a:xfrm>
            <a:off x="4707241" y="2881726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LHS</a:t>
            </a:r>
            <a:endParaRPr lang="en-DK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482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9A82F57B-CC54-3D4C-6D79-5DD9E73173BF}"/>
              </a:ext>
            </a:extLst>
          </p:cNvPr>
          <p:cNvSpPr/>
          <p:nvPr/>
        </p:nvSpPr>
        <p:spPr>
          <a:xfrm>
            <a:off x="8876837" y="4914778"/>
            <a:ext cx="2180629" cy="1071155"/>
          </a:xfrm>
          <a:prstGeom prst="round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D09F1578-7A03-2C3F-4A73-5495A65E979D}"/>
              </a:ext>
            </a:extLst>
          </p:cNvPr>
          <p:cNvSpPr/>
          <p:nvPr/>
        </p:nvSpPr>
        <p:spPr>
          <a:xfrm>
            <a:off x="1396087" y="4799390"/>
            <a:ext cx="1863322" cy="1598259"/>
          </a:xfrm>
          <a:prstGeom prst="round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192846-3F40-42EB-9C69-C0D699E68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8500"/>
            <a:ext cx="8613808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Deploying Deep Neural Networks in COMSOL Reduced Order Models</a:t>
            </a:r>
            <a:endParaRPr lang="en-DK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3B794F79-F212-6492-724C-2D8EFB48028D}"/>
              </a:ext>
            </a:extLst>
          </p:cNvPr>
          <p:cNvGrpSpPr/>
          <p:nvPr/>
        </p:nvGrpSpPr>
        <p:grpSpPr>
          <a:xfrm>
            <a:off x="1203080" y="8225477"/>
            <a:ext cx="10064627" cy="4170467"/>
            <a:chOff x="1203080" y="8225477"/>
            <a:chExt cx="10064627" cy="4170467"/>
          </a:xfrm>
        </p:grpSpPr>
        <p:sp>
          <p:nvSpPr>
            <p:cNvPr id="74" name="Rectangle: Rounded Corners 73">
              <a:extLst>
                <a:ext uri="{FF2B5EF4-FFF2-40B4-BE49-F238E27FC236}">
                  <a16:creationId xmlns:a16="http://schemas.microsoft.com/office/drawing/2014/main" id="{B7E78661-2BAC-B840-F76E-07D6C4C4DDDD}"/>
                </a:ext>
              </a:extLst>
            </p:cNvPr>
            <p:cNvSpPr/>
            <p:nvPr/>
          </p:nvSpPr>
          <p:spPr>
            <a:xfrm>
              <a:off x="1203080" y="8670208"/>
              <a:ext cx="3183465" cy="372533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/>
            </a:p>
          </p:txBody>
        </p: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E7D230B9-D99C-845B-23D3-87D49E7572C8}"/>
                </a:ext>
              </a:extLst>
            </p:cNvPr>
            <p:cNvGrpSpPr/>
            <p:nvPr/>
          </p:nvGrpSpPr>
          <p:grpSpPr>
            <a:xfrm>
              <a:off x="1203081" y="8225477"/>
              <a:ext cx="10064626" cy="4170467"/>
              <a:chOff x="5545668" y="1655774"/>
              <a:chExt cx="10064626" cy="4170467"/>
            </a:xfrm>
          </p:grpSpPr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E3988E65-0A94-B3EB-5263-B8AC6EC188AD}"/>
                  </a:ext>
                </a:extLst>
              </p:cNvPr>
              <p:cNvSpPr txBox="1"/>
              <p:nvPr/>
            </p:nvSpPr>
            <p:spPr>
              <a:xfrm>
                <a:off x="6782771" y="2801739"/>
                <a:ext cx="731290" cy="1569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6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</a:t>
                </a:r>
                <a:endParaRPr lang="en-DK" sz="9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" name="Rectangle: Rounded Corners 76">
                <a:extLst>
                  <a:ext uri="{FF2B5EF4-FFF2-40B4-BE49-F238E27FC236}">
                    <a16:creationId xmlns:a16="http://schemas.microsoft.com/office/drawing/2014/main" id="{E11C423B-161F-D6DE-D56F-0A0830F296BF}"/>
                  </a:ext>
                </a:extLst>
              </p:cNvPr>
              <p:cNvSpPr/>
              <p:nvPr/>
            </p:nvSpPr>
            <p:spPr>
              <a:xfrm>
                <a:off x="5545668" y="2100907"/>
                <a:ext cx="10064626" cy="3725334"/>
              </a:xfrm>
              <a:prstGeom prst="roundRect">
                <a:avLst>
                  <a:gd name="adj" fmla="val 13692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 dirty="0"/>
              </a:p>
            </p:txBody>
          </p:sp>
          <p:grpSp>
            <p:nvGrpSpPr>
              <p:cNvPr id="78" name="Group 77">
                <a:extLst>
                  <a:ext uri="{FF2B5EF4-FFF2-40B4-BE49-F238E27FC236}">
                    <a16:creationId xmlns:a16="http://schemas.microsoft.com/office/drawing/2014/main" id="{CAC9FC4F-7E9B-A6C1-ACAC-E45E18A4C494}"/>
                  </a:ext>
                </a:extLst>
              </p:cNvPr>
              <p:cNvGrpSpPr/>
              <p:nvPr/>
            </p:nvGrpSpPr>
            <p:grpSpPr>
              <a:xfrm>
                <a:off x="5782030" y="2417101"/>
                <a:ext cx="2765550" cy="2848371"/>
                <a:chOff x="5457694" y="2565259"/>
                <a:chExt cx="2765550" cy="2848371"/>
              </a:xfrm>
            </p:grpSpPr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F2741ED2-BD03-D373-059B-3CE0FAFDDF77}"/>
                    </a:ext>
                  </a:extLst>
                </p:cNvPr>
                <p:cNvSpPr txBox="1"/>
                <p:nvPr/>
              </p:nvSpPr>
              <p:spPr>
                <a:xfrm>
                  <a:off x="5457694" y="3936302"/>
                  <a:ext cx="2765550" cy="1477328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Latin Hypercube Sampling:</a:t>
                  </a:r>
                </a:p>
                <a:p>
                  <a:r>
                    <a:rPr lang="en-US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Temperature</a:t>
                  </a:r>
                </a:p>
                <a:p>
                  <a:r>
                    <a:rPr lang="en-US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Current (train with Voltage)</a:t>
                  </a:r>
                </a:p>
                <a:p>
                  <a:r>
                    <a:rPr lang="en-US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SOC (Transient simulation)</a:t>
                  </a:r>
                </a:p>
                <a:p>
                  <a:r>
                    <a:rPr lang="en-US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SEI layer thickness</a:t>
                  </a:r>
                </a:p>
              </p:txBody>
            </p:sp>
            <p:grpSp>
              <p:nvGrpSpPr>
                <p:cNvPr id="81" name="Group 80">
                  <a:extLst>
                    <a:ext uri="{FF2B5EF4-FFF2-40B4-BE49-F238E27FC236}">
                      <a16:creationId xmlns:a16="http://schemas.microsoft.com/office/drawing/2014/main" id="{37F5E667-D2B7-4867-25CB-D05CF60E6778}"/>
                    </a:ext>
                  </a:extLst>
                </p:cNvPr>
                <p:cNvGrpSpPr/>
                <p:nvPr/>
              </p:nvGrpSpPr>
              <p:grpSpPr>
                <a:xfrm>
                  <a:off x="5460214" y="3031564"/>
                  <a:ext cx="2762770" cy="908498"/>
                  <a:chOff x="1562567" y="3106057"/>
                  <a:chExt cx="2762770" cy="908498"/>
                </a:xfrm>
              </p:grpSpPr>
              <p:sp>
                <p:nvSpPr>
                  <p:cNvPr id="83" name="Rectangle 82">
                    <a:extLst>
                      <a:ext uri="{FF2B5EF4-FFF2-40B4-BE49-F238E27FC236}">
                        <a16:creationId xmlns:a16="http://schemas.microsoft.com/office/drawing/2014/main" id="{CB095C4D-D4EB-1884-192A-F8EC8D596E19}"/>
                      </a:ext>
                    </a:extLst>
                  </p:cNvPr>
                  <p:cNvSpPr/>
                  <p:nvPr/>
                </p:nvSpPr>
                <p:spPr>
                  <a:xfrm>
                    <a:off x="1562567" y="3106057"/>
                    <a:ext cx="2762770" cy="903735"/>
                  </a:xfrm>
                  <a:prstGeom prst="rect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DK"/>
                  </a:p>
                </p:txBody>
              </p:sp>
              <p:sp>
                <p:nvSpPr>
                  <p:cNvPr id="84" name="Rectangle 83">
                    <a:extLst>
                      <a:ext uri="{FF2B5EF4-FFF2-40B4-BE49-F238E27FC236}">
                        <a16:creationId xmlns:a16="http://schemas.microsoft.com/office/drawing/2014/main" id="{9323EF18-126A-EA2B-D840-D83A076B962C}"/>
                      </a:ext>
                    </a:extLst>
                  </p:cNvPr>
                  <p:cNvSpPr/>
                  <p:nvPr/>
                </p:nvSpPr>
                <p:spPr>
                  <a:xfrm>
                    <a:off x="3280409" y="3554196"/>
                    <a:ext cx="304333" cy="312600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00B050">
                          <a:shade val="30000"/>
                          <a:satMod val="115000"/>
                        </a:srgbClr>
                      </a:gs>
                      <a:gs pos="50000">
                        <a:srgbClr val="00B050">
                          <a:shade val="67500"/>
                          <a:satMod val="115000"/>
                        </a:srgbClr>
                      </a:gs>
                      <a:gs pos="100000">
                        <a:srgbClr val="00B050">
                          <a:shade val="100000"/>
                          <a:satMod val="115000"/>
                        </a:srgbClr>
                      </a:gs>
                    </a:gsLst>
                    <a:lin ang="16200000" scaled="1"/>
                    <a:tileRect/>
                  </a:gra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DK"/>
                  </a:p>
                </p:txBody>
              </p:sp>
              <p:sp>
                <p:nvSpPr>
                  <p:cNvPr id="85" name="Rectangle 84">
                    <a:extLst>
                      <a:ext uri="{FF2B5EF4-FFF2-40B4-BE49-F238E27FC236}">
                        <a16:creationId xmlns:a16="http://schemas.microsoft.com/office/drawing/2014/main" id="{2AC27B51-F71A-2774-C1DC-5EFC6CFE3EE8}"/>
                      </a:ext>
                    </a:extLst>
                  </p:cNvPr>
                  <p:cNvSpPr/>
                  <p:nvPr/>
                </p:nvSpPr>
                <p:spPr>
                  <a:xfrm>
                    <a:off x="3699173" y="3554196"/>
                    <a:ext cx="304333" cy="312600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chemeClr val="accent1">
                          <a:shade val="30000"/>
                          <a:satMod val="115000"/>
                        </a:schemeClr>
                      </a:gs>
                      <a:gs pos="50000">
                        <a:schemeClr val="accent1">
                          <a:shade val="67500"/>
                          <a:satMod val="115000"/>
                        </a:schemeClr>
                      </a:gs>
                      <a:gs pos="100000">
                        <a:schemeClr val="accent1">
                          <a:shade val="100000"/>
                          <a:satMod val="115000"/>
                        </a:schemeClr>
                      </a:gs>
                    </a:gsLst>
                    <a:lin ang="5400000" scaled="1"/>
                    <a:tileRect/>
                  </a:gra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DK"/>
                  </a:p>
                </p:txBody>
              </p:sp>
              <p:cxnSp>
                <p:nvCxnSpPr>
                  <p:cNvPr id="86" name="Straight Connector 85">
                    <a:extLst>
                      <a:ext uri="{FF2B5EF4-FFF2-40B4-BE49-F238E27FC236}">
                        <a16:creationId xmlns:a16="http://schemas.microsoft.com/office/drawing/2014/main" id="{EE5B0C26-9E35-0BC2-7664-9C028659741D}"/>
                      </a:ext>
                    </a:extLst>
                  </p:cNvPr>
                  <p:cNvCxnSpPr/>
                  <p:nvPr/>
                </p:nvCxnSpPr>
                <p:spPr>
                  <a:xfrm>
                    <a:off x="1809204" y="3809220"/>
                    <a:ext cx="806760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sp>
                <p:nvSpPr>
                  <p:cNvPr id="87" name="TextBox 86">
                    <a:extLst>
                      <a:ext uri="{FF2B5EF4-FFF2-40B4-BE49-F238E27FC236}">
                        <a16:creationId xmlns:a16="http://schemas.microsoft.com/office/drawing/2014/main" id="{2223678C-4F4E-35EB-D0D8-A4E7AB83AB93}"/>
                      </a:ext>
                    </a:extLst>
                  </p:cNvPr>
                  <p:cNvSpPr txBox="1"/>
                  <p:nvPr/>
                </p:nvSpPr>
                <p:spPr>
                  <a:xfrm>
                    <a:off x="2749518" y="3552890"/>
                    <a:ext cx="357790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4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+</a:t>
                    </a:r>
                    <a:endParaRPr lang="en-DK" sz="24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8" name="TextBox 87">
                    <a:extLst>
                      <a:ext uri="{FF2B5EF4-FFF2-40B4-BE49-F238E27FC236}">
                        <a16:creationId xmlns:a16="http://schemas.microsoft.com/office/drawing/2014/main" id="{04880EC2-2F0C-51ED-FE5A-CE21D899CD3E}"/>
                      </a:ext>
                    </a:extLst>
                  </p:cNvPr>
                  <p:cNvSpPr txBox="1"/>
                  <p:nvPr/>
                </p:nvSpPr>
                <p:spPr>
                  <a:xfrm>
                    <a:off x="1979803" y="3145041"/>
                    <a:ext cx="561372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4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1D</a:t>
                    </a:r>
                    <a:endParaRPr lang="en-DK" sz="240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9" name="TextBox 88">
                    <a:extLst>
                      <a:ext uri="{FF2B5EF4-FFF2-40B4-BE49-F238E27FC236}">
                        <a16:creationId xmlns:a16="http://schemas.microsoft.com/office/drawing/2014/main" id="{E5B2FB81-F82D-A7B7-C547-5F1B1476D956}"/>
                      </a:ext>
                    </a:extLst>
                  </p:cNvPr>
                  <p:cNvSpPr txBox="1"/>
                  <p:nvPr/>
                </p:nvSpPr>
                <p:spPr>
                  <a:xfrm>
                    <a:off x="3380013" y="3137858"/>
                    <a:ext cx="561372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4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2D</a:t>
                    </a:r>
                    <a:endParaRPr lang="en-DK" sz="240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00FD6E8B-86F8-6C9D-9C41-1D70EA960B4B}"/>
                    </a:ext>
                  </a:extLst>
                </p:cNvPr>
                <p:cNvSpPr txBox="1"/>
                <p:nvPr/>
              </p:nvSpPr>
              <p:spPr>
                <a:xfrm>
                  <a:off x="5484541" y="2565259"/>
                  <a:ext cx="271901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Generate parameters</a:t>
                  </a:r>
                  <a:endParaRPr lang="en-DK" sz="2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273E3B72-D46D-8DB7-4683-55CB53BB3955}"/>
                  </a:ext>
                </a:extLst>
              </p:cNvPr>
              <p:cNvSpPr txBox="1"/>
              <p:nvPr/>
            </p:nvSpPr>
            <p:spPr>
              <a:xfrm>
                <a:off x="9147530" y="1655774"/>
                <a:ext cx="284188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Surrogate modelling</a:t>
                </a:r>
                <a:endParaRPr lang="en-DK" sz="2400" u="sng" dirty="0"/>
              </a:p>
            </p:txBody>
          </p:sp>
        </p:grpSp>
        <p:pic>
          <p:nvPicPr>
            <p:cNvPr id="90" name="Picture 89" descr="A network of green lines and dots&#10;&#10;Description automatically generated">
              <a:extLst>
                <a:ext uri="{FF2B5EF4-FFF2-40B4-BE49-F238E27FC236}">
                  <a16:creationId xmlns:a16="http://schemas.microsoft.com/office/drawing/2014/main" id="{2823D2EF-93C2-DDBE-6D28-4F74B77967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42" t="27925" r="77960" b="16947"/>
            <a:stretch/>
          </p:blipFill>
          <p:spPr>
            <a:xfrm rot="10800000">
              <a:off x="1470537" y="10518932"/>
              <a:ext cx="65471" cy="1196229"/>
            </a:xfrm>
            <a:prstGeom prst="rect">
              <a:avLst/>
            </a:prstGeom>
          </p:spPr>
        </p:pic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0DB404AE-976C-03E5-17FE-27257CCE1CF2}"/>
                </a:ext>
              </a:extLst>
            </p:cNvPr>
            <p:cNvSpPr txBox="1"/>
            <p:nvPr/>
          </p:nvSpPr>
          <p:spPr>
            <a:xfrm>
              <a:off x="5377136" y="8618293"/>
              <a:ext cx="290175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Train</a:t>
              </a:r>
            </a:p>
            <a:p>
              <a:pPr algn="ctr"/>
              <a:r>
                <a:rPr lang="en-US" sz="2400">
                  <a:latin typeface="Times New Roman" panose="02020603050405020304" pitchFamily="18" charset="0"/>
                  <a:cs typeface="Times New Roman" panose="02020603050405020304" pitchFamily="18" charset="0"/>
                </a:rPr>
                <a:t>Deep Neural Network</a:t>
              </a:r>
              <a:endParaRPr lang="en-DK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54569BAA-4E63-E9EF-C888-37855179EBAD}"/>
                </a:ext>
              </a:extLst>
            </p:cNvPr>
            <p:cNvSpPr txBox="1"/>
            <p:nvPr/>
          </p:nvSpPr>
          <p:spPr>
            <a:xfrm>
              <a:off x="9652653" y="8997845"/>
              <a:ext cx="10550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>
                  <a:latin typeface="Times New Roman" panose="02020603050405020304" pitchFamily="18" charset="0"/>
                  <a:cs typeface="Times New Roman" panose="02020603050405020304" pitchFamily="18" charset="0"/>
                </a:rPr>
                <a:t>Predict</a:t>
              </a:r>
              <a:endParaRPr lang="en-DK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7F2C265C-4820-AE70-0C3E-8E2DCB48FA53}"/>
                </a:ext>
              </a:extLst>
            </p:cNvPr>
            <p:cNvSpPr txBox="1"/>
            <p:nvPr/>
          </p:nvSpPr>
          <p:spPr>
            <a:xfrm>
              <a:off x="9108507" y="9514455"/>
              <a:ext cx="2076574" cy="2031325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  Heat source</a:t>
              </a:r>
            </a:p>
            <a:p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  Current</a:t>
              </a:r>
            </a:p>
            <a:p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  SEI layer growth</a:t>
              </a:r>
            </a:p>
          </p:txBody>
        </p:sp>
        <p:pic>
          <p:nvPicPr>
            <p:cNvPr id="94" name="Picture 93" descr="A network of green lines and dots&#10;&#10;Description automatically generated">
              <a:extLst>
                <a:ext uri="{FF2B5EF4-FFF2-40B4-BE49-F238E27FC236}">
                  <a16:creationId xmlns:a16="http://schemas.microsoft.com/office/drawing/2014/main" id="{A07BB49A-5793-A454-8855-005B289CFB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398" t="16896" r="19539" b="15808"/>
            <a:stretch/>
          </p:blipFill>
          <p:spPr>
            <a:xfrm rot="10800000">
              <a:off x="4185303" y="9259491"/>
              <a:ext cx="4933951" cy="3058621"/>
            </a:xfrm>
            <a:prstGeom prst="rect">
              <a:avLst/>
            </a:prstGeom>
          </p:spPr>
        </p:pic>
        <p:pic>
          <p:nvPicPr>
            <p:cNvPr id="95" name="Picture 94" descr="A network of green lines and dots&#10;&#10;Description automatically generated">
              <a:extLst>
                <a:ext uri="{FF2B5EF4-FFF2-40B4-BE49-F238E27FC236}">
                  <a16:creationId xmlns:a16="http://schemas.microsoft.com/office/drawing/2014/main" id="{737E4157-A738-FD93-0C4F-487D26F8E8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398" t="16896" r="19539" b="15808"/>
            <a:stretch/>
          </p:blipFill>
          <p:spPr>
            <a:xfrm rot="10800000">
              <a:off x="9421655" y="9562717"/>
              <a:ext cx="1244365" cy="771398"/>
            </a:xfrm>
            <a:prstGeom prst="rect">
              <a:avLst/>
            </a:prstGeom>
          </p:spPr>
        </p:pic>
        <p:pic>
          <p:nvPicPr>
            <p:cNvPr id="96" name="Picture 95" descr="A network of green lines and dots&#10;&#10;Description automatically generated">
              <a:extLst>
                <a:ext uri="{FF2B5EF4-FFF2-40B4-BE49-F238E27FC236}">
                  <a16:creationId xmlns:a16="http://schemas.microsoft.com/office/drawing/2014/main" id="{19442C9B-226B-1893-5372-123D9BD84C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14" t="35611" r="77954" b="35534"/>
            <a:stretch/>
          </p:blipFill>
          <p:spPr>
            <a:xfrm rot="10800000">
              <a:off x="9214204" y="10761377"/>
              <a:ext cx="67645" cy="634120"/>
            </a:xfrm>
            <a:prstGeom prst="rect">
              <a:avLst/>
            </a:prstGeom>
          </p:spPr>
        </p:pic>
      </p:grpSp>
      <p:pic>
        <p:nvPicPr>
          <p:cNvPr id="98" name="Picture 97">
            <a:extLst>
              <a:ext uri="{FF2B5EF4-FFF2-40B4-BE49-F238E27FC236}">
                <a16:creationId xmlns:a16="http://schemas.microsoft.com/office/drawing/2014/main" id="{FE956401-B813-F791-F8F6-D6B0EB399D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6733" y="1320546"/>
            <a:ext cx="6072443" cy="2552186"/>
          </a:xfrm>
          <a:prstGeom prst="rect">
            <a:avLst/>
          </a:prstGeom>
        </p:spPr>
      </p:pic>
      <p:pic>
        <p:nvPicPr>
          <p:cNvPr id="125" name="Picture 124">
            <a:extLst>
              <a:ext uri="{FF2B5EF4-FFF2-40B4-BE49-F238E27FC236}">
                <a16:creationId xmlns:a16="http://schemas.microsoft.com/office/drawing/2014/main" id="{7D6DA898-7FA9-D3DD-4688-36776D7BEC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6341" y="3946748"/>
            <a:ext cx="2058106" cy="2689464"/>
          </a:xfrm>
          <a:prstGeom prst="rect">
            <a:avLst/>
          </a:prstGeom>
        </p:spPr>
      </p:pic>
      <p:sp>
        <p:nvSpPr>
          <p:cNvPr id="126" name="Arrow: Left-Right 125">
            <a:extLst>
              <a:ext uri="{FF2B5EF4-FFF2-40B4-BE49-F238E27FC236}">
                <a16:creationId xmlns:a16="http://schemas.microsoft.com/office/drawing/2014/main" id="{EFBB2659-D66C-924C-D358-5E1EB5C3CB67}"/>
              </a:ext>
            </a:extLst>
          </p:cNvPr>
          <p:cNvSpPr/>
          <p:nvPr/>
        </p:nvSpPr>
        <p:spPr>
          <a:xfrm>
            <a:off x="3464138" y="5356719"/>
            <a:ext cx="1226740" cy="406500"/>
          </a:xfrm>
          <a:prstGeom prst="leftRightArrow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27" name="Arrow: Left-Right 126">
            <a:extLst>
              <a:ext uri="{FF2B5EF4-FFF2-40B4-BE49-F238E27FC236}">
                <a16:creationId xmlns:a16="http://schemas.microsoft.com/office/drawing/2014/main" id="{4066B511-117E-28EF-5D20-F08B98A804D0}"/>
              </a:ext>
            </a:extLst>
          </p:cNvPr>
          <p:cNvSpPr/>
          <p:nvPr/>
        </p:nvSpPr>
        <p:spPr>
          <a:xfrm>
            <a:off x="7522302" y="5356719"/>
            <a:ext cx="1226740" cy="406500"/>
          </a:xfrm>
          <a:prstGeom prst="leftRightArrow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28" name="Arrow: Left-Right 127">
            <a:extLst>
              <a:ext uri="{FF2B5EF4-FFF2-40B4-BE49-F238E27FC236}">
                <a16:creationId xmlns:a16="http://schemas.microsoft.com/office/drawing/2014/main" id="{6D1F7162-6656-8F32-CA53-B69E42D8EC35}"/>
              </a:ext>
            </a:extLst>
          </p:cNvPr>
          <p:cNvSpPr/>
          <p:nvPr/>
        </p:nvSpPr>
        <p:spPr>
          <a:xfrm rot="5400000">
            <a:off x="6040478" y="3677073"/>
            <a:ext cx="817100" cy="406500"/>
          </a:xfrm>
          <a:prstGeom prst="leftRightArrow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pic>
        <p:nvPicPr>
          <p:cNvPr id="132" name="Picture 131">
            <a:extLst>
              <a:ext uri="{FF2B5EF4-FFF2-40B4-BE49-F238E27FC236}">
                <a16:creationId xmlns:a16="http://schemas.microsoft.com/office/drawing/2014/main" id="{1E05ED33-742F-56D7-0B6C-80C48F2B6E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4344" y="6917138"/>
            <a:ext cx="2553056" cy="2591162"/>
          </a:xfrm>
          <a:prstGeom prst="rect">
            <a:avLst/>
          </a:prstGeom>
        </p:spPr>
      </p:pic>
      <p:sp>
        <p:nvSpPr>
          <p:cNvPr id="141" name="TextBox 140">
            <a:extLst>
              <a:ext uri="{FF2B5EF4-FFF2-40B4-BE49-F238E27FC236}">
                <a16:creationId xmlns:a16="http://schemas.microsoft.com/office/drawing/2014/main" id="{1111BF7D-16AA-5999-7272-75EC93FF8E27}"/>
              </a:ext>
            </a:extLst>
          </p:cNvPr>
          <p:cNvSpPr txBox="1"/>
          <p:nvPr/>
        </p:nvSpPr>
        <p:spPr>
          <a:xfrm>
            <a:off x="1343422" y="4407758"/>
            <a:ext cx="28418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Conventional physics</a:t>
            </a:r>
            <a:endParaRPr lang="en-DK" u="sng" dirty="0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A3B0C0D-54EE-CFDB-95C6-11AD321672FB}"/>
              </a:ext>
            </a:extLst>
          </p:cNvPr>
          <p:cNvSpPr txBox="1"/>
          <p:nvPr/>
        </p:nvSpPr>
        <p:spPr>
          <a:xfrm>
            <a:off x="8876837" y="4430059"/>
            <a:ext cx="28418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Self-defined fields</a:t>
            </a:r>
            <a:endParaRPr lang="en-DK" u="sng" dirty="0"/>
          </a:p>
        </p:txBody>
      </p:sp>
      <p:pic>
        <p:nvPicPr>
          <p:cNvPr id="145" name="Picture 144">
            <a:extLst>
              <a:ext uri="{FF2B5EF4-FFF2-40B4-BE49-F238E27FC236}">
                <a16:creationId xmlns:a16="http://schemas.microsoft.com/office/drawing/2014/main" id="{1B58C771-E7A4-E23F-60F4-1A96DC0C23D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161" y="5126277"/>
            <a:ext cx="304800" cy="304800"/>
          </a:xfrm>
          <a:prstGeom prst="rect">
            <a:avLst/>
          </a:prstGeom>
        </p:spPr>
      </p:pic>
      <p:pic>
        <p:nvPicPr>
          <p:cNvPr id="147" name="Picture 146">
            <a:extLst>
              <a:ext uri="{FF2B5EF4-FFF2-40B4-BE49-F238E27FC236}">
                <a16:creationId xmlns:a16="http://schemas.microsoft.com/office/drawing/2014/main" id="{D7467628-D5CE-F6F0-4588-1F0E5C0B1E7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161" y="5900319"/>
            <a:ext cx="304800" cy="304800"/>
          </a:xfrm>
          <a:prstGeom prst="rect">
            <a:avLst/>
          </a:prstGeom>
        </p:spPr>
      </p:pic>
      <p:pic>
        <p:nvPicPr>
          <p:cNvPr id="149" name="Picture 148">
            <a:extLst>
              <a:ext uri="{FF2B5EF4-FFF2-40B4-BE49-F238E27FC236}">
                <a16:creationId xmlns:a16="http://schemas.microsoft.com/office/drawing/2014/main" id="{4ECA02A9-386F-FA8D-8A8A-97A886F5667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457" y="5491674"/>
            <a:ext cx="304800" cy="304800"/>
          </a:xfrm>
          <a:prstGeom prst="rect">
            <a:avLst/>
          </a:prstGeom>
        </p:spPr>
      </p:pic>
      <p:pic>
        <p:nvPicPr>
          <p:cNvPr id="155" name="Picture 154">
            <a:extLst>
              <a:ext uri="{FF2B5EF4-FFF2-40B4-BE49-F238E27FC236}">
                <a16:creationId xmlns:a16="http://schemas.microsoft.com/office/drawing/2014/main" id="{A080975F-7927-C331-B2AA-9695CF9FB26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860" y="5159209"/>
            <a:ext cx="304800" cy="304800"/>
          </a:xfrm>
          <a:prstGeom prst="rect">
            <a:avLst/>
          </a:prstGeom>
        </p:spPr>
      </p:pic>
      <p:pic>
        <p:nvPicPr>
          <p:cNvPr id="157" name="Picture 156">
            <a:extLst>
              <a:ext uri="{FF2B5EF4-FFF2-40B4-BE49-F238E27FC236}">
                <a16:creationId xmlns:a16="http://schemas.microsoft.com/office/drawing/2014/main" id="{52BD4B8E-0443-B58D-AB53-6408F629541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8422" y="5496371"/>
            <a:ext cx="304800" cy="304800"/>
          </a:xfrm>
          <a:prstGeom prst="rect">
            <a:avLst/>
          </a:prstGeom>
        </p:spPr>
      </p:pic>
      <p:sp>
        <p:nvSpPr>
          <p:cNvPr id="158" name="TextBox 157">
            <a:extLst>
              <a:ext uri="{FF2B5EF4-FFF2-40B4-BE49-F238E27FC236}">
                <a16:creationId xmlns:a16="http://schemas.microsoft.com/office/drawing/2014/main" id="{10DCC10A-17A4-9A64-E14C-2AC1D6F2D376}"/>
              </a:ext>
            </a:extLst>
          </p:cNvPr>
          <p:cNvSpPr txBox="1"/>
          <p:nvPr/>
        </p:nvSpPr>
        <p:spPr>
          <a:xfrm>
            <a:off x="1863327" y="5065910"/>
            <a:ext cx="9087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AC/DC</a:t>
            </a:r>
            <a:endParaRPr lang="en-DK" dirty="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0D3F8010-81BF-2F7E-BB37-6600FD6C0193}"/>
              </a:ext>
            </a:extLst>
          </p:cNvPr>
          <p:cNvSpPr txBox="1"/>
          <p:nvPr/>
        </p:nvSpPr>
        <p:spPr>
          <a:xfrm>
            <a:off x="1863327" y="5454817"/>
            <a:ext cx="12475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Fluid Flow</a:t>
            </a:r>
            <a:endParaRPr lang="en-DK" dirty="0"/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14A146C1-999C-56FC-FD39-C3850D27E0FD}"/>
              </a:ext>
            </a:extLst>
          </p:cNvPr>
          <p:cNvSpPr txBox="1"/>
          <p:nvPr/>
        </p:nvSpPr>
        <p:spPr>
          <a:xfrm>
            <a:off x="1863327" y="5843724"/>
            <a:ext cx="15965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 Transfer</a:t>
            </a:r>
            <a:endParaRPr lang="en-DK" dirty="0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C4F9AF4B-6A65-83E3-DEED-180654BE93F3}"/>
              </a:ext>
            </a:extLst>
          </p:cNvPr>
          <p:cNvSpPr txBox="1"/>
          <p:nvPr/>
        </p:nvSpPr>
        <p:spPr>
          <a:xfrm>
            <a:off x="9246290" y="5127039"/>
            <a:ext cx="14922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Global ODE</a:t>
            </a:r>
            <a:endParaRPr lang="en-DK" dirty="0"/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3C3334AF-EB49-095C-8120-E37F5CB9BCFB}"/>
              </a:ext>
            </a:extLst>
          </p:cNvPr>
          <p:cNvSpPr txBox="1"/>
          <p:nvPr/>
        </p:nvSpPr>
        <p:spPr>
          <a:xfrm>
            <a:off x="9279926" y="5459408"/>
            <a:ext cx="14922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Weak form</a:t>
            </a:r>
            <a:endParaRPr lang="en-DK" dirty="0"/>
          </a:p>
        </p:txBody>
      </p:sp>
    </p:spTree>
    <p:extLst>
      <p:ext uri="{BB962C8B-B14F-4D97-AF65-F5344CB8AC3E}">
        <p14:creationId xmlns:p14="http://schemas.microsoft.com/office/powerpoint/2010/main" val="422355981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59B6E645973D40A200F1158BE467D9" ma:contentTypeVersion="14" ma:contentTypeDescription="Create a new document." ma:contentTypeScope="" ma:versionID="7df6ff3afb72f6c2985d8a35a1d7607e">
  <xsd:schema xmlns:xsd="http://www.w3.org/2001/XMLSchema" xmlns:xs="http://www.w3.org/2001/XMLSchema" xmlns:p="http://schemas.microsoft.com/office/2006/metadata/properties" xmlns:ns2="9e5a6bc1-e4dc-40b5-b6bc-2060f354e379" xmlns:ns3="7a919db7-8c8a-4f13-8188-a78fb6b49e68" targetNamespace="http://schemas.microsoft.com/office/2006/metadata/properties" ma:root="true" ma:fieldsID="d029d307ee8e6da50fe4ed4284b6368e" ns2:_="" ns3:_="">
    <xsd:import namespace="9e5a6bc1-e4dc-40b5-b6bc-2060f354e379"/>
    <xsd:import namespace="7a919db7-8c8a-4f13-8188-a78fb6b49e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5a6bc1-e4dc-40b5-b6bc-2060f354e3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7cd30c60-db43-4d31-b71e-0db4493723a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919db7-8c8a-4f13-8188-a78fb6b49e68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2c89658b-6e7f-4fb4-8df1-fce43fb34609}" ma:internalName="TaxCatchAll" ma:showField="CatchAllData" ma:web="7a919db7-8c8a-4f13-8188-a78fb6b49e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e5a6bc1-e4dc-40b5-b6bc-2060f354e379">
      <Terms xmlns="http://schemas.microsoft.com/office/infopath/2007/PartnerControls"/>
    </lcf76f155ced4ddcb4097134ff3c332f>
    <TaxCatchAll xmlns="7a919db7-8c8a-4f13-8188-a78fb6b49e68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6231FBF-7DF8-4FD2-89D6-F4C94C7B6B77}">
  <ds:schemaRefs>
    <ds:schemaRef ds:uri="7a919db7-8c8a-4f13-8188-a78fb6b49e68"/>
    <ds:schemaRef ds:uri="9e5a6bc1-e4dc-40b5-b6bc-2060f354e37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5DD15733-7857-4099-96C9-B9C4C272ED08}">
  <ds:schemaRefs>
    <ds:schemaRef ds:uri="http://schemas.microsoft.com/office/infopath/2007/PartnerControls"/>
    <ds:schemaRef ds:uri="http://purl.org/dc/dcmitype/"/>
    <ds:schemaRef ds:uri="9e5a6bc1-e4dc-40b5-b6bc-2060f354e379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7a919db7-8c8a-4f13-8188-a78fb6b49e68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D58104C3-8296-4523-B0FB-68261453463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3824</TotalTime>
  <Words>923</Words>
  <Application>Microsoft Office PowerPoint</Application>
  <PresentationFormat>Widescreen</PresentationFormat>
  <Paragraphs>272</Paragraphs>
  <Slides>23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Aptos</vt:lpstr>
      <vt:lpstr>Aptos Narrow</vt:lpstr>
      <vt:lpstr>Arial</vt:lpstr>
      <vt:lpstr>Calibri</vt:lpstr>
      <vt:lpstr>Calibri Light</vt:lpstr>
      <vt:lpstr>Cambria Math</vt:lpstr>
      <vt:lpstr>Times New Roman</vt:lpstr>
      <vt:lpstr>1_Office Theme</vt:lpstr>
      <vt:lpstr>resolvent Novel Method For Predicting Lifetime Degradation Of Battery Packs Using COMSOL Surrogate Models</vt:lpstr>
      <vt:lpstr>Introduction</vt:lpstr>
      <vt:lpstr>Introduction</vt:lpstr>
      <vt:lpstr>Introduction</vt:lpstr>
      <vt:lpstr>Battery chemistry</vt:lpstr>
      <vt:lpstr>Battery chemistry</vt:lpstr>
      <vt:lpstr>Battery chemistry to surrogate modelling</vt:lpstr>
      <vt:lpstr>Train Deep Neural Networks for Predictions</vt:lpstr>
      <vt:lpstr>Deploying Deep Neural Networks in COMSOL Reduced Order Models</vt:lpstr>
      <vt:lpstr>Degradation – Full Battery Cell 300A Discharge</vt:lpstr>
      <vt:lpstr>Degradation – Full Battery Cell 1200A Discharge</vt:lpstr>
      <vt:lpstr>Going from Cell to Module degradation</vt:lpstr>
      <vt:lpstr>Going from Cell to Module degradation</vt:lpstr>
      <vt:lpstr>Going from Cell to Module degradation</vt:lpstr>
      <vt:lpstr>Module Serial Connection for High voltage</vt:lpstr>
      <vt:lpstr>Module Serial Connection Degradation Pattern</vt:lpstr>
      <vt:lpstr>Module Serial Connection Degradation Pattern</vt:lpstr>
      <vt:lpstr>Module including physics important for temperature of module</vt:lpstr>
      <vt:lpstr>From Cell to Pack</vt:lpstr>
      <vt:lpstr>Thank you for listening</vt:lpstr>
      <vt:lpstr>End of presentation</vt:lpstr>
      <vt:lpstr>What is COMSOL surrogate modelling</vt:lpstr>
      <vt:lpstr>Learnings from surrogate modelling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resolvent An example use case of COMSOL surrogate modelling</dc:title>
  <dc:creator>André Steckel</dc:creator>
  <cp:lastModifiedBy>André Steckel</cp:lastModifiedBy>
  <cp:revision>6</cp:revision>
  <dcterms:created xsi:type="dcterms:W3CDTF">2024-01-22T13:35:37Z</dcterms:created>
  <dcterms:modified xsi:type="dcterms:W3CDTF">2024-10-21T22:23:06Z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0x0101003B59B6E645973D40A200F1158BE467D9</vt:lpwstr>
  </property>
  <property fmtid="{D5CDD505-2E9C-101B-9397-08002B2CF9AE}" pid="3" name="MediaServiceImageTags">
    <vt:lpwstr/>
  </property>
</Properties>
</file>