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02" r:id="rId2"/>
    <p:sldId id="1319" r:id="rId3"/>
    <p:sldId id="793" r:id="rId4"/>
    <p:sldId id="1844" r:id="rId5"/>
    <p:sldId id="1843" r:id="rId6"/>
    <p:sldId id="1858" r:id="rId7"/>
    <p:sldId id="1845" r:id="rId8"/>
    <p:sldId id="1846" r:id="rId9"/>
    <p:sldId id="1855" r:id="rId10"/>
    <p:sldId id="1856" r:id="rId11"/>
    <p:sldId id="1848" r:id="rId12"/>
    <p:sldId id="1849" r:id="rId13"/>
    <p:sldId id="1850" r:id="rId14"/>
    <p:sldId id="1854" r:id="rId15"/>
    <p:sldId id="1841" r:id="rId16"/>
  </p:sldIdLst>
  <p:sldSz cx="12193588" cy="6858000"/>
  <p:notesSz cx="6400800" cy="8686800"/>
  <p:embeddedFontLst>
    <p:embeddedFont>
      <p:font typeface="CMU Bright" panose="02000603000000000000" pitchFamily="2" charset="0"/>
      <p:regular r:id="rId19"/>
      <p:bold r:id="rId20"/>
      <p:italic r:id="rId21"/>
      <p:boldItalic r:id="rId22"/>
    </p:embeddedFont>
    <p:embeddedFont>
      <p:font typeface="DIN Alternate" panose="02020500000000000000" pitchFamily="18" charset="0"/>
      <p:regular r:id="rId23"/>
      <p:bold r:id="rId24"/>
    </p:embeddedFont>
    <p:embeddedFont>
      <p:font typeface="DIN Alternate Medium" panose="02020500000000000000" pitchFamily="18" charset="0"/>
      <p:regular r:id="rId25"/>
    </p:embeddedFont>
    <p:embeddedFont>
      <p:font typeface="Eurostile" panose="020B0504020202050204" pitchFamily="34" charset="0"/>
      <p:regular r:id="rId26"/>
      <p:bold r:id="rId27"/>
    </p:embeddedFont>
  </p:embeddedFontLst>
  <p:custShowLst>
    <p:custShow name="Besprechung Plansee SE, Reutte, 04.11.2022" id="0">
      <p:sldLst>
        <p:sld r:id="rId2"/>
      </p:sldLst>
    </p:custShow>
  </p:custShowLst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36">
          <p15:clr>
            <a:srgbClr val="A4A3A4"/>
          </p15:clr>
        </p15:guide>
        <p15:guide id="2" pos="20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F5F5F"/>
    <a:srgbClr val="E6F7FE"/>
    <a:srgbClr val="0000FF"/>
    <a:srgbClr val="FF99FF"/>
    <a:srgbClr val="FFC800"/>
    <a:srgbClr val="FFE100"/>
    <a:srgbClr val="FFFF00"/>
    <a:srgbClr val="FF9900"/>
    <a:srgbClr val="28B93E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9481" autoAdjust="0"/>
  </p:normalViewPr>
  <p:slideViewPr>
    <p:cSldViewPr snapToGrid="0" snapToObjects="1">
      <p:cViewPr varScale="1">
        <p:scale>
          <a:sx n="192" d="100"/>
          <a:sy n="192" d="100"/>
        </p:scale>
        <p:origin x="154" y="269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4" d="100"/>
          <a:sy n="104" d="100"/>
        </p:scale>
        <p:origin x="-3576" y="-96"/>
      </p:cViewPr>
      <p:guideLst>
        <p:guide orient="horz" pos="2736"/>
        <p:guide pos="20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t" anchorCtr="0" compatLnSpc="1">
            <a:prstTxWarp prst="textNoShape">
              <a:avLst/>
            </a:prstTxWarp>
          </a:bodyPr>
          <a:lstStyle>
            <a:lvl1pPr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27438" y="0"/>
            <a:ext cx="2773362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t" anchorCtr="0" compatLnSpc="1">
            <a:prstTxWarp prst="textNoShape">
              <a:avLst/>
            </a:prstTxWarp>
          </a:bodyPr>
          <a:lstStyle>
            <a:lvl1pPr algn="r"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62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3413"/>
            <a:ext cx="27733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b" anchorCtr="0" compatLnSpc="1">
            <a:prstTxWarp prst="textNoShape">
              <a:avLst/>
            </a:prstTxWarp>
          </a:bodyPr>
          <a:lstStyle>
            <a:lvl1pPr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62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27438" y="8253413"/>
            <a:ext cx="2773362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b" anchorCtr="0" compatLnSpc="1">
            <a:prstTxWarp prst="textNoShape">
              <a:avLst/>
            </a:prstTxWarp>
          </a:bodyPr>
          <a:lstStyle>
            <a:lvl1pPr algn="r" defTabSz="823913">
              <a:defRPr sz="1000"/>
            </a:lvl1pPr>
          </a:lstStyle>
          <a:p>
            <a:pPr>
              <a:defRPr/>
            </a:pPr>
            <a:fld id="{0942190B-231B-405D-B3B0-8DF0F40A775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446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t" anchorCtr="0" compatLnSpc="1">
            <a:prstTxWarp prst="textNoShape">
              <a:avLst/>
            </a:prstTxWarp>
          </a:bodyPr>
          <a:lstStyle>
            <a:lvl1pPr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7438" y="0"/>
            <a:ext cx="2773362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t" anchorCtr="0" compatLnSpc="1">
            <a:prstTxWarp prst="textNoShape">
              <a:avLst/>
            </a:prstTxWarp>
          </a:bodyPr>
          <a:lstStyle>
            <a:lvl1pPr algn="r"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9563" y="652463"/>
            <a:ext cx="5786437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9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54075" y="4125913"/>
            <a:ext cx="4692650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Klicken Sie, um die Formate des Vorlagentextes zu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3413"/>
            <a:ext cx="27733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b" anchorCtr="0" compatLnSpc="1">
            <a:prstTxWarp prst="textNoShape">
              <a:avLst/>
            </a:prstTxWarp>
          </a:bodyPr>
          <a:lstStyle>
            <a:lvl1pPr defTabSz="823913"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9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7438" y="8253413"/>
            <a:ext cx="2773362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399" tIns="41200" rIns="82399" bIns="41200" numCol="1" anchor="b" anchorCtr="0" compatLnSpc="1">
            <a:prstTxWarp prst="textNoShape">
              <a:avLst/>
            </a:prstTxWarp>
          </a:bodyPr>
          <a:lstStyle>
            <a:lvl1pPr algn="r" defTabSz="823913">
              <a:defRPr sz="1000"/>
            </a:lvl1pPr>
          </a:lstStyle>
          <a:p>
            <a:pPr>
              <a:defRPr/>
            </a:pPr>
            <a:fld id="{17D3BA0C-3B06-49A7-B37A-1BA284AE687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66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519" y="2130427"/>
            <a:ext cx="1036455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9038" y="3886200"/>
            <a:ext cx="8535512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344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63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65755" y="1"/>
            <a:ext cx="2819767" cy="64531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6453" y="1"/>
            <a:ext cx="8256075" cy="645318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344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>
                <a:latin typeface="DIN Alternate Medium" panose="02020500000000000000" pitchFamily="18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79388" indent="-179388">
              <a:buFont typeface="Wingdings" panose="05000000000000000000" pitchFamily="2" charset="2"/>
              <a:buChar char="§"/>
              <a:defRPr sz="2000">
                <a:latin typeface="DIN Alternate Medium" panose="02020500000000000000" pitchFamily="18" charset="0"/>
              </a:defRPr>
            </a:lvl1pPr>
            <a:lvl2pPr marL="358775" indent="-192088">
              <a:buFont typeface="Wingdings" panose="05000000000000000000" pitchFamily="2" charset="2"/>
              <a:buChar char="§"/>
              <a:defRPr sz="1800"/>
            </a:lvl2pPr>
            <a:lvl3pPr marL="538163" indent="-179388">
              <a:buFont typeface="Wingdings" panose="05000000000000000000" pitchFamily="2" charset="2"/>
              <a:buChar char="§"/>
              <a:defRPr sz="1600"/>
            </a:lvl3pPr>
            <a:lvl4pPr marL="715963" indent="-177800">
              <a:buFont typeface="Wingdings" panose="05000000000000000000" pitchFamily="2" charset="2"/>
              <a:buChar char="§"/>
              <a:defRPr sz="1400"/>
            </a:lvl4pPr>
            <a:lvl5pPr marL="895350" indent="-179388">
              <a:buFont typeface="Wingdings" panose="05000000000000000000" pitchFamily="2" charset="2"/>
              <a:buChar char="§"/>
              <a:defRPr sz="1200"/>
            </a:lvl5pPr>
            <a:lvl6pPr marL="1074738" indent="-180975">
              <a:buFont typeface="Wingdings" panose="05000000000000000000" pitchFamily="2" charset="2"/>
              <a:buChar char="§"/>
              <a:defRPr sz="1000">
                <a:latin typeface="DIN Alternate" panose="02020500000000000000" pitchFamily="18" charset="0"/>
              </a:defRPr>
            </a:lvl6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384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209" y="4406902"/>
            <a:ext cx="103645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209" y="2906713"/>
            <a:ext cx="103645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1092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6453" y="801689"/>
            <a:ext cx="5537921" cy="565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47601" y="801689"/>
            <a:ext cx="5537921" cy="565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873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80" y="274639"/>
            <a:ext cx="1097422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79" y="1535114"/>
            <a:ext cx="538761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79" y="2174875"/>
            <a:ext cx="53876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4177" y="1535114"/>
            <a:ext cx="538973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4177" y="2174875"/>
            <a:ext cx="53897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440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118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824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83" y="273050"/>
            <a:ext cx="40116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354" y="273053"/>
            <a:ext cx="68165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83" y="1435103"/>
            <a:ext cx="40116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46500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0028" y="4800601"/>
            <a:ext cx="7316153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90028" y="612775"/>
            <a:ext cx="731615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AT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90028" y="5367339"/>
            <a:ext cx="7316153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7087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7"/>
          <p:cNvSpPr>
            <a:spLocks noChangeArrowheads="1"/>
          </p:cNvSpPr>
          <p:nvPr/>
        </p:nvSpPr>
        <p:spPr bwMode="auto">
          <a:xfrm>
            <a:off x="0" y="6461127"/>
            <a:ext cx="12193588" cy="41275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2400" dirty="0"/>
          </a:p>
        </p:txBody>
      </p:sp>
      <p:sp>
        <p:nvSpPr>
          <p:cNvPr id="1027" name="Rectangle 46"/>
          <p:cNvSpPr>
            <a:spLocks noChangeArrowheads="1"/>
          </p:cNvSpPr>
          <p:nvPr userDrawn="1"/>
        </p:nvSpPr>
        <p:spPr bwMode="auto">
          <a:xfrm>
            <a:off x="0" y="2"/>
            <a:ext cx="12193588" cy="41275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2400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53" y="2"/>
            <a:ext cx="11279068" cy="4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Klicken Sie, um das Titelformat zu bearbeiten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53" y="801689"/>
            <a:ext cx="11279069" cy="565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Klicken Sie, um die Formate des Vorlagentextes zu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031" name="Line 25"/>
          <p:cNvSpPr>
            <a:spLocks noChangeShapeType="1"/>
          </p:cNvSpPr>
          <p:nvPr/>
        </p:nvSpPr>
        <p:spPr bwMode="auto">
          <a:xfrm>
            <a:off x="10403766" y="6597307"/>
            <a:ext cx="0" cy="179388"/>
          </a:xfrm>
          <a:prstGeom prst="line">
            <a:avLst/>
          </a:prstGeom>
          <a:noFill/>
          <a:ln w="3175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 sz="2400" dirty="0"/>
          </a:p>
        </p:txBody>
      </p:sp>
      <p:sp>
        <p:nvSpPr>
          <p:cNvPr id="1033" name="Text Box 56"/>
          <p:cNvSpPr txBox="1">
            <a:spLocks noChangeArrowheads="1"/>
          </p:cNvSpPr>
          <p:nvPr/>
        </p:nvSpPr>
        <p:spPr bwMode="auto">
          <a:xfrm>
            <a:off x="10111305" y="6473768"/>
            <a:ext cx="16758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COMSOL Conference</a:t>
            </a:r>
          </a:p>
          <a:p>
            <a:pPr algn="r" eaLnBrk="1" hangingPunct="1">
              <a:defRPr/>
            </a:pPr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2024 Florence</a:t>
            </a:r>
          </a:p>
        </p:txBody>
      </p:sp>
      <p:sp>
        <p:nvSpPr>
          <p:cNvPr id="1034" name="Text Box 60"/>
          <p:cNvSpPr txBox="1">
            <a:spLocks noChangeArrowheads="1"/>
          </p:cNvSpPr>
          <p:nvPr/>
        </p:nvSpPr>
        <p:spPr bwMode="auto">
          <a:xfrm>
            <a:off x="9431617" y="6567488"/>
            <a:ext cx="98135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October 22-24</a:t>
            </a:r>
            <a:endParaRPr lang="en-US" sz="1000" dirty="0">
              <a:solidFill>
                <a:srgbClr val="5F5F5F"/>
              </a:solidFill>
              <a:highlight>
                <a:srgbClr val="FFFF00"/>
              </a:highlight>
              <a:latin typeface="DIN Alternate" panose="02020500000000000000" pitchFamily="18" charset="0"/>
            </a:endParaRPr>
          </a:p>
        </p:txBody>
      </p:sp>
      <p:sp>
        <p:nvSpPr>
          <p:cNvPr id="1036" name="Text Box 63"/>
          <p:cNvSpPr txBox="1">
            <a:spLocks noChangeArrowheads="1"/>
          </p:cNvSpPr>
          <p:nvPr/>
        </p:nvSpPr>
        <p:spPr bwMode="auto">
          <a:xfrm>
            <a:off x="5793575" y="6565900"/>
            <a:ext cx="62549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- </a:t>
            </a:r>
            <a:fld id="{198F6B05-277E-41DD-A9C3-EC92C89EA55B}" type="slidenum">
              <a:rPr lang="en-US" sz="1000" smtClean="0">
                <a:solidFill>
                  <a:srgbClr val="5F5F5F"/>
                </a:solidFill>
                <a:latin typeface="DIN Alternate" panose="02020500000000000000" pitchFamily="18" charset="0"/>
              </a:rPr>
              <a:pPr algn="ctr" eaLnBrk="1" hangingPunct="1">
                <a:defRPr/>
              </a:pPr>
              <a:t>‹Nr.›</a:t>
            </a:fld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 -</a:t>
            </a:r>
          </a:p>
        </p:txBody>
      </p:sp>
      <p:pic>
        <p:nvPicPr>
          <p:cNvPr id="15" name="Picture 69" descr="D:\DATA\cenumerics\Corporate Design\Logos\cenumerics\ppt-logo.gif">
            <a:extLst>
              <a:ext uri="{FF2B5EF4-FFF2-40B4-BE49-F238E27FC236}">
                <a16:creationId xmlns:a16="http://schemas.microsoft.com/office/drawing/2014/main" id="{3E49DA26-D1B2-E521-0B13-EA615E49F4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979"/>
          <a:stretch>
            <a:fillRect/>
          </a:stretch>
        </p:blipFill>
        <p:spPr bwMode="auto">
          <a:xfrm>
            <a:off x="9428573" y="96610"/>
            <a:ext cx="2256949" cy="25816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D0B18BCE-42D8-CEFB-AEB6-E4E9BA87EED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6453" y="6589146"/>
            <a:ext cx="1419225" cy="142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DIN Alternate" panose="02020500000000000000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5pPr>
      <a:lvl6pPr marL="457189" algn="l" rtl="0" fontAlgn="base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1600" b="1">
          <a:solidFill>
            <a:srgbClr val="5F5F5F"/>
          </a:solidFill>
          <a:latin typeface="Eurostile" pitchFamily="34" charset="0"/>
        </a:defRPr>
      </a:lvl9pPr>
    </p:titleStyle>
    <p:bodyStyle>
      <a:lvl1pPr marL="96836" indent="-96836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DIN Alternate" panose="02020500000000000000" pitchFamily="18" charset="0"/>
          <a:ea typeface="+mn-ea"/>
          <a:cs typeface="+mn-cs"/>
        </a:defRPr>
      </a:lvl1pPr>
      <a:lvl2pPr marL="481001" indent="-19367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5F5F5F"/>
          </a:solidFill>
          <a:latin typeface="DIN Alternate" panose="02020500000000000000" pitchFamily="18" charset="0"/>
        </a:defRPr>
      </a:lvl2pPr>
      <a:lvl3pPr marL="760394" indent="-88898" algn="l" rtl="0" eaLnBrk="0" fontAlgn="base" hangingPunct="0">
        <a:spcBef>
          <a:spcPct val="20000"/>
        </a:spcBef>
        <a:spcAft>
          <a:spcPct val="0"/>
        </a:spcAft>
        <a:buChar char="•"/>
        <a:defRPr sz="1100">
          <a:solidFill>
            <a:srgbClr val="5F5F5F"/>
          </a:solidFill>
          <a:latin typeface="DIN Alternate" panose="02020500000000000000" pitchFamily="18" charset="0"/>
        </a:defRPr>
      </a:lvl3pPr>
      <a:lvl4pPr marL="1049312" indent="-98423" algn="l" rtl="0" eaLnBrk="0" fontAlgn="base" hangingPunct="0">
        <a:spcBef>
          <a:spcPct val="20000"/>
        </a:spcBef>
        <a:spcAft>
          <a:spcPct val="0"/>
        </a:spcAft>
        <a:buChar char="–"/>
        <a:defRPr sz="900">
          <a:solidFill>
            <a:srgbClr val="5F5F5F"/>
          </a:solidFill>
          <a:latin typeface="DIN Alternate" panose="02020500000000000000" pitchFamily="18" charset="0"/>
        </a:defRPr>
      </a:lvl4pPr>
      <a:lvl5pPr marL="1333467" indent="-92072" algn="l" rtl="0" eaLnBrk="0" fontAlgn="base" hangingPunct="0">
        <a:spcBef>
          <a:spcPct val="20000"/>
        </a:spcBef>
        <a:spcAft>
          <a:spcPct val="0"/>
        </a:spcAft>
        <a:buChar char="-"/>
        <a:defRPr sz="800">
          <a:solidFill>
            <a:srgbClr val="5F5F5F"/>
          </a:solidFill>
          <a:latin typeface="DIN Alternate" panose="02020500000000000000" pitchFamily="18" charset="0"/>
        </a:defRPr>
      </a:lvl5pPr>
      <a:lvl6pPr marL="1790655" indent="-92072" algn="l" rtl="0" fontAlgn="base">
        <a:spcBef>
          <a:spcPct val="20000"/>
        </a:spcBef>
        <a:spcAft>
          <a:spcPct val="0"/>
        </a:spcAft>
        <a:buChar char="-"/>
        <a:defRPr sz="800">
          <a:solidFill>
            <a:srgbClr val="5F5F5F"/>
          </a:solidFill>
          <a:latin typeface="+mn-lt"/>
        </a:defRPr>
      </a:lvl6pPr>
      <a:lvl7pPr marL="2247844" indent="-92072" algn="l" rtl="0" fontAlgn="base">
        <a:spcBef>
          <a:spcPct val="20000"/>
        </a:spcBef>
        <a:spcAft>
          <a:spcPct val="0"/>
        </a:spcAft>
        <a:buChar char="-"/>
        <a:defRPr sz="800">
          <a:solidFill>
            <a:srgbClr val="5F5F5F"/>
          </a:solidFill>
          <a:latin typeface="+mn-lt"/>
        </a:defRPr>
      </a:lvl7pPr>
      <a:lvl8pPr marL="2705032" indent="-92072" algn="l" rtl="0" fontAlgn="base">
        <a:spcBef>
          <a:spcPct val="20000"/>
        </a:spcBef>
        <a:spcAft>
          <a:spcPct val="0"/>
        </a:spcAft>
        <a:buChar char="-"/>
        <a:defRPr sz="800">
          <a:solidFill>
            <a:srgbClr val="5F5F5F"/>
          </a:solidFill>
          <a:latin typeface="+mn-lt"/>
        </a:defRPr>
      </a:lvl8pPr>
      <a:lvl9pPr marL="3162221" indent="-92072" algn="l" rtl="0" fontAlgn="base">
        <a:spcBef>
          <a:spcPct val="20000"/>
        </a:spcBef>
        <a:spcAft>
          <a:spcPct val="0"/>
        </a:spcAft>
        <a:buChar char="-"/>
        <a:defRPr sz="800">
          <a:solidFill>
            <a:srgbClr val="5F5F5F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Xraytubeinhousing_commons.png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pekpy.smile.ki.se/" TargetMode="Externa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BF1254F-875E-477F-977B-7DB476B96C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39116" y="3790228"/>
            <a:ext cx="1800000" cy="590283"/>
          </a:xfrm>
          <a:prstGeom prst="rect">
            <a:avLst/>
          </a:prstGeom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193774" y="2143053"/>
            <a:ext cx="544257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COMSOL Conference 2024 Florence</a:t>
            </a:r>
          </a:p>
          <a:p>
            <a:pPr algn="r" eaLnBrk="1" hangingPunct="1"/>
            <a:endParaRPr lang="en-US" sz="16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algn="r" eaLnBrk="1" hangingPunct="1"/>
            <a:r>
              <a:rPr lang="en-US" sz="2800" dirty="0">
                <a:solidFill>
                  <a:srgbClr val="5F5F5F"/>
                </a:solidFill>
                <a:latin typeface="DIN Alternate Medium" panose="02020500000000000000" pitchFamily="18" charset="0"/>
              </a:rPr>
              <a:t>Monte-Carlo Model for Radiation</a:t>
            </a:r>
          </a:p>
          <a:p>
            <a:pPr algn="r" eaLnBrk="1" hangingPunct="1"/>
            <a:r>
              <a:rPr lang="en-US" sz="2800" dirty="0">
                <a:solidFill>
                  <a:srgbClr val="5F5F5F"/>
                </a:solidFill>
                <a:latin typeface="DIN Alternate Medium" panose="02020500000000000000" pitchFamily="18" charset="0"/>
              </a:rPr>
              <a:t>Transport in Solid X-Ray Targets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12193588" cy="4127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C4C1AA66-5882-46DF-8408-E42483511E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8117" y="3685296"/>
            <a:ext cx="5767053" cy="0"/>
          </a:xfrm>
          <a:prstGeom prst="line">
            <a:avLst/>
          </a:prstGeom>
          <a:noFill/>
          <a:ln w="3175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CFAFD938-1BB6-4CE3-AC29-1ACAD361C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516" y="4440621"/>
            <a:ext cx="2788006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800" u="sng" dirty="0">
                <a:solidFill>
                  <a:srgbClr val="5F5F5F"/>
                </a:solidFill>
                <a:latin typeface="DIN Alternate" panose="02020500000000000000" pitchFamily="18" charset="0"/>
              </a:rPr>
              <a:t>Dr. Christian Feist</a:t>
            </a:r>
          </a:p>
          <a:p>
            <a:pPr algn="r" eaLnBrk="1" hangingPunct="1"/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Consulting engineer | Accredited and</a:t>
            </a:r>
          </a:p>
          <a:p>
            <a:pPr algn="r" eaLnBrk="1" hangingPunct="1"/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certified expert | COMSOL certified consultant</a:t>
            </a:r>
          </a:p>
          <a:p>
            <a:pPr algn="r" eaLnBrk="1" hangingPunct="1"/>
            <a:endParaRPr lang="en-US" sz="16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algn="r" eaLnBrk="1" hangingPunct="1"/>
            <a:r>
              <a:rPr lang="en-US" sz="1600" dirty="0">
                <a:solidFill>
                  <a:srgbClr val="5F5F5F"/>
                </a:solidFill>
                <a:latin typeface="DIN Alternate" panose="02020500000000000000" pitchFamily="18" charset="0"/>
              </a:rPr>
              <a:t>CENUMERICS</a:t>
            </a:r>
            <a:endParaRPr lang="en-US" altLang="de-DE" sz="12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6020 Innsbruck</a:t>
            </a: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Austria</a:t>
            </a: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Christian.Feist@cenumerics.com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D3F118BA-E169-4EE4-9843-E4C8D9359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8571" y="4440621"/>
            <a:ext cx="2667782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Dr. Arno Plankensteiner</a:t>
            </a:r>
          </a:p>
          <a:p>
            <a:pPr algn="r" eaLnBrk="1" hangingPunct="1"/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Director Corporate</a:t>
            </a:r>
          </a:p>
          <a:p>
            <a:pPr algn="r" eaLnBrk="1" hangingPunct="1"/>
            <a:r>
              <a:rPr lang="en-US" sz="1000" dirty="0">
                <a:solidFill>
                  <a:srgbClr val="5F5F5F"/>
                </a:solidFill>
                <a:latin typeface="DIN Alternate" panose="02020500000000000000" pitchFamily="18" charset="0"/>
              </a:rPr>
              <a:t>Research &amp; Development</a:t>
            </a:r>
          </a:p>
          <a:p>
            <a:pPr algn="r" eaLnBrk="1" hangingPunct="1"/>
            <a:endParaRPr lang="en-US" sz="16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algn="r" eaLnBrk="1" hangingPunct="1"/>
            <a:r>
              <a:rPr lang="en-US" sz="1600" dirty="0">
                <a:solidFill>
                  <a:srgbClr val="5F5F5F"/>
                </a:solidFill>
                <a:latin typeface="DIN Alternate" panose="02020500000000000000" pitchFamily="18" charset="0"/>
              </a:rPr>
              <a:t>PLANSEE SE</a:t>
            </a:r>
            <a:endParaRPr lang="en-US" altLang="de-DE" sz="12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6600 Reutte</a:t>
            </a: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Austria</a:t>
            </a:r>
          </a:p>
          <a:p>
            <a:pPr lvl="0" algn="r" eaLnBrk="1" hangingPunct="1"/>
            <a:r>
              <a:rPr lang="en-US" altLang="de-DE" sz="1200" dirty="0">
                <a:solidFill>
                  <a:srgbClr val="5F5F5F"/>
                </a:solidFill>
                <a:latin typeface="DIN Alternate" panose="02020500000000000000" pitchFamily="18" charset="0"/>
              </a:rPr>
              <a:t>Arno.Plankensteiner@plansee.com</a:t>
            </a:r>
          </a:p>
        </p:txBody>
      </p:sp>
      <p:pic>
        <p:nvPicPr>
          <p:cNvPr id="2" name="Picture 5" descr="D:\DATA\cenumerics\Entwicklung Firmenkonzept\Logos\cenumerics\Logo cenumerics 50% 300dpi.tif">
            <a:extLst>
              <a:ext uri="{FF2B5EF4-FFF2-40B4-BE49-F238E27FC236}">
                <a16:creationId xmlns:a16="http://schemas.microsoft.com/office/drawing/2014/main" id="{C0B6D88F-8224-7580-BCBB-3E1858945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117" y="3875462"/>
            <a:ext cx="2888812" cy="4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>
            <a:extLst>
              <a:ext uri="{FF2B5EF4-FFF2-40B4-BE49-F238E27FC236}">
                <a16:creationId xmlns:a16="http://schemas.microsoft.com/office/drawing/2014/main" id="{9CF9D4DC-1661-05E7-2C14-AE71AE839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29" y="1688763"/>
            <a:ext cx="5717311" cy="4764426"/>
          </a:xfrm>
          <a:prstGeom prst="rect">
            <a:avLst/>
          </a:prstGeom>
        </p:spPr>
      </p:pic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50B5E714-F460-CC3A-E700-855AC1B77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66" y="1706400"/>
            <a:ext cx="2293333" cy="125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9335CE-482A-0963-2CC1-8FD13CF5E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System</a:t>
            </a:r>
          </a:p>
          <a:p>
            <a:pPr marL="179387" lvl="1" indent="0">
              <a:buNone/>
              <a:tabLst>
                <a:tab pos="2520000" algn="ctr"/>
                <a:tab pos="8280000" algn="ctr"/>
              </a:tabLst>
            </a:pPr>
            <a:r>
              <a:rPr lang="en-US" dirty="0"/>
              <a:t>	Geometry with target and detector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E0D59B-F3ED-EA4E-C38A-4CFCEAD8A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2CE4196-FEA2-5331-5382-DBAA33609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6840" y="1688763"/>
            <a:ext cx="4764426" cy="4764426"/>
          </a:xfrm>
          <a:prstGeom prst="rect">
            <a:avLst/>
          </a:prstGeom>
          <a:noFill/>
          <a:ln w="9525">
            <a:solidFill>
              <a:srgbClr val="C00000"/>
            </a:solidFill>
            <a:prstDash val="sysDash"/>
          </a:ln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FA41BBD0-83D3-8711-6EC5-F249BEA6428C}"/>
              </a:ext>
            </a:extLst>
          </p:cNvPr>
          <p:cNvGrpSpPr/>
          <p:nvPr/>
        </p:nvGrpSpPr>
        <p:grpSpPr>
          <a:xfrm>
            <a:off x="1873531" y="1688763"/>
            <a:ext cx="4594897" cy="4764426"/>
            <a:chOff x="1873531" y="1688763"/>
            <a:chExt cx="4594897" cy="4764426"/>
          </a:xfrm>
        </p:grpSpPr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3B842777-F506-7A06-127D-F219784AD6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4325" y="1688763"/>
              <a:ext cx="4594103" cy="1645551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2BDBA446-63ED-E994-8D94-25DB868E50DE}"/>
                </a:ext>
              </a:extLst>
            </p:cNvPr>
            <p:cNvCxnSpPr>
              <a:cxnSpLocks/>
            </p:cNvCxnSpPr>
            <p:nvPr/>
          </p:nvCxnSpPr>
          <p:spPr>
            <a:xfrm>
              <a:off x="1873531" y="4414314"/>
              <a:ext cx="4593309" cy="2038875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3FFB2A4-EA7B-2217-2179-5175B1669A61}"/>
              </a:ext>
            </a:extLst>
          </p:cNvPr>
          <p:cNvGrpSpPr/>
          <p:nvPr/>
        </p:nvGrpSpPr>
        <p:grpSpPr>
          <a:xfrm>
            <a:off x="1874325" y="2061663"/>
            <a:ext cx="1080000" cy="2352651"/>
            <a:chOff x="1874325" y="2061663"/>
            <a:chExt cx="1080000" cy="2352651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394C98F0-855F-5748-FDBD-684F89337A8A}"/>
                </a:ext>
              </a:extLst>
            </p:cNvPr>
            <p:cNvSpPr/>
            <p:nvPr/>
          </p:nvSpPr>
          <p:spPr>
            <a:xfrm>
              <a:off x="1874325" y="3334314"/>
              <a:ext cx="1080000" cy="108000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54FC0119-A327-89EF-5BC1-A13C6AE38E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4325" y="2061663"/>
              <a:ext cx="446764" cy="1272651"/>
            </a:xfrm>
            <a:prstGeom prst="line">
              <a:avLst/>
            </a:prstGeom>
            <a:ln w="9525" cap="rnd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9170D93-60A9-0732-CA8C-7086444A09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21089" y="2061663"/>
              <a:ext cx="191100" cy="19110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D7CB75E5-C975-B5CE-AE5B-77CCD800AF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12189" y="2061663"/>
              <a:ext cx="442136" cy="1272651"/>
            </a:xfrm>
            <a:prstGeom prst="line">
              <a:avLst/>
            </a:prstGeom>
            <a:ln w="9525" cap="rnd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CEEB985F-FE3C-4FAC-7741-B9E43B805CCB}"/>
              </a:ext>
            </a:extLst>
          </p:cNvPr>
          <p:cNvSpPr txBox="1"/>
          <p:nvPr/>
        </p:nvSpPr>
        <p:spPr>
          <a:xfrm>
            <a:off x="6374739" y="1161416"/>
            <a:ext cx="4804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Computational domain with accumulator grid</a:t>
            </a:r>
          </a:p>
        </p:txBody>
      </p:sp>
    </p:spTree>
    <p:extLst>
      <p:ext uri="{BB962C8B-B14F-4D97-AF65-F5344CB8AC3E}">
        <p14:creationId xmlns:p14="http://schemas.microsoft.com/office/powerpoint/2010/main" val="3988759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1BDA93-9AF8-A127-F21F-FCD3D5195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1689"/>
            <a:ext cx="11279069" cy="56515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Results for pencil electron beam</a:t>
            </a:r>
          </a:p>
          <a:p>
            <a:pPr marL="179387" lvl="1" indent="0">
              <a:buNone/>
            </a:pPr>
            <a:r>
              <a:rPr lang="en-US" dirty="0"/>
              <a:t>Total target photon fluence and energy fluence per incident electron</a:t>
            </a:r>
          </a:p>
          <a:p>
            <a:pPr marL="358775" lvl="2" indent="0">
              <a:buNone/>
              <a:tabLst>
                <a:tab pos="3060000" algn="ctr"/>
                <a:tab pos="8460000" algn="ctr"/>
              </a:tabLst>
            </a:pPr>
            <a:r>
              <a:rPr lang="en-US" dirty="0"/>
              <a:t>	Fluence	Energy fluence</a:t>
            </a:r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 algn="ctr">
              <a:buNone/>
            </a:pPr>
            <a:r>
              <a:rPr lang="en-US" dirty="0"/>
              <a:t>sample size: </a:t>
            </a:r>
            <a:r>
              <a:rPr lang="en-US" b="0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</a:t>
            </a:r>
            <a:r>
              <a:rPr lang="en-US" b="0" baseline="-25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</a:t>
            </a:r>
            <a:r>
              <a:rPr lang="en-US" b="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3·10</a:t>
            </a:r>
            <a:r>
              <a:rPr lang="en-US" b="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5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7570C07-A696-E0CC-54E7-76E536C41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53" y="2"/>
            <a:ext cx="11279068" cy="412751"/>
          </a:xfrm>
        </p:spPr>
        <p:txBody>
          <a:bodyPr/>
          <a:lstStyle/>
          <a:p>
            <a:r>
              <a:rPr lang="en-US" dirty="0"/>
              <a:t>APPLICATION</a:t>
            </a:r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F0FDB760-854B-ABC6-F8B0-34FED5BE4CA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809" y="1569349"/>
            <a:ext cx="211199" cy="201600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7A2E5FA3-03C5-F76D-0AB8-F3025E9BE93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407" y="1569349"/>
            <a:ext cx="221867" cy="2016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962C061-64C3-D363-AB2E-3E5D307B10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836000"/>
            <a:ext cx="5002647" cy="428798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828C784-52A8-5FB9-670F-59FEAB1E94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0000" y="1836000"/>
            <a:ext cx="5002647" cy="428798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FEECEA4-B9A3-C4E6-5BB4-EC7C64C9CD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73998" y="414000"/>
            <a:ext cx="1715193" cy="1429328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8F41B5F-4C5C-E64E-6074-12C609E7D5C3}"/>
              </a:ext>
            </a:extLst>
          </p:cNvPr>
          <p:cNvGrpSpPr/>
          <p:nvPr/>
        </p:nvGrpSpPr>
        <p:grpSpPr>
          <a:xfrm>
            <a:off x="1950080" y="2069001"/>
            <a:ext cx="3567093" cy="3567600"/>
            <a:chOff x="1950080" y="2069001"/>
            <a:chExt cx="3567093" cy="3567600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18D8C9A9-A07C-FBCD-40F4-BC8F9E460C6A}"/>
                </a:ext>
              </a:extLst>
            </p:cNvPr>
            <p:cNvCxnSpPr>
              <a:cxnSpLocks/>
            </p:cNvCxnSpPr>
            <p:nvPr/>
          </p:nvCxnSpPr>
          <p:spPr>
            <a:xfrm>
              <a:off x="1950080" y="3852801"/>
              <a:ext cx="3567093" cy="0"/>
            </a:xfrm>
            <a:prstGeom prst="line">
              <a:avLst/>
            </a:prstGeom>
            <a:ln w="3175">
              <a:solidFill>
                <a:srgbClr val="5F5F5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58A0FC0A-0CFE-CD51-AC40-657B824A2033}"/>
                </a:ext>
              </a:extLst>
            </p:cNvPr>
            <p:cNvCxnSpPr>
              <a:cxnSpLocks/>
            </p:cNvCxnSpPr>
            <p:nvPr/>
          </p:nvCxnSpPr>
          <p:spPr>
            <a:xfrm>
              <a:off x="3733453" y="2069001"/>
              <a:ext cx="0" cy="3567600"/>
            </a:xfrm>
            <a:prstGeom prst="line">
              <a:avLst/>
            </a:prstGeom>
            <a:ln w="3175">
              <a:solidFill>
                <a:srgbClr val="5F5F5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ABB0E96-B897-00F7-7575-88F48ECA2952}"/>
              </a:ext>
            </a:extLst>
          </p:cNvPr>
          <p:cNvGrpSpPr/>
          <p:nvPr/>
        </p:nvGrpSpPr>
        <p:grpSpPr>
          <a:xfrm>
            <a:off x="7070173" y="2067536"/>
            <a:ext cx="3567093" cy="3567600"/>
            <a:chOff x="1950080" y="2069001"/>
            <a:chExt cx="3567093" cy="3567600"/>
          </a:xfrm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BB469272-ACE1-0136-D4EB-F9CE13E3231F}"/>
                </a:ext>
              </a:extLst>
            </p:cNvPr>
            <p:cNvCxnSpPr>
              <a:cxnSpLocks/>
            </p:cNvCxnSpPr>
            <p:nvPr/>
          </p:nvCxnSpPr>
          <p:spPr>
            <a:xfrm>
              <a:off x="1950080" y="3852801"/>
              <a:ext cx="3567093" cy="0"/>
            </a:xfrm>
            <a:prstGeom prst="line">
              <a:avLst/>
            </a:prstGeom>
            <a:ln w="3175">
              <a:solidFill>
                <a:srgbClr val="5F5F5F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8ABA71BF-0315-5753-6771-13D8E6912DED}"/>
                </a:ext>
              </a:extLst>
            </p:cNvPr>
            <p:cNvCxnSpPr>
              <a:cxnSpLocks/>
            </p:cNvCxnSpPr>
            <p:nvPr/>
          </p:nvCxnSpPr>
          <p:spPr>
            <a:xfrm>
              <a:off x="3733453" y="2069001"/>
              <a:ext cx="0" cy="3567600"/>
            </a:xfrm>
            <a:prstGeom prst="line">
              <a:avLst/>
            </a:prstGeom>
            <a:ln w="3175">
              <a:solidFill>
                <a:srgbClr val="5F5F5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BBEF03F7-1E58-183C-E7CA-CAF6130CCEA2}"/>
              </a:ext>
            </a:extLst>
          </p:cNvPr>
          <p:cNvGrpSpPr/>
          <p:nvPr/>
        </p:nvGrpSpPr>
        <p:grpSpPr>
          <a:xfrm>
            <a:off x="4997608" y="2944371"/>
            <a:ext cx="2594946" cy="908430"/>
            <a:chOff x="4997608" y="2944371"/>
            <a:chExt cx="2594946" cy="908430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EEC786EF-0289-7457-D0E6-627E97F4A2C9}"/>
                </a:ext>
              </a:extLst>
            </p:cNvPr>
            <p:cNvSpPr txBox="1"/>
            <p:nvPr/>
          </p:nvSpPr>
          <p:spPr>
            <a:xfrm>
              <a:off x="5438979" y="2944371"/>
              <a:ext cx="17109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distributions app. symmetric </a:t>
              </a:r>
              <a:r>
                <a:rPr lang="en-US" sz="1000" dirty="0" err="1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wrt</a:t>
              </a:r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. </a:t>
              </a:r>
              <a:r>
                <a:rPr kumimoji="0" lang="el-GR" sz="1000" i="1" u="none" strike="noStrike" kern="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η</a:t>
              </a:r>
              <a:r>
                <a:rPr kumimoji="0" lang="en-US" sz="1000" i="0" u="none" strike="noStrike" kern="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= 0</a:t>
              </a:r>
              <a:endParaRPr lang="en-US" sz="1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5A53C971-E81C-71EF-FC31-D15CF0DED4AF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4997608" y="3144426"/>
              <a:ext cx="441371" cy="708375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49796BD7-0710-991A-2193-2977619811FC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7149942" y="3144426"/>
              <a:ext cx="442612" cy="706910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CF8EB8E1-0140-20B9-10DF-4E7D41228FB1}"/>
              </a:ext>
            </a:extLst>
          </p:cNvPr>
          <p:cNvGrpSpPr/>
          <p:nvPr/>
        </p:nvGrpSpPr>
        <p:grpSpPr>
          <a:xfrm>
            <a:off x="4277458" y="4444512"/>
            <a:ext cx="5016011" cy="1319650"/>
            <a:chOff x="4277458" y="4444512"/>
            <a:chExt cx="5016011" cy="1319650"/>
          </a:xfrm>
        </p:grpSpPr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576829BA-34D0-B3BF-EE2C-4F4E616664BE}"/>
                </a:ext>
              </a:extLst>
            </p:cNvPr>
            <p:cNvSpPr txBox="1"/>
            <p:nvPr/>
          </p:nvSpPr>
          <p:spPr>
            <a:xfrm>
              <a:off x="5402255" y="5210164"/>
              <a:ext cx="17109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(slightly) biased</a:t>
              </a:r>
            </a:p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towards </a:t>
              </a:r>
              <a:r>
                <a:rPr kumimoji="0" lang="el-GR" sz="1000" i="1" u="none" strike="noStrike" kern="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ξ</a:t>
              </a:r>
              <a:r>
                <a:rPr kumimoji="0" lang="en-US" sz="1000" i="0" u="none" strike="noStrike" kern="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&gt; 0</a:t>
              </a:r>
              <a:endParaRPr lang="en-US" sz="1000" dirty="0">
                <a:solidFill>
                  <a:srgbClr val="5F5F5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(target inclination!)</a:t>
              </a:r>
              <a:endParaRPr lang="en-US" sz="1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558453BE-C5B7-29D4-680C-8A7D39EC0A86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flipH="1" flipV="1">
              <a:off x="4277458" y="4444512"/>
              <a:ext cx="1124797" cy="1042651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B557FE73-53DE-709F-804E-AE0CEE126E99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 flipV="1">
              <a:off x="7113218" y="4444512"/>
              <a:ext cx="2180251" cy="1042651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343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afik 67">
            <a:extLst>
              <a:ext uri="{FF2B5EF4-FFF2-40B4-BE49-F238E27FC236}">
                <a16:creationId xmlns:a16="http://schemas.microsoft.com/office/drawing/2014/main" id="{21D90407-64F3-FCE2-2254-BD00E1ECB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3998" y="414000"/>
            <a:ext cx="1715193" cy="1429328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B2D077EC-1B14-3B66-99A0-431FC168EC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373"/>
          <a:stretch/>
        </p:blipFill>
        <p:spPr>
          <a:xfrm>
            <a:off x="0" y="1335600"/>
            <a:ext cx="4079631" cy="4764426"/>
          </a:xfrm>
          <a:prstGeom prst="rect">
            <a:avLst/>
          </a:prstGeom>
        </p:spPr>
      </p:pic>
      <p:pic>
        <p:nvPicPr>
          <p:cNvPr id="78" name="Grafik 77">
            <a:extLst>
              <a:ext uri="{FF2B5EF4-FFF2-40B4-BE49-F238E27FC236}">
                <a16:creationId xmlns:a16="http://schemas.microsoft.com/office/drawing/2014/main" id="{6CBD63F4-ADF5-CACB-AB98-924048D78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1200" y="2091600"/>
            <a:ext cx="4287983" cy="3811541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1BDA93-9AF8-A127-F21F-FCD3D5195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1689"/>
            <a:ext cx="11279069" cy="56515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Results for pencil electron beam</a:t>
            </a:r>
          </a:p>
          <a:p>
            <a:pPr marL="179387" lvl="1" indent="0">
              <a:buNone/>
            </a:pPr>
            <a:r>
              <a:rPr lang="en-US" dirty="0"/>
              <a:t>Absorbed dose per incident electron</a:t>
            </a:r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r>
              <a:rPr lang="en-US" dirty="0"/>
              <a:t>	Solid body	Focal spot section </a:t>
            </a:r>
            <a:r>
              <a:rPr lang="el-GR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η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0</a:t>
            </a:r>
            <a:r>
              <a:rPr lang="en-US" dirty="0"/>
              <a:t>	Focal spot section </a:t>
            </a:r>
            <a:r>
              <a:rPr lang="el-GR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ξ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0</a:t>
            </a: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>
              <a:buNone/>
            </a:pPr>
            <a:endParaRPr lang="en-US" dirty="0"/>
          </a:p>
          <a:p>
            <a:pPr marL="536575" lvl="3" indent="0" algn="ctr">
              <a:buNone/>
              <a:tabLst>
                <a:tab pos="3060000" algn="ctr"/>
                <a:tab pos="8460000" algn="ctr"/>
              </a:tabLst>
            </a:pPr>
            <a:r>
              <a:rPr lang="en-US" dirty="0"/>
              <a:t>sample size: </a:t>
            </a:r>
            <a:r>
              <a:rPr lang="en-US" b="0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</a:t>
            </a:r>
            <a:r>
              <a:rPr lang="en-US" b="0" baseline="-25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</a:t>
            </a:r>
            <a:r>
              <a:rPr lang="en-US" b="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3·10</a:t>
            </a:r>
            <a:r>
              <a:rPr lang="en-US" b="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5</a:t>
            </a:r>
            <a:endParaRPr lang="en-US" dirty="0"/>
          </a:p>
        </p:txBody>
      </p:sp>
      <p:pic>
        <p:nvPicPr>
          <p:cNvPr id="80" name="Grafik 79">
            <a:extLst>
              <a:ext uri="{FF2B5EF4-FFF2-40B4-BE49-F238E27FC236}">
                <a16:creationId xmlns:a16="http://schemas.microsoft.com/office/drawing/2014/main" id="{8EF8D6CA-9491-EAD8-944C-945CDEA781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8800" y="2091600"/>
            <a:ext cx="4287983" cy="381154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7570C07-A696-E0CC-54E7-76E536C41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53" y="2"/>
            <a:ext cx="11279068" cy="412751"/>
          </a:xfrm>
        </p:spPr>
        <p:txBody>
          <a:bodyPr/>
          <a:lstStyle/>
          <a:p>
            <a:r>
              <a:rPr lang="en-US" dirty="0"/>
              <a:t>APPLICATION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7A04C23E-259E-1591-24A2-0DFDF4E8FA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84" y="1240543"/>
            <a:ext cx="153600" cy="193371"/>
          </a:xfrm>
          <a:prstGeom prst="rect">
            <a:avLst/>
          </a:prstGeom>
        </p:spPr>
      </p:pic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EACCA11C-FE8D-65FA-D9A2-D4FFEB1F64B0}"/>
              </a:ext>
            </a:extLst>
          </p:cNvPr>
          <p:cNvCxnSpPr>
            <a:cxnSpLocks/>
          </p:cNvCxnSpPr>
          <p:nvPr/>
        </p:nvCxnSpPr>
        <p:spPr>
          <a:xfrm>
            <a:off x="9790235" y="2127738"/>
            <a:ext cx="0" cy="3178778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BBEE10B3-9C9B-97B7-F787-435442AF5AFD}"/>
              </a:ext>
            </a:extLst>
          </p:cNvPr>
          <p:cNvCxnSpPr>
            <a:cxnSpLocks/>
          </p:cNvCxnSpPr>
          <p:nvPr/>
        </p:nvCxnSpPr>
        <p:spPr>
          <a:xfrm rot="-600000">
            <a:off x="6364119" y="2091127"/>
            <a:ext cx="0" cy="3240000"/>
          </a:xfrm>
          <a:prstGeom prst="line">
            <a:avLst/>
          </a:prstGeom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787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E160C70-B8A9-FAD9-A3EE-A3131D0440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43"/>
          <a:stretch/>
        </p:blipFill>
        <p:spPr>
          <a:xfrm>
            <a:off x="1" y="1335600"/>
            <a:ext cx="4119196" cy="476442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E2860671-0D08-FD19-855F-7CD6D7DF8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200" y="2091600"/>
            <a:ext cx="4287983" cy="381154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8325B92-D5AF-00FD-C0FE-36DBC75DC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8800" y="2091600"/>
            <a:ext cx="4287983" cy="381154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4FF0A92-0E03-A293-3E60-20E782C66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6000" y="414000"/>
            <a:ext cx="1715193" cy="142932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7570C07-A696-E0CC-54E7-76E536C41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53" y="2"/>
            <a:ext cx="11279068" cy="412751"/>
          </a:xfrm>
        </p:spPr>
        <p:txBody>
          <a:bodyPr/>
          <a:lstStyle/>
          <a:p>
            <a:r>
              <a:rPr lang="en-US"/>
              <a:t>APPLICATION</a:t>
            </a:r>
            <a:endParaRPr lang="en-US" dirty="0"/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EACCA11C-FE8D-65FA-D9A2-D4FFEB1F64B0}"/>
              </a:ext>
            </a:extLst>
          </p:cNvPr>
          <p:cNvCxnSpPr>
            <a:cxnSpLocks/>
          </p:cNvCxnSpPr>
          <p:nvPr/>
        </p:nvCxnSpPr>
        <p:spPr>
          <a:xfrm>
            <a:off x="9790235" y="2127738"/>
            <a:ext cx="0" cy="3178778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BBEE10B3-9C9B-97B7-F787-435442AF5AFD}"/>
              </a:ext>
            </a:extLst>
          </p:cNvPr>
          <p:cNvCxnSpPr>
            <a:cxnSpLocks/>
          </p:cNvCxnSpPr>
          <p:nvPr/>
        </p:nvCxnSpPr>
        <p:spPr>
          <a:xfrm rot="-600000">
            <a:off x="6289387" y="2091127"/>
            <a:ext cx="0" cy="3240000"/>
          </a:xfrm>
          <a:prstGeom prst="line">
            <a:avLst/>
          </a:prstGeom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1BDA93-9AF8-A127-F21F-FCD3D5195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1689"/>
            <a:ext cx="11279069" cy="56515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Results for </a:t>
            </a:r>
            <a:r>
              <a:rPr lang="en-US" cap="small" dirty="0"/>
              <a:t>Gaussian</a:t>
            </a:r>
            <a:r>
              <a:rPr lang="en-US" dirty="0"/>
              <a:t> electron beam</a:t>
            </a:r>
          </a:p>
          <a:p>
            <a:pPr marL="179387" lvl="1" indent="0">
              <a:buNone/>
            </a:pPr>
            <a:r>
              <a:rPr lang="en-US" dirty="0"/>
              <a:t>Absorbed dose per incident electron</a:t>
            </a:r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r>
              <a:rPr lang="en-US" dirty="0"/>
              <a:t>	Solid body	Focal spot section </a:t>
            </a:r>
            <a:r>
              <a:rPr lang="el-GR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η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0</a:t>
            </a:r>
            <a:r>
              <a:rPr lang="en-US" dirty="0"/>
              <a:t>	Focal spot section </a:t>
            </a:r>
            <a:r>
              <a:rPr lang="el-GR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ξ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= 0</a:t>
            </a:r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endParaRPr lang="en-US" dirty="0"/>
          </a:p>
          <a:p>
            <a:pPr marL="358775" lvl="2" indent="0">
              <a:buNone/>
              <a:tabLst>
                <a:tab pos="1800000" algn="ctr"/>
                <a:tab pos="5580000" algn="ctr"/>
                <a:tab pos="9360000" algn="ctr"/>
              </a:tabLst>
            </a:pPr>
            <a:r>
              <a:rPr lang="en-US" dirty="0"/>
              <a:t>transformation from electron pencil beam to arbitrary finite beam using convolution theorem (beam shape as kernel)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245844-48A7-51D6-D9A5-630442AD113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84" y="1240543"/>
            <a:ext cx="153600" cy="19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86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0BB598-94F1-F019-F5DC-A50B9B115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74497-6BD8-0D95-E51F-18957DF92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lvl="1"/>
            <a:r>
              <a:rPr lang="en-US" dirty="0"/>
              <a:t>implementation of Monte Carlo model in COMSOL Multiphysics</a:t>
            </a:r>
          </a:p>
          <a:p>
            <a:pPr lvl="1"/>
            <a:r>
              <a:rPr lang="en-US" dirty="0"/>
              <a:t>radiation transport in solid X-ray targets</a:t>
            </a:r>
          </a:p>
          <a:p>
            <a:pPr lvl="1"/>
            <a:r>
              <a:rPr lang="en-US" dirty="0"/>
              <a:t>focus on bremsstrahlung emission (continuous spectrum)</a:t>
            </a:r>
          </a:p>
          <a:p>
            <a:pPr lvl="1"/>
            <a:r>
              <a:rPr lang="en-US" dirty="0"/>
              <a:t>state-of-the art sampling methods</a:t>
            </a:r>
          </a:p>
          <a:p>
            <a:pPr lvl="1"/>
            <a:r>
              <a:rPr lang="en-US" dirty="0"/>
              <a:t>convolution of pencil electron beam results to arbitrary finite e-beam</a:t>
            </a:r>
          </a:p>
          <a:p>
            <a:pPr marL="166687" lvl="1" indent="0">
              <a:buNone/>
            </a:pPr>
            <a:endParaRPr lang="en-US" dirty="0"/>
          </a:p>
          <a:p>
            <a:pPr marL="0" indent="-12700">
              <a:buNone/>
            </a:pPr>
            <a:r>
              <a:rPr lang="en-US" dirty="0"/>
              <a:t>Outlook</a:t>
            </a:r>
          </a:p>
          <a:p>
            <a:pPr lvl="1"/>
            <a:r>
              <a:rPr lang="en-US" dirty="0"/>
              <a:t>model enhancement</a:t>
            </a:r>
          </a:p>
          <a:p>
            <a:pPr lvl="2"/>
            <a:r>
              <a:rPr lang="en-US" dirty="0"/>
              <a:t>performance improvements, increase sample size</a:t>
            </a:r>
          </a:p>
          <a:p>
            <a:pPr lvl="2"/>
            <a:r>
              <a:rPr lang="en-US" dirty="0"/>
              <a:t>radiative transitions and characteristic X-ray production</a:t>
            </a:r>
          </a:p>
          <a:p>
            <a:pPr lvl="1"/>
            <a:r>
              <a:rPr lang="en-US" dirty="0"/>
              <a:t>model application</a:t>
            </a:r>
          </a:p>
          <a:p>
            <a:pPr lvl="2"/>
            <a:r>
              <a:rPr lang="en-US" dirty="0"/>
              <a:t>assessment of main parameters: tube voltage, target angle, thickness</a:t>
            </a:r>
          </a:p>
          <a:p>
            <a:pPr lvl="2"/>
            <a:r>
              <a:rPr lang="en-US" dirty="0"/>
              <a:t>better understanding of heat source distribution for use in nonlinear cyclic thermo-mechanical FEA</a:t>
            </a:r>
          </a:p>
        </p:txBody>
      </p:sp>
    </p:spTree>
    <p:extLst>
      <p:ext uri="{BB962C8B-B14F-4D97-AF65-F5344CB8AC3E}">
        <p14:creationId xmlns:p14="http://schemas.microsoft.com/office/powerpoint/2010/main" val="295525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193774" y="2143053"/>
            <a:ext cx="544257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COMSOL Conference 2024 Florence</a:t>
            </a:r>
          </a:p>
          <a:p>
            <a:pPr algn="r" eaLnBrk="1" hangingPunct="1"/>
            <a:endParaRPr lang="en-US" sz="16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algn="r" eaLnBrk="1" hangingPunct="1"/>
            <a:r>
              <a:rPr lang="en-US" sz="2800" dirty="0">
                <a:solidFill>
                  <a:srgbClr val="5F5F5F"/>
                </a:solidFill>
                <a:latin typeface="DIN Alternate Medium" panose="02020500000000000000" pitchFamily="18" charset="0"/>
              </a:rPr>
              <a:t>Monte-Carlo Model for Radiation</a:t>
            </a:r>
          </a:p>
          <a:p>
            <a:pPr algn="r" eaLnBrk="1" hangingPunct="1"/>
            <a:r>
              <a:rPr lang="en-US" sz="2800" dirty="0">
                <a:solidFill>
                  <a:srgbClr val="5F5F5F"/>
                </a:solidFill>
                <a:latin typeface="DIN Alternate Medium" panose="02020500000000000000" pitchFamily="18" charset="0"/>
              </a:rPr>
              <a:t>Transport in Solid X-Ray Targets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12193588" cy="4127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C4C1AA66-5882-46DF-8408-E42483511E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8117" y="3685296"/>
            <a:ext cx="5767053" cy="0"/>
          </a:xfrm>
          <a:prstGeom prst="line">
            <a:avLst/>
          </a:prstGeom>
          <a:noFill/>
          <a:ln w="3175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D3F118BA-E169-4EE4-9843-E4C8D9359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5405" y="4440621"/>
            <a:ext cx="393094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Dr. Christian Feist</a:t>
            </a:r>
          </a:p>
          <a:p>
            <a:pPr algn="r" eaLnBrk="1" hangingPunct="1"/>
            <a:endParaRPr lang="en-US" sz="1800" dirty="0">
              <a:solidFill>
                <a:srgbClr val="5F5F5F"/>
              </a:solidFill>
              <a:latin typeface="DIN Alternate" panose="02020500000000000000" pitchFamily="18" charset="0"/>
            </a:endParaRPr>
          </a:p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…thanking you for your attention and</a:t>
            </a:r>
          </a:p>
          <a:p>
            <a:pPr algn="r" eaLnBrk="1" hangingPunct="1"/>
            <a:r>
              <a:rPr lang="en-US" sz="1800" dirty="0">
                <a:solidFill>
                  <a:srgbClr val="5F5F5F"/>
                </a:solidFill>
                <a:latin typeface="DIN Alternate" panose="02020500000000000000" pitchFamily="18" charset="0"/>
              </a:rPr>
              <a:t>looking forward to your questions</a:t>
            </a:r>
          </a:p>
        </p:txBody>
      </p:sp>
    </p:spTree>
    <p:extLst>
      <p:ext uri="{BB962C8B-B14F-4D97-AF65-F5344CB8AC3E}">
        <p14:creationId xmlns:p14="http://schemas.microsoft.com/office/powerpoint/2010/main" val="2550851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4522D-DA57-42EE-AE9A-C59E12B4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INTRODUCTION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463A0B-26DB-48DF-89D2-75E97C16E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CENUMERICS</a:t>
            </a:r>
          </a:p>
          <a:p>
            <a:pPr lvl="1"/>
            <a:r>
              <a:rPr lang="en-US" dirty="0"/>
              <a:t>engineering consultancy founded in 2005</a:t>
            </a:r>
          </a:p>
          <a:p>
            <a:pPr lvl="1"/>
            <a:r>
              <a:rPr lang="en-US" dirty="0"/>
              <a:t>in Innsbruck, Austria</a:t>
            </a:r>
          </a:p>
          <a:p>
            <a:pPr lvl="1"/>
            <a:r>
              <a:rPr lang="en-US" dirty="0"/>
              <a:t>mathematical modeling and numerical simulation</a:t>
            </a:r>
          </a:p>
          <a:p>
            <a:pPr lvl="2"/>
            <a:r>
              <a:rPr lang="en-US" dirty="0" err="1"/>
              <a:t>multiphysics</a:t>
            </a:r>
            <a:r>
              <a:rPr lang="en-US" dirty="0"/>
              <a:t> modeling</a:t>
            </a:r>
          </a:p>
          <a:p>
            <a:pPr lvl="2"/>
            <a:r>
              <a:rPr lang="en-US" dirty="0"/>
              <a:t>component and process simulation</a:t>
            </a:r>
          </a:p>
          <a:p>
            <a:pPr lvl="2"/>
            <a:r>
              <a:rPr lang="en-US" dirty="0"/>
              <a:t>application and software development</a:t>
            </a:r>
          </a:p>
          <a:p>
            <a:pPr lvl="3"/>
            <a:r>
              <a:rPr lang="en-US" dirty="0"/>
              <a:t>COMSOL Application Builder</a:t>
            </a:r>
          </a:p>
          <a:p>
            <a:pPr lvl="3"/>
            <a:r>
              <a:rPr lang="en-US" dirty="0"/>
              <a:t>COMSOL Physics Builder</a:t>
            </a:r>
          </a:p>
          <a:p>
            <a:pPr lvl="3"/>
            <a:r>
              <a:rPr lang="en-US" dirty="0"/>
              <a:t>C/C++, Java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D6A067C-9FC3-4B43-8839-C8D54643AE2B}"/>
              </a:ext>
            </a:extLst>
          </p:cNvPr>
          <p:cNvGrpSpPr/>
          <p:nvPr/>
        </p:nvGrpSpPr>
        <p:grpSpPr>
          <a:xfrm>
            <a:off x="7833522" y="1503000"/>
            <a:ext cx="3852000" cy="3852000"/>
            <a:chOff x="8208000" y="864000"/>
            <a:chExt cx="3852000" cy="38520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E59B26C-81F2-4A3E-832A-B05945EA0EB1}"/>
                </a:ext>
              </a:extLst>
            </p:cNvPr>
            <p:cNvSpPr/>
            <p:nvPr/>
          </p:nvSpPr>
          <p:spPr bwMode="auto">
            <a:xfrm>
              <a:off x="8208000" y="864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470EF1FF-B6A8-404B-803F-BF99ADD15617}"/>
                </a:ext>
              </a:extLst>
            </p:cNvPr>
            <p:cNvSpPr/>
            <p:nvPr/>
          </p:nvSpPr>
          <p:spPr bwMode="auto">
            <a:xfrm>
              <a:off x="8208000" y="2160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D29048E-43AE-4E23-8B7A-21F45ACC7D4E}"/>
                </a:ext>
              </a:extLst>
            </p:cNvPr>
            <p:cNvSpPr/>
            <p:nvPr/>
          </p:nvSpPr>
          <p:spPr bwMode="auto">
            <a:xfrm>
              <a:off x="9504000" y="2160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7004D156-031A-4F22-B58B-0817311DF7B1}"/>
                </a:ext>
              </a:extLst>
            </p:cNvPr>
            <p:cNvSpPr/>
            <p:nvPr/>
          </p:nvSpPr>
          <p:spPr bwMode="auto">
            <a:xfrm>
              <a:off x="9504000" y="864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51EB7D21-2245-481D-AA45-5E8B64C68E38}"/>
                </a:ext>
              </a:extLst>
            </p:cNvPr>
            <p:cNvSpPr/>
            <p:nvPr/>
          </p:nvSpPr>
          <p:spPr bwMode="auto">
            <a:xfrm>
              <a:off x="10800000" y="864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Picture 21" descr="C:\Tmp\rda.tif">
              <a:extLst>
                <a:ext uri="{FF2B5EF4-FFF2-40B4-BE49-F238E27FC236}">
                  <a16:creationId xmlns:a16="http://schemas.microsoft.com/office/drawing/2014/main" id="{FC96E9F3-092F-4850-9D3C-9BF2C6B92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0090" y="2403646"/>
              <a:ext cx="1080000" cy="724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3">
              <a:extLst>
                <a:ext uri="{FF2B5EF4-FFF2-40B4-BE49-F238E27FC236}">
                  <a16:creationId xmlns:a16="http://schemas.microsoft.com/office/drawing/2014/main" id="{381AA178-72B1-4FBE-B4E0-C29FF64561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5564" y="1078295"/>
              <a:ext cx="1080000" cy="833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B72363F4-33E6-4A56-8754-4602384222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493" t="4690" r="16283"/>
            <a:stretch/>
          </p:blipFill>
          <p:spPr bwMode="auto">
            <a:xfrm>
              <a:off x="9646118" y="2238819"/>
              <a:ext cx="1080000" cy="1142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23A4F084-2393-4FA4-8F59-0CE37C49F6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499" t="17084" r="20324" b="9443"/>
            <a:stretch/>
          </p:blipFill>
          <p:spPr bwMode="auto">
            <a:xfrm>
              <a:off x="8317887" y="918721"/>
              <a:ext cx="1080000" cy="114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F83AD35-FE4F-4F62-BBF3-9E78A207CCA9}"/>
                </a:ext>
              </a:extLst>
            </p:cNvPr>
            <p:cNvSpPr/>
            <p:nvPr/>
          </p:nvSpPr>
          <p:spPr bwMode="auto">
            <a:xfrm>
              <a:off x="10800000" y="2160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8BA2904F-5374-47FB-9697-07836A383D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33" t="11757" r="4091" b="10054"/>
            <a:stretch/>
          </p:blipFill>
          <p:spPr bwMode="auto">
            <a:xfrm>
              <a:off x="10925876" y="2474244"/>
              <a:ext cx="1080000" cy="62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73323A5B-CD85-4119-B028-E80E31DB1B8A}"/>
                </a:ext>
              </a:extLst>
            </p:cNvPr>
            <p:cNvSpPr/>
            <p:nvPr/>
          </p:nvSpPr>
          <p:spPr bwMode="auto">
            <a:xfrm>
              <a:off x="8208000" y="3456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6868AC8-8B56-471C-A8B4-B382F8BBF2B6}"/>
                </a:ext>
              </a:extLst>
            </p:cNvPr>
            <p:cNvSpPr/>
            <p:nvPr/>
          </p:nvSpPr>
          <p:spPr bwMode="auto">
            <a:xfrm>
              <a:off x="9504000" y="3456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1B472C4-1F90-424F-90BB-8945A7BBE3EA}"/>
                </a:ext>
              </a:extLst>
            </p:cNvPr>
            <p:cNvSpPr/>
            <p:nvPr/>
          </p:nvSpPr>
          <p:spPr bwMode="auto">
            <a:xfrm>
              <a:off x="10800000" y="3456000"/>
              <a:ext cx="1260000" cy="126000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/>
              <a:endParaRPr lang="de-AT" dirty="0"/>
            </a:p>
          </p:txBody>
        </p:sp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7476E9A3-717A-4B78-97C3-E04B7615B1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0" t="4628" r="1234" b="5083"/>
            <a:stretch>
              <a:fillRect/>
            </a:stretch>
          </p:blipFill>
          <p:spPr bwMode="auto">
            <a:xfrm>
              <a:off x="8349175" y="3689557"/>
              <a:ext cx="1080000" cy="744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0">
              <a:extLst>
                <a:ext uri="{FF2B5EF4-FFF2-40B4-BE49-F238E27FC236}">
                  <a16:creationId xmlns:a16="http://schemas.microsoft.com/office/drawing/2014/main" id="{21102B2D-158B-4094-83F9-57B5985D3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6" t="14128" r="16594" b="10785"/>
            <a:stretch>
              <a:fillRect/>
            </a:stretch>
          </p:blipFill>
          <p:spPr bwMode="auto">
            <a:xfrm>
              <a:off x="10909887" y="1084336"/>
              <a:ext cx="1080000" cy="72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">
              <a:extLst>
                <a:ext uri="{FF2B5EF4-FFF2-40B4-BE49-F238E27FC236}">
                  <a16:creationId xmlns:a16="http://schemas.microsoft.com/office/drawing/2014/main" id="{D744A604-2538-46FD-B802-440288C446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136" r="1847" b="6201"/>
            <a:stretch/>
          </p:blipFill>
          <p:spPr bwMode="auto">
            <a:xfrm>
              <a:off x="10909887" y="3816921"/>
              <a:ext cx="1080000" cy="578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117D7055-34D5-4FA4-9F0D-2AFD8B987A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3887" y="3676353"/>
              <a:ext cx="1080000" cy="81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6BFDBA98-5895-4F6A-8DF7-42017F3188C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176" y="4815754"/>
            <a:ext cx="991956" cy="5400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6EE4A042-7601-42E8-B9ED-0B257574F06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196" y="4815000"/>
            <a:ext cx="534601" cy="540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0729221-B959-4BC5-BC91-2334ECF33DB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000" y="4815000"/>
            <a:ext cx="123211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89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PLANSEE</a:t>
            </a:r>
          </a:p>
          <a:p>
            <a:pPr lvl="1"/>
            <a:r>
              <a:rPr lang="en-US" dirty="0"/>
              <a:t>founded in 1921 for production of molybdenum (Mo) and tungsten (W) wires</a:t>
            </a:r>
          </a:p>
          <a:p>
            <a:pPr lvl="1"/>
            <a:r>
              <a:rPr lang="en-US" dirty="0"/>
              <a:t>1,000 MEUR turnover; 3,500+ employees worldwide (2023/24)</a:t>
            </a:r>
          </a:p>
          <a:p>
            <a:pPr lvl="1"/>
            <a:r>
              <a:rPr lang="en-US" dirty="0"/>
              <a:t>world market leader in powder-metallurgical (P/M) production of refractory metals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used in wide range of high-tech applications and industries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unique combination of material properties</a:t>
            </a:r>
          </a:p>
          <a:p>
            <a:pPr lvl="3"/>
            <a:r>
              <a:rPr lang="en-US" dirty="0"/>
              <a:t>high melting point</a:t>
            </a:r>
          </a:p>
          <a:p>
            <a:pPr lvl="3"/>
            <a:r>
              <a:rPr lang="en-US" dirty="0"/>
              <a:t>excellent high temperature strength</a:t>
            </a:r>
          </a:p>
        </p:txBody>
      </p:sp>
      <p:grpSp>
        <p:nvGrpSpPr>
          <p:cNvPr id="6" name="Gruppieren 5"/>
          <p:cNvGrpSpPr>
            <a:grpSpLocks noChangeAspect="1"/>
          </p:cNvGrpSpPr>
          <p:nvPr/>
        </p:nvGrpSpPr>
        <p:grpSpPr>
          <a:xfrm>
            <a:off x="3597525" y="2179639"/>
            <a:ext cx="5022055" cy="1447800"/>
            <a:chOff x="1803400" y="1293813"/>
            <a:chExt cx="5286375" cy="1524000"/>
          </a:xfrm>
        </p:grpSpPr>
        <p:pic>
          <p:nvPicPr>
            <p:cNvPr id="7" name="Picture 2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3400" y="1293813"/>
              <a:ext cx="5286375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2076144" y="2484438"/>
              <a:ext cx="460990" cy="323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AT" altLang="de-DE" sz="1400" b="1" dirty="0">
                  <a:solidFill>
                    <a:srgbClr val="5F5F5F"/>
                  </a:solidFill>
                  <a:latin typeface="+mj-lt"/>
                </a:rPr>
                <a:t>Mo</a:t>
              </a:r>
            </a:p>
          </p:txBody>
        </p:sp>
        <p:sp>
          <p:nvSpPr>
            <p:cNvPr id="9" name="Text Box 26"/>
            <p:cNvSpPr txBox="1">
              <a:spLocks noChangeArrowheads="1"/>
            </p:cNvSpPr>
            <p:nvPr/>
          </p:nvSpPr>
          <p:spPr bwMode="auto">
            <a:xfrm>
              <a:off x="3156353" y="2486026"/>
              <a:ext cx="383372" cy="323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AT" altLang="de-DE" sz="1400" b="1" dirty="0">
                  <a:solidFill>
                    <a:srgbClr val="5F5F5F"/>
                  </a:solidFill>
                  <a:latin typeface="+mj-lt"/>
                </a:rPr>
                <a:t>W</a:t>
              </a:r>
            </a:p>
          </p:txBody>
        </p:sp>
        <p:sp>
          <p:nvSpPr>
            <p:cNvPr id="10" name="Text Box 27"/>
            <p:cNvSpPr txBox="1">
              <a:spLocks noChangeArrowheads="1"/>
            </p:cNvSpPr>
            <p:nvPr/>
          </p:nvSpPr>
          <p:spPr bwMode="auto">
            <a:xfrm>
              <a:off x="4220172" y="2484438"/>
              <a:ext cx="403620" cy="323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AT" altLang="de-DE" sz="1400" b="1" dirty="0">
                  <a:solidFill>
                    <a:srgbClr val="5F5F5F"/>
                  </a:solidFill>
                  <a:latin typeface="+mj-lt"/>
                </a:rPr>
                <a:t>Ta</a:t>
              </a:r>
            </a:p>
          </p:txBody>
        </p:sp>
        <p:sp>
          <p:nvSpPr>
            <p:cNvPr id="11" name="Text Box 28"/>
            <p:cNvSpPr txBox="1">
              <a:spLocks noChangeArrowheads="1"/>
            </p:cNvSpPr>
            <p:nvPr/>
          </p:nvSpPr>
          <p:spPr bwMode="auto">
            <a:xfrm>
              <a:off x="5269356" y="2484438"/>
              <a:ext cx="435680" cy="323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AT" altLang="de-DE" sz="1400" b="1" dirty="0">
                  <a:solidFill>
                    <a:srgbClr val="5F5F5F"/>
                  </a:solidFill>
                  <a:latin typeface="+mj-lt"/>
                </a:rPr>
                <a:t>Nb</a:t>
              </a:r>
            </a:p>
          </p:txBody>
        </p:sp>
        <p:sp>
          <p:nvSpPr>
            <p:cNvPr id="12" name="Text Box 29"/>
            <p:cNvSpPr txBox="1">
              <a:spLocks noChangeArrowheads="1"/>
            </p:cNvSpPr>
            <p:nvPr/>
          </p:nvSpPr>
          <p:spPr bwMode="auto">
            <a:xfrm>
              <a:off x="6370146" y="2486026"/>
              <a:ext cx="386746" cy="323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AT" altLang="de-DE" sz="1400" b="1" dirty="0">
                  <a:solidFill>
                    <a:srgbClr val="5F5F5F"/>
                  </a:solidFill>
                  <a:latin typeface="+mj-lt"/>
                </a:rPr>
                <a:t>Cr</a:t>
              </a: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323595" y="3963127"/>
            <a:ext cx="7523162" cy="1368426"/>
            <a:chOff x="815504" y="3426318"/>
            <a:chExt cx="7523162" cy="1368426"/>
          </a:xfrm>
        </p:grpSpPr>
        <p:pic>
          <p:nvPicPr>
            <p:cNvPr id="14" name="Picture 20" descr="ESS-Ba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04" y="3426318"/>
              <a:ext cx="996950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1" descr="BasePlat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3416" y="3426318"/>
              <a:ext cx="995362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2" descr="RotatableTarget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9741" y="3426318"/>
              <a:ext cx="995362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3" descr="Anod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179" y="3426318"/>
              <a:ext cx="995362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6" descr="SOFC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6841" y="3426318"/>
              <a:ext cx="995362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07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7" t="8742" r="4865" b="12376"/>
            <a:stretch>
              <a:fillRect/>
            </a:stretch>
          </p:blipFill>
          <p:spPr bwMode="auto">
            <a:xfrm>
              <a:off x="7349654" y="3427906"/>
              <a:ext cx="989012" cy="1366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07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3" b="7114"/>
            <a:stretch>
              <a:fillRect/>
            </a:stretch>
          </p:blipFill>
          <p:spPr bwMode="auto">
            <a:xfrm>
              <a:off x="6259041" y="3427906"/>
              <a:ext cx="1003300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550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6AB2C-57EF-1E0F-0073-C5234C65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6ABCEB-F433-6450-BDBC-C0D1A10D0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High-energy electromagnetic radiation</a:t>
            </a:r>
          </a:p>
          <a:p>
            <a:pPr lvl="1"/>
            <a:r>
              <a:rPr lang="en-US" dirty="0"/>
              <a:t>discovered 1895 by </a:t>
            </a:r>
            <a:r>
              <a:rPr lang="en-US" cap="small" dirty="0"/>
              <a:t>Conrad </a:t>
            </a:r>
            <a:r>
              <a:rPr lang="en-US" cap="small" dirty="0" err="1"/>
              <a:t>Röntgen</a:t>
            </a:r>
            <a:endParaRPr lang="en-US" dirty="0"/>
          </a:p>
          <a:p>
            <a:pPr lvl="1"/>
            <a:r>
              <a:rPr lang="en-US" dirty="0"/>
              <a:t>energy range above UV light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good penetration of solid matter (</a:t>
            </a:r>
            <a:r>
              <a:rPr lang="en-US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ρ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≈ 0</a:t>
            </a:r>
            <a:r>
              <a:rPr lang="en-US" dirty="0"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dirty="0"/>
              <a:t>widely used in medical diagnostics and material testing</a:t>
            </a:r>
          </a:p>
          <a:p>
            <a:pPr lvl="1"/>
            <a:endParaRPr lang="en-US" dirty="0"/>
          </a:p>
          <a:p>
            <a:pPr marL="0" indent="-12700">
              <a:buNone/>
            </a:pPr>
            <a:r>
              <a:rPr lang="en-US" dirty="0"/>
              <a:t>Production using high-vacuum X-ray tubes</a:t>
            </a:r>
          </a:p>
          <a:p>
            <a:pPr lvl="1"/>
            <a:r>
              <a:rPr lang="en-US" dirty="0"/>
              <a:t>electrons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</a:t>
            </a:r>
            <a:r>
              <a:rPr lang="en-US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–</a:t>
            </a:r>
            <a:r>
              <a:rPr lang="en-US" dirty="0"/>
              <a:t> thermionically emitted from cathode (C)</a:t>
            </a:r>
          </a:p>
          <a:p>
            <a:pPr lvl="1"/>
            <a:r>
              <a:rPr lang="en-US" dirty="0"/>
              <a:t>accelerated to anode (A), voltage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10</a:t>
            </a:r>
            <a:r>
              <a:rPr lang="en-US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1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…10</a:t>
            </a:r>
            <a:r>
              <a:rPr lang="en-US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2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kV</a:t>
            </a:r>
            <a:r>
              <a:rPr lang="en-US" dirty="0"/>
              <a:t>, formation of e-beam</a:t>
            </a:r>
          </a:p>
          <a:p>
            <a:pPr lvl="1"/>
            <a:r>
              <a:rPr lang="en-US" dirty="0"/>
              <a:t>impact on target or focal track (T)</a:t>
            </a:r>
          </a:p>
          <a:p>
            <a:pPr lvl="1"/>
            <a:r>
              <a:rPr lang="en-US" dirty="0"/>
              <a:t>cascade of atomic interactions within target material</a:t>
            </a:r>
          </a:p>
          <a:p>
            <a:pPr lvl="1"/>
            <a:r>
              <a:rPr lang="en-US" dirty="0"/>
              <a:t>emission of X-ray photons </a:t>
            </a:r>
            <a:r>
              <a:rPr lang="el-GR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γ</a:t>
            </a:r>
            <a:r>
              <a:rPr lang="en-US" dirty="0"/>
              <a:t> as:</a:t>
            </a:r>
          </a:p>
          <a:p>
            <a:pPr marL="701675" lvl="2" indent="-342900">
              <a:buFont typeface="+mj-lt"/>
              <a:buAutoNum type="arabicParenBoth"/>
              <a:tabLst>
                <a:tab pos="2690813" algn="l"/>
              </a:tabLst>
            </a:pPr>
            <a:r>
              <a:rPr lang="en-US" dirty="0"/>
              <a:t>bremsstrahlung	</a:t>
            </a:r>
            <a:r>
              <a:rPr lang="en-US" dirty="0">
                <a:cs typeface="Arial" panose="020B0604020202020204" pitchFamily="34" charset="0"/>
              </a:rPr>
              <a:t>→ continuous spectrum</a:t>
            </a:r>
          </a:p>
          <a:p>
            <a:pPr marL="701675" lvl="2" indent="-342900">
              <a:buFont typeface="+mj-lt"/>
              <a:buAutoNum type="arabicParenBoth"/>
              <a:tabLst>
                <a:tab pos="2690813" algn="l"/>
              </a:tabLst>
            </a:pPr>
            <a:r>
              <a:rPr lang="en-US" dirty="0">
                <a:cs typeface="Arial" panose="020B0604020202020204" pitchFamily="34" charset="0"/>
              </a:rPr>
              <a:t>characteristic X-rays	→ discrete spectrum</a:t>
            </a:r>
          </a:p>
          <a:p>
            <a:pPr lvl="1"/>
            <a:r>
              <a:rPr lang="en-US" dirty="0"/>
              <a:t>escaping by tube window (W)</a:t>
            </a:r>
            <a:r>
              <a:rPr lang="en-US" dirty="0">
                <a:cs typeface="Arial" panose="020B0604020202020204" pitchFamily="34" charset="0"/>
              </a:rPr>
              <a:t> → utilizable radiation</a:t>
            </a:r>
            <a:r>
              <a:rPr lang="en-US" dirty="0"/>
              <a:t> 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E1D0F06-D5C0-61FE-24B0-16CB2A7E9C6B}"/>
              </a:ext>
            </a:extLst>
          </p:cNvPr>
          <p:cNvGrpSpPr/>
          <p:nvPr/>
        </p:nvGrpSpPr>
        <p:grpSpPr>
          <a:xfrm>
            <a:off x="8103656" y="806071"/>
            <a:ext cx="3810000" cy="2887997"/>
            <a:chOff x="7748568" y="806071"/>
            <a:chExt cx="3810000" cy="2887997"/>
          </a:xfrm>
        </p:grpSpPr>
        <p:pic>
          <p:nvPicPr>
            <p:cNvPr id="5" name="Grafik 4" descr="Ein Bild, das Diagramm, Plan, Design, Darstellung enthält.&#10;&#10;Automatisch generierte Beschreibung">
              <a:extLst>
                <a:ext uri="{FF2B5EF4-FFF2-40B4-BE49-F238E27FC236}">
                  <a16:creationId xmlns:a16="http://schemas.microsoft.com/office/drawing/2014/main" id="{1A696095-471D-435C-A709-4408DF099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568" y="806071"/>
              <a:ext cx="3810000" cy="2600325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F526735F-3C37-E692-D076-2C19B2B75F78}"/>
                </a:ext>
              </a:extLst>
            </p:cNvPr>
            <p:cNvSpPr txBox="1"/>
            <p:nvPr/>
          </p:nvSpPr>
          <p:spPr>
            <a:xfrm>
              <a:off x="7748568" y="3478624"/>
              <a:ext cx="381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AT"/>
              </a:defPPr>
              <a:lvl1pPr algn="r">
                <a:defRPr sz="800">
                  <a:solidFill>
                    <a:srgbClr val="5F5F5F"/>
                  </a:solidFill>
                  <a:latin typeface="DIN Alternate" panose="02020500000000000000" pitchFamily="18" charset="0"/>
                </a:defRPr>
              </a:lvl1pPr>
            </a:lstStyle>
            <a:p>
              <a:r>
                <a:rPr lang="de-AT" dirty="0" err="1"/>
                <a:t>Ref</a:t>
              </a:r>
              <a:r>
                <a:rPr lang="de-AT" dirty="0"/>
                <a:t>: </a:t>
              </a:r>
              <a:r>
                <a:rPr lang="en-US" dirty="0" err="1">
                  <a:hlinkClick r:id="rId3"/>
                </a:rPr>
                <a:t>wikipedia:User:ChumpusRex</a:t>
              </a:r>
              <a:r>
                <a:rPr lang="en-US" dirty="0">
                  <a:hlinkClick r:id="rId3"/>
                </a:rPr>
                <a:t>, X ray tube in housing</a:t>
              </a:r>
              <a:r>
                <a:rPr lang="en-US" dirty="0"/>
                <a:t>, Accessed: 2024-08-28</a:t>
              </a:r>
              <a:endParaRPr lang="de-AT" dirty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DF5FE60-55D1-92EE-15BE-AC7AFF7F97F7}"/>
              </a:ext>
            </a:extLst>
          </p:cNvPr>
          <p:cNvGrpSpPr/>
          <p:nvPr/>
        </p:nvGrpSpPr>
        <p:grpSpPr>
          <a:xfrm>
            <a:off x="7673126" y="4119564"/>
            <a:ext cx="4240530" cy="2333625"/>
            <a:chOff x="7392317" y="4119564"/>
            <a:chExt cx="4240530" cy="2333625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97C3A38-FB10-84D4-A05C-3B106F3E9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2317" y="4119564"/>
              <a:ext cx="4240530" cy="2333625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56EA097-383A-90AD-4469-C3C47F0C31F9}"/>
                </a:ext>
              </a:extLst>
            </p:cNvPr>
            <p:cNvSpPr txBox="1"/>
            <p:nvPr/>
          </p:nvSpPr>
          <p:spPr>
            <a:xfrm>
              <a:off x="9194955" y="4557011"/>
              <a:ext cx="213163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spectrum computed using</a:t>
              </a:r>
            </a:p>
            <a:p>
              <a:pPr algn="ctr"/>
              <a:r>
                <a:rPr lang="en-US" sz="1000" dirty="0" err="1">
                  <a:solidFill>
                    <a:srgbClr val="5F5F5F"/>
                  </a:solidFill>
                  <a:latin typeface="DIN Alternate" panose="02020500000000000000" pitchFamily="18" charset="0"/>
                  <a:hlinkClick r:id="rId5"/>
                </a:rPr>
                <a:t>SpekPy</a:t>
              </a:r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 [</a:t>
              </a:r>
              <a:r>
                <a:rPr lang="en-US" sz="1000" dirty="0" err="1">
                  <a:solidFill>
                    <a:srgbClr val="5F5F5F"/>
                  </a:solidFill>
                  <a:latin typeface="DIN Alternate" panose="02020500000000000000" pitchFamily="18" charset="0"/>
                </a:rPr>
                <a:t>Poludniowski</a:t>
              </a:r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 et al., 2021] </a:t>
              </a:r>
            </a:p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for </a:t>
              </a:r>
              <a:r>
                <a:rPr lang="en-US" sz="1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 </a:t>
              </a:r>
              <a:r>
                <a:rPr lang="en-US" sz="1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10°</a:t>
              </a:r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 target </a:t>
              </a:r>
              <a:r>
                <a:rPr lang="en-US" sz="1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@ 100 kV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ADCD424-D932-E1CC-42D1-91200872B39A}"/>
                </a:ext>
              </a:extLst>
            </p:cNvPr>
            <p:cNvSpPr txBox="1"/>
            <p:nvPr/>
          </p:nvSpPr>
          <p:spPr>
            <a:xfrm>
              <a:off x="8807827" y="5136916"/>
              <a:ext cx="23711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fluorescent lines (characteristic X-ray)</a:t>
              </a:r>
              <a:endParaRPr lang="en-US" sz="1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1FFC8042-728F-4E5B-E300-F89747C11E2E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8254455" y="4925786"/>
              <a:ext cx="553372" cy="334241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0598FEB2-5025-07DC-9E34-24C549004B28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8177893" y="5260027"/>
              <a:ext cx="629934" cy="246221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C399F3AF-60C8-6227-A0CB-0FAC9BDA2AC6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>
              <a:off x="9993409" y="5383137"/>
              <a:ext cx="58927" cy="311282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538D7627-B975-A5F4-B406-473614BA951C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8294914" y="5260027"/>
              <a:ext cx="512913" cy="434392"/>
            </a:xfrm>
            <a:prstGeom prst="straightConnector1">
              <a:avLst/>
            </a:prstGeom>
            <a:ln w="3175">
              <a:solidFill>
                <a:srgbClr val="5F5F5F"/>
              </a:solidFill>
              <a:headEnd w="sm" len="med"/>
              <a:tailEnd type="triangle" w="sm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872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6AB2C-57EF-1E0F-0073-C5234C65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6ABCEB-F433-6450-BDBC-C0D1A10D0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12700">
              <a:buNone/>
            </a:pPr>
            <a:r>
              <a:rPr lang="en-US" dirty="0"/>
              <a:t>Low efficiency, high heat dissipation 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only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0.1…1%</a:t>
            </a:r>
            <a:r>
              <a:rPr lang="en-US" dirty="0">
                <a:cs typeface="Arial" panose="020B0604020202020204" pitchFamily="34" charset="0"/>
              </a:rPr>
              <a:t> as photon emission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significant thermo-mechanical loads</a:t>
            </a:r>
          </a:p>
          <a:p>
            <a:pPr marL="166687" lvl="1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Concepts for increased power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active cooling of stationary anodes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rotating anodes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rotating envelope anode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line-focus-principle (target inclination, stretched beam)</a:t>
            </a:r>
          </a:p>
          <a:p>
            <a:pPr lvl="1"/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Motivation for study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numerical model for radiation transport in X-ray target</a:t>
            </a:r>
          </a:p>
          <a:p>
            <a:pPr lvl="1"/>
            <a:r>
              <a:rPr lang="en-US" dirty="0"/>
              <a:t>gain insight into performance of target, emitted spectrum,</a:t>
            </a:r>
            <a:br>
              <a:rPr lang="en-US" dirty="0"/>
            </a:br>
            <a:r>
              <a:rPr lang="en-US" dirty="0"/>
              <a:t>heat dissipation, influence of main design parameters</a:t>
            </a:r>
          </a:p>
        </p:txBody>
      </p:sp>
      <p:pic>
        <p:nvPicPr>
          <p:cNvPr id="22" name="Grafik 21" descr="Ein Bild, das Hartwaren, Metall, Zylinder, Nuss Mutter enthält.&#10;&#10;Automatisch generierte Beschreibung">
            <a:extLst>
              <a:ext uri="{FF2B5EF4-FFF2-40B4-BE49-F238E27FC236}">
                <a16:creationId xmlns:a16="http://schemas.microsoft.com/office/drawing/2014/main" id="{5C73A717-900C-B1AC-4E14-1169AF85D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740" y="856664"/>
            <a:ext cx="3429781" cy="25723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Grafik 23" descr="Ein Bild, das Rad enthält.&#10;&#10;Automatisch generierte Beschreibung">
            <a:extLst>
              <a:ext uri="{FF2B5EF4-FFF2-40B4-BE49-F238E27FC236}">
                <a16:creationId xmlns:a16="http://schemas.microsoft.com/office/drawing/2014/main" id="{61CFF6FE-8CF9-B35E-4D2B-48F6AF22F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741" y="3614367"/>
            <a:ext cx="3429781" cy="25723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82A13AAE-8463-FBAD-6914-189C954F3859}"/>
              </a:ext>
            </a:extLst>
          </p:cNvPr>
          <p:cNvSpPr txBox="1"/>
          <p:nvPr/>
        </p:nvSpPr>
        <p:spPr>
          <a:xfrm>
            <a:off x="8255740" y="6195555"/>
            <a:ext cx="34297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AT"/>
            </a:defPPr>
            <a:lvl1pPr algn="r">
              <a:defRPr sz="800">
                <a:solidFill>
                  <a:srgbClr val="5F5F5F"/>
                </a:solidFill>
                <a:latin typeface="DIN Alternate" panose="02020500000000000000" pitchFamily="18" charset="0"/>
              </a:defRPr>
            </a:lvl1pPr>
          </a:lstStyle>
          <a:p>
            <a:r>
              <a:rPr lang="de-AT" dirty="0" err="1"/>
              <a:t>Ref</a:t>
            </a:r>
            <a:r>
              <a:rPr lang="de-AT" dirty="0"/>
              <a:t> (top, </a:t>
            </a:r>
            <a:r>
              <a:rPr lang="de-AT" dirty="0" err="1"/>
              <a:t>bottom</a:t>
            </a:r>
            <a:r>
              <a:rPr lang="de-AT" dirty="0"/>
              <a:t>): PLANSEE</a:t>
            </a:r>
          </a:p>
        </p:txBody>
      </p:sp>
    </p:spTree>
    <p:extLst>
      <p:ext uri="{BB962C8B-B14F-4D97-AF65-F5344CB8AC3E}">
        <p14:creationId xmlns:p14="http://schemas.microsoft.com/office/powerpoint/2010/main" val="250811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4522D-DA57-42EE-AE9A-C59E12B4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MODELING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463A0B-26DB-48DF-89D2-75E97C16E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2800"/>
            <a:ext cx="11279069" cy="5651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Modeling of radiation transport</a:t>
            </a:r>
          </a:p>
          <a:p>
            <a:pPr lvl="1"/>
            <a:r>
              <a:rPr lang="en-US" dirty="0"/>
              <a:t>transport of high-energy electrons and photons (particles) through matter (medium)</a:t>
            </a:r>
          </a:p>
          <a:p>
            <a:pPr lvl="1"/>
            <a:r>
              <a:rPr lang="en-US" dirty="0"/>
              <a:t>interaction with atoms and molecules</a:t>
            </a:r>
          </a:p>
          <a:p>
            <a:pPr lvl="1"/>
            <a:r>
              <a:rPr lang="en-US" dirty="0"/>
              <a:t>energy transfer and secondary particle emission (cascade, </a:t>
            </a:r>
            <a:r>
              <a:rPr lang="en-US" dirty="0">
                <a:cs typeface="Arial" panose="020B0604020202020204" pitchFamily="34" charset="0"/>
              </a:rPr>
              <a:t>particle shower)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energy deposition within medium</a:t>
            </a:r>
            <a:endParaRPr lang="en-US" dirty="0"/>
          </a:p>
          <a:p>
            <a:pPr marL="179387" lvl="1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Monte Carlo method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particle-based approach</a:t>
            </a:r>
          </a:p>
          <a:p>
            <a:pPr lvl="1"/>
            <a:r>
              <a:rPr lang="en-US" dirty="0"/>
              <a:t>history of particles discretized as random sequence of</a:t>
            </a:r>
          </a:p>
          <a:p>
            <a:pPr marL="628650" lvl="2" indent="-268288">
              <a:buFont typeface="+mj-lt"/>
              <a:buAutoNum type="arabicParenBoth"/>
            </a:pPr>
            <a:r>
              <a:rPr lang="en-US" dirty="0"/>
              <a:t>free „flights“ (sampled from mean free path length)</a:t>
            </a:r>
          </a:p>
          <a:p>
            <a:pPr marL="628650" lvl="2" indent="-268288">
              <a:buFont typeface="+mj-lt"/>
              <a:buAutoNum type="arabicParenBoth"/>
            </a:pPr>
            <a:r>
              <a:rPr lang="en-US" dirty="0"/>
              <a:t>subsequent particle-interactions (sampled from relative interaction probability)</a:t>
            </a:r>
          </a:p>
          <a:p>
            <a:pPr lvl="3"/>
            <a:r>
              <a:rPr lang="en-US" dirty="0"/>
              <a:t>change of flight direction and energy</a:t>
            </a:r>
          </a:p>
          <a:p>
            <a:pPr lvl="3"/>
            <a:r>
              <a:rPr lang="en-US" dirty="0"/>
              <a:t>possible emission of secondary particles</a:t>
            </a:r>
          </a:p>
          <a:p>
            <a:pPr marL="358775" lvl="2" indent="0">
              <a:buNone/>
            </a:pPr>
            <a:r>
              <a:rPr lang="en-US" dirty="0"/>
              <a:t>tracked until energy absorption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FB3CCA0-D815-DDDF-BE02-B3F22464D3CA}"/>
              </a:ext>
            </a:extLst>
          </p:cNvPr>
          <p:cNvGrpSpPr/>
          <p:nvPr/>
        </p:nvGrpSpPr>
        <p:grpSpPr>
          <a:xfrm>
            <a:off x="9007528" y="3214485"/>
            <a:ext cx="2368544" cy="1242889"/>
            <a:chOff x="4632158" y="3401174"/>
            <a:chExt cx="2368544" cy="1242889"/>
          </a:xfrm>
        </p:grpSpPr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116B4858-8366-AD40-CED6-4EB08316D5FA}"/>
                </a:ext>
              </a:extLst>
            </p:cNvPr>
            <p:cNvSpPr txBox="1"/>
            <p:nvPr/>
          </p:nvSpPr>
          <p:spPr>
            <a:xfrm>
              <a:off x="6190013" y="3765780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i="1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θ</a:t>
              </a:r>
              <a:endParaRPr lang="en-US" sz="1400" i="1" baseline="-25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7433804-0441-AF1E-0E12-03E82BF6E8AF}"/>
                </a:ext>
              </a:extLst>
            </p:cNvPr>
            <p:cNvSpPr txBox="1"/>
            <p:nvPr/>
          </p:nvSpPr>
          <p:spPr>
            <a:xfrm>
              <a:off x="5088276" y="4303839"/>
              <a:ext cx="418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t</a:t>
              </a:r>
              <a:r>
                <a:rPr lang="en-US" sz="1400" i="1" baseline="-25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n</a:t>
              </a:r>
              <a:r>
                <a:rPr lang="en-US" sz="1400" baseline="-25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-1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51F3C7E-5861-A08F-A5CF-E7031C225AF8}"/>
                </a:ext>
              </a:extLst>
            </p:cNvPr>
            <p:cNvSpPr txBox="1"/>
            <p:nvPr/>
          </p:nvSpPr>
          <p:spPr>
            <a:xfrm>
              <a:off x="6104552" y="404826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t</a:t>
              </a:r>
              <a:r>
                <a:rPr lang="en-US" sz="1400" i="1" baseline="-25000" dirty="0" err="1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n</a:t>
              </a:r>
              <a:endParaRPr lang="en-US" sz="1400" baseline="-25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91445B7-EA94-0216-5350-C1CF6B2C9B1A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4632158" y="4104063"/>
              <a:ext cx="1080000" cy="540000"/>
            </a:xfrm>
            <a:prstGeom prst="line">
              <a:avLst/>
            </a:prstGeom>
            <a:ln w="12700">
              <a:solidFill>
                <a:srgbClr val="5F5F5F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4AEAD583-7BC5-517F-21DD-52D006BBC764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5712158" y="3564063"/>
              <a:ext cx="1080000" cy="540000"/>
            </a:xfrm>
            <a:prstGeom prst="line">
              <a:avLst/>
            </a:prstGeom>
            <a:ln w="6350">
              <a:solidFill>
                <a:srgbClr val="5F5F5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144F8141-D196-4361-3A8F-5C958DB34F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14747" y="3996063"/>
              <a:ext cx="1080000" cy="108000"/>
            </a:xfrm>
            <a:prstGeom prst="line">
              <a:avLst/>
            </a:prstGeom>
            <a:ln w="12700">
              <a:solidFill>
                <a:srgbClr val="5F5F5F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034434E-01DB-60DC-FC4D-FC29E9A5624A}"/>
                </a:ext>
              </a:extLst>
            </p:cNvPr>
            <p:cNvSpPr txBox="1"/>
            <p:nvPr/>
          </p:nvSpPr>
          <p:spPr>
            <a:xfrm>
              <a:off x="5551081" y="3759733"/>
              <a:ext cx="327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x</a:t>
              </a:r>
              <a:r>
                <a:rPr lang="en-US" sz="1400" i="1" baseline="-25000" dirty="0" err="1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n</a:t>
              </a:r>
              <a:endParaRPr lang="en-US" sz="1400" i="1" baseline="-25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44B1E75-FCB7-1ADB-F317-3F734E03A65F}"/>
                </a:ext>
              </a:extLst>
            </p:cNvPr>
            <p:cNvSpPr txBox="1"/>
            <p:nvPr/>
          </p:nvSpPr>
          <p:spPr>
            <a:xfrm>
              <a:off x="6533908" y="4022558"/>
              <a:ext cx="466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x</a:t>
              </a:r>
              <a:r>
                <a:rPr lang="en-US" sz="1400" i="1" baseline="-25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n</a:t>
              </a:r>
              <a:r>
                <a:rPr lang="en-US" sz="1400" baseline="-250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+1</a:t>
              </a:r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349C70D7-14F1-4E48-87C8-DE1D5F8E631D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5082161" y="4263370"/>
              <a:ext cx="313477" cy="156739"/>
            </a:xfrm>
            <a:prstGeom prst="line">
              <a:avLst/>
            </a:prstGeom>
            <a:ln w="25400">
              <a:solidFill>
                <a:srgbClr val="5F5F5F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39F51491-98C5-9E9D-F975-524926A23B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9068" y="4028052"/>
              <a:ext cx="360000" cy="36000"/>
            </a:xfrm>
            <a:prstGeom prst="line">
              <a:avLst/>
            </a:prstGeom>
            <a:ln w="25400">
              <a:solidFill>
                <a:srgbClr val="5F5F5F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Bogen 14">
              <a:extLst>
                <a:ext uri="{FF2B5EF4-FFF2-40B4-BE49-F238E27FC236}">
                  <a16:creationId xmlns:a16="http://schemas.microsoft.com/office/drawing/2014/main" id="{53D37808-0305-D95C-7083-42EAD5ED45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59618" y="3689772"/>
              <a:ext cx="600569" cy="600569"/>
            </a:xfrm>
            <a:prstGeom prst="arc">
              <a:avLst>
                <a:gd name="adj1" fmla="val 19917592"/>
                <a:gd name="adj2" fmla="val 746684"/>
              </a:avLst>
            </a:prstGeom>
            <a:ln w="3175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Bogen 15">
              <a:extLst>
                <a:ext uri="{FF2B5EF4-FFF2-40B4-BE49-F238E27FC236}">
                  <a16:creationId xmlns:a16="http://schemas.microsoft.com/office/drawing/2014/main" id="{78217990-9DF7-970D-0F77-6D12CE228739}"/>
                </a:ext>
              </a:extLst>
            </p:cNvPr>
            <p:cNvSpPr/>
            <p:nvPr/>
          </p:nvSpPr>
          <p:spPr>
            <a:xfrm rot="-1440000">
              <a:off x="6500256" y="3435661"/>
              <a:ext cx="212243" cy="482400"/>
            </a:xfrm>
            <a:prstGeom prst="arc">
              <a:avLst>
                <a:gd name="adj1" fmla="val 1108951"/>
                <a:gd name="adj2" fmla="val 18853566"/>
              </a:avLst>
            </a:prstGeom>
            <a:ln w="3175">
              <a:solidFill>
                <a:srgbClr val="5F5F5F"/>
              </a:solidFill>
              <a:headEnd type="triangl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7F085EC-0A33-EE1C-59FD-8B44ABC8C419}"/>
                </a:ext>
              </a:extLst>
            </p:cNvPr>
            <p:cNvSpPr txBox="1"/>
            <p:nvPr/>
          </p:nvSpPr>
          <p:spPr>
            <a:xfrm>
              <a:off x="6201188" y="3401174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i="1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φ</a:t>
              </a:r>
              <a:endParaRPr lang="en-US" sz="1400" i="1" baseline="-25000" dirty="0">
                <a:solidFill>
                  <a:srgbClr val="5F5F5F"/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pic>
        <p:nvPicPr>
          <p:cNvPr id="18" name="Grafik 17">
            <a:extLst>
              <a:ext uri="{FF2B5EF4-FFF2-40B4-BE49-F238E27FC236}">
                <a16:creationId xmlns:a16="http://schemas.microsoft.com/office/drawing/2014/main" id="{A7796BC3-8451-C42A-A5F2-AD51D8D2D77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28" y="4747870"/>
            <a:ext cx="2506664" cy="1728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621A2A39-D7B5-8295-889B-87525F00C9F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22" y="5287870"/>
            <a:ext cx="5514662" cy="1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5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4522D-DA57-42EE-AE9A-C59E12B4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MODEL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463A0B-26DB-48DF-89D2-75E97C16E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2800"/>
            <a:ext cx="11279069" cy="5651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Relevant atomic interactions</a:t>
            </a:r>
          </a:p>
          <a:p>
            <a:pPr lvl="1"/>
            <a:r>
              <a:rPr lang="en-US" dirty="0"/>
              <a:t>electrons</a:t>
            </a:r>
          </a:p>
          <a:p>
            <a:pPr marL="358775" lvl="2" indent="0">
              <a:buNone/>
              <a:tabLst>
                <a:tab pos="2340000" algn="ctr"/>
                <a:tab pos="5580000" algn="ctr"/>
                <a:tab pos="8820000" algn="ctr"/>
              </a:tabLst>
            </a:pPr>
            <a:r>
              <a:rPr lang="en-US" dirty="0"/>
              <a:t>	elastic scattering	inelastic scattering	bremsstrahlung emission</a:t>
            </a:r>
          </a:p>
          <a:p>
            <a:pPr marL="179387" lvl="1" indent="0">
              <a:buNone/>
              <a:tabLst>
                <a:tab pos="2340000" algn="ctr"/>
                <a:tab pos="5580000" algn="ctr"/>
                <a:tab pos="8820000" algn="ctr"/>
              </a:tabLst>
            </a:pPr>
            <a:endParaRPr lang="en-US" dirty="0"/>
          </a:p>
          <a:p>
            <a:pPr marL="179387" lvl="1" indent="0">
              <a:buNone/>
              <a:tabLst>
                <a:tab pos="2340000" algn="ctr"/>
                <a:tab pos="5580000" algn="ctr"/>
                <a:tab pos="8820000" algn="ctr"/>
              </a:tabLst>
            </a:pPr>
            <a:endParaRPr lang="en-US" dirty="0"/>
          </a:p>
          <a:p>
            <a:pPr lvl="1"/>
            <a:r>
              <a:rPr lang="en-US" dirty="0"/>
              <a:t>photons</a:t>
            </a:r>
          </a:p>
          <a:p>
            <a:pPr marL="358775" lvl="2" indent="0">
              <a:buNone/>
              <a:tabLst>
                <a:tab pos="2340000" algn="ctr"/>
                <a:tab pos="5580000" algn="ctr"/>
                <a:tab pos="8820000" algn="ctr"/>
              </a:tabLst>
            </a:pPr>
            <a:r>
              <a:rPr lang="en-US" dirty="0"/>
              <a:t>	photoelectric absorption	coherent (</a:t>
            </a:r>
            <a:r>
              <a:rPr lang="en-US" cap="small" dirty="0"/>
              <a:t>Rayleigh</a:t>
            </a:r>
            <a:r>
              <a:rPr lang="en-US" dirty="0"/>
              <a:t>) scattering	 incoherent (</a:t>
            </a:r>
            <a:r>
              <a:rPr lang="en-US" cap="small" dirty="0"/>
              <a:t>Compton</a:t>
            </a:r>
            <a:r>
              <a:rPr lang="en-US" dirty="0"/>
              <a:t>) scattering</a:t>
            </a:r>
          </a:p>
          <a:p>
            <a:pPr marL="179387" lvl="1" indent="0">
              <a:buNone/>
              <a:tabLst>
                <a:tab pos="2340000" algn="ctr"/>
                <a:tab pos="5580000" algn="ctr"/>
                <a:tab pos="8820000" algn="ctr"/>
              </a:tabLst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358775" lvl="2" indent="0">
              <a:buNone/>
            </a:pPr>
            <a:endParaRPr lang="en-US" dirty="0"/>
          </a:p>
          <a:p>
            <a:pPr lvl="1"/>
            <a:r>
              <a:rPr lang="en-US" dirty="0"/>
              <a:t>X-ray production from combined electron and photon interactions (“shower”):</a:t>
            </a:r>
          </a:p>
          <a:p>
            <a:pPr marL="358775" lvl="2" indent="0">
              <a:buNone/>
              <a:tabLst>
                <a:tab pos="2960688" algn="l"/>
              </a:tabLst>
            </a:pPr>
            <a:r>
              <a:rPr lang="en-US" dirty="0"/>
              <a:t>① bremsstrahlung emission</a:t>
            </a:r>
          </a:p>
          <a:p>
            <a:pPr marL="358775" lvl="2" indent="0">
              <a:buNone/>
              <a:tabLst>
                <a:tab pos="3409950" algn="l"/>
              </a:tabLst>
            </a:pPr>
            <a:r>
              <a:rPr lang="en-US" dirty="0"/>
              <a:t>② electron ionization	characteristic X-ray emission</a:t>
            </a:r>
          </a:p>
          <a:p>
            <a:pPr marL="358775" lvl="2" indent="0">
              <a:buNone/>
              <a:tabLst>
                <a:tab pos="3409950" algn="l"/>
              </a:tabLst>
            </a:pPr>
            <a:r>
              <a:rPr lang="en-US" dirty="0"/>
              <a:t>③ photon-atom interaction	through radiative transitions</a:t>
            </a:r>
          </a:p>
        </p:txBody>
      </p: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81E1E739-8912-E11F-F523-FCFB85EECE05}"/>
              </a:ext>
            </a:extLst>
          </p:cNvPr>
          <p:cNvGrpSpPr/>
          <p:nvPr/>
        </p:nvGrpSpPr>
        <p:grpSpPr>
          <a:xfrm>
            <a:off x="7722189" y="4316481"/>
            <a:ext cx="3188112" cy="2165136"/>
            <a:chOff x="4522602" y="2963014"/>
            <a:chExt cx="3188112" cy="2165136"/>
          </a:xfrm>
        </p:grpSpPr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AA5FF058-B8E1-31D4-EEBB-CFA634E370B8}"/>
                </a:ext>
              </a:extLst>
            </p:cNvPr>
            <p:cNvGrpSpPr/>
            <p:nvPr/>
          </p:nvGrpSpPr>
          <p:grpSpPr>
            <a:xfrm>
              <a:off x="4522602" y="3627408"/>
              <a:ext cx="3146795" cy="1029738"/>
              <a:chOff x="4188283" y="3535367"/>
              <a:chExt cx="1828298" cy="757931"/>
            </a:xfrm>
          </p:grpSpPr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66BE1D54-2996-4843-27D3-2DE112F38EF5}"/>
                  </a:ext>
                </a:extLst>
              </p:cNvPr>
              <p:cNvSpPr/>
              <p:nvPr/>
            </p:nvSpPr>
            <p:spPr>
              <a:xfrm rot="300000" flipH="1">
                <a:off x="4188283" y="3537905"/>
                <a:ext cx="1800000" cy="7553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94" name="Gerader Verbinder 93">
                <a:extLst>
                  <a:ext uri="{FF2B5EF4-FFF2-40B4-BE49-F238E27FC236}">
                    <a16:creationId xmlns:a16="http://schemas.microsoft.com/office/drawing/2014/main" id="{261B4341-D43E-187B-2CC0-F74511721FA2}"/>
                  </a:ext>
                </a:extLst>
              </p:cNvPr>
              <p:cNvCxnSpPr>
                <a:cxnSpLocks/>
              </p:cNvCxnSpPr>
              <p:nvPr/>
            </p:nvCxnSpPr>
            <p:spPr>
              <a:xfrm rot="300000" flipH="1">
                <a:off x="4216582" y="3535367"/>
                <a:ext cx="17999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3BDB5005-E0D2-2696-DE51-9516B929A409}"/>
                </a:ext>
              </a:extLst>
            </p:cNvPr>
            <p:cNvSpPr txBox="1"/>
            <p:nvPr/>
          </p:nvSpPr>
          <p:spPr>
            <a:xfrm>
              <a:off x="5831343" y="4374049"/>
              <a:ext cx="5293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target</a:t>
              </a:r>
            </a:p>
          </p:txBody>
        </p: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C77D8678-B81E-8CDB-A787-F2F1E9D4F43C}"/>
                </a:ext>
              </a:extLst>
            </p:cNvPr>
            <p:cNvCxnSpPr>
              <a:cxnSpLocks/>
            </p:cNvCxnSpPr>
            <p:nvPr/>
          </p:nvCxnSpPr>
          <p:spPr>
            <a:xfrm>
              <a:off x="6094470" y="2963014"/>
              <a:ext cx="0" cy="664597"/>
            </a:xfrm>
            <a:prstGeom prst="line">
              <a:avLst/>
            </a:prstGeom>
            <a:ln w="12700">
              <a:solidFill>
                <a:schemeClr val="tx1"/>
              </a:solidFill>
              <a:headEnd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69EEBB61-4275-F6BF-B112-E0F986A46420}"/>
                </a:ext>
              </a:extLst>
            </p:cNvPr>
            <p:cNvGrpSpPr>
              <a:grpSpLocks/>
            </p:cNvGrpSpPr>
            <p:nvPr/>
          </p:nvGrpSpPr>
          <p:grpSpPr>
            <a:xfrm rot="12600000">
              <a:off x="5247805" y="3643802"/>
              <a:ext cx="720000" cy="72000"/>
              <a:chOff x="3649507" y="3960000"/>
              <a:chExt cx="6370175" cy="725288"/>
            </a:xfrm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B214CA5B-1DF7-3FE3-A58B-1960E3F2CCD3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5D16EFC1-048B-6848-E9EF-511C883A1FA0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A0325E8E-E5BC-E5BD-2EE0-8797D0A43C65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EE646A3D-FE6E-6D3C-0F4C-5287B3199602}"/>
                </a:ext>
              </a:extLst>
            </p:cNvPr>
            <p:cNvSpPr txBox="1"/>
            <p:nvPr/>
          </p:nvSpPr>
          <p:spPr>
            <a:xfrm>
              <a:off x="4954133" y="3311678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582AA474-D35A-8984-5FCF-F735AFB1DD37}"/>
                </a:ext>
              </a:extLst>
            </p:cNvPr>
            <p:cNvSpPr txBox="1"/>
            <p:nvPr/>
          </p:nvSpPr>
          <p:spPr>
            <a:xfrm>
              <a:off x="6099976" y="3043357"/>
              <a:ext cx="339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59684DA-591A-34CB-2EDA-397695E3B2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2851" y="3115360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DB635140-F54D-5876-84DF-9462702EDD46}"/>
                </a:ext>
              </a:extLst>
            </p:cNvPr>
            <p:cNvSpPr/>
            <p:nvPr/>
          </p:nvSpPr>
          <p:spPr>
            <a:xfrm>
              <a:off x="5584885" y="3623268"/>
              <a:ext cx="941057" cy="938254"/>
            </a:xfrm>
            <a:custGeom>
              <a:avLst/>
              <a:gdLst>
                <a:gd name="connsiteX0" fmla="*/ 508883 w 1148963"/>
                <a:gd name="connsiteY0" fmla="*/ 0 h 721454"/>
                <a:gd name="connsiteX1" fmla="*/ 457199 w 1148963"/>
                <a:gd name="connsiteY1" fmla="*/ 202758 h 721454"/>
                <a:gd name="connsiteX2" fmla="*/ 71561 w 1148963"/>
                <a:gd name="connsiteY2" fmla="*/ 333955 h 721454"/>
                <a:gd name="connsiteX3" fmla="*/ 3975 w 1148963"/>
                <a:gd name="connsiteY3" fmla="*/ 441298 h 721454"/>
                <a:gd name="connsiteX4" fmla="*/ 127220 w 1148963"/>
                <a:gd name="connsiteY4" fmla="*/ 481054 h 721454"/>
                <a:gd name="connsiteX5" fmla="*/ 99391 w 1148963"/>
                <a:gd name="connsiteY5" fmla="*/ 592372 h 721454"/>
                <a:gd name="connsiteX6" fmla="*/ 469126 w 1148963"/>
                <a:gd name="connsiteY6" fmla="*/ 492981 h 721454"/>
                <a:gd name="connsiteX7" fmla="*/ 882594 w 1148963"/>
                <a:gd name="connsiteY7" fmla="*/ 624178 h 721454"/>
                <a:gd name="connsiteX8" fmla="*/ 846813 w 1148963"/>
                <a:gd name="connsiteY8" fmla="*/ 711642 h 721454"/>
                <a:gd name="connsiteX9" fmla="*/ 1148963 w 1148963"/>
                <a:gd name="connsiteY9" fmla="*/ 699715 h 721454"/>
                <a:gd name="connsiteX0" fmla="*/ 508883 w 1148963"/>
                <a:gd name="connsiteY0" fmla="*/ 0 h 721454"/>
                <a:gd name="connsiteX1" fmla="*/ 457199 w 1148963"/>
                <a:gd name="connsiteY1" fmla="*/ 202758 h 721454"/>
                <a:gd name="connsiteX2" fmla="*/ 71561 w 1148963"/>
                <a:gd name="connsiteY2" fmla="*/ 333955 h 721454"/>
                <a:gd name="connsiteX3" fmla="*/ 3975 w 1148963"/>
                <a:gd name="connsiteY3" fmla="*/ 441298 h 721454"/>
                <a:gd name="connsiteX4" fmla="*/ 127220 w 1148963"/>
                <a:gd name="connsiteY4" fmla="*/ 481054 h 721454"/>
                <a:gd name="connsiteX5" fmla="*/ 99391 w 1148963"/>
                <a:gd name="connsiteY5" fmla="*/ 592372 h 721454"/>
                <a:gd name="connsiteX6" fmla="*/ 469126 w 1148963"/>
                <a:gd name="connsiteY6" fmla="*/ 492981 h 721454"/>
                <a:gd name="connsiteX7" fmla="*/ 882594 w 1148963"/>
                <a:gd name="connsiteY7" fmla="*/ 624178 h 721454"/>
                <a:gd name="connsiteX8" fmla="*/ 846813 w 1148963"/>
                <a:gd name="connsiteY8" fmla="*/ 711642 h 721454"/>
                <a:gd name="connsiteX9" fmla="*/ 1148963 w 1148963"/>
                <a:gd name="connsiteY9" fmla="*/ 699715 h 721454"/>
                <a:gd name="connsiteX0" fmla="*/ 508368 w 1148448"/>
                <a:gd name="connsiteY0" fmla="*/ 0 h 721454"/>
                <a:gd name="connsiteX1" fmla="*/ 432830 w 1148448"/>
                <a:gd name="connsiteY1" fmla="*/ 226611 h 721454"/>
                <a:gd name="connsiteX2" fmla="*/ 71046 w 1148448"/>
                <a:gd name="connsiteY2" fmla="*/ 333955 h 721454"/>
                <a:gd name="connsiteX3" fmla="*/ 3460 w 1148448"/>
                <a:gd name="connsiteY3" fmla="*/ 441298 h 721454"/>
                <a:gd name="connsiteX4" fmla="*/ 126705 w 1148448"/>
                <a:gd name="connsiteY4" fmla="*/ 481054 h 721454"/>
                <a:gd name="connsiteX5" fmla="*/ 98876 w 1148448"/>
                <a:gd name="connsiteY5" fmla="*/ 592372 h 721454"/>
                <a:gd name="connsiteX6" fmla="*/ 468611 w 1148448"/>
                <a:gd name="connsiteY6" fmla="*/ 492981 h 721454"/>
                <a:gd name="connsiteX7" fmla="*/ 882079 w 1148448"/>
                <a:gd name="connsiteY7" fmla="*/ 624178 h 721454"/>
                <a:gd name="connsiteX8" fmla="*/ 846298 w 1148448"/>
                <a:gd name="connsiteY8" fmla="*/ 711642 h 721454"/>
                <a:gd name="connsiteX9" fmla="*/ 1148448 w 1148448"/>
                <a:gd name="connsiteY9" fmla="*/ 699715 h 721454"/>
                <a:gd name="connsiteX0" fmla="*/ 508368 w 1176277"/>
                <a:gd name="connsiteY0" fmla="*/ 0 h 781590"/>
                <a:gd name="connsiteX1" fmla="*/ 432830 w 1176277"/>
                <a:gd name="connsiteY1" fmla="*/ 226611 h 781590"/>
                <a:gd name="connsiteX2" fmla="*/ 71046 w 1176277"/>
                <a:gd name="connsiteY2" fmla="*/ 333955 h 781590"/>
                <a:gd name="connsiteX3" fmla="*/ 3460 w 1176277"/>
                <a:gd name="connsiteY3" fmla="*/ 441298 h 781590"/>
                <a:gd name="connsiteX4" fmla="*/ 126705 w 1176277"/>
                <a:gd name="connsiteY4" fmla="*/ 481054 h 781590"/>
                <a:gd name="connsiteX5" fmla="*/ 98876 w 1176277"/>
                <a:gd name="connsiteY5" fmla="*/ 592372 h 781590"/>
                <a:gd name="connsiteX6" fmla="*/ 468611 w 1176277"/>
                <a:gd name="connsiteY6" fmla="*/ 492981 h 781590"/>
                <a:gd name="connsiteX7" fmla="*/ 882079 w 1176277"/>
                <a:gd name="connsiteY7" fmla="*/ 624178 h 781590"/>
                <a:gd name="connsiteX8" fmla="*/ 846298 w 1176277"/>
                <a:gd name="connsiteY8" fmla="*/ 711642 h 781590"/>
                <a:gd name="connsiteX9" fmla="*/ 1176277 w 1176277"/>
                <a:gd name="connsiteY9" fmla="*/ 775252 h 781590"/>
                <a:gd name="connsiteX0" fmla="*/ 508368 w 1176277"/>
                <a:gd name="connsiteY0" fmla="*/ 0 h 775252"/>
                <a:gd name="connsiteX1" fmla="*/ 432830 w 1176277"/>
                <a:gd name="connsiteY1" fmla="*/ 226611 h 775252"/>
                <a:gd name="connsiteX2" fmla="*/ 71046 w 1176277"/>
                <a:gd name="connsiteY2" fmla="*/ 333955 h 775252"/>
                <a:gd name="connsiteX3" fmla="*/ 3460 w 1176277"/>
                <a:gd name="connsiteY3" fmla="*/ 441298 h 775252"/>
                <a:gd name="connsiteX4" fmla="*/ 126705 w 1176277"/>
                <a:gd name="connsiteY4" fmla="*/ 481054 h 775252"/>
                <a:gd name="connsiteX5" fmla="*/ 98876 w 1176277"/>
                <a:gd name="connsiteY5" fmla="*/ 592372 h 775252"/>
                <a:gd name="connsiteX6" fmla="*/ 468611 w 1176277"/>
                <a:gd name="connsiteY6" fmla="*/ 492981 h 775252"/>
                <a:gd name="connsiteX7" fmla="*/ 882079 w 1176277"/>
                <a:gd name="connsiteY7" fmla="*/ 624178 h 775252"/>
                <a:gd name="connsiteX8" fmla="*/ 846298 w 1176277"/>
                <a:gd name="connsiteY8" fmla="*/ 711642 h 775252"/>
                <a:gd name="connsiteX9" fmla="*/ 1176277 w 1176277"/>
                <a:gd name="connsiteY9" fmla="*/ 775252 h 775252"/>
                <a:gd name="connsiteX0" fmla="*/ 508368 w 1049057"/>
                <a:gd name="connsiteY0" fmla="*/ 0 h 858741"/>
                <a:gd name="connsiteX1" fmla="*/ 432830 w 1049057"/>
                <a:gd name="connsiteY1" fmla="*/ 226611 h 858741"/>
                <a:gd name="connsiteX2" fmla="*/ 71046 w 1049057"/>
                <a:gd name="connsiteY2" fmla="*/ 333955 h 858741"/>
                <a:gd name="connsiteX3" fmla="*/ 3460 w 1049057"/>
                <a:gd name="connsiteY3" fmla="*/ 441298 h 858741"/>
                <a:gd name="connsiteX4" fmla="*/ 126705 w 1049057"/>
                <a:gd name="connsiteY4" fmla="*/ 481054 h 858741"/>
                <a:gd name="connsiteX5" fmla="*/ 98876 w 1049057"/>
                <a:gd name="connsiteY5" fmla="*/ 592372 h 858741"/>
                <a:gd name="connsiteX6" fmla="*/ 468611 w 1049057"/>
                <a:gd name="connsiteY6" fmla="*/ 492981 h 858741"/>
                <a:gd name="connsiteX7" fmla="*/ 882079 w 1049057"/>
                <a:gd name="connsiteY7" fmla="*/ 624178 h 858741"/>
                <a:gd name="connsiteX8" fmla="*/ 846298 w 1049057"/>
                <a:gd name="connsiteY8" fmla="*/ 711642 h 858741"/>
                <a:gd name="connsiteX9" fmla="*/ 1049057 w 1049057"/>
                <a:gd name="connsiteY9" fmla="*/ 858741 h 858741"/>
                <a:gd name="connsiteX0" fmla="*/ 508368 w 1066027"/>
                <a:gd name="connsiteY0" fmla="*/ 0 h 858741"/>
                <a:gd name="connsiteX1" fmla="*/ 432830 w 1066027"/>
                <a:gd name="connsiteY1" fmla="*/ 226611 h 858741"/>
                <a:gd name="connsiteX2" fmla="*/ 71046 w 1066027"/>
                <a:gd name="connsiteY2" fmla="*/ 333955 h 858741"/>
                <a:gd name="connsiteX3" fmla="*/ 3460 w 1066027"/>
                <a:gd name="connsiteY3" fmla="*/ 441298 h 858741"/>
                <a:gd name="connsiteX4" fmla="*/ 126705 w 1066027"/>
                <a:gd name="connsiteY4" fmla="*/ 481054 h 858741"/>
                <a:gd name="connsiteX5" fmla="*/ 98876 w 1066027"/>
                <a:gd name="connsiteY5" fmla="*/ 592372 h 858741"/>
                <a:gd name="connsiteX6" fmla="*/ 468611 w 1066027"/>
                <a:gd name="connsiteY6" fmla="*/ 492981 h 858741"/>
                <a:gd name="connsiteX7" fmla="*/ 882079 w 1066027"/>
                <a:gd name="connsiteY7" fmla="*/ 624178 h 858741"/>
                <a:gd name="connsiteX8" fmla="*/ 846298 w 1066027"/>
                <a:gd name="connsiteY8" fmla="*/ 711642 h 858741"/>
                <a:gd name="connsiteX9" fmla="*/ 1049057 w 1066027"/>
                <a:gd name="connsiteY9" fmla="*/ 858741 h 858741"/>
                <a:gd name="connsiteX0" fmla="*/ 508368 w 941057"/>
                <a:gd name="connsiteY0" fmla="*/ 0 h 938254"/>
                <a:gd name="connsiteX1" fmla="*/ 432830 w 941057"/>
                <a:gd name="connsiteY1" fmla="*/ 226611 h 938254"/>
                <a:gd name="connsiteX2" fmla="*/ 71046 w 941057"/>
                <a:gd name="connsiteY2" fmla="*/ 333955 h 938254"/>
                <a:gd name="connsiteX3" fmla="*/ 3460 w 941057"/>
                <a:gd name="connsiteY3" fmla="*/ 441298 h 938254"/>
                <a:gd name="connsiteX4" fmla="*/ 126705 w 941057"/>
                <a:gd name="connsiteY4" fmla="*/ 481054 h 938254"/>
                <a:gd name="connsiteX5" fmla="*/ 98876 w 941057"/>
                <a:gd name="connsiteY5" fmla="*/ 592372 h 938254"/>
                <a:gd name="connsiteX6" fmla="*/ 468611 w 941057"/>
                <a:gd name="connsiteY6" fmla="*/ 492981 h 938254"/>
                <a:gd name="connsiteX7" fmla="*/ 882079 w 941057"/>
                <a:gd name="connsiteY7" fmla="*/ 624178 h 938254"/>
                <a:gd name="connsiteX8" fmla="*/ 846298 w 941057"/>
                <a:gd name="connsiteY8" fmla="*/ 711642 h 938254"/>
                <a:gd name="connsiteX9" fmla="*/ 909909 w 941057"/>
                <a:gd name="connsiteY9" fmla="*/ 938254 h 938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1057" h="938254">
                  <a:moveTo>
                    <a:pt x="508368" y="0"/>
                  </a:moveTo>
                  <a:cubicBezTo>
                    <a:pt x="507042" y="125232"/>
                    <a:pt x="505717" y="170952"/>
                    <a:pt x="432830" y="226611"/>
                  </a:cubicBezTo>
                  <a:cubicBezTo>
                    <a:pt x="359943" y="282270"/>
                    <a:pt x="142608" y="298174"/>
                    <a:pt x="71046" y="333955"/>
                  </a:cubicBezTo>
                  <a:cubicBezTo>
                    <a:pt x="-516" y="369736"/>
                    <a:pt x="-5816" y="416782"/>
                    <a:pt x="3460" y="441298"/>
                  </a:cubicBezTo>
                  <a:cubicBezTo>
                    <a:pt x="12736" y="465814"/>
                    <a:pt x="110802" y="455875"/>
                    <a:pt x="126705" y="481054"/>
                  </a:cubicBezTo>
                  <a:cubicBezTo>
                    <a:pt x="142608" y="506233"/>
                    <a:pt x="41892" y="590384"/>
                    <a:pt x="98876" y="592372"/>
                  </a:cubicBezTo>
                  <a:cubicBezTo>
                    <a:pt x="155860" y="594360"/>
                    <a:pt x="338077" y="487680"/>
                    <a:pt x="468611" y="492981"/>
                  </a:cubicBezTo>
                  <a:cubicBezTo>
                    <a:pt x="599145" y="498282"/>
                    <a:pt x="819131" y="587735"/>
                    <a:pt x="882079" y="624178"/>
                  </a:cubicBezTo>
                  <a:cubicBezTo>
                    <a:pt x="945027" y="660621"/>
                    <a:pt x="801903" y="699053"/>
                    <a:pt x="846298" y="711642"/>
                  </a:cubicBezTo>
                  <a:cubicBezTo>
                    <a:pt x="890693" y="724232"/>
                    <a:pt x="992073" y="836213"/>
                    <a:pt x="909909" y="9382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0B21535A-AA39-081D-8B88-B5225CDCC4AD}"/>
                </a:ext>
              </a:extLst>
            </p:cNvPr>
            <p:cNvGrpSpPr>
              <a:grpSpLocks/>
            </p:cNvGrpSpPr>
            <p:nvPr/>
          </p:nvGrpSpPr>
          <p:grpSpPr>
            <a:xfrm rot="8818730">
              <a:off x="5186661" y="4301391"/>
              <a:ext cx="507539" cy="45719"/>
              <a:chOff x="3649507" y="3960000"/>
              <a:chExt cx="6370175" cy="725288"/>
            </a:xfrm>
          </p:grpSpPr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F8FA33CC-1C97-629A-10E7-E2152B75A6B5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AA8E1745-3557-49BF-E662-BEB7A51048C1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D6F959CA-420C-8170-55DE-9CE9219FF268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105" name="Textfeld 104">
              <a:extLst>
                <a:ext uri="{FF2B5EF4-FFF2-40B4-BE49-F238E27FC236}">
                  <a16:creationId xmlns:a16="http://schemas.microsoft.com/office/drawing/2014/main" id="{3E763289-66C4-B00F-E51B-F23F55D4756E}"/>
                </a:ext>
              </a:extLst>
            </p:cNvPr>
            <p:cNvSpPr txBox="1"/>
            <p:nvPr/>
          </p:nvSpPr>
          <p:spPr>
            <a:xfrm>
              <a:off x="4903781" y="4270297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26D3A87A-2B18-F3BD-327E-76A9F7ACC6DE}"/>
                </a:ext>
              </a:extLst>
            </p:cNvPr>
            <p:cNvGrpSpPr>
              <a:grpSpLocks/>
            </p:cNvGrpSpPr>
            <p:nvPr/>
          </p:nvGrpSpPr>
          <p:grpSpPr>
            <a:xfrm rot="1374979">
              <a:off x="6453030" y="4370886"/>
              <a:ext cx="571696" cy="51470"/>
              <a:chOff x="3649507" y="3960000"/>
              <a:chExt cx="6370175" cy="725288"/>
            </a:xfrm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DB31BC27-9B4C-797E-9B69-BC863D18D844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4F392B82-AB33-43AA-A446-9B511A1CED5B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3D248336-5052-5BFE-877D-E11F2C0E8E38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grpSp>
          <p:nvGrpSpPr>
            <p:cNvPr id="112" name="Gruppieren 111">
              <a:extLst>
                <a:ext uri="{FF2B5EF4-FFF2-40B4-BE49-F238E27FC236}">
                  <a16:creationId xmlns:a16="http://schemas.microsoft.com/office/drawing/2014/main" id="{A70B587D-F6EE-81FD-3CC6-1F4DF786A7DE}"/>
                </a:ext>
              </a:extLst>
            </p:cNvPr>
            <p:cNvGrpSpPr>
              <a:grpSpLocks/>
            </p:cNvGrpSpPr>
            <p:nvPr/>
          </p:nvGrpSpPr>
          <p:grpSpPr>
            <a:xfrm rot="17581638">
              <a:off x="6741072" y="4045096"/>
              <a:ext cx="926249" cy="46220"/>
              <a:chOff x="3649507" y="3960000"/>
              <a:chExt cx="6370175" cy="725288"/>
            </a:xfrm>
          </p:grpSpPr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286D82E0-756B-840D-4A7A-CEA234876787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FB115DF8-4BFC-09C8-AA62-3BB8E3F9B6E0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D08A7F05-A6FE-DA79-D525-2475F2BC2913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116" name="Textfeld 115">
              <a:extLst>
                <a:ext uri="{FF2B5EF4-FFF2-40B4-BE49-F238E27FC236}">
                  <a16:creationId xmlns:a16="http://schemas.microsoft.com/office/drawing/2014/main" id="{E953013F-4A3B-46DA-6BB3-DEC64362A484}"/>
                </a:ext>
              </a:extLst>
            </p:cNvPr>
            <p:cNvSpPr txBox="1"/>
            <p:nvPr/>
          </p:nvSpPr>
          <p:spPr>
            <a:xfrm>
              <a:off x="7026496" y="3479502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118" name="Textfeld 117">
              <a:extLst>
                <a:ext uri="{FF2B5EF4-FFF2-40B4-BE49-F238E27FC236}">
                  <a16:creationId xmlns:a16="http://schemas.microsoft.com/office/drawing/2014/main" id="{28B03F9F-8CF8-26C3-9047-E2E33C71CCF7}"/>
                </a:ext>
              </a:extLst>
            </p:cNvPr>
            <p:cNvSpPr txBox="1"/>
            <p:nvPr/>
          </p:nvSpPr>
          <p:spPr>
            <a:xfrm>
              <a:off x="5812256" y="3866995"/>
              <a:ext cx="3080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AT" sz="8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①</a:t>
              </a:r>
              <a:endParaRPr lang="en-US" sz="1000" dirty="0">
                <a:solidFill>
                  <a:srgbClr val="5F5F5F"/>
                </a:solidFill>
                <a:latin typeface="DIN Alternate" panose="02020500000000000000" pitchFamily="18" charset="0"/>
              </a:endParaRPr>
            </a:p>
          </p:txBody>
        </p:sp>
        <p:sp>
          <p:nvSpPr>
            <p:cNvPr id="119" name="Textfeld 118">
              <a:extLst>
                <a:ext uri="{FF2B5EF4-FFF2-40B4-BE49-F238E27FC236}">
                  <a16:creationId xmlns:a16="http://schemas.microsoft.com/office/drawing/2014/main" id="{1B5FBA75-B983-AE53-6B0E-326FEDD4A55F}"/>
                </a:ext>
              </a:extLst>
            </p:cNvPr>
            <p:cNvSpPr txBox="1"/>
            <p:nvPr/>
          </p:nvSpPr>
          <p:spPr>
            <a:xfrm>
              <a:off x="5550363" y="4206865"/>
              <a:ext cx="3080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AT" sz="8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②</a:t>
              </a:r>
              <a:endParaRPr lang="en-US" sz="1000" dirty="0">
                <a:solidFill>
                  <a:srgbClr val="5F5F5F"/>
                </a:solidFill>
                <a:latin typeface="DIN Alternate" panose="02020500000000000000" pitchFamily="18" charset="0"/>
              </a:endParaRPr>
            </a:p>
          </p:txBody>
        </p:sp>
        <p:sp>
          <p:nvSpPr>
            <p:cNvPr id="120" name="Textfeld 119">
              <a:extLst>
                <a:ext uri="{FF2B5EF4-FFF2-40B4-BE49-F238E27FC236}">
                  <a16:creationId xmlns:a16="http://schemas.microsoft.com/office/drawing/2014/main" id="{9699ACD6-60AA-A729-A866-ED881BA8ABF1}"/>
                </a:ext>
              </a:extLst>
            </p:cNvPr>
            <p:cNvSpPr txBox="1"/>
            <p:nvPr/>
          </p:nvSpPr>
          <p:spPr>
            <a:xfrm>
              <a:off x="6856938" y="4465578"/>
              <a:ext cx="3080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AT" sz="8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③</a:t>
              </a:r>
              <a:endParaRPr lang="en-US" sz="1000" dirty="0">
                <a:solidFill>
                  <a:srgbClr val="5F5F5F"/>
                </a:solidFill>
                <a:latin typeface="DIN Alternate" panose="02020500000000000000" pitchFamily="18" charset="0"/>
              </a:endParaRPr>
            </a:p>
          </p:txBody>
        </p:sp>
        <p:sp>
          <p:nvSpPr>
            <p:cNvPr id="126" name="Textfeld 125">
              <a:extLst>
                <a:ext uri="{FF2B5EF4-FFF2-40B4-BE49-F238E27FC236}">
                  <a16:creationId xmlns:a16="http://schemas.microsoft.com/office/drawing/2014/main" id="{AAB159D2-D402-28AC-B995-1A155D4FFC13}"/>
                </a:ext>
              </a:extLst>
            </p:cNvPr>
            <p:cNvSpPr txBox="1"/>
            <p:nvPr/>
          </p:nvSpPr>
          <p:spPr>
            <a:xfrm>
              <a:off x="5281844" y="4912706"/>
              <a:ext cx="24288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Ref: reproduced from [</a:t>
              </a:r>
              <a:r>
                <a:rPr lang="en-US" sz="800" dirty="0" err="1">
                  <a:solidFill>
                    <a:srgbClr val="5F5F5F"/>
                  </a:solidFill>
                  <a:latin typeface="DIN Alternate" panose="02020500000000000000" pitchFamily="18" charset="0"/>
                </a:rPr>
                <a:t>Poludniowski</a:t>
              </a:r>
              <a:r>
                <a:rPr lang="en-US" sz="8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 et al., 2022] 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098137E-3374-C10B-2671-831F3D700D5E}"/>
              </a:ext>
            </a:extLst>
          </p:cNvPr>
          <p:cNvGrpSpPr/>
          <p:nvPr/>
        </p:nvGrpSpPr>
        <p:grpSpPr>
          <a:xfrm>
            <a:off x="1980000" y="1885979"/>
            <a:ext cx="1934265" cy="610998"/>
            <a:chOff x="6468007" y="4021047"/>
            <a:chExt cx="1934265" cy="610998"/>
          </a:xfrm>
        </p:grpSpPr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81BC059-248F-FE30-3CB2-61A679451C17}"/>
                </a:ext>
              </a:extLst>
            </p:cNvPr>
            <p:cNvSpPr txBox="1"/>
            <p:nvPr/>
          </p:nvSpPr>
          <p:spPr>
            <a:xfrm>
              <a:off x="7079545" y="4385824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429F9B29-CB56-40E7-D5EA-51C589EF21F3}"/>
                </a:ext>
              </a:extLst>
            </p:cNvPr>
            <p:cNvCxnSpPr>
              <a:cxnSpLocks/>
            </p:cNvCxnSpPr>
            <p:nvPr/>
          </p:nvCxnSpPr>
          <p:spPr>
            <a:xfrm>
              <a:off x="6471920" y="4329408"/>
              <a:ext cx="616151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24A2175B-B971-D6EA-7530-7F224DDEC5B1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7276022" y="4120974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E822052C-4147-14E0-16ED-B52AB3E5D522}"/>
                </a:ext>
              </a:extLst>
            </p:cNvPr>
            <p:cNvSpPr txBox="1"/>
            <p:nvPr/>
          </p:nvSpPr>
          <p:spPr>
            <a:xfrm>
              <a:off x="6468007" y="4057334"/>
              <a:ext cx="6115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3179EAD-6E97-350E-44E1-B9C44B0B10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4572" y="4266948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169EF66-6FCE-1C8B-C7EF-395F835930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28776" y="4280735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AC3325C4-2236-DB49-90BC-689AAF1FA8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66730" y="4095385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6185DCA-5D8F-727F-02B1-0ED6A6249C7D}"/>
                </a:ext>
              </a:extLst>
            </p:cNvPr>
            <p:cNvSpPr txBox="1"/>
            <p:nvPr/>
          </p:nvSpPr>
          <p:spPr>
            <a:xfrm>
              <a:off x="7648394" y="4021047"/>
              <a:ext cx="7538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49957A6-596A-0938-BF1E-5B81AFE9BE3B}"/>
              </a:ext>
            </a:extLst>
          </p:cNvPr>
          <p:cNvGrpSpPr/>
          <p:nvPr/>
        </p:nvGrpSpPr>
        <p:grpSpPr>
          <a:xfrm>
            <a:off x="8460000" y="1877336"/>
            <a:ext cx="1934265" cy="810285"/>
            <a:chOff x="8463456" y="5400000"/>
            <a:chExt cx="1934265" cy="810285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90AE216-076F-5B44-8B15-A40D89A72AE2}"/>
                </a:ext>
              </a:extLst>
            </p:cNvPr>
            <p:cNvSpPr txBox="1"/>
            <p:nvPr/>
          </p:nvSpPr>
          <p:spPr>
            <a:xfrm>
              <a:off x="9074994" y="5764777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1D0A68AF-798F-1B15-3EF8-2F519F0A3A95}"/>
                </a:ext>
              </a:extLst>
            </p:cNvPr>
            <p:cNvGrpSpPr>
              <a:grpSpLocks/>
            </p:cNvGrpSpPr>
            <p:nvPr/>
          </p:nvGrpSpPr>
          <p:grpSpPr>
            <a:xfrm rot="900000">
              <a:off x="9300802" y="5847051"/>
              <a:ext cx="720000" cy="72000"/>
              <a:chOff x="3649507" y="3960000"/>
              <a:chExt cx="6370175" cy="725288"/>
            </a:xfrm>
          </p:grpSpPr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99A90852-D8B5-3200-CAB5-5E4F1532E216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3519C690-59DC-1AFD-1E4E-FD2CC5426104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71DD627B-36E3-0D81-D0C9-BBB837E6A4AE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000" dirty="0">
                  <a:latin typeface="DIN Alternate" panose="02020500000000000000" pitchFamily="18" charset="0"/>
                </a:endParaRPr>
              </a:p>
            </p:txBody>
          </p:sp>
        </p:grp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052946F-4678-0BC7-AA86-9CB9622CF97B}"/>
                </a:ext>
              </a:extLst>
            </p:cNvPr>
            <p:cNvCxnSpPr>
              <a:cxnSpLocks/>
            </p:cNvCxnSpPr>
            <p:nvPr/>
          </p:nvCxnSpPr>
          <p:spPr>
            <a:xfrm>
              <a:off x="8467369" y="5708361"/>
              <a:ext cx="616151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E33AB045-1240-F3D9-72FB-84565124946F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9271471" y="5499927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C619D29-FC90-6A7B-1CF7-0F317784F67D}"/>
                </a:ext>
              </a:extLst>
            </p:cNvPr>
            <p:cNvSpPr txBox="1"/>
            <p:nvPr/>
          </p:nvSpPr>
          <p:spPr>
            <a:xfrm>
              <a:off x="8463456" y="5436287"/>
              <a:ext cx="6115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E7720FA-90CC-FFCE-79D8-566E2E48CF62}"/>
                </a:ext>
              </a:extLst>
            </p:cNvPr>
            <p:cNvSpPr txBox="1"/>
            <p:nvPr/>
          </p:nvSpPr>
          <p:spPr>
            <a:xfrm>
              <a:off x="9461857" y="5964064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</a:t>
              </a:r>
              <a:r>
                <a:rPr lang="de-AT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de-AT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2C4E153-8381-BB0D-27C1-F9BC6596B1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0021" y="5645901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304173FA-134B-AE56-58C6-D926271102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24225" y="565968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E1E891A-2EE2-71F4-9FD5-A2885052C5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2179" y="547433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93079F85-2F03-0CBA-9923-DD94D56F5834}"/>
                </a:ext>
              </a:extLst>
            </p:cNvPr>
            <p:cNvSpPr txBox="1"/>
            <p:nvPr/>
          </p:nvSpPr>
          <p:spPr>
            <a:xfrm>
              <a:off x="9580120" y="5400000"/>
              <a:ext cx="8176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– 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1DBFC256-7403-9A6F-97A1-EB15B539AF7D}"/>
              </a:ext>
            </a:extLst>
          </p:cNvPr>
          <p:cNvGrpSpPr/>
          <p:nvPr/>
        </p:nvGrpSpPr>
        <p:grpSpPr>
          <a:xfrm>
            <a:off x="5220000" y="1877336"/>
            <a:ext cx="1957156" cy="610998"/>
            <a:chOff x="8467624" y="4320000"/>
            <a:chExt cx="1957156" cy="610998"/>
          </a:xfrm>
        </p:grpSpPr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577A1392-D103-FE95-B7B9-DBAB9EC68C18}"/>
                </a:ext>
              </a:extLst>
            </p:cNvPr>
            <p:cNvSpPr txBox="1"/>
            <p:nvPr/>
          </p:nvSpPr>
          <p:spPr>
            <a:xfrm>
              <a:off x="9079162" y="4684777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488D3434-0471-696D-DFC3-DD0CA1092858}"/>
                </a:ext>
              </a:extLst>
            </p:cNvPr>
            <p:cNvCxnSpPr>
              <a:cxnSpLocks/>
            </p:cNvCxnSpPr>
            <p:nvPr/>
          </p:nvCxnSpPr>
          <p:spPr>
            <a:xfrm>
              <a:off x="8471537" y="4628361"/>
              <a:ext cx="616151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mit Pfeil 69">
              <a:extLst>
                <a:ext uri="{FF2B5EF4-FFF2-40B4-BE49-F238E27FC236}">
                  <a16:creationId xmlns:a16="http://schemas.microsoft.com/office/drawing/2014/main" id="{BB817842-1575-23DC-E52E-518C5EB19DA2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9275639" y="4419927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46F08F09-D181-C559-4C4A-541856BE8870}"/>
                </a:ext>
              </a:extLst>
            </p:cNvPr>
            <p:cNvSpPr txBox="1"/>
            <p:nvPr/>
          </p:nvSpPr>
          <p:spPr>
            <a:xfrm>
              <a:off x="8467624" y="4356287"/>
              <a:ext cx="6115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32D0F645-69CC-1FF9-A6E0-1D187A9E82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4189" y="4565901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6B7139DB-D045-B40C-A352-C44808511D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28393" y="457968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63A5E112-0E6E-9F73-7FDE-0D122332EA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6347" y="439433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5BDD63F6-4344-40E2-46E6-5F771F8FFA2B}"/>
                </a:ext>
              </a:extLst>
            </p:cNvPr>
            <p:cNvSpPr txBox="1"/>
            <p:nvPr/>
          </p:nvSpPr>
          <p:spPr>
            <a:xfrm>
              <a:off x="9584288" y="4320000"/>
              <a:ext cx="8176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– 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1097584A-9B84-E24A-10FA-4DC374944778}"/>
                </a:ext>
              </a:extLst>
            </p:cNvPr>
            <p:cNvCxnSpPr>
              <a:cxnSpLocks/>
            </p:cNvCxnSpPr>
            <p:nvPr/>
          </p:nvCxnSpPr>
          <p:spPr>
            <a:xfrm rot="900000">
              <a:off x="9311602" y="4784991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1001E671-7C28-8675-49A2-9E952356DE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72221" y="4721923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35BA8FCB-F3FF-E9B6-73C6-E4C8CA6AD582}"/>
                </a:ext>
              </a:extLst>
            </p:cNvPr>
            <p:cNvSpPr txBox="1"/>
            <p:nvPr/>
          </p:nvSpPr>
          <p:spPr>
            <a:xfrm>
              <a:off x="9607179" y="4618062"/>
              <a:ext cx="8176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de-AT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– </a:t>
              </a:r>
              <a:r>
                <a:rPr lang="de-AT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U</a:t>
              </a:r>
              <a:r>
                <a:rPr lang="de-AT" sz="1000" i="1" baseline="-25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i</a:t>
              </a:r>
              <a:r>
                <a:rPr lang="de-AT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de-AT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532233DF-8A5B-DF03-5EE5-BEF60FCAA80A}"/>
              </a:ext>
            </a:extLst>
          </p:cNvPr>
          <p:cNvGrpSpPr/>
          <p:nvPr/>
        </p:nvGrpSpPr>
        <p:grpSpPr>
          <a:xfrm>
            <a:off x="1980000" y="3343405"/>
            <a:ext cx="2042727" cy="802746"/>
            <a:chOff x="6359545" y="4021047"/>
            <a:chExt cx="2042727" cy="802746"/>
          </a:xfrm>
        </p:grpSpPr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A2CD17AB-0178-8B22-4E9E-58B2C187F0DC}"/>
                </a:ext>
              </a:extLst>
            </p:cNvPr>
            <p:cNvSpPr txBox="1"/>
            <p:nvPr/>
          </p:nvSpPr>
          <p:spPr>
            <a:xfrm>
              <a:off x="7079545" y="4385824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BE8BD2B4-E499-380C-2AF8-EAFCFBC47BCA}"/>
                </a:ext>
              </a:extLst>
            </p:cNvPr>
            <p:cNvGrpSpPr>
              <a:grpSpLocks/>
            </p:cNvGrpSpPr>
            <p:nvPr/>
          </p:nvGrpSpPr>
          <p:grpSpPr>
            <a:xfrm>
              <a:off x="6359545" y="4293994"/>
              <a:ext cx="720000" cy="72000"/>
              <a:chOff x="3649507" y="3960000"/>
              <a:chExt cx="6370175" cy="725288"/>
            </a:xfrm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41C6345A-EE63-038B-9D8E-F6B1DB92FB15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06" name="Freihandform: Form 105">
                <a:extLst>
                  <a:ext uri="{FF2B5EF4-FFF2-40B4-BE49-F238E27FC236}">
                    <a16:creationId xmlns:a16="http://schemas.microsoft.com/office/drawing/2014/main" id="{B5136DC3-95AD-B92C-CA58-437EFC80D8E8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1C479CB3-76F5-92BF-22D8-550C29725716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cxnSp>
          <p:nvCxnSpPr>
            <p:cNvPr id="86" name="Gerade Verbindung mit Pfeil 85">
              <a:extLst>
                <a:ext uri="{FF2B5EF4-FFF2-40B4-BE49-F238E27FC236}">
                  <a16:creationId xmlns:a16="http://schemas.microsoft.com/office/drawing/2014/main" id="{87714930-A62B-5F55-D576-CFFA2D967934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7276022" y="4120974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9EECDB7D-C24C-D5E1-2197-6197E0668C90}"/>
                </a:ext>
              </a:extLst>
            </p:cNvPr>
            <p:cNvSpPr txBox="1"/>
            <p:nvPr/>
          </p:nvSpPr>
          <p:spPr>
            <a:xfrm>
              <a:off x="6467418" y="4047669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 (</a:t>
              </a:r>
              <a:r>
                <a:rPr lang="en-US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07C1B3A2-9ED1-A014-E2FE-F171E0B8DC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4572" y="4266948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89" name="Ellipse 88">
              <a:extLst>
                <a:ext uri="{FF2B5EF4-FFF2-40B4-BE49-F238E27FC236}">
                  <a16:creationId xmlns:a16="http://schemas.microsoft.com/office/drawing/2014/main" id="{7B7C6D57-FAA8-0972-86F9-452C8ACECD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66730" y="4095385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9F1023DE-2844-62FD-348E-DCCDDF6523AD}"/>
                </a:ext>
              </a:extLst>
            </p:cNvPr>
            <p:cNvSpPr txBox="1"/>
            <p:nvPr/>
          </p:nvSpPr>
          <p:spPr>
            <a:xfrm>
              <a:off x="7584671" y="4021047"/>
              <a:ext cx="8176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– </a:t>
              </a:r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U</a:t>
              </a:r>
              <a:r>
                <a:rPr lang="en-US" sz="1000" i="1" baseline="-25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i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grpSp>
          <p:nvGrpSpPr>
            <p:cNvPr id="91" name="Gruppieren 90">
              <a:extLst>
                <a:ext uri="{FF2B5EF4-FFF2-40B4-BE49-F238E27FC236}">
                  <a16:creationId xmlns:a16="http://schemas.microsoft.com/office/drawing/2014/main" id="{FB71E0FD-6C7A-D3AC-3136-CBD5458930F4}"/>
                </a:ext>
              </a:extLst>
            </p:cNvPr>
            <p:cNvGrpSpPr>
              <a:grpSpLocks/>
            </p:cNvGrpSpPr>
            <p:nvPr/>
          </p:nvGrpSpPr>
          <p:grpSpPr>
            <a:xfrm rot="900000">
              <a:off x="7308381" y="4457838"/>
              <a:ext cx="720000" cy="72000"/>
              <a:chOff x="3649507" y="3960000"/>
              <a:chExt cx="6370175" cy="725288"/>
            </a:xfrm>
          </p:grpSpPr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E3F1D057-533E-9AD9-E2DB-1C59D13635C0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207FB091-CA07-AA94-93E3-9485BA42C57B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48E6ED49-FF4C-F4A4-3B14-5B2A1ACB652D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79F1BDE8-334A-FC4E-F222-C1C52EF73EF7}"/>
                </a:ext>
              </a:extLst>
            </p:cNvPr>
            <p:cNvSpPr txBox="1"/>
            <p:nvPr/>
          </p:nvSpPr>
          <p:spPr>
            <a:xfrm>
              <a:off x="7164504" y="4577572"/>
              <a:ext cx="9989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DIN Alternate" panose="02020500000000000000" pitchFamily="18" charset="0"/>
                  <a:ea typeface="CMU Bright" panose="02000603000000000000" pitchFamily="2" charset="0"/>
                  <a:cs typeface="CMU Bright" panose="02000603000000000000" pitchFamily="2" charset="0"/>
                </a:rPr>
                <a:t>fluorescence</a:t>
              </a:r>
            </a:p>
          </p:txBody>
        </p:sp>
      </p:grpSp>
      <p:grpSp>
        <p:nvGrpSpPr>
          <p:cNvPr id="117" name="Gruppieren 116">
            <a:extLst>
              <a:ext uri="{FF2B5EF4-FFF2-40B4-BE49-F238E27FC236}">
                <a16:creationId xmlns:a16="http://schemas.microsoft.com/office/drawing/2014/main" id="{41235B0D-1149-28DA-A8F5-3D6A12DE78AD}"/>
              </a:ext>
            </a:extLst>
          </p:cNvPr>
          <p:cNvGrpSpPr/>
          <p:nvPr/>
        </p:nvGrpSpPr>
        <p:grpSpPr>
          <a:xfrm>
            <a:off x="5220000" y="3371721"/>
            <a:ext cx="1743036" cy="584376"/>
            <a:chOff x="8366403" y="3626622"/>
            <a:chExt cx="1743036" cy="584376"/>
          </a:xfrm>
        </p:grpSpPr>
        <p:sp>
          <p:nvSpPr>
            <p:cNvPr id="121" name="Textfeld 120">
              <a:extLst>
                <a:ext uri="{FF2B5EF4-FFF2-40B4-BE49-F238E27FC236}">
                  <a16:creationId xmlns:a16="http://schemas.microsoft.com/office/drawing/2014/main" id="{2D2589F4-58B3-8884-A1D8-19C6E3225EDB}"/>
                </a:ext>
              </a:extLst>
            </p:cNvPr>
            <p:cNvSpPr txBox="1"/>
            <p:nvPr/>
          </p:nvSpPr>
          <p:spPr>
            <a:xfrm>
              <a:off x="9086403" y="3964777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grpSp>
          <p:nvGrpSpPr>
            <p:cNvPr id="122" name="Gruppieren 121">
              <a:extLst>
                <a:ext uri="{FF2B5EF4-FFF2-40B4-BE49-F238E27FC236}">
                  <a16:creationId xmlns:a16="http://schemas.microsoft.com/office/drawing/2014/main" id="{A3AAFE4A-67B1-6EB9-05DF-129601DF2A4E}"/>
                </a:ext>
              </a:extLst>
            </p:cNvPr>
            <p:cNvGrpSpPr>
              <a:grpSpLocks/>
            </p:cNvGrpSpPr>
            <p:nvPr/>
          </p:nvGrpSpPr>
          <p:grpSpPr>
            <a:xfrm>
              <a:off x="8366403" y="3872947"/>
              <a:ext cx="720000" cy="72000"/>
              <a:chOff x="3649507" y="3960000"/>
              <a:chExt cx="6370175" cy="725288"/>
            </a:xfrm>
          </p:grpSpPr>
          <p:sp>
            <p:nvSpPr>
              <p:cNvPr id="131" name="Freihandform: Form 130">
                <a:extLst>
                  <a:ext uri="{FF2B5EF4-FFF2-40B4-BE49-F238E27FC236}">
                    <a16:creationId xmlns:a16="http://schemas.microsoft.com/office/drawing/2014/main" id="{5CDF6F03-D61F-376F-9FCD-1393966A0083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32" name="Freihandform: Form 131">
                <a:extLst>
                  <a:ext uri="{FF2B5EF4-FFF2-40B4-BE49-F238E27FC236}">
                    <a16:creationId xmlns:a16="http://schemas.microsoft.com/office/drawing/2014/main" id="{607DDB5B-DD18-0E8A-C532-76491D159088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33" name="Freihandform: Form 132">
                <a:extLst>
                  <a:ext uri="{FF2B5EF4-FFF2-40B4-BE49-F238E27FC236}">
                    <a16:creationId xmlns:a16="http://schemas.microsoft.com/office/drawing/2014/main" id="{C93ED4C2-EEBA-58F9-1FEC-CC7F5A1B72C6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123" name="Textfeld 122">
              <a:extLst>
                <a:ext uri="{FF2B5EF4-FFF2-40B4-BE49-F238E27FC236}">
                  <a16:creationId xmlns:a16="http://schemas.microsoft.com/office/drawing/2014/main" id="{5D327CDF-3CEB-E779-F2C5-6E330AB19FC3}"/>
                </a:ext>
              </a:extLst>
            </p:cNvPr>
            <p:cNvSpPr txBox="1"/>
            <p:nvPr/>
          </p:nvSpPr>
          <p:spPr>
            <a:xfrm>
              <a:off x="8474276" y="3626622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 (</a:t>
              </a:r>
              <a:r>
                <a:rPr lang="en-US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0645E969-DA89-58EA-2FD2-376036A00F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41430" y="3845901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grpSp>
          <p:nvGrpSpPr>
            <p:cNvPr id="125" name="Gruppieren 124">
              <a:extLst>
                <a:ext uri="{FF2B5EF4-FFF2-40B4-BE49-F238E27FC236}">
                  <a16:creationId xmlns:a16="http://schemas.microsoft.com/office/drawing/2014/main" id="{EF55A14C-5ED8-D2B9-51C2-A0E6D6E57BED}"/>
                </a:ext>
              </a:extLst>
            </p:cNvPr>
            <p:cNvGrpSpPr>
              <a:grpSpLocks/>
            </p:cNvGrpSpPr>
            <p:nvPr/>
          </p:nvGrpSpPr>
          <p:grpSpPr>
            <a:xfrm rot="19800000">
              <a:off x="9315240" y="3676793"/>
              <a:ext cx="720000" cy="72000"/>
              <a:chOff x="3649507" y="3960000"/>
              <a:chExt cx="6370175" cy="725288"/>
            </a:xfrm>
          </p:grpSpPr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1DF71B8F-B3EE-EAD7-4533-2A131604C8D6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65E7C30F-2A98-7582-AE88-6D232809E050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D01BEB7D-2ECC-96FF-2AFC-39199E141AB3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127" name="Textfeld 126">
              <a:extLst>
                <a:ext uri="{FF2B5EF4-FFF2-40B4-BE49-F238E27FC236}">
                  <a16:creationId xmlns:a16="http://schemas.microsoft.com/office/drawing/2014/main" id="{F9D99957-2B67-1AC8-6E1D-1DB997BB78C3}"/>
                </a:ext>
              </a:extLst>
            </p:cNvPr>
            <p:cNvSpPr txBox="1"/>
            <p:nvPr/>
          </p:nvSpPr>
          <p:spPr>
            <a:xfrm>
              <a:off x="9553443" y="3683924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 (</a:t>
              </a:r>
              <a:r>
                <a:rPr lang="en-US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807040BB-4830-7A38-0EE4-F4FC5CFC27DF}"/>
              </a:ext>
            </a:extLst>
          </p:cNvPr>
          <p:cNvGrpSpPr/>
          <p:nvPr/>
        </p:nvGrpSpPr>
        <p:grpSpPr>
          <a:xfrm>
            <a:off x="8460000" y="3341781"/>
            <a:ext cx="2297589" cy="800606"/>
            <a:chOff x="8366400" y="4680000"/>
            <a:chExt cx="2297589" cy="800606"/>
          </a:xfrm>
        </p:grpSpPr>
        <p:sp>
          <p:nvSpPr>
            <p:cNvPr id="135" name="Textfeld 134">
              <a:extLst>
                <a:ext uri="{FF2B5EF4-FFF2-40B4-BE49-F238E27FC236}">
                  <a16:creationId xmlns:a16="http://schemas.microsoft.com/office/drawing/2014/main" id="{94DCB7E5-8E84-859C-3B13-E4916569E4C2}"/>
                </a:ext>
              </a:extLst>
            </p:cNvPr>
            <p:cNvSpPr txBox="1"/>
            <p:nvPr/>
          </p:nvSpPr>
          <p:spPr>
            <a:xfrm>
              <a:off x="9086400" y="5044777"/>
              <a:ext cx="25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Z</a:t>
              </a:r>
            </a:p>
          </p:txBody>
        </p:sp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0464BEA0-AC83-9F76-56AC-5FA3FC0598C5}"/>
                </a:ext>
              </a:extLst>
            </p:cNvPr>
            <p:cNvGrpSpPr>
              <a:grpSpLocks/>
            </p:cNvGrpSpPr>
            <p:nvPr/>
          </p:nvGrpSpPr>
          <p:grpSpPr>
            <a:xfrm>
              <a:off x="8366400" y="4952947"/>
              <a:ext cx="720000" cy="72000"/>
              <a:chOff x="3649507" y="3960000"/>
              <a:chExt cx="6370175" cy="725288"/>
            </a:xfrm>
          </p:grpSpPr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32363F70-0781-8F62-A907-CBD5F0E66085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48" name="Freihandform: Form 147">
                <a:extLst>
                  <a:ext uri="{FF2B5EF4-FFF2-40B4-BE49-F238E27FC236}">
                    <a16:creationId xmlns:a16="http://schemas.microsoft.com/office/drawing/2014/main" id="{EC38B861-FA1B-593B-F4DC-F70800ECA134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AFAD4B2F-553A-70A8-F88A-37DFDE3199F5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cxnSp>
          <p:nvCxnSpPr>
            <p:cNvPr id="137" name="Gerade Verbindung mit Pfeil 136">
              <a:extLst>
                <a:ext uri="{FF2B5EF4-FFF2-40B4-BE49-F238E27FC236}">
                  <a16:creationId xmlns:a16="http://schemas.microsoft.com/office/drawing/2014/main" id="{6ECB10F5-E0DB-701E-7313-9FDA9DFBB59C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9282877" y="4779927"/>
              <a:ext cx="7200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olid"/>
              <a:headEnd w="sm" len="sm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feld 137">
              <a:extLst>
                <a:ext uri="{FF2B5EF4-FFF2-40B4-BE49-F238E27FC236}">
                  <a16:creationId xmlns:a16="http://schemas.microsoft.com/office/drawing/2014/main" id="{25D3C1FE-1A56-C137-04A9-68C3193BB977}"/>
                </a:ext>
              </a:extLst>
            </p:cNvPr>
            <p:cNvSpPr txBox="1"/>
            <p:nvPr/>
          </p:nvSpPr>
          <p:spPr>
            <a:xfrm>
              <a:off x="8474273" y="4706622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 (</a:t>
              </a:r>
              <a:r>
                <a:rPr lang="en-US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D311BFCD-16AB-0623-5F9C-8D252B4B2E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41427" y="4925901"/>
              <a:ext cx="144000" cy="1440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C0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784DD461-871F-D145-2FF0-9A36637399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73585" y="4754338"/>
              <a:ext cx="90000" cy="90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DIN Alternate" panose="02020500000000000000" pitchFamily="18" charset="0"/>
              </a:endParaRPr>
            </a:p>
          </p:txBody>
        </p:sp>
        <p:sp>
          <p:nvSpPr>
            <p:cNvPr id="141" name="Textfeld 140">
              <a:extLst>
                <a:ext uri="{FF2B5EF4-FFF2-40B4-BE49-F238E27FC236}">
                  <a16:creationId xmlns:a16="http://schemas.microsoft.com/office/drawing/2014/main" id="{2FD5CEE8-60CF-3268-7B55-6090059E80AF}"/>
                </a:ext>
              </a:extLst>
            </p:cNvPr>
            <p:cNvSpPr txBox="1"/>
            <p:nvPr/>
          </p:nvSpPr>
          <p:spPr>
            <a:xfrm>
              <a:off x="9591526" y="4680000"/>
              <a:ext cx="10724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baseline="30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–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(</a:t>
              </a:r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 – </a:t>
              </a:r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‘– </a:t>
              </a:r>
              <a:r>
                <a:rPr lang="en-US" sz="1000" i="1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U</a:t>
              </a:r>
              <a:r>
                <a:rPr lang="en-US" sz="1000" i="1" baseline="-25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i</a:t>
              </a:r>
              <a:r>
                <a:rPr lang="en-US" sz="10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grpSp>
          <p:nvGrpSpPr>
            <p:cNvPr id="142" name="Gruppieren 141">
              <a:extLst>
                <a:ext uri="{FF2B5EF4-FFF2-40B4-BE49-F238E27FC236}">
                  <a16:creationId xmlns:a16="http://schemas.microsoft.com/office/drawing/2014/main" id="{46A59F6C-412D-8DCF-801B-B5FFA0598AE5}"/>
                </a:ext>
              </a:extLst>
            </p:cNvPr>
            <p:cNvGrpSpPr>
              <a:grpSpLocks/>
            </p:cNvGrpSpPr>
            <p:nvPr/>
          </p:nvGrpSpPr>
          <p:grpSpPr>
            <a:xfrm rot="900000">
              <a:off x="9315236" y="5116791"/>
              <a:ext cx="720000" cy="72000"/>
              <a:chOff x="3649507" y="3960000"/>
              <a:chExt cx="6370175" cy="725288"/>
            </a:xfrm>
          </p:grpSpPr>
          <p:sp>
            <p:nvSpPr>
              <p:cNvPr id="144" name="Freihandform: Form 143">
                <a:extLst>
                  <a:ext uri="{FF2B5EF4-FFF2-40B4-BE49-F238E27FC236}">
                    <a16:creationId xmlns:a16="http://schemas.microsoft.com/office/drawing/2014/main" id="{BD4364AD-F4CE-DD9A-2237-86E22CC90B44}"/>
                  </a:ext>
                </a:extLst>
              </p:cNvPr>
              <p:cNvSpPr/>
              <p:nvPr/>
            </p:nvSpPr>
            <p:spPr>
              <a:xfrm>
                <a:off x="577366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20908292-2856-5164-E14F-8DA34B314D12}"/>
                  </a:ext>
                </a:extLst>
              </p:cNvPr>
              <p:cNvSpPr/>
              <p:nvPr/>
            </p:nvSpPr>
            <p:spPr>
              <a:xfrm>
                <a:off x="7895522" y="3960000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type="triangle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D7AEED7C-B319-251E-7A62-0843F1D07FA1}"/>
                  </a:ext>
                </a:extLst>
              </p:cNvPr>
              <p:cNvSpPr/>
              <p:nvPr/>
            </p:nvSpPr>
            <p:spPr>
              <a:xfrm>
                <a:off x="3649507" y="3961051"/>
                <a:ext cx="2124160" cy="724237"/>
              </a:xfrm>
              <a:custGeom>
                <a:avLst/>
                <a:gdLst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594131 w 2156528"/>
                  <a:gd name="connsiteY4" fmla="*/ 748514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18407 w 2156528"/>
                  <a:gd name="connsiteY4" fmla="*/ 598812 h 757570"/>
                  <a:gd name="connsiteX5" fmla="*/ 2156528 w 2156528"/>
                  <a:gd name="connsiteY5" fmla="*/ 0 h 757570"/>
                  <a:gd name="connsiteX0" fmla="*/ 0 w 2156528"/>
                  <a:gd name="connsiteY0" fmla="*/ 20230 h 757570"/>
                  <a:gd name="connsiteX1" fmla="*/ 258945 w 2156528"/>
                  <a:gd name="connsiteY1" fmla="*/ 517891 h 757570"/>
                  <a:gd name="connsiteX2" fmla="*/ 505752 w 2156528"/>
                  <a:gd name="connsiteY2" fmla="*/ 736375 h 757570"/>
                  <a:gd name="connsiteX3" fmla="*/ 1088379 w 2156528"/>
                  <a:gd name="connsiteY3" fmla="*/ 16184 h 757570"/>
                  <a:gd name="connsiteX4" fmla="*/ 1602223 w 2156528"/>
                  <a:gd name="connsiteY4" fmla="*/ 736376 h 757570"/>
                  <a:gd name="connsiteX5" fmla="*/ 2156528 w 2156528"/>
                  <a:gd name="connsiteY5" fmla="*/ 0 h 757570"/>
                  <a:gd name="connsiteX0" fmla="*/ 0 w 2156528"/>
                  <a:gd name="connsiteY0" fmla="*/ 20230 h 736383"/>
                  <a:gd name="connsiteX1" fmla="*/ 258945 w 2156528"/>
                  <a:gd name="connsiteY1" fmla="*/ 517891 h 736383"/>
                  <a:gd name="connsiteX2" fmla="*/ 404601 w 2156528"/>
                  <a:gd name="connsiteY2" fmla="*/ 712099 h 736383"/>
                  <a:gd name="connsiteX3" fmla="*/ 1088379 w 2156528"/>
                  <a:gd name="connsiteY3" fmla="*/ 16184 h 736383"/>
                  <a:gd name="connsiteX4" fmla="*/ 1602223 w 2156528"/>
                  <a:gd name="connsiteY4" fmla="*/ 736376 h 736383"/>
                  <a:gd name="connsiteX5" fmla="*/ 2156528 w 2156528"/>
                  <a:gd name="connsiteY5" fmla="*/ 0 h 736383"/>
                  <a:gd name="connsiteX0" fmla="*/ 0 w 2156528"/>
                  <a:gd name="connsiteY0" fmla="*/ 20230 h 736383"/>
                  <a:gd name="connsiteX1" fmla="*/ 404601 w 2156528"/>
                  <a:gd name="connsiteY1" fmla="*/ 712099 h 736383"/>
                  <a:gd name="connsiteX2" fmla="*/ 1088379 w 2156528"/>
                  <a:gd name="connsiteY2" fmla="*/ 16184 h 736383"/>
                  <a:gd name="connsiteX3" fmla="*/ 1602223 w 2156528"/>
                  <a:gd name="connsiteY3" fmla="*/ 736376 h 736383"/>
                  <a:gd name="connsiteX4" fmla="*/ 2156528 w 2156528"/>
                  <a:gd name="connsiteY4" fmla="*/ 0 h 736383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56528"/>
                  <a:gd name="connsiteY0" fmla="*/ 20230 h 740421"/>
                  <a:gd name="connsiteX1" fmla="*/ 521935 w 2156528"/>
                  <a:gd name="connsiteY1" fmla="*/ 740421 h 740421"/>
                  <a:gd name="connsiteX2" fmla="*/ 1088379 w 2156528"/>
                  <a:gd name="connsiteY2" fmla="*/ 16184 h 740421"/>
                  <a:gd name="connsiteX3" fmla="*/ 1602223 w 2156528"/>
                  <a:gd name="connsiteY3" fmla="*/ 736376 h 740421"/>
                  <a:gd name="connsiteX4" fmla="*/ 2156528 w 2156528"/>
                  <a:gd name="connsiteY4" fmla="*/ 0 h 740421"/>
                  <a:gd name="connsiteX0" fmla="*/ 0 w 2120114"/>
                  <a:gd name="connsiteY0" fmla="*/ 4047 h 724238"/>
                  <a:gd name="connsiteX1" fmla="*/ 521935 w 2120114"/>
                  <a:gd name="connsiteY1" fmla="*/ 724238 h 724238"/>
                  <a:gd name="connsiteX2" fmla="*/ 1088379 w 2120114"/>
                  <a:gd name="connsiteY2" fmla="*/ 1 h 724238"/>
                  <a:gd name="connsiteX3" fmla="*/ 1602223 w 2120114"/>
                  <a:gd name="connsiteY3" fmla="*/ 720193 h 724238"/>
                  <a:gd name="connsiteX4" fmla="*/ 2120114 w 2120114"/>
                  <a:gd name="connsiteY4" fmla="*/ 76876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4047 h 724238"/>
                  <a:gd name="connsiteX1" fmla="*/ 521935 w 2124160"/>
                  <a:gd name="connsiteY1" fmla="*/ 724238 h 724238"/>
                  <a:gd name="connsiteX2" fmla="*/ 1088379 w 2124160"/>
                  <a:gd name="connsiteY2" fmla="*/ 1 h 724238"/>
                  <a:gd name="connsiteX3" fmla="*/ 1602223 w 2124160"/>
                  <a:gd name="connsiteY3" fmla="*/ 720193 h 724238"/>
                  <a:gd name="connsiteX4" fmla="*/ 2124160 w 2124160"/>
                  <a:gd name="connsiteY4" fmla="*/ 4047 h 724238"/>
                  <a:gd name="connsiteX0" fmla="*/ 0 w 2124160"/>
                  <a:gd name="connsiteY0" fmla="*/ 12 h 720724"/>
                  <a:gd name="connsiteX1" fmla="*/ 521935 w 2124160"/>
                  <a:gd name="connsiteY1" fmla="*/ 720203 h 720724"/>
                  <a:gd name="connsiteX2" fmla="*/ 1064103 w 2124160"/>
                  <a:gd name="connsiteY2" fmla="*/ 125439 h 720724"/>
                  <a:gd name="connsiteX3" fmla="*/ 1602223 w 2124160"/>
                  <a:gd name="connsiteY3" fmla="*/ 716158 h 720724"/>
                  <a:gd name="connsiteX4" fmla="*/ 2124160 w 2124160"/>
                  <a:gd name="connsiteY4" fmla="*/ 12 h 720724"/>
                  <a:gd name="connsiteX0" fmla="*/ 0 w 2124160"/>
                  <a:gd name="connsiteY0" fmla="*/ 4046 h 724237"/>
                  <a:gd name="connsiteX1" fmla="*/ 521935 w 2124160"/>
                  <a:gd name="connsiteY1" fmla="*/ 724237 h 724237"/>
                  <a:gd name="connsiteX2" fmla="*/ 1060057 w 2124160"/>
                  <a:gd name="connsiteY2" fmla="*/ 0 h 724237"/>
                  <a:gd name="connsiteX3" fmla="*/ 1602223 w 2124160"/>
                  <a:gd name="connsiteY3" fmla="*/ 720192 h 724237"/>
                  <a:gd name="connsiteX4" fmla="*/ 2124160 w 2124160"/>
                  <a:gd name="connsiteY4" fmla="*/ 4046 h 724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4160" h="724237">
                    <a:moveTo>
                      <a:pt x="0" y="4046"/>
                    </a:moveTo>
                    <a:cubicBezTo>
                      <a:pt x="246132" y="6575"/>
                      <a:pt x="345259" y="724911"/>
                      <a:pt x="521935" y="724237"/>
                    </a:cubicBezTo>
                    <a:cubicBezTo>
                      <a:pt x="698611" y="723563"/>
                      <a:pt x="880009" y="674"/>
                      <a:pt x="1060057" y="0"/>
                    </a:cubicBezTo>
                    <a:cubicBezTo>
                      <a:pt x="1240105" y="-674"/>
                      <a:pt x="1424198" y="722889"/>
                      <a:pt x="1602223" y="720192"/>
                    </a:cubicBezTo>
                    <a:cubicBezTo>
                      <a:pt x="1780248" y="717495"/>
                      <a:pt x="1891514" y="674"/>
                      <a:pt x="2124160" y="4046"/>
                    </a:cubicBezTo>
                  </a:path>
                </a:pathLst>
              </a:custGeom>
              <a:noFill/>
              <a:ln w="9525">
                <a:solidFill>
                  <a:srgbClr val="0000FF"/>
                </a:solidFill>
                <a:tailEnd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DIN Alternate" panose="02020500000000000000" pitchFamily="18" charset="0"/>
                </a:endParaRPr>
              </a:p>
            </p:txBody>
          </p:sp>
        </p:grpSp>
        <p:sp>
          <p:nvSpPr>
            <p:cNvPr id="143" name="Textfeld 142">
              <a:extLst>
                <a:ext uri="{FF2B5EF4-FFF2-40B4-BE49-F238E27FC236}">
                  <a16:creationId xmlns:a16="http://schemas.microsoft.com/office/drawing/2014/main" id="{644B9121-2F38-5353-0C5F-B690048BB37C}"/>
                </a:ext>
              </a:extLst>
            </p:cNvPr>
            <p:cNvSpPr txBox="1"/>
            <p:nvPr/>
          </p:nvSpPr>
          <p:spPr>
            <a:xfrm>
              <a:off x="9364879" y="5234385"/>
              <a:ext cx="555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γ (</a:t>
              </a:r>
              <a:r>
                <a:rPr lang="en-US" sz="1000" i="1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E‘</a:t>
              </a:r>
              <a:r>
                <a:rPr lang="en-US" sz="1000" dirty="0">
                  <a:solidFill>
                    <a:srgbClr val="0000F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)</a:t>
              </a:r>
              <a:endParaRPr lang="en-US" sz="1000" baseline="30000" dirty="0">
                <a:solidFill>
                  <a:srgbClr val="0000FF"/>
                </a:solidFill>
                <a:latin typeface="DIN Alternate" panose="02020500000000000000" pitchFamily="18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</p:grpSp>
      <p:grpSp>
        <p:nvGrpSpPr>
          <p:cNvPr id="158" name="Gruppieren 157">
            <a:extLst>
              <a:ext uri="{FF2B5EF4-FFF2-40B4-BE49-F238E27FC236}">
                <a16:creationId xmlns:a16="http://schemas.microsoft.com/office/drawing/2014/main" id="{7FE1CC1A-3EEB-5065-20D0-802E6502FA8B}"/>
              </a:ext>
            </a:extLst>
          </p:cNvPr>
          <p:cNvGrpSpPr/>
          <p:nvPr/>
        </p:nvGrpSpPr>
        <p:grpSpPr>
          <a:xfrm>
            <a:off x="3382948" y="4977976"/>
            <a:ext cx="94090" cy="470327"/>
            <a:chOff x="6984278" y="5017606"/>
            <a:chExt cx="424707" cy="708761"/>
          </a:xfrm>
        </p:grpSpPr>
        <p:cxnSp>
          <p:nvCxnSpPr>
            <p:cNvPr id="153" name="Gerader Verbinder 152">
              <a:extLst>
                <a:ext uri="{FF2B5EF4-FFF2-40B4-BE49-F238E27FC236}">
                  <a16:creationId xmlns:a16="http://schemas.microsoft.com/office/drawing/2014/main" id="{3AE56B6D-3BB1-FEFD-C8E6-C610990EFCFD}"/>
                </a:ext>
              </a:extLst>
            </p:cNvPr>
            <p:cNvCxnSpPr/>
            <p:nvPr/>
          </p:nvCxnSpPr>
          <p:spPr>
            <a:xfrm>
              <a:off x="7408985" y="5017606"/>
              <a:ext cx="0" cy="708761"/>
            </a:xfrm>
            <a:prstGeom prst="line">
              <a:avLst/>
            </a:prstGeom>
            <a:ln w="635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Gerader Verbinder 154">
              <a:extLst>
                <a:ext uri="{FF2B5EF4-FFF2-40B4-BE49-F238E27FC236}">
                  <a16:creationId xmlns:a16="http://schemas.microsoft.com/office/drawing/2014/main" id="{4846F7FD-1E74-D73A-A539-BAF9D9635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84279" y="5017606"/>
              <a:ext cx="424705" cy="0"/>
            </a:xfrm>
            <a:prstGeom prst="line">
              <a:avLst/>
            </a:prstGeom>
            <a:ln w="635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r Verbinder 156">
              <a:extLst>
                <a:ext uri="{FF2B5EF4-FFF2-40B4-BE49-F238E27FC236}">
                  <a16:creationId xmlns:a16="http://schemas.microsoft.com/office/drawing/2014/main" id="{BA943FA9-44AF-3AE4-4DE7-B691F870EC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84278" y="5726367"/>
              <a:ext cx="424705" cy="0"/>
            </a:xfrm>
            <a:prstGeom prst="line">
              <a:avLst/>
            </a:prstGeom>
            <a:ln w="635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feld 158">
            <a:extLst>
              <a:ext uri="{FF2B5EF4-FFF2-40B4-BE49-F238E27FC236}">
                <a16:creationId xmlns:a16="http://schemas.microsoft.com/office/drawing/2014/main" id="{E7C879AB-9011-0088-50ED-63BEA8EEF8C7}"/>
              </a:ext>
            </a:extLst>
          </p:cNvPr>
          <p:cNvSpPr txBox="1"/>
          <p:nvPr/>
        </p:nvSpPr>
        <p:spPr>
          <a:xfrm>
            <a:off x="3446723" y="503332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F5F5F"/>
                </a:solidFill>
                <a:latin typeface="DIN Alternate" panose="02020500000000000000" pitchFamily="18" charset="0"/>
              </a:rPr>
              <a:t>→</a:t>
            </a:r>
            <a:endParaRPr lang="de-AT" sz="1600" dirty="0">
              <a:solidFill>
                <a:srgbClr val="5F5F5F"/>
              </a:solidFill>
              <a:latin typeface="DIN Alternate" panose="020205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3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463A0B-26DB-48DF-89D2-75E97C16E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53" y="802800"/>
            <a:ext cx="11279069" cy="5651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Monte Carlo model implementation</a:t>
            </a:r>
          </a:p>
          <a:p>
            <a:pPr lvl="1"/>
            <a:r>
              <a:rPr lang="en-US" dirty="0"/>
              <a:t>using COMSOL Multiphysics 6.1</a:t>
            </a:r>
          </a:p>
          <a:p>
            <a:pPr lvl="2"/>
            <a:r>
              <a:rPr lang="en-US" dirty="0"/>
              <a:t>no ready-made interface for coupled electron-photon transport</a:t>
            </a:r>
          </a:p>
          <a:p>
            <a:pPr lvl="2"/>
            <a:r>
              <a:rPr lang="en-US" dirty="0"/>
              <a:t>COMSOL “Particle Tracing Module” allowing custom implementation</a:t>
            </a:r>
          </a:p>
          <a:p>
            <a:pPr lvl="1"/>
            <a:r>
              <a:rPr lang="en-US" dirty="0"/>
              <a:t>main features:</a:t>
            </a:r>
          </a:p>
          <a:p>
            <a:pPr lvl="2"/>
            <a:r>
              <a:rPr lang="en-US" dirty="0"/>
              <a:t>particle types:</a:t>
            </a:r>
          </a:p>
          <a:p>
            <a:pPr lvl="3"/>
            <a:r>
              <a:rPr lang="en-US" dirty="0"/>
              <a:t>electrons</a:t>
            </a:r>
          </a:p>
          <a:p>
            <a:pPr lvl="3"/>
            <a:r>
              <a:rPr lang="en-US" dirty="0"/>
              <a:t>photons</a:t>
            </a:r>
          </a:p>
          <a:p>
            <a:pPr lvl="3"/>
            <a:r>
              <a:rPr lang="en-US" dirty="0"/>
              <a:t>excited target atoms (energy transfer to medium)</a:t>
            </a:r>
          </a:p>
          <a:p>
            <a:pPr lvl="2"/>
            <a:r>
              <a:rPr lang="en-US" dirty="0"/>
              <a:t>particle state variables:</a:t>
            </a:r>
          </a:p>
          <a:p>
            <a:pPr lvl="3"/>
            <a:r>
              <a:rPr lang="en-US" dirty="0"/>
              <a:t>particle energy </a:t>
            </a:r>
            <a:r>
              <a:rPr lang="en-US" i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</a:t>
            </a:r>
            <a:r>
              <a:rPr lang="en-US" dirty="0">
                <a:ea typeface="CMU Bright" panose="02000603000000000000" pitchFamily="2" charset="0"/>
                <a:cs typeface="CMU Bright" panose="02000603000000000000" pitchFamily="2" charset="0"/>
              </a:rPr>
              <a:t> (Note: “massless” formulation)</a:t>
            </a:r>
            <a:endParaRPr lang="en-US" dirty="0"/>
          </a:p>
          <a:p>
            <a:pPr lvl="3"/>
            <a:r>
              <a:rPr lang="en-US" dirty="0"/>
              <a:t>quantities for sampling and statistics</a:t>
            </a:r>
          </a:p>
          <a:p>
            <a:pPr lvl="2"/>
            <a:r>
              <a:rPr lang="en-US" dirty="0"/>
              <a:t>interaction model:</a:t>
            </a:r>
          </a:p>
          <a:p>
            <a:pPr lvl="3"/>
            <a:r>
              <a:rPr lang="en-US" dirty="0"/>
              <a:t>using </a:t>
            </a:r>
            <a:r>
              <a:rPr lang="en-US" i="1" dirty="0"/>
              <a:t>Velocity Reinitialization </a:t>
            </a:r>
            <a:r>
              <a:rPr lang="en-US" dirty="0"/>
              <a:t>and</a:t>
            </a:r>
            <a:r>
              <a:rPr lang="en-US" i="1" dirty="0"/>
              <a:t> Secondary Emission </a:t>
            </a:r>
            <a:r>
              <a:rPr lang="en-US" dirty="0"/>
              <a:t>features</a:t>
            </a:r>
          </a:p>
          <a:p>
            <a:pPr lvl="3"/>
            <a:r>
              <a:rPr lang="en-US" dirty="0"/>
              <a:t>interaction data (cross sections etc.) for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Mo</a:t>
            </a:r>
            <a:r>
              <a:rPr lang="en-US" dirty="0"/>
              <a:t>,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W</a:t>
            </a:r>
            <a:r>
              <a:rPr lang="en-US" dirty="0"/>
              <a:t>, </a:t>
            </a:r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Re</a:t>
            </a:r>
            <a:r>
              <a:rPr lang="en-US" dirty="0">
                <a:ea typeface="CMU Bright" panose="02000603000000000000" pitchFamily="2" charset="0"/>
                <a:cs typeface="CMU Bright" panose="02000603000000000000" pitchFamily="2" charset="0"/>
              </a:rPr>
              <a:t> from EPICS-database (IAEA)</a:t>
            </a:r>
            <a:endParaRPr lang="en-US" dirty="0"/>
          </a:p>
          <a:p>
            <a:pPr lvl="3"/>
            <a:r>
              <a:rPr lang="en-US" dirty="0"/>
              <a:t>random sampling methods [Salvat, 2019] implemented in extensive function library</a:t>
            </a:r>
            <a:br>
              <a:rPr lang="en-US" dirty="0"/>
            </a:br>
            <a:r>
              <a:rPr lang="en-US" dirty="0"/>
              <a:t>(native/external C++)</a:t>
            </a:r>
          </a:p>
          <a:p>
            <a:pPr lvl="2"/>
            <a:r>
              <a:rPr lang="en-US" dirty="0"/>
              <a:t>domain accumulators: energy deposition (absorbed dose)</a:t>
            </a:r>
          </a:p>
          <a:p>
            <a:pPr lvl="2"/>
            <a:r>
              <a:rPr lang="en-US" dirty="0"/>
              <a:t>boundary accumulators: fluence and energy fluence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54522D-DA57-42EE-AE9A-C59E12B4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798FF2C-3FCF-9CFB-4A01-55F1961F78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14" r="75388" b="3247"/>
          <a:stretch/>
        </p:blipFill>
        <p:spPr>
          <a:xfrm>
            <a:off x="8894875" y="439691"/>
            <a:ext cx="2790646" cy="59786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99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9335CE-482A-0963-2CC1-8FD13CF5E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2520000" algn="ctr"/>
                <a:tab pos="8280000" algn="ctr"/>
              </a:tabLst>
            </a:pPr>
            <a:r>
              <a:rPr lang="en-US" dirty="0"/>
              <a:t>	Typical rotating X-ray anode with graphite body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E0D59B-F3ED-EA4E-C38A-4CFCEAD8A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</a:t>
            </a:r>
          </a:p>
        </p:txBody>
      </p:sp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98F2CC37-E48D-5B82-94EB-08647CC1F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079" y="2858292"/>
            <a:ext cx="3931429" cy="215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CAAF232-8F5B-33B1-3E18-2CE414A7902B}"/>
              </a:ext>
            </a:extLst>
          </p:cNvPr>
          <p:cNvGrpSpPr/>
          <p:nvPr/>
        </p:nvGrpSpPr>
        <p:grpSpPr>
          <a:xfrm>
            <a:off x="7570885" y="2786476"/>
            <a:ext cx="2474604" cy="885626"/>
            <a:chOff x="7570885" y="2786476"/>
            <a:chExt cx="2474604" cy="885626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AEE70692-A5F1-8D3D-EFA6-7D2DEE65CB13}"/>
                </a:ext>
              </a:extLst>
            </p:cNvPr>
            <p:cNvSpPr txBox="1"/>
            <p:nvPr/>
          </p:nvSpPr>
          <p:spPr>
            <a:xfrm>
              <a:off x="8240187" y="2786476"/>
              <a:ext cx="1805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focal track (</a:t>
              </a:r>
              <a:r>
                <a:rPr lang="en-US" sz="14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W</a:t>
              </a:r>
              <a:r>
                <a:rPr lang="en-US" sz="14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-alloy)</a:t>
              </a: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82E71B72-1EF4-AF9D-2C2A-EFF57563CEEA}"/>
                </a:ext>
              </a:extLst>
            </p:cNvPr>
            <p:cNvCxnSpPr>
              <a:stCxn id="6" idx="1"/>
            </p:cNvCxnSpPr>
            <p:nvPr/>
          </p:nvCxnSpPr>
          <p:spPr>
            <a:xfrm flipH="1">
              <a:off x="7570885" y="2940365"/>
              <a:ext cx="669302" cy="73173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30CF7FD-3B66-FB10-5B22-CB74DD9564E3}"/>
              </a:ext>
            </a:extLst>
          </p:cNvPr>
          <p:cNvGrpSpPr/>
          <p:nvPr/>
        </p:nvGrpSpPr>
        <p:grpSpPr>
          <a:xfrm>
            <a:off x="7570885" y="4382327"/>
            <a:ext cx="2811235" cy="696713"/>
            <a:chOff x="7570885" y="2397540"/>
            <a:chExt cx="2811235" cy="696713"/>
          </a:xfrm>
        </p:grpSpPr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E9E2CA69-2B5A-4E15-06B4-4D66F4F4BCB3}"/>
                </a:ext>
              </a:extLst>
            </p:cNvPr>
            <p:cNvSpPr txBox="1"/>
            <p:nvPr/>
          </p:nvSpPr>
          <p:spPr>
            <a:xfrm>
              <a:off x="8240187" y="2786476"/>
              <a:ext cx="21419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graphite body (heat sink)</a:t>
              </a:r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17A0BCA5-B983-94EC-78BE-D514F4008A02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7570885" y="2397540"/>
              <a:ext cx="669302" cy="542825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5D399203-06F6-7CBE-1667-4F7B89952BCF}"/>
              </a:ext>
            </a:extLst>
          </p:cNvPr>
          <p:cNvGrpSpPr/>
          <p:nvPr/>
        </p:nvGrpSpPr>
        <p:grpSpPr>
          <a:xfrm>
            <a:off x="6671440" y="2276728"/>
            <a:ext cx="2639713" cy="885626"/>
            <a:chOff x="7570885" y="2786476"/>
            <a:chExt cx="2639713" cy="885626"/>
          </a:xfrm>
        </p:grpSpPr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A75C5C8-4AED-0981-57E7-43A0FA116688}"/>
                </a:ext>
              </a:extLst>
            </p:cNvPr>
            <p:cNvSpPr txBox="1"/>
            <p:nvPr/>
          </p:nvSpPr>
          <p:spPr>
            <a:xfrm>
              <a:off x="8240187" y="2786476"/>
              <a:ext cx="19704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anode body (</a:t>
              </a:r>
              <a:r>
                <a:rPr lang="en-US" sz="1400" dirty="0">
                  <a:solidFill>
                    <a:srgbClr val="5F5F5F"/>
                  </a:solidFill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Mo</a:t>
              </a:r>
              <a:r>
                <a:rPr lang="en-US" sz="1400" dirty="0">
                  <a:solidFill>
                    <a:srgbClr val="5F5F5F"/>
                  </a:solidFill>
                  <a:latin typeface="DIN Alternate" panose="02020500000000000000" pitchFamily="18" charset="0"/>
                </a:rPr>
                <a:t>-alloy)</a:t>
              </a:r>
            </a:p>
          </p:txBody>
        </p: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627CF39A-03F2-64E8-3681-31FA3DA2F3BE}"/>
                </a:ext>
              </a:extLst>
            </p:cNvPr>
            <p:cNvCxnSpPr>
              <a:stCxn id="27" idx="1"/>
            </p:cNvCxnSpPr>
            <p:nvPr/>
          </p:nvCxnSpPr>
          <p:spPr>
            <a:xfrm flipH="1">
              <a:off x="7570885" y="2940365"/>
              <a:ext cx="669302" cy="73173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 w="sm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AF95D92E-0FAF-7DC4-7BE8-4426CAE84469}"/>
              </a:ext>
            </a:extLst>
          </p:cNvPr>
          <p:cNvSpPr txBox="1"/>
          <p:nvPr/>
        </p:nvSpPr>
        <p:spPr>
          <a:xfrm>
            <a:off x="10846830" y="6111414"/>
            <a:ext cx="8386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5F5F5F"/>
                </a:solidFill>
                <a:latin typeface="DIN Alternate" panose="02020500000000000000" pitchFamily="18" charset="0"/>
              </a:rPr>
              <a:t>Ref: PLANSEE</a:t>
            </a:r>
          </a:p>
        </p:txBody>
      </p:sp>
    </p:spTree>
    <p:extLst>
      <p:ext uri="{BB962C8B-B14F-4D97-AF65-F5344CB8AC3E}">
        <p14:creationId xmlns:p14="http://schemas.microsoft.com/office/powerpoint/2010/main" val="1269206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.4848"/>
  <p:tag name="ORIGINALWIDTH" val="1762.28"/>
  <p:tag name="LATEXADDIN" val="\documentclass{article}&#10;\usepackage{amsmath}&#10;\usepackage{xcolor}&#10;\usepackage{cmbright}&#10;\renewcommand\familydefault{\sfdefault}&#10;\usepackage[T1]{fontenc}&#10;&#10;\pagestyle{empty}&#10;&#10;\begin{document}&#10;\definecolor{mygray}{gray}{0.3725}&#10;\color{mygray}&#10;&#10;\renewcommand{\arraystretch}{1.25}&#10;\begin{equation*}&#10;s\left(E\right) = -\lambda_{\textnormal{T}} \, \log \xi \, , \quad \quad \xi \in \left[0, 1\right]&#10;\end{equation*}&#10;&#10;\end{document}"/>
  <p:tag name="IGUANATEXSIZE" val="14"/>
  <p:tag name="IGUANATEXCURSOR" val="379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.4848"/>
  <p:tag name="ORIGINALWIDTH" val="3877.015"/>
  <p:tag name="LATEXADDIN" val="\documentclass{article}&#10;\usepackage{amsmath}&#10;\usepackage{xcolor}&#10;\usepackage{cmbright}&#10;\renewcommand\familydefault{\sfdefault}&#10;\usepackage[T1]{fontenc}&#10;&#10;\pagestyle{empty}&#10;&#10;\begin{document}&#10;\definecolor{mygray}{gray}{0.3725}&#10;\color{mygray}&#10;&#10;\renewcommand{\arraystretch}{1.25}&#10;\begin{equation*}&#10;\mathbf{x}_{n+1} = \mathbf{x}_{n} + s \, \mathbf{t}_{n} \, ; \quad \quad&#10;\mathbf{t}_{n} = \mathbf{T}\left(\theta,\varphi\right) \mathbf{t}_{n-1} \, ; \quad \quad&#10;\theta = f\left(E, \ldots\right) \, , \quad \varphi = 2 \pi \xi&#10;\end{equation*}&#10;&#10;\end{document}"/>
  <p:tag name="IGUANATEXSIZE" val="14"/>
  <p:tag name="IGUANATEXCURSOR" val="499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148.4814"/>
  <p:tag name="LATEXADDIN" val="\documentclass{article}&#10;\usepackage{amsmath}&#10;\usepackage{xcolor}&#10;\usepackage{cmbright}&#10;\renewcommand\familydefault{\sfdefault}&#10;\usepackage[T1]{fontenc}&#10;\usepackage{upgreek}&#10;&#10;\pagestyle{empty}&#10;&#10;\begin{document}&#10;\definecolor{mygray}{gray}{0.3725}&#10;\color{mygray}&#10;&#10;\renewcommand{\arraystretch}{1.25}&#10;\begin{equation*}&#10;\bar{\Phi}_{\upgamma}&#10;\end{equation*}&#10;&#10;\end{document}"/>
  <p:tag name="IGUANATEXSIZE" val="14"/>
  <p:tag name="IGUANATEXCURSOR" val="0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155.9805"/>
  <p:tag name="LATEXADDIN" val="\documentclass{article}&#10;\usepackage{amsmath}&#10;\usepackage{xcolor}&#10;\usepackage{cmbright}&#10;\renewcommand\familydefault{\sfdefault}&#10;\usepackage[T1]{fontenc}&#10;\usepackage{upgreek}&#10;&#10;\pagestyle{empty}&#10;&#10;\begin{document}&#10;\definecolor{mygray}{gray}{0.3725}&#10;\color{mygray}&#10;&#10;\renewcommand{\arraystretch}{1.25}&#10;\begin{equation*}&#10;\bar{\Psi}_{\upgamma}&#10;\end{equation*}&#10;&#10;\end{document}"/>
  <p:tag name="IGUANATEXSIZE" val="14"/>
  <p:tag name="IGUANATEXCURSOR" val="322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83.98952"/>
  <p:tag name="LATEXADDIN" val="\documentclass{article}&#10;\usepackage{amsmath}&#10;\usepackage{xcolor}&#10;\usepackage{cmbright}&#10;\renewcommand\familydefault{\sfdefault}&#10;\usepackage[T1]{fontenc}&#10;\usepackage{upgreek}&#10;&#10;\pagestyle{empty}&#10;&#10;\begin{document}&#10;\definecolor{mygray}{gray}{0.3725}&#10;\color{mygray}&#10;&#10;\renewcommand{\arraystretch}{1.25}&#10;\begin{equation*}&#10;\bar{D}&#10;\end{equation*}&#10;&#10;\end{document}"/>
  <p:tag name="IGUANATEXSIZE" val="18"/>
  <p:tag name="IGUANATEXCURSOR" val="321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83.98952"/>
  <p:tag name="LATEXADDIN" val="\documentclass{article}&#10;\usepackage{amsmath}&#10;\usepackage{xcolor}&#10;\usepackage{cmbright}&#10;\renewcommand\familydefault{\sfdefault}&#10;\usepackage[T1]{fontenc}&#10;\usepackage{upgreek}&#10;&#10;\pagestyle{empty}&#10;&#10;\begin{document}&#10;\definecolor{mygray}{gray}{0.3725}&#10;\color{mygray}&#10;&#10;\renewcommand{\arraystretch}{1.25}&#10;\begin{equation*}&#10;\bar{D}&#10;\end{equation*}&#10;&#10;\end{document}"/>
  <p:tag name="IGUANATEXSIZE" val="18"/>
  <p:tag name="IGUANATEXCURSOR" val="321"/>
  <p:tag name="TRANSPARENCY" val="Wahr"/>
  <p:tag name="LATEXENGINEID" val="0"/>
  <p:tag name="TEMPFOLDER" val="c:\temp\"/>
  <p:tag name="LATEXFORMHEIGHT" val="405"/>
  <p:tag name="LATEXFORMWIDTH" val="1017.6"/>
  <p:tag name="LATEXFORMWRAP" val="Wahr"/>
  <p:tag name="BITMAPVECTOR" val="0"/>
</p:tagLst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Eurostile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1059</Words>
  <Application>Microsoft Office PowerPoint</Application>
  <PresentationFormat>Benutzerdefiniert</PresentationFormat>
  <Paragraphs>279</Paragraphs>
  <Slides>15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  <vt:variant>
        <vt:lpstr>Zielgruppenorientierte Präsentationen</vt:lpstr>
      </vt:variant>
      <vt:variant>
        <vt:i4>1</vt:i4>
      </vt:variant>
    </vt:vector>
  </HeadingPairs>
  <TitlesOfParts>
    <vt:vector size="24" baseType="lpstr">
      <vt:lpstr>DIN Alternate</vt:lpstr>
      <vt:lpstr>Times New Roman</vt:lpstr>
      <vt:lpstr>CMU Bright</vt:lpstr>
      <vt:lpstr>Arial</vt:lpstr>
      <vt:lpstr>Wingdings</vt:lpstr>
      <vt:lpstr>DIN Alternate Medium</vt:lpstr>
      <vt:lpstr>Eurostile</vt:lpstr>
      <vt:lpstr>Standarddesign</vt:lpstr>
      <vt:lpstr>PowerPoint-Präsentation</vt:lpstr>
      <vt:lpstr>INTRODUCTION</vt:lpstr>
      <vt:lpstr>INTRODUCTION</vt:lpstr>
      <vt:lpstr>X-RAYS</vt:lpstr>
      <vt:lpstr>X-RAYS</vt:lpstr>
      <vt:lpstr>MODELING</vt:lpstr>
      <vt:lpstr>INTERACTION MODEL</vt:lpstr>
      <vt:lpstr>IMPLEMENTATION</vt:lpstr>
      <vt:lpstr>APPLICATION</vt:lpstr>
      <vt:lpstr>APPLICATION</vt:lpstr>
      <vt:lpstr>APPLICATION</vt:lpstr>
      <vt:lpstr>APPLICATION</vt:lpstr>
      <vt:lpstr>APPLICATION</vt:lpstr>
      <vt:lpstr>SUMMARY AND OUTLOOK</vt:lpstr>
      <vt:lpstr>PowerPoint-Präsentation</vt:lpstr>
      <vt:lpstr>Besprechung Plansee SE, Reutte, 04.11.2022</vt:lpstr>
    </vt:vector>
  </TitlesOfParts>
  <Company>CENUMERICS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Monte-Carlo Model for Radiation Transport in Solid X-Ray Targets</dc:title>
  <dc:creator>Christian Feist</dc:creator>
  <cp:keywords>Monte-Carlo, X-ray, target, photon, electron, radiation, transport, bremsstrahlung, fluence, dose</cp:keywords>
  <cp:lastModifiedBy>Christian Feist</cp:lastModifiedBy>
  <cp:revision>4456</cp:revision>
  <cp:lastPrinted>2015-02-26T16:05:19Z</cp:lastPrinted>
  <dcterms:created xsi:type="dcterms:W3CDTF">2005-12-31T08:15:25Z</dcterms:created>
  <dcterms:modified xsi:type="dcterms:W3CDTF">2024-10-17T16:04:43Z</dcterms:modified>
</cp:coreProperties>
</file>