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4"/>
  </p:sldMasterIdLst>
  <p:notesMasterIdLst>
    <p:notesMasterId r:id="rId20"/>
  </p:notesMasterIdLst>
  <p:sldIdLst>
    <p:sldId id="27230" r:id="rId5"/>
    <p:sldId id="257" r:id="rId6"/>
    <p:sldId id="27231" r:id="rId7"/>
    <p:sldId id="27233" r:id="rId8"/>
    <p:sldId id="27234" r:id="rId9"/>
    <p:sldId id="27235" r:id="rId10"/>
    <p:sldId id="27236" r:id="rId11"/>
    <p:sldId id="27243" r:id="rId12"/>
    <p:sldId id="27237" r:id="rId13"/>
    <p:sldId id="27238" r:id="rId14"/>
    <p:sldId id="27239" r:id="rId15"/>
    <p:sldId id="27240" r:id="rId16"/>
    <p:sldId id="27244" r:id="rId17"/>
    <p:sldId id="27241" r:id="rId18"/>
    <p:sldId id="27242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41FB121-7CA9-083F-9DAB-59BF93BFD94D}" name="PAUCHARD Alexandre" initials="PA" userId="S::alexandre.pauchard@csem.ch::0b5c5efd-a33a-4cc1-aa93-2bcd606265d2" providerId="AD"/>
  <p188:author id="{5BF5E0BD-3947-D200-A931-EFC0EEBFB98E}" name="HINRICHS Ada" initials="HA" userId="S::ada.hinrichs@csem.ch::1f8e3ff6-8204-48cf-ae74-b6ef4c888d3e" providerId="AD"/>
  <p188:author id="{44D2A1F6-FED7-D8F1-289E-97B08DA1E480}" name="Charlotte Gyolay" initials="CG" userId="S::gyolay@mdrei.ch::91e49eb8-9ea9-4508-b087-66f6925026c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BB76BE-BF07-4070-B8CE-7E1B4897677B}" styleName="CSEM Table Style 1.0">
    <a:wholeTbl>
      <a:tcTxStyle>
        <a:fontRef idx="minor">
          <a:prstClr val="black"/>
        </a:fontRef>
        <a:schemeClr val="accent2"/>
      </a:tcTxStyle>
      <a:tcStyle>
        <a:tcBdr>
          <a:left>
            <a:ln w="0" cmpd="sng">
              <a:solidFill>
                <a:schemeClr val="lt1"/>
              </a:solidFill>
            </a:ln>
          </a:left>
          <a:right>
            <a:ln w="0" cmpd="sng">
              <a:solidFill>
                <a:schemeClr val="lt1"/>
              </a:solidFill>
            </a:ln>
          </a:right>
          <a:top>
            <a:ln w="0" cmpd="sng">
              <a:solidFill>
                <a:schemeClr val="lt1"/>
              </a:solidFill>
            </a:ln>
          </a:top>
          <a:bottom>
            <a:ln w="0" cmpd="sng">
              <a:solidFill>
                <a:schemeClr val="lt1"/>
              </a:solidFill>
            </a:ln>
          </a:bottom>
          <a:insideH>
            <a:ln w="6350" cmpd="sng">
              <a:solidFill>
                <a:schemeClr val="accent1">
                  <a:tint val="40000"/>
                </a:schemeClr>
              </a:solidFill>
            </a:ln>
          </a:insideH>
          <a:insideV>
            <a:ln w="0" cmpd="sng">
              <a:solidFill>
                <a:schemeClr val="lt1"/>
              </a:solidFill>
            </a:ln>
          </a:insideV>
        </a:tcBdr>
        <a:fill>
          <a:solidFill>
            <a:schemeClr val="lt1"/>
          </a:solidFill>
        </a:fill>
      </a:tcStyle>
    </a:wholeTbl>
    <a:lastCol>
      <a:tcStyle>
        <a:tcBdr/>
      </a:tcStyle>
    </a:lastCol>
    <a:firstCol>
      <a:tcStyle>
        <a:tcBdr/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accent1"/>
      </a:tcTxStyle>
      <a:tcStyle>
        <a:tcBdr>
          <a:bottom>
            <a:ln w="38100" cmpd="sng">
              <a:solidFill>
                <a:schemeClr val="accent2"/>
              </a:solidFill>
            </a:ln>
          </a:bottom>
        </a:tcBdr>
        <a:fill>
          <a:solidFill>
            <a:schemeClr val="lt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4694" autoAdjust="0"/>
  </p:normalViewPr>
  <p:slideViewPr>
    <p:cSldViewPr snapToGrid="0" showGuides="1">
      <p:cViewPr varScale="1">
        <p:scale>
          <a:sx n="77" d="100"/>
          <a:sy n="77" d="100"/>
        </p:scale>
        <p:origin x="97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E3B72-214F-4ED9-849B-184751838FB5}" type="datetimeFigureOut">
              <a:rPr lang="de-CH" smtClean="0"/>
              <a:t>08.10.2024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CB9E9-BB2F-47A2-802F-EA5D218CE7B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206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CB9E9-BB2F-47A2-802F-EA5D218CE7B1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96321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6B1B1692-4C41-1C3B-9CCD-95E6DFA46FE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4553338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E228E7-A788-1639-18CE-4F18022DDF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4818668"/>
            <a:ext cx="6569164" cy="1058165"/>
          </a:xfrm>
        </p:spPr>
        <p:txBody>
          <a:bodyPr anchor="t">
            <a:normAutofit/>
          </a:bodyPr>
          <a:lstStyle>
            <a:lvl1pPr algn="l"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Presentationtitle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14ADA0A-CF61-D1A5-067F-CCE45655B31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56737" y="3915052"/>
            <a:ext cx="4335262" cy="638286"/>
          </a:xfrm>
          <a:solidFill>
            <a:srgbClr val="003264">
              <a:alpha val="74000"/>
            </a:srgbClr>
          </a:solidFill>
        </p:spPr>
        <p:txBody>
          <a:bodyPr tIns="0" rIns="432000" bIns="90000" anchor="b">
            <a:noAutofit/>
          </a:bodyPr>
          <a:lstStyle>
            <a:lvl1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First Name Last 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7" name="SmartArt-Platzhalter 6">
            <a:extLst>
              <a:ext uri="{FF2B5EF4-FFF2-40B4-BE49-F238E27FC236}">
                <a16:creationId xmlns:a16="http://schemas.microsoft.com/office/drawing/2014/main" id="{425D6734-5D02-7B91-5D75-11D65BE69679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7536870" y="90000"/>
            <a:ext cx="4565629" cy="3799757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  <a:endParaRPr lang="en-GB" noProof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79266361-679C-5B55-E27F-115D47261CF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856737" y="4553338"/>
            <a:ext cx="4335262" cy="422683"/>
          </a:xfrm>
          <a:prstGeom prst="rect">
            <a:avLst/>
          </a:prstGeom>
          <a:solidFill>
            <a:schemeClr val="accent2">
              <a:alpha val="75000"/>
            </a:schemeClr>
          </a:solidFill>
        </p:spPr>
        <p:txBody>
          <a:bodyPr rIns="43200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430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221A50-FBEE-0E8D-8A86-12B99E30D754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24106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1703388"/>
            <a:ext cx="11329200" cy="4606925"/>
          </a:xfr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69238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1703388"/>
            <a:ext cx="5556600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3" name="Textplatzhalter 6">
            <a:extLst>
              <a:ext uri="{FF2B5EF4-FFF2-40B4-BE49-F238E27FC236}">
                <a16:creationId xmlns:a16="http://schemas.microsoft.com/office/drawing/2014/main" id="{B5353BDB-6AA7-B36A-C2EE-4610700E1C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04600" y="1703388"/>
            <a:ext cx="5556600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93432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two column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1703388"/>
            <a:ext cx="11329200" cy="1908030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3" name="Textplatzhalter 6">
            <a:extLst>
              <a:ext uri="{FF2B5EF4-FFF2-40B4-BE49-F238E27FC236}">
                <a16:creationId xmlns:a16="http://schemas.microsoft.com/office/drawing/2014/main" id="{1D5A29A7-0493-9B76-F5E5-02B0CC53AF2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2000" y="3851564"/>
            <a:ext cx="5556600" cy="2458749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EA759B5D-4B02-7A61-6266-6C7FE492290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04600" y="3851564"/>
            <a:ext cx="5556600" cy="2458749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31045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08810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mage">
            <a:extLst>
              <a:ext uri="{FF2B5EF4-FFF2-40B4-BE49-F238E27FC236}">
                <a16:creationId xmlns:a16="http://schemas.microsoft.com/office/drawing/2014/main" id="{32FB06A2-64E6-18BC-86A5-2338F48DEC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85816" y="1768325"/>
            <a:ext cx="4305600" cy="4305600"/>
          </a:xfrm>
          <a:custGeom>
            <a:avLst/>
            <a:gdLst>
              <a:gd name="connsiteX0" fmla="*/ 2152801 w 4305600"/>
              <a:gd name="connsiteY0" fmla="*/ 136310 h 4305600"/>
              <a:gd name="connsiteX1" fmla="*/ 4169290 w 4305600"/>
              <a:gd name="connsiteY1" fmla="*/ 2152799 h 4305600"/>
              <a:gd name="connsiteX2" fmla="*/ 2152801 w 4305600"/>
              <a:gd name="connsiteY2" fmla="*/ 4169289 h 4305600"/>
              <a:gd name="connsiteX3" fmla="*/ 136312 w 4305600"/>
              <a:gd name="connsiteY3" fmla="*/ 2152799 h 4305600"/>
              <a:gd name="connsiteX4" fmla="*/ 2152801 w 4305600"/>
              <a:gd name="connsiteY4" fmla="*/ 136310 h 4305600"/>
              <a:gd name="connsiteX5" fmla="*/ 2152801 w 4305600"/>
              <a:gd name="connsiteY5" fmla="*/ 115936 h 4305600"/>
              <a:gd name="connsiteX6" fmla="*/ 115937 w 4305600"/>
              <a:gd name="connsiteY6" fmla="*/ 2152800 h 4305600"/>
              <a:gd name="connsiteX7" fmla="*/ 2152801 w 4305600"/>
              <a:gd name="connsiteY7" fmla="*/ 4189664 h 4305600"/>
              <a:gd name="connsiteX8" fmla="*/ 4189665 w 4305600"/>
              <a:gd name="connsiteY8" fmla="*/ 2152800 h 4305600"/>
              <a:gd name="connsiteX9" fmla="*/ 2152801 w 4305600"/>
              <a:gd name="connsiteY9" fmla="*/ 115936 h 4305600"/>
              <a:gd name="connsiteX10" fmla="*/ 2152800 w 4305600"/>
              <a:gd name="connsiteY10" fmla="*/ 0 h 4305600"/>
              <a:gd name="connsiteX11" fmla="*/ 4305600 w 4305600"/>
              <a:gd name="connsiteY11" fmla="*/ 2152800 h 4305600"/>
              <a:gd name="connsiteX12" fmla="*/ 2152800 w 4305600"/>
              <a:gd name="connsiteY12" fmla="*/ 4305600 h 4305600"/>
              <a:gd name="connsiteX13" fmla="*/ 0 w 4305600"/>
              <a:gd name="connsiteY13" fmla="*/ 2152800 h 4305600"/>
              <a:gd name="connsiteX14" fmla="*/ 2152800 w 4305600"/>
              <a:gd name="connsiteY14" fmla="*/ 0 h 43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05600" h="4305600">
                <a:moveTo>
                  <a:pt x="2152801" y="136310"/>
                </a:moveTo>
                <a:cubicBezTo>
                  <a:pt x="3266477" y="136310"/>
                  <a:pt x="4169290" y="1039123"/>
                  <a:pt x="4169290" y="2152799"/>
                </a:cubicBezTo>
                <a:cubicBezTo>
                  <a:pt x="4169290" y="3266475"/>
                  <a:pt x="3266477" y="4169289"/>
                  <a:pt x="2152801" y="4169289"/>
                </a:cubicBezTo>
                <a:cubicBezTo>
                  <a:pt x="1039125" y="4169289"/>
                  <a:pt x="136312" y="3266475"/>
                  <a:pt x="136312" y="2152799"/>
                </a:cubicBezTo>
                <a:cubicBezTo>
                  <a:pt x="136312" y="1039123"/>
                  <a:pt x="1039125" y="136310"/>
                  <a:pt x="2152801" y="136310"/>
                </a:cubicBezTo>
                <a:close/>
                <a:moveTo>
                  <a:pt x="2152801" y="115936"/>
                </a:moveTo>
                <a:cubicBezTo>
                  <a:pt x="1027872" y="115936"/>
                  <a:pt x="115937" y="1027871"/>
                  <a:pt x="115937" y="2152800"/>
                </a:cubicBezTo>
                <a:cubicBezTo>
                  <a:pt x="115937" y="3277729"/>
                  <a:pt x="1027872" y="4189664"/>
                  <a:pt x="2152801" y="4189664"/>
                </a:cubicBezTo>
                <a:cubicBezTo>
                  <a:pt x="3277730" y="4189664"/>
                  <a:pt x="4189665" y="3277729"/>
                  <a:pt x="4189665" y="2152800"/>
                </a:cubicBezTo>
                <a:cubicBezTo>
                  <a:pt x="4189665" y="1027871"/>
                  <a:pt x="3277730" y="115936"/>
                  <a:pt x="2152801" y="115936"/>
                </a:cubicBezTo>
                <a:close/>
                <a:moveTo>
                  <a:pt x="2152800" y="0"/>
                </a:moveTo>
                <a:cubicBezTo>
                  <a:pt x="3341759" y="0"/>
                  <a:pt x="4305600" y="963841"/>
                  <a:pt x="4305600" y="2152800"/>
                </a:cubicBezTo>
                <a:cubicBezTo>
                  <a:pt x="4305600" y="3341759"/>
                  <a:pt x="3341759" y="4305600"/>
                  <a:pt x="2152800" y="4305600"/>
                </a:cubicBezTo>
                <a:cubicBezTo>
                  <a:pt x="963841" y="4305600"/>
                  <a:pt x="0" y="3341759"/>
                  <a:pt x="0" y="2152800"/>
                </a:cubicBezTo>
                <a:cubicBezTo>
                  <a:pt x="0" y="963841"/>
                  <a:pt x="963841" y="0"/>
                  <a:pt x="215280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720000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745298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14" name="image">
            <a:extLst>
              <a:ext uri="{FF2B5EF4-FFF2-40B4-BE49-F238E27FC236}">
                <a16:creationId xmlns:a16="http://schemas.microsoft.com/office/drawing/2014/main" id="{162006EE-F768-C91D-54B1-073B8F86A1D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816007" y="1703387"/>
            <a:ext cx="4557600" cy="4557600"/>
          </a:xfrm>
          <a:custGeom>
            <a:avLst/>
            <a:gdLst>
              <a:gd name="connsiteX0" fmla="*/ 2278800 w 4557600"/>
              <a:gd name="connsiteY0" fmla="*/ 141763 h 4557600"/>
              <a:gd name="connsiteX1" fmla="*/ 4415839 w 4557600"/>
              <a:gd name="connsiteY1" fmla="*/ 2278802 h 4557600"/>
              <a:gd name="connsiteX2" fmla="*/ 2278800 w 4557600"/>
              <a:gd name="connsiteY2" fmla="*/ 4415841 h 4557600"/>
              <a:gd name="connsiteX3" fmla="*/ 141761 w 4557600"/>
              <a:gd name="connsiteY3" fmla="*/ 2278802 h 4557600"/>
              <a:gd name="connsiteX4" fmla="*/ 2278800 w 4557600"/>
              <a:gd name="connsiteY4" fmla="*/ 141763 h 4557600"/>
              <a:gd name="connsiteX5" fmla="*/ 2278800 w 4557600"/>
              <a:gd name="connsiteY5" fmla="*/ 120223 h 4557600"/>
              <a:gd name="connsiteX6" fmla="*/ 120223 w 4557600"/>
              <a:gd name="connsiteY6" fmla="*/ 2278800 h 4557600"/>
              <a:gd name="connsiteX7" fmla="*/ 2278800 w 4557600"/>
              <a:gd name="connsiteY7" fmla="*/ 4437377 h 4557600"/>
              <a:gd name="connsiteX8" fmla="*/ 4437377 w 4557600"/>
              <a:gd name="connsiteY8" fmla="*/ 2278800 h 4557600"/>
              <a:gd name="connsiteX9" fmla="*/ 2278800 w 4557600"/>
              <a:gd name="connsiteY9" fmla="*/ 120223 h 4557600"/>
              <a:gd name="connsiteX10" fmla="*/ 2278800 w 4557600"/>
              <a:gd name="connsiteY10" fmla="*/ 0 h 4557600"/>
              <a:gd name="connsiteX11" fmla="*/ 4557600 w 4557600"/>
              <a:gd name="connsiteY11" fmla="*/ 2278800 h 4557600"/>
              <a:gd name="connsiteX12" fmla="*/ 2278800 w 4557600"/>
              <a:gd name="connsiteY12" fmla="*/ 4557600 h 4557600"/>
              <a:gd name="connsiteX13" fmla="*/ 0 w 4557600"/>
              <a:gd name="connsiteY13" fmla="*/ 2278800 h 4557600"/>
              <a:gd name="connsiteX14" fmla="*/ 2278800 w 4557600"/>
              <a:gd name="connsiteY14" fmla="*/ 0 h 45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557600" h="4557600">
                <a:moveTo>
                  <a:pt x="2278800" y="141763"/>
                </a:moveTo>
                <a:cubicBezTo>
                  <a:pt x="3459054" y="141763"/>
                  <a:pt x="4415839" y="1098548"/>
                  <a:pt x="4415839" y="2278802"/>
                </a:cubicBezTo>
                <a:cubicBezTo>
                  <a:pt x="4415839" y="3459056"/>
                  <a:pt x="3459054" y="4415841"/>
                  <a:pt x="2278800" y="4415841"/>
                </a:cubicBezTo>
                <a:cubicBezTo>
                  <a:pt x="1098546" y="4415841"/>
                  <a:pt x="141761" y="3459056"/>
                  <a:pt x="141761" y="2278802"/>
                </a:cubicBezTo>
                <a:cubicBezTo>
                  <a:pt x="141761" y="1098548"/>
                  <a:pt x="1098546" y="141763"/>
                  <a:pt x="2278800" y="141763"/>
                </a:cubicBezTo>
                <a:close/>
                <a:moveTo>
                  <a:pt x="2278800" y="120223"/>
                </a:moveTo>
                <a:cubicBezTo>
                  <a:pt x="1086651" y="120223"/>
                  <a:pt x="120223" y="1086651"/>
                  <a:pt x="120223" y="2278800"/>
                </a:cubicBezTo>
                <a:cubicBezTo>
                  <a:pt x="120223" y="3470949"/>
                  <a:pt x="1086651" y="4437377"/>
                  <a:pt x="2278800" y="4437377"/>
                </a:cubicBezTo>
                <a:cubicBezTo>
                  <a:pt x="3470949" y="4437377"/>
                  <a:pt x="4437377" y="3470949"/>
                  <a:pt x="4437377" y="2278800"/>
                </a:cubicBezTo>
                <a:cubicBezTo>
                  <a:pt x="4437377" y="1086651"/>
                  <a:pt x="3470949" y="120223"/>
                  <a:pt x="2278800" y="120223"/>
                </a:cubicBezTo>
                <a:close/>
                <a:moveTo>
                  <a:pt x="2278800" y="0"/>
                </a:moveTo>
                <a:cubicBezTo>
                  <a:pt x="3537346" y="0"/>
                  <a:pt x="4557600" y="1020254"/>
                  <a:pt x="4557600" y="2278800"/>
                </a:cubicBezTo>
                <a:cubicBezTo>
                  <a:pt x="4557600" y="3537346"/>
                  <a:pt x="3537346" y="4557600"/>
                  <a:pt x="2278800" y="4557600"/>
                </a:cubicBezTo>
                <a:cubicBezTo>
                  <a:pt x="1020254" y="4557600"/>
                  <a:pt x="0" y="3537346"/>
                  <a:pt x="0" y="2278800"/>
                </a:cubicBezTo>
                <a:cubicBezTo>
                  <a:pt x="0" y="1020254"/>
                  <a:pt x="1020254" y="0"/>
                  <a:pt x="227880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720000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de-DE"/>
              <a:t>Image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8093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round imag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mage right">
            <a:extLst>
              <a:ext uri="{FF2B5EF4-FFF2-40B4-BE49-F238E27FC236}">
                <a16:creationId xmlns:a16="http://schemas.microsoft.com/office/drawing/2014/main" id="{F86FF49B-003F-5AC5-5EF8-A690A8FE6CE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270807" y="2002424"/>
            <a:ext cx="3490394" cy="3490394"/>
          </a:xfrm>
          <a:custGeom>
            <a:avLst/>
            <a:gdLst>
              <a:gd name="connsiteX0" fmla="*/ 1745197 w 3490394"/>
              <a:gd name="connsiteY0" fmla="*/ 113318 h 3490394"/>
              <a:gd name="connsiteX1" fmla="*/ 3377076 w 3490394"/>
              <a:gd name="connsiteY1" fmla="*/ 1745197 h 3490394"/>
              <a:gd name="connsiteX2" fmla="*/ 1745197 w 3490394"/>
              <a:gd name="connsiteY2" fmla="*/ 3377076 h 3490394"/>
              <a:gd name="connsiteX3" fmla="*/ 113318 w 3490394"/>
              <a:gd name="connsiteY3" fmla="*/ 1745197 h 3490394"/>
              <a:gd name="connsiteX4" fmla="*/ 1745197 w 3490394"/>
              <a:gd name="connsiteY4" fmla="*/ 113318 h 3490394"/>
              <a:gd name="connsiteX5" fmla="*/ 1745197 w 3490394"/>
              <a:gd name="connsiteY5" fmla="*/ 93566 h 3490394"/>
              <a:gd name="connsiteX6" fmla="*/ 93566 w 3490394"/>
              <a:gd name="connsiteY6" fmla="*/ 1745197 h 3490394"/>
              <a:gd name="connsiteX7" fmla="*/ 1745197 w 3490394"/>
              <a:gd name="connsiteY7" fmla="*/ 3396828 h 3490394"/>
              <a:gd name="connsiteX8" fmla="*/ 3396828 w 3490394"/>
              <a:gd name="connsiteY8" fmla="*/ 1745197 h 3490394"/>
              <a:gd name="connsiteX9" fmla="*/ 1745197 w 3490394"/>
              <a:gd name="connsiteY9" fmla="*/ 93566 h 3490394"/>
              <a:gd name="connsiteX10" fmla="*/ 1745197 w 3490394"/>
              <a:gd name="connsiteY10" fmla="*/ 0 h 3490394"/>
              <a:gd name="connsiteX11" fmla="*/ 3490394 w 3490394"/>
              <a:gd name="connsiteY11" fmla="*/ 1745197 h 3490394"/>
              <a:gd name="connsiteX12" fmla="*/ 1745197 w 3490394"/>
              <a:gd name="connsiteY12" fmla="*/ 3490394 h 3490394"/>
              <a:gd name="connsiteX13" fmla="*/ 0 w 3490394"/>
              <a:gd name="connsiteY13" fmla="*/ 1745197 h 3490394"/>
              <a:gd name="connsiteX14" fmla="*/ 1745197 w 3490394"/>
              <a:gd name="connsiteY14" fmla="*/ 0 h 349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90394" h="3490394">
                <a:moveTo>
                  <a:pt x="1745197" y="113318"/>
                </a:moveTo>
                <a:cubicBezTo>
                  <a:pt x="2646459" y="113318"/>
                  <a:pt x="3377076" y="843935"/>
                  <a:pt x="3377076" y="1745197"/>
                </a:cubicBezTo>
                <a:cubicBezTo>
                  <a:pt x="3377076" y="2646459"/>
                  <a:pt x="2646459" y="3377076"/>
                  <a:pt x="1745197" y="3377076"/>
                </a:cubicBezTo>
                <a:cubicBezTo>
                  <a:pt x="843935" y="3377076"/>
                  <a:pt x="113318" y="2646459"/>
                  <a:pt x="113318" y="1745197"/>
                </a:cubicBezTo>
                <a:cubicBezTo>
                  <a:pt x="113318" y="843935"/>
                  <a:pt x="843935" y="113318"/>
                  <a:pt x="1745197" y="113318"/>
                </a:cubicBezTo>
                <a:close/>
                <a:moveTo>
                  <a:pt x="1745197" y="93566"/>
                </a:moveTo>
                <a:cubicBezTo>
                  <a:pt x="833026" y="93566"/>
                  <a:pt x="93566" y="833026"/>
                  <a:pt x="93566" y="1745197"/>
                </a:cubicBezTo>
                <a:cubicBezTo>
                  <a:pt x="93566" y="2657368"/>
                  <a:pt x="833026" y="3396828"/>
                  <a:pt x="1745197" y="3396828"/>
                </a:cubicBezTo>
                <a:cubicBezTo>
                  <a:pt x="2657368" y="3396828"/>
                  <a:pt x="3396828" y="2657368"/>
                  <a:pt x="3396828" y="1745197"/>
                </a:cubicBezTo>
                <a:cubicBezTo>
                  <a:pt x="3396828" y="833026"/>
                  <a:pt x="2657368" y="93566"/>
                  <a:pt x="1745197" y="93566"/>
                </a:cubicBezTo>
                <a:close/>
                <a:moveTo>
                  <a:pt x="1745197" y="0"/>
                </a:moveTo>
                <a:cubicBezTo>
                  <a:pt x="2709043" y="0"/>
                  <a:pt x="3490394" y="781351"/>
                  <a:pt x="3490394" y="1745197"/>
                </a:cubicBezTo>
                <a:cubicBezTo>
                  <a:pt x="3490394" y="2709043"/>
                  <a:pt x="2709043" y="3490394"/>
                  <a:pt x="1745197" y="3490394"/>
                </a:cubicBezTo>
                <a:cubicBezTo>
                  <a:pt x="781351" y="3490394"/>
                  <a:pt x="0" y="2709043"/>
                  <a:pt x="0" y="1745197"/>
                </a:cubicBezTo>
                <a:cubicBezTo>
                  <a:pt x="0" y="781351"/>
                  <a:pt x="781351" y="0"/>
                  <a:pt x="1745197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Image</a:t>
            </a:r>
          </a:p>
        </p:txBody>
      </p:sp>
      <p:sp>
        <p:nvSpPr>
          <p:cNvPr id="8" name="image center">
            <a:extLst>
              <a:ext uri="{FF2B5EF4-FFF2-40B4-BE49-F238E27FC236}">
                <a16:creationId xmlns:a16="http://schemas.microsoft.com/office/drawing/2014/main" id="{A7F0606E-A189-6ADB-91E5-16FF575C36C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49610" y="2002424"/>
            <a:ext cx="3490394" cy="3490394"/>
          </a:xfrm>
          <a:custGeom>
            <a:avLst/>
            <a:gdLst>
              <a:gd name="connsiteX0" fmla="*/ 1745197 w 3490394"/>
              <a:gd name="connsiteY0" fmla="*/ 113318 h 3490394"/>
              <a:gd name="connsiteX1" fmla="*/ 3377076 w 3490394"/>
              <a:gd name="connsiteY1" fmla="*/ 1745197 h 3490394"/>
              <a:gd name="connsiteX2" fmla="*/ 1745197 w 3490394"/>
              <a:gd name="connsiteY2" fmla="*/ 3377076 h 3490394"/>
              <a:gd name="connsiteX3" fmla="*/ 113318 w 3490394"/>
              <a:gd name="connsiteY3" fmla="*/ 1745197 h 3490394"/>
              <a:gd name="connsiteX4" fmla="*/ 1745197 w 3490394"/>
              <a:gd name="connsiteY4" fmla="*/ 113318 h 3490394"/>
              <a:gd name="connsiteX5" fmla="*/ 1745197 w 3490394"/>
              <a:gd name="connsiteY5" fmla="*/ 93566 h 3490394"/>
              <a:gd name="connsiteX6" fmla="*/ 93566 w 3490394"/>
              <a:gd name="connsiteY6" fmla="*/ 1745197 h 3490394"/>
              <a:gd name="connsiteX7" fmla="*/ 1745197 w 3490394"/>
              <a:gd name="connsiteY7" fmla="*/ 3396828 h 3490394"/>
              <a:gd name="connsiteX8" fmla="*/ 3396828 w 3490394"/>
              <a:gd name="connsiteY8" fmla="*/ 1745197 h 3490394"/>
              <a:gd name="connsiteX9" fmla="*/ 1745197 w 3490394"/>
              <a:gd name="connsiteY9" fmla="*/ 93566 h 3490394"/>
              <a:gd name="connsiteX10" fmla="*/ 1745197 w 3490394"/>
              <a:gd name="connsiteY10" fmla="*/ 0 h 3490394"/>
              <a:gd name="connsiteX11" fmla="*/ 3490394 w 3490394"/>
              <a:gd name="connsiteY11" fmla="*/ 1745197 h 3490394"/>
              <a:gd name="connsiteX12" fmla="*/ 1745197 w 3490394"/>
              <a:gd name="connsiteY12" fmla="*/ 3490394 h 3490394"/>
              <a:gd name="connsiteX13" fmla="*/ 0 w 3490394"/>
              <a:gd name="connsiteY13" fmla="*/ 1745197 h 3490394"/>
              <a:gd name="connsiteX14" fmla="*/ 1745197 w 3490394"/>
              <a:gd name="connsiteY14" fmla="*/ 0 h 349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90394" h="3490394">
                <a:moveTo>
                  <a:pt x="1745197" y="113318"/>
                </a:moveTo>
                <a:cubicBezTo>
                  <a:pt x="2646459" y="113318"/>
                  <a:pt x="3377076" y="843935"/>
                  <a:pt x="3377076" y="1745197"/>
                </a:cubicBezTo>
                <a:cubicBezTo>
                  <a:pt x="3377076" y="2646459"/>
                  <a:pt x="2646459" y="3377076"/>
                  <a:pt x="1745197" y="3377076"/>
                </a:cubicBezTo>
                <a:cubicBezTo>
                  <a:pt x="843935" y="3377076"/>
                  <a:pt x="113318" y="2646459"/>
                  <a:pt x="113318" y="1745197"/>
                </a:cubicBezTo>
                <a:cubicBezTo>
                  <a:pt x="113318" y="843935"/>
                  <a:pt x="843935" y="113318"/>
                  <a:pt x="1745197" y="113318"/>
                </a:cubicBezTo>
                <a:close/>
                <a:moveTo>
                  <a:pt x="1745197" y="93566"/>
                </a:moveTo>
                <a:cubicBezTo>
                  <a:pt x="833026" y="93566"/>
                  <a:pt x="93566" y="833026"/>
                  <a:pt x="93566" y="1745197"/>
                </a:cubicBezTo>
                <a:cubicBezTo>
                  <a:pt x="93566" y="2657368"/>
                  <a:pt x="833026" y="3396828"/>
                  <a:pt x="1745197" y="3396828"/>
                </a:cubicBezTo>
                <a:cubicBezTo>
                  <a:pt x="2657368" y="3396828"/>
                  <a:pt x="3396828" y="2657368"/>
                  <a:pt x="3396828" y="1745197"/>
                </a:cubicBezTo>
                <a:cubicBezTo>
                  <a:pt x="3396828" y="833026"/>
                  <a:pt x="2657368" y="93566"/>
                  <a:pt x="1745197" y="93566"/>
                </a:cubicBezTo>
                <a:close/>
                <a:moveTo>
                  <a:pt x="1745197" y="0"/>
                </a:moveTo>
                <a:cubicBezTo>
                  <a:pt x="2709043" y="0"/>
                  <a:pt x="3490394" y="781351"/>
                  <a:pt x="3490394" y="1745197"/>
                </a:cubicBezTo>
                <a:cubicBezTo>
                  <a:pt x="3490394" y="2709043"/>
                  <a:pt x="2709043" y="3490394"/>
                  <a:pt x="1745197" y="3490394"/>
                </a:cubicBezTo>
                <a:cubicBezTo>
                  <a:pt x="781351" y="3490394"/>
                  <a:pt x="0" y="2709043"/>
                  <a:pt x="0" y="1745197"/>
                </a:cubicBezTo>
                <a:cubicBezTo>
                  <a:pt x="0" y="781351"/>
                  <a:pt x="781351" y="0"/>
                  <a:pt x="1745197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Image</a:t>
            </a:r>
          </a:p>
        </p:txBody>
      </p:sp>
      <p:sp>
        <p:nvSpPr>
          <p:cNvPr id="7" name="image left">
            <a:extLst>
              <a:ext uri="{FF2B5EF4-FFF2-40B4-BE49-F238E27FC236}">
                <a16:creationId xmlns:a16="http://schemas.microsoft.com/office/drawing/2014/main" id="{115D3D5C-B0D6-48DB-605E-73DA9FD5313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2000" y="2002424"/>
            <a:ext cx="3490394" cy="3490394"/>
          </a:xfrm>
          <a:custGeom>
            <a:avLst/>
            <a:gdLst>
              <a:gd name="connsiteX0" fmla="*/ 1745197 w 3490394"/>
              <a:gd name="connsiteY0" fmla="*/ 113318 h 3490394"/>
              <a:gd name="connsiteX1" fmla="*/ 3377076 w 3490394"/>
              <a:gd name="connsiteY1" fmla="*/ 1745197 h 3490394"/>
              <a:gd name="connsiteX2" fmla="*/ 1745197 w 3490394"/>
              <a:gd name="connsiteY2" fmla="*/ 3377076 h 3490394"/>
              <a:gd name="connsiteX3" fmla="*/ 113318 w 3490394"/>
              <a:gd name="connsiteY3" fmla="*/ 1745197 h 3490394"/>
              <a:gd name="connsiteX4" fmla="*/ 1745197 w 3490394"/>
              <a:gd name="connsiteY4" fmla="*/ 113318 h 3490394"/>
              <a:gd name="connsiteX5" fmla="*/ 1745197 w 3490394"/>
              <a:gd name="connsiteY5" fmla="*/ 93566 h 3490394"/>
              <a:gd name="connsiteX6" fmla="*/ 93566 w 3490394"/>
              <a:gd name="connsiteY6" fmla="*/ 1745197 h 3490394"/>
              <a:gd name="connsiteX7" fmla="*/ 1745197 w 3490394"/>
              <a:gd name="connsiteY7" fmla="*/ 3396828 h 3490394"/>
              <a:gd name="connsiteX8" fmla="*/ 3396828 w 3490394"/>
              <a:gd name="connsiteY8" fmla="*/ 1745197 h 3490394"/>
              <a:gd name="connsiteX9" fmla="*/ 1745197 w 3490394"/>
              <a:gd name="connsiteY9" fmla="*/ 93566 h 3490394"/>
              <a:gd name="connsiteX10" fmla="*/ 1745197 w 3490394"/>
              <a:gd name="connsiteY10" fmla="*/ 0 h 3490394"/>
              <a:gd name="connsiteX11" fmla="*/ 3490394 w 3490394"/>
              <a:gd name="connsiteY11" fmla="*/ 1745197 h 3490394"/>
              <a:gd name="connsiteX12" fmla="*/ 1745197 w 3490394"/>
              <a:gd name="connsiteY12" fmla="*/ 3490394 h 3490394"/>
              <a:gd name="connsiteX13" fmla="*/ 0 w 3490394"/>
              <a:gd name="connsiteY13" fmla="*/ 1745197 h 3490394"/>
              <a:gd name="connsiteX14" fmla="*/ 1745197 w 3490394"/>
              <a:gd name="connsiteY14" fmla="*/ 0 h 3490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90394" h="3490394">
                <a:moveTo>
                  <a:pt x="1745197" y="113318"/>
                </a:moveTo>
                <a:cubicBezTo>
                  <a:pt x="2646459" y="113318"/>
                  <a:pt x="3377076" y="843935"/>
                  <a:pt x="3377076" y="1745197"/>
                </a:cubicBezTo>
                <a:cubicBezTo>
                  <a:pt x="3377076" y="2646459"/>
                  <a:pt x="2646459" y="3377076"/>
                  <a:pt x="1745197" y="3377076"/>
                </a:cubicBezTo>
                <a:cubicBezTo>
                  <a:pt x="843935" y="3377076"/>
                  <a:pt x="113318" y="2646459"/>
                  <a:pt x="113318" y="1745197"/>
                </a:cubicBezTo>
                <a:cubicBezTo>
                  <a:pt x="113318" y="843935"/>
                  <a:pt x="843935" y="113318"/>
                  <a:pt x="1745197" y="113318"/>
                </a:cubicBezTo>
                <a:close/>
                <a:moveTo>
                  <a:pt x="1745197" y="93566"/>
                </a:moveTo>
                <a:cubicBezTo>
                  <a:pt x="833026" y="93566"/>
                  <a:pt x="93566" y="833026"/>
                  <a:pt x="93566" y="1745197"/>
                </a:cubicBezTo>
                <a:cubicBezTo>
                  <a:pt x="93566" y="2657368"/>
                  <a:pt x="833026" y="3396828"/>
                  <a:pt x="1745197" y="3396828"/>
                </a:cubicBezTo>
                <a:cubicBezTo>
                  <a:pt x="2657368" y="3396828"/>
                  <a:pt x="3396828" y="2657368"/>
                  <a:pt x="3396828" y="1745197"/>
                </a:cubicBezTo>
                <a:cubicBezTo>
                  <a:pt x="3396828" y="833026"/>
                  <a:pt x="2657368" y="93566"/>
                  <a:pt x="1745197" y="93566"/>
                </a:cubicBezTo>
                <a:close/>
                <a:moveTo>
                  <a:pt x="1745197" y="0"/>
                </a:moveTo>
                <a:cubicBezTo>
                  <a:pt x="2709043" y="0"/>
                  <a:pt x="3490394" y="781351"/>
                  <a:pt x="3490394" y="1745197"/>
                </a:cubicBezTo>
                <a:cubicBezTo>
                  <a:pt x="3490394" y="2709043"/>
                  <a:pt x="2709043" y="3490394"/>
                  <a:pt x="1745197" y="3490394"/>
                </a:cubicBezTo>
                <a:cubicBezTo>
                  <a:pt x="781351" y="3490394"/>
                  <a:pt x="0" y="2709043"/>
                  <a:pt x="0" y="1745197"/>
                </a:cubicBezTo>
                <a:cubicBezTo>
                  <a:pt x="0" y="781351"/>
                  <a:pt x="781351" y="0"/>
                  <a:pt x="1745197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479087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999" y="1703388"/>
            <a:ext cx="5554463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50" y="1703388"/>
            <a:ext cx="5557250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/>
            </a:lvl1pPr>
          </a:lstStyle>
          <a:p>
            <a:r>
              <a:rPr lang="en-GB" noProof="0"/>
              <a:t>Load Image</a:t>
            </a:r>
          </a:p>
        </p:txBody>
      </p:sp>
    </p:spTree>
    <p:extLst>
      <p:ext uri="{BB962C8B-B14F-4D97-AF65-F5344CB8AC3E}">
        <p14:creationId xmlns:p14="http://schemas.microsoft.com/office/powerpoint/2010/main" val="14493323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fre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999" y="1703388"/>
            <a:ext cx="5554463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7753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6B1B1692-4C41-1C3B-9CCD-95E6DFA46FE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4553338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E228E7-A788-1639-18CE-4F18022DDF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4818668"/>
            <a:ext cx="6569164" cy="1058165"/>
          </a:xfrm>
        </p:spPr>
        <p:txBody>
          <a:bodyPr anchor="t">
            <a:normAutofit/>
          </a:bodyPr>
          <a:lstStyle>
            <a:lvl1pPr algn="l"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Presentationtitle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B9CC46F8-4578-BE75-1918-660123060DB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56737" y="3915052"/>
            <a:ext cx="4335262" cy="638286"/>
          </a:xfrm>
          <a:solidFill>
            <a:srgbClr val="003264">
              <a:alpha val="74000"/>
            </a:srgbClr>
          </a:solidFill>
        </p:spPr>
        <p:txBody>
          <a:bodyPr tIns="0" rIns="432000" bIns="90000" anchor="b">
            <a:noAutofit/>
          </a:bodyPr>
          <a:lstStyle>
            <a:lvl1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First Name Last 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5D893D8-6053-8165-D926-257FF58FA52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856737" y="4553338"/>
            <a:ext cx="4335262" cy="421200"/>
          </a:xfrm>
          <a:prstGeom prst="rect">
            <a:avLst/>
          </a:prstGeom>
          <a:solidFill>
            <a:schemeClr val="accent2">
              <a:alpha val="75000"/>
            </a:schemeClr>
          </a:solidFill>
        </p:spPr>
        <p:txBody>
          <a:bodyPr rIns="432000" anchor="ctr"/>
          <a:lstStyle>
            <a:lvl1pPr>
              <a:defRPr lang="en-GB" sz="14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Date</a:t>
            </a:r>
            <a:endParaRPr lang="en-GB" dirty="0"/>
          </a:p>
        </p:txBody>
      </p:sp>
      <p:pic>
        <p:nvPicPr>
          <p:cNvPr id="7" name="Picture 6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0E3FB6C7-74F0-E2EF-9258-479FAE4F68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2152" y="5286473"/>
            <a:ext cx="3729847" cy="157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42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imag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1703388"/>
            <a:ext cx="5554800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03950" y="1703388"/>
            <a:ext cx="5554800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061720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1703388"/>
            <a:ext cx="5554800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9" name="Bildplatzhalter 7">
            <a:extLst>
              <a:ext uri="{FF2B5EF4-FFF2-40B4-BE49-F238E27FC236}">
                <a16:creationId xmlns:a16="http://schemas.microsoft.com/office/drawing/2014/main" id="{DE3BAEE9-E8DD-9BAE-A05C-E63AE359C5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50" y="1703388"/>
            <a:ext cx="5554800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5266491"/>
            <a:ext cx="5554800" cy="1043822"/>
          </a:xfrm>
        </p:spPr>
        <p:txBody>
          <a:bodyPr/>
          <a:lstStyle>
            <a:lvl1pPr marL="252000" indent="-252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70BA264A-8101-1813-3BD3-C8D9CA337D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03950" y="5266491"/>
            <a:ext cx="5554800" cy="1043822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04015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+ 2/3 column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2208459"/>
            <a:ext cx="3632400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35E7BCD-152A-4820-A85F-6ED3463B1D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63505D23-FB85-D81A-D16E-71D0C6A2D5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5837382"/>
            <a:ext cx="11329200" cy="472930"/>
          </a:xfrm>
        </p:spPr>
        <p:txBody>
          <a:bodyPr anchor="t"/>
          <a:lstStyle>
            <a:lvl1pPr marL="0" indent="0" algn="ctr">
              <a:spcBef>
                <a:spcPts val="600"/>
              </a:spcBef>
              <a:buNone/>
              <a:defRPr sz="1400"/>
            </a:lvl1pPr>
            <a:lvl2pPr marL="0" indent="0" algn="ctr">
              <a:spcBef>
                <a:spcPts val="600"/>
              </a:spcBef>
              <a:spcAft>
                <a:spcPts val="0"/>
              </a:spcAft>
              <a:buNone/>
              <a:defRPr sz="1400"/>
            </a:lvl2pPr>
            <a:lvl3pPr marL="0" indent="0" algn="ctr">
              <a:spcBef>
                <a:spcPts val="600"/>
              </a:spcBef>
              <a:buNone/>
              <a:defRPr sz="1400"/>
            </a:lvl3pPr>
            <a:lvl4pPr algn="ctr">
              <a:spcBef>
                <a:spcPts val="600"/>
              </a:spcBef>
              <a:defRPr sz="1400" b="0" cap="none" baseline="0">
                <a:solidFill>
                  <a:schemeClr val="accent2"/>
                </a:solidFill>
              </a:defRPr>
            </a:lvl4pPr>
            <a:lvl5pPr algn="ctr">
              <a:spcBef>
                <a:spcPts val="600"/>
              </a:spcBef>
              <a:defRPr sz="1400"/>
            </a:lvl5pPr>
            <a:lvl6pPr algn="ctr">
              <a:spcBef>
                <a:spcPts val="600"/>
              </a:spcBef>
              <a:defRPr sz="1400"/>
            </a:lvl6pPr>
            <a:lvl7pPr algn="ctr">
              <a:spcBef>
                <a:spcPts val="600"/>
              </a:spcBef>
              <a:defRPr sz="1400"/>
            </a:lvl7pPr>
            <a:lvl8pPr algn="ctr">
              <a:spcBef>
                <a:spcPts val="600"/>
              </a:spcBef>
              <a:defRPr sz="1400"/>
            </a:lvl8pPr>
            <a:lvl9pPr algn="ctr">
              <a:spcBef>
                <a:spcPts val="600"/>
              </a:spcBef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580074B0-D467-4B71-D97D-90E5C01E23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2000" y="1703388"/>
            <a:ext cx="3632400" cy="505071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0" indent="0" algn="ctr">
              <a:spcBef>
                <a:spcPts val="0"/>
              </a:spcBef>
              <a:spcAft>
                <a:spcPts val="0"/>
              </a:spcAft>
              <a:buNone/>
              <a:defRPr sz="1800" b="1" cap="all" baseline="0">
                <a:solidFill>
                  <a:schemeClr val="accent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1"/>
                </a:solidFill>
              </a:defRPr>
            </a:lvl3pPr>
            <a:lvl4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4pPr>
            <a:lvl5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5pPr>
            <a:lvl6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6pPr>
            <a:lvl7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7pPr>
            <a:lvl8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8pPr>
            <a:lvl9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dirty="0" err="1"/>
              <a:t>Subheadline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53C077F-DAE2-E497-F34C-D9A4682C4F7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80400" y="1703388"/>
            <a:ext cx="7480800" cy="505071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0" indent="0" algn="ctr">
              <a:spcBef>
                <a:spcPts val="0"/>
              </a:spcBef>
              <a:spcAft>
                <a:spcPts val="0"/>
              </a:spcAft>
              <a:buNone/>
              <a:defRPr sz="1800" b="1" cap="all" baseline="0">
                <a:solidFill>
                  <a:schemeClr val="accent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1"/>
                </a:solidFill>
              </a:defRPr>
            </a:lvl3pPr>
            <a:lvl4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4pPr>
            <a:lvl5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5pPr>
            <a:lvl6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6pPr>
            <a:lvl7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7pPr>
            <a:lvl8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8pPr>
            <a:lvl9pPr algn="ctr">
              <a:spcBef>
                <a:spcPts val="0"/>
              </a:spcBef>
              <a:defRPr sz="1800" b="1" cap="all" baseline="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dirty="0" err="1"/>
              <a:t>Subheadline</a:t>
            </a:r>
            <a:endParaRPr lang="en-US" dirty="0"/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568DB284-B4CB-618C-B701-80CF22EF12B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80400" y="2208459"/>
            <a:ext cx="7480800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</p:spTree>
    <p:extLst>
      <p:ext uri="{BB962C8B-B14F-4D97-AF65-F5344CB8AC3E}">
        <p14:creationId xmlns:p14="http://schemas.microsoft.com/office/powerpoint/2010/main" val="35756745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1" y="17033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35E7BCD-152A-4820-A85F-6ED3463B1D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1" y="5266491"/>
            <a:ext cx="3631583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9DDEAB8D-D9F4-E6FE-46C9-9E6E85541DD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279585" y="17033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AFE9806E-555A-6A22-E8C0-7E0A1FC5F17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27167" y="17033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FE71B814-9777-EAE5-D438-0BA6F54FBE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79585" y="5266491"/>
            <a:ext cx="3631583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E9C763E9-827F-184F-65D6-0D9267B8816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167" y="5266491"/>
            <a:ext cx="3631583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8190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s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1703388"/>
            <a:ext cx="2670300" cy="2815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4878130"/>
            <a:ext cx="2670300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FE71B814-9777-EAE5-D438-0BA6F54FBE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18300" y="4878130"/>
            <a:ext cx="2670300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E9C763E9-827F-184F-65D6-0D9267B8816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04600" y="4878130"/>
            <a:ext cx="2670300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320A5A15-7D17-2F13-70FF-D689B94EC4A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318300" y="1703388"/>
            <a:ext cx="2670300" cy="2815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6" name="Bildplatzhalter 7">
            <a:extLst>
              <a:ext uri="{FF2B5EF4-FFF2-40B4-BE49-F238E27FC236}">
                <a16:creationId xmlns:a16="http://schemas.microsoft.com/office/drawing/2014/main" id="{D9D3685D-17EE-FFAF-F40C-07AB9F05CA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04600" y="1703388"/>
            <a:ext cx="2670300" cy="2815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7" name="Bildplatzhalter 7">
            <a:extLst>
              <a:ext uri="{FF2B5EF4-FFF2-40B4-BE49-F238E27FC236}">
                <a16:creationId xmlns:a16="http://schemas.microsoft.com/office/drawing/2014/main" id="{361283D6-E03C-BD76-9FFE-92125B980F0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090900" y="1703388"/>
            <a:ext cx="2670300" cy="2815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727E6289-8B2E-0CA8-63A4-36F533A1A16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090900" y="4878130"/>
            <a:ext cx="2670300" cy="1043822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1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4pPr>
            <a:lvl5pPr>
              <a:lnSpc>
                <a:spcPct val="110000"/>
              </a:lnSpc>
              <a:defRPr sz="1400"/>
            </a:lvl5pPr>
            <a:lvl6pPr>
              <a:lnSpc>
                <a:spcPct val="110000"/>
              </a:lnSpc>
              <a:defRPr sz="1400"/>
            </a:lvl6pPr>
            <a:lvl7pPr>
              <a:lnSpc>
                <a:spcPct val="110000"/>
              </a:lnSpc>
              <a:defRPr sz="1400"/>
            </a:lvl7pPr>
            <a:lvl8pPr>
              <a:lnSpc>
                <a:spcPct val="110000"/>
              </a:lnSpc>
              <a:defRPr sz="1400"/>
            </a:lvl8pPr>
            <a:lvl9pPr>
              <a:lnSpc>
                <a:spcPct val="110000"/>
              </a:lnSpc>
              <a:defRPr sz="1400"/>
            </a:lvl9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807271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1" y="22621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9DDEAB8D-D9F4-E6FE-46C9-9E6E85541DD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279585" y="22621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AFE9806E-555A-6A22-E8C0-7E0A1FC5F17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27167" y="2262188"/>
            <a:ext cx="3631583" cy="3420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 b="0"/>
            </a:lvl1pPr>
          </a:lstStyle>
          <a:p>
            <a:r>
              <a:rPr lang="en-GB" noProof="0" dirty="0"/>
              <a:t>Load image</a:t>
            </a:r>
          </a:p>
        </p:txBody>
      </p:sp>
    </p:spTree>
    <p:extLst>
      <p:ext uri="{BB962C8B-B14F-4D97-AF65-F5344CB8AC3E}">
        <p14:creationId xmlns:p14="http://schemas.microsoft.com/office/powerpoint/2010/main" val="39416679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2 image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1703388"/>
            <a:ext cx="5554800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5200" y="1703388"/>
            <a:ext cx="5986800" cy="2195463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3" name="Bildplatzhalter 7">
            <a:extLst>
              <a:ext uri="{FF2B5EF4-FFF2-40B4-BE49-F238E27FC236}">
                <a16:creationId xmlns:a16="http://schemas.microsoft.com/office/drawing/2014/main" id="{A1272404-6832-005C-A0E9-7800C41F055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5200" y="4114850"/>
            <a:ext cx="5986800" cy="2195463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C3651A2-C3EF-C96E-7C47-CA7E160A00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6389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2 images_1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05202" y="1703388"/>
            <a:ext cx="5555998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703388"/>
            <a:ext cx="5986800" cy="2195463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3" name="Bildplatzhalter 7">
            <a:extLst>
              <a:ext uri="{FF2B5EF4-FFF2-40B4-BE49-F238E27FC236}">
                <a16:creationId xmlns:a16="http://schemas.microsoft.com/office/drawing/2014/main" id="{A1272404-6832-005C-A0E9-7800C41F055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14850"/>
            <a:ext cx="5986800" cy="2195463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E1B685C-AA1F-9508-505A-1C6F07EF70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907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two image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999" y="1703388"/>
            <a:ext cx="5554463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  <a:lvl4pPr>
              <a:defRPr/>
            </a:lvl4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3"/>
            <a:endParaRPr lang="en-GB" noProof="0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51" y="1703388"/>
            <a:ext cx="2670625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4" name="Bildplatzhalter 7">
            <a:extLst>
              <a:ext uri="{FF2B5EF4-FFF2-40B4-BE49-F238E27FC236}">
                <a16:creationId xmlns:a16="http://schemas.microsoft.com/office/drawing/2014/main" id="{4EAFDEBA-C172-0493-644D-1CD038CB941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90575" y="1703388"/>
            <a:ext cx="2670625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5B60870-6CCD-7530-2FF6-E36045500A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4422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with two images_2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06737" y="1703388"/>
            <a:ext cx="5554463" cy="4606925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r>
              <a:rPr lang="en-GB" noProof="0" dirty="0"/>
              <a:t>Bullet First level</a:t>
            </a:r>
          </a:p>
          <a:p>
            <a:pPr lvl="2"/>
            <a:r>
              <a:rPr lang="en-GB" noProof="0" dirty="0"/>
              <a:t>Second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688C8E9-9AC6-5FA1-B228-C13A75CF8D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1703388"/>
            <a:ext cx="2670625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4" name="Bildplatzhalter 7">
            <a:extLst>
              <a:ext uri="{FF2B5EF4-FFF2-40B4-BE49-F238E27FC236}">
                <a16:creationId xmlns:a16="http://schemas.microsoft.com/office/drawing/2014/main" id="{4EAFDEBA-C172-0493-644D-1CD038CB941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315837" y="1703388"/>
            <a:ext cx="2670625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pPr marL="324000" marR="0" lvl="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1BEBDAA-C331-B9CF-0BF5-F60A4115A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7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6B1B1692-4C41-1C3B-9CCD-95E6DFA46FE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016000" cy="4553338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3" name="Bildplatzhalter 8">
            <a:extLst>
              <a:ext uri="{FF2B5EF4-FFF2-40B4-BE49-F238E27FC236}">
                <a16:creationId xmlns:a16="http://schemas.microsoft.com/office/drawing/2014/main" id="{5C72AD4F-7585-10E7-1CFC-00EF96FE377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88000" y="0"/>
            <a:ext cx="4016000" cy="4553338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4" name="Bildplatzhalter 8">
            <a:extLst>
              <a:ext uri="{FF2B5EF4-FFF2-40B4-BE49-F238E27FC236}">
                <a16:creationId xmlns:a16="http://schemas.microsoft.com/office/drawing/2014/main" id="{49593487-0E34-15FF-C119-5C6AB23594C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76000" y="0"/>
            <a:ext cx="4016000" cy="4553338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E228E7-A788-1639-18CE-4F18022DDF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4818668"/>
            <a:ext cx="6569164" cy="1058165"/>
          </a:xfrm>
        </p:spPr>
        <p:txBody>
          <a:bodyPr anchor="t">
            <a:normAutofit/>
          </a:bodyPr>
          <a:lstStyle>
            <a:lvl1pPr algn="l"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Presentationtitle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B9CC46F8-4578-BE75-1918-660123060DB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56737" y="3915052"/>
            <a:ext cx="4335262" cy="638286"/>
          </a:xfrm>
          <a:solidFill>
            <a:srgbClr val="003264">
              <a:alpha val="74000"/>
            </a:srgbClr>
          </a:solidFill>
        </p:spPr>
        <p:txBody>
          <a:bodyPr tIns="0" rIns="432000" bIns="90000" anchor="b">
            <a:noAutofit/>
          </a:bodyPr>
          <a:lstStyle>
            <a:lvl1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First Name Last 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5D893D8-6053-8165-D926-257FF58FA52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856737" y="4553338"/>
            <a:ext cx="4335262" cy="421200"/>
          </a:xfrm>
          <a:prstGeom prst="rect">
            <a:avLst/>
          </a:prstGeom>
          <a:solidFill>
            <a:schemeClr val="accent2">
              <a:alpha val="75000"/>
            </a:schemeClr>
          </a:solidFill>
        </p:spPr>
        <p:txBody>
          <a:bodyPr rIns="432000" anchor="ctr"/>
          <a:lstStyle>
            <a:lvl1pPr>
              <a:defRPr lang="en-GB" sz="1400" smtClean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Date</a:t>
            </a:r>
            <a:endParaRPr lang="en-GB" dirty="0"/>
          </a:p>
        </p:txBody>
      </p:sp>
      <p:pic>
        <p:nvPicPr>
          <p:cNvPr id="12" name="Picture 11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2C543FA7-7E9C-C0A5-4FBA-0D55BF9C7B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802" y="5286473"/>
            <a:ext cx="3729847" cy="157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66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 image with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F1BC95E3-49BA-BE02-514C-C78BF5FF4F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SmartArt-Platzhalter 6">
            <a:extLst>
              <a:ext uri="{FF2B5EF4-FFF2-40B4-BE49-F238E27FC236}">
                <a16:creationId xmlns:a16="http://schemas.microsoft.com/office/drawing/2014/main" id="{32D93257-013A-C272-B596-1A26F4019D03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7536870" y="90000"/>
            <a:ext cx="4565629" cy="3799757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  <a:endParaRPr lang="en-GB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3B4DAF8-8EA5-760D-DFC1-A3EA7FD17A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4000" y="3618000"/>
            <a:ext cx="3106800" cy="1108800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defRPr b="0" cap="none" baseline="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defRPr>
                <a:solidFill>
                  <a:schemeClr val="bg1"/>
                </a:solidFill>
              </a:defRPr>
            </a:lvl5pPr>
            <a:lvl6pPr>
              <a:spcBef>
                <a:spcPts val="0"/>
              </a:spcBef>
              <a:defRPr>
                <a:solidFill>
                  <a:schemeClr val="bg1"/>
                </a:solidFill>
              </a:defRPr>
            </a:lvl6pPr>
            <a:lvl7pPr>
              <a:spcBef>
                <a:spcPts val="0"/>
              </a:spcBef>
              <a:defRPr>
                <a:solidFill>
                  <a:schemeClr val="bg1"/>
                </a:solidFill>
              </a:defRPr>
            </a:lvl7pPr>
            <a:lvl8pPr>
              <a:spcBef>
                <a:spcPts val="0"/>
              </a:spcBef>
              <a:defRPr>
                <a:solidFill>
                  <a:schemeClr val="bg1"/>
                </a:solidFill>
              </a:defRPr>
            </a:lvl8pPr>
            <a:lvl9pPr>
              <a:spcBef>
                <a:spcPts val="0"/>
              </a:spcBef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/>
              <a:t>Body copy</a:t>
            </a:r>
          </a:p>
          <a:p>
            <a:pPr lvl="1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048201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Headline</a:t>
            </a:r>
            <a:endParaRPr lang="de-CH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7E36EF0D-53D3-6B91-B976-681EE3F8365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000" y="1191113"/>
            <a:ext cx="11329200" cy="5119200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CH" dirty="0"/>
              <a:t>Load </a:t>
            </a:r>
            <a:r>
              <a:rPr lang="de-CH" dirty="0" err="1"/>
              <a:t>image</a:t>
            </a:r>
            <a:endParaRPr lang="de-CH" dirty="0"/>
          </a:p>
          <a:p>
            <a:endParaRPr lang="de-CH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5232FE8-A785-CFCB-A294-7C0A09BF7E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6385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ple column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Headline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E520D44-52BF-15EC-E94D-57B8919B9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3632400"/>
            <a:ext cx="3632400" cy="2677913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72865263-ABFC-7979-0E77-3DB7267BD5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80400" y="3632400"/>
            <a:ext cx="3632400" cy="2677913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F2898094-2179-D818-39CF-8E2B528D2A9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8800" y="3632400"/>
            <a:ext cx="3632400" cy="2677913"/>
          </a:xfrm>
        </p:spPr>
        <p:txBody>
          <a:bodyPr/>
          <a:lstStyle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US" noProof="0" dirty="0"/>
              <a:t>Body Copy</a:t>
            </a:r>
          </a:p>
          <a:p>
            <a:pPr lvl="1"/>
            <a:r>
              <a:rPr lang="en-US" noProof="0" dirty="0"/>
              <a:t>Bullet 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9DE45AB6-D777-1E5D-2813-A072D64B8C8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2000" y="1703388"/>
            <a:ext cx="3632400" cy="1713012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Load image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B578426B-5D3D-C58D-3AEF-C6BB315F4FE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280400" y="1703388"/>
            <a:ext cx="3632400" cy="1713012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pPr marL="324000" marR="0" lvl="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noProof="0"/>
              <a:t>Load image</a:t>
            </a:r>
          </a:p>
          <a:p>
            <a:endParaRPr lang="en-US" noProof="0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C4818B91-0C81-5860-E8F8-220D97369BB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28800" y="1703388"/>
            <a:ext cx="3632400" cy="1713012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pPr marL="324000" marR="0" lvl="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noProof="0"/>
              <a:t>Load image</a:t>
            </a:r>
          </a:p>
          <a:p>
            <a:endParaRPr lang="en-US" noProof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C83A62C-435E-9345-087B-7853A0212F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567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image +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9DE45AB6-D777-1E5D-2813-A072D64B8C8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2000" y="1703388"/>
            <a:ext cx="3632400" cy="4606925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10" name="Tabellenplatzhalter 9">
            <a:extLst>
              <a:ext uri="{FF2B5EF4-FFF2-40B4-BE49-F238E27FC236}">
                <a16:creationId xmlns:a16="http://schemas.microsoft.com/office/drawing/2014/main" id="{AE1E633D-9632-39FA-B083-B98A031EF275}"/>
              </a:ext>
            </a:extLst>
          </p:cNvPr>
          <p:cNvSpPr>
            <a:spLocks noGrp="1"/>
          </p:cNvSpPr>
          <p:nvPr>
            <p:ph type="tbl" sz="quarter" idx="17" hasCustomPrompt="1"/>
          </p:nvPr>
        </p:nvSpPr>
        <p:spPr>
          <a:xfrm>
            <a:off x="4280400" y="1703388"/>
            <a:ext cx="3632400" cy="4606925"/>
          </a:xfrm>
        </p:spPr>
        <p:txBody>
          <a:bodyPr lIns="180000" tIns="180000" rIns="180000" bIns="180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Table</a:t>
            </a:r>
          </a:p>
        </p:txBody>
      </p:sp>
      <p:sp>
        <p:nvSpPr>
          <p:cNvPr id="14" name="Tabellenplatzhalter 9">
            <a:extLst>
              <a:ext uri="{FF2B5EF4-FFF2-40B4-BE49-F238E27FC236}">
                <a16:creationId xmlns:a16="http://schemas.microsoft.com/office/drawing/2014/main" id="{301E2E80-BF5E-34F6-3A16-A47EDB5C2B1F}"/>
              </a:ext>
            </a:extLst>
          </p:cNvPr>
          <p:cNvSpPr>
            <a:spLocks noGrp="1"/>
          </p:cNvSpPr>
          <p:nvPr>
            <p:ph type="tbl" sz="quarter" idx="18" hasCustomPrompt="1"/>
          </p:nvPr>
        </p:nvSpPr>
        <p:spPr>
          <a:xfrm>
            <a:off x="8128800" y="1703388"/>
            <a:ext cx="3632400" cy="4606925"/>
          </a:xfrm>
        </p:spPr>
        <p:txBody>
          <a:bodyPr lIns="180000" tIns="180000" rIns="180000" bIns="180000"/>
          <a:lstStyle>
            <a:lvl1pPr marL="0" indent="0">
              <a:buNone/>
              <a:defRPr sz="1400"/>
            </a:lvl1pPr>
          </a:lstStyle>
          <a:p>
            <a:r>
              <a:rPr lang="en-GB" noProof="0"/>
              <a:t>Table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BD7D93E-715A-8311-EB7E-17604D8A0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0257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8C3D68-0CFB-22DB-FEC3-0E277860E0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973384"/>
            <a:ext cx="8251200" cy="4911233"/>
          </a:xfrm>
        </p:spPr>
        <p:txBody>
          <a:bodyPr anchor="ctr"/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Statement Slide</a:t>
            </a:r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5481E986-7444-E947-3A1B-6F669401CC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399420" y="90578"/>
            <a:ext cx="4702481" cy="609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621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7" name="Diagrammplatzhalter 6">
            <a:extLst>
              <a:ext uri="{FF2B5EF4-FFF2-40B4-BE49-F238E27FC236}">
                <a16:creationId xmlns:a16="http://schemas.microsoft.com/office/drawing/2014/main" id="{CE6C0EB4-4CE5-8AB5-F10B-D2A6656BB095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431800" y="1567543"/>
            <a:ext cx="11329988" cy="4217437"/>
          </a:xfrm>
        </p:spPr>
        <p:txBody>
          <a:bodyPr lIns="180000" tIns="180000" rIns="180000" bIns="180000" anchor="t"/>
          <a:lstStyle>
            <a:lvl1pPr>
              <a:defRPr sz="1400"/>
            </a:lvl1pPr>
          </a:lstStyle>
          <a:p>
            <a:r>
              <a:rPr lang="en-GB" noProof="0"/>
              <a:t>Create a chart</a:t>
            </a:r>
          </a:p>
        </p:txBody>
      </p:sp>
      <p:sp>
        <p:nvSpPr>
          <p:cNvPr id="3" name="Textplatzhalter 6">
            <a:extLst>
              <a:ext uri="{FF2B5EF4-FFF2-40B4-BE49-F238E27FC236}">
                <a16:creationId xmlns:a16="http://schemas.microsoft.com/office/drawing/2014/main" id="{4EE91D1A-7364-EF3C-1A1E-507F76D8F2C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05542" y="5985164"/>
            <a:ext cx="5555660" cy="325148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1"/>
            </a:lvl1pPr>
            <a:lvl2pPr marL="0" indent="0" algn="r"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 marL="0" indent="0" algn="r">
              <a:spcBef>
                <a:spcPts val="0"/>
              </a:spcBef>
              <a:buNone/>
              <a:defRPr sz="800"/>
            </a:lvl3pPr>
            <a:lvl4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0" cap="none" baseline="0">
                <a:solidFill>
                  <a:schemeClr val="accent2"/>
                </a:solidFill>
              </a:defRPr>
            </a:lvl4pPr>
            <a:lvl5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5pPr>
            <a:lvl6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6pPr>
            <a:lvl7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7pPr>
            <a:lvl8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8pPr>
            <a:lvl9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9pPr>
          </a:lstStyle>
          <a:p>
            <a:pPr lvl="0"/>
            <a:r>
              <a:rPr lang="en-GB" noProof="0"/>
              <a:t>caption title</a:t>
            </a:r>
          </a:p>
          <a:p>
            <a:pPr lvl="1"/>
            <a:r>
              <a:rPr lang="en-GB" noProof="0"/>
              <a:t>caption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D0B3CB0-28D7-F1F3-8AD6-21628836E0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150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e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7" name="Diagrammplatzhalter 6">
            <a:extLst>
              <a:ext uri="{FF2B5EF4-FFF2-40B4-BE49-F238E27FC236}">
                <a16:creationId xmlns:a16="http://schemas.microsoft.com/office/drawing/2014/main" id="{CE6C0EB4-4CE5-8AB5-F10B-D2A6656BB095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370906" y="1551676"/>
            <a:ext cx="3715770" cy="3309574"/>
          </a:xfrm>
        </p:spPr>
        <p:txBody>
          <a:bodyPr lIns="180000" tIns="180000" rIns="180000" bIns="180000" anchor="t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Create a chart</a:t>
            </a:r>
          </a:p>
          <a:p>
            <a:endParaRPr lang="en-GB" noProof="0"/>
          </a:p>
        </p:txBody>
      </p:sp>
      <p:sp>
        <p:nvSpPr>
          <p:cNvPr id="3" name="Diagrammplatzhalter 6">
            <a:extLst>
              <a:ext uri="{FF2B5EF4-FFF2-40B4-BE49-F238E27FC236}">
                <a16:creationId xmlns:a16="http://schemas.microsoft.com/office/drawing/2014/main" id="{AE6F891A-78EE-E10F-DE23-3B4D21663F5B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7105323" y="1551676"/>
            <a:ext cx="3715770" cy="3309574"/>
          </a:xfrm>
        </p:spPr>
        <p:txBody>
          <a:bodyPr lIns="180000" tIns="180000" rIns="180000" bIns="180000" anchor="t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Create a chart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2A0BAFF9-4345-4C9E-0726-B3435072C3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05542" y="5985164"/>
            <a:ext cx="5555660" cy="325148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1"/>
            </a:lvl1pPr>
            <a:lvl2pPr marL="0" indent="0" algn="r"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 marL="0" indent="0" algn="r">
              <a:spcBef>
                <a:spcPts val="0"/>
              </a:spcBef>
              <a:buNone/>
              <a:defRPr sz="800"/>
            </a:lvl3pPr>
            <a:lvl4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0" cap="none" baseline="0">
                <a:solidFill>
                  <a:schemeClr val="accent2"/>
                </a:solidFill>
              </a:defRPr>
            </a:lvl4pPr>
            <a:lvl5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5pPr>
            <a:lvl6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6pPr>
            <a:lvl7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7pPr>
            <a:lvl8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8pPr>
            <a:lvl9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9pPr>
          </a:lstStyle>
          <a:p>
            <a:pPr lvl="0"/>
            <a:r>
              <a:rPr lang="en-GB" noProof="0" dirty="0"/>
              <a:t>caption title</a:t>
            </a:r>
          </a:p>
          <a:p>
            <a:pPr lvl="1"/>
            <a:r>
              <a:rPr lang="en-GB" noProof="0" dirty="0"/>
              <a:t>caption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F5CFEA4-1857-B266-9E6C-A3661BE124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5002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</a:t>
            </a:r>
          </a:p>
        </p:txBody>
      </p:sp>
      <p:sp>
        <p:nvSpPr>
          <p:cNvPr id="7" name="Diagrammplatzhalter 6">
            <a:extLst>
              <a:ext uri="{FF2B5EF4-FFF2-40B4-BE49-F238E27FC236}">
                <a16:creationId xmlns:a16="http://schemas.microsoft.com/office/drawing/2014/main" id="{CE6C0EB4-4CE5-8AB5-F10B-D2A6656BB095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431999" y="1703388"/>
            <a:ext cx="5554463" cy="4092636"/>
          </a:xfrm>
        </p:spPr>
        <p:txBody>
          <a:bodyPr lIns="180000" tIns="180000" rIns="180000" bIns="180000" anchor="t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Create a chart</a:t>
            </a:r>
          </a:p>
        </p:txBody>
      </p:sp>
      <p:sp>
        <p:nvSpPr>
          <p:cNvPr id="3" name="Diagrammplatzhalter 6">
            <a:extLst>
              <a:ext uri="{FF2B5EF4-FFF2-40B4-BE49-F238E27FC236}">
                <a16:creationId xmlns:a16="http://schemas.microsoft.com/office/drawing/2014/main" id="{AE6F891A-78EE-E10F-DE23-3B4D21663F5B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05541" y="1703388"/>
            <a:ext cx="5555660" cy="4092636"/>
          </a:xfrm>
        </p:spPr>
        <p:txBody>
          <a:bodyPr lIns="180000" tIns="180000" rIns="180000" bIns="180000" anchor="t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Create a chart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496DFB0D-B98F-F1EF-75F6-2B13EBFC56B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05542" y="5985164"/>
            <a:ext cx="5555660" cy="325148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1"/>
            </a:lvl1pPr>
            <a:lvl2pPr marL="0" indent="0" algn="r"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 marL="0" indent="0" algn="r">
              <a:spcBef>
                <a:spcPts val="0"/>
              </a:spcBef>
              <a:buNone/>
              <a:defRPr sz="800"/>
            </a:lvl3pPr>
            <a:lvl4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0" cap="none" baseline="0">
                <a:solidFill>
                  <a:schemeClr val="accent2"/>
                </a:solidFill>
              </a:defRPr>
            </a:lvl4pPr>
            <a:lvl5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5pPr>
            <a:lvl6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6pPr>
            <a:lvl7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7pPr>
            <a:lvl8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8pPr>
            <a:lvl9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9pPr>
          </a:lstStyle>
          <a:p>
            <a:pPr lvl="0"/>
            <a:r>
              <a:rPr lang="en-GB" noProof="0"/>
              <a:t>caption title</a:t>
            </a:r>
          </a:p>
          <a:p>
            <a:pPr lvl="1"/>
            <a:r>
              <a:rPr lang="en-GB" noProof="0"/>
              <a:t>caption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3C16343-A779-52CB-7BA0-2BB41D10D5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2118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 chart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Headline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4EF0BFDB-D114-C5A4-DBE6-522399BA81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999" y="1703388"/>
            <a:ext cx="5554463" cy="4606923"/>
          </a:xfrm>
        </p:spPr>
        <p:txBody>
          <a:bodyPr/>
          <a:lstStyle/>
          <a:p>
            <a:pPr lvl="0"/>
            <a:r>
              <a:rPr lang="en-GB" dirty="0"/>
              <a:t>Body Copy</a:t>
            </a:r>
          </a:p>
          <a:p>
            <a:pPr lvl="1"/>
            <a:r>
              <a:rPr lang="en-GB" dirty="0"/>
              <a:t>Bullet First level</a:t>
            </a:r>
          </a:p>
          <a:p>
            <a:pPr lvl="2"/>
            <a:r>
              <a:rPr lang="en-GB" dirty="0"/>
              <a:t>Second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3" name="Diagrammplatzhalter 6">
            <a:extLst>
              <a:ext uri="{FF2B5EF4-FFF2-40B4-BE49-F238E27FC236}">
                <a16:creationId xmlns:a16="http://schemas.microsoft.com/office/drawing/2014/main" id="{AE6F891A-78EE-E10F-DE23-3B4D21663F5B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05541" y="1703388"/>
            <a:ext cx="5555660" cy="4093200"/>
          </a:xfrm>
        </p:spPr>
        <p:txBody>
          <a:bodyPr lIns="180000" tIns="180000" rIns="180000" bIns="180000" anchor="t"/>
          <a:lstStyle>
            <a:lvl1pPr marL="0" indent="0">
              <a:buNone/>
              <a:defRPr sz="1200"/>
            </a:lvl1pPr>
          </a:lstStyle>
          <a:p>
            <a:r>
              <a:rPr lang="en-GB" noProof="0" dirty="0"/>
              <a:t>Create a chart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79B4CF8-3002-E1C3-162F-42A52B383C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05542" y="5985164"/>
            <a:ext cx="5555660" cy="325148"/>
          </a:xfrm>
        </p:spPr>
        <p:txBody>
          <a:bodyPr anchor="b"/>
          <a:lstStyle>
            <a:lvl1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1"/>
            </a:lvl1pPr>
            <a:lvl2pPr marL="0" indent="0" algn="r"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 marL="0" indent="0" algn="r">
              <a:spcBef>
                <a:spcPts val="0"/>
              </a:spcBef>
              <a:buNone/>
              <a:defRPr sz="800"/>
            </a:lvl3pPr>
            <a:lvl4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 b="0" cap="none" baseline="0">
                <a:solidFill>
                  <a:schemeClr val="accent2"/>
                </a:solidFill>
              </a:defRPr>
            </a:lvl4pPr>
            <a:lvl5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5pPr>
            <a:lvl6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6pPr>
            <a:lvl7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7pPr>
            <a:lvl8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8pPr>
            <a:lvl9pPr marL="0" indent="0" algn="r">
              <a:spcBef>
                <a:spcPts val="0"/>
              </a:spcBef>
              <a:buFont typeface="Arial" panose="020B0604020202020204" pitchFamily="34" charset="0"/>
              <a:buNone/>
              <a:defRPr sz="800"/>
            </a:lvl9pPr>
          </a:lstStyle>
          <a:p>
            <a:pPr lvl="0"/>
            <a:r>
              <a:rPr lang="en-GB" noProof="0" dirty="0"/>
              <a:t>caption title</a:t>
            </a:r>
          </a:p>
          <a:p>
            <a:pPr lvl="1"/>
            <a:r>
              <a:rPr lang="en-GB" noProof="0" dirty="0"/>
              <a:t>caption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31783E3-523E-041A-59AB-CCC8D821B3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3158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787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hite 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35873E48-2324-C6A9-205B-CCA7AAB6DA8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62932" y="0"/>
            <a:ext cx="5729067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FontTx/>
              <a:buNone/>
              <a:defRPr sz="1400"/>
            </a:lvl1pPr>
          </a:lstStyle>
          <a:p>
            <a:r>
              <a:rPr lang="en-GB" noProof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2" y="367200"/>
            <a:ext cx="5554462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TABLE OF CONTENTS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6346A4C-4F31-E2F5-060C-819C4E12B5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702800"/>
            <a:ext cx="5554462" cy="460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SmartArt Placeholder 17">
            <a:extLst>
              <a:ext uri="{FF2B5EF4-FFF2-40B4-BE49-F238E27FC236}">
                <a16:creationId xmlns:a16="http://schemas.microsoft.com/office/drawing/2014/main" id="{B349180D-5CEF-73F1-7DDC-2675A6DF5710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 flipH="1">
            <a:off x="7301132" y="96257"/>
            <a:ext cx="4802045" cy="6096898"/>
          </a:xfr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4303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60">
            <a:extLst>
              <a:ext uri="{FF2B5EF4-FFF2-40B4-BE49-F238E27FC236}">
                <a16:creationId xmlns:a16="http://schemas.microsoft.com/office/drawing/2014/main" id="{2D4DB00C-8AE6-7880-2B3F-FB2448DD4B8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Rechteck 9">
            <a:extLst>
              <a:ext uri="{FF2B5EF4-FFF2-40B4-BE49-F238E27FC236}">
                <a16:creationId xmlns:a16="http://schemas.microsoft.com/office/drawing/2014/main" id="{D955CE23-8C91-C0DF-AA12-4F617CA1CF5C}"/>
              </a:ext>
            </a:extLst>
          </p:cNvPr>
          <p:cNvSpPr/>
          <p:nvPr userDrawn="1"/>
        </p:nvSpPr>
        <p:spPr>
          <a:xfrm>
            <a:off x="1529542" y="1662544"/>
            <a:ext cx="10662458" cy="4272743"/>
          </a:xfrm>
          <a:prstGeom prst="rect">
            <a:avLst/>
          </a:prstGeom>
          <a:solidFill>
            <a:srgbClr val="00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pic>
        <p:nvPicPr>
          <p:cNvPr id="6" name="Picture 13">
            <a:extLst>
              <a:ext uri="{FF2B5EF4-FFF2-40B4-BE49-F238E27FC236}">
                <a16:creationId xmlns:a16="http://schemas.microsoft.com/office/drawing/2014/main" id="{330EA6CA-4372-1F22-7E4E-018EA0646E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50181" y="90578"/>
            <a:ext cx="5444890" cy="6096898"/>
          </a:xfrm>
          <a:prstGeom prst="rect">
            <a:avLst/>
          </a:prstGeom>
        </p:spPr>
      </p:pic>
      <p:pic>
        <p:nvPicPr>
          <p:cNvPr id="7" name="Picture 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D264AD3-A291-EB32-DBBA-E930C8B0AB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746" y="6308725"/>
            <a:ext cx="1685692" cy="331788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0E14B6-D2A8-EDB3-B125-012D66D48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2000" y="2028305"/>
            <a:ext cx="3419697" cy="3419697"/>
          </a:xfrm>
          <a:solidFill>
            <a:schemeClr val="tx2"/>
          </a:solidFill>
          <a:ln w="1905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9A24947-3597-AEE3-DD1C-D7204222C1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22928" y="2994193"/>
            <a:ext cx="6311900" cy="1590870"/>
          </a:xfrm>
          <a:noFill/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2"/>
                </a:solidFill>
                <a:latin typeface="+mn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2400" u="sng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2"/>
                </a:solidFill>
              </a:defRPr>
            </a:lvl3pPr>
            <a:lvl4pPr>
              <a:spcBef>
                <a:spcPts val="0"/>
              </a:spcBef>
              <a:spcAft>
                <a:spcPts val="0"/>
              </a:spcAft>
              <a:defRPr sz="2400" b="0" cap="none" baseline="0">
                <a:solidFill>
                  <a:schemeClr val="bg2"/>
                </a:solidFill>
              </a:defRPr>
            </a:lvl4pPr>
            <a:lvl5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5pPr>
            <a:lvl6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8pPr>
            <a:lvl9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 dirty="0"/>
              <a:t>Name</a:t>
            </a:r>
          </a:p>
          <a:p>
            <a:pPr lvl="1"/>
            <a:r>
              <a:rPr lang="en-GB" noProof="0" dirty="0"/>
              <a:t>E-mail</a:t>
            </a:r>
          </a:p>
          <a:p>
            <a:pPr lvl="2"/>
            <a:r>
              <a:rPr lang="en-GB" noProof="0" dirty="0"/>
              <a:t>Phone</a:t>
            </a:r>
          </a:p>
          <a:p>
            <a:pPr lvl="0"/>
            <a:endParaRPr lang="en-GB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3D0F67-955E-A9B4-5613-E19A2B8FFC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6313548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60">
            <a:extLst>
              <a:ext uri="{FF2B5EF4-FFF2-40B4-BE49-F238E27FC236}">
                <a16:creationId xmlns:a16="http://schemas.microsoft.com/office/drawing/2014/main" id="{2D4DB00C-8AE6-7880-2B3F-FB2448DD4B8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5" name="Rechteck 9">
            <a:extLst>
              <a:ext uri="{FF2B5EF4-FFF2-40B4-BE49-F238E27FC236}">
                <a16:creationId xmlns:a16="http://schemas.microsoft.com/office/drawing/2014/main" id="{6AA70F24-7838-6D1E-782E-1540DAFC50D4}"/>
              </a:ext>
            </a:extLst>
          </p:cNvPr>
          <p:cNvSpPr/>
          <p:nvPr userDrawn="1"/>
        </p:nvSpPr>
        <p:spPr>
          <a:xfrm>
            <a:off x="498764" y="2344189"/>
            <a:ext cx="11693236" cy="3591098"/>
          </a:xfrm>
          <a:prstGeom prst="rect">
            <a:avLst/>
          </a:prstGeom>
          <a:solidFill>
            <a:srgbClr val="00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pic>
        <p:nvPicPr>
          <p:cNvPr id="6" name="Picture 13">
            <a:extLst>
              <a:ext uri="{FF2B5EF4-FFF2-40B4-BE49-F238E27FC236}">
                <a16:creationId xmlns:a16="http://schemas.microsoft.com/office/drawing/2014/main" id="{330EA6CA-4372-1F22-7E4E-018EA0646E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50181" y="90578"/>
            <a:ext cx="5444890" cy="6096898"/>
          </a:xfrm>
          <a:prstGeom prst="rect">
            <a:avLst/>
          </a:prstGeom>
        </p:spPr>
      </p:pic>
      <p:pic>
        <p:nvPicPr>
          <p:cNvPr id="7" name="Picture 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D264AD3-A291-EB32-DBBA-E930C8B0AB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746" y="6308725"/>
            <a:ext cx="1685692" cy="331788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9A24947-3597-AEE3-DD1C-D7204222C1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6747" y="4318153"/>
            <a:ext cx="3973264" cy="1200329"/>
          </a:xfrm>
          <a:noFill/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0" i="0">
                <a:solidFill>
                  <a:schemeClr val="bg2"/>
                </a:solidFill>
                <a:latin typeface="+mn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2400" u="sng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2"/>
                </a:solidFill>
              </a:defRPr>
            </a:lvl3pPr>
            <a:lvl4pPr>
              <a:spcBef>
                <a:spcPts val="0"/>
              </a:spcBef>
              <a:spcAft>
                <a:spcPts val="0"/>
              </a:spcAft>
              <a:defRPr sz="2400" b="0" cap="none" baseline="0">
                <a:solidFill>
                  <a:schemeClr val="bg2"/>
                </a:solidFill>
              </a:defRPr>
            </a:lvl4pPr>
            <a:lvl5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5pPr>
            <a:lvl6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8pPr>
            <a:lvl9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 dirty="0"/>
              <a:t>Name</a:t>
            </a:r>
          </a:p>
          <a:p>
            <a:pPr lvl="1"/>
            <a:r>
              <a:rPr lang="en-GB" noProof="0" dirty="0"/>
              <a:t>E-mail</a:t>
            </a:r>
          </a:p>
          <a:p>
            <a:pPr lvl="2"/>
            <a:r>
              <a:rPr lang="en-GB" noProof="0" dirty="0"/>
              <a:t>Phone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0E14B6-D2A8-EDB3-B125-012D66D48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16747" y="1429790"/>
            <a:ext cx="2405544" cy="2405544"/>
          </a:xfrm>
          <a:solidFill>
            <a:schemeClr val="tx2"/>
          </a:solidFill>
          <a:ln w="1905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EEC4DF84-0BEE-E8BF-11C6-34F5C5921F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663953" y="1429790"/>
            <a:ext cx="2405544" cy="2405544"/>
          </a:xfrm>
          <a:solidFill>
            <a:schemeClr val="tx2"/>
          </a:solidFill>
          <a:ln w="1905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33AD0104-2A4D-E47B-79A7-E764381EFC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63953" y="4318153"/>
            <a:ext cx="3973264" cy="1200329"/>
          </a:xfrm>
          <a:noFill/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2"/>
                </a:solidFill>
                <a:latin typeface="+mn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2400" u="sng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2"/>
                </a:solidFill>
              </a:defRPr>
            </a:lvl3pPr>
            <a:lvl4pPr>
              <a:spcBef>
                <a:spcPts val="0"/>
              </a:spcBef>
              <a:spcAft>
                <a:spcPts val="0"/>
              </a:spcAft>
              <a:defRPr sz="2400" b="0" cap="none" baseline="0">
                <a:solidFill>
                  <a:schemeClr val="bg2"/>
                </a:solidFill>
              </a:defRPr>
            </a:lvl4pPr>
            <a:lvl5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5pPr>
            <a:lvl6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8pPr>
            <a:lvl9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 dirty="0"/>
              <a:t>Name</a:t>
            </a:r>
          </a:p>
          <a:p>
            <a:pPr lvl="1"/>
            <a:r>
              <a:rPr lang="en-GB" noProof="0" dirty="0"/>
              <a:t>E-mail</a:t>
            </a:r>
          </a:p>
          <a:p>
            <a:pPr lvl="2"/>
            <a:r>
              <a:rPr lang="en-GB" noProof="0" dirty="0"/>
              <a:t>Phone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B36D1E-71BB-FC77-8B38-936788AC5C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34094676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4">
            <a:extLst>
              <a:ext uri="{FF2B5EF4-FFF2-40B4-BE49-F238E27FC236}">
                <a16:creationId xmlns:a16="http://schemas.microsoft.com/office/drawing/2014/main" id="{ED1002AB-D0EC-D63E-D72C-F89640E89E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13">
            <a:extLst>
              <a:ext uri="{FF2B5EF4-FFF2-40B4-BE49-F238E27FC236}">
                <a16:creationId xmlns:a16="http://schemas.microsoft.com/office/drawing/2014/main" id="{11CDA322-B086-A774-B3B4-28016C90CC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52293" y="90578"/>
            <a:ext cx="10842779" cy="6096898"/>
          </a:xfrm>
          <a:prstGeom prst="rect">
            <a:avLst/>
          </a:prstGeom>
        </p:spPr>
      </p:pic>
      <p:sp>
        <p:nvSpPr>
          <p:cNvPr id="4" name="Rechteck 60">
            <a:extLst>
              <a:ext uri="{FF2B5EF4-FFF2-40B4-BE49-F238E27FC236}">
                <a16:creationId xmlns:a16="http://schemas.microsoft.com/office/drawing/2014/main" id="{8F06F446-53C1-35AD-6675-D7D33E4BFF91}"/>
              </a:ext>
            </a:extLst>
          </p:cNvPr>
          <p:cNvSpPr/>
          <p:nvPr userDrawn="1"/>
        </p:nvSpPr>
        <p:spPr>
          <a:xfrm>
            <a:off x="0" y="0"/>
            <a:ext cx="9875520" cy="6858000"/>
          </a:xfrm>
          <a:prstGeom prst="rect">
            <a:avLst/>
          </a:prstGeom>
          <a:solidFill>
            <a:schemeClr val="accent1">
              <a:alpha val="8399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Picture 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D264AD3-A291-EB32-DBBA-E930C8B0AB2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746" y="6308725"/>
            <a:ext cx="1685692" cy="331788"/>
          </a:xfrm>
          <a:prstGeom prst="rect">
            <a:avLst/>
          </a:prstGeom>
        </p:spPr>
      </p:pic>
      <p:pic>
        <p:nvPicPr>
          <p:cNvPr id="9" name="Picture 6" descr="A black and white logo&#10;&#10;Description automatically generated with medium confidence">
            <a:extLst>
              <a:ext uri="{FF2B5EF4-FFF2-40B4-BE49-F238E27FC236}">
                <a16:creationId xmlns:a16="http://schemas.microsoft.com/office/drawing/2014/main" id="{EB3F2001-FB2B-68AC-CFC3-CAE8CF8C59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746" y="6308725"/>
            <a:ext cx="1685692" cy="331788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9A24947-3597-AEE3-DD1C-D7204222C1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108" y="4584160"/>
            <a:ext cx="3973264" cy="1200329"/>
          </a:xfrm>
          <a:noFill/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2"/>
                </a:solidFill>
                <a:latin typeface="+mn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2400" u="sng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2"/>
                </a:solidFill>
              </a:defRPr>
            </a:lvl3pPr>
            <a:lvl4pPr>
              <a:spcBef>
                <a:spcPts val="0"/>
              </a:spcBef>
              <a:spcAft>
                <a:spcPts val="0"/>
              </a:spcAft>
              <a:defRPr sz="2400" b="0" cap="none" baseline="0">
                <a:solidFill>
                  <a:schemeClr val="bg2"/>
                </a:solidFill>
              </a:defRPr>
            </a:lvl4pPr>
            <a:lvl5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5pPr>
            <a:lvl6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8pPr>
            <a:lvl9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E-mail</a:t>
            </a:r>
          </a:p>
          <a:p>
            <a:pPr lvl="2"/>
            <a:r>
              <a:rPr lang="en-GB" dirty="0"/>
              <a:t>Phone</a:t>
            </a:r>
          </a:p>
          <a:p>
            <a:pPr lvl="0"/>
            <a:endParaRPr lang="en-GB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0E14B6-D2A8-EDB3-B125-012D66D48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108" y="2142130"/>
            <a:ext cx="2391472" cy="2391472"/>
          </a:xfrm>
          <a:solidFill>
            <a:schemeClr val="tx2"/>
          </a:solidFill>
          <a:ln w="1905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33AD0104-2A4D-E47B-79A7-E764381EFC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55840" y="4584160"/>
            <a:ext cx="3973264" cy="1200329"/>
          </a:xfrm>
          <a:noFill/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chemeClr val="bg2"/>
                </a:solidFill>
                <a:latin typeface="+mn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2400" u="sng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2"/>
                </a:solidFill>
              </a:defRPr>
            </a:lvl3pPr>
            <a:lvl4pPr>
              <a:spcBef>
                <a:spcPts val="0"/>
              </a:spcBef>
              <a:spcAft>
                <a:spcPts val="0"/>
              </a:spcAft>
              <a:defRPr sz="2400" b="0" cap="none" baseline="0">
                <a:solidFill>
                  <a:schemeClr val="bg2"/>
                </a:solidFill>
              </a:defRPr>
            </a:lvl4pPr>
            <a:lvl5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5pPr>
            <a:lvl6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8pPr>
            <a:lvl9pPr>
              <a:spcBef>
                <a:spcPts val="0"/>
              </a:spcBef>
              <a:spcAft>
                <a:spcPts val="0"/>
              </a:spcAft>
              <a:defRPr sz="2400">
                <a:solidFill>
                  <a:schemeClr val="bg2"/>
                </a:solidFill>
              </a:defRPr>
            </a:lvl9pPr>
          </a:lstStyle>
          <a:p>
            <a:pPr lvl="0"/>
            <a:r>
              <a:rPr lang="en-GB" dirty="0"/>
              <a:t>Name</a:t>
            </a:r>
          </a:p>
          <a:p>
            <a:pPr lvl="1"/>
            <a:r>
              <a:rPr lang="en-GB" dirty="0"/>
              <a:t>E-mail</a:t>
            </a:r>
          </a:p>
          <a:p>
            <a:pPr lvl="2"/>
            <a:r>
              <a:rPr lang="en-GB" dirty="0"/>
              <a:t>Phone</a:t>
            </a:r>
          </a:p>
          <a:p>
            <a:pPr lvl="0"/>
            <a:endParaRPr lang="en-GB" dirty="0"/>
          </a:p>
        </p:txBody>
      </p:sp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EEC4DF84-0BEE-E8BF-11C6-34F5C5921F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55840" y="2142130"/>
            <a:ext cx="2391472" cy="2391472"/>
          </a:xfrm>
          <a:solidFill>
            <a:schemeClr val="tx2"/>
          </a:solidFill>
          <a:ln w="1905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6589004-AB5D-1A1F-4F4F-0C58CD79DC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367349"/>
            <a:ext cx="9443520" cy="900000"/>
          </a:xfrm>
        </p:spPr>
        <p:txBody>
          <a:bodyPr/>
          <a:lstStyle/>
          <a:p>
            <a:r>
              <a:rPr lang="en-GB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6595706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tatem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60A30C0-DE8B-2E77-9DB1-191B50EACE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30016" y="6320617"/>
            <a:ext cx="1641477" cy="331788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8A4C813F-034B-6704-9FAE-EA80A9CD0A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0213" y="3564125"/>
            <a:ext cx="10085387" cy="1172052"/>
          </a:xfrm>
          <a:noFill/>
        </p:spPr>
        <p:txBody>
          <a:bodyPr wrap="square" lIns="0" rIns="0" anchor="t">
            <a:spAutoFit/>
          </a:bodyPr>
          <a:lstStyle>
            <a:lvl1pPr>
              <a:lnSpc>
                <a:spcPts val="4500"/>
              </a:lnSpc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CLOSING</a:t>
            </a:r>
            <a:br>
              <a:rPr lang="en-GB" noProof="0" dirty="0"/>
            </a:br>
            <a:r>
              <a:rPr lang="en-GB" noProof="0" dirty="0"/>
              <a:t>STATEMENT</a:t>
            </a:r>
          </a:p>
        </p:txBody>
      </p:sp>
      <p:pic>
        <p:nvPicPr>
          <p:cNvPr id="2" name="Picture 13">
            <a:extLst>
              <a:ext uri="{FF2B5EF4-FFF2-40B4-BE49-F238E27FC236}">
                <a16:creationId xmlns:a16="http://schemas.microsoft.com/office/drawing/2014/main" id="{538708F4-11E2-5050-6517-B02D019E5D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399420" y="90578"/>
            <a:ext cx="4702481" cy="609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0237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tatem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8B3717B-D076-CD2F-823E-606F67F0F7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56C93F-6473-F7CD-7CB3-E0AA8D3D92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0213" y="3564125"/>
            <a:ext cx="10085387" cy="1172052"/>
          </a:xfrm>
          <a:noFill/>
        </p:spPr>
        <p:txBody>
          <a:bodyPr wrap="square" lIns="0" rIns="0" anchor="t">
            <a:spAutoFit/>
          </a:bodyPr>
          <a:lstStyle>
            <a:lvl1pPr>
              <a:lnSpc>
                <a:spcPts val="4500"/>
              </a:lnSpc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CLOSING</a:t>
            </a:r>
            <a:br>
              <a:rPr lang="en-GB" noProof="0" dirty="0"/>
            </a:br>
            <a:r>
              <a:rPr lang="en-GB" noProof="0" dirty="0"/>
              <a:t>STATEMENT</a:t>
            </a:r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160222F9-7F37-FABD-746A-189D714BCC70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10069745" y="6308725"/>
            <a:ext cx="1685692" cy="331788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accent2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en-GB" dirty="0"/>
          </a:p>
        </p:txBody>
      </p:sp>
      <p:sp>
        <p:nvSpPr>
          <p:cNvPr id="6" name="SmartArt Placeholder 17">
            <a:extLst>
              <a:ext uri="{FF2B5EF4-FFF2-40B4-BE49-F238E27FC236}">
                <a16:creationId xmlns:a16="http://schemas.microsoft.com/office/drawing/2014/main" id="{8ACB80C8-3A42-0606-89E6-633192474E83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 flipH="1">
            <a:off x="7301132" y="96257"/>
            <a:ext cx="4802045" cy="6096898"/>
          </a:xfr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33812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text on a black background&#10;&#10;Description automatically generated">
            <a:extLst>
              <a:ext uri="{FF2B5EF4-FFF2-40B4-BE49-F238E27FC236}">
                <a16:creationId xmlns:a16="http://schemas.microsoft.com/office/drawing/2014/main" id="{6F75683D-DB20-66C8-EF59-1870FB74E5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3282"/>
            <a:ext cx="12192000" cy="583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111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35873E48-2324-C6A9-205B-CCA7AAB6DA8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62932" y="0"/>
            <a:ext cx="5729068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 marL="0" indent="0">
              <a:buNone/>
              <a:defRPr sz="1400"/>
            </a:lvl1pPr>
          </a:lstStyle>
          <a:p>
            <a:r>
              <a:rPr lang="en-GB" noProof="0" dirty="0"/>
              <a:t>Load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10F918-A0F9-C714-F321-7707A5114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2" y="367200"/>
            <a:ext cx="5554462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TABLE OF CONTENTS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62842ED-7677-E9E7-3876-B3EF8849775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702800"/>
            <a:ext cx="5554462" cy="460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SmartArt Placeholder 15">
            <a:extLst>
              <a:ext uri="{FF2B5EF4-FFF2-40B4-BE49-F238E27FC236}">
                <a16:creationId xmlns:a16="http://schemas.microsoft.com/office/drawing/2014/main" id="{104F0012-B247-5C96-F938-091689784C2C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 flipH="1">
            <a:off x="7301132" y="90578"/>
            <a:ext cx="4800770" cy="6096898"/>
          </a:xfr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"/>
            </a:stretch>
          </a:blipFill>
        </p:spPr>
        <p:txBody>
          <a:bodyPr/>
          <a:lstStyle>
            <a:lvl1pPr marL="0" indent="0">
              <a:buNone/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3499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1 (dots blu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8B3717B-D076-CD2F-823E-606F67F0F7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56C93F-6473-F7CD-7CB3-E0AA8D3D92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3937048"/>
            <a:ext cx="6044962" cy="538609"/>
          </a:xfrm>
          <a:solidFill>
            <a:schemeClr val="accent1"/>
          </a:solidFill>
        </p:spPr>
        <p:txBody>
          <a:bodyPr wrap="none" lIns="154800" rIns="154800" anchor="ctr">
            <a:spAutoFit/>
          </a:bodyPr>
          <a:lstStyle>
            <a:lvl1pPr>
              <a:lnSpc>
                <a:spcPct val="100000"/>
              </a:lnSpc>
              <a:defRPr sz="35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Section Break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7B891B-C03F-0DE3-BF7B-C0B709F4EB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64576"/>
            <a:ext cx="3095758" cy="538609"/>
          </a:xfrm>
          <a:solidFill>
            <a:schemeClr val="accent1"/>
          </a:solidFill>
        </p:spPr>
        <p:txBody>
          <a:bodyPr wrap="none" lIns="154800" rIns="154800" anchor="ctr">
            <a:spAutoFit/>
          </a:bodyPr>
          <a:lstStyle>
            <a:lvl1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3500" b="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GB" noProof="0"/>
              <a:t>Two lines</a:t>
            </a:r>
          </a:p>
        </p:txBody>
      </p:sp>
      <p:sp>
        <p:nvSpPr>
          <p:cNvPr id="16" name="SmartArt Placeholder 15">
            <a:extLst>
              <a:ext uri="{FF2B5EF4-FFF2-40B4-BE49-F238E27FC236}">
                <a16:creationId xmlns:a16="http://schemas.microsoft.com/office/drawing/2014/main" id="{C47ADD00-6348-05F9-9D6B-13E52945DA72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 flipH="1">
            <a:off x="7301132" y="90578"/>
            <a:ext cx="4800770" cy="6096898"/>
          </a:xfr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8907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2  (dots 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98B3717B-D076-CD2F-823E-606F67F0F7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lIns="108000" tIns="108000" rIns="108000" bIns="108000"/>
          <a:lstStyle>
            <a:lvl1pPr>
              <a:defRPr sz="1400"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Load image</a:t>
            </a:r>
          </a:p>
          <a:p>
            <a:endParaRPr lang="en-GB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56C93F-6473-F7CD-7CB3-E0AA8D3D92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3937048"/>
            <a:ext cx="6044962" cy="538609"/>
          </a:xfrm>
          <a:solidFill>
            <a:schemeClr val="accent1"/>
          </a:solidFill>
        </p:spPr>
        <p:txBody>
          <a:bodyPr wrap="none" lIns="154800" rIns="154800" anchor="ctr">
            <a:spAutoFit/>
          </a:bodyPr>
          <a:lstStyle>
            <a:lvl1pPr>
              <a:lnSpc>
                <a:spcPct val="100000"/>
              </a:lnSpc>
              <a:defRPr sz="3500" baseline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Section Break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7B891B-C03F-0DE3-BF7B-C0B709F4EB2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64576"/>
            <a:ext cx="3095758" cy="538609"/>
          </a:xfrm>
          <a:solidFill>
            <a:schemeClr val="accent1"/>
          </a:solidFill>
        </p:spPr>
        <p:txBody>
          <a:bodyPr wrap="none" lIns="154800" rIns="154800" anchor="ctr">
            <a:spAutoFit/>
          </a:bodyPr>
          <a:lstStyle>
            <a:lvl1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3500" b="0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3500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GB" noProof="0"/>
              <a:t>Two lines</a:t>
            </a:r>
          </a:p>
        </p:txBody>
      </p:sp>
      <p:sp>
        <p:nvSpPr>
          <p:cNvPr id="18" name="SmartArt Placeholder 17">
            <a:extLst>
              <a:ext uri="{FF2B5EF4-FFF2-40B4-BE49-F238E27FC236}">
                <a16:creationId xmlns:a16="http://schemas.microsoft.com/office/drawing/2014/main" id="{4DDFF415-6A85-E40C-D06C-8046BA1CA9EA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 flipH="1">
            <a:off x="7301132" y="96257"/>
            <a:ext cx="4802045" cy="6096898"/>
          </a:xfr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6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3  (dots 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DD78DC-A26D-82D7-052F-C0746DA38D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56C93F-6473-F7CD-7CB3-E0AA8D3D92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3937048"/>
            <a:ext cx="6044962" cy="1077218"/>
          </a:xfrm>
          <a:noFill/>
        </p:spPr>
        <p:txBody>
          <a:bodyPr wrap="square" lIns="154800" rIns="154800" anchor="t">
            <a:spAutoFit/>
          </a:bodyPr>
          <a:lstStyle>
            <a:lvl1pPr>
              <a:lnSpc>
                <a:spcPct val="100000"/>
              </a:lnSpc>
              <a:defRPr sz="35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Section Break Title</a:t>
            </a:r>
            <a:br>
              <a:rPr lang="en-GB" noProof="0" dirty="0"/>
            </a:br>
            <a:r>
              <a:rPr lang="en-GB" noProof="0" dirty="0"/>
              <a:t>Two Lines</a:t>
            </a:r>
          </a:p>
        </p:txBody>
      </p:sp>
      <p:pic>
        <p:nvPicPr>
          <p:cNvPr id="9" name="Picture 13">
            <a:extLst>
              <a:ext uri="{FF2B5EF4-FFF2-40B4-BE49-F238E27FC236}">
                <a16:creationId xmlns:a16="http://schemas.microsoft.com/office/drawing/2014/main" id="{C40889F8-EAF3-C3B3-12E4-FA1CFF43E1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399420" y="90578"/>
            <a:ext cx="4702481" cy="609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65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4  (dots 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DD78DC-A26D-82D7-052F-C0746DA38D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56C93F-6473-F7CD-7CB3-E0AA8D3D92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3937048"/>
            <a:ext cx="6044962" cy="1077218"/>
          </a:xfrm>
          <a:noFill/>
        </p:spPr>
        <p:txBody>
          <a:bodyPr wrap="square" lIns="154800" rIns="154800" anchor="t">
            <a:spAutoFit/>
          </a:bodyPr>
          <a:lstStyle>
            <a:lvl1pPr>
              <a:lnSpc>
                <a:spcPct val="100000"/>
              </a:lnSpc>
              <a:defRPr sz="35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Section Break Title</a:t>
            </a:r>
            <a:br>
              <a:rPr lang="en-GB" noProof="0" dirty="0"/>
            </a:br>
            <a:r>
              <a:rPr lang="en-GB" noProof="0" dirty="0"/>
              <a:t>Two Lines</a:t>
            </a:r>
          </a:p>
        </p:txBody>
      </p:sp>
      <p:pic>
        <p:nvPicPr>
          <p:cNvPr id="9" name="Picture 13">
            <a:extLst>
              <a:ext uri="{FF2B5EF4-FFF2-40B4-BE49-F238E27FC236}">
                <a16:creationId xmlns:a16="http://schemas.microsoft.com/office/drawing/2014/main" id="{C40889F8-EAF3-C3B3-12E4-FA1CFF43E1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399420" y="90578"/>
            <a:ext cx="4702481" cy="609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18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2.sv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95701A3-68C9-D0F8-965D-85BC69DBA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367349"/>
            <a:ext cx="113292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/>
              <a:t>Headline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D6D045B-2846-CDA2-CDB3-14C5AF31C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703388"/>
            <a:ext cx="11329200" cy="46069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Body Copy 20 pt</a:t>
            </a:r>
          </a:p>
          <a:p>
            <a:pPr lvl="1"/>
            <a:r>
              <a:rPr lang="en-US" noProof="0" dirty="0"/>
              <a:t>Bullet First level 20 pt</a:t>
            </a:r>
          </a:p>
          <a:p>
            <a:pPr lvl="2"/>
            <a:r>
              <a:rPr lang="en-US" noProof="0" dirty="0"/>
              <a:t>Second level 20 pt</a:t>
            </a:r>
          </a:p>
          <a:p>
            <a:pPr lvl="3"/>
            <a:r>
              <a:rPr lang="en-US" noProof="0" dirty="0"/>
              <a:t>Third level 16 pt </a:t>
            </a:r>
          </a:p>
          <a:p>
            <a:pPr lvl="4"/>
            <a:r>
              <a:rPr lang="en-US" noProof="0" dirty="0"/>
              <a:t>Subheading 20 PT (Fifth level)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  <a:p>
            <a:pPr lvl="7"/>
            <a:r>
              <a:rPr lang="en-US" noProof="0" dirty="0"/>
              <a:t>Eighth level</a:t>
            </a:r>
          </a:p>
          <a:p>
            <a:pPr lvl="8"/>
            <a:r>
              <a:rPr lang="en-US" noProof="0" dirty="0"/>
              <a:t>Nineth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6A72E2-EF5D-4165-5328-516428F53ABC}"/>
              </a:ext>
            </a:extLst>
          </p:cNvPr>
          <p:cNvSpPr txBox="1"/>
          <p:nvPr userDrawn="1"/>
        </p:nvSpPr>
        <p:spPr>
          <a:xfrm>
            <a:off x="292729" y="6397200"/>
            <a:ext cx="261453" cy="26924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algn="r">
              <a:defRPr sz="900">
                <a:solidFill>
                  <a:schemeClr val="tx2"/>
                </a:solidFill>
              </a:defRPr>
            </a:lvl1pPr>
          </a:lstStyle>
          <a:p>
            <a:pPr lvl="0"/>
            <a:fld id="{92337954-7726-4D0F-9686-CC5D1A64C7AC}" type="slidenum">
              <a:rPr lang="en-US" noProof="0" smtClean="0">
                <a:solidFill>
                  <a:schemeClr val="tx2"/>
                </a:solidFill>
              </a:rPr>
              <a:pPr lvl="0"/>
              <a:t>‹#›</a:t>
            </a:fld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EB2CE4D-53A4-6AC6-5C98-39A6252F7355}"/>
              </a:ext>
            </a:extLst>
          </p:cNvPr>
          <p:cNvPicPr>
            <a:picLocks noChangeAspect="1"/>
          </p:cNvPicPr>
          <p:nvPr userDrawn="1"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1029024" y="6499876"/>
            <a:ext cx="734829" cy="142224"/>
          </a:xfrm>
          <a:prstGeom prst="rect">
            <a:avLst/>
          </a:prstGeom>
        </p:spPr>
      </p:pic>
      <p:pic>
        <p:nvPicPr>
          <p:cNvPr id="8" name="Punkte">
            <a:extLst>
              <a:ext uri="{FF2B5EF4-FFF2-40B4-BE49-F238E27FC236}">
                <a16:creationId xmlns:a16="http://schemas.microsoft.com/office/drawing/2014/main" id="{EA41CDB4-61C3-0BBC-53D1-1A180F8B1073}"/>
              </a:ext>
            </a:extLst>
          </p:cNvPr>
          <p:cNvPicPr>
            <a:picLocks noChangeAspect="1"/>
          </p:cNvPicPr>
          <p:nvPr userDrawn="1"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1924" y="44186"/>
            <a:ext cx="2314710" cy="2160000"/>
          </a:xfrm>
          <a:prstGeom prst="rect">
            <a:avLst/>
          </a:prstGeom>
        </p:spPr>
      </p:pic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B0735C30-2DA7-5968-B94B-90051FD7761F}"/>
              </a:ext>
            </a:extLst>
          </p:cNvPr>
          <p:cNvSpPr txBox="1">
            <a:spLocks/>
          </p:cNvSpPr>
          <p:nvPr userDrawn="1"/>
        </p:nvSpPr>
        <p:spPr>
          <a:xfrm>
            <a:off x="543600" y="6397200"/>
            <a:ext cx="5442863" cy="269240"/>
          </a:xfrm>
          <a:prstGeom prst="rect">
            <a:avLst/>
          </a:prstGeom>
        </p:spPr>
        <p:txBody>
          <a:bodyPr vert="horz" lIns="72000" tIns="0" rIns="0" bIns="0" rtlCol="0" anchor="b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COMSOL Conference 2024 Florence – Oral presentation CSEM (GSD)</a:t>
            </a:r>
          </a:p>
        </p:txBody>
      </p:sp>
    </p:spTree>
    <p:extLst>
      <p:ext uri="{BB962C8B-B14F-4D97-AF65-F5344CB8AC3E}">
        <p14:creationId xmlns:p14="http://schemas.microsoft.com/office/powerpoint/2010/main" val="1325831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40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51" r:id="rId15"/>
    <p:sldLayoutId id="2147483752" r:id="rId16"/>
    <p:sldLayoutId id="2147483750" r:id="rId17"/>
    <p:sldLayoutId id="2147483713" r:id="rId18"/>
    <p:sldLayoutId id="2147483714" r:id="rId19"/>
    <p:sldLayoutId id="2147483715" r:id="rId20"/>
    <p:sldLayoutId id="2147483716" r:id="rId21"/>
    <p:sldLayoutId id="2147483717" r:id="rId22"/>
    <p:sldLayoutId id="2147483718" r:id="rId23"/>
    <p:sldLayoutId id="2147483745" r:id="rId24"/>
    <p:sldLayoutId id="2147483743" r:id="rId25"/>
    <p:sldLayoutId id="2147483719" r:id="rId26"/>
    <p:sldLayoutId id="2147483720" r:id="rId27"/>
    <p:sldLayoutId id="2147483721" r:id="rId28"/>
    <p:sldLayoutId id="2147483722" r:id="rId29"/>
    <p:sldLayoutId id="2147483723" r:id="rId30"/>
    <p:sldLayoutId id="2147483724" r:id="rId31"/>
    <p:sldLayoutId id="2147483725" r:id="rId32"/>
    <p:sldLayoutId id="2147483726" r:id="rId33"/>
    <p:sldLayoutId id="2147483727" r:id="rId34"/>
    <p:sldLayoutId id="2147483728" r:id="rId35"/>
    <p:sldLayoutId id="2147483729" r:id="rId36"/>
    <p:sldLayoutId id="2147483730" r:id="rId37"/>
    <p:sldLayoutId id="2147483731" r:id="rId38"/>
    <p:sldLayoutId id="2147483732" r:id="rId39"/>
    <p:sldLayoutId id="2147483733" r:id="rId40"/>
    <p:sldLayoutId id="2147483734" r:id="rId41"/>
    <p:sldLayoutId id="2147483735" r:id="rId42"/>
    <p:sldLayoutId id="2147483736" r:id="rId43"/>
    <p:sldLayoutId id="2147483737" r:id="rId44"/>
    <p:sldLayoutId id="2147483738" r:id="rId45"/>
  </p:sldLayoutIdLst>
  <p:hf sldNum="0" hdr="0" ftr="0"/>
  <p:txStyles>
    <p:titleStyle>
      <a:lvl1pPr algn="l" defTabSz="914400" rtl="0" eaLnBrk="1" latinLnBrk="0" hangingPunct="1">
        <a:lnSpc>
          <a:spcPct val="104000"/>
        </a:lnSpc>
        <a:spcBef>
          <a:spcPct val="0"/>
        </a:spcBef>
        <a:buNone/>
        <a:defRPr sz="2800" kern="1200" cap="all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48000" indent="-324000" algn="l" defTabSz="914400" rtl="0" eaLnBrk="1" fontAlgn="ctr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72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296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b="0" u="none" kern="1200" cap="none" baseline="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None/>
        <a:defRPr sz="2000" b="1" kern="1200" cap="all" baseline="0">
          <a:solidFill>
            <a:schemeClr val="accent1"/>
          </a:solidFill>
          <a:latin typeface="+mn-lt"/>
          <a:ea typeface="+mn-ea"/>
          <a:cs typeface="+mn-cs"/>
        </a:defRPr>
      </a:lvl5pPr>
      <a:lvl6pPr marL="324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324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324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324000" indent="-324000" algn="l" defTabSz="914400" rtl="0" eaLnBrk="1" fontAlgn="ctr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>
          <p15:clr>
            <a:srgbClr val="F26B43"/>
          </p15:clr>
        </p15:guide>
        <p15:guide id="2" pos="7680">
          <p15:clr>
            <a:srgbClr val="F26B43"/>
          </p15:clr>
        </p15:guide>
        <p15:guide id="3" pos="272">
          <p15:clr>
            <a:srgbClr val="F26B43"/>
          </p15:clr>
        </p15:guide>
        <p15:guide id="4" pos="1958">
          <p15:clr>
            <a:srgbClr val="F26B43"/>
          </p15:clr>
        </p15:guide>
        <p15:guide id="5" pos="2094">
          <p15:clr>
            <a:srgbClr val="F26B43"/>
          </p15:clr>
        </p15:guide>
        <p15:guide id="6" pos="3771">
          <p15:clr>
            <a:srgbClr val="F26B43"/>
          </p15:clr>
        </p15:guide>
        <p15:guide id="7" pos="3908">
          <p15:clr>
            <a:srgbClr val="F26B43"/>
          </p15:clr>
        </p15:guide>
        <p15:guide id="8" pos="5589">
          <p15:clr>
            <a:srgbClr val="F26B43"/>
          </p15:clr>
        </p15:guide>
        <p15:guide id="9" pos="5725">
          <p15:clr>
            <a:srgbClr val="F26B43"/>
          </p15:clr>
        </p15:guide>
        <p15:guide id="10" pos="7407">
          <p15:clr>
            <a:srgbClr val="F26B43"/>
          </p15:clr>
        </p15:guide>
        <p15:guide id="11" orient="horz">
          <p15:clr>
            <a:srgbClr val="F26B43"/>
          </p15:clr>
        </p15:guide>
        <p15:guide id="12" orient="horz" pos="4320">
          <p15:clr>
            <a:srgbClr val="F26B43"/>
          </p15:clr>
        </p15:guide>
        <p15:guide id="13" orient="horz" pos="272">
          <p15:clr>
            <a:srgbClr val="F26B43"/>
          </p15:clr>
        </p15:guide>
        <p15:guide id="14" orient="horz" pos="3975">
          <p15:clr>
            <a:srgbClr val="F26B43"/>
          </p15:clr>
        </p15:guide>
        <p15:guide id="15" orient="horz" pos="4184">
          <p15:clr>
            <a:srgbClr val="F26B43"/>
          </p15:clr>
        </p15:guide>
        <p15:guide id="16" orient="horz" pos="107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microsoft.com/office/2007/relationships/hdphoto" Target="../media/hdphoto1.wdp"/><Relationship Id="rId7" Type="http://schemas.openxmlformats.org/officeDocument/2006/relationships/image" Target="../media/image32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microsoft.com/office/2007/relationships/hdphoto" Target="../media/hdphoto2.wdp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907F67F-E62F-E0FA-DE84-80D448656C2A}"/>
              </a:ext>
            </a:extLst>
          </p:cNvPr>
          <p:cNvSpPr/>
          <p:nvPr/>
        </p:nvSpPr>
        <p:spPr>
          <a:xfrm>
            <a:off x="9582912" y="246888"/>
            <a:ext cx="2609086" cy="36681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FDB197F-185D-2C21-CF57-5F98A0E6665C}"/>
              </a:ext>
            </a:extLst>
          </p:cNvPr>
          <p:cNvSpPr/>
          <p:nvPr/>
        </p:nvSpPr>
        <p:spPr>
          <a:xfrm>
            <a:off x="6899520" y="246888"/>
            <a:ext cx="4265304" cy="3668163"/>
          </a:xfrm>
          <a:prstGeom prst="roundRect">
            <a:avLst>
              <a:gd name="adj" fmla="val 6025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309A6BE-9C80-4666-BD37-24A6A88F00B2}"/>
              </a:ext>
            </a:extLst>
          </p:cNvPr>
          <p:cNvSpPr/>
          <p:nvPr/>
        </p:nvSpPr>
        <p:spPr>
          <a:xfrm>
            <a:off x="431998" y="246888"/>
            <a:ext cx="6078529" cy="4306449"/>
          </a:xfrm>
          <a:prstGeom prst="roundRect">
            <a:avLst>
              <a:gd name="adj" fmla="val 6025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B2473327-6C0E-2463-BE32-1C98A16F7F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999" y="4818668"/>
            <a:ext cx="8058857" cy="1058165"/>
          </a:xfrm>
        </p:spPr>
        <p:txBody>
          <a:bodyPr>
            <a:normAutofit fontScale="90000"/>
          </a:bodyPr>
          <a:lstStyle/>
          <a:p>
            <a:r>
              <a:rPr lang="en-US" dirty="0"/>
              <a:t>MEMS Gas-Chromatograph </a:t>
            </a:r>
            <a:br>
              <a:rPr lang="en-US" dirty="0"/>
            </a:br>
            <a:r>
              <a:rPr lang="en-US" dirty="0"/>
              <a:t>Pre-concentrator Multi-physics</a:t>
            </a:r>
            <a:br>
              <a:rPr lang="en-US" dirty="0"/>
            </a:br>
            <a:r>
              <a:rPr lang="en-US" dirty="0"/>
              <a:t>Simulation</a:t>
            </a:r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AB36D3B-DCC6-66DF-8FBB-499151069A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5999" y="3915052"/>
            <a:ext cx="4016000" cy="638286"/>
          </a:xfrm>
        </p:spPr>
        <p:txBody>
          <a:bodyPr/>
          <a:lstStyle/>
          <a:p>
            <a:r>
              <a:rPr lang="en-GB" noProof="0" dirty="0"/>
              <a:t>G. Spinola Durante (Presenter), </a:t>
            </a:r>
            <a:br>
              <a:rPr lang="en-GB" noProof="0" dirty="0"/>
            </a:br>
            <a:r>
              <a:rPr lang="en-GB" noProof="0" dirty="0"/>
              <a:t>A. Hoogerwerf, D. Z. Bayat</a:t>
            </a: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9203444B-EAB0-8B37-C77A-6C3E2D4614C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75997" y="4553337"/>
            <a:ext cx="4016001" cy="432319"/>
          </a:xfrm>
        </p:spPr>
        <p:txBody>
          <a:bodyPr/>
          <a:lstStyle/>
          <a:p>
            <a:pPr algn="r"/>
            <a:r>
              <a:rPr lang="en-US" dirty="0"/>
              <a:t>October 2024</a:t>
            </a:r>
            <a:endParaRPr lang="en-GB" dirty="0"/>
          </a:p>
        </p:txBody>
      </p:sp>
      <p:pic>
        <p:nvPicPr>
          <p:cNvPr id="8" name="Picture 7" descr="A blue and white drawing of a machine">
            <a:extLst>
              <a:ext uri="{FF2B5EF4-FFF2-40B4-BE49-F238E27FC236}">
                <a16:creationId xmlns:a16="http://schemas.microsoft.com/office/drawing/2014/main" id="{52D83481-24BA-70E3-C400-5AB344E003C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991" y="539496"/>
            <a:ext cx="5275009" cy="3626091"/>
          </a:xfrm>
          <a:prstGeom prst="rect">
            <a:avLst/>
          </a:prstGeom>
        </p:spPr>
      </p:pic>
      <p:pic>
        <p:nvPicPr>
          <p:cNvPr id="15" name="Picture 14" descr="A blue and purple rectangular object with a graph&#10;&#10;Description automatically generated">
            <a:extLst>
              <a:ext uri="{FF2B5EF4-FFF2-40B4-BE49-F238E27FC236}">
                <a16:creationId xmlns:a16="http://schemas.microsoft.com/office/drawing/2014/main" id="{0C57953D-6948-7E84-C51D-707F207691E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2048" y="347742"/>
            <a:ext cx="4564320" cy="31349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FF33F3A-55C8-D8B8-9EBD-DCC1085876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2048" y="5889273"/>
            <a:ext cx="1847035" cy="83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77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7905D3-1AAD-4E9E-4892-3C13F5264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2" y="367200"/>
            <a:ext cx="7349542" cy="900000"/>
          </a:xfrm>
        </p:spPr>
        <p:txBody>
          <a:bodyPr/>
          <a:lstStyle/>
          <a:p>
            <a:r>
              <a:rPr lang="en-GB" dirty="0"/>
              <a:t>Post-processing strategy</a:t>
            </a:r>
            <a:br>
              <a:rPr lang="en-GB" dirty="0"/>
            </a:br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C8F47-25E4-EDDE-91CA-DB6BBBD458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007534"/>
            <a:ext cx="5554462" cy="5302192"/>
          </a:xfrm>
        </p:spPr>
        <p:txBody>
          <a:bodyPr/>
          <a:lstStyle/>
          <a:p>
            <a:r>
              <a:rPr lang="en-US" sz="1800" b="1" dirty="0"/>
              <a:t>Initial test with not optimized heater</a:t>
            </a:r>
          </a:p>
          <a:p>
            <a:pPr lvl="1"/>
            <a:r>
              <a:rPr lang="en-US" sz="1800" dirty="0"/>
              <a:t>Heater geometry caused non-uniformity</a:t>
            </a:r>
            <a:br>
              <a:rPr lang="en-US" sz="1800" dirty="0"/>
            </a:br>
            <a:r>
              <a:rPr lang="en-US" sz="1800" dirty="0"/>
              <a:t>of temperature across Tenax® volume</a:t>
            </a:r>
          </a:p>
          <a:p>
            <a:pPr lvl="1"/>
            <a:r>
              <a:rPr lang="en-US" sz="1800" dirty="0"/>
              <a:t>Heater reached high voltage limit </a:t>
            </a:r>
          </a:p>
          <a:p>
            <a:pPr lvl="1"/>
            <a:endParaRPr lang="en-US" sz="1800" dirty="0"/>
          </a:p>
          <a:p>
            <a:r>
              <a:rPr lang="en-US" sz="1800" b="1" dirty="0"/>
              <a:t>Post-processing based on histogram</a:t>
            </a:r>
          </a:p>
          <a:p>
            <a:pPr lvl="1"/>
            <a:r>
              <a:rPr lang="en-US" sz="1800" b="1" dirty="0"/>
              <a:t>Temperature</a:t>
            </a:r>
            <a:r>
              <a:rPr lang="en-US" sz="1800" dirty="0"/>
              <a:t> plot divided in bins of </a:t>
            </a:r>
            <a:br>
              <a:rPr lang="en-US" sz="1800" dirty="0"/>
            </a:br>
            <a:r>
              <a:rPr lang="en-US" sz="1800" b="1" dirty="0"/>
              <a:t>volume %</a:t>
            </a:r>
            <a:r>
              <a:rPr lang="en-US" sz="1800" dirty="0"/>
              <a:t> to check for uniformity</a:t>
            </a:r>
            <a:endParaRPr lang="en-CH" sz="1800" dirty="0"/>
          </a:p>
        </p:txBody>
      </p:sp>
      <p:pic>
        <p:nvPicPr>
          <p:cNvPr id="6" name="Picture 5" descr="A graph of a temperature&#10;&#10;Description automatically generated">
            <a:extLst>
              <a:ext uri="{FF2B5EF4-FFF2-40B4-BE49-F238E27FC236}">
                <a16:creationId xmlns:a16="http://schemas.microsoft.com/office/drawing/2014/main" id="{460B8C93-42D4-864F-C90A-4B9C973AD1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2032" y="1457177"/>
            <a:ext cx="5731510" cy="44773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F4D740-2C1E-4D18-B898-9DDAB5BAE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150" y="3655556"/>
            <a:ext cx="3766659" cy="26122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BAFB35B-CDAC-89A7-E682-AA84D74C7F79}"/>
              </a:ext>
            </a:extLst>
          </p:cNvPr>
          <p:cNvSpPr/>
          <p:nvPr/>
        </p:nvSpPr>
        <p:spPr>
          <a:xfrm>
            <a:off x="8318499" y="2819401"/>
            <a:ext cx="516467" cy="2850634"/>
          </a:xfrm>
          <a:prstGeom prst="rect">
            <a:avLst/>
          </a:prstGeom>
          <a:gradFill>
            <a:gsLst>
              <a:gs pos="0">
                <a:schemeClr val="accent1">
                  <a:lumMod val="7000"/>
                  <a:lumOff val="93000"/>
                  <a:alpha val="34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2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1AA897-BB8A-3E02-0B8E-81A5099BDB23}"/>
              </a:ext>
            </a:extLst>
          </p:cNvPr>
          <p:cNvSpPr txBox="1"/>
          <p:nvPr/>
        </p:nvSpPr>
        <p:spPr>
          <a:xfrm>
            <a:off x="6324416" y="4503047"/>
            <a:ext cx="191225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150°C&lt;</a:t>
            </a:r>
            <a:r>
              <a:rPr lang="en-US" sz="1400" dirty="0" err="1"/>
              <a:t>T</a:t>
            </a:r>
            <a:r>
              <a:rPr lang="en-US" sz="1400" baseline="-25000" dirty="0" err="1"/>
              <a:t>Tenax</a:t>
            </a:r>
            <a:r>
              <a:rPr lang="en-US" sz="1400" baseline="-25000" dirty="0"/>
              <a:t>®</a:t>
            </a:r>
            <a:r>
              <a:rPr lang="en-US" sz="1400" dirty="0"/>
              <a:t>&lt;165°C</a:t>
            </a:r>
          </a:p>
          <a:p>
            <a:r>
              <a:rPr lang="en-US" sz="1400" dirty="0"/>
              <a:t>11.5% volume</a:t>
            </a:r>
            <a:endParaRPr lang="en-CH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77A1EED-80EA-EF96-D618-7AC4A85A70A0}"/>
              </a:ext>
            </a:extLst>
          </p:cNvPr>
          <p:cNvCxnSpPr>
            <a:cxnSpLocks/>
          </p:cNvCxnSpPr>
          <p:nvPr/>
        </p:nvCxnSpPr>
        <p:spPr>
          <a:xfrm flipV="1">
            <a:off x="8148505" y="4146550"/>
            <a:ext cx="427782" cy="3564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576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7905D3-1AAD-4E9E-4892-3C13F5264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2" y="367200"/>
            <a:ext cx="11683798" cy="900000"/>
          </a:xfrm>
        </p:spPr>
        <p:txBody>
          <a:bodyPr/>
          <a:lstStyle/>
          <a:p>
            <a:r>
              <a:rPr lang="en-GB" dirty="0"/>
              <a:t>MEMS PRE-CONCENTRATOR parametric optimization</a:t>
            </a:r>
            <a:br>
              <a:rPr lang="en-GB" dirty="0"/>
            </a:br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C8F47-25E4-EDDE-91CA-DB6BBBD458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155032"/>
            <a:ext cx="5834045" cy="515469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/>
              <a:t>Flow speed impact analysis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Size of heater (length, width)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Folding and symmetry of heater analysis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Insulation thickness towards Peltier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Starting temperature of Tenax® before heat pulse</a:t>
            </a:r>
            <a:br>
              <a:rPr lang="en-US" sz="1800" dirty="0"/>
            </a:br>
            <a:r>
              <a:rPr lang="en-US" sz="1800" dirty="0"/>
              <a:t>(VOCs de-sorption step)</a:t>
            </a:r>
          </a:p>
          <a:p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EF81E7-C7D8-9A79-0149-40FEA66776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598" y="1282161"/>
            <a:ext cx="4011124" cy="27054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3435AD-FD53-B0C1-2A7F-907A8FD8F927}"/>
              </a:ext>
            </a:extLst>
          </p:cNvPr>
          <p:cNvSpPr txBox="1"/>
          <p:nvPr/>
        </p:nvSpPr>
        <p:spPr>
          <a:xfrm>
            <a:off x="8162489" y="4002572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900K elements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59681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7905D3-1AAD-4E9E-4892-3C13F5264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2" y="367200"/>
            <a:ext cx="9135510" cy="586997"/>
          </a:xfrm>
        </p:spPr>
        <p:txBody>
          <a:bodyPr/>
          <a:lstStyle/>
          <a:p>
            <a:r>
              <a:rPr lang="en-US" dirty="0"/>
              <a:t>RESULTS SUMMARY – TEMPERATURE PLOTS</a:t>
            </a:r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C8F47-25E4-EDDE-91CA-DB6BBBD458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024467"/>
            <a:ext cx="5968799" cy="38904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/>
              <a:t>Large heater provides max temperature above 300°C while keeping below 300°C in Tenax® cavity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Strong gradient from Invar block can be partially requires asymmetric heater to compensate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Glass block below chip helps to insulate from Peltier. Cooling from +80°C to -10°C takes 100s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Heater voltage is ~13.5V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Heater current density peaks at ~3E5 A/cm</a:t>
            </a:r>
            <a:r>
              <a:rPr lang="en-US" sz="1800" baseline="30000" dirty="0"/>
              <a:t>2</a:t>
            </a: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E0D51EF-0284-41F6-3AFD-14BD36BAD5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19" b="4932"/>
          <a:stretch/>
        </p:blipFill>
        <p:spPr bwMode="auto">
          <a:xfrm>
            <a:off x="6674328" y="3429000"/>
            <a:ext cx="5442330" cy="29824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Placeholder 21" descr="A blue and yellow rectangular object&#10;&#10;Description automatically generated">
            <a:extLst>
              <a:ext uri="{FF2B5EF4-FFF2-40B4-BE49-F238E27FC236}">
                <a16:creationId xmlns:a16="http://schemas.microsoft.com/office/drawing/2014/main" id="{CB6F2085-3FCF-599F-EDE2-D1D2B9A9F9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522"/>
          <a:stretch/>
        </p:blipFill>
        <p:spPr bwMode="auto">
          <a:xfrm>
            <a:off x="9578886" y="279030"/>
            <a:ext cx="2613114" cy="14908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A blue and yellow rectangular object with circles and dots&#10;&#10;Description automatically generated">
            <a:extLst>
              <a:ext uri="{FF2B5EF4-FFF2-40B4-BE49-F238E27FC236}">
                <a16:creationId xmlns:a16="http://schemas.microsoft.com/office/drawing/2014/main" id="{C69254DF-3B34-1CC9-C13A-C09A3410BC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412" y="1651733"/>
            <a:ext cx="3598623" cy="227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122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7D0093-0539-BADF-0D8D-1BFF1064F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367200"/>
            <a:ext cx="11480895" cy="900000"/>
          </a:xfrm>
        </p:spPr>
        <p:txBody>
          <a:bodyPr/>
          <a:lstStyle/>
          <a:p>
            <a:r>
              <a:rPr lang="en-US" dirty="0"/>
              <a:t>RESULTS SUMMARY – TEMPERATURE HISTOGRAMS</a:t>
            </a:r>
            <a:endParaRPr lang="en-CH" dirty="0"/>
          </a:p>
        </p:txBody>
      </p:sp>
      <p:pic>
        <p:nvPicPr>
          <p:cNvPr id="6" name="Picture 5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7B433642-B213-ED28-3E77-69572ED555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76" y="2624848"/>
            <a:ext cx="5580188" cy="3425436"/>
          </a:xfrm>
          <a:prstGeom prst="rect">
            <a:avLst/>
          </a:prstGeom>
        </p:spPr>
      </p:pic>
      <p:pic>
        <p:nvPicPr>
          <p:cNvPr id="10" name="Picture 9" descr="A graph with a line graph&#10;&#10;Description automatically generated">
            <a:extLst>
              <a:ext uri="{FF2B5EF4-FFF2-40B4-BE49-F238E27FC236}">
                <a16:creationId xmlns:a16="http://schemas.microsoft.com/office/drawing/2014/main" id="{6DB44C26-FAA0-B746-02F4-8553C177EC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3561" y="4293835"/>
            <a:ext cx="3232672" cy="2418085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170C828E-AF31-364B-2B54-B8734BDC49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024468"/>
            <a:ext cx="11480895" cy="1148616"/>
          </a:xfrm>
        </p:spPr>
        <p:txBody>
          <a:bodyPr/>
          <a:lstStyle/>
          <a:p>
            <a:r>
              <a:rPr lang="en-US" sz="1800" dirty="0"/>
              <a:t>Flow speed impact is minimal on heating pulse</a:t>
            </a:r>
          </a:p>
          <a:p>
            <a:r>
              <a:rPr lang="en-GB" altLang="en-CH" sz="1800" dirty="0"/>
              <a:t>Optimized heater: Tenax® reaching 265-285°C in ~2.5s within &gt;64% volume at ~23W </a:t>
            </a:r>
            <a:r>
              <a:rPr lang="en-GB" altLang="en-CH" sz="1800" dirty="0">
                <a:highlight>
                  <a:srgbClr val="00FFFF"/>
                </a:highlight>
              </a:rPr>
              <a:t>(1)</a:t>
            </a:r>
          </a:p>
          <a:p>
            <a:r>
              <a:rPr lang="en-GB" sz="1800" dirty="0"/>
              <a:t>Second configuration yields </a:t>
            </a:r>
            <a:r>
              <a:rPr lang="en-GB" altLang="en-CH" sz="1800" dirty="0"/>
              <a:t>Tenax® reaching 275-295°C in ~3.1s within &gt;84% volume (1-mask change) </a:t>
            </a:r>
            <a:r>
              <a:rPr lang="en-GB" altLang="en-CH" sz="1800" dirty="0">
                <a:highlight>
                  <a:srgbClr val="FFFF00"/>
                </a:highlight>
              </a:rPr>
              <a:t>(2)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9ABFCDCD-01E8-AA3C-2EBF-F2D5BBAE718A}"/>
              </a:ext>
            </a:extLst>
          </p:cNvPr>
          <p:cNvSpPr/>
          <p:nvPr/>
        </p:nvSpPr>
        <p:spPr>
          <a:xfrm>
            <a:off x="6060540" y="2999064"/>
            <a:ext cx="863600" cy="5080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4A24288-A59D-C0EE-B86D-56366EDDFBA8}"/>
              </a:ext>
            </a:extLst>
          </p:cNvPr>
          <p:cNvCxnSpPr>
            <a:cxnSpLocks/>
          </p:cNvCxnSpPr>
          <p:nvPr/>
        </p:nvCxnSpPr>
        <p:spPr>
          <a:xfrm>
            <a:off x="3912454" y="2999064"/>
            <a:ext cx="0" cy="283447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AA8F09A-4CFF-AF01-D9D6-9B37DFF8A7ED}"/>
              </a:ext>
            </a:extLst>
          </p:cNvPr>
          <p:cNvCxnSpPr>
            <a:cxnSpLocks/>
          </p:cNvCxnSpPr>
          <p:nvPr/>
        </p:nvCxnSpPr>
        <p:spPr>
          <a:xfrm flipH="1">
            <a:off x="2306972" y="4379014"/>
            <a:ext cx="2583810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5972698-0AF6-E097-09E5-F36995D40800}"/>
              </a:ext>
            </a:extLst>
          </p:cNvPr>
          <p:cNvCxnSpPr>
            <a:cxnSpLocks/>
          </p:cNvCxnSpPr>
          <p:nvPr/>
        </p:nvCxnSpPr>
        <p:spPr>
          <a:xfrm flipH="1">
            <a:off x="9729788" y="5666855"/>
            <a:ext cx="431800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graph with a line graph&#10;&#10;Description automatically generated">
            <a:extLst>
              <a:ext uri="{FF2B5EF4-FFF2-40B4-BE49-F238E27FC236}">
                <a16:creationId xmlns:a16="http://schemas.microsoft.com/office/drawing/2014/main" id="{CEDF2C1F-B858-2A35-B2C5-1B99B34C273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4514" y="2185116"/>
            <a:ext cx="3508730" cy="219389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75F0FF-723A-5D54-7317-7D0222E98848}"/>
              </a:ext>
            </a:extLst>
          </p:cNvPr>
          <p:cNvCxnSpPr>
            <a:cxnSpLocks/>
          </p:cNvCxnSpPr>
          <p:nvPr/>
        </p:nvCxnSpPr>
        <p:spPr>
          <a:xfrm>
            <a:off x="9944765" y="4974104"/>
            <a:ext cx="0" cy="1625579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B9743C2-2058-C02C-F170-0DCEF69984A8}"/>
              </a:ext>
            </a:extLst>
          </p:cNvPr>
          <p:cNvCxnSpPr>
            <a:cxnSpLocks/>
          </p:cNvCxnSpPr>
          <p:nvPr/>
        </p:nvCxnSpPr>
        <p:spPr>
          <a:xfrm flipH="1">
            <a:off x="9000067" y="3255047"/>
            <a:ext cx="1192557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C5D589C-01E8-C663-60F0-18633E74FDE4}"/>
              </a:ext>
            </a:extLst>
          </p:cNvPr>
          <p:cNvCxnSpPr>
            <a:cxnSpLocks/>
          </p:cNvCxnSpPr>
          <p:nvPr/>
        </p:nvCxnSpPr>
        <p:spPr>
          <a:xfrm>
            <a:off x="9578518" y="2471418"/>
            <a:ext cx="0" cy="1738643"/>
          </a:xfrm>
          <a:prstGeom prst="straightConnector1">
            <a:avLst/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DF89CA0-D269-AA94-FE8A-26FE5EE0CC6A}"/>
              </a:ext>
            </a:extLst>
          </p:cNvPr>
          <p:cNvSpPr txBox="1"/>
          <p:nvPr/>
        </p:nvSpPr>
        <p:spPr>
          <a:xfrm>
            <a:off x="8492789" y="5548882"/>
            <a:ext cx="10214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FWMH ~15°C</a:t>
            </a:r>
            <a:endParaRPr lang="en-CH" sz="105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84459C1-E7B3-E5A2-B2C8-77B7DB77DD02}"/>
              </a:ext>
            </a:extLst>
          </p:cNvPr>
          <p:cNvSpPr txBox="1"/>
          <p:nvPr/>
        </p:nvSpPr>
        <p:spPr>
          <a:xfrm>
            <a:off x="7572898" y="3179099"/>
            <a:ext cx="10214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FWMH ~33°C</a:t>
            </a:r>
            <a:endParaRPr lang="en-CH" sz="1050" dirty="0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304CB11A-9E1A-2613-E076-C71E08E63D2D}"/>
              </a:ext>
            </a:extLst>
          </p:cNvPr>
          <p:cNvSpPr/>
          <p:nvPr/>
        </p:nvSpPr>
        <p:spPr>
          <a:xfrm rot="5400000">
            <a:off x="9370327" y="4474426"/>
            <a:ext cx="452035" cy="1929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2F19A0B-26F2-2D02-47E4-1AB4804360AE}"/>
              </a:ext>
            </a:extLst>
          </p:cNvPr>
          <p:cNvSpPr txBox="1"/>
          <p:nvPr/>
        </p:nvSpPr>
        <p:spPr>
          <a:xfrm>
            <a:off x="7483212" y="364623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en-CH" sz="1800" dirty="0">
                <a:highlight>
                  <a:srgbClr val="00FFFF"/>
                </a:highlight>
              </a:rPr>
              <a:t>(1)</a:t>
            </a:r>
            <a:endParaRPr lang="en-CH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DA6815C-61A6-8CF5-1C43-F30ED596B240}"/>
              </a:ext>
            </a:extLst>
          </p:cNvPr>
          <p:cNvSpPr txBox="1"/>
          <p:nvPr/>
        </p:nvSpPr>
        <p:spPr>
          <a:xfrm>
            <a:off x="7483212" y="611840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en-CH" sz="1800" dirty="0">
                <a:highlight>
                  <a:srgbClr val="FFFF00"/>
                </a:highlight>
              </a:rPr>
              <a:t>(2)</a:t>
            </a:r>
            <a:endParaRPr lang="en-CH" dirty="0">
              <a:highlight>
                <a:srgbClr val="FFFF00"/>
              </a:highlight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8648607-8B7A-5DFB-FF63-7011DE8E8BCB}"/>
              </a:ext>
            </a:extLst>
          </p:cNvPr>
          <p:cNvSpPr txBox="1"/>
          <p:nvPr/>
        </p:nvSpPr>
        <p:spPr>
          <a:xfrm>
            <a:off x="933659" y="4252056"/>
            <a:ext cx="10214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FWMH ~45°C</a:t>
            </a:r>
            <a:endParaRPr lang="en-CH" sz="105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8B81235-D313-46D3-7E7C-3F69679CFF19}"/>
              </a:ext>
            </a:extLst>
          </p:cNvPr>
          <p:cNvSpPr txBox="1"/>
          <p:nvPr/>
        </p:nvSpPr>
        <p:spPr>
          <a:xfrm>
            <a:off x="9909157" y="2366539"/>
            <a:ext cx="7457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Vol. max </a:t>
            </a:r>
          </a:p>
          <a:p>
            <a:r>
              <a:rPr lang="en-US" sz="1050" dirty="0"/>
              <a:t>~18%</a:t>
            </a:r>
            <a:endParaRPr lang="en-CH" sz="105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17D142A-598D-E712-CECE-692855AA0890}"/>
              </a:ext>
            </a:extLst>
          </p:cNvPr>
          <p:cNvSpPr txBox="1"/>
          <p:nvPr/>
        </p:nvSpPr>
        <p:spPr>
          <a:xfrm>
            <a:off x="9706331" y="4375850"/>
            <a:ext cx="7457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Vol. max </a:t>
            </a:r>
          </a:p>
          <a:p>
            <a:r>
              <a:rPr lang="en-US" sz="1050" dirty="0"/>
              <a:t>~29%</a:t>
            </a:r>
            <a:endParaRPr lang="en-CH" sz="10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66055BA-8C57-6E0F-3004-E262C9C625F0}"/>
              </a:ext>
            </a:extLst>
          </p:cNvPr>
          <p:cNvSpPr txBox="1"/>
          <p:nvPr/>
        </p:nvSpPr>
        <p:spPr>
          <a:xfrm>
            <a:off x="4965430" y="2890559"/>
            <a:ext cx="7457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Vol. max </a:t>
            </a:r>
          </a:p>
          <a:p>
            <a:r>
              <a:rPr lang="en-US" sz="1050" dirty="0"/>
              <a:t>~13.5%</a:t>
            </a:r>
            <a:endParaRPr lang="en-CH" sz="1050" dirty="0"/>
          </a:p>
        </p:txBody>
      </p:sp>
      <p:pic>
        <p:nvPicPr>
          <p:cNvPr id="46" name="Picture 45" descr="A black rectangular object with metal bars&#10;&#10;Description automatically generated">
            <a:extLst>
              <a:ext uri="{FF2B5EF4-FFF2-40B4-BE49-F238E27FC236}">
                <a16:creationId xmlns:a16="http://schemas.microsoft.com/office/drawing/2014/main" id="{092415FE-5B46-3F8F-F5B7-B0A0BB7898C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972946" y="2781791"/>
            <a:ext cx="745140" cy="104853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2F747E3-44D1-24FA-CC03-A3D61F8516E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10821248" y="5117006"/>
            <a:ext cx="1048535" cy="74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23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7905D3-1AAD-4E9E-4892-3C13F5264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2" y="367200"/>
            <a:ext cx="10751110" cy="900000"/>
          </a:xfrm>
        </p:spPr>
        <p:txBody>
          <a:bodyPr/>
          <a:lstStyle/>
          <a:p>
            <a:r>
              <a:rPr lang="en-US" dirty="0"/>
              <a:t>CONCLUSIONS &amp; SIMULATION BENEFITS</a:t>
            </a:r>
            <a:endParaRPr lang="en-CH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65E4200-DE92-4B95-E709-83FF98313761}"/>
              </a:ext>
            </a:extLst>
          </p:cNvPr>
          <p:cNvSpPr txBox="1">
            <a:spLocks/>
          </p:cNvSpPr>
          <p:nvPr/>
        </p:nvSpPr>
        <p:spPr>
          <a:xfrm>
            <a:off x="432000" y="1024467"/>
            <a:ext cx="11430033" cy="53593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48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72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296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b="0" u="none" kern="1200" cap="none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2000" b="1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324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 marL="324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 marL="324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 marL="324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CONCLUSION</a:t>
            </a:r>
          </a:p>
          <a:p>
            <a:r>
              <a:rPr lang="en-US" sz="1800" dirty="0"/>
              <a:t>Tenax® thermal/flow properties validated </a:t>
            </a:r>
            <a:r>
              <a:rPr lang="en-GB" altLang="en-CH" sz="1800" dirty="0"/>
              <a:t>with </a:t>
            </a:r>
            <a:br>
              <a:rPr lang="en-GB" altLang="en-CH" sz="1800" dirty="0"/>
            </a:br>
            <a:r>
              <a:rPr lang="en-GB" altLang="en-CH" sz="1800" dirty="0"/>
              <a:t>experimental values and literature data</a:t>
            </a:r>
          </a:p>
          <a:p>
            <a:r>
              <a:rPr lang="en-US" sz="1800" dirty="0"/>
              <a:t>A multi-physics model was implemented including flow, porous flow, heat transfer and electric current analysis</a:t>
            </a:r>
          </a:p>
          <a:p>
            <a:r>
              <a:rPr lang="en-US" sz="1800" dirty="0"/>
              <a:t>Parametric investigation was done and took for each simulation case 1h40m to solve</a:t>
            </a:r>
          </a:p>
          <a:p>
            <a:r>
              <a:rPr lang="en-US" sz="1800" dirty="0"/>
              <a:t>O</a:t>
            </a:r>
            <a:r>
              <a:rPr lang="en-GB" altLang="en-CH" sz="1800" dirty="0" err="1"/>
              <a:t>ptimized</a:t>
            </a:r>
            <a:r>
              <a:rPr lang="en-GB" altLang="en-CH" sz="1800" dirty="0"/>
              <a:t> heating in Tenax®: reaches 265-285°C in ~2.5s within &gt;64% volume at heating power of ~23W</a:t>
            </a:r>
          </a:p>
          <a:p>
            <a:r>
              <a:rPr lang="en-GB" sz="1800" dirty="0"/>
              <a:t>Second configuration yields </a:t>
            </a:r>
            <a:r>
              <a:rPr lang="en-GB" altLang="en-CH" sz="1800" dirty="0"/>
              <a:t>Tenax® reaching 275-295°C in ~3.1s within &gt;84% vol. (1-mask) change</a:t>
            </a:r>
            <a:br>
              <a:rPr lang="en-GB" altLang="en-CH" sz="1800" dirty="0"/>
            </a:br>
            <a:endParaRPr lang="en-GB" altLang="en-CH" sz="1800" dirty="0"/>
          </a:p>
          <a:p>
            <a:pPr marL="0" indent="0">
              <a:buNone/>
            </a:pPr>
            <a:r>
              <a:rPr lang="en-US" sz="1800" b="1" dirty="0"/>
              <a:t>SIMULATION BENEFITS</a:t>
            </a:r>
          </a:p>
          <a:p>
            <a:r>
              <a:rPr lang="en-US" sz="1800" dirty="0"/>
              <a:t>Non-trivial design optimization of on-chip asymmetric heater design</a:t>
            </a:r>
          </a:p>
          <a:p>
            <a:r>
              <a:rPr lang="en-US" sz="1800" dirty="0"/>
              <a:t>Chip analysis of temperature rise time &amp; volume % i.e. transient and spatially impacting factors</a:t>
            </a:r>
          </a:p>
          <a:p>
            <a:r>
              <a:rPr lang="en-US" sz="1800" dirty="0"/>
              <a:t>System estimate and optimization of time constant of cooling with the Peltier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192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91" descr="A blue and white logo">
            <a:extLst>
              <a:ext uri="{FF2B5EF4-FFF2-40B4-BE49-F238E27FC236}">
                <a16:creationId xmlns:a16="http://schemas.microsoft.com/office/drawing/2014/main" id="{5024ADA8-B591-3CC3-B5B7-22B3B87B25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5007" y="2265264"/>
            <a:ext cx="10221986" cy="232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549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84954417-62F4-9EA2-566F-4352B675AD4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649E6597-BEA7-FF79-66BF-F8951BE60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TABLE OF CONTENTS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C57878F-E659-374A-4983-9E6DA95CFD7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099458"/>
            <a:ext cx="5554462" cy="5210268"/>
          </a:xfrm>
        </p:spPr>
        <p:txBody>
          <a:bodyPr/>
          <a:lstStyle/>
          <a:p>
            <a:r>
              <a:rPr lang="en-GB" sz="1800" noProof="0" dirty="0"/>
              <a:t>What is CSEM?</a:t>
            </a:r>
          </a:p>
          <a:p>
            <a:r>
              <a:rPr lang="en-GB" sz="1800" noProof="0" dirty="0"/>
              <a:t>Introduction on MEMS-GC</a:t>
            </a:r>
          </a:p>
          <a:p>
            <a:r>
              <a:rPr lang="en-GB" sz="1800" dirty="0"/>
              <a:t>Pre-concentrator (PC) Design challenges</a:t>
            </a:r>
            <a:endParaRPr lang="en-GB" sz="1800" noProof="0" dirty="0"/>
          </a:p>
          <a:p>
            <a:r>
              <a:rPr lang="en-GB" sz="1800" noProof="0" dirty="0"/>
              <a:t>Goal of simulation tasks</a:t>
            </a:r>
          </a:p>
          <a:p>
            <a:r>
              <a:rPr lang="en-GB" sz="1800" dirty="0"/>
              <a:t>Porous material – thermal/flow properties</a:t>
            </a:r>
            <a:endParaRPr lang="en-GB" sz="1800" noProof="0" dirty="0"/>
          </a:p>
          <a:p>
            <a:r>
              <a:rPr lang="en-GB" sz="1800" dirty="0"/>
              <a:t>Multi-physics coupled model description</a:t>
            </a:r>
          </a:p>
          <a:p>
            <a:r>
              <a:rPr lang="en-GB" sz="1800" dirty="0"/>
              <a:t>Post-processing strategy</a:t>
            </a:r>
          </a:p>
          <a:p>
            <a:r>
              <a:rPr lang="en-GB" sz="1800" dirty="0"/>
              <a:t>MEMS PC parametric optimization</a:t>
            </a:r>
          </a:p>
          <a:p>
            <a:r>
              <a:rPr lang="en-GB" sz="1800" dirty="0"/>
              <a:t>Results summary</a:t>
            </a:r>
          </a:p>
          <a:p>
            <a:r>
              <a:rPr lang="en-GB" sz="1800" dirty="0"/>
              <a:t>Benefits of simulations</a:t>
            </a:r>
          </a:p>
          <a:p>
            <a:pPr marL="0" indent="0">
              <a:buNone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17289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0FF28-7702-A2FF-FA57-0FC7CF582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Csem at a glance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3D7BE83-DC42-E1B0-3B5F-49EF513B4419}"/>
              </a:ext>
            </a:extLst>
          </p:cNvPr>
          <p:cNvGrpSpPr/>
          <p:nvPr/>
        </p:nvGrpSpPr>
        <p:grpSpPr>
          <a:xfrm>
            <a:off x="3667842" y="4701453"/>
            <a:ext cx="1507533" cy="1498277"/>
            <a:chOff x="4326414" y="4237118"/>
            <a:chExt cx="1507533" cy="1498277"/>
          </a:xfrm>
        </p:grpSpPr>
        <p:sp>
          <p:nvSpPr>
            <p:cNvPr id="6" name="Freeform 97">
              <a:extLst>
                <a:ext uri="{FF2B5EF4-FFF2-40B4-BE49-F238E27FC236}">
                  <a16:creationId xmlns:a16="http://schemas.microsoft.com/office/drawing/2014/main" id="{53677475-60CC-1322-6294-BDD57FB4C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9500" y="4237118"/>
              <a:ext cx="544837" cy="521568"/>
            </a:xfrm>
            <a:custGeom>
              <a:avLst/>
              <a:gdLst>
                <a:gd name="T0" fmla="*/ 594 w 638"/>
                <a:gd name="T1" fmla="*/ 449 h 612"/>
                <a:gd name="T2" fmla="*/ 514 w 638"/>
                <a:gd name="T3" fmla="*/ 183 h 612"/>
                <a:gd name="T4" fmla="*/ 494 w 638"/>
                <a:gd name="T5" fmla="*/ 131 h 612"/>
                <a:gd name="T6" fmla="*/ 554 w 638"/>
                <a:gd name="T7" fmla="*/ 99 h 612"/>
                <a:gd name="T8" fmla="*/ 522 w 638"/>
                <a:gd name="T9" fmla="*/ 0 h 612"/>
                <a:gd name="T10" fmla="*/ 237 w 638"/>
                <a:gd name="T11" fmla="*/ 32 h 612"/>
                <a:gd name="T12" fmla="*/ 269 w 638"/>
                <a:gd name="T13" fmla="*/ 131 h 612"/>
                <a:gd name="T14" fmla="*/ 433 w 638"/>
                <a:gd name="T15" fmla="*/ 183 h 612"/>
                <a:gd name="T16" fmla="*/ 95 w 638"/>
                <a:gd name="T17" fmla="*/ 205 h 612"/>
                <a:gd name="T18" fmla="*/ 35 w 638"/>
                <a:gd name="T19" fmla="*/ 449 h 612"/>
                <a:gd name="T20" fmla="*/ 0 w 638"/>
                <a:gd name="T21" fmla="*/ 578 h 612"/>
                <a:gd name="T22" fmla="*/ 604 w 638"/>
                <a:gd name="T23" fmla="*/ 612 h 612"/>
                <a:gd name="T24" fmla="*/ 638 w 638"/>
                <a:gd name="T25" fmla="*/ 484 h 612"/>
                <a:gd name="T26" fmla="*/ 251 w 638"/>
                <a:gd name="T27" fmla="*/ 99 h 612"/>
                <a:gd name="T28" fmla="*/ 269 w 638"/>
                <a:gd name="T29" fmla="*/ 14 h 612"/>
                <a:gd name="T30" fmla="*/ 540 w 638"/>
                <a:gd name="T31" fmla="*/ 32 h 612"/>
                <a:gd name="T32" fmla="*/ 522 w 638"/>
                <a:gd name="T33" fmla="*/ 117 h 612"/>
                <a:gd name="T34" fmla="*/ 251 w 638"/>
                <a:gd name="T35" fmla="*/ 99 h 612"/>
                <a:gd name="T36" fmla="*/ 480 w 638"/>
                <a:gd name="T37" fmla="*/ 131 h 612"/>
                <a:gd name="T38" fmla="*/ 447 w 638"/>
                <a:gd name="T39" fmla="*/ 183 h 612"/>
                <a:gd name="T40" fmla="*/ 624 w 638"/>
                <a:gd name="T41" fmla="*/ 578 h 612"/>
                <a:gd name="T42" fmla="*/ 35 w 638"/>
                <a:gd name="T43" fmla="*/ 598 h 612"/>
                <a:gd name="T44" fmla="*/ 14 w 638"/>
                <a:gd name="T45" fmla="*/ 484 h 612"/>
                <a:gd name="T46" fmla="*/ 50 w 638"/>
                <a:gd name="T47" fmla="*/ 463 h 612"/>
                <a:gd name="T48" fmla="*/ 109 w 638"/>
                <a:gd name="T49" fmla="*/ 208 h 612"/>
                <a:gd name="T50" fmla="*/ 514 w 638"/>
                <a:gd name="T51" fmla="*/ 197 h 612"/>
                <a:gd name="T52" fmla="*/ 581 w 638"/>
                <a:gd name="T53" fmla="*/ 458 h 612"/>
                <a:gd name="T54" fmla="*/ 604 w 638"/>
                <a:gd name="T55" fmla="*/ 463 h 612"/>
                <a:gd name="T56" fmla="*/ 624 w 638"/>
                <a:gd name="T57" fmla="*/ 578 h 612"/>
                <a:gd name="T58" fmla="*/ 513 w 638"/>
                <a:gd name="T59" fmla="*/ 378 h 612"/>
                <a:gd name="T60" fmla="*/ 528 w 638"/>
                <a:gd name="T61" fmla="*/ 360 h 612"/>
                <a:gd name="T62" fmla="*/ 492 w 638"/>
                <a:gd name="T63" fmla="*/ 223 h 612"/>
                <a:gd name="T64" fmla="*/ 297 w 638"/>
                <a:gd name="T65" fmla="*/ 238 h 612"/>
                <a:gd name="T66" fmla="*/ 300 w 638"/>
                <a:gd name="T67" fmla="*/ 373 h 612"/>
                <a:gd name="T68" fmla="*/ 311 w 638"/>
                <a:gd name="T69" fmla="*/ 238 h 612"/>
                <a:gd name="T70" fmla="*/ 492 w 638"/>
                <a:gd name="T71" fmla="*/ 237 h 612"/>
                <a:gd name="T72" fmla="*/ 515 w 638"/>
                <a:gd name="T73" fmla="*/ 362 h 612"/>
                <a:gd name="T74" fmla="*/ 513 w 638"/>
                <a:gd name="T75" fmla="*/ 364 h 612"/>
                <a:gd name="T76" fmla="*/ 310 w 638"/>
                <a:gd name="T77" fmla="*/ 363 h 612"/>
                <a:gd name="T78" fmla="*/ 311 w 638"/>
                <a:gd name="T79" fmla="*/ 238 h 612"/>
                <a:gd name="T80" fmla="*/ 252 w 638"/>
                <a:gd name="T81" fmla="*/ 289 h 612"/>
                <a:gd name="T82" fmla="*/ 270 w 638"/>
                <a:gd name="T83" fmla="*/ 239 h 612"/>
                <a:gd name="T84" fmla="*/ 255 w 638"/>
                <a:gd name="T85" fmla="*/ 223 h 612"/>
                <a:gd name="T86" fmla="*/ 129 w 638"/>
                <a:gd name="T87" fmla="*/ 237 h 612"/>
                <a:gd name="T88" fmla="*/ 127 w 638"/>
                <a:gd name="T89" fmla="*/ 284 h 612"/>
                <a:gd name="T90" fmla="*/ 143 w 638"/>
                <a:gd name="T91" fmla="*/ 239 h 612"/>
                <a:gd name="T92" fmla="*/ 255 w 638"/>
                <a:gd name="T93" fmla="*/ 237 h 612"/>
                <a:gd name="T94" fmla="*/ 254 w 638"/>
                <a:gd name="T95" fmla="*/ 273 h 612"/>
                <a:gd name="T96" fmla="*/ 138 w 638"/>
                <a:gd name="T97" fmla="*/ 275 h 612"/>
                <a:gd name="T98" fmla="*/ 143 w 638"/>
                <a:gd name="T99" fmla="*/ 239 h 612"/>
                <a:gd name="T100" fmla="*/ 581 w 638"/>
                <a:gd name="T101" fmla="*/ 519 h 612"/>
                <a:gd name="T102" fmla="*/ 51 w 638"/>
                <a:gd name="T103" fmla="*/ 512 h 612"/>
                <a:gd name="T104" fmla="*/ 581 w 638"/>
                <a:gd name="T105" fmla="*/ 505 h 612"/>
                <a:gd name="T106" fmla="*/ 512 w 638"/>
                <a:gd name="T107" fmla="*/ 82 h 612"/>
                <a:gd name="T108" fmla="*/ 307 w 638"/>
                <a:gd name="T109" fmla="*/ 89 h 612"/>
                <a:gd name="T110" fmla="*/ 307 w 638"/>
                <a:gd name="T111" fmla="*/ 75 h 612"/>
                <a:gd name="T112" fmla="*/ 512 w 638"/>
                <a:gd name="T113" fmla="*/ 82 h 612"/>
                <a:gd name="T114" fmla="*/ 505 w 638"/>
                <a:gd name="T115" fmla="*/ 57 h 612"/>
                <a:gd name="T116" fmla="*/ 300 w 638"/>
                <a:gd name="T117" fmla="*/ 50 h 612"/>
                <a:gd name="T118" fmla="*/ 505 w 638"/>
                <a:gd name="T119" fmla="*/ 4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8" h="612">
                  <a:moveTo>
                    <a:pt x="604" y="449"/>
                  </a:moveTo>
                  <a:cubicBezTo>
                    <a:pt x="594" y="449"/>
                    <a:pt x="594" y="449"/>
                    <a:pt x="594" y="449"/>
                  </a:cubicBezTo>
                  <a:cubicBezTo>
                    <a:pt x="543" y="205"/>
                    <a:pt x="543" y="205"/>
                    <a:pt x="543" y="205"/>
                  </a:cubicBezTo>
                  <a:cubicBezTo>
                    <a:pt x="540" y="193"/>
                    <a:pt x="528" y="183"/>
                    <a:pt x="514" y="183"/>
                  </a:cubicBezTo>
                  <a:cubicBezTo>
                    <a:pt x="494" y="183"/>
                    <a:pt x="494" y="183"/>
                    <a:pt x="494" y="183"/>
                  </a:cubicBezTo>
                  <a:cubicBezTo>
                    <a:pt x="494" y="131"/>
                    <a:pt x="494" y="131"/>
                    <a:pt x="494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39" y="131"/>
                    <a:pt x="554" y="117"/>
                    <a:pt x="554" y="99"/>
                  </a:cubicBezTo>
                  <a:cubicBezTo>
                    <a:pt x="554" y="32"/>
                    <a:pt x="554" y="32"/>
                    <a:pt x="554" y="32"/>
                  </a:cubicBezTo>
                  <a:cubicBezTo>
                    <a:pt x="554" y="15"/>
                    <a:pt x="539" y="0"/>
                    <a:pt x="522" y="0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51" y="0"/>
                    <a:pt x="237" y="15"/>
                    <a:pt x="237" y="32"/>
                  </a:cubicBezTo>
                  <a:cubicBezTo>
                    <a:pt x="237" y="99"/>
                    <a:pt x="237" y="99"/>
                    <a:pt x="237" y="99"/>
                  </a:cubicBezTo>
                  <a:cubicBezTo>
                    <a:pt x="237" y="117"/>
                    <a:pt x="251" y="131"/>
                    <a:pt x="269" y="131"/>
                  </a:cubicBezTo>
                  <a:cubicBezTo>
                    <a:pt x="433" y="131"/>
                    <a:pt x="433" y="131"/>
                    <a:pt x="433" y="131"/>
                  </a:cubicBezTo>
                  <a:cubicBezTo>
                    <a:pt x="433" y="183"/>
                    <a:pt x="433" y="183"/>
                    <a:pt x="433" y="183"/>
                  </a:cubicBezTo>
                  <a:cubicBezTo>
                    <a:pt x="124" y="183"/>
                    <a:pt x="124" y="183"/>
                    <a:pt x="124" y="183"/>
                  </a:cubicBezTo>
                  <a:cubicBezTo>
                    <a:pt x="111" y="183"/>
                    <a:pt x="98" y="193"/>
                    <a:pt x="95" y="205"/>
                  </a:cubicBezTo>
                  <a:cubicBezTo>
                    <a:pt x="44" y="449"/>
                    <a:pt x="44" y="449"/>
                    <a:pt x="44" y="449"/>
                  </a:cubicBezTo>
                  <a:cubicBezTo>
                    <a:pt x="35" y="449"/>
                    <a:pt x="35" y="449"/>
                    <a:pt x="35" y="449"/>
                  </a:cubicBezTo>
                  <a:cubicBezTo>
                    <a:pt x="15" y="449"/>
                    <a:pt x="0" y="465"/>
                    <a:pt x="0" y="484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0" y="597"/>
                    <a:pt x="15" y="612"/>
                    <a:pt x="35" y="612"/>
                  </a:cubicBezTo>
                  <a:cubicBezTo>
                    <a:pt x="604" y="612"/>
                    <a:pt x="604" y="612"/>
                    <a:pt x="604" y="612"/>
                  </a:cubicBezTo>
                  <a:cubicBezTo>
                    <a:pt x="623" y="612"/>
                    <a:pt x="638" y="597"/>
                    <a:pt x="638" y="578"/>
                  </a:cubicBezTo>
                  <a:cubicBezTo>
                    <a:pt x="638" y="484"/>
                    <a:pt x="638" y="484"/>
                    <a:pt x="638" y="484"/>
                  </a:cubicBezTo>
                  <a:cubicBezTo>
                    <a:pt x="638" y="465"/>
                    <a:pt x="623" y="449"/>
                    <a:pt x="604" y="449"/>
                  </a:cubicBezTo>
                  <a:close/>
                  <a:moveTo>
                    <a:pt x="251" y="99"/>
                  </a:moveTo>
                  <a:cubicBezTo>
                    <a:pt x="251" y="32"/>
                    <a:pt x="251" y="32"/>
                    <a:pt x="251" y="32"/>
                  </a:cubicBezTo>
                  <a:cubicBezTo>
                    <a:pt x="251" y="22"/>
                    <a:pt x="259" y="14"/>
                    <a:pt x="269" y="14"/>
                  </a:cubicBezTo>
                  <a:cubicBezTo>
                    <a:pt x="522" y="14"/>
                    <a:pt x="522" y="14"/>
                    <a:pt x="522" y="14"/>
                  </a:cubicBezTo>
                  <a:cubicBezTo>
                    <a:pt x="531" y="14"/>
                    <a:pt x="540" y="22"/>
                    <a:pt x="540" y="32"/>
                  </a:cubicBezTo>
                  <a:cubicBezTo>
                    <a:pt x="540" y="99"/>
                    <a:pt x="540" y="99"/>
                    <a:pt x="540" y="99"/>
                  </a:cubicBezTo>
                  <a:cubicBezTo>
                    <a:pt x="540" y="109"/>
                    <a:pt x="531" y="117"/>
                    <a:pt x="522" y="117"/>
                  </a:cubicBezTo>
                  <a:cubicBezTo>
                    <a:pt x="269" y="117"/>
                    <a:pt x="269" y="117"/>
                    <a:pt x="269" y="117"/>
                  </a:cubicBezTo>
                  <a:cubicBezTo>
                    <a:pt x="259" y="117"/>
                    <a:pt x="251" y="109"/>
                    <a:pt x="251" y="99"/>
                  </a:cubicBezTo>
                  <a:close/>
                  <a:moveTo>
                    <a:pt x="447" y="131"/>
                  </a:moveTo>
                  <a:cubicBezTo>
                    <a:pt x="480" y="131"/>
                    <a:pt x="480" y="131"/>
                    <a:pt x="480" y="131"/>
                  </a:cubicBezTo>
                  <a:cubicBezTo>
                    <a:pt x="480" y="183"/>
                    <a:pt x="480" y="183"/>
                    <a:pt x="480" y="183"/>
                  </a:cubicBezTo>
                  <a:cubicBezTo>
                    <a:pt x="447" y="183"/>
                    <a:pt x="447" y="183"/>
                    <a:pt x="447" y="183"/>
                  </a:cubicBezTo>
                  <a:lnTo>
                    <a:pt x="447" y="131"/>
                  </a:lnTo>
                  <a:close/>
                  <a:moveTo>
                    <a:pt x="624" y="578"/>
                  </a:moveTo>
                  <a:cubicBezTo>
                    <a:pt x="624" y="589"/>
                    <a:pt x="615" y="598"/>
                    <a:pt x="604" y="598"/>
                  </a:cubicBezTo>
                  <a:cubicBezTo>
                    <a:pt x="35" y="598"/>
                    <a:pt x="35" y="598"/>
                    <a:pt x="35" y="598"/>
                  </a:cubicBezTo>
                  <a:cubicBezTo>
                    <a:pt x="23" y="598"/>
                    <a:pt x="14" y="589"/>
                    <a:pt x="14" y="578"/>
                  </a:cubicBezTo>
                  <a:cubicBezTo>
                    <a:pt x="14" y="484"/>
                    <a:pt x="14" y="484"/>
                    <a:pt x="14" y="484"/>
                  </a:cubicBezTo>
                  <a:cubicBezTo>
                    <a:pt x="14" y="473"/>
                    <a:pt x="23" y="463"/>
                    <a:pt x="35" y="463"/>
                  </a:cubicBezTo>
                  <a:cubicBezTo>
                    <a:pt x="50" y="463"/>
                    <a:pt x="50" y="463"/>
                    <a:pt x="50" y="463"/>
                  </a:cubicBezTo>
                  <a:cubicBezTo>
                    <a:pt x="53" y="463"/>
                    <a:pt x="56" y="461"/>
                    <a:pt x="57" y="458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0" y="202"/>
                    <a:pt x="117" y="197"/>
                    <a:pt x="124" y="197"/>
                  </a:cubicBezTo>
                  <a:cubicBezTo>
                    <a:pt x="514" y="197"/>
                    <a:pt x="514" y="197"/>
                    <a:pt x="514" y="197"/>
                  </a:cubicBezTo>
                  <a:cubicBezTo>
                    <a:pt x="521" y="197"/>
                    <a:pt x="528" y="202"/>
                    <a:pt x="529" y="208"/>
                  </a:cubicBezTo>
                  <a:cubicBezTo>
                    <a:pt x="581" y="458"/>
                    <a:pt x="581" y="458"/>
                    <a:pt x="581" y="458"/>
                  </a:cubicBezTo>
                  <a:cubicBezTo>
                    <a:pt x="582" y="461"/>
                    <a:pt x="585" y="463"/>
                    <a:pt x="588" y="463"/>
                  </a:cubicBezTo>
                  <a:cubicBezTo>
                    <a:pt x="604" y="463"/>
                    <a:pt x="604" y="463"/>
                    <a:pt x="604" y="463"/>
                  </a:cubicBezTo>
                  <a:cubicBezTo>
                    <a:pt x="615" y="463"/>
                    <a:pt x="624" y="473"/>
                    <a:pt x="624" y="484"/>
                  </a:cubicBezTo>
                  <a:lnTo>
                    <a:pt x="624" y="578"/>
                  </a:lnTo>
                  <a:close/>
                  <a:moveTo>
                    <a:pt x="312" y="378"/>
                  </a:moveTo>
                  <a:cubicBezTo>
                    <a:pt x="513" y="378"/>
                    <a:pt x="513" y="378"/>
                    <a:pt x="513" y="378"/>
                  </a:cubicBezTo>
                  <a:cubicBezTo>
                    <a:pt x="518" y="378"/>
                    <a:pt x="522" y="376"/>
                    <a:pt x="525" y="373"/>
                  </a:cubicBezTo>
                  <a:cubicBezTo>
                    <a:pt x="528" y="369"/>
                    <a:pt x="529" y="365"/>
                    <a:pt x="528" y="360"/>
                  </a:cubicBezTo>
                  <a:cubicBezTo>
                    <a:pt x="509" y="237"/>
                    <a:pt x="509" y="237"/>
                    <a:pt x="509" y="237"/>
                  </a:cubicBezTo>
                  <a:cubicBezTo>
                    <a:pt x="508" y="229"/>
                    <a:pt x="500" y="223"/>
                    <a:pt x="492" y="223"/>
                  </a:cubicBezTo>
                  <a:cubicBezTo>
                    <a:pt x="313" y="223"/>
                    <a:pt x="313" y="223"/>
                    <a:pt x="313" y="223"/>
                  </a:cubicBezTo>
                  <a:cubicBezTo>
                    <a:pt x="304" y="223"/>
                    <a:pt x="297" y="230"/>
                    <a:pt x="297" y="238"/>
                  </a:cubicBezTo>
                  <a:cubicBezTo>
                    <a:pt x="296" y="361"/>
                    <a:pt x="296" y="361"/>
                    <a:pt x="296" y="361"/>
                  </a:cubicBezTo>
                  <a:cubicBezTo>
                    <a:pt x="295" y="365"/>
                    <a:pt x="297" y="370"/>
                    <a:pt x="300" y="373"/>
                  </a:cubicBezTo>
                  <a:cubicBezTo>
                    <a:pt x="303" y="376"/>
                    <a:pt x="308" y="378"/>
                    <a:pt x="312" y="378"/>
                  </a:cubicBezTo>
                  <a:close/>
                  <a:moveTo>
                    <a:pt x="311" y="238"/>
                  </a:moveTo>
                  <a:cubicBezTo>
                    <a:pt x="311" y="238"/>
                    <a:pt x="312" y="237"/>
                    <a:pt x="313" y="237"/>
                  </a:cubicBezTo>
                  <a:cubicBezTo>
                    <a:pt x="492" y="237"/>
                    <a:pt x="492" y="237"/>
                    <a:pt x="492" y="237"/>
                  </a:cubicBezTo>
                  <a:cubicBezTo>
                    <a:pt x="494" y="237"/>
                    <a:pt x="495" y="239"/>
                    <a:pt x="495" y="239"/>
                  </a:cubicBezTo>
                  <a:cubicBezTo>
                    <a:pt x="515" y="362"/>
                    <a:pt x="515" y="362"/>
                    <a:pt x="515" y="362"/>
                  </a:cubicBezTo>
                  <a:cubicBezTo>
                    <a:pt x="515" y="363"/>
                    <a:pt x="515" y="363"/>
                    <a:pt x="514" y="363"/>
                  </a:cubicBezTo>
                  <a:cubicBezTo>
                    <a:pt x="514" y="364"/>
                    <a:pt x="514" y="364"/>
                    <a:pt x="513" y="364"/>
                  </a:cubicBezTo>
                  <a:cubicBezTo>
                    <a:pt x="312" y="364"/>
                    <a:pt x="312" y="364"/>
                    <a:pt x="312" y="364"/>
                  </a:cubicBezTo>
                  <a:cubicBezTo>
                    <a:pt x="311" y="364"/>
                    <a:pt x="311" y="363"/>
                    <a:pt x="310" y="363"/>
                  </a:cubicBezTo>
                  <a:cubicBezTo>
                    <a:pt x="310" y="363"/>
                    <a:pt x="310" y="362"/>
                    <a:pt x="310" y="361"/>
                  </a:cubicBezTo>
                  <a:lnTo>
                    <a:pt x="311" y="238"/>
                  </a:lnTo>
                  <a:close/>
                  <a:moveTo>
                    <a:pt x="138" y="289"/>
                  </a:moveTo>
                  <a:cubicBezTo>
                    <a:pt x="252" y="289"/>
                    <a:pt x="252" y="289"/>
                    <a:pt x="252" y="289"/>
                  </a:cubicBezTo>
                  <a:cubicBezTo>
                    <a:pt x="261" y="289"/>
                    <a:pt x="268" y="282"/>
                    <a:pt x="268" y="274"/>
                  </a:cubicBezTo>
                  <a:cubicBezTo>
                    <a:pt x="270" y="239"/>
                    <a:pt x="270" y="239"/>
                    <a:pt x="270" y="239"/>
                  </a:cubicBezTo>
                  <a:cubicBezTo>
                    <a:pt x="270" y="235"/>
                    <a:pt x="269" y="231"/>
                    <a:pt x="266" y="228"/>
                  </a:cubicBezTo>
                  <a:cubicBezTo>
                    <a:pt x="263" y="225"/>
                    <a:pt x="259" y="223"/>
                    <a:pt x="255" y="223"/>
                  </a:cubicBezTo>
                  <a:cubicBezTo>
                    <a:pt x="146" y="223"/>
                    <a:pt x="146" y="223"/>
                    <a:pt x="146" y="223"/>
                  </a:cubicBezTo>
                  <a:cubicBezTo>
                    <a:pt x="138" y="223"/>
                    <a:pt x="130" y="229"/>
                    <a:pt x="129" y="237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3" y="276"/>
                    <a:pt x="124" y="280"/>
                    <a:pt x="127" y="284"/>
                  </a:cubicBezTo>
                  <a:cubicBezTo>
                    <a:pt x="130" y="287"/>
                    <a:pt x="134" y="289"/>
                    <a:pt x="138" y="289"/>
                  </a:cubicBezTo>
                  <a:close/>
                  <a:moveTo>
                    <a:pt x="143" y="239"/>
                  </a:moveTo>
                  <a:cubicBezTo>
                    <a:pt x="143" y="239"/>
                    <a:pt x="144" y="237"/>
                    <a:pt x="146" y="237"/>
                  </a:cubicBezTo>
                  <a:cubicBezTo>
                    <a:pt x="255" y="237"/>
                    <a:pt x="255" y="237"/>
                    <a:pt x="255" y="237"/>
                  </a:cubicBezTo>
                  <a:cubicBezTo>
                    <a:pt x="256" y="237"/>
                    <a:pt x="256" y="238"/>
                    <a:pt x="256" y="238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274"/>
                    <a:pt x="253" y="275"/>
                    <a:pt x="252" y="275"/>
                  </a:cubicBezTo>
                  <a:cubicBezTo>
                    <a:pt x="138" y="275"/>
                    <a:pt x="138" y="275"/>
                    <a:pt x="138" y="275"/>
                  </a:cubicBezTo>
                  <a:cubicBezTo>
                    <a:pt x="138" y="275"/>
                    <a:pt x="137" y="274"/>
                    <a:pt x="137" y="274"/>
                  </a:cubicBezTo>
                  <a:lnTo>
                    <a:pt x="143" y="239"/>
                  </a:lnTo>
                  <a:close/>
                  <a:moveTo>
                    <a:pt x="588" y="512"/>
                  </a:moveTo>
                  <a:cubicBezTo>
                    <a:pt x="588" y="516"/>
                    <a:pt x="584" y="519"/>
                    <a:pt x="581" y="519"/>
                  </a:cubicBezTo>
                  <a:cubicBezTo>
                    <a:pt x="58" y="519"/>
                    <a:pt x="58" y="519"/>
                    <a:pt x="58" y="519"/>
                  </a:cubicBezTo>
                  <a:cubicBezTo>
                    <a:pt x="54" y="519"/>
                    <a:pt x="51" y="516"/>
                    <a:pt x="51" y="512"/>
                  </a:cubicBezTo>
                  <a:cubicBezTo>
                    <a:pt x="51" y="508"/>
                    <a:pt x="54" y="505"/>
                    <a:pt x="58" y="505"/>
                  </a:cubicBezTo>
                  <a:cubicBezTo>
                    <a:pt x="581" y="505"/>
                    <a:pt x="581" y="505"/>
                    <a:pt x="581" y="505"/>
                  </a:cubicBezTo>
                  <a:cubicBezTo>
                    <a:pt x="584" y="505"/>
                    <a:pt x="588" y="508"/>
                    <a:pt x="588" y="512"/>
                  </a:cubicBezTo>
                  <a:close/>
                  <a:moveTo>
                    <a:pt x="512" y="82"/>
                  </a:moveTo>
                  <a:cubicBezTo>
                    <a:pt x="512" y="86"/>
                    <a:pt x="508" y="89"/>
                    <a:pt x="505" y="89"/>
                  </a:cubicBezTo>
                  <a:cubicBezTo>
                    <a:pt x="307" y="89"/>
                    <a:pt x="307" y="89"/>
                    <a:pt x="307" y="89"/>
                  </a:cubicBezTo>
                  <a:cubicBezTo>
                    <a:pt x="304" y="89"/>
                    <a:pt x="300" y="86"/>
                    <a:pt x="300" y="82"/>
                  </a:cubicBezTo>
                  <a:cubicBezTo>
                    <a:pt x="300" y="78"/>
                    <a:pt x="304" y="75"/>
                    <a:pt x="307" y="75"/>
                  </a:cubicBezTo>
                  <a:cubicBezTo>
                    <a:pt x="505" y="75"/>
                    <a:pt x="505" y="75"/>
                    <a:pt x="505" y="75"/>
                  </a:cubicBezTo>
                  <a:cubicBezTo>
                    <a:pt x="508" y="75"/>
                    <a:pt x="512" y="78"/>
                    <a:pt x="512" y="82"/>
                  </a:cubicBezTo>
                  <a:close/>
                  <a:moveTo>
                    <a:pt x="512" y="50"/>
                  </a:moveTo>
                  <a:cubicBezTo>
                    <a:pt x="512" y="53"/>
                    <a:pt x="508" y="57"/>
                    <a:pt x="505" y="57"/>
                  </a:cubicBezTo>
                  <a:cubicBezTo>
                    <a:pt x="307" y="57"/>
                    <a:pt x="307" y="57"/>
                    <a:pt x="307" y="57"/>
                  </a:cubicBezTo>
                  <a:cubicBezTo>
                    <a:pt x="304" y="57"/>
                    <a:pt x="300" y="53"/>
                    <a:pt x="300" y="50"/>
                  </a:cubicBezTo>
                  <a:cubicBezTo>
                    <a:pt x="300" y="46"/>
                    <a:pt x="304" y="43"/>
                    <a:pt x="307" y="43"/>
                  </a:cubicBezTo>
                  <a:cubicBezTo>
                    <a:pt x="505" y="43"/>
                    <a:pt x="505" y="43"/>
                    <a:pt x="505" y="43"/>
                  </a:cubicBezTo>
                  <a:cubicBezTo>
                    <a:pt x="508" y="43"/>
                    <a:pt x="512" y="46"/>
                    <a:pt x="512" y="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object 3">
              <a:extLst>
                <a:ext uri="{FF2B5EF4-FFF2-40B4-BE49-F238E27FC236}">
                  <a16:creationId xmlns:a16="http://schemas.microsoft.com/office/drawing/2014/main" id="{B675895F-7950-1A49-7380-AA1DC0B2A8B4}"/>
                </a:ext>
              </a:extLst>
            </p:cNvPr>
            <p:cNvSpPr txBox="1">
              <a:spLocks/>
            </p:cNvSpPr>
            <p:nvPr/>
          </p:nvSpPr>
          <p:spPr>
            <a:xfrm>
              <a:off x="4326414" y="5084862"/>
              <a:ext cx="1507533" cy="650533"/>
            </a:xfrm>
            <a:prstGeom prst="rect">
              <a:avLst/>
            </a:prstGeom>
          </p:spPr>
          <p:txBody>
            <a:bodyPr vert="horz" wrap="square" lIns="0" tIns="9242" rIns="0" bIns="0" rtlCol="0" anchor="t">
              <a:spAutoFit/>
            </a:bodyPr>
            <a:lstStyle>
              <a:lvl1pPr marL="0">
                <a:defRPr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latin typeface="+mn-lt"/>
                  <a:ea typeface="+mn-ea"/>
                  <a:cs typeface="+mn-cs"/>
                </a:defRPr>
              </a:lvl9pPr>
            </a:lstStyle>
            <a:p>
              <a:pPr marL="6350" marR="2540" defTabSz="554492">
                <a:lnSpc>
                  <a:spcPts val="1840"/>
                </a:lnSpc>
                <a:defRPr/>
              </a:pPr>
              <a:r>
                <a:rPr lang="en-US" sz="3000">
                  <a:solidFill>
                    <a:srgbClr val="003264"/>
                  </a:solidFill>
                  <a:latin typeface="Arial Black"/>
                </a:rPr>
                <a:t>107.6</a:t>
              </a:r>
              <a:endParaRPr lang="en-US">
                <a:ea typeface="+mn-ea"/>
                <a:cs typeface="+mn-cs"/>
              </a:endParaRPr>
            </a:p>
            <a:p>
              <a:pPr marL="6350" marR="2540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H" sz="1200">
                  <a:solidFill>
                    <a:srgbClr val="003264"/>
                  </a:solidFill>
                  <a:latin typeface="Arial Black"/>
                </a:rPr>
                <a:t>M</a:t>
              </a:r>
              <a:r>
                <a:rPr kumimoji="0" lang="fr-CH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fr-CH" sz="12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/>
                </a:rPr>
                <a:t>TURNOVER</a:t>
              </a:r>
              <a:endParaRPr lang="fr-CH" sz="1200" b="0" i="0" u="none" strike="noStrike" kern="1200" cap="none" spc="0" normalizeH="0" baseline="0" noProof="0">
                <a:ln>
                  <a:noFill/>
                </a:ln>
                <a:solidFill>
                  <a:srgbClr val="003264"/>
                </a:solidFill>
                <a:effectLst/>
                <a:uLnTx/>
                <a:uFillTx/>
                <a:latin typeface="Arial Black"/>
              </a:endParaRPr>
            </a:p>
            <a:p>
              <a:pPr marL="6350" marR="2540" lvl="0" indent="0" algn="l" defTabSz="554492" rtl="0" eaLnBrk="1" fontAlgn="auto" latinLnBrk="0" hangingPunct="1">
                <a:lnSpc>
                  <a:spcPts val="14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2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/>
                </a:rPr>
                <a:t>in 2023</a:t>
              </a:r>
              <a:endParaRPr lang="en-US" sz="1200" b="0" i="0" u="none" strike="noStrike" kern="1200" cap="none" spc="0" normalizeH="0" baseline="0" noProof="0">
                <a:ln>
                  <a:noFill/>
                </a:ln>
                <a:solidFill>
                  <a:srgbClr val="003264"/>
                </a:solidFill>
                <a:effectLst/>
                <a:uLnTx/>
                <a:uFillTx/>
                <a:latin typeface="Arial Black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2261919-6F6F-E0C7-0B59-E99D549BBDBA}"/>
              </a:ext>
            </a:extLst>
          </p:cNvPr>
          <p:cNvGrpSpPr/>
          <p:nvPr/>
        </p:nvGrpSpPr>
        <p:grpSpPr>
          <a:xfrm>
            <a:off x="554182" y="4703795"/>
            <a:ext cx="1040461" cy="1319939"/>
            <a:chOff x="918968" y="4224257"/>
            <a:chExt cx="1040461" cy="1319939"/>
          </a:xfrm>
        </p:grpSpPr>
        <p:sp>
          <p:nvSpPr>
            <p:cNvPr id="9" name="object 3">
              <a:extLst>
                <a:ext uri="{FF2B5EF4-FFF2-40B4-BE49-F238E27FC236}">
                  <a16:creationId xmlns:a16="http://schemas.microsoft.com/office/drawing/2014/main" id="{D1DFAAB7-B701-3409-BDAE-F1CE1E9E90DF}"/>
                </a:ext>
              </a:extLst>
            </p:cNvPr>
            <p:cNvSpPr txBox="1">
              <a:spLocks/>
            </p:cNvSpPr>
            <p:nvPr/>
          </p:nvSpPr>
          <p:spPr>
            <a:xfrm>
              <a:off x="918968" y="5090383"/>
              <a:ext cx="1040461" cy="453813"/>
            </a:xfrm>
            <a:prstGeom prst="rect">
              <a:avLst/>
            </a:prstGeom>
          </p:spPr>
          <p:txBody>
            <a:bodyPr vert="horz" wrap="square" lIns="0" tIns="9242" rIns="0" bIns="0" rtlCol="0">
              <a:spAutoFit/>
            </a:bodyPr>
            <a:lstStyle>
              <a:lvl1pPr marL="0">
                <a:defRPr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latin typeface="+mn-lt"/>
                  <a:ea typeface="+mn-ea"/>
                  <a:cs typeface="+mn-cs"/>
                </a:defRPr>
              </a:lvl9pPr>
            </a:lstStyle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1984 </a:t>
              </a:r>
            </a:p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2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FOUNDED</a:t>
              </a:r>
            </a:p>
          </p:txBody>
        </p:sp>
        <p:sp>
          <p:nvSpPr>
            <p:cNvPr id="10" name="Freeform 113">
              <a:extLst>
                <a:ext uri="{FF2B5EF4-FFF2-40B4-BE49-F238E27FC236}">
                  <a16:creationId xmlns:a16="http://schemas.microsoft.com/office/drawing/2014/main" id="{424F16A3-5B99-C527-0D79-D56E220E9B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6042" y="4224257"/>
              <a:ext cx="600508" cy="586676"/>
            </a:xfrm>
            <a:custGeom>
              <a:avLst/>
              <a:gdLst>
                <a:gd name="T0" fmla="*/ 530 w 582"/>
                <a:gd name="T1" fmla="*/ 0 h 569"/>
                <a:gd name="T2" fmla="*/ 237 w 582"/>
                <a:gd name="T3" fmla="*/ 196 h 569"/>
                <a:gd name="T4" fmla="*/ 44 w 582"/>
                <a:gd name="T5" fmla="*/ 285 h 569"/>
                <a:gd name="T6" fmla="*/ 52 w 582"/>
                <a:gd name="T7" fmla="*/ 295 h 569"/>
                <a:gd name="T8" fmla="*/ 138 w 582"/>
                <a:gd name="T9" fmla="*/ 305 h 569"/>
                <a:gd name="T10" fmla="*/ 109 w 582"/>
                <a:gd name="T11" fmla="*/ 362 h 569"/>
                <a:gd name="T12" fmla="*/ 197 w 582"/>
                <a:gd name="T13" fmla="*/ 466 h 569"/>
                <a:gd name="T14" fmla="*/ 238 w 582"/>
                <a:gd name="T15" fmla="*/ 432 h 569"/>
                <a:gd name="T16" fmla="*/ 265 w 582"/>
                <a:gd name="T17" fmla="*/ 432 h 569"/>
                <a:gd name="T18" fmla="*/ 275 w 582"/>
                <a:gd name="T19" fmla="*/ 518 h 569"/>
                <a:gd name="T20" fmla="*/ 282 w 582"/>
                <a:gd name="T21" fmla="*/ 527 h 569"/>
                <a:gd name="T22" fmla="*/ 366 w 582"/>
                <a:gd name="T23" fmla="*/ 454 h 569"/>
                <a:gd name="T24" fmla="*/ 481 w 582"/>
                <a:gd name="T25" fmla="*/ 235 h 569"/>
                <a:gd name="T26" fmla="*/ 63 w 582"/>
                <a:gd name="T27" fmla="*/ 278 h 569"/>
                <a:gd name="T28" fmla="*/ 225 w 582"/>
                <a:gd name="T29" fmla="*/ 210 h 569"/>
                <a:gd name="T30" fmla="*/ 63 w 582"/>
                <a:gd name="T31" fmla="*/ 278 h 569"/>
                <a:gd name="T32" fmla="*/ 149 w 582"/>
                <a:gd name="T33" fmla="*/ 421 h 569"/>
                <a:gd name="T34" fmla="*/ 145 w 582"/>
                <a:gd name="T35" fmla="*/ 345 h 569"/>
                <a:gd name="T36" fmla="*/ 225 w 582"/>
                <a:gd name="T37" fmla="*/ 425 h 569"/>
                <a:gd name="T38" fmla="*/ 353 w 582"/>
                <a:gd name="T39" fmla="*/ 449 h 569"/>
                <a:gd name="T40" fmla="*/ 285 w 582"/>
                <a:gd name="T41" fmla="*/ 414 h 569"/>
                <a:gd name="T42" fmla="*/ 353 w 582"/>
                <a:gd name="T43" fmla="*/ 449 h 569"/>
                <a:gd name="T44" fmla="*/ 271 w 582"/>
                <a:gd name="T45" fmla="*/ 407 h 569"/>
                <a:gd name="T46" fmla="*/ 254 w 582"/>
                <a:gd name="T47" fmla="*/ 422 h 569"/>
                <a:gd name="T48" fmla="*/ 149 w 582"/>
                <a:gd name="T49" fmla="*/ 314 h 569"/>
                <a:gd name="T50" fmla="*/ 163 w 582"/>
                <a:gd name="T51" fmla="*/ 298 h 569"/>
                <a:gd name="T52" fmla="*/ 530 w 582"/>
                <a:gd name="T53" fmla="*/ 14 h 569"/>
                <a:gd name="T54" fmla="*/ 472 w 582"/>
                <a:gd name="T55" fmla="*/ 225 h 569"/>
                <a:gd name="T56" fmla="*/ 396 w 582"/>
                <a:gd name="T57" fmla="*/ 126 h 569"/>
                <a:gd name="T58" fmla="*/ 363 w 582"/>
                <a:gd name="T59" fmla="*/ 207 h 569"/>
                <a:gd name="T60" fmla="*/ 430 w 582"/>
                <a:gd name="T61" fmla="*/ 207 h 569"/>
                <a:gd name="T62" fmla="*/ 396 w 582"/>
                <a:gd name="T63" fmla="*/ 126 h 569"/>
                <a:gd name="T64" fmla="*/ 396 w 582"/>
                <a:gd name="T65" fmla="*/ 207 h 569"/>
                <a:gd name="T66" fmla="*/ 373 w 582"/>
                <a:gd name="T67" fmla="*/ 150 h 569"/>
                <a:gd name="T68" fmla="*/ 420 w 582"/>
                <a:gd name="T69" fmla="*/ 150 h 569"/>
                <a:gd name="T70" fmla="*/ 149 w 582"/>
                <a:gd name="T71" fmla="*/ 468 h 569"/>
                <a:gd name="T72" fmla="*/ 53 w 582"/>
                <a:gd name="T73" fmla="*/ 560 h 569"/>
                <a:gd name="T74" fmla="*/ 8 w 582"/>
                <a:gd name="T75" fmla="*/ 569 h 569"/>
                <a:gd name="T76" fmla="*/ 1 w 582"/>
                <a:gd name="T77" fmla="*/ 560 h 569"/>
                <a:gd name="T78" fmla="*/ 38 w 582"/>
                <a:gd name="T79" fmla="*/ 442 h 569"/>
                <a:gd name="T80" fmla="*/ 107 w 582"/>
                <a:gd name="T81" fmla="*/ 430 h 569"/>
                <a:gd name="T82" fmla="*/ 48 w 582"/>
                <a:gd name="T83" fmla="*/ 452 h 569"/>
                <a:gd name="T84" fmla="*/ 18 w 582"/>
                <a:gd name="T85" fmla="*/ 552 h 569"/>
                <a:gd name="T86" fmla="*/ 118 w 582"/>
                <a:gd name="T87" fmla="*/ 522 h 569"/>
                <a:gd name="T88" fmla="*/ 140 w 582"/>
                <a:gd name="T89" fmla="*/ 463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2" h="569">
                  <a:moveTo>
                    <a:pt x="562" y="8"/>
                  </a:moveTo>
                  <a:cubicBezTo>
                    <a:pt x="556" y="3"/>
                    <a:pt x="546" y="0"/>
                    <a:pt x="530" y="0"/>
                  </a:cubicBezTo>
                  <a:cubicBezTo>
                    <a:pt x="493" y="0"/>
                    <a:pt x="405" y="19"/>
                    <a:pt x="335" y="89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21" y="195"/>
                    <a:pt x="153" y="191"/>
                    <a:pt x="117" y="205"/>
                  </a:cubicBezTo>
                  <a:cubicBezTo>
                    <a:pt x="74" y="220"/>
                    <a:pt x="45" y="283"/>
                    <a:pt x="44" y="285"/>
                  </a:cubicBezTo>
                  <a:cubicBezTo>
                    <a:pt x="42" y="288"/>
                    <a:pt x="43" y="291"/>
                    <a:pt x="45" y="293"/>
                  </a:cubicBezTo>
                  <a:cubicBezTo>
                    <a:pt x="46" y="295"/>
                    <a:pt x="49" y="296"/>
                    <a:pt x="52" y="295"/>
                  </a:cubicBezTo>
                  <a:cubicBezTo>
                    <a:pt x="90" y="283"/>
                    <a:pt x="128" y="292"/>
                    <a:pt x="145" y="297"/>
                  </a:cubicBezTo>
                  <a:cubicBezTo>
                    <a:pt x="138" y="305"/>
                    <a:pt x="138" y="305"/>
                    <a:pt x="138" y="305"/>
                  </a:cubicBezTo>
                  <a:cubicBezTo>
                    <a:pt x="133" y="311"/>
                    <a:pt x="134" y="321"/>
                    <a:pt x="138" y="332"/>
                  </a:cubicBezTo>
                  <a:cubicBezTo>
                    <a:pt x="109" y="362"/>
                    <a:pt x="109" y="362"/>
                    <a:pt x="109" y="362"/>
                  </a:cubicBezTo>
                  <a:cubicBezTo>
                    <a:pt x="96" y="376"/>
                    <a:pt x="115" y="407"/>
                    <a:pt x="139" y="431"/>
                  </a:cubicBezTo>
                  <a:cubicBezTo>
                    <a:pt x="158" y="449"/>
                    <a:pt x="181" y="466"/>
                    <a:pt x="197" y="466"/>
                  </a:cubicBezTo>
                  <a:cubicBezTo>
                    <a:pt x="201" y="466"/>
                    <a:pt x="205" y="464"/>
                    <a:pt x="208" y="461"/>
                  </a:cubicBezTo>
                  <a:cubicBezTo>
                    <a:pt x="238" y="432"/>
                    <a:pt x="238" y="432"/>
                    <a:pt x="238" y="432"/>
                  </a:cubicBezTo>
                  <a:cubicBezTo>
                    <a:pt x="244" y="434"/>
                    <a:pt x="250" y="436"/>
                    <a:pt x="254" y="436"/>
                  </a:cubicBezTo>
                  <a:cubicBezTo>
                    <a:pt x="260" y="436"/>
                    <a:pt x="263" y="433"/>
                    <a:pt x="265" y="432"/>
                  </a:cubicBezTo>
                  <a:cubicBezTo>
                    <a:pt x="274" y="424"/>
                    <a:pt x="274" y="424"/>
                    <a:pt x="274" y="424"/>
                  </a:cubicBezTo>
                  <a:cubicBezTo>
                    <a:pt x="279" y="442"/>
                    <a:pt x="287" y="480"/>
                    <a:pt x="275" y="518"/>
                  </a:cubicBezTo>
                  <a:cubicBezTo>
                    <a:pt x="275" y="521"/>
                    <a:pt x="275" y="524"/>
                    <a:pt x="277" y="526"/>
                  </a:cubicBezTo>
                  <a:cubicBezTo>
                    <a:pt x="279" y="527"/>
                    <a:pt x="280" y="527"/>
                    <a:pt x="282" y="527"/>
                  </a:cubicBezTo>
                  <a:cubicBezTo>
                    <a:pt x="283" y="527"/>
                    <a:pt x="284" y="527"/>
                    <a:pt x="285" y="527"/>
                  </a:cubicBezTo>
                  <a:cubicBezTo>
                    <a:pt x="288" y="526"/>
                    <a:pt x="350" y="496"/>
                    <a:pt x="366" y="454"/>
                  </a:cubicBezTo>
                  <a:cubicBezTo>
                    <a:pt x="379" y="417"/>
                    <a:pt x="375" y="349"/>
                    <a:pt x="374" y="333"/>
                  </a:cubicBezTo>
                  <a:cubicBezTo>
                    <a:pt x="481" y="235"/>
                    <a:pt x="481" y="235"/>
                    <a:pt x="481" y="235"/>
                  </a:cubicBezTo>
                  <a:cubicBezTo>
                    <a:pt x="565" y="151"/>
                    <a:pt x="582" y="28"/>
                    <a:pt x="562" y="8"/>
                  </a:cubicBezTo>
                  <a:close/>
                  <a:moveTo>
                    <a:pt x="63" y="278"/>
                  </a:moveTo>
                  <a:cubicBezTo>
                    <a:pt x="74" y="259"/>
                    <a:pt x="95" y="227"/>
                    <a:pt x="121" y="218"/>
                  </a:cubicBezTo>
                  <a:cubicBezTo>
                    <a:pt x="150" y="207"/>
                    <a:pt x="200" y="208"/>
                    <a:pt x="225" y="210"/>
                  </a:cubicBezTo>
                  <a:cubicBezTo>
                    <a:pt x="156" y="286"/>
                    <a:pt x="156" y="286"/>
                    <a:pt x="156" y="286"/>
                  </a:cubicBezTo>
                  <a:cubicBezTo>
                    <a:pt x="143" y="281"/>
                    <a:pt x="105" y="270"/>
                    <a:pt x="63" y="278"/>
                  </a:cubicBezTo>
                  <a:close/>
                  <a:moveTo>
                    <a:pt x="199" y="451"/>
                  </a:moveTo>
                  <a:cubicBezTo>
                    <a:pt x="195" y="454"/>
                    <a:pt x="174" y="446"/>
                    <a:pt x="149" y="421"/>
                  </a:cubicBezTo>
                  <a:cubicBezTo>
                    <a:pt x="124" y="396"/>
                    <a:pt x="116" y="375"/>
                    <a:pt x="119" y="37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55" y="361"/>
                    <a:pt x="169" y="377"/>
                    <a:pt x="181" y="389"/>
                  </a:cubicBezTo>
                  <a:cubicBezTo>
                    <a:pt x="196" y="404"/>
                    <a:pt x="212" y="417"/>
                    <a:pt x="225" y="425"/>
                  </a:cubicBezTo>
                  <a:lnTo>
                    <a:pt x="199" y="451"/>
                  </a:lnTo>
                  <a:close/>
                  <a:moveTo>
                    <a:pt x="353" y="449"/>
                  </a:moveTo>
                  <a:cubicBezTo>
                    <a:pt x="343" y="475"/>
                    <a:pt x="311" y="496"/>
                    <a:pt x="293" y="507"/>
                  </a:cubicBezTo>
                  <a:cubicBezTo>
                    <a:pt x="301" y="465"/>
                    <a:pt x="290" y="427"/>
                    <a:pt x="285" y="414"/>
                  </a:cubicBezTo>
                  <a:cubicBezTo>
                    <a:pt x="361" y="345"/>
                    <a:pt x="361" y="345"/>
                    <a:pt x="361" y="345"/>
                  </a:cubicBezTo>
                  <a:cubicBezTo>
                    <a:pt x="362" y="370"/>
                    <a:pt x="363" y="421"/>
                    <a:pt x="353" y="449"/>
                  </a:cubicBezTo>
                  <a:close/>
                  <a:moveTo>
                    <a:pt x="273" y="406"/>
                  </a:moveTo>
                  <a:cubicBezTo>
                    <a:pt x="272" y="406"/>
                    <a:pt x="272" y="407"/>
                    <a:pt x="271" y="407"/>
                  </a:cubicBezTo>
                  <a:cubicBezTo>
                    <a:pt x="256" y="421"/>
                    <a:pt x="256" y="421"/>
                    <a:pt x="256" y="421"/>
                  </a:cubicBezTo>
                  <a:cubicBezTo>
                    <a:pt x="256" y="421"/>
                    <a:pt x="255" y="422"/>
                    <a:pt x="254" y="422"/>
                  </a:cubicBezTo>
                  <a:cubicBezTo>
                    <a:pt x="244" y="422"/>
                    <a:pt x="219" y="407"/>
                    <a:pt x="191" y="379"/>
                  </a:cubicBezTo>
                  <a:cubicBezTo>
                    <a:pt x="158" y="346"/>
                    <a:pt x="146" y="319"/>
                    <a:pt x="149" y="314"/>
                  </a:cubicBezTo>
                  <a:cubicBezTo>
                    <a:pt x="162" y="299"/>
                    <a:pt x="162" y="299"/>
                    <a:pt x="162" y="299"/>
                  </a:cubicBezTo>
                  <a:cubicBezTo>
                    <a:pt x="163" y="299"/>
                    <a:pt x="163" y="299"/>
                    <a:pt x="163" y="298"/>
                  </a:cubicBezTo>
                  <a:cubicBezTo>
                    <a:pt x="345" y="98"/>
                    <a:pt x="345" y="98"/>
                    <a:pt x="345" y="98"/>
                  </a:cubicBezTo>
                  <a:cubicBezTo>
                    <a:pt x="407" y="37"/>
                    <a:pt x="490" y="14"/>
                    <a:pt x="530" y="14"/>
                  </a:cubicBezTo>
                  <a:cubicBezTo>
                    <a:pt x="544" y="14"/>
                    <a:pt x="550" y="17"/>
                    <a:pt x="552" y="18"/>
                  </a:cubicBezTo>
                  <a:cubicBezTo>
                    <a:pt x="565" y="31"/>
                    <a:pt x="552" y="144"/>
                    <a:pt x="472" y="225"/>
                  </a:cubicBezTo>
                  <a:lnTo>
                    <a:pt x="273" y="406"/>
                  </a:lnTo>
                  <a:close/>
                  <a:moveTo>
                    <a:pt x="396" y="126"/>
                  </a:moveTo>
                  <a:cubicBezTo>
                    <a:pt x="384" y="126"/>
                    <a:pt x="372" y="131"/>
                    <a:pt x="363" y="140"/>
                  </a:cubicBezTo>
                  <a:cubicBezTo>
                    <a:pt x="344" y="158"/>
                    <a:pt x="344" y="189"/>
                    <a:pt x="363" y="207"/>
                  </a:cubicBezTo>
                  <a:cubicBezTo>
                    <a:pt x="372" y="216"/>
                    <a:pt x="384" y="221"/>
                    <a:pt x="396" y="221"/>
                  </a:cubicBezTo>
                  <a:cubicBezTo>
                    <a:pt x="409" y="221"/>
                    <a:pt x="421" y="216"/>
                    <a:pt x="430" y="207"/>
                  </a:cubicBezTo>
                  <a:cubicBezTo>
                    <a:pt x="449" y="189"/>
                    <a:pt x="449" y="158"/>
                    <a:pt x="430" y="140"/>
                  </a:cubicBezTo>
                  <a:cubicBezTo>
                    <a:pt x="421" y="131"/>
                    <a:pt x="409" y="126"/>
                    <a:pt x="396" y="126"/>
                  </a:cubicBezTo>
                  <a:close/>
                  <a:moveTo>
                    <a:pt x="420" y="197"/>
                  </a:moveTo>
                  <a:cubicBezTo>
                    <a:pt x="414" y="204"/>
                    <a:pt x="405" y="207"/>
                    <a:pt x="396" y="207"/>
                  </a:cubicBezTo>
                  <a:cubicBezTo>
                    <a:pt x="387" y="207"/>
                    <a:pt x="379" y="204"/>
                    <a:pt x="373" y="197"/>
                  </a:cubicBezTo>
                  <a:cubicBezTo>
                    <a:pt x="359" y="184"/>
                    <a:pt x="359" y="163"/>
                    <a:pt x="373" y="150"/>
                  </a:cubicBezTo>
                  <a:cubicBezTo>
                    <a:pt x="379" y="143"/>
                    <a:pt x="387" y="140"/>
                    <a:pt x="396" y="140"/>
                  </a:cubicBezTo>
                  <a:cubicBezTo>
                    <a:pt x="405" y="140"/>
                    <a:pt x="414" y="143"/>
                    <a:pt x="420" y="150"/>
                  </a:cubicBezTo>
                  <a:cubicBezTo>
                    <a:pt x="433" y="163"/>
                    <a:pt x="433" y="184"/>
                    <a:pt x="420" y="197"/>
                  </a:cubicBezTo>
                  <a:close/>
                  <a:moveTo>
                    <a:pt x="149" y="468"/>
                  </a:moveTo>
                  <a:cubicBezTo>
                    <a:pt x="154" y="490"/>
                    <a:pt x="147" y="513"/>
                    <a:pt x="128" y="532"/>
                  </a:cubicBezTo>
                  <a:cubicBezTo>
                    <a:pt x="108" y="552"/>
                    <a:pt x="80" y="556"/>
                    <a:pt x="53" y="560"/>
                  </a:cubicBezTo>
                  <a:cubicBezTo>
                    <a:pt x="38" y="562"/>
                    <a:pt x="23" y="564"/>
                    <a:pt x="10" y="569"/>
                  </a:cubicBezTo>
                  <a:cubicBezTo>
                    <a:pt x="9" y="569"/>
                    <a:pt x="9" y="569"/>
                    <a:pt x="8" y="569"/>
                  </a:cubicBezTo>
                  <a:cubicBezTo>
                    <a:pt x="6" y="569"/>
                    <a:pt x="4" y="569"/>
                    <a:pt x="3" y="567"/>
                  </a:cubicBezTo>
                  <a:cubicBezTo>
                    <a:pt x="1" y="566"/>
                    <a:pt x="0" y="563"/>
                    <a:pt x="1" y="560"/>
                  </a:cubicBezTo>
                  <a:cubicBezTo>
                    <a:pt x="4" y="549"/>
                    <a:pt x="6" y="536"/>
                    <a:pt x="8" y="523"/>
                  </a:cubicBezTo>
                  <a:cubicBezTo>
                    <a:pt x="13" y="494"/>
                    <a:pt x="17" y="463"/>
                    <a:pt x="38" y="442"/>
                  </a:cubicBezTo>
                  <a:cubicBezTo>
                    <a:pt x="57" y="423"/>
                    <a:pt x="80" y="416"/>
                    <a:pt x="102" y="422"/>
                  </a:cubicBezTo>
                  <a:cubicBezTo>
                    <a:pt x="105" y="423"/>
                    <a:pt x="108" y="426"/>
                    <a:pt x="107" y="430"/>
                  </a:cubicBezTo>
                  <a:cubicBezTo>
                    <a:pt x="106" y="434"/>
                    <a:pt x="102" y="436"/>
                    <a:pt x="98" y="435"/>
                  </a:cubicBezTo>
                  <a:cubicBezTo>
                    <a:pt x="81" y="431"/>
                    <a:pt x="64" y="436"/>
                    <a:pt x="48" y="452"/>
                  </a:cubicBezTo>
                  <a:cubicBezTo>
                    <a:pt x="30" y="470"/>
                    <a:pt x="26" y="498"/>
                    <a:pt x="22" y="525"/>
                  </a:cubicBezTo>
                  <a:cubicBezTo>
                    <a:pt x="21" y="534"/>
                    <a:pt x="19" y="543"/>
                    <a:pt x="18" y="552"/>
                  </a:cubicBezTo>
                  <a:cubicBezTo>
                    <a:pt x="29" y="549"/>
                    <a:pt x="40" y="547"/>
                    <a:pt x="51" y="546"/>
                  </a:cubicBezTo>
                  <a:cubicBezTo>
                    <a:pt x="77" y="542"/>
                    <a:pt x="101" y="538"/>
                    <a:pt x="118" y="522"/>
                  </a:cubicBezTo>
                  <a:cubicBezTo>
                    <a:pt x="134" y="506"/>
                    <a:pt x="140" y="489"/>
                    <a:pt x="135" y="472"/>
                  </a:cubicBezTo>
                  <a:cubicBezTo>
                    <a:pt x="134" y="468"/>
                    <a:pt x="136" y="464"/>
                    <a:pt x="140" y="463"/>
                  </a:cubicBezTo>
                  <a:cubicBezTo>
                    <a:pt x="144" y="462"/>
                    <a:pt x="148" y="465"/>
                    <a:pt x="149" y="4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C20DADC-C174-AEA6-381E-45E3A938422D}"/>
              </a:ext>
            </a:extLst>
          </p:cNvPr>
          <p:cNvGrpSpPr/>
          <p:nvPr/>
        </p:nvGrpSpPr>
        <p:grpSpPr>
          <a:xfrm>
            <a:off x="6648054" y="4536135"/>
            <a:ext cx="1510431" cy="1646531"/>
            <a:chOff x="9349243" y="4167209"/>
            <a:chExt cx="1510431" cy="1646531"/>
          </a:xfrm>
        </p:grpSpPr>
        <p:sp>
          <p:nvSpPr>
            <p:cNvPr id="15" name="object 3">
              <a:extLst>
                <a:ext uri="{FF2B5EF4-FFF2-40B4-BE49-F238E27FC236}">
                  <a16:creationId xmlns:a16="http://schemas.microsoft.com/office/drawing/2014/main" id="{5B8DC381-516E-ADE7-4818-9ED618C3B5F9}"/>
                </a:ext>
              </a:extLst>
            </p:cNvPr>
            <p:cNvSpPr txBox="1">
              <a:spLocks/>
            </p:cNvSpPr>
            <p:nvPr/>
          </p:nvSpPr>
          <p:spPr>
            <a:xfrm>
              <a:off x="9468355" y="5163207"/>
              <a:ext cx="1391319" cy="650533"/>
            </a:xfrm>
            <a:prstGeom prst="rect">
              <a:avLst/>
            </a:prstGeom>
          </p:spPr>
          <p:txBody>
            <a:bodyPr vert="horz" wrap="square" lIns="0" tIns="9242" rIns="0" bIns="0" rtlCol="0">
              <a:spAutoFit/>
            </a:bodyPr>
            <a:lstStyle>
              <a:lvl1pPr marL="0">
                <a:defRPr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latin typeface="+mn-lt"/>
                  <a:ea typeface="+mn-ea"/>
                  <a:cs typeface="+mn-cs"/>
                </a:defRPr>
              </a:lvl9pPr>
            </a:lstStyle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&gt; 50 </a:t>
              </a:r>
            </a:p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VENTURES</a:t>
              </a:r>
            </a:p>
            <a:p>
              <a:pPr marL="6350" marR="3081" lvl="0" indent="0" algn="l" defTabSz="554492" rtl="0" eaLnBrk="1" fontAlgn="auto" latinLnBrk="0" hangingPunct="1">
                <a:lnSpc>
                  <a:spcPts val="14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since 1984</a:t>
              </a:r>
            </a:p>
          </p:txBody>
        </p:sp>
        <p:pic>
          <p:nvPicPr>
            <p:cNvPr id="18" name="Grafik 62">
              <a:extLst>
                <a:ext uri="{FF2B5EF4-FFF2-40B4-BE49-F238E27FC236}">
                  <a16:creationId xmlns:a16="http://schemas.microsoft.com/office/drawing/2014/main" id="{E282BE6D-4967-02D2-12B9-F7494C723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49243" y="4167209"/>
              <a:ext cx="879232" cy="879232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A87D807-731D-80E5-0EBC-DA9767E78137}"/>
              </a:ext>
            </a:extLst>
          </p:cNvPr>
          <p:cNvGrpSpPr/>
          <p:nvPr/>
        </p:nvGrpSpPr>
        <p:grpSpPr>
          <a:xfrm>
            <a:off x="2100468" y="4744705"/>
            <a:ext cx="1288858" cy="1279029"/>
            <a:chOff x="2751347" y="4237118"/>
            <a:chExt cx="1288858" cy="1279029"/>
          </a:xfrm>
        </p:grpSpPr>
        <p:sp>
          <p:nvSpPr>
            <p:cNvPr id="20" name="object 3">
              <a:extLst>
                <a:ext uri="{FF2B5EF4-FFF2-40B4-BE49-F238E27FC236}">
                  <a16:creationId xmlns:a16="http://schemas.microsoft.com/office/drawing/2014/main" id="{4F95619B-302A-0C53-46BF-F0538A4444A4}"/>
                </a:ext>
              </a:extLst>
            </p:cNvPr>
            <p:cNvSpPr txBox="1">
              <a:spLocks/>
            </p:cNvSpPr>
            <p:nvPr/>
          </p:nvSpPr>
          <p:spPr>
            <a:xfrm>
              <a:off x="2751347" y="4831502"/>
              <a:ext cx="1288858" cy="684645"/>
            </a:xfrm>
            <a:prstGeom prst="rect">
              <a:avLst/>
            </a:prstGeom>
          </p:spPr>
          <p:txBody>
            <a:bodyPr vert="horz" wrap="square" lIns="0" tIns="9242" rIns="0" bIns="0" rtlCol="0">
              <a:spAutoFit/>
            </a:bodyPr>
            <a:lstStyle>
              <a:lvl1pPr marL="0">
                <a:defRPr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latin typeface="+mn-lt"/>
                  <a:ea typeface="+mn-ea"/>
                  <a:cs typeface="+mn-cs"/>
                </a:defRPr>
              </a:lvl9pPr>
            </a:lstStyle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3000">
                <a:solidFill>
                  <a:srgbClr val="003264"/>
                </a:solidFill>
                <a:latin typeface="Arial Black" panose="020B0A04020102020204" pitchFamily="34" charset="0"/>
              </a:endParaRPr>
            </a:p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600 </a:t>
              </a:r>
            </a:p>
            <a:p>
              <a:pPr marL="6350" marR="3081" lvl="0" indent="0" algn="l" defTabSz="554492" rtl="0" eaLnBrk="1" fontAlgn="auto" latinLnBrk="0" hangingPunct="1">
                <a:lnSpc>
                  <a:spcPts val="184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200" b="0" i="0" u="none" strike="noStrike" kern="1200" cap="none" spc="0" normalizeH="0" baseline="0" noProof="0">
                  <a:ln>
                    <a:noFill/>
                  </a:ln>
                  <a:solidFill>
                    <a:srgbClr val="003264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SPECIALISTS</a:t>
              </a:r>
            </a:p>
          </p:txBody>
        </p:sp>
        <p:sp>
          <p:nvSpPr>
            <p:cNvPr id="22" name="Freeform 36">
              <a:extLst>
                <a:ext uri="{FF2B5EF4-FFF2-40B4-BE49-F238E27FC236}">
                  <a16:creationId xmlns:a16="http://schemas.microsoft.com/office/drawing/2014/main" id="{8E0132DA-068D-60EC-186C-4E0FA8A7B7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1348" y="4237118"/>
              <a:ext cx="792092" cy="573815"/>
            </a:xfrm>
            <a:custGeom>
              <a:avLst/>
              <a:gdLst>
                <a:gd name="T0" fmla="*/ 367 w 484"/>
                <a:gd name="T1" fmla="*/ 1 h 469"/>
                <a:gd name="T2" fmla="*/ 367 w 484"/>
                <a:gd name="T3" fmla="*/ 10 h 469"/>
                <a:gd name="T4" fmla="*/ 331 w 484"/>
                <a:gd name="T5" fmla="*/ 45 h 469"/>
                <a:gd name="T6" fmla="*/ 162 w 484"/>
                <a:gd name="T7" fmla="*/ 44 h 469"/>
                <a:gd name="T8" fmla="*/ 118 w 484"/>
                <a:gd name="T9" fmla="*/ 89 h 469"/>
                <a:gd name="T10" fmla="*/ 118 w 484"/>
                <a:gd name="T11" fmla="*/ 79 h 469"/>
                <a:gd name="T12" fmla="*/ 482 w 484"/>
                <a:gd name="T13" fmla="*/ 263 h 469"/>
                <a:gd name="T14" fmla="*/ 436 w 484"/>
                <a:gd name="T15" fmla="*/ 127 h 469"/>
                <a:gd name="T16" fmla="*/ 256 w 484"/>
                <a:gd name="T17" fmla="*/ 246 h 469"/>
                <a:gd name="T18" fmla="*/ 263 w 484"/>
                <a:gd name="T19" fmla="*/ 283 h 469"/>
                <a:gd name="T20" fmla="*/ 307 w 484"/>
                <a:gd name="T21" fmla="*/ 220 h 469"/>
                <a:gd name="T22" fmla="*/ 291 w 484"/>
                <a:gd name="T23" fmla="*/ 347 h 469"/>
                <a:gd name="T24" fmla="*/ 310 w 484"/>
                <a:gd name="T25" fmla="*/ 451 h 469"/>
                <a:gd name="T26" fmla="*/ 365 w 484"/>
                <a:gd name="T27" fmla="*/ 347 h 469"/>
                <a:gd name="T28" fmla="*/ 402 w 484"/>
                <a:gd name="T29" fmla="*/ 469 h 469"/>
                <a:gd name="T30" fmla="*/ 423 w 484"/>
                <a:gd name="T31" fmla="*/ 450 h 469"/>
                <a:gd name="T32" fmla="*/ 446 w 484"/>
                <a:gd name="T33" fmla="*/ 343 h 469"/>
                <a:gd name="T34" fmla="*/ 449 w 484"/>
                <a:gd name="T35" fmla="*/ 274 h 469"/>
                <a:gd name="T36" fmla="*/ 470 w 484"/>
                <a:gd name="T37" fmla="*/ 283 h 469"/>
                <a:gd name="T38" fmla="*/ 464 w 484"/>
                <a:gd name="T39" fmla="*/ 274 h 469"/>
                <a:gd name="T40" fmla="*/ 419 w 484"/>
                <a:gd name="T41" fmla="*/ 179 h 469"/>
                <a:gd name="T42" fmla="*/ 436 w 484"/>
                <a:gd name="T43" fmla="*/ 338 h 469"/>
                <a:gd name="T44" fmla="*/ 411 w 484"/>
                <a:gd name="T45" fmla="*/ 343 h 469"/>
                <a:gd name="T46" fmla="*/ 414 w 484"/>
                <a:gd name="T47" fmla="*/ 450 h 469"/>
                <a:gd name="T48" fmla="*/ 402 w 484"/>
                <a:gd name="T49" fmla="*/ 464 h 469"/>
                <a:gd name="T50" fmla="*/ 377 w 484"/>
                <a:gd name="T51" fmla="*/ 342 h 469"/>
                <a:gd name="T52" fmla="*/ 356 w 484"/>
                <a:gd name="T53" fmla="*/ 342 h 469"/>
                <a:gd name="T54" fmla="*/ 319 w 484"/>
                <a:gd name="T55" fmla="*/ 450 h 469"/>
                <a:gd name="T56" fmla="*/ 320 w 484"/>
                <a:gd name="T57" fmla="*/ 433 h 469"/>
                <a:gd name="T58" fmla="*/ 321 w 484"/>
                <a:gd name="T59" fmla="*/ 340 h 469"/>
                <a:gd name="T60" fmla="*/ 323 w 484"/>
                <a:gd name="T61" fmla="*/ 182 h 469"/>
                <a:gd name="T62" fmla="*/ 276 w 484"/>
                <a:gd name="T63" fmla="*/ 270 h 469"/>
                <a:gd name="T64" fmla="*/ 260 w 484"/>
                <a:gd name="T65" fmla="*/ 265 h 469"/>
                <a:gd name="T66" fmla="*/ 305 w 484"/>
                <a:gd name="T67" fmla="*/ 131 h 469"/>
                <a:gd name="T68" fmla="*/ 468 w 484"/>
                <a:gd name="T69" fmla="*/ 248 h 469"/>
                <a:gd name="T70" fmla="*/ 473 w 484"/>
                <a:gd name="T71" fmla="*/ 265 h 469"/>
                <a:gd name="T72" fmla="*/ 228 w 484"/>
                <a:gd name="T73" fmla="*/ 246 h 469"/>
                <a:gd name="T74" fmla="*/ 48 w 484"/>
                <a:gd name="T75" fmla="*/ 127 h 469"/>
                <a:gd name="T76" fmla="*/ 2 w 484"/>
                <a:gd name="T77" fmla="*/ 263 h 469"/>
                <a:gd name="T78" fmla="*/ 36 w 484"/>
                <a:gd name="T79" fmla="*/ 274 h 469"/>
                <a:gd name="T80" fmla="*/ 61 w 484"/>
                <a:gd name="T81" fmla="*/ 451 h 469"/>
                <a:gd name="T82" fmla="*/ 118 w 484"/>
                <a:gd name="T83" fmla="*/ 332 h 469"/>
                <a:gd name="T84" fmla="*/ 153 w 484"/>
                <a:gd name="T85" fmla="*/ 469 h 469"/>
                <a:gd name="T86" fmla="*/ 168 w 484"/>
                <a:gd name="T87" fmla="*/ 204 h 469"/>
                <a:gd name="T88" fmla="*/ 222 w 484"/>
                <a:gd name="T89" fmla="*/ 283 h 469"/>
                <a:gd name="T90" fmla="*/ 219 w 484"/>
                <a:gd name="T91" fmla="*/ 274 h 469"/>
                <a:gd name="T92" fmla="*/ 162 w 484"/>
                <a:gd name="T93" fmla="*/ 176 h 469"/>
                <a:gd name="T94" fmla="*/ 164 w 484"/>
                <a:gd name="T95" fmla="*/ 408 h 469"/>
                <a:gd name="T96" fmla="*/ 165 w 484"/>
                <a:gd name="T97" fmla="*/ 450 h 469"/>
                <a:gd name="T98" fmla="*/ 153 w 484"/>
                <a:gd name="T99" fmla="*/ 459 h 469"/>
                <a:gd name="T100" fmla="*/ 118 w 484"/>
                <a:gd name="T101" fmla="*/ 287 h 469"/>
                <a:gd name="T102" fmla="*/ 83 w 484"/>
                <a:gd name="T103" fmla="*/ 459 h 469"/>
                <a:gd name="T104" fmla="*/ 71 w 484"/>
                <a:gd name="T105" fmla="*/ 439 h 469"/>
                <a:gd name="T106" fmla="*/ 77 w 484"/>
                <a:gd name="T107" fmla="*/ 181 h 469"/>
                <a:gd name="T108" fmla="*/ 27 w 484"/>
                <a:gd name="T109" fmla="*/ 270 h 469"/>
                <a:gd name="T110" fmla="*/ 11 w 484"/>
                <a:gd name="T111" fmla="*/ 265 h 469"/>
                <a:gd name="T112" fmla="*/ 17 w 484"/>
                <a:gd name="T113" fmla="*/ 249 h 469"/>
                <a:gd name="T114" fmla="*/ 179 w 484"/>
                <a:gd name="T115" fmla="*/ 131 h 469"/>
                <a:gd name="T116" fmla="*/ 225 w 484"/>
                <a:gd name="T117" fmla="*/ 265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469">
                  <a:moveTo>
                    <a:pt x="367" y="90"/>
                  </a:moveTo>
                  <a:cubicBezTo>
                    <a:pt x="391" y="90"/>
                    <a:pt x="411" y="70"/>
                    <a:pt x="411" y="45"/>
                  </a:cubicBezTo>
                  <a:cubicBezTo>
                    <a:pt x="411" y="21"/>
                    <a:pt x="391" y="1"/>
                    <a:pt x="367" y="1"/>
                  </a:cubicBezTo>
                  <a:cubicBezTo>
                    <a:pt x="342" y="1"/>
                    <a:pt x="322" y="21"/>
                    <a:pt x="322" y="45"/>
                  </a:cubicBezTo>
                  <a:cubicBezTo>
                    <a:pt x="322" y="70"/>
                    <a:pt x="342" y="90"/>
                    <a:pt x="367" y="90"/>
                  </a:cubicBezTo>
                  <a:close/>
                  <a:moveTo>
                    <a:pt x="367" y="10"/>
                  </a:moveTo>
                  <a:cubicBezTo>
                    <a:pt x="386" y="10"/>
                    <a:pt x="402" y="26"/>
                    <a:pt x="402" y="45"/>
                  </a:cubicBezTo>
                  <a:cubicBezTo>
                    <a:pt x="402" y="64"/>
                    <a:pt x="386" y="80"/>
                    <a:pt x="367" y="80"/>
                  </a:cubicBezTo>
                  <a:cubicBezTo>
                    <a:pt x="347" y="80"/>
                    <a:pt x="331" y="64"/>
                    <a:pt x="331" y="45"/>
                  </a:cubicBezTo>
                  <a:cubicBezTo>
                    <a:pt x="331" y="26"/>
                    <a:pt x="347" y="10"/>
                    <a:pt x="367" y="10"/>
                  </a:cubicBezTo>
                  <a:close/>
                  <a:moveTo>
                    <a:pt x="118" y="89"/>
                  </a:moveTo>
                  <a:cubicBezTo>
                    <a:pt x="142" y="89"/>
                    <a:pt x="162" y="69"/>
                    <a:pt x="162" y="44"/>
                  </a:cubicBezTo>
                  <a:cubicBezTo>
                    <a:pt x="162" y="20"/>
                    <a:pt x="142" y="0"/>
                    <a:pt x="118" y="0"/>
                  </a:cubicBezTo>
                  <a:cubicBezTo>
                    <a:pt x="93" y="0"/>
                    <a:pt x="74" y="20"/>
                    <a:pt x="74" y="44"/>
                  </a:cubicBezTo>
                  <a:cubicBezTo>
                    <a:pt x="74" y="69"/>
                    <a:pt x="93" y="89"/>
                    <a:pt x="118" y="89"/>
                  </a:cubicBezTo>
                  <a:close/>
                  <a:moveTo>
                    <a:pt x="118" y="9"/>
                  </a:moveTo>
                  <a:cubicBezTo>
                    <a:pt x="137" y="9"/>
                    <a:pt x="153" y="25"/>
                    <a:pt x="153" y="44"/>
                  </a:cubicBezTo>
                  <a:cubicBezTo>
                    <a:pt x="153" y="64"/>
                    <a:pt x="137" y="79"/>
                    <a:pt x="118" y="79"/>
                  </a:cubicBezTo>
                  <a:cubicBezTo>
                    <a:pt x="99" y="79"/>
                    <a:pt x="83" y="64"/>
                    <a:pt x="83" y="44"/>
                  </a:cubicBezTo>
                  <a:cubicBezTo>
                    <a:pt x="83" y="25"/>
                    <a:pt x="99" y="9"/>
                    <a:pt x="118" y="9"/>
                  </a:cubicBezTo>
                  <a:close/>
                  <a:moveTo>
                    <a:pt x="482" y="263"/>
                  </a:moveTo>
                  <a:cubicBezTo>
                    <a:pt x="482" y="262"/>
                    <a:pt x="482" y="262"/>
                    <a:pt x="482" y="262"/>
                  </a:cubicBezTo>
                  <a:cubicBezTo>
                    <a:pt x="481" y="261"/>
                    <a:pt x="479" y="254"/>
                    <a:pt x="477" y="246"/>
                  </a:cubicBezTo>
                  <a:cubicBezTo>
                    <a:pt x="465" y="211"/>
                    <a:pt x="442" y="140"/>
                    <a:pt x="436" y="127"/>
                  </a:cubicBezTo>
                  <a:cubicBezTo>
                    <a:pt x="427" y="107"/>
                    <a:pt x="406" y="99"/>
                    <a:pt x="367" y="99"/>
                  </a:cubicBezTo>
                  <a:cubicBezTo>
                    <a:pt x="327" y="99"/>
                    <a:pt x="306" y="107"/>
                    <a:pt x="297" y="127"/>
                  </a:cubicBezTo>
                  <a:cubicBezTo>
                    <a:pt x="291" y="140"/>
                    <a:pt x="268" y="211"/>
                    <a:pt x="256" y="246"/>
                  </a:cubicBezTo>
                  <a:cubicBezTo>
                    <a:pt x="254" y="254"/>
                    <a:pt x="252" y="261"/>
                    <a:pt x="251" y="262"/>
                  </a:cubicBezTo>
                  <a:cubicBezTo>
                    <a:pt x="251" y="262"/>
                    <a:pt x="251" y="262"/>
                    <a:pt x="251" y="263"/>
                  </a:cubicBezTo>
                  <a:cubicBezTo>
                    <a:pt x="249" y="271"/>
                    <a:pt x="254" y="280"/>
                    <a:pt x="263" y="283"/>
                  </a:cubicBezTo>
                  <a:cubicBezTo>
                    <a:pt x="265" y="283"/>
                    <a:pt x="267" y="284"/>
                    <a:pt x="269" y="284"/>
                  </a:cubicBezTo>
                  <a:cubicBezTo>
                    <a:pt x="276" y="284"/>
                    <a:pt x="282" y="280"/>
                    <a:pt x="284" y="274"/>
                  </a:cubicBezTo>
                  <a:cubicBezTo>
                    <a:pt x="307" y="220"/>
                    <a:pt x="307" y="220"/>
                    <a:pt x="307" y="220"/>
                  </a:cubicBezTo>
                  <a:cubicBezTo>
                    <a:pt x="287" y="342"/>
                    <a:pt x="287" y="342"/>
                    <a:pt x="287" y="342"/>
                  </a:cubicBezTo>
                  <a:cubicBezTo>
                    <a:pt x="287" y="343"/>
                    <a:pt x="287" y="345"/>
                    <a:pt x="288" y="346"/>
                  </a:cubicBezTo>
                  <a:cubicBezTo>
                    <a:pt x="289" y="347"/>
                    <a:pt x="290" y="347"/>
                    <a:pt x="291" y="347"/>
                  </a:cubicBezTo>
                  <a:cubicBezTo>
                    <a:pt x="313" y="347"/>
                    <a:pt x="313" y="347"/>
                    <a:pt x="313" y="347"/>
                  </a:cubicBezTo>
                  <a:cubicBezTo>
                    <a:pt x="312" y="379"/>
                    <a:pt x="310" y="446"/>
                    <a:pt x="310" y="450"/>
                  </a:cubicBezTo>
                  <a:cubicBezTo>
                    <a:pt x="310" y="450"/>
                    <a:pt x="310" y="450"/>
                    <a:pt x="310" y="451"/>
                  </a:cubicBezTo>
                  <a:cubicBezTo>
                    <a:pt x="311" y="461"/>
                    <a:pt x="320" y="469"/>
                    <a:pt x="331" y="469"/>
                  </a:cubicBezTo>
                  <a:cubicBezTo>
                    <a:pt x="342" y="469"/>
                    <a:pt x="352" y="461"/>
                    <a:pt x="353" y="451"/>
                  </a:cubicBezTo>
                  <a:cubicBezTo>
                    <a:pt x="365" y="347"/>
                    <a:pt x="365" y="347"/>
                    <a:pt x="365" y="347"/>
                  </a:cubicBezTo>
                  <a:cubicBezTo>
                    <a:pt x="368" y="347"/>
                    <a:pt x="368" y="347"/>
                    <a:pt x="368" y="347"/>
                  </a:cubicBezTo>
                  <a:cubicBezTo>
                    <a:pt x="380" y="451"/>
                    <a:pt x="380" y="451"/>
                    <a:pt x="380" y="451"/>
                  </a:cubicBezTo>
                  <a:cubicBezTo>
                    <a:pt x="381" y="461"/>
                    <a:pt x="391" y="469"/>
                    <a:pt x="402" y="469"/>
                  </a:cubicBezTo>
                  <a:cubicBezTo>
                    <a:pt x="402" y="469"/>
                    <a:pt x="402" y="469"/>
                    <a:pt x="402" y="469"/>
                  </a:cubicBezTo>
                  <a:cubicBezTo>
                    <a:pt x="413" y="469"/>
                    <a:pt x="422" y="461"/>
                    <a:pt x="423" y="451"/>
                  </a:cubicBezTo>
                  <a:cubicBezTo>
                    <a:pt x="423" y="450"/>
                    <a:pt x="423" y="450"/>
                    <a:pt x="423" y="450"/>
                  </a:cubicBezTo>
                  <a:cubicBezTo>
                    <a:pt x="423" y="446"/>
                    <a:pt x="421" y="379"/>
                    <a:pt x="420" y="347"/>
                  </a:cubicBezTo>
                  <a:cubicBezTo>
                    <a:pt x="442" y="347"/>
                    <a:pt x="442" y="347"/>
                    <a:pt x="442" y="347"/>
                  </a:cubicBezTo>
                  <a:cubicBezTo>
                    <a:pt x="444" y="347"/>
                    <a:pt x="446" y="345"/>
                    <a:pt x="446" y="343"/>
                  </a:cubicBezTo>
                  <a:cubicBezTo>
                    <a:pt x="446" y="342"/>
                    <a:pt x="446" y="342"/>
                    <a:pt x="446" y="341"/>
                  </a:cubicBezTo>
                  <a:cubicBezTo>
                    <a:pt x="426" y="220"/>
                    <a:pt x="426" y="220"/>
                    <a:pt x="426" y="220"/>
                  </a:cubicBezTo>
                  <a:cubicBezTo>
                    <a:pt x="449" y="274"/>
                    <a:pt x="449" y="274"/>
                    <a:pt x="449" y="274"/>
                  </a:cubicBezTo>
                  <a:cubicBezTo>
                    <a:pt x="451" y="280"/>
                    <a:pt x="457" y="284"/>
                    <a:pt x="464" y="284"/>
                  </a:cubicBezTo>
                  <a:cubicBezTo>
                    <a:pt x="464" y="284"/>
                    <a:pt x="464" y="284"/>
                    <a:pt x="464" y="284"/>
                  </a:cubicBezTo>
                  <a:cubicBezTo>
                    <a:pt x="466" y="284"/>
                    <a:pt x="468" y="283"/>
                    <a:pt x="470" y="283"/>
                  </a:cubicBezTo>
                  <a:cubicBezTo>
                    <a:pt x="479" y="280"/>
                    <a:pt x="484" y="271"/>
                    <a:pt x="482" y="263"/>
                  </a:cubicBezTo>
                  <a:close/>
                  <a:moveTo>
                    <a:pt x="467" y="274"/>
                  </a:moveTo>
                  <a:cubicBezTo>
                    <a:pt x="466" y="274"/>
                    <a:pt x="465" y="274"/>
                    <a:pt x="464" y="274"/>
                  </a:cubicBezTo>
                  <a:cubicBezTo>
                    <a:pt x="464" y="274"/>
                    <a:pt x="464" y="274"/>
                    <a:pt x="464" y="274"/>
                  </a:cubicBezTo>
                  <a:cubicBezTo>
                    <a:pt x="461" y="274"/>
                    <a:pt x="458" y="273"/>
                    <a:pt x="457" y="270"/>
                  </a:cubicBezTo>
                  <a:cubicBezTo>
                    <a:pt x="419" y="179"/>
                    <a:pt x="419" y="179"/>
                    <a:pt x="419" y="179"/>
                  </a:cubicBezTo>
                  <a:cubicBezTo>
                    <a:pt x="418" y="177"/>
                    <a:pt x="415" y="176"/>
                    <a:pt x="413" y="176"/>
                  </a:cubicBezTo>
                  <a:cubicBezTo>
                    <a:pt x="411" y="177"/>
                    <a:pt x="409" y="179"/>
                    <a:pt x="410" y="182"/>
                  </a:cubicBezTo>
                  <a:cubicBezTo>
                    <a:pt x="436" y="338"/>
                    <a:pt x="436" y="338"/>
                    <a:pt x="436" y="338"/>
                  </a:cubicBezTo>
                  <a:cubicBezTo>
                    <a:pt x="416" y="338"/>
                    <a:pt x="416" y="338"/>
                    <a:pt x="416" y="338"/>
                  </a:cubicBezTo>
                  <a:cubicBezTo>
                    <a:pt x="414" y="338"/>
                    <a:pt x="413" y="339"/>
                    <a:pt x="412" y="340"/>
                  </a:cubicBezTo>
                  <a:cubicBezTo>
                    <a:pt x="411" y="340"/>
                    <a:pt x="411" y="342"/>
                    <a:pt x="411" y="343"/>
                  </a:cubicBezTo>
                  <a:cubicBezTo>
                    <a:pt x="411" y="343"/>
                    <a:pt x="412" y="370"/>
                    <a:pt x="412" y="397"/>
                  </a:cubicBezTo>
                  <a:cubicBezTo>
                    <a:pt x="413" y="410"/>
                    <a:pt x="413" y="423"/>
                    <a:pt x="413" y="433"/>
                  </a:cubicBezTo>
                  <a:cubicBezTo>
                    <a:pt x="414" y="443"/>
                    <a:pt x="414" y="447"/>
                    <a:pt x="414" y="450"/>
                  </a:cubicBezTo>
                  <a:cubicBezTo>
                    <a:pt x="414" y="450"/>
                    <a:pt x="414" y="450"/>
                    <a:pt x="414" y="450"/>
                  </a:cubicBezTo>
                  <a:cubicBezTo>
                    <a:pt x="413" y="455"/>
                    <a:pt x="408" y="459"/>
                    <a:pt x="402" y="459"/>
                  </a:cubicBezTo>
                  <a:cubicBezTo>
                    <a:pt x="402" y="464"/>
                    <a:pt x="402" y="464"/>
                    <a:pt x="402" y="464"/>
                  </a:cubicBezTo>
                  <a:cubicBezTo>
                    <a:pt x="402" y="459"/>
                    <a:pt x="402" y="459"/>
                    <a:pt x="402" y="459"/>
                  </a:cubicBezTo>
                  <a:cubicBezTo>
                    <a:pt x="396" y="459"/>
                    <a:pt x="390" y="455"/>
                    <a:pt x="390" y="450"/>
                  </a:cubicBezTo>
                  <a:cubicBezTo>
                    <a:pt x="377" y="342"/>
                    <a:pt x="377" y="342"/>
                    <a:pt x="377" y="342"/>
                  </a:cubicBezTo>
                  <a:cubicBezTo>
                    <a:pt x="377" y="340"/>
                    <a:pt x="375" y="338"/>
                    <a:pt x="372" y="338"/>
                  </a:cubicBezTo>
                  <a:cubicBezTo>
                    <a:pt x="361" y="338"/>
                    <a:pt x="361" y="338"/>
                    <a:pt x="361" y="338"/>
                  </a:cubicBezTo>
                  <a:cubicBezTo>
                    <a:pt x="358" y="338"/>
                    <a:pt x="356" y="340"/>
                    <a:pt x="356" y="342"/>
                  </a:cubicBezTo>
                  <a:cubicBezTo>
                    <a:pt x="343" y="450"/>
                    <a:pt x="343" y="450"/>
                    <a:pt x="343" y="450"/>
                  </a:cubicBezTo>
                  <a:cubicBezTo>
                    <a:pt x="343" y="455"/>
                    <a:pt x="338" y="459"/>
                    <a:pt x="331" y="459"/>
                  </a:cubicBezTo>
                  <a:cubicBezTo>
                    <a:pt x="325" y="459"/>
                    <a:pt x="320" y="455"/>
                    <a:pt x="319" y="450"/>
                  </a:cubicBezTo>
                  <a:cubicBezTo>
                    <a:pt x="319" y="450"/>
                    <a:pt x="319" y="450"/>
                    <a:pt x="319" y="450"/>
                  </a:cubicBezTo>
                  <a:cubicBezTo>
                    <a:pt x="319" y="449"/>
                    <a:pt x="319" y="447"/>
                    <a:pt x="319" y="446"/>
                  </a:cubicBezTo>
                  <a:cubicBezTo>
                    <a:pt x="319" y="443"/>
                    <a:pt x="320" y="439"/>
                    <a:pt x="320" y="433"/>
                  </a:cubicBezTo>
                  <a:cubicBezTo>
                    <a:pt x="320" y="423"/>
                    <a:pt x="320" y="410"/>
                    <a:pt x="321" y="397"/>
                  </a:cubicBezTo>
                  <a:cubicBezTo>
                    <a:pt x="321" y="370"/>
                    <a:pt x="322" y="343"/>
                    <a:pt x="322" y="343"/>
                  </a:cubicBezTo>
                  <a:cubicBezTo>
                    <a:pt x="322" y="342"/>
                    <a:pt x="322" y="340"/>
                    <a:pt x="321" y="340"/>
                  </a:cubicBezTo>
                  <a:cubicBezTo>
                    <a:pt x="320" y="339"/>
                    <a:pt x="319" y="338"/>
                    <a:pt x="317" y="338"/>
                  </a:cubicBezTo>
                  <a:cubicBezTo>
                    <a:pt x="297" y="338"/>
                    <a:pt x="297" y="338"/>
                    <a:pt x="297" y="338"/>
                  </a:cubicBezTo>
                  <a:cubicBezTo>
                    <a:pt x="323" y="182"/>
                    <a:pt x="323" y="182"/>
                    <a:pt x="323" y="182"/>
                  </a:cubicBezTo>
                  <a:cubicBezTo>
                    <a:pt x="324" y="179"/>
                    <a:pt x="322" y="177"/>
                    <a:pt x="320" y="176"/>
                  </a:cubicBezTo>
                  <a:cubicBezTo>
                    <a:pt x="318" y="176"/>
                    <a:pt x="315" y="177"/>
                    <a:pt x="314" y="179"/>
                  </a:cubicBezTo>
                  <a:cubicBezTo>
                    <a:pt x="276" y="270"/>
                    <a:pt x="276" y="270"/>
                    <a:pt x="276" y="270"/>
                  </a:cubicBezTo>
                  <a:cubicBezTo>
                    <a:pt x="274" y="273"/>
                    <a:pt x="270" y="275"/>
                    <a:pt x="266" y="274"/>
                  </a:cubicBezTo>
                  <a:cubicBezTo>
                    <a:pt x="262" y="272"/>
                    <a:pt x="259" y="268"/>
                    <a:pt x="260" y="265"/>
                  </a:cubicBezTo>
                  <a:cubicBezTo>
                    <a:pt x="260" y="265"/>
                    <a:pt x="260" y="265"/>
                    <a:pt x="260" y="265"/>
                  </a:cubicBezTo>
                  <a:cubicBezTo>
                    <a:pt x="260" y="264"/>
                    <a:pt x="261" y="263"/>
                    <a:pt x="261" y="261"/>
                  </a:cubicBezTo>
                  <a:cubicBezTo>
                    <a:pt x="262" y="258"/>
                    <a:pt x="264" y="254"/>
                    <a:pt x="265" y="249"/>
                  </a:cubicBezTo>
                  <a:cubicBezTo>
                    <a:pt x="276" y="217"/>
                    <a:pt x="300" y="143"/>
                    <a:pt x="305" y="131"/>
                  </a:cubicBezTo>
                  <a:cubicBezTo>
                    <a:pt x="311" y="120"/>
                    <a:pt x="322" y="108"/>
                    <a:pt x="367" y="108"/>
                  </a:cubicBezTo>
                  <a:cubicBezTo>
                    <a:pt x="411" y="108"/>
                    <a:pt x="422" y="120"/>
                    <a:pt x="428" y="131"/>
                  </a:cubicBezTo>
                  <a:cubicBezTo>
                    <a:pt x="433" y="143"/>
                    <a:pt x="457" y="217"/>
                    <a:pt x="468" y="248"/>
                  </a:cubicBezTo>
                  <a:cubicBezTo>
                    <a:pt x="469" y="254"/>
                    <a:pt x="471" y="258"/>
                    <a:pt x="472" y="261"/>
                  </a:cubicBezTo>
                  <a:cubicBezTo>
                    <a:pt x="472" y="262"/>
                    <a:pt x="473" y="264"/>
                    <a:pt x="473" y="265"/>
                  </a:cubicBezTo>
                  <a:cubicBezTo>
                    <a:pt x="473" y="265"/>
                    <a:pt x="473" y="265"/>
                    <a:pt x="473" y="265"/>
                  </a:cubicBezTo>
                  <a:cubicBezTo>
                    <a:pt x="474" y="268"/>
                    <a:pt x="471" y="272"/>
                    <a:pt x="467" y="274"/>
                  </a:cubicBezTo>
                  <a:close/>
                  <a:moveTo>
                    <a:pt x="233" y="262"/>
                  </a:moveTo>
                  <a:cubicBezTo>
                    <a:pt x="233" y="261"/>
                    <a:pt x="231" y="254"/>
                    <a:pt x="228" y="246"/>
                  </a:cubicBezTo>
                  <a:cubicBezTo>
                    <a:pt x="217" y="211"/>
                    <a:pt x="194" y="140"/>
                    <a:pt x="188" y="127"/>
                  </a:cubicBezTo>
                  <a:cubicBezTo>
                    <a:pt x="178" y="107"/>
                    <a:pt x="157" y="99"/>
                    <a:pt x="118" y="99"/>
                  </a:cubicBezTo>
                  <a:cubicBezTo>
                    <a:pt x="79" y="99"/>
                    <a:pt x="58" y="107"/>
                    <a:pt x="48" y="127"/>
                  </a:cubicBezTo>
                  <a:cubicBezTo>
                    <a:pt x="42" y="140"/>
                    <a:pt x="19" y="211"/>
                    <a:pt x="8" y="246"/>
                  </a:cubicBezTo>
                  <a:cubicBezTo>
                    <a:pt x="5" y="254"/>
                    <a:pt x="3" y="261"/>
                    <a:pt x="3" y="262"/>
                  </a:cubicBezTo>
                  <a:cubicBezTo>
                    <a:pt x="2" y="262"/>
                    <a:pt x="2" y="262"/>
                    <a:pt x="2" y="263"/>
                  </a:cubicBezTo>
                  <a:cubicBezTo>
                    <a:pt x="0" y="271"/>
                    <a:pt x="5" y="280"/>
                    <a:pt x="14" y="283"/>
                  </a:cubicBezTo>
                  <a:cubicBezTo>
                    <a:pt x="16" y="283"/>
                    <a:pt x="18" y="284"/>
                    <a:pt x="20" y="284"/>
                  </a:cubicBezTo>
                  <a:cubicBezTo>
                    <a:pt x="27" y="284"/>
                    <a:pt x="33" y="280"/>
                    <a:pt x="36" y="274"/>
                  </a:cubicBezTo>
                  <a:cubicBezTo>
                    <a:pt x="68" y="204"/>
                    <a:pt x="68" y="204"/>
                    <a:pt x="68" y="204"/>
                  </a:cubicBezTo>
                  <a:cubicBezTo>
                    <a:pt x="65" y="298"/>
                    <a:pt x="62" y="443"/>
                    <a:pt x="61" y="450"/>
                  </a:cubicBezTo>
                  <a:cubicBezTo>
                    <a:pt x="61" y="450"/>
                    <a:pt x="61" y="450"/>
                    <a:pt x="61" y="451"/>
                  </a:cubicBezTo>
                  <a:cubicBezTo>
                    <a:pt x="62" y="461"/>
                    <a:pt x="71" y="469"/>
                    <a:pt x="83" y="469"/>
                  </a:cubicBezTo>
                  <a:cubicBezTo>
                    <a:pt x="94" y="469"/>
                    <a:pt x="103" y="461"/>
                    <a:pt x="104" y="451"/>
                  </a:cubicBezTo>
                  <a:cubicBezTo>
                    <a:pt x="118" y="332"/>
                    <a:pt x="118" y="332"/>
                    <a:pt x="118" y="332"/>
                  </a:cubicBezTo>
                  <a:cubicBezTo>
                    <a:pt x="132" y="451"/>
                    <a:pt x="132" y="451"/>
                    <a:pt x="132" y="451"/>
                  </a:cubicBezTo>
                  <a:cubicBezTo>
                    <a:pt x="133" y="461"/>
                    <a:pt x="142" y="469"/>
                    <a:pt x="153" y="469"/>
                  </a:cubicBezTo>
                  <a:cubicBezTo>
                    <a:pt x="153" y="469"/>
                    <a:pt x="153" y="469"/>
                    <a:pt x="153" y="469"/>
                  </a:cubicBezTo>
                  <a:cubicBezTo>
                    <a:pt x="165" y="469"/>
                    <a:pt x="174" y="461"/>
                    <a:pt x="175" y="451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4" y="443"/>
                    <a:pt x="171" y="298"/>
                    <a:pt x="168" y="204"/>
                  </a:cubicBezTo>
                  <a:cubicBezTo>
                    <a:pt x="200" y="274"/>
                    <a:pt x="200" y="274"/>
                    <a:pt x="200" y="274"/>
                  </a:cubicBezTo>
                  <a:cubicBezTo>
                    <a:pt x="203" y="280"/>
                    <a:pt x="209" y="284"/>
                    <a:pt x="216" y="284"/>
                  </a:cubicBezTo>
                  <a:cubicBezTo>
                    <a:pt x="218" y="284"/>
                    <a:pt x="220" y="283"/>
                    <a:pt x="222" y="283"/>
                  </a:cubicBezTo>
                  <a:cubicBezTo>
                    <a:pt x="230" y="280"/>
                    <a:pt x="236" y="271"/>
                    <a:pt x="234" y="263"/>
                  </a:cubicBezTo>
                  <a:cubicBezTo>
                    <a:pt x="234" y="262"/>
                    <a:pt x="233" y="262"/>
                    <a:pt x="233" y="262"/>
                  </a:cubicBezTo>
                  <a:close/>
                  <a:moveTo>
                    <a:pt x="219" y="274"/>
                  </a:moveTo>
                  <a:cubicBezTo>
                    <a:pt x="215" y="275"/>
                    <a:pt x="210" y="274"/>
                    <a:pt x="209" y="270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7" y="177"/>
                    <a:pt x="164" y="176"/>
                    <a:pt x="162" y="176"/>
                  </a:cubicBezTo>
                  <a:cubicBezTo>
                    <a:pt x="160" y="177"/>
                    <a:pt x="158" y="179"/>
                    <a:pt x="158" y="181"/>
                  </a:cubicBezTo>
                  <a:cubicBezTo>
                    <a:pt x="158" y="181"/>
                    <a:pt x="160" y="248"/>
                    <a:pt x="162" y="316"/>
                  </a:cubicBezTo>
                  <a:cubicBezTo>
                    <a:pt x="163" y="349"/>
                    <a:pt x="163" y="383"/>
                    <a:pt x="164" y="408"/>
                  </a:cubicBezTo>
                  <a:cubicBezTo>
                    <a:pt x="164" y="421"/>
                    <a:pt x="165" y="431"/>
                    <a:pt x="165" y="439"/>
                  </a:cubicBezTo>
                  <a:cubicBezTo>
                    <a:pt x="165" y="444"/>
                    <a:pt x="165" y="448"/>
                    <a:pt x="165" y="450"/>
                  </a:cubicBezTo>
                  <a:cubicBezTo>
                    <a:pt x="165" y="450"/>
                    <a:pt x="165" y="450"/>
                    <a:pt x="165" y="450"/>
                  </a:cubicBezTo>
                  <a:cubicBezTo>
                    <a:pt x="165" y="455"/>
                    <a:pt x="160" y="459"/>
                    <a:pt x="153" y="459"/>
                  </a:cubicBezTo>
                  <a:cubicBezTo>
                    <a:pt x="153" y="464"/>
                    <a:pt x="153" y="464"/>
                    <a:pt x="153" y="464"/>
                  </a:cubicBezTo>
                  <a:cubicBezTo>
                    <a:pt x="153" y="459"/>
                    <a:pt x="153" y="459"/>
                    <a:pt x="153" y="459"/>
                  </a:cubicBezTo>
                  <a:cubicBezTo>
                    <a:pt x="147" y="459"/>
                    <a:pt x="142" y="455"/>
                    <a:pt x="141" y="450"/>
                  </a:cubicBezTo>
                  <a:cubicBezTo>
                    <a:pt x="123" y="292"/>
                    <a:pt x="123" y="292"/>
                    <a:pt x="123" y="292"/>
                  </a:cubicBezTo>
                  <a:cubicBezTo>
                    <a:pt x="122" y="289"/>
                    <a:pt x="120" y="287"/>
                    <a:pt x="118" y="287"/>
                  </a:cubicBezTo>
                  <a:cubicBezTo>
                    <a:pt x="116" y="287"/>
                    <a:pt x="114" y="289"/>
                    <a:pt x="113" y="292"/>
                  </a:cubicBezTo>
                  <a:cubicBezTo>
                    <a:pt x="95" y="450"/>
                    <a:pt x="95" y="450"/>
                    <a:pt x="95" y="450"/>
                  </a:cubicBezTo>
                  <a:cubicBezTo>
                    <a:pt x="94" y="455"/>
                    <a:pt x="89" y="459"/>
                    <a:pt x="83" y="459"/>
                  </a:cubicBezTo>
                  <a:cubicBezTo>
                    <a:pt x="76" y="459"/>
                    <a:pt x="71" y="455"/>
                    <a:pt x="71" y="450"/>
                  </a:cubicBezTo>
                  <a:cubicBezTo>
                    <a:pt x="71" y="449"/>
                    <a:pt x="71" y="448"/>
                    <a:pt x="71" y="447"/>
                  </a:cubicBezTo>
                  <a:cubicBezTo>
                    <a:pt x="71" y="445"/>
                    <a:pt x="71" y="442"/>
                    <a:pt x="71" y="439"/>
                  </a:cubicBezTo>
                  <a:cubicBezTo>
                    <a:pt x="71" y="431"/>
                    <a:pt x="71" y="421"/>
                    <a:pt x="72" y="408"/>
                  </a:cubicBezTo>
                  <a:cubicBezTo>
                    <a:pt x="72" y="383"/>
                    <a:pt x="73" y="349"/>
                    <a:pt x="74" y="316"/>
                  </a:cubicBezTo>
                  <a:cubicBezTo>
                    <a:pt x="76" y="248"/>
                    <a:pt x="77" y="181"/>
                    <a:pt x="77" y="181"/>
                  </a:cubicBezTo>
                  <a:cubicBezTo>
                    <a:pt x="78" y="179"/>
                    <a:pt x="76" y="177"/>
                    <a:pt x="74" y="176"/>
                  </a:cubicBezTo>
                  <a:cubicBezTo>
                    <a:pt x="72" y="176"/>
                    <a:pt x="69" y="177"/>
                    <a:pt x="68" y="179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6" y="273"/>
                    <a:pt x="23" y="274"/>
                    <a:pt x="20" y="274"/>
                  </a:cubicBezTo>
                  <a:cubicBezTo>
                    <a:pt x="19" y="274"/>
                    <a:pt x="18" y="274"/>
                    <a:pt x="17" y="274"/>
                  </a:cubicBezTo>
                  <a:cubicBezTo>
                    <a:pt x="13" y="272"/>
                    <a:pt x="11" y="268"/>
                    <a:pt x="11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12" y="264"/>
                    <a:pt x="12" y="263"/>
                    <a:pt x="13" y="261"/>
                  </a:cubicBezTo>
                  <a:cubicBezTo>
                    <a:pt x="14" y="258"/>
                    <a:pt x="15" y="254"/>
                    <a:pt x="17" y="249"/>
                  </a:cubicBezTo>
                  <a:cubicBezTo>
                    <a:pt x="27" y="217"/>
                    <a:pt x="51" y="143"/>
                    <a:pt x="57" y="131"/>
                  </a:cubicBezTo>
                  <a:cubicBezTo>
                    <a:pt x="62" y="120"/>
                    <a:pt x="74" y="108"/>
                    <a:pt x="118" y="108"/>
                  </a:cubicBezTo>
                  <a:cubicBezTo>
                    <a:pt x="162" y="108"/>
                    <a:pt x="174" y="120"/>
                    <a:pt x="179" y="131"/>
                  </a:cubicBezTo>
                  <a:cubicBezTo>
                    <a:pt x="185" y="143"/>
                    <a:pt x="209" y="217"/>
                    <a:pt x="219" y="249"/>
                  </a:cubicBezTo>
                  <a:cubicBezTo>
                    <a:pt x="221" y="254"/>
                    <a:pt x="222" y="258"/>
                    <a:pt x="223" y="261"/>
                  </a:cubicBezTo>
                  <a:cubicBezTo>
                    <a:pt x="224" y="262"/>
                    <a:pt x="224" y="264"/>
                    <a:pt x="225" y="265"/>
                  </a:cubicBezTo>
                  <a:cubicBezTo>
                    <a:pt x="224" y="265"/>
                    <a:pt x="224" y="265"/>
                    <a:pt x="224" y="265"/>
                  </a:cubicBezTo>
                  <a:cubicBezTo>
                    <a:pt x="225" y="268"/>
                    <a:pt x="223" y="272"/>
                    <a:pt x="219" y="274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FE00489-8592-CFA7-07E6-E0A041711874}"/>
              </a:ext>
            </a:extLst>
          </p:cNvPr>
          <p:cNvSpPr txBox="1"/>
          <p:nvPr/>
        </p:nvSpPr>
        <p:spPr>
          <a:xfrm>
            <a:off x="423455" y="1570052"/>
            <a:ext cx="711712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26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are a public-private, non-profit Swiss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A1E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technology innovation center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326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326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26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enable competitiveness by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A1E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developing and transferring world-class technologies to the industrial sector</a:t>
            </a: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srgbClr val="00326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EB85E54-C7E0-031A-7E02-9D567102FB8B}"/>
              </a:ext>
            </a:extLst>
          </p:cNvPr>
          <p:cNvGrpSpPr/>
          <p:nvPr/>
        </p:nvGrpSpPr>
        <p:grpSpPr>
          <a:xfrm>
            <a:off x="5234850" y="4532363"/>
            <a:ext cx="1617784" cy="1667367"/>
            <a:chOff x="10056733" y="1261205"/>
            <a:chExt cx="1617784" cy="1667367"/>
          </a:xfrm>
        </p:grpSpPr>
        <p:sp>
          <p:nvSpPr>
            <p:cNvPr id="8" name="object 3">
              <a:extLst>
                <a:ext uri="{FF2B5EF4-FFF2-40B4-BE49-F238E27FC236}">
                  <a16:creationId xmlns:a16="http://schemas.microsoft.com/office/drawing/2014/main" id="{2CDE3C0B-DB4F-8844-9B7D-015089E0239E}"/>
                </a:ext>
              </a:extLst>
            </p:cNvPr>
            <p:cNvSpPr txBox="1">
              <a:spLocks/>
            </p:cNvSpPr>
            <p:nvPr/>
          </p:nvSpPr>
          <p:spPr>
            <a:xfrm>
              <a:off x="10154277" y="2088243"/>
              <a:ext cx="1520240" cy="840329"/>
            </a:xfrm>
            <a:prstGeom prst="rect">
              <a:avLst/>
            </a:prstGeom>
          </p:spPr>
          <p:txBody>
            <a:bodyPr vert="horz" wrap="square" lIns="0" tIns="9242" rIns="0" bIns="0" rtlCol="0">
              <a:spAutoFit/>
            </a:bodyPr>
            <a:lstStyle>
              <a:lvl1pPr marL="0">
                <a:defRPr>
                  <a:latin typeface="+mn-lt"/>
                  <a:ea typeface="+mn-ea"/>
                  <a:cs typeface="+mn-cs"/>
                </a:defRPr>
              </a:lvl1pPr>
              <a:lvl2pPr marL="457200">
                <a:defRPr>
                  <a:latin typeface="+mn-lt"/>
                  <a:ea typeface="+mn-ea"/>
                  <a:cs typeface="+mn-cs"/>
                </a:defRPr>
              </a:lvl2pPr>
              <a:lvl3pPr marL="914400">
                <a:defRPr>
                  <a:latin typeface="+mn-lt"/>
                  <a:ea typeface="+mn-ea"/>
                  <a:cs typeface="+mn-cs"/>
                </a:defRPr>
              </a:lvl3pPr>
              <a:lvl4pPr marL="1371600">
                <a:defRPr>
                  <a:latin typeface="+mn-lt"/>
                  <a:ea typeface="+mn-ea"/>
                  <a:cs typeface="+mn-cs"/>
                </a:defRPr>
              </a:lvl4pPr>
              <a:lvl5pPr marL="1828800">
                <a:defRPr>
                  <a:latin typeface="+mn-lt"/>
                  <a:ea typeface="+mn-ea"/>
                  <a:cs typeface="+mn-cs"/>
                </a:defRPr>
              </a:lvl5pPr>
              <a:lvl6pPr marL="2286000">
                <a:defRPr>
                  <a:latin typeface="+mn-lt"/>
                  <a:ea typeface="+mn-ea"/>
                  <a:cs typeface="+mn-cs"/>
                </a:defRPr>
              </a:lvl6pPr>
              <a:lvl7pPr marL="2743200">
                <a:defRPr>
                  <a:latin typeface="+mn-lt"/>
                  <a:ea typeface="+mn-ea"/>
                  <a:cs typeface="+mn-cs"/>
                </a:defRPr>
              </a:lvl7pPr>
              <a:lvl8pPr marL="3200400">
                <a:defRPr>
                  <a:latin typeface="+mn-lt"/>
                  <a:ea typeface="+mn-ea"/>
                  <a:cs typeface="+mn-cs"/>
                </a:defRPr>
              </a:lvl8pPr>
              <a:lvl9pPr marL="3657600">
                <a:defRPr>
                  <a:latin typeface="+mn-lt"/>
                  <a:ea typeface="+mn-ea"/>
                  <a:cs typeface="+mn-cs"/>
                </a:defRPr>
              </a:lvl9pPr>
            </a:lstStyle>
            <a:p>
              <a:pPr marL="6350" marR="3081" defTabSz="554492">
                <a:defRPr/>
              </a:pPr>
              <a:r>
                <a:rPr lang="en-GB" sz="3000">
                  <a:solidFill>
                    <a:schemeClr val="accent2"/>
                  </a:solidFill>
                  <a:latin typeface="Arial Black" panose="020B0A04020102020204" pitchFamily="34" charset="0"/>
                </a:rPr>
                <a:t>177 </a:t>
              </a:r>
            </a:p>
            <a:p>
              <a:pPr marL="6350" marR="3081" defTabSz="554492">
                <a:defRPr/>
              </a:pPr>
              <a:r>
                <a:rPr lang="en-GB" sz="1200">
                  <a:solidFill>
                    <a:schemeClr val="accent2"/>
                  </a:solidFill>
                  <a:latin typeface="Arial Black" panose="020B0A04020102020204" pitchFamily="34" charset="0"/>
                </a:rPr>
                <a:t>PATENT </a:t>
              </a:r>
            </a:p>
            <a:p>
              <a:pPr marL="6350" marR="3081" defTabSz="554492">
                <a:defRPr/>
              </a:pPr>
              <a:r>
                <a:rPr lang="en-GB" sz="1200">
                  <a:solidFill>
                    <a:schemeClr val="accent2"/>
                  </a:solidFill>
                  <a:latin typeface="Arial Black" panose="020B0A04020102020204" pitchFamily="34" charset="0"/>
                </a:rPr>
                <a:t>FAMILIES</a:t>
              </a:r>
            </a:p>
          </p:txBody>
        </p:sp>
        <p:pic>
          <p:nvPicPr>
            <p:cNvPr id="11" name="Grafik 38">
              <a:extLst>
                <a:ext uri="{FF2B5EF4-FFF2-40B4-BE49-F238E27FC236}">
                  <a16:creationId xmlns:a16="http://schemas.microsoft.com/office/drawing/2014/main" id="{0A0EAD57-21A8-A3D7-11EE-133CDFAA9E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21024" t="15341" r="26135" b="14204"/>
            <a:stretch/>
          </p:blipFill>
          <p:spPr>
            <a:xfrm>
              <a:off x="10056733" y="1261205"/>
              <a:ext cx="566688" cy="755585"/>
            </a:xfrm>
            <a:prstGeom prst="rect">
              <a:avLst/>
            </a:prstGeom>
          </p:spPr>
        </p:pic>
      </p:grpSp>
      <p:pic>
        <p:nvPicPr>
          <p:cNvPr id="5" name="Picture 4" descr="A map of the world with blue and white spots&#10;&#10;Description automatically generated">
            <a:extLst>
              <a:ext uri="{FF2B5EF4-FFF2-40B4-BE49-F238E27FC236}">
                <a16:creationId xmlns:a16="http://schemas.microsoft.com/office/drawing/2014/main" id="{563E6101-85BF-B18A-5338-BC6C1F7566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0777" y="368339"/>
            <a:ext cx="6298349" cy="399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65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7905D3-1AAD-4E9E-4892-3C13F5264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2" y="367200"/>
            <a:ext cx="11610646" cy="900000"/>
          </a:xfrm>
        </p:spPr>
        <p:txBody>
          <a:bodyPr/>
          <a:lstStyle/>
          <a:p>
            <a:r>
              <a:rPr lang="en-US" dirty="0"/>
              <a:t>INTRODUCTION: what’s a MEMS </a:t>
            </a:r>
            <a:br>
              <a:rPr lang="en-US" dirty="0"/>
            </a:br>
            <a:r>
              <a:rPr lang="en-US" dirty="0"/>
              <a:t>GAS-Chromatograph (MS-GC)?  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7F9FC-891D-0D5D-75A2-9C5C0E3D1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429662"/>
            <a:ext cx="7379208" cy="318471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C8F47-25E4-EDDE-91CA-DB6BBBD458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4776836"/>
            <a:ext cx="5963719" cy="1779411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Mems Benefits (in </a:t>
            </a:r>
            <a:r>
              <a:rPr lang="en-US" sz="1800" b="1" dirty="0">
                <a:highlight>
                  <a:srgbClr val="00FFFF"/>
                </a:highlight>
              </a:rPr>
              <a:t>blue</a:t>
            </a:r>
            <a:r>
              <a:rPr lang="en-US" sz="1800" b="1" dirty="0"/>
              <a:t>)</a:t>
            </a:r>
          </a:p>
          <a:p>
            <a:r>
              <a:rPr lang="en-US" sz="1800" dirty="0"/>
              <a:t>System size reduction from 50cm to 5cm i.e. 10X</a:t>
            </a:r>
          </a:p>
          <a:p>
            <a:r>
              <a:rPr lang="en-US" sz="1800" dirty="0"/>
              <a:t>Large Volume/weight reduction i.e. ~1000x</a:t>
            </a:r>
          </a:p>
          <a:p>
            <a:r>
              <a:rPr lang="en-US" sz="1800" dirty="0"/>
              <a:t>Heater Power consumption reduction</a:t>
            </a:r>
          </a:p>
          <a:p>
            <a:r>
              <a:rPr lang="en-US" sz="1800" dirty="0"/>
              <a:t>Sensing Speed increased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69EEF49-C816-4800-4023-9DCB06B4F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5790" y="367200"/>
            <a:ext cx="20955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F5B6B9-3A0E-984B-5C17-94547D6D04E3}"/>
              </a:ext>
            </a:extLst>
          </p:cNvPr>
          <p:cNvSpPr txBox="1"/>
          <p:nvPr/>
        </p:nvSpPr>
        <p:spPr>
          <a:xfrm>
            <a:off x="8937114" y="3158025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 err="1"/>
              <a:t>wikipedia</a:t>
            </a:r>
            <a:endParaRPr lang="en-CH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1B48E79-924D-84E2-24B4-088FF7243313}"/>
              </a:ext>
            </a:extLst>
          </p:cNvPr>
          <p:cNvSpPr txBox="1">
            <a:spLocks/>
          </p:cNvSpPr>
          <p:nvPr/>
        </p:nvSpPr>
        <p:spPr>
          <a:xfrm>
            <a:off x="7044267" y="3754238"/>
            <a:ext cx="5090830" cy="24094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24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48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72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296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b="0" u="none" kern="1200" cap="none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2000" b="1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324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 marL="324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 marL="324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 marL="324000" indent="-324000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Gas-Chromatograph working principle</a:t>
            </a:r>
          </a:p>
          <a:p>
            <a:r>
              <a:rPr lang="en-US" sz="1800" dirty="0">
                <a:highlight>
                  <a:srgbClr val="FFFF00"/>
                </a:highlight>
              </a:rPr>
              <a:t>Pre-concentrator</a:t>
            </a:r>
            <a:r>
              <a:rPr lang="en-US" sz="1800" dirty="0"/>
              <a:t> absorbs/fast-desorbs </a:t>
            </a:r>
            <a:br>
              <a:rPr lang="en-US" sz="1800" dirty="0"/>
            </a:br>
            <a:r>
              <a:rPr lang="en-US" sz="1800" dirty="0"/>
              <a:t>Gas impurities (VOCs) in carrier gas (He)</a:t>
            </a:r>
            <a:br>
              <a:rPr lang="en-US" sz="1800" dirty="0"/>
            </a:br>
            <a:r>
              <a:rPr lang="en-US" sz="1800" dirty="0"/>
              <a:t>to </a:t>
            </a:r>
            <a:r>
              <a:rPr lang="en-US" sz="1800" dirty="0">
                <a:highlight>
                  <a:srgbClr val="FFFF00"/>
                </a:highlight>
              </a:rPr>
              <a:t>increase pulse VOCs concentration</a:t>
            </a:r>
          </a:p>
          <a:p>
            <a:r>
              <a:rPr lang="en-US" sz="1800" dirty="0"/>
              <a:t>Gas impurities pulse time delay is </a:t>
            </a:r>
            <a:br>
              <a:rPr lang="en-US" sz="1800" dirty="0"/>
            </a:br>
            <a:r>
              <a:rPr lang="en-US" sz="1800" dirty="0"/>
              <a:t>generated in a long column </a:t>
            </a:r>
            <a:r>
              <a:rPr lang="en-US" sz="1800" dirty="0">
                <a:latin typeface="Symbol" panose="05050102010706020507" pitchFamily="18" charset="2"/>
              </a:rPr>
              <a:t>m</a:t>
            </a:r>
            <a:r>
              <a:rPr lang="en-US" sz="1800" dirty="0"/>
              <a:t>-channel</a:t>
            </a:r>
          </a:p>
          <a:p>
            <a:r>
              <a:rPr lang="en-US" sz="1800" dirty="0"/>
              <a:t>Thermal conductivity variation detector measures VOCs type and amount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H" dirty="0"/>
          </a:p>
        </p:txBody>
      </p:sp>
      <p:pic>
        <p:nvPicPr>
          <p:cNvPr id="9" name="Picture 8" descr="A close-up of a computer chip&#10;&#10;Description automatically generated">
            <a:extLst>
              <a:ext uri="{FF2B5EF4-FFF2-40B4-BE49-F238E27FC236}">
                <a16:creationId xmlns:a16="http://schemas.microsoft.com/office/drawing/2014/main" id="{F16D67B4-6847-327E-AA37-96EB45AAA4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9357" y="3686860"/>
            <a:ext cx="1076643" cy="860135"/>
          </a:xfrm>
          <a:prstGeom prst="rect">
            <a:avLst/>
          </a:prstGeom>
        </p:spPr>
      </p:pic>
      <p:sp>
        <p:nvSpPr>
          <p:cNvPr id="12" name="Arrow: Up 11">
            <a:extLst>
              <a:ext uri="{FF2B5EF4-FFF2-40B4-BE49-F238E27FC236}">
                <a16:creationId xmlns:a16="http://schemas.microsoft.com/office/drawing/2014/main" id="{F4802C3C-4897-6930-9209-B2830F7FF2B7}"/>
              </a:ext>
            </a:extLst>
          </p:cNvPr>
          <p:cNvSpPr/>
          <p:nvPr/>
        </p:nvSpPr>
        <p:spPr>
          <a:xfrm>
            <a:off x="2323406" y="2389013"/>
            <a:ext cx="238819" cy="316087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668080DB-900A-2928-01E5-E3EFF912656F}"/>
              </a:ext>
            </a:extLst>
          </p:cNvPr>
          <p:cNvSpPr/>
          <p:nvPr/>
        </p:nvSpPr>
        <p:spPr>
          <a:xfrm rot="10800000">
            <a:off x="5158680" y="3284538"/>
            <a:ext cx="238819" cy="397902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 descr="A black rectangular object with metal bars&#10;&#10;Description automatically generated">
            <a:extLst>
              <a:ext uri="{FF2B5EF4-FFF2-40B4-BE49-F238E27FC236}">
                <a16:creationId xmlns:a16="http://schemas.microsoft.com/office/drawing/2014/main" id="{B4D846A9-11CE-9AC5-CBEF-2147170D21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070244" y="1492176"/>
            <a:ext cx="745140" cy="104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719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7905D3-1AAD-4E9E-4892-3C13F5264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2" y="367200"/>
            <a:ext cx="9525814" cy="900000"/>
          </a:xfrm>
        </p:spPr>
        <p:txBody>
          <a:bodyPr/>
          <a:lstStyle/>
          <a:p>
            <a:r>
              <a:rPr lang="en-GB" dirty="0"/>
              <a:t>Pre-concentrator Design challenges</a:t>
            </a:r>
            <a:br>
              <a:rPr lang="en-GB" noProof="0" dirty="0"/>
            </a:br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C8F47-25E4-EDDE-91CA-DB6BBBD458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905256"/>
            <a:ext cx="9013751" cy="5585544"/>
          </a:xfrm>
        </p:spPr>
        <p:txBody>
          <a:bodyPr/>
          <a:lstStyle/>
          <a:p>
            <a:r>
              <a:rPr lang="en-US" sz="1800" b="1" dirty="0"/>
              <a:t>CHIP SIZE</a:t>
            </a:r>
          </a:p>
          <a:p>
            <a:pPr lvl="1"/>
            <a:r>
              <a:rPr lang="en-US" sz="1800" dirty="0"/>
              <a:t>limited due to yield &amp; costs issues</a:t>
            </a:r>
          </a:p>
          <a:p>
            <a:r>
              <a:rPr lang="en-US" sz="1800" b="1" dirty="0"/>
              <a:t>FLOW FIELD</a:t>
            </a:r>
          </a:p>
          <a:p>
            <a:pPr lvl="1"/>
            <a:r>
              <a:rPr lang="en-US" sz="1800" dirty="0">
                <a:highlight>
                  <a:srgbClr val="00FFFF"/>
                </a:highlight>
              </a:rPr>
              <a:t>Uniform gas speed</a:t>
            </a:r>
            <a:r>
              <a:rPr lang="en-US" sz="1800" dirty="0"/>
              <a:t> in </a:t>
            </a:r>
            <a:r>
              <a:rPr lang="en-US" sz="1800" b="1" dirty="0">
                <a:highlight>
                  <a:srgbClr val="00FFFF"/>
                </a:highlight>
              </a:rPr>
              <a:t>porous material (Tenax®)</a:t>
            </a:r>
            <a:br>
              <a:rPr lang="en-US" sz="1800" b="1" dirty="0">
                <a:highlight>
                  <a:srgbClr val="00FFFF"/>
                </a:highlight>
              </a:rPr>
            </a:br>
            <a:r>
              <a:rPr lang="en-US" sz="1800" dirty="0"/>
              <a:t>to improve </a:t>
            </a:r>
            <a:r>
              <a:rPr lang="en-US" sz="1800" b="1" dirty="0">
                <a:highlight>
                  <a:srgbClr val="00FFFF"/>
                </a:highlight>
              </a:rPr>
              <a:t>VOCs</a:t>
            </a:r>
            <a:r>
              <a:rPr lang="en-US" sz="1800" dirty="0">
                <a:highlight>
                  <a:srgbClr val="00FFFF"/>
                </a:highlight>
              </a:rPr>
              <a:t> </a:t>
            </a:r>
            <a:r>
              <a:rPr lang="en-US" sz="1800" b="1" dirty="0">
                <a:highlight>
                  <a:srgbClr val="00FFFF"/>
                </a:highlight>
              </a:rPr>
              <a:t>absorption</a:t>
            </a:r>
            <a:r>
              <a:rPr lang="en-US" sz="1800" dirty="0">
                <a:highlight>
                  <a:srgbClr val="00FFFF"/>
                </a:highlight>
              </a:rPr>
              <a:t> </a:t>
            </a:r>
            <a:r>
              <a:rPr lang="en-US" sz="1800" b="1" dirty="0">
                <a:highlight>
                  <a:srgbClr val="00FFFF"/>
                </a:highlight>
              </a:rPr>
              <a:t>uniformity</a:t>
            </a:r>
            <a:r>
              <a:rPr lang="en-US" sz="1800" dirty="0">
                <a:highlight>
                  <a:srgbClr val="00FFFF"/>
                </a:highlight>
              </a:rPr>
              <a:t> and </a:t>
            </a:r>
            <a:r>
              <a:rPr lang="en-US" sz="1800" b="1" dirty="0">
                <a:highlight>
                  <a:srgbClr val="00FFFF"/>
                </a:highlight>
              </a:rPr>
              <a:t>speed</a:t>
            </a:r>
          </a:p>
          <a:p>
            <a:r>
              <a:rPr lang="en-US" sz="1800" b="1" dirty="0"/>
              <a:t>THERMAL FIELD</a:t>
            </a:r>
          </a:p>
          <a:p>
            <a:pPr lvl="1"/>
            <a:r>
              <a:rPr lang="en-US" sz="1800" dirty="0"/>
              <a:t>Peltier for controlling absorption in Tenax®</a:t>
            </a:r>
          </a:p>
          <a:p>
            <a:pPr lvl="1"/>
            <a:r>
              <a:rPr lang="en-US" sz="1800" dirty="0"/>
              <a:t>Tenax® temperature uniformity during fast heating</a:t>
            </a:r>
          </a:p>
          <a:p>
            <a:pPr lvl="2"/>
            <a:r>
              <a:rPr lang="en-US" sz="1800" dirty="0"/>
              <a:t>280-300°C in &lt;5s in &gt;70% volume: target specifications</a:t>
            </a:r>
          </a:p>
          <a:p>
            <a:pPr lvl="1"/>
            <a:r>
              <a:rPr lang="en-US" sz="1800" dirty="0"/>
              <a:t>Thermal mass connected to the MEMS</a:t>
            </a:r>
          </a:p>
          <a:p>
            <a:r>
              <a:rPr lang="en-US" sz="1800" b="1" dirty="0"/>
              <a:t>HERMETICITY</a:t>
            </a:r>
          </a:p>
          <a:p>
            <a:pPr lvl="1"/>
            <a:r>
              <a:rPr lang="en-US" sz="1800" dirty="0"/>
              <a:t>System interconnects carried out with invar block bonding.</a:t>
            </a:r>
          </a:p>
          <a:p>
            <a:r>
              <a:rPr lang="en-US" sz="1800" b="1" dirty="0"/>
              <a:t>HEATER DESIGN</a:t>
            </a:r>
          </a:p>
          <a:p>
            <a:pPr lvl="1"/>
            <a:r>
              <a:rPr lang="en-US" sz="1800" dirty="0"/>
              <a:t>voltage is limited to 28V (space application)</a:t>
            </a:r>
          </a:p>
          <a:p>
            <a:pPr lvl="1"/>
            <a:r>
              <a:rPr lang="en-US" sz="1800" dirty="0"/>
              <a:t>current lower than electro-migration limit &lt;1E7A/cm</a:t>
            </a:r>
            <a:r>
              <a:rPr lang="en-US" sz="1800" baseline="30000" dirty="0"/>
              <a:t>2</a:t>
            </a:r>
            <a:endParaRPr lang="en-CH" sz="1800" baseline="30000" dirty="0"/>
          </a:p>
        </p:txBody>
      </p:sp>
      <p:pic>
        <p:nvPicPr>
          <p:cNvPr id="7" name="Picture 6" descr="A blue and white diagram of a heat exchanger&#10;&#10;Description automatically generated">
            <a:extLst>
              <a:ext uri="{FF2B5EF4-FFF2-40B4-BE49-F238E27FC236}">
                <a16:creationId xmlns:a16="http://schemas.microsoft.com/office/drawing/2014/main" id="{795DF7AA-30B6-6362-3E6F-3E92D27724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0506" y="893620"/>
            <a:ext cx="3386666" cy="2804408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FB1D509D-BFF8-57FA-7E4D-B73272ECACDE}"/>
              </a:ext>
            </a:extLst>
          </p:cNvPr>
          <p:cNvSpPr/>
          <p:nvPr/>
        </p:nvSpPr>
        <p:spPr>
          <a:xfrm rot="20535638">
            <a:off x="7319104" y="2025383"/>
            <a:ext cx="1919987" cy="26160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D50702-5B3C-A35D-1232-4B8C308959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3712" y="4072467"/>
            <a:ext cx="3251187" cy="222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172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7905D3-1AAD-4E9E-4892-3C13F5264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2" y="367200"/>
            <a:ext cx="7596430" cy="900000"/>
          </a:xfrm>
        </p:spPr>
        <p:txBody>
          <a:bodyPr/>
          <a:lstStyle/>
          <a:p>
            <a:r>
              <a:rPr lang="en-US" dirty="0"/>
              <a:t>GOAL OF SIMULATION TASKS</a:t>
            </a:r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C8F47-25E4-EDDE-91CA-DB6BBBD458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161288"/>
            <a:ext cx="9109933" cy="51484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/>
              <a:t>Simulation to extract material properties of Porous material (Tenax®)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Flow uniformity check with defined tree-geometry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Check thermal resistance to Peltier is acceptably slow during cooling to perform VOCs absorption in Tenax® porous material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Heater thermal design optimization to achieve fast heating</a:t>
            </a:r>
            <a:br>
              <a:rPr lang="en-US" sz="1800" dirty="0"/>
            </a:br>
            <a:r>
              <a:rPr lang="en-US" sz="1800" dirty="0"/>
              <a:t>to perform fast VOCs desorption in Tenax® porous material (pre-concentrator)</a:t>
            </a:r>
            <a:br>
              <a:rPr lang="en-US" dirty="0"/>
            </a:br>
            <a:endParaRPr lang="en-US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0530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7905D3-1AAD-4E9E-4892-3C13F5264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2" y="367200"/>
            <a:ext cx="10376206" cy="900000"/>
          </a:xfrm>
        </p:spPr>
        <p:txBody>
          <a:bodyPr/>
          <a:lstStyle/>
          <a:p>
            <a:r>
              <a:rPr lang="en-GB" dirty="0"/>
              <a:t>Porous material – thermal properties</a:t>
            </a:r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C8F47-25E4-EDDE-91CA-DB6BBBD458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4719" y="1015607"/>
            <a:ext cx="6012281" cy="5351326"/>
          </a:xfrm>
        </p:spPr>
        <p:txBody>
          <a:bodyPr/>
          <a:lstStyle/>
          <a:p>
            <a:pPr algn="just">
              <a:spcAft>
                <a:spcPts val="10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DejaVu Sans"/>
              </a:rPr>
              <a:t>Thermal conductivity estimated from heating of a 1cm</a:t>
            </a:r>
            <a:r>
              <a:rPr lang="en-GB" sz="1600" baseline="30000" dirty="0">
                <a:effectLst/>
                <a:latin typeface="Arial" panose="020B0604020202020204" pitchFamily="34" charset="0"/>
                <a:ea typeface="DejaVu Sans"/>
              </a:rPr>
              <a:t>3</a:t>
            </a:r>
            <a:r>
              <a:rPr lang="en-GB" sz="1600" dirty="0">
                <a:effectLst/>
                <a:latin typeface="Arial" panose="020B0604020202020204" pitchFamily="34" charset="0"/>
                <a:ea typeface="DejaVu Sans"/>
              </a:rPr>
              <a:t> cube filled with Tenax®. The assumptions are:</a:t>
            </a:r>
          </a:p>
          <a:p>
            <a:pPr marL="666900" lvl="1" indent="-342900" algn="just">
              <a:spcAft>
                <a:spcPts val="1000"/>
              </a:spcAft>
              <a:buFont typeface="+mj-lt"/>
              <a:buAutoNum type="arabicPeriod"/>
            </a:pPr>
            <a:r>
              <a:rPr lang="en-GB" sz="1600" dirty="0">
                <a:effectLst/>
                <a:highlight>
                  <a:srgbClr val="00FFFF"/>
                </a:highlight>
                <a:latin typeface="Arial" panose="020B0604020202020204" pitchFamily="34" charset="0"/>
                <a:ea typeface="DejaVu Sans"/>
              </a:rPr>
              <a:t>Tenax® porosity of 60% </a:t>
            </a:r>
            <a:r>
              <a:rPr lang="en-GB" sz="1600" dirty="0">
                <a:effectLst/>
                <a:latin typeface="Arial" panose="020B0604020202020204" pitchFamily="34" charset="0"/>
                <a:ea typeface="DejaVu Sans"/>
              </a:rPr>
              <a:t>and around </a:t>
            </a:r>
          </a:p>
          <a:p>
            <a:pPr marL="666900" lvl="1" indent="-342900" algn="just">
              <a:spcAft>
                <a:spcPts val="1000"/>
              </a:spcAft>
              <a:buFont typeface="+mj-lt"/>
              <a:buAutoNum type="arabicPeriod"/>
            </a:pPr>
            <a:r>
              <a:rPr lang="en-GB" sz="1600" dirty="0">
                <a:effectLst/>
                <a:highlight>
                  <a:srgbClr val="00FFFF"/>
                </a:highlight>
                <a:latin typeface="Arial" panose="020B0604020202020204" pitchFamily="34" charset="0"/>
                <a:ea typeface="DejaVu Sans"/>
              </a:rPr>
              <a:t>30% of air</a:t>
            </a:r>
            <a:r>
              <a:rPr lang="en-GB" sz="1600" dirty="0">
                <a:effectLst/>
                <a:latin typeface="Arial" panose="020B0604020202020204" pitchFamily="34" charset="0"/>
                <a:ea typeface="DejaVu Sans"/>
              </a:rPr>
              <a:t> around the Tenax® pellets (~packed spheres)</a:t>
            </a:r>
          </a:p>
          <a:p>
            <a:pPr marL="666900" lvl="1" indent="-342900" algn="just">
              <a:spcAft>
                <a:spcPts val="1000"/>
              </a:spcAft>
              <a:buFont typeface="+mj-lt"/>
              <a:buAutoNum type="arabicPeriod"/>
            </a:pPr>
            <a:r>
              <a:rPr lang="en-GB" sz="1600" dirty="0">
                <a:latin typeface="Arial" panose="020B0604020202020204" pitchFamily="34" charset="0"/>
                <a:ea typeface="DejaVu Sans"/>
              </a:rPr>
              <a:t>Density estimated from datasheet</a:t>
            </a:r>
          </a:p>
          <a:p>
            <a:pPr marL="666900" lvl="1" indent="-342900" algn="just">
              <a:spcAft>
                <a:spcPts val="1000"/>
              </a:spcAft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DejaVu Sans"/>
              </a:rPr>
              <a:t>Heat capacity estimated from literature and porosity assumption</a:t>
            </a:r>
            <a:endParaRPr lang="en-CH" sz="1600" dirty="0">
              <a:effectLst/>
              <a:latin typeface="Arial" panose="020B0604020202020204" pitchFamily="34" charset="0"/>
              <a:ea typeface="DejaVu Sans"/>
            </a:endParaRPr>
          </a:p>
          <a:p>
            <a:pPr algn="just">
              <a:spcAft>
                <a:spcPts val="10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DejaVu Sans"/>
              </a:rPr>
              <a:t>Good fit of Tenax® polymer heating curve measured in the middle section of the reference cube with simulated curve. </a:t>
            </a:r>
          </a:p>
          <a:p>
            <a:pPr lvl="1" algn="just">
              <a:spcAft>
                <a:spcPts val="1000"/>
              </a:spcAft>
            </a:pPr>
            <a:r>
              <a:rPr lang="en-GB" sz="1600" dirty="0">
                <a:effectLst/>
                <a:highlight>
                  <a:srgbClr val="00FFFF"/>
                </a:highlight>
                <a:latin typeface="Arial" panose="020B0604020202020204" pitchFamily="34" charset="0"/>
                <a:ea typeface="DejaVu Sans"/>
              </a:rPr>
              <a:t>thermal conductivity estimated to be 0.0575 </a:t>
            </a:r>
            <a:r>
              <a:rPr lang="en-US" sz="1600" dirty="0">
                <a:highlight>
                  <a:srgbClr val="00FFFF"/>
                </a:highlight>
                <a:latin typeface="Arial" panose="020B0604020202020204" pitchFamily="34" charset="0"/>
              </a:rPr>
              <a:t>W/m*K</a:t>
            </a:r>
            <a:endParaRPr lang="en-GB" sz="1600" dirty="0">
              <a:effectLst/>
              <a:highlight>
                <a:srgbClr val="00FFFF"/>
              </a:highlight>
              <a:latin typeface="Arial" panose="020B0604020202020204" pitchFamily="34" charset="0"/>
              <a:ea typeface="DejaVu Sans"/>
            </a:endParaRPr>
          </a:p>
          <a:p>
            <a:pPr lvl="2" algn="just">
              <a:spcAft>
                <a:spcPts val="1000"/>
              </a:spcAft>
            </a:pPr>
            <a:r>
              <a:rPr lang="en-GB" sz="1600" dirty="0">
                <a:latin typeface="Arial" panose="020B0604020202020204" pitchFamily="34" charset="0"/>
                <a:ea typeface="DejaVu Sans"/>
              </a:rPr>
              <a:t>Lower limit is bound by air </a:t>
            </a:r>
            <a:r>
              <a:rPr lang="en-US" sz="1600" dirty="0">
                <a:latin typeface="Arial" panose="020B0604020202020204" pitchFamily="34" charset="0"/>
              </a:rPr>
              <a:t>0.0257 W/m*K</a:t>
            </a:r>
            <a:endParaRPr lang="en-GB" sz="1600" dirty="0">
              <a:latin typeface="Arial" panose="020B0604020202020204" pitchFamily="34" charset="0"/>
            </a:endParaRPr>
          </a:p>
          <a:p>
            <a:pPr lvl="2" algn="just">
              <a:spcAft>
                <a:spcPts val="1000"/>
              </a:spcAft>
            </a:pPr>
            <a:r>
              <a:rPr lang="en-GB" sz="1600" dirty="0">
                <a:latin typeface="Arial" panose="020B0604020202020204" pitchFamily="34" charset="0"/>
                <a:ea typeface="DejaVu Sans"/>
              </a:rPr>
              <a:t>Error is most likely underestimated value. This leads to higher values, improving speed &amp; uniformity of heating</a:t>
            </a:r>
            <a:endParaRPr lang="en-CH" sz="1600" dirty="0">
              <a:effectLst/>
              <a:latin typeface="Arial" panose="020B0604020202020204" pitchFamily="34" charset="0"/>
              <a:ea typeface="DejaVu Sans"/>
            </a:endParaRPr>
          </a:p>
          <a:p>
            <a:endParaRPr lang="en-CH" sz="1600" dirty="0"/>
          </a:p>
        </p:txBody>
      </p:sp>
      <p:pic>
        <p:nvPicPr>
          <p:cNvPr id="6" name="Picture 5" descr="A white plastic container with a toothbrush inside&#10;&#10;Description automatically generated">
            <a:extLst>
              <a:ext uri="{FF2B5EF4-FFF2-40B4-BE49-F238E27FC236}">
                <a16:creationId xmlns:a16="http://schemas.microsoft.com/office/drawing/2014/main" id="{ECA657C4-30CB-86BA-EF72-9EA13564AF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769540" y="1156671"/>
            <a:ext cx="2305050" cy="21498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A diagram of a cube with a gradient of colors&#10;&#10;Description automatically generated with medium confidence">
            <a:extLst>
              <a:ext uri="{FF2B5EF4-FFF2-40B4-BE49-F238E27FC236}">
                <a16:creationId xmlns:a16="http://schemas.microsoft.com/office/drawing/2014/main" id="{7275EE04-E0B6-BF8B-CA77-B8A3F90749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0726" y="1015607"/>
            <a:ext cx="2950845" cy="2305050"/>
          </a:xfrm>
          <a:prstGeom prst="rect">
            <a:avLst/>
          </a:prstGeom>
        </p:spPr>
      </p:pic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675D57BE-FBF4-C5B9-F011-73A4D4724D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8374" y="3473873"/>
            <a:ext cx="3536315" cy="2645410"/>
          </a:xfrm>
          <a:prstGeom prst="rect">
            <a:avLst/>
          </a:prstGeom>
        </p:spPr>
      </p:pic>
      <p:sp>
        <p:nvSpPr>
          <p:cNvPr id="2" name="Arrow: Down 1">
            <a:extLst>
              <a:ext uri="{FF2B5EF4-FFF2-40B4-BE49-F238E27FC236}">
                <a16:creationId xmlns:a16="http://schemas.microsoft.com/office/drawing/2014/main" id="{F732C9CE-4BF7-5544-DC2B-777916857FA3}"/>
              </a:ext>
            </a:extLst>
          </p:cNvPr>
          <p:cNvSpPr/>
          <p:nvPr/>
        </p:nvSpPr>
        <p:spPr>
          <a:xfrm>
            <a:off x="8114338" y="1410879"/>
            <a:ext cx="347133" cy="59536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CFED88-1452-8BB8-A0AE-14547D9B1826}"/>
              </a:ext>
            </a:extLst>
          </p:cNvPr>
          <p:cNvSpPr txBox="1"/>
          <p:nvPr/>
        </p:nvSpPr>
        <p:spPr>
          <a:xfrm>
            <a:off x="6847133" y="1091090"/>
            <a:ext cx="2354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00FFFF"/>
                </a:highlight>
              </a:rPr>
              <a:t>Filled with Tenax® particles</a:t>
            </a:r>
            <a:endParaRPr lang="en-CH" sz="1400" dirty="0">
              <a:highlight>
                <a:srgbClr val="00FFFF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0373B0-F467-A513-AF5F-5595FC5D5D6E}"/>
              </a:ext>
            </a:extLst>
          </p:cNvPr>
          <p:cNvSpPr txBox="1"/>
          <p:nvPr/>
        </p:nvSpPr>
        <p:spPr>
          <a:xfrm>
            <a:off x="6847133" y="2564229"/>
            <a:ext cx="1327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00FFFF"/>
                </a:highlight>
              </a:rPr>
              <a:t>Thermocouple</a:t>
            </a:r>
            <a:endParaRPr lang="en-CH" sz="1400" dirty="0">
              <a:highlight>
                <a:srgbClr val="00FFFF"/>
              </a:highlight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70FF665-B8C2-1C72-1797-587438A815CF}"/>
              </a:ext>
            </a:extLst>
          </p:cNvPr>
          <p:cNvCxnSpPr>
            <a:cxnSpLocks/>
          </p:cNvCxnSpPr>
          <p:nvPr/>
        </p:nvCxnSpPr>
        <p:spPr>
          <a:xfrm flipV="1">
            <a:off x="7646463" y="2278136"/>
            <a:ext cx="152400" cy="3164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331C485-8210-0690-AA15-6DD1851B7FF3}"/>
              </a:ext>
            </a:extLst>
          </p:cNvPr>
          <p:cNvCxnSpPr>
            <a:cxnSpLocks/>
          </p:cNvCxnSpPr>
          <p:nvPr/>
        </p:nvCxnSpPr>
        <p:spPr>
          <a:xfrm flipV="1">
            <a:off x="8180075" y="2292333"/>
            <a:ext cx="1501558" cy="4028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304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rainbow colored rectangular object&#10;&#10;Description automatically generated">
            <a:extLst>
              <a:ext uri="{FF2B5EF4-FFF2-40B4-BE49-F238E27FC236}">
                <a16:creationId xmlns:a16="http://schemas.microsoft.com/office/drawing/2014/main" id="{2DF369C2-320C-6669-0C42-1C368C7116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995" t="-7873"/>
          <a:stretch/>
        </p:blipFill>
        <p:spPr>
          <a:xfrm>
            <a:off x="7398125" y="999479"/>
            <a:ext cx="3493452" cy="27200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47905D3-1AAD-4E9E-4892-3C13F5264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2" y="367200"/>
            <a:ext cx="10376206" cy="900000"/>
          </a:xfrm>
        </p:spPr>
        <p:txBody>
          <a:bodyPr/>
          <a:lstStyle/>
          <a:p>
            <a:r>
              <a:rPr lang="en-GB" dirty="0"/>
              <a:t>Porous material – flow properties</a:t>
            </a:r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C8F47-25E4-EDDE-91CA-DB6BBBD458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232324"/>
            <a:ext cx="5807932" cy="5077402"/>
          </a:xfrm>
        </p:spPr>
        <p:txBody>
          <a:bodyPr/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DejaVu Sans"/>
              </a:rPr>
              <a:t>A parametric COMSOL model is set-up to simulate the porous flow with defined tube diameter &amp; flow-rate</a:t>
            </a:r>
            <a:br>
              <a:rPr lang="en-GB" sz="1800" dirty="0">
                <a:effectLst/>
                <a:latin typeface="Arial" panose="020B0604020202020204" pitchFamily="34" charset="0"/>
                <a:ea typeface="DejaVu Sans"/>
              </a:rPr>
            </a:br>
            <a:endParaRPr lang="en-GB" sz="1800" dirty="0">
              <a:effectLst/>
              <a:latin typeface="Arial" panose="020B0604020202020204" pitchFamily="34" charset="0"/>
              <a:ea typeface="DejaVu Sans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DejaVu Sans"/>
              </a:rPr>
              <a:t>Permeability parameter of Tenax® is </a:t>
            </a:r>
            <a:r>
              <a:rPr lang="en-GB" sz="1800" dirty="0">
                <a:latin typeface="Arial" panose="020B0604020202020204" pitchFamily="34" charset="0"/>
                <a:ea typeface="DejaVu Sans"/>
              </a:rPr>
              <a:t>estimated to be: </a:t>
            </a:r>
            <a:br>
              <a:rPr lang="en-GB" sz="1800" dirty="0">
                <a:latin typeface="Arial" panose="020B0604020202020204" pitchFamily="34" charset="0"/>
                <a:ea typeface="DejaVu Sans"/>
              </a:rPr>
            </a:br>
            <a:r>
              <a:rPr lang="en-GB" sz="1800" dirty="0">
                <a:latin typeface="Arial" panose="020B0604020202020204" pitchFamily="34" charset="0"/>
                <a:ea typeface="DejaVu Sans"/>
              </a:rPr>
              <a:t>k =</a:t>
            </a:r>
            <a:r>
              <a:rPr lang="en-GB" sz="1800" dirty="0">
                <a:effectLst/>
                <a:latin typeface="Arial" panose="020B0604020202020204" pitchFamily="34" charset="0"/>
                <a:ea typeface="DejaVu Sans"/>
              </a:rPr>
              <a:t> 1.9e-11m</a:t>
            </a:r>
            <a:r>
              <a:rPr lang="en-GB" sz="1800" baseline="30000" dirty="0">
                <a:effectLst/>
                <a:latin typeface="Arial" panose="020B0604020202020204" pitchFamily="34" charset="0"/>
                <a:ea typeface="DejaVu Sans"/>
              </a:rPr>
              <a:t>2</a:t>
            </a:r>
            <a:r>
              <a:rPr lang="en-GB" sz="1800" dirty="0">
                <a:effectLst/>
                <a:latin typeface="Arial" panose="020B0604020202020204" pitchFamily="34" charset="0"/>
                <a:ea typeface="DejaVu Sans"/>
              </a:rPr>
              <a:t> </a:t>
            </a:r>
          </a:p>
          <a:p>
            <a:pPr lvl="1"/>
            <a:r>
              <a:rPr lang="en-GB" sz="1800" dirty="0">
                <a:effectLst/>
                <a:latin typeface="Arial" panose="020B0604020202020204" pitchFamily="34" charset="0"/>
                <a:ea typeface="DejaVu Sans"/>
              </a:rPr>
              <a:t>back-pressure is within 10% in accordance with the calibration data. </a:t>
            </a:r>
          </a:p>
          <a:p>
            <a:pPr lvl="1"/>
            <a:r>
              <a:rPr lang="en-GB" sz="1800" dirty="0">
                <a:effectLst/>
                <a:latin typeface="Arial" panose="020B0604020202020204" pitchFamily="34" charset="0"/>
                <a:ea typeface="DejaVu Sans"/>
              </a:rPr>
              <a:t>The flow speed is also in accordance with flow ranges of selected Darcy porous flow model.</a:t>
            </a:r>
            <a:endParaRPr lang="en-CH" sz="1800" dirty="0">
              <a:effectLst/>
              <a:latin typeface="Arial" panose="020B0604020202020204" pitchFamily="34" charset="0"/>
              <a:ea typeface="DejaVu Sans"/>
            </a:endParaRPr>
          </a:p>
          <a:p>
            <a:endParaRPr lang="en-CH" dirty="0"/>
          </a:p>
        </p:txBody>
      </p:sp>
      <p:pic>
        <p:nvPicPr>
          <p:cNvPr id="2" name="Picture 1" descr="A chart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23087B8D-5A36-8280-C2C4-42D7C0D0BD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2491" y="4194031"/>
            <a:ext cx="5379136" cy="20313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A rainbow colored pencil with numbers&#10;&#10;Description automatically generated">
            <a:extLst>
              <a:ext uri="{FF2B5EF4-FFF2-40B4-BE49-F238E27FC236}">
                <a16:creationId xmlns:a16="http://schemas.microsoft.com/office/drawing/2014/main" id="{395DED34-450A-4EC4-032C-758462D726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0452" y="3940362"/>
            <a:ext cx="3385240" cy="2538701"/>
          </a:xfrm>
          <a:prstGeom prst="rect">
            <a:avLst/>
          </a:prstGeom>
        </p:spPr>
      </p:pic>
      <p:sp>
        <p:nvSpPr>
          <p:cNvPr id="11" name="Arrow: Notched Right 10">
            <a:extLst>
              <a:ext uri="{FF2B5EF4-FFF2-40B4-BE49-F238E27FC236}">
                <a16:creationId xmlns:a16="http://schemas.microsoft.com/office/drawing/2014/main" id="{885561C9-3E21-97FB-C0E5-E8312D2BDA4C}"/>
              </a:ext>
            </a:extLst>
          </p:cNvPr>
          <p:cNvSpPr/>
          <p:nvPr/>
        </p:nvSpPr>
        <p:spPr>
          <a:xfrm>
            <a:off x="5578678" y="5373148"/>
            <a:ext cx="1702965" cy="252527"/>
          </a:xfrm>
          <a:prstGeom prst="notch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Arrow: Notched Right 11">
            <a:extLst>
              <a:ext uri="{FF2B5EF4-FFF2-40B4-BE49-F238E27FC236}">
                <a16:creationId xmlns:a16="http://schemas.microsoft.com/office/drawing/2014/main" id="{F9C65010-52BF-09DE-ABC6-7118FB628E38}"/>
              </a:ext>
            </a:extLst>
          </p:cNvPr>
          <p:cNvSpPr/>
          <p:nvPr/>
        </p:nvSpPr>
        <p:spPr>
          <a:xfrm rot="19306514">
            <a:off x="5907868" y="5012453"/>
            <a:ext cx="1132700" cy="252527"/>
          </a:xfrm>
          <a:prstGeom prst="notch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44684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7905D3-1AAD-4E9E-4892-3C13F5264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2" y="367200"/>
            <a:ext cx="11254030" cy="900000"/>
          </a:xfrm>
        </p:spPr>
        <p:txBody>
          <a:bodyPr/>
          <a:lstStyle/>
          <a:p>
            <a:r>
              <a:rPr lang="en-GB" dirty="0"/>
              <a:t>Multi-physics coupled model description</a:t>
            </a:r>
            <a:br>
              <a:rPr lang="en-GB" dirty="0"/>
            </a:br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C8F47-25E4-EDDE-91CA-DB6BBBD458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kumimoji="0" lang="en-GB" alt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Selected Physics</a:t>
            </a:r>
          </a:p>
          <a:p>
            <a:r>
              <a:rPr kumimoji="0" lang="en-GB" alt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heat transfer in solid and fluids</a:t>
            </a:r>
          </a:p>
          <a:p>
            <a:r>
              <a:rPr kumimoji="0" lang="en-GB" alt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laminar flow, including porous flow (Tenax®)</a:t>
            </a:r>
          </a:p>
          <a:p>
            <a:r>
              <a:rPr kumimoji="0" lang="en-GB" alt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electrical current in shells (2D-layer) to model the pre-concentrator heater. </a:t>
            </a:r>
          </a:p>
          <a:p>
            <a:endParaRPr kumimoji="0" lang="en-GB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DejaVu Sans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kumimoji="0" lang="en-GB" alt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Multi-physics coupling</a:t>
            </a:r>
          </a:p>
          <a:p>
            <a:r>
              <a:rPr kumimoji="0" lang="en-GB" alt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Electrical – thermal</a:t>
            </a:r>
          </a:p>
          <a:p>
            <a:pPr lvl="1"/>
            <a:r>
              <a:rPr kumimoji="0" lang="en-GB" altLang="en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Modeling</a:t>
            </a:r>
            <a:r>
              <a:rPr kumimoji="0" lang="en-GB" alt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 of ohmic losses in the heater </a:t>
            </a:r>
          </a:p>
          <a:p>
            <a:r>
              <a:rPr kumimoji="0" lang="en-GB" alt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Fluidic - thermal</a:t>
            </a:r>
          </a:p>
          <a:p>
            <a:pPr lvl="1"/>
            <a:r>
              <a:rPr kumimoji="0" lang="en-GB" altLang="en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Modeling</a:t>
            </a:r>
            <a:r>
              <a:rPr kumimoji="0" lang="en-GB" alt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 of non-isothermal flow</a:t>
            </a:r>
            <a:endParaRPr kumimoji="0" lang="en-GB" altLang="en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en-CH" dirty="0"/>
          </a:p>
        </p:txBody>
      </p:sp>
      <p:pic>
        <p:nvPicPr>
          <p:cNvPr id="6" name="Picture 5" descr="A blueprint of a computer&#10;&#10;Description automatically generated">
            <a:extLst>
              <a:ext uri="{FF2B5EF4-FFF2-40B4-BE49-F238E27FC236}">
                <a16:creationId xmlns:a16="http://schemas.microsoft.com/office/drawing/2014/main" id="{4E229E5E-216B-A1D2-6787-F06E100432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538" y="1026555"/>
            <a:ext cx="5644123" cy="2526452"/>
          </a:xfrm>
          <a:prstGeom prst="rect">
            <a:avLst/>
          </a:prstGeom>
        </p:spPr>
      </p:pic>
      <p:pic>
        <p:nvPicPr>
          <p:cNvPr id="7" name="Picture 6" descr="A blueprint of a rectangular object&#10;&#10;Description automatically generated">
            <a:extLst>
              <a:ext uri="{FF2B5EF4-FFF2-40B4-BE49-F238E27FC236}">
                <a16:creationId xmlns:a16="http://schemas.microsoft.com/office/drawing/2014/main" id="{C7E66BD8-8083-31D1-CFDA-E258966438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467" b="2912"/>
          <a:stretch/>
        </p:blipFill>
        <p:spPr bwMode="auto">
          <a:xfrm>
            <a:off x="6702176" y="3429000"/>
            <a:ext cx="4650845" cy="32200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15987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rgbClr val="000000"/>
      </a:dk1>
      <a:lt1>
        <a:sysClr val="window" lastClr="FFFFFF"/>
      </a:lt1>
      <a:dk2>
        <a:srgbClr val="878787"/>
      </a:dk2>
      <a:lt2>
        <a:srgbClr val="FFFFFF"/>
      </a:lt2>
      <a:accent1>
        <a:srgbClr val="00A1E5"/>
      </a:accent1>
      <a:accent2>
        <a:srgbClr val="003264"/>
      </a:accent2>
      <a:accent3>
        <a:srgbClr val="3FBAC1"/>
      </a:accent3>
      <a:accent4>
        <a:srgbClr val="D61E5C"/>
      </a:accent4>
      <a:accent5>
        <a:srgbClr val="BFD100"/>
      </a:accent5>
      <a:accent6>
        <a:srgbClr val="FFCC33"/>
      </a:accent6>
      <a:hlink>
        <a:srgbClr val="000000"/>
      </a:hlink>
      <a:folHlink>
        <a:srgbClr val="000000"/>
      </a:folHlink>
    </a:clrScheme>
    <a:fontScheme name="mdrei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SEM-MasterSlides.potx" id="{06982BF6-6A3E-473B-ABF9-18B9D06450FB}" vid="{AD6D6418-D507-4A1D-8B79-4AF4B7061BC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0b6b52a-a347-4ca5-abdc-9e288b7b3147">
      <Terms xmlns="http://schemas.microsoft.com/office/infopath/2007/PartnerControls"/>
    </lcf76f155ced4ddcb4097134ff3c332f>
    <TaxCatchAll xmlns="f4755eca-0899-4c16-be49-8ab33a8f019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14A9EB73E72C44AA0D86EE3C4FF15C" ma:contentTypeVersion="11" ma:contentTypeDescription="Create a new document." ma:contentTypeScope="" ma:versionID="6417321a3afd14dc70bd86fe27fa2518">
  <xsd:schema xmlns:xsd="http://www.w3.org/2001/XMLSchema" xmlns:xs="http://www.w3.org/2001/XMLSchema" xmlns:p="http://schemas.microsoft.com/office/2006/metadata/properties" xmlns:ns2="f0b6b52a-a347-4ca5-abdc-9e288b7b3147" xmlns:ns3="f4755eca-0899-4c16-be49-8ab33a8f0198" targetNamespace="http://schemas.microsoft.com/office/2006/metadata/properties" ma:root="true" ma:fieldsID="9a2cbe087805d37497ab06ca0b016e8b" ns2:_="" ns3:_="">
    <xsd:import namespace="f0b6b52a-a347-4ca5-abdc-9e288b7b3147"/>
    <xsd:import namespace="f4755eca-0899-4c16-be49-8ab33a8f019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b6b52a-a347-4ca5-abdc-9e288b7b31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9b427602-77a0-48f9-b577-99fecf1257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755eca-0899-4c16-be49-8ab33a8f0198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cafc673-1139-4eff-8332-2d4c54000595}" ma:internalName="TaxCatchAll" ma:showField="CatchAllData" ma:web="f4755eca-0899-4c16-be49-8ab33a8f019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2746F0-4C26-491A-AA9C-622AA35013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9439C8-3471-4837-B83C-07965832D051}">
  <ds:schemaRefs>
    <ds:schemaRef ds:uri="f4755eca-0899-4c16-be49-8ab33a8f0198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f0b6b52a-a347-4ca5-abdc-9e288b7b3147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B488451-DE94-44A1-A420-7090EA824F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b6b52a-a347-4ca5-abdc-9e288b7b3147"/>
    <ds:schemaRef ds:uri="f4755eca-0899-4c16-be49-8ab33a8f01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CSEM-MasterSlides</Template>
  <TotalTime>7</TotalTime>
  <Words>1023</Words>
  <Application>Microsoft Office PowerPoint</Application>
  <PresentationFormat>Widescreen</PresentationFormat>
  <Paragraphs>140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DejaVu Sans</vt:lpstr>
      <vt:lpstr>Symbol</vt:lpstr>
      <vt:lpstr>1_Office</vt:lpstr>
      <vt:lpstr>MEMS Gas-Chromatograph  Pre-concentrator Multi-physics Simulation</vt:lpstr>
      <vt:lpstr>TABLE OF CONTENTS </vt:lpstr>
      <vt:lpstr>Csem at a glance</vt:lpstr>
      <vt:lpstr>INTRODUCTION: what’s a MEMS  GAS-Chromatograph (MS-GC)?  </vt:lpstr>
      <vt:lpstr>Pre-concentrator Design challenges </vt:lpstr>
      <vt:lpstr>GOAL OF SIMULATION TASKS</vt:lpstr>
      <vt:lpstr>Porous material – thermal properties</vt:lpstr>
      <vt:lpstr>Porous material – flow properties</vt:lpstr>
      <vt:lpstr>Multi-physics coupled model description </vt:lpstr>
      <vt:lpstr>Post-processing strategy </vt:lpstr>
      <vt:lpstr>MEMS PRE-CONCENTRATOR parametric optimization </vt:lpstr>
      <vt:lpstr>RESULTS SUMMARY – TEMPERATURE PLOTS</vt:lpstr>
      <vt:lpstr>RESULTS SUMMARY – TEMPERATURE HISTOGRAMS</vt:lpstr>
      <vt:lpstr>CONCLUSIONS &amp; SIMULATION BENEFITS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MEMS Gas-Chromatograph  Pre-concentrator Multi-physics Simulation</dc:title>
  <dc:subject/>
  <dc:creator>SPINOLA DURANTE Guido</dc:creator>
  <cp:keywords/>
  <dc:description/>
  <cp:lastModifiedBy>Mara Pagani</cp:lastModifiedBy>
  <cp:revision>66</cp:revision>
  <dcterms:created xsi:type="dcterms:W3CDTF">2024-09-23T07:40:06Z</dcterms:created>
  <dcterms:modified xsi:type="dcterms:W3CDTF">2024-10-08T08:32:39Z</dcterms:modified>
  <cp:category/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0x0101000D14A9EB73E72C44AA0D86EE3C4FF15C</vt:lpwstr>
  </property>
  <property fmtid="{D5CDD505-2E9C-101B-9397-08002B2CF9AE}" pid="3" name="MediaServiceImageTags">
    <vt:lpwstr/>
  </property>
</Properties>
</file>