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4" r:id="rId1"/>
  </p:sldMasterIdLst>
  <p:notesMasterIdLst>
    <p:notesMasterId r:id="rId31"/>
  </p:notesMasterIdLst>
  <p:sldIdLst>
    <p:sldId id="256" r:id="rId2"/>
    <p:sldId id="257" r:id="rId3"/>
    <p:sldId id="331" r:id="rId4"/>
    <p:sldId id="332" r:id="rId5"/>
    <p:sldId id="258" r:id="rId6"/>
    <p:sldId id="330" r:id="rId7"/>
    <p:sldId id="335" r:id="rId8"/>
    <p:sldId id="291" r:id="rId9"/>
    <p:sldId id="290" r:id="rId10"/>
    <p:sldId id="333" r:id="rId11"/>
    <p:sldId id="334" r:id="rId12"/>
    <p:sldId id="326" r:id="rId13"/>
    <p:sldId id="318" r:id="rId14"/>
    <p:sldId id="336" r:id="rId15"/>
    <p:sldId id="298" r:id="rId16"/>
    <p:sldId id="293" r:id="rId17"/>
    <p:sldId id="294" r:id="rId18"/>
    <p:sldId id="295" r:id="rId19"/>
    <p:sldId id="296" r:id="rId20"/>
    <p:sldId id="297" r:id="rId21"/>
    <p:sldId id="302" r:id="rId22"/>
    <p:sldId id="308" r:id="rId23"/>
    <p:sldId id="309" r:id="rId24"/>
    <p:sldId id="310" r:id="rId25"/>
    <p:sldId id="311" r:id="rId26"/>
    <p:sldId id="327" r:id="rId27"/>
    <p:sldId id="325" r:id="rId28"/>
    <p:sldId id="337" r:id="rId29"/>
    <p:sldId id="289" r:id="rId30"/>
  </p:sldIdLst>
  <p:sldSz cx="12192000" cy="6858000"/>
  <p:notesSz cx="6858000" cy="9144000"/>
  <p:embeddedFontLst>
    <p:embeddedFont>
      <p:font typeface="Book Antiqua" panose="02040602050305030304" pitchFamily="18" charset="0"/>
      <p:regular r:id="rId32"/>
      <p:bold r:id="rId33"/>
      <p:italic r:id="rId34"/>
      <p:boldItalic r:id="rId35"/>
    </p:embeddedFont>
    <p:embeddedFont>
      <p:font typeface="Montserrat Medium" panose="00000600000000000000" pitchFamily="2" charset="0"/>
      <p:regular r:id="rId36"/>
      <p:bold r:id="rId37"/>
      <p:italic r:id="rId38"/>
      <p:boldItalic r:id="rId39"/>
    </p:embeddedFont>
    <p:embeddedFont>
      <p:font typeface="Montserrat SemiBold" panose="00000700000000000000" pitchFamily="2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DC"/>
    <a:srgbClr val="DBF5FC"/>
    <a:srgbClr val="B3E7BE"/>
    <a:srgbClr val="FFE4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1FC47-A86E-42BB-91B9-E3E1995AFE0B}" v="7" dt="2024-10-21T15:18:49.702"/>
  </p1510:revLst>
</p1510:revInfo>
</file>

<file path=ppt/tableStyles.xml><?xml version="1.0" encoding="utf-8"?>
<a:tblStyleLst xmlns:a="http://schemas.openxmlformats.org/drawingml/2006/main" def="{4CD90D6E-8830-4080-857D-D0A26F4F6149}">
  <a:tblStyle styleId="{4CD90D6E-8830-4080-857D-D0A26F4F61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42" autoAdjust="0"/>
  </p:normalViewPr>
  <p:slideViewPr>
    <p:cSldViewPr snapToGrid="0">
      <p:cViewPr varScale="1">
        <p:scale>
          <a:sx n="101" d="100"/>
          <a:sy n="101" d="100"/>
        </p:scale>
        <p:origin x="9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465e1c4134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465e1c4134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2111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9362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8078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985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69783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9180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90858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7361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70202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086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0cb4281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0cb4281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23289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23660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3336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00850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33732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352600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76965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0cb4281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0cb4281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96828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0cb4281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0cb4281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16842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20cb4281d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320cb4281d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0cb4281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0cb4281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6529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20cb4281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20cb4281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814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3539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110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5493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0cb4281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20cb4281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585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00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00" y="992775"/>
            <a:ext cx="11360800" cy="221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321072"/>
            <a:ext cx="11360800" cy="15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84234" y="5463168"/>
            <a:ext cx="3092165" cy="105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415600" y="1347875"/>
            <a:ext cx="11360800" cy="47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8100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11296611" y="6217622"/>
            <a:ext cx="731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415600" y="263175"/>
            <a:ext cx="90268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0" name="Google Shape;20;p4"/>
          <p:cNvGrpSpPr/>
          <p:nvPr/>
        </p:nvGrpSpPr>
        <p:grpSpPr>
          <a:xfrm>
            <a:off x="9442401" y="124052"/>
            <a:ext cx="2722724" cy="996588"/>
            <a:chOff x="3163619" y="2515460"/>
            <a:chExt cx="2817000" cy="1374604"/>
          </a:xfrm>
        </p:grpSpPr>
        <p:sp>
          <p:nvSpPr>
            <p:cNvPr id="21" name="Google Shape;21;p4"/>
            <p:cNvSpPr txBox="1"/>
            <p:nvPr/>
          </p:nvSpPr>
          <p:spPr>
            <a:xfrm>
              <a:off x="3163619" y="3485664"/>
              <a:ext cx="2817000" cy="4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INVENTIVE SIMPLIFICATION</a:t>
              </a:r>
              <a:endParaRPr sz="90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pic>
          <p:nvPicPr>
            <p:cNvPr id="22" name="Google Shape;22;p4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409050" y="2515460"/>
              <a:ext cx="2325900" cy="105774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3" name="Google Shape;23;p4"/>
          <p:cNvCxnSpPr/>
          <p:nvPr/>
        </p:nvCxnSpPr>
        <p:spPr>
          <a:xfrm>
            <a:off x="492000" y="1023000"/>
            <a:ext cx="9024000" cy="0"/>
          </a:xfrm>
          <a:prstGeom prst="straightConnector1">
            <a:avLst/>
          </a:prstGeom>
          <a:noFill/>
          <a:ln w="1905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rpo 1">
  <p:cSld name="TITLE_AND_BODY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15600" y="1346529"/>
            <a:ext cx="11360800" cy="22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81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11296611" y="6217622"/>
            <a:ext cx="731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15600" y="3937329"/>
            <a:ext cx="11360800" cy="22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81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15600" y="263175"/>
            <a:ext cx="90268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29" name="Google Shape;29;p5"/>
          <p:cNvGrpSpPr/>
          <p:nvPr/>
        </p:nvGrpSpPr>
        <p:grpSpPr>
          <a:xfrm>
            <a:off x="9442401" y="124052"/>
            <a:ext cx="2722724" cy="996588"/>
            <a:chOff x="3163619" y="2515460"/>
            <a:chExt cx="2817000" cy="1374604"/>
          </a:xfrm>
        </p:grpSpPr>
        <p:sp>
          <p:nvSpPr>
            <p:cNvPr id="30" name="Google Shape;30;p5"/>
            <p:cNvSpPr txBox="1"/>
            <p:nvPr/>
          </p:nvSpPr>
          <p:spPr>
            <a:xfrm>
              <a:off x="3163619" y="3485664"/>
              <a:ext cx="2817000" cy="4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INVENTIVE SIMPLIFICATION</a:t>
              </a:r>
              <a:endParaRPr sz="90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pic>
          <p:nvPicPr>
            <p:cNvPr id="31" name="Google Shape;31;p5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409050" y="2515460"/>
              <a:ext cx="2325900" cy="105774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2" name="Google Shape;32;p5"/>
          <p:cNvCxnSpPr/>
          <p:nvPr/>
        </p:nvCxnSpPr>
        <p:spPr>
          <a:xfrm>
            <a:off x="492000" y="1023000"/>
            <a:ext cx="9024000" cy="0"/>
          </a:xfrm>
          <a:prstGeom prst="straightConnector1">
            <a:avLst/>
          </a:prstGeom>
          <a:noFill/>
          <a:ln w="1905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11296611" y="6217622"/>
            <a:ext cx="731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15600" y="1391546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443200" y="1391546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15600" y="263175"/>
            <a:ext cx="90268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38" name="Google Shape;38;p6"/>
          <p:cNvGrpSpPr/>
          <p:nvPr/>
        </p:nvGrpSpPr>
        <p:grpSpPr>
          <a:xfrm>
            <a:off x="9442401" y="124052"/>
            <a:ext cx="2722724" cy="996588"/>
            <a:chOff x="3163619" y="2515460"/>
            <a:chExt cx="2817000" cy="1374604"/>
          </a:xfrm>
        </p:grpSpPr>
        <p:sp>
          <p:nvSpPr>
            <p:cNvPr id="39" name="Google Shape;39;p6"/>
            <p:cNvSpPr txBox="1"/>
            <p:nvPr/>
          </p:nvSpPr>
          <p:spPr>
            <a:xfrm>
              <a:off x="3163619" y="3485664"/>
              <a:ext cx="2817000" cy="4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900"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INVENTIVE SIMPLIFICATION</a:t>
              </a:r>
              <a:endParaRPr sz="900"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pic>
          <p:nvPicPr>
            <p:cNvPr id="40" name="Google Shape;40;p6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409050" y="2515460"/>
              <a:ext cx="2325900" cy="105774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1" name="Google Shape;41;p6"/>
          <p:cNvCxnSpPr/>
          <p:nvPr/>
        </p:nvCxnSpPr>
        <p:spPr>
          <a:xfrm>
            <a:off x="492000" y="1023000"/>
            <a:ext cx="9024000" cy="0"/>
          </a:xfrm>
          <a:prstGeom prst="straightConnector1">
            <a:avLst/>
          </a:prstGeom>
          <a:noFill/>
          <a:ln w="19050" cap="flat" cmpd="sng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000000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7"/>
          <p:cNvGrpSpPr/>
          <p:nvPr/>
        </p:nvGrpSpPr>
        <p:grpSpPr>
          <a:xfrm>
            <a:off x="4442600" y="2515461"/>
            <a:ext cx="3306800" cy="1479715"/>
            <a:chOff x="3331950" y="2515460"/>
            <a:chExt cx="2480100" cy="1479715"/>
          </a:xfrm>
        </p:grpSpPr>
        <p:sp>
          <p:nvSpPr>
            <p:cNvPr id="44" name="Google Shape;44;p7"/>
            <p:cNvSpPr txBox="1"/>
            <p:nvPr/>
          </p:nvSpPr>
          <p:spPr>
            <a:xfrm>
              <a:off x="3331950" y="3590775"/>
              <a:ext cx="2480100" cy="40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>
                  <a:solidFill>
                    <a:srgbClr val="FFFFFF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INVENTIVE SIMPLIFICATION</a:t>
              </a:r>
              <a:endParaRPr sz="12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pic>
          <p:nvPicPr>
            <p:cNvPr id="45" name="Google Shape;45;p7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409050" y="2515460"/>
              <a:ext cx="2325900" cy="10577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buNone/>
              <a:defRPr sz="13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56875"/>
            <a:ext cx="11360800" cy="47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Montserrat Medium"/>
              <a:buChar char="●"/>
              <a:defRPr sz="24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381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Montserrat Medium"/>
              <a:buChar char="○"/>
              <a:defRPr sz="24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■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●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○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■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●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Montserrat Medium"/>
              <a:buChar char="○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Montserrat Medium"/>
              <a:buChar char="■"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2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ctrTitle"/>
          </p:nvPr>
        </p:nvSpPr>
        <p:spPr>
          <a:xfrm>
            <a:off x="3637935" y="738809"/>
            <a:ext cx="8239812" cy="26901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Montserrat Medium" panose="00000600000000000000" pitchFamily="2" charset="0"/>
              </a:rPr>
              <a:t>Fluid Dynamic Modeling in Oven Chambers: Balancing Accuracy and Computational Efficiency</a:t>
            </a:r>
            <a:endParaRPr lang="en-US" sz="6600" dirty="0">
              <a:solidFill>
                <a:schemeClr val="bg1"/>
              </a:solidFill>
              <a:latin typeface="Montserrat Medium" panose="00000600000000000000" pitchFamily="2" charset="0"/>
            </a:endParaRPr>
          </a:p>
        </p:txBody>
      </p:sp>
      <p:sp>
        <p:nvSpPr>
          <p:cNvPr id="54" name="Google Shape;54;p8"/>
          <p:cNvSpPr txBox="1">
            <a:spLocks noGrp="1"/>
          </p:cNvSpPr>
          <p:nvPr>
            <p:ph type="subTitle" idx="1"/>
          </p:nvPr>
        </p:nvSpPr>
        <p:spPr>
          <a:xfrm>
            <a:off x="6609905" y="3825370"/>
            <a:ext cx="5029200" cy="57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it" sz="1800" dirty="0">
                <a:solidFill>
                  <a:schemeClr val="lt1"/>
                </a:solidFill>
              </a:rPr>
              <a:t>Comsol Conference</a:t>
            </a:r>
          </a:p>
          <a:p>
            <a:pPr marL="0" indent="0"/>
            <a:r>
              <a:rPr lang="it" sz="1800" dirty="0">
                <a:solidFill>
                  <a:schemeClr val="lt1"/>
                </a:solidFill>
              </a:rPr>
              <a:t>Florence, October, 2024</a:t>
            </a:r>
          </a:p>
          <a:p>
            <a:pPr marL="0" indent="0"/>
            <a:r>
              <a:rPr lang="it" sz="1800" dirty="0">
                <a:solidFill>
                  <a:schemeClr val="lt1"/>
                </a:solidFill>
              </a:rPr>
              <a:t>Ph.D, Christian Bianchi</a:t>
            </a:r>
          </a:p>
          <a:p>
            <a:pPr marL="0" indent="0"/>
            <a:endParaRPr lang="it-IT" sz="1100" dirty="0"/>
          </a:p>
        </p:txBody>
      </p:sp>
      <p:pic>
        <p:nvPicPr>
          <p:cNvPr id="3" name="Immagine 2" descr="Immagine che contiene Blu intenso, Blu elettrico, arte&#10;&#10;Descrizione generata automaticamente">
            <a:extLst>
              <a:ext uri="{FF2B5EF4-FFF2-40B4-BE49-F238E27FC236}">
                <a16:creationId xmlns:a16="http://schemas.microsoft.com/office/drawing/2014/main" id="{DB1B96AD-E984-E377-9F02-1AA64C1AA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76" y="2340078"/>
            <a:ext cx="6206007" cy="46545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547674" y="1235995"/>
            <a:ext cx="8520600" cy="523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/>
              <a:t>Condotto di aspirazione + outlet indefinito.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76025" y="272339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2 – simplified domain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708432" y="6157616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10</a:t>
            </a:fld>
            <a:endParaRPr/>
          </a:p>
        </p:txBody>
      </p:sp>
      <p:pic>
        <p:nvPicPr>
          <p:cNvPr id="4" name="Immagine 3" descr="Immagine che contiene diagramma, cerchio, linea, Policromia&#10;&#10;Descrizione generata automaticamente">
            <a:extLst>
              <a:ext uri="{FF2B5EF4-FFF2-40B4-BE49-F238E27FC236}">
                <a16:creationId xmlns:a16="http://schemas.microsoft.com/office/drawing/2014/main" id="{78FA6C3D-0305-C9BF-A180-E52EE62564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3" t="4391" r="1999"/>
          <a:stretch/>
        </p:blipFill>
        <p:spPr>
          <a:xfrm>
            <a:off x="1471707" y="2071451"/>
            <a:ext cx="6416903" cy="3780000"/>
          </a:xfrm>
          <a:prstGeom prst="rect">
            <a:avLst/>
          </a:prstGeom>
        </p:spPr>
      </p:pic>
      <p:sp>
        <p:nvSpPr>
          <p:cNvPr id="7" name="Google Shape;67;p10">
            <a:extLst>
              <a:ext uri="{FF2B5EF4-FFF2-40B4-BE49-F238E27FC236}">
                <a16:creationId xmlns:a16="http://schemas.microsoft.com/office/drawing/2014/main" id="{E4751847-7C0D-4C2A-D698-9C3DC573679A}"/>
              </a:ext>
            </a:extLst>
          </p:cNvPr>
          <p:cNvSpPr txBox="1">
            <a:spLocks/>
          </p:cNvSpPr>
          <p:nvPr/>
        </p:nvSpPr>
        <p:spPr>
          <a:xfrm rot="16200000">
            <a:off x="7449331" y="3530620"/>
            <a:ext cx="1124207" cy="3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800" dirty="0" err="1"/>
              <a:t>Mag</a:t>
            </a:r>
            <a:r>
              <a:rPr lang="it-IT" sz="800" dirty="0"/>
              <a:t>(</a:t>
            </a:r>
            <a:r>
              <a:rPr lang="it-IT" sz="800" b="1" dirty="0"/>
              <a:t>U</a:t>
            </a:r>
            <a:r>
              <a:rPr lang="it-IT" sz="800" dirty="0"/>
              <a:t>) (m/s)</a:t>
            </a:r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B6764B5-6E54-6049-5759-20AAD0B82B8A}"/>
              </a:ext>
            </a:extLst>
          </p:cNvPr>
          <p:cNvSpPr txBox="1">
            <a:spLocks/>
          </p:cNvSpPr>
          <p:nvPr/>
        </p:nvSpPr>
        <p:spPr>
          <a:xfrm>
            <a:off x="6340608" y="1679199"/>
            <a:ext cx="1515367" cy="255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INLET: p</a:t>
            </a:r>
            <a:r>
              <a:rPr lang="it-IT" sz="1100" baseline="-25000" dirty="0"/>
              <a:t>totale</a:t>
            </a:r>
            <a:r>
              <a:rPr lang="it-IT" sz="1100" dirty="0"/>
              <a:t> = 0 Pa</a:t>
            </a:r>
          </a:p>
        </p:txBody>
      </p:sp>
      <p:sp>
        <p:nvSpPr>
          <p:cNvPr id="11" name="Google Shape;67;p10">
            <a:extLst>
              <a:ext uri="{FF2B5EF4-FFF2-40B4-BE49-F238E27FC236}">
                <a16:creationId xmlns:a16="http://schemas.microsoft.com/office/drawing/2014/main" id="{FB465E90-B22D-7CE6-1EFB-8F887B6F5061}"/>
              </a:ext>
            </a:extLst>
          </p:cNvPr>
          <p:cNvSpPr txBox="1">
            <a:spLocks/>
          </p:cNvSpPr>
          <p:nvPr/>
        </p:nvSpPr>
        <p:spPr>
          <a:xfrm>
            <a:off x="794053" y="5130751"/>
            <a:ext cx="1610938" cy="296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OUTLET: p</a:t>
            </a:r>
            <a:r>
              <a:rPr lang="it-IT" sz="1100" baseline="-25000" dirty="0"/>
              <a:t>stat</a:t>
            </a:r>
            <a:r>
              <a:rPr lang="it-IT" sz="1100" dirty="0"/>
              <a:t> = 0 Pa</a:t>
            </a:r>
          </a:p>
        </p:txBody>
      </p:sp>
      <p:sp>
        <p:nvSpPr>
          <p:cNvPr id="12" name="Google Shape;67;p10">
            <a:extLst>
              <a:ext uri="{FF2B5EF4-FFF2-40B4-BE49-F238E27FC236}">
                <a16:creationId xmlns:a16="http://schemas.microsoft.com/office/drawing/2014/main" id="{451389A4-58C9-5425-666B-BEE2A85E858E}"/>
              </a:ext>
            </a:extLst>
          </p:cNvPr>
          <p:cNvSpPr txBox="1">
            <a:spLocks/>
          </p:cNvSpPr>
          <p:nvPr/>
        </p:nvSpPr>
        <p:spPr>
          <a:xfrm>
            <a:off x="1899865" y="5861472"/>
            <a:ext cx="1610938" cy="296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OUTLET_WALL: </a:t>
            </a:r>
            <a:r>
              <a:rPr lang="it-IT" sz="1100" dirty="0" err="1"/>
              <a:t>wall</a:t>
            </a:r>
            <a:endParaRPr lang="it-IT" sz="1100" dirty="0"/>
          </a:p>
        </p:txBody>
      </p:sp>
      <p:sp>
        <p:nvSpPr>
          <p:cNvPr id="13" name="Google Shape;67;p10">
            <a:extLst>
              <a:ext uri="{FF2B5EF4-FFF2-40B4-BE49-F238E27FC236}">
                <a16:creationId xmlns:a16="http://schemas.microsoft.com/office/drawing/2014/main" id="{5292EF56-F538-8C42-D104-0499B4DEA0BF}"/>
              </a:ext>
            </a:extLst>
          </p:cNvPr>
          <p:cNvSpPr txBox="1">
            <a:spLocks/>
          </p:cNvSpPr>
          <p:nvPr/>
        </p:nvSpPr>
        <p:spPr>
          <a:xfrm>
            <a:off x="2404991" y="6183659"/>
            <a:ext cx="73083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050" dirty="0"/>
              <a:t>*</a:t>
            </a:r>
            <a:r>
              <a:rPr lang="it-IT" sz="1050" dirty="0">
                <a:highlight>
                  <a:srgbClr val="FFFF00"/>
                </a:highlight>
              </a:rPr>
              <a:t>OUTLET (free flow) and OUTLET_WALL (</a:t>
            </a:r>
            <a:r>
              <a:rPr lang="it-IT" sz="1050" dirty="0" err="1">
                <a:highlight>
                  <a:srgbClr val="FFFF00"/>
                </a:highlight>
              </a:rPr>
              <a:t>stopped</a:t>
            </a:r>
            <a:r>
              <a:rPr lang="it-IT" sz="1050" dirty="0">
                <a:highlight>
                  <a:srgbClr val="FFFF00"/>
                </a:highlight>
              </a:rPr>
              <a:t> flow) are </a:t>
            </a:r>
            <a:r>
              <a:rPr lang="it-IT" sz="1050" dirty="0" err="1">
                <a:highlight>
                  <a:srgbClr val="FFFF00"/>
                </a:highlight>
              </a:rPr>
              <a:t>considered</a:t>
            </a:r>
            <a:r>
              <a:rPr lang="it-IT" sz="1050" dirty="0">
                <a:highlight>
                  <a:srgbClr val="FFFF00"/>
                </a:highlight>
              </a:rPr>
              <a:t> in the </a:t>
            </a:r>
            <a:r>
              <a:rPr lang="it-IT" sz="1050" dirty="0" err="1">
                <a:highlight>
                  <a:srgbClr val="FFFF00"/>
                </a:highlight>
              </a:rPr>
              <a:t>same</a:t>
            </a:r>
            <a:r>
              <a:rPr lang="it-IT" sz="1050" dirty="0">
                <a:highlight>
                  <a:srgbClr val="FFFF00"/>
                </a:highlight>
              </a:rPr>
              <a:t> ratio </a:t>
            </a:r>
            <a:r>
              <a:rPr lang="it-IT" sz="1050" dirty="0" err="1">
                <a:highlight>
                  <a:srgbClr val="FFFF00"/>
                </a:highlight>
              </a:rPr>
              <a:t>as</a:t>
            </a:r>
            <a:r>
              <a:rPr lang="it-IT" sz="1050" dirty="0">
                <a:highlight>
                  <a:srgbClr val="FFFF00"/>
                </a:highlight>
              </a:rPr>
              <a:t> in the </a:t>
            </a:r>
            <a:r>
              <a:rPr lang="it-IT" sz="1050" dirty="0" err="1">
                <a:highlight>
                  <a:srgbClr val="FFFF00"/>
                </a:highlight>
              </a:rPr>
              <a:t>real</a:t>
            </a:r>
            <a:r>
              <a:rPr lang="it-IT" sz="1050" dirty="0">
                <a:highlight>
                  <a:srgbClr val="FFFF00"/>
                </a:highlight>
              </a:rPr>
              <a:t> </a:t>
            </a:r>
            <a:r>
              <a:rPr lang="it-IT" sz="1050" dirty="0" err="1">
                <a:highlight>
                  <a:srgbClr val="FFFF00"/>
                </a:highlight>
              </a:rPr>
              <a:t>oven</a:t>
            </a:r>
            <a:r>
              <a:rPr lang="it-IT" sz="1050" dirty="0">
                <a:highlight>
                  <a:srgbClr val="FFFF00"/>
                </a:highlight>
              </a:rPr>
              <a:t>, </a:t>
            </a:r>
            <a:r>
              <a:rPr lang="it-IT" sz="1050" dirty="0" err="1">
                <a:highlight>
                  <a:srgbClr val="FFFF00"/>
                </a:highlight>
              </a:rPr>
              <a:t>given</a:t>
            </a:r>
            <a:r>
              <a:rPr lang="it-IT" sz="1050" dirty="0">
                <a:highlight>
                  <a:srgbClr val="FFFF00"/>
                </a:highlight>
              </a:rPr>
              <a:t> to the following </a:t>
            </a:r>
            <a:r>
              <a:rPr lang="it-IT" sz="1050" dirty="0" err="1">
                <a:highlight>
                  <a:srgbClr val="FFFF00"/>
                </a:highlight>
              </a:rPr>
              <a:t>value</a:t>
            </a:r>
            <a:r>
              <a:rPr lang="it-IT" sz="1050" dirty="0">
                <a:highlight>
                  <a:srgbClr val="FFFF00"/>
                </a:highlight>
              </a:rPr>
              <a:t> </a:t>
            </a:r>
            <a:r>
              <a:rPr lang="it-IT" sz="1050" dirty="0" err="1">
                <a:highlight>
                  <a:srgbClr val="FFFF00"/>
                </a:highlight>
              </a:rPr>
              <a:t>A</a:t>
            </a:r>
            <a:r>
              <a:rPr lang="it-IT" sz="1050" baseline="-25000" dirty="0" err="1">
                <a:highlight>
                  <a:srgbClr val="FFFF00"/>
                </a:highlight>
              </a:rPr>
              <a:t>outlet</a:t>
            </a:r>
            <a:r>
              <a:rPr lang="it-IT" sz="1050" dirty="0">
                <a:highlight>
                  <a:srgbClr val="FFFF00"/>
                </a:highlight>
              </a:rPr>
              <a:t> / A</a:t>
            </a:r>
            <a:r>
              <a:rPr lang="it-IT" sz="1050" baseline="-25000" dirty="0">
                <a:highlight>
                  <a:srgbClr val="FFFF00"/>
                </a:highlight>
              </a:rPr>
              <a:t>outlet_wall</a:t>
            </a:r>
            <a:r>
              <a:rPr lang="it-IT" sz="1050" dirty="0">
                <a:highlight>
                  <a:srgbClr val="FFFF00"/>
                </a:highlight>
              </a:rPr>
              <a:t> = 0,6470</a:t>
            </a:r>
          </a:p>
        </p:txBody>
      </p:sp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93705A00-94D6-5020-5CE4-0949D106073B}"/>
              </a:ext>
            </a:extLst>
          </p:cNvPr>
          <p:cNvSpPr txBox="1">
            <a:spLocks/>
          </p:cNvSpPr>
          <p:nvPr/>
        </p:nvSpPr>
        <p:spPr>
          <a:xfrm>
            <a:off x="887958" y="4087864"/>
            <a:ext cx="1103435" cy="418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Fan and </a:t>
            </a:r>
            <a:r>
              <a:rPr lang="it-IT" sz="1100" dirty="0" err="1"/>
              <a:t>walls</a:t>
            </a:r>
            <a:r>
              <a:rPr lang="it-IT" sz="1100" dirty="0"/>
              <a:t>: </a:t>
            </a:r>
            <a:r>
              <a:rPr lang="it-IT" sz="1100" dirty="0" err="1"/>
              <a:t>wall</a:t>
            </a:r>
            <a:r>
              <a:rPr lang="it-IT" sz="1100" dirty="0"/>
              <a:t> </a:t>
            </a:r>
            <a:r>
              <a:rPr lang="it-IT" sz="1100" dirty="0" err="1"/>
              <a:t>condition</a:t>
            </a:r>
            <a:endParaRPr lang="it-IT" sz="1100" dirty="0"/>
          </a:p>
        </p:txBody>
      </p:sp>
      <p:sp>
        <p:nvSpPr>
          <p:cNvPr id="15" name="Google Shape;67;p10">
            <a:extLst>
              <a:ext uri="{FF2B5EF4-FFF2-40B4-BE49-F238E27FC236}">
                <a16:creationId xmlns:a16="http://schemas.microsoft.com/office/drawing/2014/main" id="{5C60952D-7FDA-6ACA-F59A-3715E9A6F674}"/>
              </a:ext>
            </a:extLst>
          </p:cNvPr>
          <p:cNvSpPr txBox="1">
            <a:spLocks/>
          </p:cNvSpPr>
          <p:nvPr/>
        </p:nvSpPr>
        <p:spPr>
          <a:xfrm>
            <a:off x="476025" y="1759215"/>
            <a:ext cx="1515368" cy="231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 err="1"/>
              <a:t>Incompressible</a:t>
            </a:r>
            <a:r>
              <a:rPr lang="it-IT" sz="1100" dirty="0"/>
              <a:t> </a:t>
            </a:r>
            <a:r>
              <a:rPr lang="it-IT" sz="1100" dirty="0" err="1"/>
              <a:t>fluid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1100" dirty="0" err="1"/>
              <a:t>Turbolence</a:t>
            </a:r>
            <a:r>
              <a:rPr lang="it-IT" sz="1100" dirty="0"/>
              <a:t> model: k-</a:t>
            </a:r>
            <a:r>
              <a:rPr lang="el-GR" sz="1100" dirty="0"/>
              <a:t>ε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el-GR" sz="1100" dirty="0"/>
              <a:t>ω</a:t>
            </a:r>
            <a:r>
              <a:rPr lang="it-IT" sz="1100" dirty="0"/>
              <a:t> = 1000 rpm;</a:t>
            </a:r>
          </a:p>
          <a:p>
            <a:pPr marL="0" indent="0">
              <a:buNone/>
            </a:pPr>
            <a:r>
              <a:rPr lang="it-IT" sz="1100" dirty="0"/>
              <a:t>       1600 rpm;</a:t>
            </a:r>
          </a:p>
          <a:p>
            <a:pPr marL="0" indent="0">
              <a:buNone/>
            </a:pPr>
            <a:r>
              <a:rPr lang="it-IT" sz="1100" dirty="0"/>
              <a:t>       2000 rpm (</a:t>
            </a:r>
            <a:r>
              <a:rPr lang="it-IT" sz="1100" dirty="0" err="1"/>
              <a:t>fig</a:t>
            </a:r>
            <a:r>
              <a:rPr lang="it-IT" sz="1100" dirty="0"/>
              <a:t>);</a:t>
            </a:r>
          </a:p>
          <a:p>
            <a:pPr marL="0" indent="0">
              <a:buNone/>
            </a:pPr>
            <a:r>
              <a:rPr lang="it-IT" sz="1100" dirty="0"/>
              <a:t>       2600 rpm</a:t>
            </a:r>
          </a:p>
        </p:txBody>
      </p: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104D35BC-71FC-25EB-081D-C3045DEA6E74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5026635" y="1806887"/>
            <a:ext cx="1313972" cy="426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DEA85C0-7327-1048-D2A1-FB819ACB5F49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1991393" y="2928359"/>
            <a:ext cx="2730443" cy="13687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569BE486-BE99-2209-060E-D9EF4708F447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991393" y="4297107"/>
            <a:ext cx="2571391" cy="4738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958E6D52-2AC8-6AD4-D22B-43DFE8A6D381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705335" y="5427317"/>
            <a:ext cx="651279" cy="4341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55AE3CC4-859A-FB80-BB50-EA870042CFDB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404992" y="5083152"/>
            <a:ext cx="600687" cy="1958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" name="Immagine 2" descr="Immagine che contiene arte, Arte frattale, Policromia, cerchio&#10;&#10;Descrizione generata automaticamente">
            <a:extLst>
              <a:ext uri="{FF2B5EF4-FFF2-40B4-BE49-F238E27FC236}">
                <a16:creationId xmlns:a16="http://schemas.microsoft.com/office/drawing/2014/main" id="{D3A8D62F-78B5-FF7D-842D-DE4F9A252B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949" t="17524" r="27736" b="13175"/>
          <a:stretch/>
        </p:blipFill>
        <p:spPr>
          <a:xfrm>
            <a:off x="8178583" y="1968535"/>
            <a:ext cx="3970125" cy="373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14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53709" y="270640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2 – Output quantities </a:t>
            </a: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98873DC-7B73-6899-6AB9-6C773577D5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658" t="9921" r="12443"/>
          <a:stretch/>
        </p:blipFill>
        <p:spPr>
          <a:xfrm>
            <a:off x="635302" y="1379200"/>
            <a:ext cx="5785049" cy="5361277"/>
          </a:xfrm>
          <a:prstGeom prst="rect">
            <a:avLst/>
          </a:prstGeom>
        </p:spPr>
      </p:pic>
      <p:pic>
        <p:nvPicPr>
          <p:cNvPr id="8" name="Immagine 7" descr="Immagine che contiene schermata, Policromia&#10;&#10;Descrizione generata automaticamente">
            <a:extLst>
              <a:ext uri="{FF2B5EF4-FFF2-40B4-BE49-F238E27FC236}">
                <a16:creationId xmlns:a16="http://schemas.microsoft.com/office/drawing/2014/main" id="{A558836B-6C9D-9200-C0E3-FA3C2B92F0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178" t="5856" r="21266" b="4135"/>
          <a:stretch/>
        </p:blipFill>
        <p:spPr>
          <a:xfrm>
            <a:off x="6420351" y="2034893"/>
            <a:ext cx="3814457" cy="3824871"/>
          </a:xfrm>
          <a:prstGeom prst="ellipse">
            <a:avLst/>
          </a:prstGeom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D4EADA97-98CB-4854-2D02-696504E926A5}"/>
              </a:ext>
            </a:extLst>
          </p:cNvPr>
          <p:cNvGrpSpPr>
            <a:grpSpLocks noChangeAspect="1"/>
          </p:cNvGrpSpPr>
          <p:nvPr/>
        </p:nvGrpSpPr>
        <p:grpSpPr>
          <a:xfrm>
            <a:off x="5233852" y="1535073"/>
            <a:ext cx="705429" cy="4523771"/>
            <a:chOff x="4781838" y="2435664"/>
            <a:chExt cx="589447" cy="3780000"/>
          </a:xfrm>
        </p:grpSpPr>
        <p:pic>
          <p:nvPicPr>
            <p:cNvPr id="16" name="Immagine 15" descr="Immagine che contiene diagramma, Policromia, cerchio, linea&#10;&#10;Descrizione generata automaticamente">
              <a:extLst>
                <a:ext uri="{FF2B5EF4-FFF2-40B4-BE49-F238E27FC236}">
                  <a16:creationId xmlns:a16="http://schemas.microsoft.com/office/drawing/2014/main" id="{8170D2CA-8A94-4C2C-3739-F6B9CBF506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620" t="7524" r="1683" b="2650"/>
            <a:stretch/>
          </p:blipFill>
          <p:spPr>
            <a:xfrm>
              <a:off x="4781838" y="2435664"/>
              <a:ext cx="336245" cy="3780000"/>
            </a:xfrm>
            <a:prstGeom prst="rect">
              <a:avLst/>
            </a:prstGeom>
          </p:spPr>
        </p:pic>
        <p:sp>
          <p:nvSpPr>
            <p:cNvPr id="18" name="Google Shape;67;p10">
              <a:extLst>
                <a:ext uri="{FF2B5EF4-FFF2-40B4-BE49-F238E27FC236}">
                  <a16:creationId xmlns:a16="http://schemas.microsoft.com/office/drawing/2014/main" id="{F51A54BA-57A6-6535-512F-B5BBF4982B7F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4647024" y="4163506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0C7963EF-8E01-4B5F-1170-17290F0A4597}"/>
              </a:ext>
            </a:extLst>
          </p:cNvPr>
          <p:cNvGrpSpPr>
            <a:grpSpLocks noChangeAspect="1"/>
          </p:cNvGrpSpPr>
          <p:nvPr/>
        </p:nvGrpSpPr>
        <p:grpSpPr>
          <a:xfrm>
            <a:off x="10582207" y="1991661"/>
            <a:ext cx="660383" cy="3998357"/>
            <a:chOff x="7967798" y="2520607"/>
            <a:chExt cx="616772" cy="3734310"/>
          </a:xfrm>
        </p:grpSpPr>
        <p:pic>
          <p:nvPicPr>
            <p:cNvPr id="20" name="Immagine 19" descr="Immagine che contiene schermata, Policromia&#10;&#10;Descrizione generata automaticamente">
              <a:extLst>
                <a:ext uri="{FF2B5EF4-FFF2-40B4-BE49-F238E27FC236}">
                  <a16:creationId xmlns:a16="http://schemas.microsoft.com/office/drawing/2014/main" id="{03C53D13-C1BB-980A-7A85-B56C1A810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3716" t="7752" r="1069" b="3786"/>
            <a:stretch/>
          </p:blipFill>
          <p:spPr>
            <a:xfrm>
              <a:off x="7967798" y="2520607"/>
              <a:ext cx="369043" cy="3734310"/>
            </a:xfrm>
            <a:prstGeom prst="rect">
              <a:avLst/>
            </a:prstGeom>
          </p:spPr>
        </p:pic>
        <p:sp>
          <p:nvSpPr>
            <p:cNvPr id="22" name="Google Shape;67;p10">
              <a:extLst>
                <a:ext uri="{FF2B5EF4-FFF2-40B4-BE49-F238E27FC236}">
                  <a16:creationId xmlns:a16="http://schemas.microsoft.com/office/drawing/2014/main" id="{82270718-6DBB-BC8E-880D-C87683358C4D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7860309" y="4225604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/>
                <a:t>p (Pa)</a:t>
              </a:r>
            </a:p>
          </p:txBody>
        </p:sp>
      </p:grpSp>
      <p:sp>
        <p:nvSpPr>
          <p:cNvPr id="23" name="Google Shape;67;p10">
            <a:extLst>
              <a:ext uri="{FF2B5EF4-FFF2-40B4-BE49-F238E27FC236}">
                <a16:creationId xmlns:a16="http://schemas.microsoft.com/office/drawing/2014/main" id="{2D5F3391-C647-8E69-6F82-AFEBE551D9FF}"/>
              </a:ext>
            </a:extLst>
          </p:cNvPr>
          <p:cNvSpPr txBox="1">
            <a:spLocks/>
          </p:cNvSpPr>
          <p:nvPr/>
        </p:nvSpPr>
        <p:spPr>
          <a:xfrm>
            <a:off x="1776619" y="689080"/>
            <a:ext cx="2673140" cy="1027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Vector</a:t>
            </a:r>
            <a:r>
              <a:rPr lang="it-IT" sz="1600" dirty="0"/>
              <a:t> </a:t>
            </a:r>
            <a:r>
              <a:rPr lang="it-IT" sz="1600" dirty="0" err="1"/>
              <a:t>velocity</a:t>
            </a:r>
            <a:r>
              <a:rPr lang="it-IT" sz="1600" dirty="0"/>
              <a:t> </a:t>
            </a:r>
            <a:r>
              <a:rPr lang="it-IT" sz="1600" dirty="0" err="1"/>
              <a:t>profile</a:t>
            </a:r>
            <a:r>
              <a:rPr lang="it-IT" sz="1600" dirty="0"/>
              <a:t> </a:t>
            </a:r>
            <a:r>
              <a:rPr lang="it-IT" sz="1600" dirty="0" err="1"/>
              <a:t>around</a:t>
            </a:r>
            <a:r>
              <a:rPr lang="it-IT" sz="1600" dirty="0"/>
              <a:t> </a:t>
            </a:r>
            <a:r>
              <a:rPr lang="it-IT" sz="1600" dirty="0" err="1"/>
              <a:t>external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of the </a:t>
            </a:r>
            <a:r>
              <a:rPr lang="it-IT" sz="1600" dirty="0" err="1"/>
              <a:t>cylinder</a:t>
            </a:r>
            <a:endParaRPr lang="it-IT" sz="1400" dirty="0"/>
          </a:p>
        </p:txBody>
      </p:sp>
      <p:sp>
        <p:nvSpPr>
          <p:cNvPr id="25" name="Google Shape;67;p10">
            <a:extLst>
              <a:ext uri="{FF2B5EF4-FFF2-40B4-BE49-F238E27FC236}">
                <a16:creationId xmlns:a16="http://schemas.microsoft.com/office/drawing/2014/main" id="{AA134AAB-D8EF-868B-1D3D-DF8ECE5BCEA6}"/>
              </a:ext>
            </a:extLst>
          </p:cNvPr>
          <p:cNvSpPr txBox="1">
            <a:spLocks/>
          </p:cNvSpPr>
          <p:nvPr/>
        </p:nvSpPr>
        <p:spPr>
          <a:xfrm>
            <a:off x="6991009" y="679331"/>
            <a:ext cx="2673140" cy="1027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Static</a:t>
            </a:r>
            <a:r>
              <a:rPr lang="it-IT" sz="1600" dirty="0"/>
              <a:t> pressure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it-IT" sz="1600" dirty="0" err="1"/>
              <a:t>suction</a:t>
            </a:r>
            <a:r>
              <a:rPr lang="it-IT" sz="1600" dirty="0"/>
              <a:t> </a:t>
            </a:r>
            <a:r>
              <a:rPr lang="it-IT" sz="1600" dirty="0" err="1"/>
              <a:t>section</a:t>
            </a:r>
            <a:r>
              <a:rPr lang="it-IT" sz="1600" dirty="0"/>
              <a:t> of the fan</a:t>
            </a:r>
            <a:endParaRPr lang="it-IT" sz="1400" dirty="0"/>
          </a:p>
        </p:txBody>
      </p:sp>
      <p:sp>
        <p:nvSpPr>
          <p:cNvPr id="26" name="Google Shape;67;p10">
            <a:extLst>
              <a:ext uri="{FF2B5EF4-FFF2-40B4-BE49-F238E27FC236}">
                <a16:creationId xmlns:a16="http://schemas.microsoft.com/office/drawing/2014/main" id="{395607F9-27E4-D7DC-6A33-67E664B4E2CB}"/>
              </a:ext>
            </a:extLst>
          </p:cNvPr>
          <p:cNvSpPr txBox="1">
            <a:spLocks/>
          </p:cNvSpPr>
          <p:nvPr/>
        </p:nvSpPr>
        <p:spPr>
          <a:xfrm>
            <a:off x="2861187" y="5967454"/>
            <a:ext cx="8034155" cy="67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These</a:t>
            </a:r>
            <a:r>
              <a:rPr lang="it-IT" sz="1600" dirty="0"/>
              <a:t> </a:t>
            </a:r>
            <a:r>
              <a:rPr lang="it-IT" sz="1600" dirty="0" err="1"/>
              <a:t>two</a:t>
            </a:r>
            <a:r>
              <a:rPr lang="it-IT" sz="1600" dirty="0"/>
              <a:t> output </a:t>
            </a:r>
            <a:r>
              <a:rPr lang="it-IT" sz="1600" dirty="0" err="1"/>
              <a:t>profiles</a:t>
            </a:r>
            <a:r>
              <a:rPr lang="it-IT" sz="1600" dirty="0"/>
              <a:t> of step 1 are the input for step 3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919569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0" y="1224000"/>
            <a:ext cx="8520600" cy="5435260"/>
          </a:xfrm>
          <a:prstGeom prst="rect">
            <a:avLst/>
          </a:prstGeom>
        </p:spPr>
        <p:txBody>
          <a:bodyPr spcFirstLastPara="1" wrap="square" lIns="91425" tIns="90000" rIns="91425" bIns="90000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it-IT" sz="1600" dirty="0"/>
              <a:t>The door of the </a:t>
            </a:r>
            <a:r>
              <a:rPr lang="it-IT" sz="1600" dirty="0" err="1"/>
              <a:t>oven</a:t>
            </a:r>
            <a:r>
              <a:rPr lang="it-IT" sz="1600" dirty="0"/>
              <a:t> </a:t>
            </a:r>
            <a:r>
              <a:rPr lang="it-IT" sz="1600" dirty="0" err="1"/>
              <a:t>was</a:t>
            </a:r>
            <a:r>
              <a:rPr lang="it-IT" sz="1600" dirty="0"/>
              <a:t> open to </a:t>
            </a:r>
            <a:r>
              <a:rPr lang="it-IT" sz="1600" dirty="0" err="1"/>
              <a:t>let</a:t>
            </a:r>
            <a:r>
              <a:rPr lang="it-IT" sz="1600" dirty="0"/>
              <a:t> the </a:t>
            </a:r>
            <a:r>
              <a:rPr lang="it-IT" sz="1600" dirty="0" err="1"/>
              <a:t>insertion</a:t>
            </a:r>
            <a:r>
              <a:rPr lang="it-IT" sz="1600" dirty="0"/>
              <a:t> of the pipe. The pipe </a:t>
            </a:r>
            <a:r>
              <a:rPr lang="it-IT" sz="1600" dirty="0" err="1"/>
              <a:t>was</a:t>
            </a:r>
            <a:r>
              <a:rPr lang="it-IT" sz="1600" dirty="0"/>
              <a:t> </a:t>
            </a:r>
            <a:r>
              <a:rPr lang="it-IT" sz="1600" dirty="0" err="1"/>
              <a:t>placed</a:t>
            </a:r>
            <a:r>
              <a:rPr lang="it-IT" sz="1600" dirty="0"/>
              <a:t> in front of the fan. A </a:t>
            </a:r>
            <a:r>
              <a:rPr lang="it-IT" sz="1600" dirty="0" err="1"/>
              <a:t>digital</a:t>
            </a:r>
            <a:r>
              <a:rPr lang="it-IT" sz="1600" dirty="0"/>
              <a:t> </a:t>
            </a:r>
            <a:r>
              <a:rPr lang="it-IT" sz="1600" dirty="0" err="1"/>
              <a:t>anemometer</a:t>
            </a:r>
            <a:r>
              <a:rPr lang="it-IT" sz="1600" dirty="0"/>
              <a:t> </a:t>
            </a:r>
            <a:r>
              <a:rPr lang="it-IT" sz="1600" dirty="0" err="1"/>
              <a:t>was</a:t>
            </a:r>
            <a:r>
              <a:rPr lang="it-IT" sz="1600" dirty="0"/>
              <a:t> </a:t>
            </a:r>
            <a:r>
              <a:rPr lang="it-IT" sz="1600" dirty="0" err="1"/>
              <a:t>used</a:t>
            </a:r>
            <a:r>
              <a:rPr lang="it-IT" sz="1600" dirty="0"/>
              <a:t> to </a:t>
            </a:r>
            <a:r>
              <a:rPr lang="it-IT" sz="1600" dirty="0" err="1"/>
              <a:t>measure</a:t>
            </a:r>
            <a:r>
              <a:rPr lang="it-IT" sz="1600" dirty="0"/>
              <a:t> the </a:t>
            </a:r>
            <a:r>
              <a:rPr lang="it-IT" sz="1600" dirty="0" err="1"/>
              <a:t>volumetric</a:t>
            </a:r>
            <a:r>
              <a:rPr lang="it-IT" sz="1600" dirty="0"/>
              <a:t> flow rate.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64042" y="321240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2 – Experimental validation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12</a:t>
            </a:fld>
            <a:endParaRPr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2F49962-F4F3-AD8B-DC6C-38B6AE9614B6}"/>
              </a:ext>
            </a:extLst>
          </p:cNvPr>
          <p:cNvGrpSpPr/>
          <p:nvPr/>
        </p:nvGrpSpPr>
        <p:grpSpPr>
          <a:xfrm>
            <a:off x="2361880" y="2599719"/>
            <a:ext cx="6118875" cy="1770667"/>
            <a:chOff x="0" y="0"/>
            <a:chExt cx="7918937" cy="2631832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D71473B8-8D2F-466E-76D7-0A6005AF6713}"/>
                </a:ext>
              </a:extLst>
            </p:cNvPr>
            <p:cNvGrpSpPr/>
            <p:nvPr/>
          </p:nvGrpSpPr>
          <p:grpSpPr>
            <a:xfrm>
              <a:off x="0" y="0"/>
              <a:ext cx="7918937" cy="2631832"/>
              <a:chOff x="0" y="0"/>
              <a:chExt cx="7918937" cy="2631832"/>
            </a:xfrm>
          </p:grpSpPr>
          <p:grpSp>
            <p:nvGrpSpPr>
              <p:cNvPr id="5" name="Gruppo 4">
                <a:extLst>
                  <a:ext uri="{FF2B5EF4-FFF2-40B4-BE49-F238E27FC236}">
                    <a16:creationId xmlns:a16="http://schemas.microsoft.com/office/drawing/2014/main" id="{E6AF0AB4-CA2F-091E-CCCD-6D5137FDAE42}"/>
                  </a:ext>
                </a:extLst>
              </p:cNvPr>
              <p:cNvGrpSpPr/>
              <p:nvPr/>
            </p:nvGrpSpPr>
            <p:grpSpPr>
              <a:xfrm>
                <a:off x="0" y="0"/>
                <a:ext cx="7918937" cy="2631832"/>
                <a:chOff x="0" y="0"/>
                <a:chExt cx="7918937" cy="2631832"/>
              </a:xfrm>
            </p:grpSpPr>
            <p:sp>
              <p:nvSpPr>
                <p:cNvPr id="8" name="Rettangolo 7">
                  <a:extLst>
                    <a:ext uri="{FF2B5EF4-FFF2-40B4-BE49-F238E27FC236}">
                      <a16:creationId xmlns:a16="http://schemas.microsoft.com/office/drawing/2014/main" id="{8562B241-D852-158B-206B-FD3287BBBCB1}"/>
                    </a:ext>
                  </a:extLst>
                </p:cNvPr>
                <p:cNvSpPr/>
                <p:nvPr/>
              </p:nvSpPr>
              <p:spPr>
                <a:xfrm>
                  <a:off x="0" y="1168792"/>
                  <a:ext cx="4413739" cy="7239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it-IT"/>
                </a:p>
              </p:txBody>
            </p:sp>
            <p:sp>
              <p:nvSpPr>
                <p:cNvPr id="9" name="Rettangolo 8">
                  <a:extLst>
                    <a:ext uri="{FF2B5EF4-FFF2-40B4-BE49-F238E27FC236}">
                      <a16:creationId xmlns:a16="http://schemas.microsoft.com/office/drawing/2014/main" id="{48961915-22FD-49A2-82CC-1B70F0BB7C3B}"/>
                    </a:ext>
                  </a:extLst>
                </p:cNvPr>
                <p:cNvSpPr/>
                <p:nvPr/>
              </p:nvSpPr>
              <p:spPr>
                <a:xfrm>
                  <a:off x="4701540" y="444892"/>
                  <a:ext cx="2164080" cy="218694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it-IT"/>
                </a:p>
              </p:txBody>
            </p:sp>
            <p:sp>
              <p:nvSpPr>
                <p:cNvPr id="10" name="Rettangolo 9">
                  <a:extLst>
                    <a:ext uri="{FF2B5EF4-FFF2-40B4-BE49-F238E27FC236}">
                      <a16:creationId xmlns:a16="http://schemas.microsoft.com/office/drawing/2014/main" id="{3D6A199B-4822-4654-B730-4BF427AC487A}"/>
                    </a:ext>
                  </a:extLst>
                </p:cNvPr>
                <p:cNvSpPr/>
                <p:nvPr/>
              </p:nvSpPr>
              <p:spPr>
                <a:xfrm>
                  <a:off x="6126480" y="1260232"/>
                  <a:ext cx="701040" cy="5715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it-IT"/>
                </a:p>
              </p:txBody>
            </p:sp>
            <p:cxnSp>
              <p:nvCxnSpPr>
                <p:cNvPr id="11" name="Connettore diritto 10">
                  <a:extLst>
                    <a:ext uri="{FF2B5EF4-FFF2-40B4-BE49-F238E27FC236}">
                      <a16:creationId xmlns:a16="http://schemas.microsoft.com/office/drawing/2014/main" id="{AACD12D8-C662-CD12-2E21-BB697E5945BF}"/>
                    </a:ext>
                  </a:extLst>
                </p:cNvPr>
                <p:cNvCxnSpPr/>
                <p:nvPr/>
              </p:nvCxnSpPr>
              <p:spPr>
                <a:xfrm>
                  <a:off x="6004560" y="444892"/>
                  <a:ext cx="15240" cy="2171700"/>
                </a:xfrm>
                <a:prstGeom prst="line">
                  <a:avLst/>
                </a:prstGeom>
                <a:ln w="9525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ttore diritto 11">
                  <a:extLst>
                    <a:ext uri="{FF2B5EF4-FFF2-40B4-BE49-F238E27FC236}">
                      <a16:creationId xmlns:a16="http://schemas.microsoft.com/office/drawing/2014/main" id="{816B6D60-7E40-CDB7-D31A-4305B901B9EE}"/>
                    </a:ext>
                  </a:extLst>
                </p:cNvPr>
                <p:cNvCxnSpPr/>
                <p:nvPr/>
              </p:nvCxnSpPr>
              <p:spPr>
                <a:xfrm>
                  <a:off x="6130835" y="1351672"/>
                  <a:ext cx="689065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ttore diritto 12">
                  <a:extLst>
                    <a:ext uri="{FF2B5EF4-FFF2-40B4-BE49-F238E27FC236}">
                      <a16:creationId xmlns:a16="http://schemas.microsoft.com/office/drawing/2014/main" id="{501A3604-C30A-417E-BC4B-8C23136C62D2}"/>
                    </a:ext>
                  </a:extLst>
                </p:cNvPr>
                <p:cNvCxnSpPr>
                  <a:stCxn id="10" idx="1"/>
                  <a:endCxn id="10" idx="3"/>
                </p:cNvCxnSpPr>
                <p:nvPr/>
              </p:nvCxnSpPr>
              <p:spPr>
                <a:xfrm>
                  <a:off x="6126480" y="1545982"/>
                  <a:ext cx="70104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ttore diritto 13">
                  <a:extLst>
                    <a:ext uri="{FF2B5EF4-FFF2-40B4-BE49-F238E27FC236}">
                      <a16:creationId xmlns:a16="http://schemas.microsoft.com/office/drawing/2014/main" id="{10709F68-AA23-4492-B5DA-6239B9B633F7}"/>
                    </a:ext>
                  </a:extLst>
                </p:cNvPr>
                <p:cNvCxnSpPr/>
                <p:nvPr/>
              </p:nvCxnSpPr>
              <p:spPr>
                <a:xfrm>
                  <a:off x="6139543" y="1704369"/>
                  <a:ext cx="692332" cy="4354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Rettangolo 14">
                  <a:extLst>
                    <a:ext uri="{FF2B5EF4-FFF2-40B4-BE49-F238E27FC236}">
                      <a16:creationId xmlns:a16="http://schemas.microsoft.com/office/drawing/2014/main" id="{86024E1D-5E97-DF20-6A34-82B6A821BF0E}"/>
                    </a:ext>
                  </a:extLst>
                </p:cNvPr>
                <p:cNvSpPr/>
                <p:nvPr/>
              </p:nvSpPr>
              <p:spPr>
                <a:xfrm>
                  <a:off x="2511287" y="1175276"/>
                  <a:ext cx="47087" cy="365901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it-IT"/>
                </a:p>
              </p:txBody>
            </p:sp>
            <p:cxnSp>
              <p:nvCxnSpPr>
                <p:cNvPr id="16" name="Connettore 2 15">
                  <a:extLst>
                    <a:ext uri="{FF2B5EF4-FFF2-40B4-BE49-F238E27FC236}">
                      <a16:creationId xmlns:a16="http://schemas.microsoft.com/office/drawing/2014/main" id="{54EFC713-48B9-046F-6CDA-1317D334EFC1}"/>
                    </a:ext>
                  </a:extLst>
                </p:cNvPr>
                <p:cNvCxnSpPr/>
                <p:nvPr/>
              </p:nvCxnSpPr>
              <p:spPr>
                <a:xfrm flipV="1">
                  <a:off x="1051560" y="1526932"/>
                  <a:ext cx="640080" cy="762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" name="CasellaDiTesto 20">
                  <a:extLst>
                    <a:ext uri="{FF2B5EF4-FFF2-40B4-BE49-F238E27FC236}">
                      <a16:creationId xmlns:a16="http://schemas.microsoft.com/office/drawing/2014/main" id="{9E0B8996-4AA5-FCF6-0A37-4376E78F6A34}"/>
                    </a:ext>
                  </a:extLst>
                </p:cNvPr>
                <p:cNvSpPr txBox="1"/>
                <p:nvPr/>
              </p:nvSpPr>
              <p:spPr>
                <a:xfrm>
                  <a:off x="1096109" y="566225"/>
                  <a:ext cx="1389184" cy="260253"/>
                </a:xfrm>
                <a:prstGeom prst="rect">
                  <a:avLst/>
                </a:prstGeom>
                <a:solidFill>
                  <a:schemeClr val="lt1"/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/>
                    <a:t>anemometro digitale</a:t>
                  </a:r>
                </a:p>
              </p:txBody>
            </p:sp>
            <p:sp>
              <p:nvSpPr>
                <p:cNvPr id="18" name="CasellaDiTesto 22">
                  <a:extLst>
                    <a:ext uri="{FF2B5EF4-FFF2-40B4-BE49-F238E27FC236}">
                      <a16:creationId xmlns:a16="http://schemas.microsoft.com/office/drawing/2014/main" id="{0586301C-AA23-4707-B7F7-8BA359C020FF}"/>
                    </a:ext>
                  </a:extLst>
                </p:cNvPr>
                <p:cNvSpPr txBox="1"/>
                <p:nvPr/>
              </p:nvSpPr>
              <p:spPr>
                <a:xfrm>
                  <a:off x="7004540" y="0"/>
                  <a:ext cx="844060" cy="260253"/>
                </a:xfrm>
                <a:prstGeom prst="rect">
                  <a:avLst/>
                </a:prstGeom>
                <a:solidFill>
                  <a:schemeClr val="lt1"/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dirty="0"/>
                    <a:t>forno</a:t>
                  </a:r>
                </a:p>
              </p:txBody>
            </p:sp>
            <p:sp>
              <p:nvSpPr>
                <p:cNvPr id="19" name="CasellaDiTesto 23">
                  <a:extLst>
                    <a:ext uri="{FF2B5EF4-FFF2-40B4-BE49-F238E27FC236}">
                      <a16:creationId xmlns:a16="http://schemas.microsoft.com/office/drawing/2014/main" id="{F6C9ED91-95B4-42A4-8DA3-E3AB58D41BB8}"/>
                    </a:ext>
                  </a:extLst>
                </p:cNvPr>
                <p:cNvSpPr txBox="1"/>
                <p:nvPr/>
              </p:nvSpPr>
              <p:spPr>
                <a:xfrm>
                  <a:off x="1260231" y="1239131"/>
                  <a:ext cx="240323" cy="253218"/>
                </a:xfrm>
                <a:prstGeom prst="rect">
                  <a:avLst/>
                </a:prstGeom>
                <a:solidFill>
                  <a:schemeClr val="lt1"/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i="1"/>
                    <a:t>v</a:t>
                  </a:r>
                </a:p>
              </p:txBody>
            </p:sp>
            <p:sp>
              <p:nvSpPr>
                <p:cNvPr id="21" name="CasellaDiTesto 25">
                  <a:extLst>
                    <a:ext uri="{FF2B5EF4-FFF2-40B4-BE49-F238E27FC236}">
                      <a16:creationId xmlns:a16="http://schemas.microsoft.com/office/drawing/2014/main" id="{177E025E-8265-485B-A0E1-0F08D90CC6E1}"/>
                    </a:ext>
                  </a:extLst>
                </p:cNvPr>
                <p:cNvSpPr txBox="1"/>
                <p:nvPr/>
              </p:nvSpPr>
              <p:spPr>
                <a:xfrm>
                  <a:off x="7074877" y="2089055"/>
                  <a:ext cx="844060" cy="542776"/>
                </a:xfrm>
                <a:prstGeom prst="rect">
                  <a:avLst/>
                </a:prstGeom>
                <a:solidFill>
                  <a:schemeClr val="lt1"/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dirty="0"/>
                    <a:t>ventola</a:t>
                  </a:r>
                </a:p>
              </p:txBody>
            </p:sp>
            <p:cxnSp>
              <p:nvCxnSpPr>
                <p:cNvPr id="22" name="Connettore 2 21">
                  <a:extLst>
                    <a:ext uri="{FF2B5EF4-FFF2-40B4-BE49-F238E27FC236}">
                      <a16:creationId xmlns:a16="http://schemas.microsoft.com/office/drawing/2014/main" id="{5755240A-7226-C0DA-550B-5DEDD6057C1D}"/>
                    </a:ext>
                  </a:extLst>
                </p:cNvPr>
                <p:cNvCxnSpPr>
                  <a:stCxn id="15" idx="0"/>
                </p:cNvCxnSpPr>
                <p:nvPr/>
              </p:nvCxnSpPr>
              <p:spPr>
                <a:xfrm flipH="1" flipV="1">
                  <a:off x="2432539" y="838201"/>
                  <a:ext cx="102292" cy="3370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ttore 2 22">
                  <a:extLst>
                    <a:ext uri="{FF2B5EF4-FFF2-40B4-BE49-F238E27FC236}">
                      <a16:creationId xmlns:a16="http://schemas.microsoft.com/office/drawing/2014/main" id="{5FB57F47-2E9A-F712-BCFF-BCD3EDF08A3A}"/>
                    </a:ext>
                  </a:extLst>
                </p:cNvPr>
                <p:cNvCxnSpPr>
                  <a:endCxn id="18" idx="1"/>
                </p:cNvCxnSpPr>
                <p:nvPr/>
              </p:nvCxnSpPr>
              <p:spPr>
                <a:xfrm flipV="1">
                  <a:off x="6670431" y="130127"/>
                  <a:ext cx="334109" cy="3130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ttore 2 24">
                  <a:extLst>
                    <a:ext uri="{FF2B5EF4-FFF2-40B4-BE49-F238E27FC236}">
                      <a16:creationId xmlns:a16="http://schemas.microsoft.com/office/drawing/2014/main" id="{81D8E726-7288-D940-DC5E-D1809A848C9A}"/>
                    </a:ext>
                  </a:extLst>
                </p:cNvPr>
                <p:cNvCxnSpPr>
                  <a:cxnSpLocks/>
                  <a:endCxn id="21" idx="1"/>
                </p:cNvCxnSpPr>
                <p:nvPr/>
              </p:nvCxnSpPr>
              <p:spPr>
                <a:xfrm>
                  <a:off x="6676292" y="1822940"/>
                  <a:ext cx="398585" cy="53750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CasellaDiTesto 37">
                <a:extLst>
                  <a:ext uri="{FF2B5EF4-FFF2-40B4-BE49-F238E27FC236}">
                    <a16:creationId xmlns:a16="http://schemas.microsoft.com/office/drawing/2014/main" id="{D13E6473-F49A-4062-B1A4-5CCA31BD44BA}"/>
                  </a:ext>
                </a:extLst>
              </p:cNvPr>
              <p:cNvSpPr txBox="1"/>
              <p:nvPr/>
            </p:nvSpPr>
            <p:spPr>
              <a:xfrm>
                <a:off x="1525107" y="2084359"/>
                <a:ext cx="1999437" cy="294468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dirty="0"/>
                  <a:t>Condotto aspirazione D=250mm , L=3m</a:t>
                </a:r>
              </a:p>
            </p:txBody>
          </p:sp>
          <p:cxnSp>
            <p:nvCxnSpPr>
              <p:cNvPr id="7" name="Connettore 2 6">
                <a:extLst>
                  <a:ext uri="{FF2B5EF4-FFF2-40B4-BE49-F238E27FC236}">
                    <a16:creationId xmlns:a16="http://schemas.microsoft.com/office/drawing/2014/main" id="{A1E01F63-4F8C-4161-8FE8-8A2C6DDE4B6E}"/>
                  </a:ext>
                </a:extLst>
              </p:cNvPr>
              <p:cNvCxnSpPr/>
              <p:nvPr/>
            </p:nvCxnSpPr>
            <p:spPr>
              <a:xfrm flipH="1">
                <a:off x="3313528" y="1889760"/>
                <a:ext cx="422031" cy="1957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rapezio 3">
              <a:extLst>
                <a:ext uri="{FF2B5EF4-FFF2-40B4-BE49-F238E27FC236}">
                  <a16:creationId xmlns:a16="http://schemas.microsoft.com/office/drawing/2014/main" id="{40AC3939-F5C8-AF02-E0CF-D05D114C7864}"/>
                </a:ext>
              </a:extLst>
            </p:cNvPr>
            <p:cNvSpPr/>
            <p:nvPr/>
          </p:nvSpPr>
          <p:spPr>
            <a:xfrm rot="5400000">
              <a:off x="4844144" y="732278"/>
              <a:ext cx="718455" cy="1593668"/>
            </a:xfrm>
            <a:prstGeom prst="trapezoid">
              <a:avLst>
                <a:gd name="adj" fmla="val 1348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it-IT"/>
            </a:p>
          </p:txBody>
        </p:sp>
      </p:grpSp>
      <p:graphicFrame>
        <p:nvGraphicFramePr>
          <p:cNvPr id="27" name="Tabella 26">
            <a:extLst>
              <a:ext uri="{FF2B5EF4-FFF2-40B4-BE49-F238E27FC236}">
                <a16:creationId xmlns:a16="http://schemas.microsoft.com/office/drawing/2014/main" id="{6702AD83-90BB-3A36-90ED-7F983296D9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761163"/>
              </p:ext>
            </p:extLst>
          </p:nvPr>
        </p:nvGraphicFramePr>
        <p:xfrm>
          <a:off x="2384755" y="4909447"/>
          <a:ext cx="6096000" cy="153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38748672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7893656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7330923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196386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sym typeface="Montserrat Medium"/>
                        </a:rPr>
                        <a:t>Rpm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ṁ </a:t>
                      </a:r>
                      <a:r>
                        <a:rPr lang="it-IT" sz="1100" b="0" i="0" u="none" strike="noStrike" cap="none" dirty="0" err="1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experimental</a:t>
                      </a:r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 (kg/s)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ṁ </a:t>
                      </a:r>
                      <a:r>
                        <a:rPr lang="it-IT" sz="1100" b="0" i="0" u="none" strike="noStrike" cap="none" dirty="0" err="1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simulation</a:t>
                      </a:r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 (kg/s)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shift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558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0,153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6,22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990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84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0,302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0,311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2,65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26237"/>
                  </a:ext>
                </a:extLst>
              </a:tr>
            </a:tbl>
          </a:graphicData>
        </a:graphic>
      </p:graphicFrame>
      <p:pic>
        <p:nvPicPr>
          <p:cNvPr id="24" name="Immagine 23">
            <a:extLst>
              <a:ext uri="{FF2B5EF4-FFF2-40B4-BE49-F238E27FC236}">
                <a16:creationId xmlns:a16="http://schemas.microsoft.com/office/drawing/2014/main" id="{2F51322C-C393-A43E-E9E1-12C43B7F9F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746" t="438" r="1687"/>
          <a:stretch/>
        </p:blipFill>
        <p:spPr>
          <a:xfrm rot="5400000">
            <a:off x="8686973" y="2345467"/>
            <a:ext cx="3167669" cy="304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02317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0" y="1296001"/>
            <a:ext cx="8520600" cy="9038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it-IT" sz="1400" dirty="0" err="1"/>
              <a:t>Since</a:t>
            </a:r>
            <a:r>
              <a:rPr lang="it-IT" sz="1400" dirty="0"/>
              <a:t> the </a:t>
            </a:r>
            <a:r>
              <a:rPr lang="it-IT" sz="1400" dirty="0" err="1"/>
              <a:t>frozen</a:t>
            </a:r>
            <a:r>
              <a:rPr lang="it-IT" sz="1400" dirty="0"/>
              <a:t> </a:t>
            </a:r>
            <a:r>
              <a:rPr lang="it-IT" sz="1400" dirty="0" err="1"/>
              <a:t>rotor</a:t>
            </a:r>
            <a:r>
              <a:rPr lang="it-IT" sz="1400" dirty="0"/>
              <a:t> </a:t>
            </a:r>
            <a:r>
              <a:rPr lang="it-IT" sz="1400" dirty="0" err="1"/>
              <a:t>captures</a:t>
            </a:r>
            <a:r>
              <a:rPr lang="it-IT" sz="1400" dirty="0"/>
              <a:t> a snapshot of a </a:t>
            </a:r>
            <a:r>
              <a:rPr lang="it-IT" sz="1400" dirty="0" err="1"/>
              <a:t>specific</a:t>
            </a:r>
            <a:r>
              <a:rPr lang="it-IT" sz="1400" dirty="0"/>
              <a:t> </a:t>
            </a:r>
            <a:r>
              <a:rPr lang="it-IT" sz="1400" dirty="0" err="1"/>
              <a:t>angular</a:t>
            </a:r>
            <a:r>
              <a:rPr lang="it-IT" sz="1400" dirty="0"/>
              <a:t> position of the fan, </a:t>
            </a:r>
            <a:r>
              <a:rPr lang="it-IT" sz="1400" dirty="0" err="1"/>
              <a:t>another</a:t>
            </a:r>
            <a:r>
              <a:rPr lang="it-IT" sz="1400" dirty="0"/>
              <a:t> </a:t>
            </a:r>
            <a:r>
              <a:rPr lang="it-IT" sz="1400" dirty="0" err="1"/>
              <a:t>velocity</a:t>
            </a:r>
            <a:r>
              <a:rPr lang="it-IT" sz="1400" dirty="0"/>
              <a:t> and pressure </a:t>
            </a:r>
            <a:r>
              <a:rPr lang="it-IT" sz="1400" dirty="0" err="1"/>
              <a:t>profile</a:t>
            </a:r>
            <a:r>
              <a:rPr lang="it-IT" sz="1400" dirty="0"/>
              <a:t> </a:t>
            </a:r>
            <a:r>
              <a:rPr lang="it-IT" sz="1400" dirty="0" err="1"/>
              <a:t>has</a:t>
            </a:r>
            <a:r>
              <a:rPr lang="it-IT" sz="1400" dirty="0"/>
              <a:t> </a:t>
            </a:r>
            <a:r>
              <a:rPr lang="it-IT" sz="1400" dirty="0" err="1"/>
              <a:t>been</a:t>
            </a:r>
            <a:r>
              <a:rPr lang="it-IT" sz="1400" dirty="0"/>
              <a:t> </a:t>
            </a:r>
            <a:r>
              <a:rPr lang="it-IT" sz="1400" dirty="0" err="1"/>
              <a:t>considered</a:t>
            </a:r>
            <a:r>
              <a:rPr lang="it-IT" sz="1400" dirty="0"/>
              <a:t> by </a:t>
            </a:r>
            <a:r>
              <a:rPr lang="it-IT" sz="1400" dirty="0" err="1"/>
              <a:t>averaging</a:t>
            </a:r>
            <a:r>
              <a:rPr lang="it-IT" sz="1400" dirty="0"/>
              <a:t> </a:t>
            </a:r>
            <a:r>
              <a:rPr lang="it-IT" sz="1400" dirty="0" err="1"/>
              <a:t>all</a:t>
            </a:r>
            <a:r>
              <a:rPr lang="it-IT" sz="1400" dirty="0"/>
              <a:t> the </a:t>
            </a:r>
            <a:r>
              <a:rPr lang="it-IT" sz="1400" dirty="0" err="1"/>
              <a:t>quantities</a:t>
            </a:r>
            <a:r>
              <a:rPr lang="it-IT" sz="1400" dirty="0"/>
              <a:t> </a:t>
            </a:r>
            <a:r>
              <a:rPr lang="it-IT" sz="1400" dirty="0" err="1"/>
              <a:t>along</a:t>
            </a:r>
            <a:r>
              <a:rPr lang="it-IT" sz="1400" dirty="0"/>
              <a:t> the </a:t>
            </a:r>
            <a:r>
              <a:rPr lang="it-IT" sz="1400" dirty="0" err="1"/>
              <a:t>rotation</a:t>
            </a:r>
            <a:r>
              <a:rPr lang="it-IT" sz="1400" dirty="0"/>
              <a:t> </a:t>
            </a:r>
            <a:r>
              <a:rPr lang="it-IT" sz="1400" dirty="0" err="1"/>
              <a:t>axis</a:t>
            </a:r>
            <a:endParaRPr lang="it-IT" sz="1400" dirty="0"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54160" y="258628"/>
            <a:ext cx="880911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Velocity and pressure </a:t>
            </a:r>
            <a:r>
              <a:rPr lang="it" b="1" dirty="0"/>
              <a:t>U</a:t>
            </a:r>
            <a:r>
              <a:rPr lang="it" dirty="0"/>
              <a:t> e p – Average over a full rotation step 2 (output)/ step 3 (input)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13</a:t>
            </a:fld>
            <a:endParaRPr/>
          </a:p>
        </p:txBody>
      </p:sp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94ED0D0F-0B4E-5EAC-506A-DB1C04259187}"/>
              </a:ext>
            </a:extLst>
          </p:cNvPr>
          <p:cNvSpPr txBox="1">
            <a:spLocks/>
          </p:cNvSpPr>
          <p:nvPr/>
        </p:nvSpPr>
        <p:spPr>
          <a:xfrm>
            <a:off x="1891857" y="2135646"/>
            <a:ext cx="8520600" cy="542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b="1" i="1" dirty="0"/>
              <a:t>U </a:t>
            </a:r>
            <a:r>
              <a:rPr lang="it-IT" sz="1400" i="1" dirty="0" err="1"/>
              <a:t>Profile</a:t>
            </a:r>
            <a:r>
              <a:rPr lang="it-IT" sz="1400" i="1" dirty="0"/>
              <a:t> step3’’		+		p </a:t>
            </a:r>
            <a:r>
              <a:rPr lang="it-IT" sz="1400" i="1" dirty="0" err="1"/>
              <a:t>profile</a:t>
            </a:r>
            <a:r>
              <a:rPr lang="it-IT" sz="1400" i="1" dirty="0"/>
              <a:t> step3’’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315CFFE-A894-A578-1C81-6C98B5F1E0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85" t="50688" r="34625" b="982"/>
          <a:stretch/>
        </p:blipFill>
        <p:spPr>
          <a:xfrm>
            <a:off x="1835700" y="2613991"/>
            <a:ext cx="3724113" cy="360362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6C58495C-93FC-10EA-0A64-DDD884D056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48" t="8347" r="23238" b="5691"/>
          <a:stretch/>
        </p:blipFill>
        <p:spPr>
          <a:xfrm>
            <a:off x="6462233" y="2664327"/>
            <a:ext cx="3395435" cy="3393788"/>
          </a:xfrm>
          <a:prstGeom prst="ellipse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BF953681-5EA4-E055-ED94-974003B597E5}"/>
              </a:ext>
            </a:extLst>
          </p:cNvPr>
          <p:cNvGrpSpPr>
            <a:grpSpLocks noChangeAspect="1"/>
          </p:cNvGrpSpPr>
          <p:nvPr/>
        </p:nvGrpSpPr>
        <p:grpSpPr>
          <a:xfrm>
            <a:off x="5530072" y="2432672"/>
            <a:ext cx="590218" cy="3784947"/>
            <a:chOff x="4781838" y="2435664"/>
            <a:chExt cx="589447" cy="3780000"/>
          </a:xfrm>
        </p:grpSpPr>
        <p:pic>
          <p:nvPicPr>
            <p:cNvPr id="7" name="Immagine 6" descr="Immagine che contiene diagramma, Policromia, cerchio, linea&#10;&#10;Descrizione generata automaticamente">
              <a:extLst>
                <a:ext uri="{FF2B5EF4-FFF2-40B4-BE49-F238E27FC236}">
                  <a16:creationId xmlns:a16="http://schemas.microsoft.com/office/drawing/2014/main" id="{D8BB78C6-D114-6660-4F10-711441C384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620" t="7524" r="1683" b="2650"/>
            <a:stretch/>
          </p:blipFill>
          <p:spPr>
            <a:xfrm>
              <a:off x="4781838" y="2435664"/>
              <a:ext cx="336245" cy="3780000"/>
            </a:xfrm>
            <a:prstGeom prst="rect">
              <a:avLst/>
            </a:prstGeom>
          </p:spPr>
        </p:pic>
        <p:sp>
          <p:nvSpPr>
            <p:cNvPr id="8" name="Google Shape;67;p10">
              <a:extLst>
                <a:ext uri="{FF2B5EF4-FFF2-40B4-BE49-F238E27FC236}">
                  <a16:creationId xmlns:a16="http://schemas.microsoft.com/office/drawing/2014/main" id="{00CE49E8-6A5D-DAA6-33E7-7F3524510AA1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4647024" y="4163506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40D3EC60-F2D9-F3A9-49D0-7D03F3529FD5}"/>
              </a:ext>
            </a:extLst>
          </p:cNvPr>
          <p:cNvGrpSpPr>
            <a:grpSpLocks noChangeAspect="1"/>
          </p:cNvGrpSpPr>
          <p:nvPr/>
        </p:nvGrpSpPr>
        <p:grpSpPr>
          <a:xfrm>
            <a:off x="10199611" y="2448648"/>
            <a:ext cx="631775" cy="3825147"/>
            <a:chOff x="7967798" y="2520607"/>
            <a:chExt cx="616772" cy="3734310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FFAEFB94-E86D-6270-AAF2-7662B801A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406" b="1406"/>
            <a:stretch/>
          </p:blipFill>
          <p:spPr>
            <a:xfrm>
              <a:off x="7967798" y="2520607"/>
              <a:ext cx="369043" cy="3734310"/>
            </a:xfrm>
            <a:prstGeom prst="rect">
              <a:avLst/>
            </a:prstGeom>
          </p:spPr>
        </p:pic>
        <p:sp>
          <p:nvSpPr>
            <p:cNvPr id="18" name="Google Shape;67;p10">
              <a:extLst>
                <a:ext uri="{FF2B5EF4-FFF2-40B4-BE49-F238E27FC236}">
                  <a16:creationId xmlns:a16="http://schemas.microsoft.com/office/drawing/2014/main" id="{672CD3B6-8D81-E346-6F3F-60605B138B37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7860309" y="4225604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/>
                <a:t>p (Pa)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948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69016" y="270232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3 – Model characteristics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14</a:t>
            </a:fld>
            <a:endParaRPr/>
          </a:p>
        </p:txBody>
      </p:sp>
      <p:sp>
        <p:nvSpPr>
          <p:cNvPr id="29" name="Google Shape;67;p10">
            <a:extLst>
              <a:ext uri="{FF2B5EF4-FFF2-40B4-BE49-F238E27FC236}">
                <a16:creationId xmlns:a16="http://schemas.microsoft.com/office/drawing/2014/main" id="{ABEE2735-8C44-7DEE-4F2C-CC833781978C}"/>
              </a:ext>
            </a:extLst>
          </p:cNvPr>
          <p:cNvSpPr txBox="1">
            <a:spLocks/>
          </p:cNvSpPr>
          <p:nvPr/>
        </p:nvSpPr>
        <p:spPr>
          <a:xfrm>
            <a:off x="346579" y="935940"/>
            <a:ext cx="2303681" cy="647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physics</a:t>
            </a:r>
            <a:r>
              <a:rPr lang="it-IT" sz="1600" dirty="0"/>
              <a:t> setting</a:t>
            </a:r>
            <a:endParaRPr lang="it-IT" sz="1400" dirty="0"/>
          </a:p>
        </p:txBody>
      </p:sp>
      <p:sp>
        <p:nvSpPr>
          <p:cNvPr id="31" name="Google Shape;67;p10">
            <a:extLst>
              <a:ext uri="{FF2B5EF4-FFF2-40B4-BE49-F238E27FC236}">
                <a16:creationId xmlns:a16="http://schemas.microsoft.com/office/drawing/2014/main" id="{30928FE2-7233-5ACC-8CE0-6C71D9EF70D9}"/>
              </a:ext>
            </a:extLst>
          </p:cNvPr>
          <p:cNvSpPr txBox="1">
            <a:spLocks/>
          </p:cNvSpPr>
          <p:nvPr/>
        </p:nvSpPr>
        <p:spPr>
          <a:xfrm>
            <a:off x="7443353" y="778095"/>
            <a:ext cx="3279234" cy="243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Velocity</a:t>
            </a:r>
            <a:r>
              <a:rPr lang="it-IT" sz="1600" dirty="0"/>
              <a:t> </a:t>
            </a:r>
            <a:r>
              <a:rPr lang="it-IT" sz="1600" dirty="0" err="1"/>
              <a:t>profile</a:t>
            </a:r>
            <a:r>
              <a:rPr lang="it-IT" sz="1600" dirty="0"/>
              <a:t> and pressure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it-IT" sz="1600" dirty="0" err="1"/>
              <a:t>suction</a:t>
            </a:r>
            <a:r>
              <a:rPr lang="it-IT" sz="1600" dirty="0"/>
              <a:t> are </a:t>
            </a:r>
            <a:r>
              <a:rPr lang="it-IT" sz="1600" dirty="0" err="1"/>
              <a:t>imported</a:t>
            </a:r>
            <a:endParaRPr lang="it-IT" sz="16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Gravity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included</a:t>
            </a:r>
            <a:endParaRPr lang="it-IT" sz="16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Pressure </a:t>
            </a:r>
            <a:r>
              <a:rPr lang="it-IT" sz="1600" dirty="0" err="1"/>
              <a:t>reference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set </a:t>
            </a:r>
            <a:r>
              <a:rPr lang="it-IT" sz="1600" dirty="0" err="1"/>
              <a:t>at</a:t>
            </a:r>
            <a:r>
              <a:rPr lang="it-IT" sz="1600" dirty="0"/>
              <a:t> one corner</a:t>
            </a:r>
            <a:endParaRPr lang="it-IT" sz="14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A325A4F-7445-8A16-F87A-99A06F6A7F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010" t="5321" b="10785"/>
          <a:stretch/>
        </p:blipFill>
        <p:spPr>
          <a:xfrm>
            <a:off x="346579" y="1753317"/>
            <a:ext cx="2073676" cy="244225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0560EE2-0674-DA6C-9848-A8C0F47155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91533" y="1033732"/>
            <a:ext cx="4899384" cy="376247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DA9F2B4-9F74-937D-58FD-BE8D767B3B2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69" t="7661" r="13802" b="9635"/>
          <a:stretch/>
        </p:blipFill>
        <p:spPr>
          <a:xfrm>
            <a:off x="6739569" y="3075432"/>
            <a:ext cx="4686802" cy="3637134"/>
          </a:xfrm>
          <a:prstGeom prst="rect">
            <a:avLst/>
          </a:prstGeom>
        </p:spPr>
      </p:pic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8D620AF5-1795-E1F0-9774-763B9D03F50C}"/>
              </a:ext>
            </a:extLst>
          </p:cNvPr>
          <p:cNvSpPr txBox="1">
            <a:spLocks/>
          </p:cNvSpPr>
          <p:nvPr/>
        </p:nvSpPr>
        <p:spPr>
          <a:xfrm>
            <a:off x="346579" y="4893998"/>
            <a:ext cx="4686802" cy="1028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Temperature </a:t>
            </a:r>
            <a:r>
              <a:rPr lang="it-IT" sz="1600" dirty="0" err="1"/>
              <a:t>is</a:t>
            </a:r>
            <a:r>
              <a:rPr lang="it-IT" sz="1600" dirty="0"/>
              <a:t> set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it-IT" sz="1600" dirty="0" err="1"/>
              <a:t>resistors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(500 </a:t>
            </a:r>
            <a:r>
              <a:rPr lang="it-IT" sz="1600" dirty="0" err="1"/>
              <a:t>degC</a:t>
            </a:r>
            <a:r>
              <a:rPr lang="it-IT" sz="1600" dirty="0"/>
              <a:t>), </a:t>
            </a:r>
            <a:r>
              <a:rPr lang="it-IT" sz="1600" dirty="0" err="1"/>
              <a:t>thermal</a:t>
            </a:r>
            <a:r>
              <a:rPr lang="it-IT" sz="1600" dirty="0"/>
              <a:t> </a:t>
            </a:r>
            <a:r>
              <a:rPr lang="it-IT" sz="1600" dirty="0" err="1"/>
              <a:t>dissipation</a:t>
            </a:r>
            <a:r>
              <a:rPr lang="it-IT" sz="1600" dirty="0"/>
              <a:t> can </a:t>
            </a:r>
            <a:r>
              <a:rPr lang="it-IT" sz="1600" dirty="0" err="1"/>
              <a:t>occur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door 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982228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0" y="1296001"/>
            <a:ext cx="852060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/>
              <a:t>Forno 0611 privato degli elementi superflui e delle ventole, profili mediati.</a:t>
            </a:r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15</a:t>
            </a:fld>
            <a:endParaRPr/>
          </a:p>
        </p:txBody>
      </p:sp>
      <p:pic>
        <p:nvPicPr>
          <p:cNvPr id="4" name="Immagine 3" descr="Immagine che contiene schizzo, disegno, design, arte&#10;&#10;Descrizione generata automaticamente">
            <a:extLst>
              <a:ext uri="{FF2B5EF4-FFF2-40B4-BE49-F238E27FC236}">
                <a16:creationId xmlns:a16="http://schemas.microsoft.com/office/drawing/2014/main" id="{FF75061B-F981-F2F1-66F5-5173CF0579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5"/>
          <a:stretch/>
        </p:blipFill>
        <p:spPr>
          <a:xfrm>
            <a:off x="2534297" y="2031905"/>
            <a:ext cx="6927931" cy="4547433"/>
          </a:xfrm>
          <a:prstGeom prst="rect">
            <a:avLst/>
          </a:prstGeom>
        </p:spPr>
      </p:pic>
      <p:sp>
        <p:nvSpPr>
          <p:cNvPr id="6" name="Google Shape;67;p10">
            <a:extLst>
              <a:ext uri="{FF2B5EF4-FFF2-40B4-BE49-F238E27FC236}">
                <a16:creationId xmlns:a16="http://schemas.microsoft.com/office/drawing/2014/main" id="{0BCB156C-6729-6185-8CA4-C884A70DB68A}"/>
              </a:ext>
            </a:extLst>
          </p:cNvPr>
          <p:cNvSpPr txBox="1">
            <a:spLocks/>
          </p:cNvSpPr>
          <p:nvPr/>
        </p:nvSpPr>
        <p:spPr>
          <a:xfrm rot="16200000">
            <a:off x="8550391" y="4075043"/>
            <a:ext cx="1124207" cy="3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800" dirty="0" err="1"/>
              <a:t>Mag</a:t>
            </a:r>
            <a:r>
              <a:rPr lang="it-IT" sz="800" dirty="0"/>
              <a:t>(</a:t>
            </a:r>
            <a:r>
              <a:rPr lang="it-IT" sz="800" b="1" dirty="0"/>
              <a:t>U</a:t>
            </a:r>
            <a:r>
              <a:rPr lang="it-IT" sz="800" dirty="0"/>
              <a:t>) (m/s)</a:t>
            </a:r>
          </a:p>
        </p:txBody>
      </p:sp>
      <p:sp>
        <p:nvSpPr>
          <p:cNvPr id="15" name="Google Shape;67;p10">
            <a:extLst>
              <a:ext uri="{FF2B5EF4-FFF2-40B4-BE49-F238E27FC236}">
                <a16:creationId xmlns:a16="http://schemas.microsoft.com/office/drawing/2014/main" id="{2A91F2C7-AC4E-4F6C-425F-E1736C9BE179}"/>
              </a:ext>
            </a:extLst>
          </p:cNvPr>
          <p:cNvSpPr txBox="1">
            <a:spLocks/>
          </p:cNvSpPr>
          <p:nvPr/>
        </p:nvSpPr>
        <p:spPr>
          <a:xfrm>
            <a:off x="6581398" y="6224727"/>
            <a:ext cx="1892328" cy="43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OVEN DOOR: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</a:t>
            </a:r>
            <a:r>
              <a:rPr lang="it-IT" sz="1100" dirty="0" err="1"/>
              <a:t>dissipation</a:t>
            </a:r>
            <a:endParaRPr lang="it-IT" sz="1100" dirty="0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A6305DAC-7AA3-DC4F-1EE3-EA7DEF9E8A77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6771862" y="5562001"/>
            <a:ext cx="755701" cy="6627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Google Shape;67;p10">
            <a:extLst>
              <a:ext uri="{FF2B5EF4-FFF2-40B4-BE49-F238E27FC236}">
                <a16:creationId xmlns:a16="http://schemas.microsoft.com/office/drawing/2014/main" id="{3A6AA875-1E65-93A1-68A1-800F1DAEC0AE}"/>
              </a:ext>
            </a:extLst>
          </p:cNvPr>
          <p:cNvSpPr txBox="1">
            <a:spLocks/>
          </p:cNvSpPr>
          <p:nvPr/>
        </p:nvSpPr>
        <p:spPr>
          <a:xfrm>
            <a:off x="4349171" y="1849253"/>
            <a:ext cx="1746828" cy="49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RESISTORS: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source</a:t>
            </a: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20A499BC-3621-4A68-F7E6-8BE0907BCA0D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4797287" y="2342968"/>
            <a:ext cx="425298" cy="3625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F28C0DE-643A-65AA-97F7-549AF37901F3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22586" y="2342967"/>
            <a:ext cx="605673" cy="2212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" name="Google Shape;67;p10">
            <a:extLst>
              <a:ext uri="{FF2B5EF4-FFF2-40B4-BE49-F238E27FC236}">
                <a16:creationId xmlns:a16="http://schemas.microsoft.com/office/drawing/2014/main" id="{685D9BE8-49C8-BB28-77CC-86901230AF80}"/>
              </a:ext>
            </a:extLst>
          </p:cNvPr>
          <p:cNvSpPr txBox="1">
            <a:spLocks/>
          </p:cNvSpPr>
          <p:nvPr/>
        </p:nvSpPr>
        <p:spPr>
          <a:xfrm>
            <a:off x="8002636" y="1814137"/>
            <a:ext cx="1892328" cy="43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PRESSURE POINT CONSTRAIN: p</a:t>
            </a:r>
            <a:r>
              <a:rPr lang="it-IT" sz="1100" baseline="-25000" dirty="0"/>
              <a:t>stat</a:t>
            </a:r>
            <a:r>
              <a:rPr lang="it-IT" sz="1100" dirty="0"/>
              <a:t> = 0 Pa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90EDC1D0-81BA-76AB-7620-8CB3809F19A0}"/>
              </a:ext>
            </a:extLst>
          </p:cNvPr>
          <p:cNvCxnSpPr>
            <a:cxnSpLocks/>
          </p:cNvCxnSpPr>
          <p:nvPr/>
        </p:nvCxnSpPr>
        <p:spPr>
          <a:xfrm flipV="1">
            <a:off x="7593497" y="2257199"/>
            <a:ext cx="975217" cy="5620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Google Shape;67;p10">
            <a:extLst>
              <a:ext uri="{FF2B5EF4-FFF2-40B4-BE49-F238E27FC236}">
                <a16:creationId xmlns:a16="http://schemas.microsoft.com/office/drawing/2014/main" id="{9135BD2B-A64D-5179-BD38-69369A2B24D7}"/>
              </a:ext>
            </a:extLst>
          </p:cNvPr>
          <p:cNvSpPr txBox="1">
            <a:spLocks/>
          </p:cNvSpPr>
          <p:nvPr/>
        </p:nvSpPr>
        <p:spPr>
          <a:xfrm>
            <a:off x="1835700" y="1818000"/>
            <a:ext cx="1370796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 err="1"/>
              <a:t>weakly</a:t>
            </a:r>
            <a:r>
              <a:rPr lang="it-IT" sz="1100" dirty="0"/>
              <a:t> </a:t>
            </a:r>
            <a:r>
              <a:rPr lang="it-IT" sz="1100" dirty="0" err="1"/>
              <a:t>compressible</a:t>
            </a:r>
            <a:r>
              <a:rPr lang="it-IT" sz="1100" dirty="0"/>
              <a:t> </a:t>
            </a:r>
            <a:r>
              <a:rPr lang="it-IT" sz="1100" dirty="0" err="1"/>
              <a:t>fluid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1100" dirty="0" err="1"/>
              <a:t>Turbolence</a:t>
            </a:r>
            <a:r>
              <a:rPr lang="it-IT" sz="1100" dirty="0"/>
              <a:t> model: k-</a:t>
            </a:r>
            <a:r>
              <a:rPr lang="el-GR" sz="1100" dirty="0"/>
              <a:t>ε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el-GR" sz="1100" dirty="0"/>
              <a:t>ω</a:t>
            </a:r>
            <a:r>
              <a:rPr lang="it-IT" sz="1100" dirty="0"/>
              <a:t> = 2000 rpm</a:t>
            </a:r>
          </a:p>
        </p:txBody>
      </p:sp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85816CA0-C579-2D1C-BCA6-8F66562486D8}"/>
              </a:ext>
            </a:extLst>
          </p:cNvPr>
          <p:cNvSpPr txBox="1">
            <a:spLocks/>
          </p:cNvSpPr>
          <p:nvPr/>
        </p:nvSpPr>
        <p:spPr>
          <a:xfrm>
            <a:off x="2003176" y="5221370"/>
            <a:ext cx="1746828" cy="49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OVEN WALLS: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</a:t>
            </a:r>
            <a:r>
              <a:rPr lang="it-IT" sz="1100" dirty="0" err="1"/>
              <a:t>insulator</a:t>
            </a:r>
            <a:endParaRPr lang="it-IT" sz="1100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F5BC6B3B-2E8C-7810-BF22-6DDDA6C925CF}"/>
              </a:ext>
            </a:extLst>
          </p:cNvPr>
          <p:cNvCxnSpPr>
            <a:cxnSpLocks/>
          </p:cNvCxnSpPr>
          <p:nvPr/>
        </p:nvCxnSpPr>
        <p:spPr>
          <a:xfrm flipV="1">
            <a:off x="3425688" y="4719254"/>
            <a:ext cx="821635" cy="5356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75F74E55-91F7-FDE9-346B-F66898AD4346}"/>
              </a:ext>
            </a:extLst>
          </p:cNvPr>
          <p:cNvCxnSpPr>
            <a:cxnSpLocks/>
          </p:cNvCxnSpPr>
          <p:nvPr/>
        </p:nvCxnSpPr>
        <p:spPr>
          <a:xfrm>
            <a:off x="3750004" y="4325453"/>
            <a:ext cx="1076330" cy="831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2C3C180-62B8-F1B8-ABDE-1EE47C900E69}"/>
              </a:ext>
            </a:extLst>
          </p:cNvPr>
          <p:cNvCxnSpPr>
            <a:cxnSpLocks/>
          </p:cNvCxnSpPr>
          <p:nvPr/>
        </p:nvCxnSpPr>
        <p:spPr>
          <a:xfrm flipV="1">
            <a:off x="3750004" y="3429001"/>
            <a:ext cx="1186432" cy="8964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Google Shape;68;p10">
            <a:extLst>
              <a:ext uri="{FF2B5EF4-FFF2-40B4-BE49-F238E27FC236}">
                <a16:creationId xmlns:a16="http://schemas.microsoft.com/office/drawing/2014/main" id="{95F671A0-10C2-F0D4-9099-7FE5F236BE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6896" y="263175"/>
            <a:ext cx="8098904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- Step 3 – Simplified simulation Averaged over full rotation</a:t>
            </a:r>
            <a:endParaRPr dirty="0"/>
          </a:p>
        </p:txBody>
      </p:sp>
      <p:sp>
        <p:nvSpPr>
          <p:cNvPr id="18" name="Google Shape;67;p10">
            <a:extLst>
              <a:ext uri="{FF2B5EF4-FFF2-40B4-BE49-F238E27FC236}">
                <a16:creationId xmlns:a16="http://schemas.microsoft.com/office/drawing/2014/main" id="{5BB39917-9737-49F5-3DDA-8DD8D4338965}"/>
              </a:ext>
            </a:extLst>
          </p:cNvPr>
          <p:cNvSpPr txBox="1">
            <a:spLocks/>
          </p:cNvSpPr>
          <p:nvPr/>
        </p:nvSpPr>
        <p:spPr>
          <a:xfrm>
            <a:off x="596348" y="3613948"/>
            <a:ext cx="2606713" cy="1470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CYLINDRICAL FAN: </a:t>
            </a:r>
            <a:r>
              <a:rPr lang="it-IT" sz="1100" dirty="0" err="1"/>
              <a:t>inlet</a:t>
            </a:r>
            <a:r>
              <a:rPr lang="it-IT" sz="1100" dirty="0"/>
              <a:t> (</a:t>
            </a:r>
            <a:r>
              <a:rPr lang="it-IT" sz="1100" b="1" dirty="0">
                <a:highlight>
                  <a:srgbClr val="FFFF00"/>
                </a:highlight>
              </a:rPr>
              <a:t>U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profile</a:t>
            </a:r>
            <a:r>
              <a:rPr lang="it-IT" sz="1100" dirty="0">
                <a:highlight>
                  <a:srgbClr val="FFFF00"/>
                </a:highlight>
              </a:rPr>
              <a:t> from step 2 with </a:t>
            </a:r>
            <a:r>
              <a:rPr lang="it-IT" sz="1100" dirty="0" err="1">
                <a:highlight>
                  <a:srgbClr val="FFFF00"/>
                </a:highlight>
              </a:rPr>
              <a:t>average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along</a:t>
            </a:r>
            <a:r>
              <a:rPr lang="it-IT" sz="1100" dirty="0">
                <a:highlight>
                  <a:srgbClr val="FFFF00"/>
                </a:highlight>
              </a:rPr>
              <a:t> the </a:t>
            </a:r>
            <a:r>
              <a:rPr lang="it-IT" sz="1100" dirty="0" err="1">
                <a:highlight>
                  <a:srgbClr val="FFFF00"/>
                </a:highlight>
              </a:rPr>
              <a:t>rotation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axis</a:t>
            </a:r>
            <a:r>
              <a:rPr lang="it-IT" sz="1100" dirty="0">
                <a:highlight>
                  <a:srgbClr val="FFFF00"/>
                </a:highlight>
              </a:rPr>
              <a:t>)</a:t>
            </a:r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1100" dirty="0"/>
              <a:t>FAN FACES:</a:t>
            </a:r>
          </a:p>
          <a:p>
            <a:pPr marL="0" indent="0">
              <a:buNone/>
            </a:pPr>
            <a:r>
              <a:rPr lang="it-IT" sz="1100" dirty="0"/>
              <a:t>outlet (</a:t>
            </a:r>
            <a:r>
              <a:rPr lang="it-IT" sz="1100" dirty="0" err="1">
                <a:highlight>
                  <a:srgbClr val="FFFF00"/>
                </a:highlight>
              </a:rPr>
              <a:t>profile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p</a:t>
            </a:r>
            <a:r>
              <a:rPr lang="it-IT" sz="1100" baseline="-25000" dirty="0" err="1">
                <a:highlight>
                  <a:srgbClr val="FFFF00"/>
                </a:highlight>
              </a:rPr>
              <a:t>stat</a:t>
            </a:r>
            <a:r>
              <a:rPr lang="it-IT" sz="1100" dirty="0">
                <a:highlight>
                  <a:srgbClr val="FFFF00"/>
                </a:highlight>
              </a:rPr>
              <a:t> from step 2 with </a:t>
            </a:r>
            <a:r>
              <a:rPr lang="it-IT" sz="1100" dirty="0" err="1">
                <a:highlight>
                  <a:srgbClr val="FFFF00"/>
                </a:highlight>
              </a:rPr>
              <a:t>average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along</a:t>
            </a:r>
            <a:r>
              <a:rPr lang="it-IT" sz="1100" dirty="0">
                <a:highlight>
                  <a:srgbClr val="FFFF00"/>
                </a:highlight>
              </a:rPr>
              <a:t> the </a:t>
            </a:r>
            <a:r>
              <a:rPr lang="it-IT" sz="1100" dirty="0" err="1">
                <a:highlight>
                  <a:srgbClr val="FFFF00"/>
                </a:highlight>
              </a:rPr>
              <a:t>rotation</a:t>
            </a:r>
            <a:r>
              <a:rPr lang="it-IT" sz="1100" dirty="0">
                <a:highlight>
                  <a:srgbClr val="FFFF00"/>
                </a:highlight>
              </a:rPr>
              <a:t> </a:t>
            </a:r>
            <a:r>
              <a:rPr lang="it-IT" sz="1100" dirty="0" err="1">
                <a:highlight>
                  <a:srgbClr val="FFFF00"/>
                </a:highlight>
              </a:rPr>
              <a:t>axis</a:t>
            </a:r>
            <a:r>
              <a:rPr lang="it-IT" sz="1100" dirty="0">
                <a:highlight>
                  <a:srgbClr val="FFFF00"/>
                </a:highligh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5687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1" y="1133055"/>
            <a:ext cx="852060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 err="1"/>
              <a:t>We</a:t>
            </a:r>
            <a:r>
              <a:rPr lang="it-IT" sz="1600" dirty="0"/>
              <a:t> can compare the </a:t>
            </a:r>
            <a:r>
              <a:rPr lang="it-IT" sz="1600" dirty="0" err="1"/>
              <a:t>results</a:t>
            </a:r>
            <a:r>
              <a:rPr lang="it-IT" sz="1600" dirty="0"/>
              <a:t> in </a:t>
            </a:r>
            <a:r>
              <a:rPr lang="it-IT" sz="1600" dirty="0" err="1"/>
              <a:t>terms</a:t>
            </a:r>
            <a:r>
              <a:rPr lang="it-IT" sz="1600" dirty="0"/>
              <a:t> of </a:t>
            </a:r>
            <a:r>
              <a:rPr lang="it-IT" sz="1600" dirty="0" err="1"/>
              <a:t>magnitude</a:t>
            </a:r>
            <a:r>
              <a:rPr lang="it-IT" sz="1600" dirty="0"/>
              <a:t> of field </a:t>
            </a:r>
            <a:r>
              <a:rPr lang="it-IT" sz="1600" dirty="0" err="1"/>
              <a:t>velocity</a:t>
            </a:r>
            <a:r>
              <a:rPr lang="it-IT" sz="1600" dirty="0"/>
              <a:t> </a:t>
            </a:r>
            <a:r>
              <a:rPr lang="it-IT" sz="1600" dirty="0" err="1"/>
              <a:t>along</a:t>
            </a:r>
            <a:r>
              <a:rPr lang="it-IT" sz="1600" dirty="0"/>
              <a:t> the </a:t>
            </a:r>
            <a:r>
              <a:rPr lang="it-IT" sz="1600" dirty="0" err="1"/>
              <a:t>lateral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of the </a:t>
            </a:r>
            <a:r>
              <a:rPr lang="it-IT" sz="1600" dirty="0" err="1"/>
              <a:t>cylinder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defines</a:t>
            </a:r>
            <a:r>
              <a:rPr lang="it-IT" sz="1600" dirty="0"/>
              <a:t> the </a:t>
            </a:r>
            <a:r>
              <a:rPr lang="it-IT" sz="1600" dirty="0" err="1"/>
              <a:t>frozen</a:t>
            </a:r>
            <a:r>
              <a:rPr lang="it-IT" sz="1600" dirty="0"/>
              <a:t> </a:t>
            </a:r>
            <a:r>
              <a:rPr lang="it-IT" sz="1600" dirty="0" err="1"/>
              <a:t>rotor</a:t>
            </a:r>
            <a:r>
              <a:rPr lang="it-IT" sz="1600" dirty="0"/>
              <a:t> domain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52284" y="263175"/>
            <a:ext cx="8153516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– Velocity profile – step1 vs step2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16</a:t>
            </a:fld>
            <a:endParaRPr/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2277B02-EDB9-BA83-6DF1-B085D66F8E92}"/>
              </a:ext>
            </a:extLst>
          </p:cNvPr>
          <p:cNvSpPr txBox="1">
            <a:spLocks/>
          </p:cNvSpPr>
          <p:nvPr/>
        </p:nvSpPr>
        <p:spPr>
          <a:xfrm>
            <a:off x="6793953" y="1955346"/>
            <a:ext cx="4260299" cy="542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 2 (output) /Step 3 (input)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B11C730F-E890-DF53-A152-F22041CD7B5D}"/>
              </a:ext>
            </a:extLst>
          </p:cNvPr>
          <p:cNvGrpSpPr/>
          <p:nvPr/>
        </p:nvGrpSpPr>
        <p:grpSpPr>
          <a:xfrm>
            <a:off x="4582661" y="2088021"/>
            <a:ext cx="1155451" cy="4160721"/>
            <a:chOff x="4781838" y="2435664"/>
            <a:chExt cx="589447" cy="3780000"/>
          </a:xfrm>
        </p:grpSpPr>
        <p:pic>
          <p:nvPicPr>
            <p:cNvPr id="7" name="Immagine 6" descr="Immagine che contiene diagramma, Policromia, cerchio, linea&#10;&#10;Descrizione generata automaticamente">
              <a:extLst>
                <a:ext uri="{FF2B5EF4-FFF2-40B4-BE49-F238E27FC236}">
                  <a16:creationId xmlns:a16="http://schemas.microsoft.com/office/drawing/2014/main" id="{C33CA650-8957-1A2F-EE76-732AAE9B43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3620" t="7524" r="1683" b="2650"/>
            <a:stretch/>
          </p:blipFill>
          <p:spPr>
            <a:xfrm>
              <a:off x="4781838" y="2435664"/>
              <a:ext cx="336245" cy="3780000"/>
            </a:xfrm>
            <a:prstGeom prst="rect">
              <a:avLst/>
            </a:prstGeom>
          </p:spPr>
        </p:pic>
        <p:sp>
          <p:nvSpPr>
            <p:cNvPr id="11" name="Google Shape;67;p10">
              <a:extLst>
                <a:ext uri="{FF2B5EF4-FFF2-40B4-BE49-F238E27FC236}">
                  <a16:creationId xmlns:a16="http://schemas.microsoft.com/office/drawing/2014/main" id="{3C5F02BE-9EAB-DB7C-D2CD-EEEF488E9345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4647024" y="4163506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pic>
        <p:nvPicPr>
          <p:cNvPr id="13" name="Immagine 12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D7F04331-3A1B-8940-8E3A-6601C6AF83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90" t="4332" r="34420" b="5194"/>
          <a:stretch/>
        </p:blipFill>
        <p:spPr>
          <a:xfrm>
            <a:off x="1747190" y="2207455"/>
            <a:ext cx="2301452" cy="4041285"/>
          </a:xfrm>
          <a:prstGeom prst="rect">
            <a:avLst/>
          </a:prstGeom>
        </p:spPr>
      </p:pic>
      <p:pic>
        <p:nvPicPr>
          <p:cNvPr id="3" name="Immagine 2" descr="Immagine che contiene Policromia, schermata, diagramma, linea&#10;&#10;Descrizione generata automaticamente">
            <a:extLst>
              <a:ext uri="{FF2B5EF4-FFF2-40B4-BE49-F238E27FC236}">
                <a16:creationId xmlns:a16="http://schemas.microsoft.com/office/drawing/2014/main" id="{5B4F25D5-0329-B7AD-28C6-7B2CB99D87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883" t="6246" r="19906" b="5271"/>
          <a:stretch/>
        </p:blipFill>
        <p:spPr>
          <a:xfrm>
            <a:off x="7304232" y="2482192"/>
            <a:ext cx="3823436" cy="3817647"/>
          </a:xfrm>
          <a:prstGeom prst="rect">
            <a:avLst/>
          </a:prstGeom>
        </p:spPr>
      </p:pic>
      <p:sp>
        <p:nvSpPr>
          <p:cNvPr id="9" name="Google Shape;67;p10">
            <a:extLst>
              <a:ext uri="{FF2B5EF4-FFF2-40B4-BE49-F238E27FC236}">
                <a16:creationId xmlns:a16="http://schemas.microsoft.com/office/drawing/2014/main" id="{278BBA80-4F09-9558-44A7-7FCE511D9E4D}"/>
              </a:ext>
            </a:extLst>
          </p:cNvPr>
          <p:cNvSpPr txBox="1">
            <a:spLocks/>
          </p:cNvSpPr>
          <p:nvPr/>
        </p:nvSpPr>
        <p:spPr>
          <a:xfrm>
            <a:off x="1064332" y="1758221"/>
            <a:ext cx="3667167" cy="542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 1</a:t>
            </a:r>
          </a:p>
        </p:txBody>
      </p:sp>
      <p:sp>
        <p:nvSpPr>
          <p:cNvPr id="2" name="Google Shape;67;p10">
            <a:extLst>
              <a:ext uri="{FF2B5EF4-FFF2-40B4-BE49-F238E27FC236}">
                <a16:creationId xmlns:a16="http://schemas.microsoft.com/office/drawing/2014/main" id="{B3224629-519A-C09D-2693-114436A58257}"/>
              </a:ext>
            </a:extLst>
          </p:cNvPr>
          <p:cNvSpPr txBox="1">
            <a:spLocks/>
          </p:cNvSpPr>
          <p:nvPr/>
        </p:nvSpPr>
        <p:spPr>
          <a:xfrm>
            <a:off x="1906705" y="6176629"/>
            <a:ext cx="8520600" cy="599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400"/>
              </a:spcAft>
              <a:buFont typeface="Montserrat Medium"/>
              <a:buNone/>
            </a:pPr>
            <a:r>
              <a:rPr lang="it-IT" sz="1600" dirty="0" err="1"/>
              <a:t>Velocity</a:t>
            </a:r>
            <a:r>
              <a:rPr lang="it-IT" sz="1600" dirty="0"/>
              <a:t> </a:t>
            </a:r>
            <a:r>
              <a:rPr lang="it-IT" sz="1600" dirty="0" err="1"/>
              <a:t>gradient</a:t>
            </a:r>
            <a:r>
              <a:rPr lang="it-IT" sz="1600" dirty="0"/>
              <a:t> </a:t>
            </a:r>
            <a:r>
              <a:rPr lang="it-IT" sz="1600" dirty="0" err="1"/>
              <a:t>toward</a:t>
            </a:r>
            <a:r>
              <a:rPr lang="it-IT" sz="1600" dirty="0"/>
              <a:t>  the bottom of the fan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captured</a:t>
            </a:r>
            <a:r>
              <a:rPr lang="it-IT" sz="1600" dirty="0"/>
              <a:t> by </a:t>
            </a:r>
            <a:r>
              <a:rPr lang="it-IT" sz="1600" dirty="0" err="1"/>
              <a:t>both</a:t>
            </a:r>
            <a:r>
              <a:rPr lang="it-IT" sz="1600" dirty="0"/>
              <a:t> the models.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B8BC278E-DFA2-580E-6AFC-E6FA093AD16E}"/>
              </a:ext>
            </a:extLst>
          </p:cNvPr>
          <p:cNvSpPr/>
          <p:nvPr/>
        </p:nvSpPr>
        <p:spPr>
          <a:xfrm rot="6101733">
            <a:off x="7738942" y="3145020"/>
            <a:ext cx="702811" cy="1325021"/>
          </a:xfrm>
          <a:prstGeom prst="downArrow">
            <a:avLst/>
          </a:prstGeom>
          <a:gradFill>
            <a:gsLst>
              <a:gs pos="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259DCD22-BCA5-38B9-3844-0A44F8B60DDD}"/>
              </a:ext>
            </a:extLst>
          </p:cNvPr>
          <p:cNvSpPr/>
          <p:nvPr/>
        </p:nvSpPr>
        <p:spPr>
          <a:xfrm rot="6987831">
            <a:off x="1844426" y="2514776"/>
            <a:ext cx="452305" cy="793492"/>
          </a:xfrm>
          <a:prstGeom prst="downArrow">
            <a:avLst/>
          </a:prstGeom>
          <a:gradFill>
            <a:gsLst>
              <a:gs pos="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CFBFAE42-F9EC-13E1-63AB-A260ABA0CFAD}"/>
              </a:ext>
            </a:extLst>
          </p:cNvPr>
          <p:cNvSpPr/>
          <p:nvPr/>
        </p:nvSpPr>
        <p:spPr>
          <a:xfrm rot="6968122">
            <a:off x="1955661" y="4292898"/>
            <a:ext cx="452305" cy="793492"/>
          </a:xfrm>
          <a:prstGeom prst="downArrow">
            <a:avLst/>
          </a:prstGeom>
          <a:gradFill>
            <a:gsLst>
              <a:gs pos="0">
                <a:srgbClr val="0070C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rgbClr val="FF0000"/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691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981200" y="1147016"/>
            <a:ext cx="7129942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800" dirty="0"/>
              <a:t>Component </a:t>
            </a:r>
            <a:r>
              <a:rPr lang="it-IT" sz="1800" i="1" dirty="0">
                <a:latin typeface="Book Antiqua" panose="02040602050305030304" pitchFamily="18" charset="0"/>
              </a:rPr>
              <a:t>u</a:t>
            </a:r>
            <a:r>
              <a:rPr lang="it-IT" sz="1800" dirty="0"/>
              <a:t> (m/s) </a:t>
            </a:r>
            <a:r>
              <a:rPr lang="it-IT" sz="1800" dirty="0" err="1"/>
              <a:t>along</a:t>
            </a:r>
            <a:r>
              <a:rPr lang="it-IT" sz="1800" dirty="0"/>
              <a:t> the </a:t>
            </a:r>
            <a:r>
              <a:rPr lang="it-IT" sz="1800" dirty="0" err="1"/>
              <a:t>external</a:t>
            </a:r>
            <a:r>
              <a:rPr lang="it-IT" sz="1800" dirty="0"/>
              <a:t> </a:t>
            </a:r>
            <a:r>
              <a:rPr lang="it-IT" sz="1800" dirty="0" err="1"/>
              <a:t>cylinder</a:t>
            </a:r>
            <a:r>
              <a:rPr lang="it-IT" sz="1800" dirty="0"/>
              <a:t> of the fan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1835700" y="263175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Profilo velocità – step1 vs step2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 sz="1100"/>
              <a:pPr/>
              <a:t>17</a:t>
            </a:fld>
            <a:endParaRPr sz="1100"/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2277B02-EDB9-BA83-6DF1-B085D66F8E92}"/>
              </a:ext>
            </a:extLst>
          </p:cNvPr>
          <p:cNvSpPr txBox="1">
            <a:spLocks/>
          </p:cNvSpPr>
          <p:nvPr/>
        </p:nvSpPr>
        <p:spPr>
          <a:xfrm>
            <a:off x="9035700" y="242488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Step2</a:t>
            </a:r>
          </a:p>
        </p:txBody>
      </p:sp>
      <p:sp>
        <p:nvSpPr>
          <p:cNvPr id="13" name="Google Shape;67;p10">
            <a:extLst>
              <a:ext uri="{FF2B5EF4-FFF2-40B4-BE49-F238E27FC236}">
                <a16:creationId xmlns:a16="http://schemas.microsoft.com/office/drawing/2014/main" id="{282E7A1F-C294-B78E-16D1-D6D470783419}"/>
              </a:ext>
            </a:extLst>
          </p:cNvPr>
          <p:cNvSpPr txBox="1">
            <a:spLocks/>
          </p:cNvSpPr>
          <p:nvPr/>
        </p:nvSpPr>
        <p:spPr>
          <a:xfrm>
            <a:off x="9035699" y="4042466"/>
            <a:ext cx="1320601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Step1</a:t>
            </a:r>
            <a:br>
              <a:rPr lang="it-IT" sz="1400" i="1" dirty="0"/>
            </a:br>
            <a:r>
              <a:rPr lang="it-IT" sz="1400" i="1" dirty="0"/>
              <a:t>bottom fan</a:t>
            </a:r>
          </a:p>
        </p:txBody>
      </p:sp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2B7E21F8-26F0-D269-FDA0-B4371BB1401E}"/>
              </a:ext>
            </a:extLst>
          </p:cNvPr>
          <p:cNvSpPr txBox="1">
            <a:spLocks/>
          </p:cNvSpPr>
          <p:nvPr/>
        </p:nvSpPr>
        <p:spPr>
          <a:xfrm>
            <a:off x="9035698" y="566599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Step1</a:t>
            </a:r>
            <a:br>
              <a:rPr lang="it-IT" sz="1400" i="1" dirty="0"/>
            </a:br>
            <a:r>
              <a:rPr lang="it-IT" sz="1400" i="1" dirty="0"/>
              <a:t>top fan</a:t>
            </a:r>
          </a:p>
        </p:txBody>
      </p:sp>
      <p:pic>
        <p:nvPicPr>
          <p:cNvPr id="16" name="Immagine 15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AAC46ECF-2C1F-4D7E-043E-6904E0403A56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4861" t="4025" r="277" b="2655"/>
          <a:stretch/>
        </p:blipFill>
        <p:spPr>
          <a:xfrm>
            <a:off x="1981200" y="1841715"/>
            <a:ext cx="6930390" cy="1512000"/>
          </a:xfrm>
          <a:prstGeom prst="rect">
            <a:avLst/>
          </a:prstGeom>
        </p:spPr>
      </p:pic>
      <p:pic>
        <p:nvPicPr>
          <p:cNvPr id="18" name="Immagine 17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7621782-A0A5-8A04-3828-A8BF7814220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4909" t="3965" r="259" b="2515"/>
          <a:stretch/>
        </p:blipFill>
        <p:spPr>
          <a:xfrm>
            <a:off x="1981200" y="3465244"/>
            <a:ext cx="6930390" cy="1512000"/>
          </a:xfrm>
          <a:prstGeom prst="rect">
            <a:avLst/>
          </a:prstGeom>
        </p:spPr>
      </p:pic>
      <p:pic>
        <p:nvPicPr>
          <p:cNvPr id="20" name="Immagine 19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00E5332-2FE4-A473-47D6-D02C15FF2242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4896" t="4143" r="208" b="2761"/>
          <a:stretch/>
        </p:blipFill>
        <p:spPr>
          <a:xfrm>
            <a:off x="1981200" y="5082825"/>
            <a:ext cx="6930390" cy="1512000"/>
          </a:xfrm>
          <a:prstGeom prst="rect">
            <a:avLst/>
          </a:prstGeom>
        </p:spPr>
      </p:pic>
      <p:sp>
        <p:nvSpPr>
          <p:cNvPr id="2" name="Google Shape;67;p10">
            <a:extLst>
              <a:ext uri="{FF2B5EF4-FFF2-40B4-BE49-F238E27FC236}">
                <a16:creationId xmlns:a16="http://schemas.microsoft.com/office/drawing/2014/main" id="{EAE267D8-5CBA-F85F-C160-4BFF22EB2A81}"/>
              </a:ext>
            </a:extLst>
          </p:cNvPr>
          <p:cNvSpPr txBox="1">
            <a:spLocks/>
          </p:cNvSpPr>
          <p:nvPr/>
        </p:nvSpPr>
        <p:spPr>
          <a:xfrm rot="16200000">
            <a:off x="1211957" y="2533046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122296DA-7A66-99CC-BF21-B9A8E0D05799}"/>
              </a:ext>
            </a:extLst>
          </p:cNvPr>
          <p:cNvSpPr txBox="1">
            <a:spLocks/>
          </p:cNvSpPr>
          <p:nvPr/>
        </p:nvSpPr>
        <p:spPr>
          <a:xfrm>
            <a:off x="4909894" y="6689457"/>
            <a:ext cx="1225244" cy="105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 err="1"/>
              <a:t>Velocity</a:t>
            </a:r>
            <a:r>
              <a:rPr lang="it-IT" sz="1100" i="1" dirty="0"/>
              <a:t> (m/s)</a:t>
            </a:r>
          </a:p>
        </p:txBody>
      </p:sp>
      <p:sp>
        <p:nvSpPr>
          <p:cNvPr id="6" name="Google Shape;67;p10">
            <a:extLst>
              <a:ext uri="{FF2B5EF4-FFF2-40B4-BE49-F238E27FC236}">
                <a16:creationId xmlns:a16="http://schemas.microsoft.com/office/drawing/2014/main" id="{EA6D8612-16C0-82D4-D1ED-92F9B2E75786}"/>
              </a:ext>
            </a:extLst>
          </p:cNvPr>
          <p:cNvSpPr txBox="1">
            <a:spLocks/>
          </p:cNvSpPr>
          <p:nvPr/>
        </p:nvSpPr>
        <p:spPr>
          <a:xfrm rot="16200000">
            <a:off x="1211955" y="4151484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7" name="Google Shape;67;p10">
            <a:extLst>
              <a:ext uri="{FF2B5EF4-FFF2-40B4-BE49-F238E27FC236}">
                <a16:creationId xmlns:a16="http://schemas.microsoft.com/office/drawing/2014/main" id="{2B612065-1D6B-80B6-D589-64E6F155B956}"/>
              </a:ext>
            </a:extLst>
          </p:cNvPr>
          <p:cNvSpPr txBox="1">
            <a:spLocks/>
          </p:cNvSpPr>
          <p:nvPr/>
        </p:nvSpPr>
        <p:spPr>
          <a:xfrm rot="16200000">
            <a:off x="1211956" y="5796359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507E699-96BF-05CC-42BA-F9DEE1D8C84E}"/>
              </a:ext>
            </a:extLst>
          </p:cNvPr>
          <p:cNvSpPr txBox="1"/>
          <p:nvPr/>
        </p:nvSpPr>
        <p:spPr>
          <a:xfrm>
            <a:off x="8751098" y="319650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766D03B-C9F5-B115-FAEE-C13A4D4F4CD5}"/>
              </a:ext>
            </a:extLst>
          </p:cNvPr>
          <p:cNvSpPr txBox="1"/>
          <p:nvPr/>
        </p:nvSpPr>
        <p:spPr>
          <a:xfrm>
            <a:off x="1613430" y="321837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A891356-B96A-508C-EC1D-2747E25E21CE}"/>
              </a:ext>
            </a:extLst>
          </p:cNvPr>
          <p:cNvSpPr txBox="1"/>
          <p:nvPr/>
        </p:nvSpPr>
        <p:spPr>
          <a:xfrm>
            <a:off x="5276816" y="319650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3A40669-F9F8-F4C6-0223-8815FEB14AE8}"/>
              </a:ext>
            </a:extLst>
          </p:cNvPr>
          <p:cNvSpPr txBox="1"/>
          <p:nvPr/>
        </p:nvSpPr>
        <p:spPr>
          <a:xfrm>
            <a:off x="5923146" y="319650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077B45E-A041-019C-81E3-94C0C48ACA7A}"/>
              </a:ext>
            </a:extLst>
          </p:cNvPr>
          <p:cNvSpPr txBox="1"/>
          <p:nvPr/>
        </p:nvSpPr>
        <p:spPr>
          <a:xfrm>
            <a:off x="6599752" y="320050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26EC2D7-32C8-B883-96D6-5427A92C55E2}"/>
              </a:ext>
            </a:extLst>
          </p:cNvPr>
          <p:cNvSpPr txBox="1"/>
          <p:nvPr/>
        </p:nvSpPr>
        <p:spPr>
          <a:xfrm>
            <a:off x="7226665" y="319650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B685F51-4280-3B57-A3A7-D356C16F9D03}"/>
              </a:ext>
            </a:extLst>
          </p:cNvPr>
          <p:cNvSpPr txBox="1"/>
          <p:nvPr/>
        </p:nvSpPr>
        <p:spPr>
          <a:xfrm>
            <a:off x="7887178" y="319650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CE4EE84-4344-D232-64B7-98E22C82833B}"/>
              </a:ext>
            </a:extLst>
          </p:cNvPr>
          <p:cNvSpPr txBox="1"/>
          <p:nvPr/>
        </p:nvSpPr>
        <p:spPr>
          <a:xfrm>
            <a:off x="4580221" y="321473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8645F25-978E-A7A1-022C-562C67480964}"/>
              </a:ext>
            </a:extLst>
          </p:cNvPr>
          <p:cNvSpPr txBox="1"/>
          <p:nvPr/>
        </p:nvSpPr>
        <p:spPr>
          <a:xfrm>
            <a:off x="3860396" y="3205774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CB48DAD-E23C-9892-FD2B-E3D5F1D76152}"/>
              </a:ext>
            </a:extLst>
          </p:cNvPr>
          <p:cNvSpPr txBox="1"/>
          <p:nvPr/>
        </p:nvSpPr>
        <p:spPr>
          <a:xfrm>
            <a:off x="3177316" y="3214735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BAED493-6FDC-A08E-98C4-65B22E7A42AF}"/>
              </a:ext>
            </a:extLst>
          </p:cNvPr>
          <p:cNvSpPr txBox="1"/>
          <p:nvPr/>
        </p:nvSpPr>
        <p:spPr>
          <a:xfrm>
            <a:off x="2553637" y="3199069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-20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6C789E9-92E6-106B-FFB4-511BEE86C008}"/>
              </a:ext>
            </a:extLst>
          </p:cNvPr>
          <p:cNvSpPr txBox="1"/>
          <p:nvPr/>
        </p:nvSpPr>
        <p:spPr>
          <a:xfrm>
            <a:off x="8751098" y="479561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2C19C40-29EE-6285-D0A9-DD5908EBEA89}"/>
              </a:ext>
            </a:extLst>
          </p:cNvPr>
          <p:cNvSpPr txBox="1"/>
          <p:nvPr/>
        </p:nvSpPr>
        <p:spPr>
          <a:xfrm>
            <a:off x="1613430" y="481747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736BFA2-E4EC-A487-D517-CE2F6FF67722}"/>
              </a:ext>
            </a:extLst>
          </p:cNvPr>
          <p:cNvSpPr txBox="1"/>
          <p:nvPr/>
        </p:nvSpPr>
        <p:spPr>
          <a:xfrm>
            <a:off x="5276816" y="479560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8181D67E-28F5-1D27-D19C-4479227DC8FD}"/>
              </a:ext>
            </a:extLst>
          </p:cNvPr>
          <p:cNvSpPr txBox="1"/>
          <p:nvPr/>
        </p:nvSpPr>
        <p:spPr>
          <a:xfrm>
            <a:off x="5923146" y="479561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60A4E0E-F2FF-CB84-A8D7-743CFF22FB93}"/>
              </a:ext>
            </a:extLst>
          </p:cNvPr>
          <p:cNvSpPr txBox="1"/>
          <p:nvPr/>
        </p:nvSpPr>
        <p:spPr>
          <a:xfrm>
            <a:off x="6599752" y="479961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3E51998-3AC0-C068-2C34-D384DB6D1711}"/>
              </a:ext>
            </a:extLst>
          </p:cNvPr>
          <p:cNvSpPr txBox="1"/>
          <p:nvPr/>
        </p:nvSpPr>
        <p:spPr>
          <a:xfrm>
            <a:off x="7226665" y="4795609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6612533-56FA-2499-3E9F-3A5682A19B29}"/>
              </a:ext>
            </a:extLst>
          </p:cNvPr>
          <p:cNvSpPr txBox="1"/>
          <p:nvPr/>
        </p:nvSpPr>
        <p:spPr>
          <a:xfrm>
            <a:off x="7887178" y="479560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C374E5DE-AEA0-D300-03DB-6126C6E72998}"/>
              </a:ext>
            </a:extLst>
          </p:cNvPr>
          <p:cNvSpPr txBox="1"/>
          <p:nvPr/>
        </p:nvSpPr>
        <p:spPr>
          <a:xfrm>
            <a:off x="4580221" y="4813839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2FB22B6C-50DA-1B68-1558-3954AAF3420C}"/>
              </a:ext>
            </a:extLst>
          </p:cNvPr>
          <p:cNvSpPr txBox="1"/>
          <p:nvPr/>
        </p:nvSpPr>
        <p:spPr>
          <a:xfrm>
            <a:off x="3860396" y="4804877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4B64C2F-F569-DD4B-8B4D-33182D657366}"/>
              </a:ext>
            </a:extLst>
          </p:cNvPr>
          <p:cNvSpPr txBox="1"/>
          <p:nvPr/>
        </p:nvSpPr>
        <p:spPr>
          <a:xfrm>
            <a:off x="3177316" y="4813838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6B083AC-A2A9-7BE2-8FC8-550941986CE5}"/>
              </a:ext>
            </a:extLst>
          </p:cNvPr>
          <p:cNvSpPr txBox="1"/>
          <p:nvPr/>
        </p:nvSpPr>
        <p:spPr>
          <a:xfrm>
            <a:off x="2553637" y="4798172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-20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8A3A37D-902F-B077-2116-9A59110A7E32}"/>
              </a:ext>
            </a:extLst>
          </p:cNvPr>
          <p:cNvSpPr txBox="1"/>
          <p:nvPr/>
        </p:nvSpPr>
        <p:spPr>
          <a:xfrm>
            <a:off x="8751098" y="643679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27AD0A3F-CEA7-E20D-FF79-C62E19E255D9}"/>
              </a:ext>
            </a:extLst>
          </p:cNvPr>
          <p:cNvSpPr txBox="1"/>
          <p:nvPr/>
        </p:nvSpPr>
        <p:spPr>
          <a:xfrm>
            <a:off x="1644258" y="645865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4089A82-F519-D9C8-C20F-78E503C5704C}"/>
              </a:ext>
            </a:extLst>
          </p:cNvPr>
          <p:cNvSpPr txBox="1"/>
          <p:nvPr/>
        </p:nvSpPr>
        <p:spPr>
          <a:xfrm>
            <a:off x="5276816" y="643678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0C53B03A-4E3D-4331-C9CB-88EE2C9A8CD1}"/>
              </a:ext>
            </a:extLst>
          </p:cNvPr>
          <p:cNvSpPr txBox="1"/>
          <p:nvPr/>
        </p:nvSpPr>
        <p:spPr>
          <a:xfrm>
            <a:off x="5923146" y="643678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00E9F71C-CDEA-5642-FD48-B31FD8E51ABA}"/>
              </a:ext>
            </a:extLst>
          </p:cNvPr>
          <p:cNvSpPr txBox="1"/>
          <p:nvPr/>
        </p:nvSpPr>
        <p:spPr>
          <a:xfrm>
            <a:off x="6599752" y="644078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FAA629C5-56AD-D215-83F1-1E0B18FFAA16}"/>
              </a:ext>
            </a:extLst>
          </p:cNvPr>
          <p:cNvSpPr txBox="1"/>
          <p:nvPr/>
        </p:nvSpPr>
        <p:spPr>
          <a:xfrm>
            <a:off x="7226665" y="6436787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79D75970-4C8E-739A-3E82-B23E40997120}"/>
              </a:ext>
            </a:extLst>
          </p:cNvPr>
          <p:cNvSpPr txBox="1"/>
          <p:nvPr/>
        </p:nvSpPr>
        <p:spPr>
          <a:xfrm>
            <a:off x="7887178" y="643678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D0A29C7F-1926-8D60-B40E-E7A4147D100F}"/>
              </a:ext>
            </a:extLst>
          </p:cNvPr>
          <p:cNvSpPr txBox="1"/>
          <p:nvPr/>
        </p:nvSpPr>
        <p:spPr>
          <a:xfrm>
            <a:off x="4580221" y="6455017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9F73BD8B-3C2F-146E-0C08-3CD0562E8F36}"/>
              </a:ext>
            </a:extLst>
          </p:cNvPr>
          <p:cNvSpPr txBox="1"/>
          <p:nvPr/>
        </p:nvSpPr>
        <p:spPr>
          <a:xfrm>
            <a:off x="3860396" y="6446055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7FA99DD0-F3B4-069D-A00B-AF32B5784A49}"/>
              </a:ext>
            </a:extLst>
          </p:cNvPr>
          <p:cNvSpPr txBox="1"/>
          <p:nvPr/>
        </p:nvSpPr>
        <p:spPr>
          <a:xfrm>
            <a:off x="3177316" y="6455016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8EB9A3D6-C745-4BE4-9514-C90BC995FD6F}"/>
              </a:ext>
            </a:extLst>
          </p:cNvPr>
          <p:cNvSpPr txBox="1"/>
          <p:nvPr/>
        </p:nvSpPr>
        <p:spPr>
          <a:xfrm>
            <a:off x="2553637" y="6439350"/>
            <a:ext cx="44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-20</a:t>
            </a:r>
          </a:p>
        </p:txBody>
      </p:sp>
      <p:pic>
        <p:nvPicPr>
          <p:cNvPr id="47" name="Immagine 46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52ABD88A-3240-6E7B-F5CB-7EE197A79D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332" r="36969" b="52724"/>
          <a:stretch/>
        </p:blipFill>
        <p:spPr>
          <a:xfrm>
            <a:off x="10230706" y="3474273"/>
            <a:ext cx="1546436" cy="1407363"/>
          </a:xfrm>
          <a:prstGeom prst="rect">
            <a:avLst/>
          </a:prstGeom>
        </p:spPr>
      </p:pic>
      <p:pic>
        <p:nvPicPr>
          <p:cNvPr id="48" name="Immagine 47" descr="Immagine che contiene Policromia, schermata, diagramma, linea&#10;&#10;Descrizione generata automaticamente">
            <a:extLst>
              <a:ext uri="{FF2B5EF4-FFF2-40B4-BE49-F238E27FC236}">
                <a16:creationId xmlns:a16="http://schemas.microsoft.com/office/drawing/2014/main" id="{15E5D46F-D71A-1B8E-8AFF-3A9E29A60E9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883" t="6246" r="19906" b="5271"/>
          <a:stretch/>
        </p:blipFill>
        <p:spPr>
          <a:xfrm>
            <a:off x="10290752" y="1911049"/>
            <a:ext cx="1514293" cy="1512000"/>
          </a:xfrm>
          <a:prstGeom prst="rect">
            <a:avLst/>
          </a:prstGeom>
        </p:spPr>
      </p:pic>
      <p:pic>
        <p:nvPicPr>
          <p:cNvPr id="49" name="Immagine 48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ABCF71B0-7DF0-90BF-E5CB-01446FC601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6399" r="36778" b="9996"/>
          <a:stretch/>
        </p:blipFill>
        <p:spPr>
          <a:xfrm>
            <a:off x="10250232" y="4978787"/>
            <a:ext cx="1533445" cy="1407363"/>
          </a:xfrm>
          <a:prstGeom prst="rect">
            <a:avLst/>
          </a:prstGeom>
        </p:spPr>
      </p:pic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B080DF2A-A497-BF05-DDB2-E8977BCFC81E}"/>
              </a:ext>
            </a:extLst>
          </p:cNvPr>
          <p:cNvCxnSpPr>
            <a:cxnSpLocks/>
          </p:cNvCxnSpPr>
          <p:nvPr/>
        </p:nvCxnSpPr>
        <p:spPr>
          <a:xfrm flipV="1">
            <a:off x="816139" y="3550908"/>
            <a:ext cx="0" cy="62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0732E64C-39B2-9272-94EC-DEACA850F4BB}"/>
              </a:ext>
            </a:extLst>
          </p:cNvPr>
          <p:cNvCxnSpPr>
            <a:cxnSpLocks/>
          </p:cNvCxnSpPr>
          <p:nvPr/>
        </p:nvCxnSpPr>
        <p:spPr>
          <a:xfrm flipV="1">
            <a:off x="816139" y="3863859"/>
            <a:ext cx="475261" cy="31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B354E32A-C849-D896-0A50-B3DA601AEAED}"/>
              </a:ext>
            </a:extLst>
          </p:cNvPr>
          <p:cNvCxnSpPr>
            <a:cxnSpLocks/>
          </p:cNvCxnSpPr>
          <p:nvPr/>
        </p:nvCxnSpPr>
        <p:spPr>
          <a:xfrm flipH="1" flipV="1">
            <a:off x="359697" y="3867935"/>
            <a:ext cx="456160" cy="308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46AF3970-5B1A-531C-CC49-5933B2A80836}"/>
              </a:ext>
            </a:extLst>
          </p:cNvPr>
          <p:cNvSpPr txBox="1"/>
          <p:nvPr/>
        </p:nvSpPr>
        <p:spPr>
          <a:xfrm>
            <a:off x="1044632" y="360438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 (u)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3F362CD5-F637-B1B6-3752-5F6EC7FDE7E6}"/>
              </a:ext>
            </a:extLst>
          </p:cNvPr>
          <p:cNvSpPr txBox="1"/>
          <p:nvPr/>
        </p:nvSpPr>
        <p:spPr>
          <a:xfrm>
            <a:off x="56887" y="35951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 (v)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771456EB-C895-A077-A867-6BB0C3941D84}"/>
              </a:ext>
            </a:extLst>
          </p:cNvPr>
          <p:cNvSpPr txBox="1"/>
          <p:nvPr/>
        </p:nvSpPr>
        <p:spPr>
          <a:xfrm>
            <a:off x="618330" y="3196505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 (w)</a:t>
            </a:r>
          </a:p>
        </p:txBody>
      </p:sp>
    </p:spTree>
    <p:extLst>
      <p:ext uri="{BB962C8B-B14F-4D97-AF65-F5344CB8AC3E}">
        <p14:creationId xmlns:p14="http://schemas.microsoft.com/office/powerpoint/2010/main" val="1885381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1835700" y="263175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Profilo velocità – step1 vs step2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18</a:t>
            </a:fld>
            <a:endParaRPr/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2277B02-EDB9-BA83-6DF1-B085D66F8E92}"/>
              </a:ext>
            </a:extLst>
          </p:cNvPr>
          <p:cNvSpPr txBox="1">
            <a:spLocks/>
          </p:cNvSpPr>
          <p:nvPr/>
        </p:nvSpPr>
        <p:spPr>
          <a:xfrm>
            <a:off x="9035700" y="242488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2</a:t>
            </a:r>
          </a:p>
        </p:txBody>
      </p:sp>
      <p:sp>
        <p:nvSpPr>
          <p:cNvPr id="13" name="Google Shape;67;p10">
            <a:extLst>
              <a:ext uri="{FF2B5EF4-FFF2-40B4-BE49-F238E27FC236}">
                <a16:creationId xmlns:a16="http://schemas.microsoft.com/office/drawing/2014/main" id="{282E7A1F-C294-B78E-16D1-D6D470783419}"/>
              </a:ext>
            </a:extLst>
          </p:cNvPr>
          <p:cNvSpPr txBox="1">
            <a:spLocks/>
          </p:cNvSpPr>
          <p:nvPr/>
        </p:nvSpPr>
        <p:spPr>
          <a:xfrm>
            <a:off x="9035699" y="4042466"/>
            <a:ext cx="1320601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1</a:t>
            </a:r>
            <a:br>
              <a:rPr lang="it-IT" sz="1100" i="1" dirty="0"/>
            </a:br>
            <a:r>
              <a:rPr lang="it-IT" sz="1100" i="1" dirty="0"/>
              <a:t>bottom fan</a:t>
            </a:r>
          </a:p>
        </p:txBody>
      </p:sp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2B7E21F8-26F0-D269-FDA0-B4371BB1401E}"/>
              </a:ext>
            </a:extLst>
          </p:cNvPr>
          <p:cNvSpPr txBox="1">
            <a:spLocks/>
          </p:cNvSpPr>
          <p:nvPr/>
        </p:nvSpPr>
        <p:spPr>
          <a:xfrm>
            <a:off x="9035698" y="566599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1</a:t>
            </a:r>
            <a:br>
              <a:rPr lang="it-IT" sz="1100" i="1" dirty="0"/>
            </a:br>
            <a:r>
              <a:rPr lang="it-IT" sz="1100" i="1" dirty="0"/>
              <a:t>top fan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AC46ECF-2C1F-4D7E-043E-6904E0403A56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4984" t="4020" r="260" b="2576"/>
          <a:stretch/>
        </p:blipFill>
        <p:spPr>
          <a:xfrm>
            <a:off x="1835698" y="1840858"/>
            <a:ext cx="7200000" cy="1512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7621782-A0A5-8A04-3828-A8BF7814220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4921" t="3998" r="192" b="2534"/>
          <a:stretch/>
        </p:blipFill>
        <p:spPr>
          <a:xfrm>
            <a:off x="1835698" y="3461841"/>
            <a:ext cx="7200000" cy="151200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00E5332-2FE4-A473-47D6-D02C15FF2242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4884" t="4070" r="275" b="2518"/>
          <a:stretch/>
        </p:blipFill>
        <p:spPr>
          <a:xfrm>
            <a:off x="1835698" y="5077734"/>
            <a:ext cx="7200000" cy="1512000"/>
          </a:xfrm>
          <a:prstGeom prst="rect">
            <a:avLst/>
          </a:prstGeom>
        </p:spPr>
      </p:pic>
      <p:sp>
        <p:nvSpPr>
          <p:cNvPr id="8" name="Google Shape;67;p10">
            <a:extLst>
              <a:ext uri="{FF2B5EF4-FFF2-40B4-BE49-F238E27FC236}">
                <a16:creationId xmlns:a16="http://schemas.microsoft.com/office/drawing/2014/main" id="{372539DE-E3F5-BB33-1827-3E81E7F149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919377" y="1132814"/>
            <a:ext cx="7129942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800" dirty="0"/>
              <a:t>Component </a:t>
            </a:r>
            <a:r>
              <a:rPr lang="it-IT" sz="1800" i="1" dirty="0">
                <a:latin typeface="Book Antiqua" panose="02040602050305030304" pitchFamily="18" charset="0"/>
              </a:rPr>
              <a:t>v</a:t>
            </a:r>
            <a:r>
              <a:rPr lang="it-IT" sz="1800" dirty="0"/>
              <a:t> (m/s) </a:t>
            </a:r>
            <a:r>
              <a:rPr lang="it-IT" sz="1800" dirty="0" err="1"/>
              <a:t>along</a:t>
            </a:r>
            <a:r>
              <a:rPr lang="it-IT" sz="1800" dirty="0"/>
              <a:t> the </a:t>
            </a:r>
            <a:r>
              <a:rPr lang="it-IT" sz="1800" dirty="0" err="1"/>
              <a:t>external</a:t>
            </a:r>
            <a:r>
              <a:rPr lang="it-IT" sz="1800" dirty="0"/>
              <a:t> </a:t>
            </a:r>
            <a:r>
              <a:rPr lang="it-IT" sz="1800" dirty="0" err="1"/>
              <a:t>cylinder</a:t>
            </a:r>
            <a:r>
              <a:rPr lang="it-IT" sz="1800" dirty="0"/>
              <a:t> of the fan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B91EC2CE-640F-8FA2-406A-10820CF3FD1A}"/>
              </a:ext>
            </a:extLst>
          </p:cNvPr>
          <p:cNvSpPr txBox="1"/>
          <p:nvPr/>
        </p:nvSpPr>
        <p:spPr>
          <a:xfrm>
            <a:off x="8634873" y="321666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2A3B87E-ABBE-21D3-120F-0D76474C5BA1}"/>
              </a:ext>
            </a:extLst>
          </p:cNvPr>
          <p:cNvSpPr txBox="1"/>
          <p:nvPr/>
        </p:nvSpPr>
        <p:spPr>
          <a:xfrm>
            <a:off x="4728713" y="319896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64919008-2ED6-8DCF-5E51-B39A0BA1ED9D}"/>
              </a:ext>
            </a:extLst>
          </p:cNvPr>
          <p:cNvSpPr txBox="1"/>
          <p:nvPr/>
        </p:nvSpPr>
        <p:spPr>
          <a:xfrm>
            <a:off x="5775455" y="321917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48A2DA5-8240-368D-8B70-40B2D5736F7E}"/>
              </a:ext>
            </a:extLst>
          </p:cNvPr>
          <p:cNvSpPr txBox="1"/>
          <p:nvPr/>
        </p:nvSpPr>
        <p:spPr>
          <a:xfrm>
            <a:off x="6738506" y="319896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81B65D7-9CD1-ABF0-7D43-B4A3DF1F7C10}"/>
              </a:ext>
            </a:extLst>
          </p:cNvPr>
          <p:cNvSpPr txBox="1"/>
          <p:nvPr/>
        </p:nvSpPr>
        <p:spPr>
          <a:xfrm>
            <a:off x="7701557" y="321917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68FF34F-7D9A-95DA-E2C5-682BC22DD1BB}"/>
              </a:ext>
            </a:extLst>
          </p:cNvPr>
          <p:cNvSpPr txBox="1"/>
          <p:nvPr/>
        </p:nvSpPr>
        <p:spPr>
          <a:xfrm>
            <a:off x="3827080" y="3191346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-3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83468208-8F72-9A9F-3E95-363BD9AC3A15}"/>
              </a:ext>
            </a:extLst>
          </p:cNvPr>
          <p:cNvSpPr txBox="1"/>
          <p:nvPr/>
        </p:nvSpPr>
        <p:spPr>
          <a:xfrm>
            <a:off x="2842547" y="3198966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996BCF8-1ED8-018F-3000-3DBCA39BF7D1}"/>
              </a:ext>
            </a:extLst>
          </p:cNvPr>
          <p:cNvSpPr txBox="1"/>
          <p:nvPr/>
        </p:nvSpPr>
        <p:spPr>
          <a:xfrm>
            <a:off x="1909579" y="3198965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-7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ACEC0DFE-3202-4E0A-5371-63F6BE3F4537}"/>
              </a:ext>
            </a:extLst>
          </p:cNvPr>
          <p:cNvSpPr txBox="1"/>
          <p:nvPr/>
        </p:nvSpPr>
        <p:spPr>
          <a:xfrm>
            <a:off x="8634873" y="484527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8010168D-6C93-80B4-CC14-964DBDB3A10F}"/>
              </a:ext>
            </a:extLst>
          </p:cNvPr>
          <p:cNvSpPr txBox="1"/>
          <p:nvPr/>
        </p:nvSpPr>
        <p:spPr>
          <a:xfrm>
            <a:off x="4728713" y="4827572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DFDF72C-2C65-D191-77F3-8B53EA6238F1}"/>
              </a:ext>
            </a:extLst>
          </p:cNvPr>
          <p:cNvSpPr txBox="1"/>
          <p:nvPr/>
        </p:nvSpPr>
        <p:spPr>
          <a:xfrm>
            <a:off x="5775455" y="484778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1F5C40B8-9796-63FC-133E-321A498185C0}"/>
              </a:ext>
            </a:extLst>
          </p:cNvPr>
          <p:cNvSpPr txBox="1"/>
          <p:nvPr/>
        </p:nvSpPr>
        <p:spPr>
          <a:xfrm>
            <a:off x="6738506" y="48275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AB21F99F-5079-A3BF-C612-8378677DC63B}"/>
              </a:ext>
            </a:extLst>
          </p:cNvPr>
          <p:cNvSpPr txBox="1"/>
          <p:nvPr/>
        </p:nvSpPr>
        <p:spPr>
          <a:xfrm>
            <a:off x="7701557" y="484778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588FE170-95C0-992E-637F-876FB4613E67}"/>
              </a:ext>
            </a:extLst>
          </p:cNvPr>
          <p:cNvSpPr txBox="1"/>
          <p:nvPr/>
        </p:nvSpPr>
        <p:spPr>
          <a:xfrm>
            <a:off x="3827080" y="4819952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-3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44B7274C-D3E3-9787-EA23-B80E51E5309E}"/>
              </a:ext>
            </a:extLst>
          </p:cNvPr>
          <p:cNvSpPr txBox="1"/>
          <p:nvPr/>
        </p:nvSpPr>
        <p:spPr>
          <a:xfrm>
            <a:off x="2842547" y="4827572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3C62FAF9-48B6-F21F-15B6-E63098D2AEB7}"/>
              </a:ext>
            </a:extLst>
          </p:cNvPr>
          <p:cNvSpPr txBox="1"/>
          <p:nvPr/>
        </p:nvSpPr>
        <p:spPr>
          <a:xfrm>
            <a:off x="1909579" y="4827571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-7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FF41AAD3-A204-FE49-13B0-C3CF4DB22708}"/>
              </a:ext>
            </a:extLst>
          </p:cNvPr>
          <p:cNvSpPr txBox="1"/>
          <p:nvPr/>
        </p:nvSpPr>
        <p:spPr>
          <a:xfrm>
            <a:off x="8634873" y="645354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9E3840E4-91C8-84B5-3A78-76D65CAF21CD}"/>
              </a:ext>
            </a:extLst>
          </p:cNvPr>
          <p:cNvSpPr txBox="1"/>
          <p:nvPr/>
        </p:nvSpPr>
        <p:spPr>
          <a:xfrm>
            <a:off x="4728713" y="6435845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26765F18-FE40-28DC-11C6-AA845C2BE9BD}"/>
              </a:ext>
            </a:extLst>
          </p:cNvPr>
          <p:cNvSpPr txBox="1"/>
          <p:nvPr/>
        </p:nvSpPr>
        <p:spPr>
          <a:xfrm>
            <a:off x="5775455" y="645605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E72920D6-E40E-7264-1B93-8C5F1284D885}"/>
              </a:ext>
            </a:extLst>
          </p:cNvPr>
          <p:cNvSpPr txBox="1"/>
          <p:nvPr/>
        </p:nvSpPr>
        <p:spPr>
          <a:xfrm>
            <a:off x="6738506" y="643584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C924427B-0FE1-C73C-7037-306EA1AA84DD}"/>
              </a:ext>
            </a:extLst>
          </p:cNvPr>
          <p:cNvSpPr txBox="1"/>
          <p:nvPr/>
        </p:nvSpPr>
        <p:spPr>
          <a:xfrm>
            <a:off x="7701557" y="645605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1AE4C297-7381-8A64-A84B-3E61DBC0E414}"/>
              </a:ext>
            </a:extLst>
          </p:cNvPr>
          <p:cNvSpPr txBox="1"/>
          <p:nvPr/>
        </p:nvSpPr>
        <p:spPr>
          <a:xfrm>
            <a:off x="3827080" y="6428225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-3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34D17E4E-2698-A361-EF5D-7FAF242A99E3}"/>
              </a:ext>
            </a:extLst>
          </p:cNvPr>
          <p:cNvSpPr txBox="1"/>
          <p:nvPr/>
        </p:nvSpPr>
        <p:spPr>
          <a:xfrm>
            <a:off x="2842547" y="6435845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DFDB8537-D3C1-7E51-2960-16FEF5143766}"/>
              </a:ext>
            </a:extLst>
          </p:cNvPr>
          <p:cNvSpPr txBox="1"/>
          <p:nvPr/>
        </p:nvSpPr>
        <p:spPr>
          <a:xfrm>
            <a:off x="1909579" y="6435844"/>
            <a:ext cx="445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-7</a:t>
            </a:r>
          </a:p>
        </p:txBody>
      </p:sp>
      <p:sp>
        <p:nvSpPr>
          <p:cNvPr id="57" name="Google Shape;67;p10">
            <a:extLst>
              <a:ext uri="{FF2B5EF4-FFF2-40B4-BE49-F238E27FC236}">
                <a16:creationId xmlns:a16="http://schemas.microsoft.com/office/drawing/2014/main" id="{AE012C26-5698-1D38-311A-6D30C6465D00}"/>
              </a:ext>
            </a:extLst>
          </p:cNvPr>
          <p:cNvSpPr txBox="1">
            <a:spLocks/>
          </p:cNvSpPr>
          <p:nvPr/>
        </p:nvSpPr>
        <p:spPr>
          <a:xfrm rot="16200000">
            <a:off x="1211957" y="2533046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58" name="Google Shape;67;p10">
            <a:extLst>
              <a:ext uri="{FF2B5EF4-FFF2-40B4-BE49-F238E27FC236}">
                <a16:creationId xmlns:a16="http://schemas.microsoft.com/office/drawing/2014/main" id="{89E8A80D-3554-F792-A738-9CB158D38814}"/>
              </a:ext>
            </a:extLst>
          </p:cNvPr>
          <p:cNvSpPr txBox="1">
            <a:spLocks/>
          </p:cNvSpPr>
          <p:nvPr/>
        </p:nvSpPr>
        <p:spPr>
          <a:xfrm rot="16200000">
            <a:off x="1211955" y="4151484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59" name="Google Shape;67;p10">
            <a:extLst>
              <a:ext uri="{FF2B5EF4-FFF2-40B4-BE49-F238E27FC236}">
                <a16:creationId xmlns:a16="http://schemas.microsoft.com/office/drawing/2014/main" id="{3BD90161-8F8B-4426-C11B-83DB01BADBD3}"/>
              </a:ext>
            </a:extLst>
          </p:cNvPr>
          <p:cNvSpPr txBox="1">
            <a:spLocks/>
          </p:cNvSpPr>
          <p:nvPr/>
        </p:nvSpPr>
        <p:spPr>
          <a:xfrm rot="16200000">
            <a:off x="1211956" y="5796359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60" name="Google Shape;67;p10">
            <a:extLst>
              <a:ext uri="{FF2B5EF4-FFF2-40B4-BE49-F238E27FC236}">
                <a16:creationId xmlns:a16="http://schemas.microsoft.com/office/drawing/2014/main" id="{B53833C2-BE28-09B0-8AB6-8A8B7A7EC566}"/>
              </a:ext>
            </a:extLst>
          </p:cNvPr>
          <p:cNvSpPr txBox="1">
            <a:spLocks/>
          </p:cNvSpPr>
          <p:nvPr/>
        </p:nvSpPr>
        <p:spPr>
          <a:xfrm>
            <a:off x="4909894" y="6689457"/>
            <a:ext cx="1225244" cy="105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 err="1"/>
              <a:t>Velocity</a:t>
            </a:r>
            <a:r>
              <a:rPr lang="it-IT" sz="1100" i="1" dirty="0"/>
              <a:t> (m/s)</a:t>
            </a:r>
          </a:p>
        </p:txBody>
      </p:sp>
      <p:pic>
        <p:nvPicPr>
          <p:cNvPr id="61" name="Immagine 60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5A9439DA-3048-EBB7-7078-8B2A38E7C2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332" r="36969" b="52724"/>
          <a:stretch/>
        </p:blipFill>
        <p:spPr>
          <a:xfrm>
            <a:off x="10230706" y="3474273"/>
            <a:ext cx="1546436" cy="1407363"/>
          </a:xfrm>
          <a:prstGeom prst="rect">
            <a:avLst/>
          </a:prstGeom>
        </p:spPr>
      </p:pic>
      <p:pic>
        <p:nvPicPr>
          <p:cNvPr id="62" name="Immagine 61" descr="Immagine che contiene Policromia, schermata, diagramma, linea&#10;&#10;Descrizione generata automaticamente">
            <a:extLst>
              <a:ext uri="{FF2B5EF4-FFF2-40B4-BE49-F238E27FC236}">
                <a16:creationId xmlns:a16="http://schemas.microsoft.com/office/drawing/2014/main" id="{EB8E0F57-185B-CB00-88BF-0C35CD65C1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883" t="6246" r="19906" b="5271"/>
          <a:stretch/>
        </p:blipFill>
        <p:spPr>
          <a:xfrm>
            <a:off x="10290752" y="1911049"/>
            <a:ext cx="1514293" cy="1512000"/>
          </a:xfrm>
          <a:prstGeom prst="rect">
            <a:avLst/>
          </a:prstGeom>
        </p:spPr>
      </p:pic>
      <p:pic>
        <p:nvPicPr>
          <p:cNvPr id="63" name="Immagine 62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E636C059-F339-39C7-6ED2-0FD6BDF2F6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6399" r="36778" b="9996"/>
          <a:stretch/>
        </p:blipFill>
        <p:spPr>
          <a:xfrm>
            <a:off x="10250232" y="4978787"/>
            <a:ext cx="1533445" cy="1407363"/>
          </a:xfrm>
          <a:prstGeom prst="rect">
            <a:avLst/>
          </a:prstGeom>
        </p:spPr>
      </p:pic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5A3A1D2D-3C89-6295-910C-762E3129BE08}"/>
              </a:ext>
            </a:extLst>
          </p:cNvPr>
          <p:cNvCxnSpPr>
            <a:cxnSpLocks/>
          </p:cNvCxnSpPr>
          <p:nvPr/>
        </p:nvCxnSpPr>
        <p:spPr>
          <a:xfrm flipV="1">
            <a:off x="816139" y="3550908"/>
            <a:ext cx="0" cy="62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8A3AA18B-4B91-0333-6193-1B41EEF0547D}"/>
              </a:ext>
            </a:extLst>
          </p:cNvPr>
          <p:cNvCxnSpPr>
            <a:cxnSpLocks/>
          </p:cNvCxnSpPr>
          <p:nvPr/>
        </p:nvCxnSpPr>
        <p:spPr>
          <a:xfrm flipV="1">
            <a:off x="816139" y="3863859"/>
            <a:ext cx="475261" cy="31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9297FE86-9A86-8770-D85A-6103722C71BE}"/>
              </a:ext>
            </a:extLst>
          </p:cNvPr>
          <p:cNvCxnSpPr>
            <a:cxnSpLocks/>
          </p:cNvCxnSpPr>
          <p:nvPr/>
        </p:nvCxnSpPr>
        <p:spPr>
          <a:xfrm flipH="1" flipV="1">
            <a:off x="359697" y="3867935"/>
            <a:ext cx="456160" cy="308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1888ABAC-B65B-FE83-FA03-C84CDD5F91B7}"/>
              </a:ext>
            </a:extLst>
          </p:cNvPr>
          <p:cNvSpPr txBox="1"/>
          <p:nvPr/>
        </p:nvSpPr>
        <p:spPr>
          <a:xfrm>
            <a:off x="1044632" y="360438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 (u)</a:t>
            </a: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99CF038C-80DF-71A1-085E-7EEA909B51AE}"/>
              </a:ext>
            </a:extLst>
          </p:cNvPr>
          <p:cNvSpPr txBox="1"/>
          <p:nvPr/>
        </p:nvSpPr>
        <p:spPr>
          <a:xfrm>
            <a:off x="56887" y="35951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 (v)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6A4AB938-8418-7A1C-81B2-0073CAEB9D87}"/>
              </a:ext>
            </a:extLst>
          </p:cNvPr>
          <p:cNvSpPr txBox="1"/>
          <p:nvPr/>
        </p:nvSpPr>
        <p:spPr>
          <a:xfrm>
            <a:off x="618330" y="3196505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 (w)</a:t>
            </a:r>
          </a:p>
        </p:txBody>
      </p:sp>
      <p:sp>
        <p:nvSpPr>
          <p:cNvPr id="73" name="Ovale 72">
            <a:extLst>
              <a:ext uri="{FF2B5EF4-FFF2-40B4-BE49-F238E27FC236}">
                <a16:creationId xmlns:a16="http://schemas.microsoft.com/office/drawing/2014/main" id="{5D258642-189A-773A-7132-55868EB90157}"/>
              </a:ext>
            </a:extLst>
          </p:cNvPr>
          <p:cNvSpPr/>
          <p:nvPr/>
        </p:nvSpPr>
        <p:spPr>
          <a:xfrm>
            <a:off x="5334000" y="1731875"/>
            <a:ext cx="3775579" cy="21046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8D2A1BF4-37A9-8BD7-394B-8C3042278604}"/>
              </a:ext>
            </a:extLst>
          </p:cNvPr>
          <p:cNvSpPr txBox="1"/>
          <p:nvPr/>
        </p:nvSpPr>
        <p:spPr>
          <a:xfrm>
            <a:off x="1835696" y="1816770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Slightly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different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results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here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Turbolent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components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along</a:t>
            </a:r>
            <a:r>
              <a:rPr lang="it-IT" dirty="0">
                <a:solidFill>
                  <a:srgbClr val="FF0000"/>
                </a:solidFill>
              </a:rPr>
              <a:t> the </a:t>
            </a:r>
            <a:r>
              <a:rPr lang="it-IT" dirty="0" err="1">
                <a:solidFill>
                  <a:srgbClr val="FF0000"/>
                </a:solidFill>
              </a:rPr>
              <a:t>suction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axis</a:t>
            </a:r>
            <a:r>
              <a:rPr lang="it-IT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782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0" y="1296001"/>
            <a:ext cx="852060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/>
              <a:t>Componente </a:t>
            </a:r>
            <a:r>
              <a:rPr lang="it-IT" sz="1600" i="1" dirty="0">
                <a:latin typeface="Book Antiqua" panose="02040602050305030304" pitchFamily="18" charset="0"/>
              </a:rPr>
              <a:t>w</a:t>
            </a:r>
            <a:r>
              <a:rPr lang="it-IT" sz="1600" dirty="0"/>
              <a:t> (m/s) lungo il cilindro circoscritto alla ventola.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1835700" y="263175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Profilo velocità – step1 vs step2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19</a:t>
            </a:fld>
            <a:endParaRPr/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2277B02-EDB9-BA83-6DF1-B085D66F8E92}"/>
              </a:ext>
            </a:extLst>
          </p:cNvPr>
          <p:cNvSpPr txBox="1">
            <a:spLocks/>
          </p:cNvSpPr>
          <p:nvPr/>
        </p:nvSpPr>
        <p:spPr>
          <a:xfrm>
            <a:off x="9035700" y="242488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2</a:t>
            </a:r>
          </a:p>
        </p:txBody>
      </p:sp>
      <p:sp>
        <p:nvSpPr>
          <p:cNvPr id="13" name="Google Shape;67;p10">
            <a:extLst>
              <a:ext uri="{FF2B5EF4-FFF2-40B4-BE49-F238E27FC236}">
                <a16:creationId xmlns:a16="http://schemas.microsoft.com/office/drawing/2014/main" id="{282E7A1F-C294-B78E-16D1-D6D470783419}"/>
              </a:ext>
            </a:extLst>
          </p:cNvPr>
          <p:cNvSpPr txBox="1">
            <a:spLocks/>
          </p:cNvSpPr>
          <p:nvPr/>
        </p:nvSpPr>
        <p:spPr>
          <a:xfrm>
            <a:off x="9035699" y="4042466"/>
            <a:ext cx="1320601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1</a:t>
            </a:r>
            <a:br>
              <a:rPr lang="it-IT" sz="1100" i="1" dirty="0"/>
            </a:br>
            <a:r>
              <a:rPr lang="it-IT" sz="1100" i="1" dirty="0"/>
              <a:t>bottom fan</a:t>
            </a:r>
          </a:p>
        </p:txBody>
      </p:sp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2B7E21F8-26F0-D269-FDA0-B4371BB1401E}"/>
              </a:ext>
            </a:extLst>
          </p:cNvPr>
          <p:cNvSpPr txBox="1">
            <a:spLocks/>
          </p:cNvSpPr>
          <p:nvPr/>
        </p:nvSpPr>
        <p:spPr>
          <a:xfrm>
            <a:off x="9035698" y="5665995"/>
            <a:ext cx="1320600" cy="345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Step 1</a:t>
            </a:r>
            <a:br>
              <a:rPr lang="it-IT" sz="1100" i="1" dirty="0"/>
            </a:br>
            <a:r>
              <a:rPr lang="it-IT" sz="1100" i="1" dirty="0"/>
              <a:t>top fan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AC46ECF-2C1F-4D7E-043E-6904E0403A56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4914" t="3841" r="295" b="2575"/>
          <a:stretch/>
        </p:blipFill>
        <p:spPr>
          <a:xfrm>
            <a:off x="1979294" y="1840858"/>
            <a:ext cx="6930391" cy="151200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7621782-A0A5-8A04-3828-A8BF7814220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4948" t="3902" r="220" b="2581"/>
          <a:stretch/>
        </p:blipFill>
        <p:spPr>
          <a:xfrm>
            <a:off x="1979295" y="3459296"/>
            <a:ext cx="6930391" cy="1512000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400E5332-2FE4-A473-47D6-D02C15FF2242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4915" t="3996" r="225" b="2722"/>
          <a:stretch/>
        </p:blipFill>
        <p:spPr>
          <a:xfrm>
            <a:off x="1979295" y="5077734"/>
            <a:ext cx="6930391" cy="1512000"/>
          </a:xfrm>
          <a:prstGeom prst="rect">
            <a:avLst/>
          </a:prstGeom>
        </p:spPr>
      </p:pic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87FB383B-40A0-5297-49AB-5D0602DE1310}"/>
              </a:ext>
            </a:extLst>
          </p:cNvPr>
          <p:cNvSpPr txBox="1">
            <a:spLocks/>
          </p:cNvSpPr>
          <p:nvPr/>
        </p:nvSpPr>
        <p:spPr>
          <a:xfrm>
            <a:off x="4939582" y="6678510"/>
            <a:ext cx="1267616" cy="8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50" i="1" dirty="0" err="1"/>
              <a:t>Velocity</a:t>
            </a:r>
            <a:r>
              <a:rPr lang="it-IT" sz="1050" i="1" dirty="0"/>
              <a:t> (m/s)</a:t>
            </a:r>
          </a:p>
        </p:txBody>
      </p:sp>
      <p:sp>
        <p:nvSpPr>
          <p:cNvPr id="6" name="Google Shape;67;p10">
            <a:extLst>
              <a:ext uri="{FF2B5EF4-FFF2-40B4-BE49-F238E27FC236}">
                <a16:creationId xmlns:a16="http://schemas.microsoft.com/office/drawing/2014/main" id="{281828E5-F72F-BCD2-72BC-5A413850FA41}"/>
              </a:ext>
            </a:extLst>
          </p:cNvPr>
          <p:cNvSpPr txBox="1">
            <a:spLocks/>
          </p:cNvSpPr>
          <p:nvPr/>
        </p:nvSpPr>
        <p:spPr>
          <a:xfrm rot="16200000">
            <a:off x="1211957" y="2533046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7" name="Google Shape;67;p10">
            <a:extLst>
              <a:ext uri="{FF2B5EF4-FFF2-40B4-BE49-F238E27FC236}">
                <a16:creationId xmlns:a16="http://schemas.microsoft.com/office/drawing/2014/main" id="{91BB5713-D390-B203-5115-0974036F2C80}"/>
              </a:ext>
            </a:extLst>
          </p:cNvPr>
          <p:cNvSpPr txBox="1">
            <a:spLocks/>
          </p:cNvSpPr>
          <p:nvPr/>
        </p:nvSpPr>
        <p:spPr>
          <a:xfrm rot="16200000">
            <a:off x="1211955" y="4151484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sp>
        <p:nvSpPr>
          <p:cNvPr id="8" name="Google Shape;67;p10">
            <a:extLst>
              <a:ext uri="{FF2B5EF4-FFF2-40B4-BE49-F238E27FC236}">
                <a16:creationId xmlns:a16="http://schemas.microsoft.com/office/drawing/2014/main" id="{8ED59D99-C442-2335-2876-EBCFADB6CBD3}"/>
              </a:ext>
            </a:extLst>
          </p:cNvPr>
          <p:cNvSpPr txBox="1">
            <a:spLocks/>
          </p:cNvSpPr>
          <p:nvPr/>
        </p:nvSpPr>
        <p:spPr>
          <a:xfrm rot="16200000">
            <a:off x="1211956" y="5796359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i="1" dirty="0"/>
              <a:t>Area 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6F5CC70-A546-1C8E-429B-E44B7F73C494}"/>
              </a:ext>
            </a:extLst>
          </p:cNvPr>
          <p:cNvCxnSpPr>
            <a:cxnSpLocks/>
          </p:cNvCxnSpPr>
          <p:nvPr/>
        </p:nvCxnSpPr>
        <p:spPr>
          <a:xfrm flipV="1">
            <a:off x="816139" y="3550908"/>
            <a:ext cx="0" cy="62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0616FF0-1802-ACA9-DD68-16EABE15C71D}"/>
              </a:ext>
            </a:extLst>
          </p:cNvPr>
          <p:cNvCxnSpPr>
            <a:cxnSpLocks/>
          </p:cNvCxnSpPr>
          <p:nvPr/>
        </p:nvCxnSpPr>
        <p:spPr>
          <a:xfrm flipV="1">
            <a:off x="816139" y="3863859"/>
            <a:ext cx="475261" cy="31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7BCAFF6-B6F0-70F3-6F9A-905C62503936}"/>
              </a:ext>
            </a:extLst>
          </p:cNvPr>
          <p:cNvCxnSpPr>
            <a:cxnSpLocks/>
          </p:cNvCxnSpPr>
          <p:nvPr/>
        </p:nvCxnSpPr>
        <p:spPr>
          <a:xfrm flipH="1" flipV="1">
            <a:off x="359697" y="3867935"/>
            <a:ext cx="456160" cy="308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FCEC943-E897-C543-DE77-93FB33B6C10B}"/>
              </a:ext>
            </a:extLst>
          </p:cNvPr>
          <p:cNvSpPr txBox="1"/>
          <p:nvPr/>
        </p:nvSpPr>
        <p:spPr>
          <a:xfrm>
            <a:off x="1044632" y="360438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X (u)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C19C2DA-B5BF-41C4-B663-07DEAEDAF304}"/>
              </a:ext>
            </a:extLst>
          </p:cNvPr>
          <p:cNvSpPr txBox="1"/>
          <p:nvPr/>
        </p:nvSpPr>
        <p:spPr>
          <a:xfrm>
            <a:off x="56887" y="359511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Y (v)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5D36DC2-FE4E-D888-49EE-E49E748E3AC2}"/>
              </a:ext>
            </a:extLst>
          </p:cNvPr>
          <p:cNvSpPr txBox="1"/>
          <p:nvPr/>
        </p:nvSpPr>
        <p:spPr>
          <a:xfrm>
            <a:off x="618330" y="3196505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Z (w)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A41712B-9174-E776-3081-A8A3A85BE867}"/>
              </a:ext>
            </a:extLst>
          </p:cNvPr>
          <p:cNvSpPr txBox="1"/>
          <p:nvPr/>
        </p:nvSpPr>
        <p:spPr>
          <a:xfrm>
            <a:off x="8751098" y="3196509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F696026-F6F6-FFEC-9AC2-46836D8750A4}"/>
              </a:ext>
            </a:extLst>
          </p:cNvPr>
          <p:cNvSpPr txBox="1"/>
          <p:nvPr/>
        </p:nvSpPr>
        <p:spPr>
          <a:xfrm>
            <a:off x="1613430" y="3218370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893AA5B-6DCB-9AD7-45BC-C43B18879119}"/>
              </a:ext>
            </a:extLst>
          </p:cNvPr>
          <p:cNvSpPr txBox="1"/>
          <p:nvPr/>
        </p:nvSpPr>
        <p:spPr>
          <a:xfrm>
            <a:off x="5274561" y="3240643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F6AEF6F-5CED-5BA5-DD26-F89BFD082999}"/>
              </a:ext>
            </a:extLst>
          </p:cNvPr>
          <p:cNvSpPr txBox="1"/>
          <p:nvPr/>
        </p:nvSpPr>
        <p:spPr>
          <a:xfrm>
            <a:off x="5923146" y="3196507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F96F574-E965-7E43-0E10-964ADD92F584}"/>
              </a:ext>
            </a:extLst>
          </p:cNvPr>
          <p:cNvSpPr txBox="1"/>
          <p:nvPr/>
        </p:nvSpPr>
        <p:spPr>
          <a:xfrm>
            <a:off x="6599752" y="3200507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2CF05E8-A5EF-DB3F-8734-1EDBBCB616E8}"/>
              </a:ext>
            </a:extLst>
          </p:cNvPr>
          <p:cNvSpPr txBox="1"/>
          <p:nvPr/>
        </p:nvSpPr>
        <p:spPr>
          <a:xfrm>
            <a:off x="7226665" y="3196506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8B240DB-26E4-CE07-E7C8-9376001FEBDA}"/>
              </a:ext>
            </a:extLst>
          </p:cNvPr>
          <p:cNvSpPr txBox="1"/>
          <p:nvPr/>
        </p:nvSpPr>
        <p:spPr>
          <a:xfrm>
            <a:off x="7887178" y="3196505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D347AA56-A021-9D1D-E3AA-0413D83132A8}"/>
              </a:ext>
            </a:extLst>
          </p:cNvPr>
          <p:cNvSpPr txBox="1"/>
          <p:nvPr/>
        </p:nvSpPr>
        <p:spPr>
          <a:xfrm>
            <a:off x="4580221" y="3214736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CFDBDD4-2923-8CB4-C08B-43FD833E2E93}"/>
              </a:ext>
            </a:extLst>
          </p:cNvPr>
          <p:cNvSpPr txBox="1"/>
          <p:nvPr/>
        </p:nvSpPr>
        <p:spPr>
          <a:xfrm>
            <a:off x="3860396" y="320577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CA9F1FD-696F-EE0B-366E-4A8F645FB5B3}"/>
              </a:ext>
            </a:extLst>
          </p:cNvPr>
          <p:cNvSpPr txBox="1"/>
          <p:nvPr/>
        </p:nvSpPr>
        <p:spPr>
          <a:xfrm>
            <a:off x="3177316" y="321473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B85C623-07F0-7840-3DB5-1F2731BA1897}"/>
              </a:ext>
            </a:extLst>
          </p:cNvPr>
          <p:cNvSpPr txBox="1"/>
          <p:nvPr/>
        </p:nvSpPr>
        <p:spPr>
          <a:xfrm>
            <a:off x="2553637" y="319906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-20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F4931F3-F5E3-5377-A9C6-8E40DD6074C4}"/>
              </a:ext>
            </a:extLst>
          </p:cNvPr>
          <p:cNvSpPr txBox="1"/>
          <p:nvPr/>
        </p:nvSpPr>
        <p:spPr>
          <a:xfrm>
            <a:off x="8751098" y="4795612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F3A9F95-2496-8EE9-51C8-D6D4CB7ADCA4}"/>
              </a:ext>
            </a:extLst>
          </p:cNvPr>
          <p:cNvSpPr txBox="1"/>
          <p:nvPr/>
        </p:nvSpPr>
        <p:spPr>
          <a:xfrm>
            <a:off x="1613430" y="481747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EB2EA93-74D0-0F72-2444-988239C98309}"/>
              </a:ext>
            </a:extLst>
          </p:cNvPr>
          <p:cNvSpPr txBox="1"/>
          <p:nvPr/>
        </p:nvSpPr>
        <p:spPr>
          <a:xfrm>
            <a:off x="5296233" y="4804877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BD4CFB8-3E08-8DDD-898D-3C8A6F532885}"/>
              </a:ext>
            </a:extLst>
          </p:cNvPr>
          <p:cNvSpPr txBox="1"/>
          <p:nvPr/>
        </p:nvSpPr>
        <p:spPr>
          <a:xfrm>
            <a:off x="5923146" y="4795610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9256A82-7CBB-75B4-0E07-D58C1675B373}"/>
              </a:ext>
            </a:extLst>
          </p:cNvPr>
          <p:cNvSpPr txBox="1"/>
          <p:nvPr/>
        </p:nvSpPr>
        <p:spPr>
          <a:xfrm>
            <a:off x="6599752" y="4799610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DB73AEC-9DBF-6F1B-4C88-EAB962FB073F}"/>
              </a:ext>
            </a:extLst>
          </p:cNvPr>
          <p:cNvSpPr txBox="1"/>
          <p:nvPr/>
        </p:nvSpPr>
        <p:spPr>
          <a:xfrm>
            <a:off x="7226665" y="4795609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A0ED7E-27E1-3C6A-DCEF-11BB14195714}"/>
              </a:ext>
            </a:extLst>
          </p:cNvPr>
          <p:cNvSpPr txBox="1"/>
          <p:nvPr/>
        </p:nvSpPr>
        <p:spPr>
          <a:xfrm>
            <a:off x="7887178" y="4795608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FE741F9E-0F4F-19C3-D0AA-184B69195C35}"/>
              </a:ext>
            </a:extLst>
          </p:cNvPr>
          <p:cNvSpPr txBox="1"/>
          <p:nvPr/>
        </p:nvSpPr>
        <p:spPr>
          <a:xfrm>
            <a:off x="4580221" y="4813839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5699AB3E-78BC-683D-C78B-2DF5E7358FFD}"/>
              </a:ext>
            </a:extLst>
          </p:cNvPr>
          <p:cNvSpPr txBox="1"/>
          <p:nvPr/>
        </p:nvSpPr>
        <p:spPr>
          <a:xfrm>
            <a:off x="3860396" y="480487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D168A1A0-4A1F-58F6-35B0-47382A0C2635}"/>
              </a:ext>
            </a:extLst>
          </p:cNvPr>
          <p:cNvSpPr txBox="1"/>
          <p:nvPr/>
        </p:nvSpPr>
        <p:spPr>
          <a:xfrm>
            <a:off x="3177316" y="481383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52BC8C88-7081-5B94-57F2-F20C335DBD05}"/>
              </a:ext>
            </a:extLst>
          </p:cNvPr>
          <p:cNvSpPr txBox="1"/>
          <p:nvPr/>
        </p:nvSpPr>
        <p:spPr>
          <a:xfrm>
            <a:off x="2553637" y="479817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-20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585FA366-FAA0-03F6-3583-66EC9C90A128}"/>
              </a:ext>
            </a:extLst>
          </p:cNvPr>
          <p:cNvSpPr txBox="1"/>
          <p:nvPr/>
        </p:nvSpPr>
        <p:spPr>
          <a:xfrm>
            <a:off x="8751098" y="6436790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25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69CAB325-F3E4-A7E7-5A8A-D28E48FCEBCF}"/>
              </a:ext>
            </a:extLst>
          </p:cNvPr>
          <p:cNvSpPr txBox="1"/>
          <p:nvPr/>
        </p:nvSpPr>
        <p:spPr>
          <a:xfrm>
            <a:off x="1644258" y="6458651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- 25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360A9C01-492B-D145-6A3D-026A33B2D518}"/>
              </a:ext>
            </a:extLst>
          </p:cNvPr>
          <p:cNvSpPr txBox="1"/>
          <p:nvPr/>
        </p:nvSpPr>
        <p:spPr>
          <a:xfrm>
            <a:off x="5276635" y="6436786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85FF1FE4-9781-3635-3A11-EB4B9CD87257}"/>
              </a:ext>
            </a:extLst>
          </p:cNvPr>
          <p:cNvSpPr txBox="1"/>
          <p:nvPr/>
        </p:nvSpPr>
        <p:spPr>
          <a:xfrm>
            <a:off x="5923146" y="6436788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EB0C61ED-8DC9-2700-986F-0830CD6D7D0C}"/>
              </a:ext>
            </a:extLst>
          </p:cNvPr>
          <p:cNvSpPr txBox="1"/>
          <p:nvPr/>
        </p:nvSpPr>
        <p:spPr>
          <a:xfrm>
            <a:off x="6599752" y="6440788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10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4971CC27-0662-E608-1DBA-5E19EC4B2E3D}"/>
              </a:ext>
            </a:extLst>
          </p:cNvPr>
          <p:cNvSpPr txBox="1"/>
          <p:nvPr/>
        </p:nvSpPr>
        <p:spPr>
          <a:xfrm>
            <a:off x="7226665" y="6436787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B8AB2670-6C37-AEE5-FC3F-6233CB3C296A}"/>
              </a:ext>
            </a:extLst>
          </p:cNvPr>
          <p:cNvSpPr txBox="1"/>
          <p:nvPr/>
        </p:nvSpPr>
        <p:spPr>
          <a:xfrm>
            <a:off x="7887178" y="6436786"/>
            <a:ext cx="383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20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677AB0FA-170E-2A76-C0D7-3B8C9261ECCB}"/>
              </a:ext>
            </a:extLst>
          </p:cNvPr>
          <p:cNvSpPr txBox="1"/>
          <p:nvPr/>
        </p:nvSpPr>
        <p:spPr>
          <a:xfrm>
            <a:off x="4580221" y="6455017"/>
            <a:ext cx="343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-5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A68C4AD8-8EA3-21C8-468C-6B7B9B5B7A7A}"/>
              </a:ext>
            </a:extLst>
          </p:cNvPr>
          <p:cNvSpPr txBox="1"/>
          <p:nvPr/>
        </p:nvSpPr>
        <p:spPr>
          <a:xfrm>
            <a:off x="3860396" y="644605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-10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3DFFBDAC-C3E8-2A65-D496-C02D7D51A8E8}"/>
              </a:ext>
            </a:extLst>
          </p:cNvPr>
          <p:cNvSpPr txBox="1"/>
          <p:nvPr/>
        </p:nvSpPr>
        <p:spPr>
          <a:xfrm>
            <a:off x="3177316" y="645501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-15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8E5A8131-B88E-7F8D-D512-5F5669859629}"/>
              </a:ext>
            </a:extLst>
          </p:cNvPr>
          <p:cNvSpPr txBox="1"/>
          <p:nvPr/>
        </p:nvSpPr>
        <p:spPr>
          <a:xfrm>
            <a:off x="2553637" y="643935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-20</a:t>
            </a:r>
          </a:p>
        </p:txBody>
      </p:sp>
      <p:pic>
        <p:nvPicPr>
          <p:cNvPr id="54" name="Immagine 53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CA371A56-A0AD-0FFC-0BF6-1FD743019D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332" r="36969" b="52724"/>
          <a:stretch/>
        </p:blipFill>
        <p:spPr>
          <a:xfrm>
            <a:off x="10121585" y="3480224"/>
            <a:ext cx="1546436" cy="1407363"/>
          </a:xfrm>
          <a:prstGeom prst="rect">
            <a:avLst/>
          </a:prstGeom>
        </p:spPr>
      </p:pic>
      <p:pic>
        <p:nvPicPr>
          <p:cNvPr id="55" name="Immagine 54" descr="Immagine che contiene Policromia, schermata, diagramma, linea&#10;&#10;Descrizione generata automaticamente">
            <a:extLst>
              <a:ext uri="{FF2B5EF4-FFF2-40B4-BE49-F238E27FC236}">
                <a16:creationId xmlns:a16="http://schemas.microsoft.com/office/drawing/2014/main" id="{00C8E81D-1804-ED6D-01AC-827D7784E9D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883" t="6246" r="19906" b="5271"/>
          <a:stretch/>
        </p:blipFill>
        <p:spPr>
          <a:xfrm>
            <a:off x="10181631" y="1917000"/>
            <a:ext cx="1514293" cy="1512000"/>
          </a:xfrm>
          <a:prstGeom prst="rect">
            <a:avLst/>
          </a:prstGeom>
        </p:spPr>
      </p:pic>
      <p:pic>
        <p:nvPicPr>
          <p:cNvPr id="56" name="Immagine 55" descr="Immagine che contiene diagramma, Policromia, cerchio, linea&#10;&#10;Descrizione generata automaticamente">
            <a:extLst>
              <a:ext uri="{FF2B5EF4-FFF2-40B4-BE49-F238E27FC236}">
                <a16:creationId xmlns:a16="http://schemas.microsoft.com/office/drawing/2014/main" id="{C3698CB3-1715-11FB-3A85-4CD8E6B55F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290" t="46399" r="36778" b="9996"/>
          <a:stretch/>
        </p:blipFill>
        <p:spPr>
          <a:xfrm>
            <a:off x="10141111" y="4984738"/>
            <a:ext cx="1533445" cy="140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64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88681" y="312337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Main goal of the investigation</a:t>
            </a:r>
            <a:endParaRPr dirty="0"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1835700" y="2418522"/>
            <a:ext cx="8520600" cy="27630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355600">
              <a:buSzPts val="2000"/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rgbClr val="0070C0"/>
                </a:solidFill>
              </a:rPr>
              <a:t>Reduction</a:t>
            </a:r>
            <a:r>
              <a:rPr lang="it-IT" sz="2000" b="1" dirty="0">
                <a:solidFill>
                  <a:srgbClr val="0070C0"/>
                </a:solidFill>
              </a:rPr>
              <a:t> of </a:t>
            </a:r>
            <a:r>
              <a:rPr lang="it-IT" sz="2000" b="1" dirty="0" err="1">
                <a:solidFill>
                  <a:srgbClr val="0070C0"/>
                </a:solidFill>
              </a:rPr>
              <a:t>computational</a:t>
            </a:r>
            <a:r>
              <a:rPr lang="it-IT" sz="2000" b="1" dirty="0">
                <a:solidFill>
                  <a:srgbClr val="0070C0"/>
                </a:solidFill>
              </a:rPr>
              <a:t> </a:t>
            </a:r>
            <a:r>
              <a:rPr lang="it-IT" sz="2000" b="1" dirty="0" err="1">
                <a:solidFill>
                  <a:srgbClr val="0070C0"/>
                </a:solidFill>
              </a:rPr>
              <a:t>complexity</a:t>
            </a:r>
            <a:r>
              <a:rPr lang="it-IT" sz="2000" b="1" dirty="0">
                <a:solidFill>
                  <a:srgbClr val="0070C0"/>
                </a:solidFill>
              </a:rPr>
              <a:t> </a:t>
            </a:r>
            <a:r>
              <a:rPr lang="it-IT" sz="2000" dirty="0"/>
              <a:t>by </a:t>
            </a:r>
            <a:r>
              <a:rPr lang="it-IT" sz="2000" dirty="0" err="1"/>
              <a:t>choosing</a:t>
            </a:r>
            <a:r>
              <a:rPr lang="it-IT" sz="2000" dirty="0"/>
              <a:t> the best model strategy to simulate the </a:t>
            </a:r>
            <a:r>
              <a:rPr lang="it-IT" sz="2000" dirty="0" err="1"/>
              <a:t>fluid</a:t>
            </a:r>
            <a:r>
              <a:rPr lang="it-IT" sz="2000" dirty="0"/>
              <a:t> dynamics in a </a:t>
            </a:r>
            <a:r>
              <a:rPr lang="it-IT" sz="2000" dirty="0" err="1"/>
              <a:t>closed</a:t>
            </a:r>
            <a:r>
              <a:rPr lang="it-IT" sz="2000" dirty="0"/>
              <a:t> </a:t>
            </a:r>
            <a:r>
              <a:rPr lang="it-IT" sz="2000" dirty="0" err="1"/>
              <a:t>oven</a:t>
            </a:r>
            <a:r>
              <a:rPr lang="it-IT" sz="2000" dirty="0"/>
              <a:t> </a:t>
            </a:r>
            <a:r>
              <a:rPr lang="it-IT" sz="2000" dirty="0" err="1"/>
              <a:t>chamber</a:t>
            </a:r>
            <a:endParaRPr lang="it-IT" sz="2000" dirty="0"/>
          </a:p>
          <a:p>
            <a:pPr indent="-355600">
              <a:buSzPts val="2000"/>
            </a:pPr>
            <a:endParaRPr lang="it-IT" sz="2000" dirty="0"/>
          </a:p>
          <a:p>
            <a:pPr indent="-355600">
              <a:buSzPts val="2000"/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rgbClr val="0070C0"/>
                </a:solidFill>
              </a:rPr>
              <a:t>Optimization</a:t>
            </a:r>
            <a:r>
              <a:rPr lang="it-IT" sz="2000" b="1" dirty="0">
                <a:solidFill>
                  <a:srgbClr val="0070C0"/>
                </a:solidFill>
              </a:rPr>
              <a:t> of the </a:t>
            </a:r>
            <a:r>
              <a:rPr lang="it-IT" sz="2000" b="1" dirty="0" err="1">
                <a:solidFill>
                  <a:srgbClr val="0070C0"/>
                </a:solidFill>
              </a:rPr>
              <a:t>process</a:t>
            </a:r>
            <a:r>
              <a:rPr lang="it-IT" sz="2000" b="1" dirty="0">
                <a:solidFill>
                  <a:srgbClr val="0070C0"/>
                </a:solidFill>
              </a:rPr>
              <a:t> workflow</a:t>
            </a:r>
            <a:r>
              <a:rPr lang="it-IT" sz="2000" dirty="0"/>
              <a:t> to </a:t>
            </a:r>
            <a:r>
              <a:rPr lang="it-IT" sz="2000" dirty="0" err="1"/>
              <a:t>maximize</a:t>
            </a:r>
            <a:r>
              <a:rPr lang="it-IT" sz="2000" dirty="0"/>
              <a:t> the </a:t>
            </a:r>
            <a:r>
              <a:rPr lang="it-IT" sz="2000" dirty="0" err="1"/>
              <a:t>efficiency</a:t>
            </a:r>
            <a:r>
              <a:rPr lang="it-IT" sz="2000" dirty="0"/>
              <a:t> of </a:t>
            </a:r>
            <a:r>
              <a:rPr lang="it-IT" sz="2000" dirty="0" err="1"/>
              <a:t>module</a:t>
            </a:r>
            <a:r>
              <a:rPr lang="it-IT" sz="2000" dirty="0"/>
              <a:t> </a:t>
            </a:r>
            <a:r>
              <a:rPr lang="it-IT" sz="2000" dirty="0" err="1"/>
              <a:t>usage</a:t>
            </a:r>
            <a:endParaRPr lang="it-IT" sz="2000" dirty="0"/>
          </a:p>
          <a:p>
            <a:pPr indent="-355600">
              <a:buSzPts val="2000"/>
            </a:pPr>
            <a:endParaRPr sz="2800" dirty="0"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2354856" y="1339122"/>
            <a:ext cx="852060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 err="1"/>
              <a:t>Velocity</a:t>
            </a:r>
            <a:r>
              <a:rPr lang="it-IT" sz="1600" dirty="0"/>
              <a:t> </a:t>
            </a:r>
            <a:r>
              <a:rPr lang="it-IT" sz="1600" dirty="0" err="1"/>
              <a:t>magnitude</a:t>
            </a:r>
            <a:r>
              <a:rPr lang="it-IT" sz="1600" dirty="0"/>
              <a:t> over </a:t>
            </a:r>
            <a:r>
              <a:rPr lang="it-IT" sz="1600" dirty="0" err="1"/>
              <a:t>different</a:t>
            </a:r>
            <a:r>
              <a:rPr lang="it-IT" sz="1600" dirty="0"/>
              <a:t> </a:t>
            </a:r>
            <a:r>
              <a:rPr lang="it-IT" sz="1600" dirty="0" err="1"/>
              <a:t>tray</a:t>
            </a:r>
            <a:r>
              <a:rPr lang="it-IT" sz="1600" dirty="0"/>
              <a:t> </a:t>
            </a:r>
            <a:r>
              <a:rPr lang="it-IT" sz="1600" dirty="0" err="1"/>
              <a:t>level</a:t>
            </a:r>
            <a:r>
              <a:rPr lang="it-IT" sz="1600" dirty="0"/>
              <a:t> positions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1835700" y="263175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General overview – step1 vs step3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10573726" y="6143684"/>
            <a:ext cx="680650" cy="51945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20</a:t>
            </a:fld>
            <a:endParaRPr/>
          </a:p>
        </p:txBody>
      </p:sp>
      <p:sp>
        <p:nvSpPr>
          <p:cNvPr id="9" name="Google Shape;67;p10">
            <a:extLst>
              <a:ext uri="{FF2B5EF4-FFF2-40B4-BE49-F238E27FC236}">
                <a16:creationId xmlns:a16="http://schemas.microsoft.com/office/drawing/2014/main" id="{278BBA80-4F09-9558-44A7-7FCE511D9E4D}"/>
              </a:ext>
            </a:extLst>
          </p:cNvPr>
          <p:cNvSpPr txBox="1">
            <a:spLocks/>
          </p:cNvSpPr>
          <p:nvPr/>
        </p:nvSpPr>
        <p:spPr>
          <a:xfrm>
            <a:off x="6096000" y="1912812"/>
            <a:ext cx="3667167" cy="542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 3</a:t>
            </a:r>
          </a:p>
        </p:txBody>
      </p:sp>
      <p:sp>
        <p:nvSpPr>
          <p:cNvPr id="10" name="Google Shape;67;p10">
            <a:extLst>
              <a:ext uri="{FF2B5EF4-FFF2-40B4-BE49-F238E27FC236}">
                <a16:creationId xmlns:a16="http://schemas.microsoft.com/office/drawing/2014/main" id="{02277B02-EDB9-BA83-6DF1-B085D66F8E92}"/>
              </a:ext>
            </a:extLst>
          </p:cNvPr>
          <p:cNvSpPr txBox="1">
            <a:spLocks/>
          </p:cNvSpPr>
          <p:nvPr/>
        </p:nvSpPr>
        <p:spPr>
          <a:xfrm>
            <a:off x="1441291" y="1814030"/>
            <a:ext cx="4260299" cy="542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400" i="1" dirty="0"/>
              <a:t>Step 1</a:t>
            </a:r>
          </a:p>
        </p:txBody>
      </p:sp>
      <p:pic>
        <p:nvPicPr>
          <p:cNvPr id="4" name="Immagine 3" descr="Immagine che contiene schizzo, disegno, design, arte&#10;&#10;Descrizione generata automaticamente">
            <a:extLst>
              <a:ext uri="{FF2B5EF4-FFF2-40B4-BE49-F238E27FC236}">
                <a16:creationId xmlns:a16="http://schemas.microsoft.com/office/drawing/2014/main" id="{BBB7FB4F-C91E-A044-5355-C6101BCB8E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37" t="6609" r="15072" b="5030"/>
          <a:stretch/>
        </p:blipFill>
        <p:spPr>
          <a:xfrm>
            <a:off x="759806" y="2268676"/>
            <a:ext cx="4941784" cy="4155253"/>
          </a:xfrm>
          <a:prstGeom prst="rect">
            <a:avLst/>
          </a:prstGeom>
        </p:spPr>
      </p:pic>
      <p:pic>
        <p:nvPicPr>
          <p:cNvPr id="5" name="Immagine 4" descr="Immagine che contiene schizzo, disegno, design, arte&#10;&#10;Descrizione generata automaticamente">
            <a:extLst>
              <a:ext uri="{FF2B5EF4-FFF2-40B4-BE49-F238E27FC236}">
                <a16:creationId xmlns:a16="http://schemas.microsoft.com/office/drawing/2014/main" id="{C379CE98-EC52-B990-27C8-1F9CE2FB60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452" t="7702" r="2567" b="3467"/>
          <a:stretch/>
        </p:blipFill>
        <p:spPr>
          <a:xfrm>
            <a:off x="10711874" y="2215281"/>
            <a:ext cx="327165" cy="4019150"/>
          </a:xfrm>
          <a:prstGeom prst="rect">
            <a:avLst/>
          </a:prstGeom>
        </p:spPr>
      </p:pic>
      <p:pic>
        <p:nvPicPr>
          <p:cNvPr id="7" name="Immagine 6" descr="Immagine che contiene schizzo, disegno, design, arte&#10;&#10;Descrizione generata automaticamente">
            <a:extLst>
              <a:ext uri="{FF2B5EF4-FFF2-40B4-BE49-F238E27FC236}">
                <a16:creationId xmlns:a16="http://schemas.microsoft.com/office/drawing/2014/main" id="{58A01901-CF1C-B9B6-5A74-B868FBF4F2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09" t="5922" r="12609" b="5336"/>
          <a:stretch/>
        </p:blipFill>
        <p:spPr>
          <a:xfrm>
            <a:off x="5837176" y="2511031"/>
            <a:ext cx="4743799" cy="3877947"/>
          </a:xfrm>
          <a:prstGeom prst="rect">
            <a:avLst/>
          </a:prstGeom>
        </p:spPr>
      </p:pic>
      <p:sp>
        <p:nvSpPr>
          <p:cNvPr id="8" name="Google Shape;67;p10">
            <a:extLst>
              <a:ext uri="{FF2B5EF4-FFF2-40B4-BE49-F238E27FC236}">
                <a16:creationId xmlns:a16="http://schemas.microsoft.com/office/drawing/2014/main" id="{055F9A46-404D-366D-7468-79C5092C2401}"/>
              </a:ext>
            </a:extLst>
          </p:cNvPr>
          <p:cNvSpPr txBox="1">
            <a:spLocks/>
          </p:cNvSpPr>
          <p:nvPr/>
        </p:nvSpPr>
        <p:spPr>
          <a:xfrm rot="16200000">
            <a:off x="10646139" y="4207856"/>
            <a:ext cx="1112965" cy="327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100" dirty="0" err="1"/>
              <a:t>Mag</a:t>
            </a:r>
            <a:r>
              <a:rPr lang="it-IT" sz="1100" dirty="0"/>
              <a:t>(</a:t>
            </a:r>
            <a:r>
              <a:rPr lang="it-IT" sz="1100" b="1" dirty="0"/>
              <a:t>U</a:t>
            </a:r>
            <a:r>
              <a:rPr lang="it-IT" sz="1100" dirty="0"/>
              <a:t>) (m/s)</a:t>
            </a:r>
          </a:p>
        </p:txBody>
      </p:sp>
    </p:spTree>
    <p:extLst>
      <p:ext uri="{BB962C8B-B14F-4D97-AF65-F5344CB8AC3E}">
        <p14:creationId xmlns:p14="http://schemas.microsoft.com/office/powerpoint/2010/main" val="2055796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525267" y="1173263"/>
            <a:ext cx="498166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500" dirty="0" err="1"/>
              <a:t>Mag</a:t>
            </a:r>
            <a:r>
              <a:rPr lang="it-IT" sz="1500" dirty="0"/>
              <a:t>(</a:t>
            </a:r>
            <a:r>
              <a:rPr lang="it-IT" sz="1500" b="1" dirty="0"/>
              <a:t>U</a:t>
            </a:r>
            <a:r>
              <a:rPr lang="it-IT" sz="1500" dirty="0"/>
              <a:t>) </a:t>
            </a:r>
            <a:r>
              <a:rPr lang="it-IT" sz="1500" dirty="0" err="1"/>
              <a:t>hystogram</a:t>
            </a:r>
            <a:r>
              <a:rPr lang="it-IT" sz="1500" dirty="0"/>
              <a:t> </a:t>
            </a:r>
            <a:r>
              <a:rPr lang="it-IT" sz="1500" dirty="0" err="1"/>
              <a:t>at</a:t>
            </a:r>
            <a:r>
              <a:rPr lang="it-IT" sz="1500" dirty="0"/>
              <a:t> h = 0,1 m from the bottom.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737616" y="263175"/>
            <a:ext cx="7868184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Tray 1 position – step 1 vs step 3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21</a:t>
            </a:fld>
            <a:endParaRPr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83E0808-0F2E-5590-7553-00C2F84D5879}"/>
              </a:ext>
            </a:extLst>
          </p:cNvPr>
          <p:cNvGrpSpPr/>
          <p:nvPr/>
        </p:nvGrpSpPr>
        <p:grpSpPr>
          <a:xfrm>
            <a:off x="827666" y="858346"/>
            <a:ext cx="9972413" cy="5883977"/>
            <a:chOff x="116145" y="1543265"/>
            <a:chExt cx="8888116" cy="5199057"/>
          </a:xfrm>
        </p:grpSpPr>
        <p:sp>
          <p:nvSpPr>
            <p:cNvPr id="9" name="Google Shape;67;p10">
              <a:extLst>
                <a:ext uri="{FF2B5EF4-FFF2-40B4-BE49-F238E27FC236}">
                  <a16:creationId xmlns:a16="http://schemas.microsoft.com/office/drawing/2014/main" id="{278BBA80-4F09-9558-44A7-7FCE511D9E4D}"/>
                </a:ext>
              </a:extLst>
            </p:cNvPr>
            <p:cNvSpPr txBox="1">
              <a:spLocks/>
            </p:cNvSpPr>
            <p:nvPr/>
          </p:nvSpPr>
          <p:spPr>
            <a:xfrm>
              <a:off x="4529765" y="1553999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3</a:t>
              </a:r>
            </a:p>
          </p:txBody>
        </p:sp>
        <p:sp>
          <p:nvSpPr>
            <p:cNvPr id="10" name="Google Shape;67;p10">
              <a:extLst>
                <a:ext uri="{FF2B5EF4-FFF2-40B4-BE49-F238E27FC236}">
                  <a16:creationId xmlns:a16="http://schemas.microsoft.com/office/drawing/2014/main" id="{02277B02-EDB9-BA83-6DF1-B085D66F8E92}"/>
                </a:ext>
              </a:extLst>
            </p:cNvPr>
            <p:cNvSpPr txBox="1">
              <a:spLocks/>
            </p:cNvSpPr>
            <p:nvPr/>
          </p:nvSpPr>
          <p:spPr>
            <a:xfrm>
              <a:off x="116145" y="1543265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400" i="1" dirty="0"/>
                <a:t>Step 1</a:t>
              </a:r>
            </a:p>
          </p:txBody>
        </p:sp>
        <p:pic>
          <p:nvPicPr>
            <p:cNvPr id="4" name="Immagine 3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CE85B416-F6FA-ED1C-8466-2B54EB4E3D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160" t="5394" r="11958" b="2247"/>
            <a:stretch/>
          </p:blipFill>
          <p:spPr>
            <a:xfrm>
              <a:off x="973121" y="2234561"/>
              <a:ext cx="2827730" cy="2340000"/>
            </a:xfrm>
            <a:prstGeom prst="rect">
              <a:avLst/>
            </a:prstGeom>
          </p:spPr>
        </p:pic>
        <p:pic>
          <p:nvPicPr>
            <p:cNvPr id="5" name="Immagine 4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9046A3CD-03A7-54D4-234C-A2F00BA0A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2732" t="7022" r="2356" b="2743"/>
            <a:stretch/>
          </p:blipFill>
          <p:spPr>
            <a:xfrm>
              <a:off x="8496000" y="2234561"/>
              <a:ext cx="301978" cy="2340000"/>
            </a:xfrm>
            <a:prstGeom prst="rect">
              <a:avLst/>
            </a:prstGeom>
          </p:spPr>
        </p:pic>
        <p:pic>
          <p:nvPicPr>
            <p:cNvPr id="7" name="Immagine 6" descr="Immagine che contiene testo, schermata, Policromia, schermo&#10;&#10;Descrizione generata automaticamente">
              <a:extLst>
                <a:ext uri="{FF2B5EF4-FFF2-40B4-BE49-F238E27FC236}">
                  <a16:creationId xmlns:a16="http://schemas.microsoft.com/office/drawing/2014/main" id="{605A8D3C-35A4-27AD-BE7B-3C06C6A4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895" t="4504" r="10984" b="1348"/>
            <a:stretch/>
          </p:blipFill>
          <p:spPr>
            <a:xfrm>
              <a:off x="5217676" y="2234561"/>
              <a:ext cx="2854721" cy="2340000"/>
            </a:xfrm>
            <a:prstGeom prst="rect">
              <a:avLst/>
            </a:prstGeom>
          </p:spPr>
        </p:pic>
        <p:pic>
          <p:nvPicPr>
            <p:cNvPr id="11" name="Immagine 10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42C90FB9-C009-77E2-4D77-46572ADCD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963" t="3979" r="1" b="2611"/>
            <a:stretch/>
          </p:blipFill>
          <p:spPr>
            <a:xfrm>
              <a:off x="256836" y="4623439"/>
              <a:ext cx="4260299" cy="2118883"/>
            </a:xfrm>
            <a:prstGeom prst="rect">
              <a:avLst/>
            </a:prstGeom>
          </p:spPr>
        </p:pic>
        <p:pic>
          <p:nvPicPr>
            <p:cNvPr id="14" name="Immagine 13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4FED8E23-2FF6-C711-16F3-D6CDDC779798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5725" t="4176" r="-389" b="2506"/>
            <a:stretch/>
          </p:blipFill>
          <p:spPr>
            <a:xfrm>
              <a:off x="4518634" y="4621922"/>
              <a:ext cx="4258800" cy="2120400"/>
            </a:xfrm>
            <a:prstGeom prst="rect">
              <a:avLst/>
            </a:prstGeom>
          </p:spPr>
        </p:pic>
        <p:sp>
          <p:nvSpPr>
            <p:cNvPr id="15" name="Google Shape;67;p10">
              <a:extLst>
                <a:ext uri="{FF2B5EF4-FFF2-40B4-BE49-F238E27FC236}">
                  <a16:creationId xmlns:a16="http://schemas.microsoft.com/office/drawing/2014/main" id="{E355B65C-BF80-AE0D-1A1E-59FD68FB25E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8280000" y="3243557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sp>
        <p:nvSpPr>
          <p:cNvPr id="2" name="Google Shape;67;p10">
            <a:extLst>
              <a:ext uri="{FF2B5EF4-FFF2-40B4-BE49-F238E27FC236}">
                <a16:creationId xmlns:a16="http://schemas.microsoft.com/office/drawing/2014/main" id="{3C9A0CFB-B8F0-2891-202F-C1EB152D78AF}"/>
              </a:ext>
            </a:extLst>
          </p:cNvPr>
          <p:cNvSpPr txBox="1">
            <a:spLocks/>
          </p:cNvSpPr>
          <p:nvPr/>
        </p:nvSpPr>
        <p:spPr>
          <a:xfrm rot="16200000">
            <a:off x="231459" y="5536118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/>
              <a:t>Area</a:t>
            </a:r>
          </a:p>
        </p:txBody>
      </p:sp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D00BE3E3-DF24-C652-1961-4F5FA2C577BB}"/>
              </a:ext>
            </a:extLst>
          </p:cNvPr>
          <p:cNvSpPr txBox="1">
            <a:spLocks/>
          </p:cNvSpPr>
          <p:nvPr/>
        </p:nvSpPr>
        <p:spPr>
          <a:xfrm>
            <a:off x="5072084" y="4120358"/>
            <a:ext cx="1383568" cy="18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200" i="1" dirty="0" err="1"/>
              <a:t>Velocity</a:t>
            </a:r>
            <a:r>
              <a:rPr lang="it-IT" sz="1200" i="1" dirty="0"/>
              <a:t> (m/s)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53C37E-AA58-6B32-0BA1-D9DA58B63BDA}"/>
              </a:ext>
            </a:extLst>
          </p:cNvPr>
          <p:cNvSpPr txBox="1"/>
          <p:nvPr/>
        </p:nvSpPr>
        <p:spPr>
          <a:xfrm>
            <a:off x="737616" y="655022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DBC00CF-0B34-0A3B-D777-12226C23FCEA}"/>
              </a:ext>
            </a:extLst>
          </p:cNvPr>
          <p:cNvSpPr txBox="1"/>
          <p:nvPr/>
        </p:nvSpPr>
        <p:spPr>
          <a:xfrm>
            <a:off x="2413548" y="655022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FB9AC52-DB28-6060-5AE6-93A664D0772A}"/>
              </a:ext>
            </a:extLst>
          </p:cNvPr>
          <p:cNvSpPr txBox="1"/>
          <p:nvPr/>
        </p:nvSpPr>
        <p:spPr>
          <a:xfrm>
            <a:off x="1896232" y="655022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B2A46BD-23F7-DDBD-5561-3FD7C5BD3402}"/>
              </a:ext>
            </a:extLst>
          </p:cNvPr>
          <p:cNvSpPr txBox="1"/>
          <p:nvPr/>
        </p:nvSpPr>
        <p:spPr>
          <a:xfrm>
            <a:off x="1281461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744F333-717F-9D5D-9D43-BC7E9FC75A45}"/>
              </a:ext>
            </a:extLst>
          </p:cNvPr>
          <p:cNvSpPr txBox="1"/>
          <p:nvPr/>
        </p:nvSpPr>
        <p:spPr>
          <a:xfrm>
            <a:off x="2931944" y="655022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49EA17B-261B-1232-8215-702E38A8242F}"/>
              </a:ext>
            </a:extLst>
          </p:cNvPr>
          <p:cNvSpPr txBox="1"/>
          <p:nvPr/>
        </p:nvSpPr>
        <p:spPr>
          <a:xfrm>
            <a:off x="3453730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DB574B1-39BE-790A-837C-4C8ED51E529E}"/>
              </a:ext>
            </a:extLst>
          </p:cNvPr>
          <p:cNvSpPr txBox="1"/>
          <p:nvPr/>
        </p:nvSpPr>
        <p:spPr>
          <a:xfrm>
            <a:off x="4000437" y="654872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412CDCD-310F-A47E-BAC8-2649F3C5BBD6}"/>
              </a:ext>
            </a:extLst>
          </p:cNvPr>
          <p:cNvSpPr txBox="1"/>
          <p:nvPr/>
        </p:nvSpPr>
        <p:spPr>
          <a:xfrm>
            <a:off x="4547144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A3A26F3-8B00-A327-7E14-CF6668321C2E}"/>
              </a:ext>
            </a:extLst>
          </p:cNvPr>
          <p:cNvSpPr txBox="1"/>
          <p:nvPr/>
        </p:nvSpPr>
        <p:spPr>
          <a:xfrm>
            <a:off x="5075539" y="655557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5D736EE-D5B3-CFB0-FEF8-9F54390BF534}"/>
              </a:ext>
            </a:extLst>
          </p:cNvPr>
          <p:cNvSpPr txBox="1"/>
          <p:nvPr/>
        </p:nvSpPr>
        <p:spPr>
          <a:xfrm>
            <a:off x="5557935" y="654872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360B7A9-19BA-011E-180A-69BA883D81CD}"/>
              </a:ext>
            </a:extLst>
          </p:cNvPr>
          <p:cNvSpPr txBox="1"/>
          <p:nvPr/>
        </p:nvSpPr>
        <p:spPr>
          <a:xfrm>
            <a:off x="5606014" y="6556626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694CF75-85BA-E9C8-0A0B-2F64C10481DD}"/>
              </a:ext>
            </a:extLst>
          </p:cNvPr>
          <p:cNvSpPr txBox="1"/>
          <p:nvPr/>
        </p:nvSpPr>
        <p:spPr>
          <a:xfrm>
            <a:off x="7281946" y="655662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C592A004-FA23-5D0F-C227-B103F6ED8BF6}"/>
              </a:ext>
            </a:extLst>
          </p:cNvPr>
          <p:cNvSpPr txBox="1"/>
          <p:nvPr/>
        </p:nvSpPr>
        <p:spPr>
          <a:xfrm>
            <a:off x="6764630" y="655662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4965AB9-47B5-829F-EE6F-028205ABF698}"/>
              </a:ext>
            </a:extLst>
          </p:cNvPr>
          <p:cNvSpPr txBox="1"/>
          <p:nvPr/>
        </p:nvSpPr>
        <p:spPr>
          <a:xfrm>
            <a:off x="6149859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2C8275AA-A989-E533-C444-3F5F0917D65C}"/>
              </a:ext>
            </a:extLst>
          </p:cNvPr>
          <p:cNvSpPr txBox="1"/>
          <p:nvPr/>
        </p:nvSpPr>
        <p:spPr>
          <a:xfrm>
            <a:off x="7800342" y="65566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36FD347-3D5A-C3C2-3D52-55093329A760}"/>
              </a:ext>
            </a:extLst>
          </p:cNvPr>
          <p:cNvSpPr txBox="1"/>
          <p:nvPr/>
        </p:nvSpPr>
        <p:spPr>
          <a:xfrm>
            <a:off x="8322128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5C63000-AC2E-CC2A-D7CD-62DB6A0E8CD5}"/>
              </a:ext>
            </a:extLst>
          </p:cNvPr>
          <p:cNvSpPr txBox="1"/>
          <p:nvPr/>
        </p:nvSpPr>
        <p:spPr>
          <a:xfrm>
            <a:off x="8868835" y="655513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8D67D50-B09A-98B7-9E6B-46E36FAAF6CA}"/>
              </a:ext>
            </a:extLst>
          </p:cNvPr>
          <p:cNvSpPr txBox="1"/>
          <p:nvPr/>
        </p:nvSpPr>
        <p:spPr>
          <a:xfrm>
            <a:off x="9415542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91633D7-17AC-E491-805F-E17C6EAD04DB}"/>
              </a:ext>
            </a:extLst>
          </p:cNvPr>
          <p:cNvSpPr txBox="1"/>
          <p:nvPr/>
        </p:nvSpPr>
        <p:spPr>
          <a:xfrm>
            <a:off x="9943937" y="656197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D880B40-CCE3-2560-C8FD-BC6C84E32DA2}"/>
              </a:ext>
            </a:extLst>
          </p:cNvPr>
          <p:cNvSpPr txBox="1"/>
          <p:nvPr/>
        </p:nvSpPr>
        <p:spPr>
          <a:xfrm>
            <a:off x="10426333" y="655513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26017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22</a:t>
            </a:fld>
            <a:endParaRPr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83E0808-0F2E-5590-7553-00C2F84D5879}"/>
              </a:ext>
            </a:extLst>
          </p:cNvPr>
          <p:cNvGrpSpPr/>
          <p:nvPr/>
        </p:nvGrpSpPr>
        <p:grpSpPr>
          <a:xfrm>
            <a:off x="845575" y="679761"/>
            <a:ext cx="10023508" cy="6062562"/>
            <a:chOff x="223836" y="1562475"/>
            <a:chExt cx="8780425" cy="5179847"/>
          </a:xfrm>
        </p:grpSpPr>
        <p:sp>
          <p:nvSpPr>
            <p:cNvPr id="9" name="Google Shape;67;p10">
              <a:extLst>
                <a:ext uri="{FF2B5EF4-FFF2-40B4-BE49-F238E27FC236}">
                  <a16:creationId xmlns:a16="http://schemas.microsoft.com/office/drawing/2014/main" id="{278BBA80-4F09-9558-44A7-7FCE511D9E4D}"/>
                </a:ext>
              </a:extLst>
            </p:cNvPr>
            <p:cNvSpPr txBox="1">
              <a:spLocks/>
            </p:cNvSpPr>
            <p:nvPr/>
          </p:nvSpPr>
          <p:spPr>
            <a:xfrm>
              <a:off x="4515637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3</a:t>
              </a:r>
            </a:p>
          </p:txBody>
        </p:sp>
        <p:sp>
          <p:nvSpPr>
            <p:cNvPr id="10" name="Google Shape;67;p10">
              <a:extLst>
                <a:ext uri="{FF2B5EF4-FFF2-40B4-BE49-F238E27FC236}">
                  <a16:creationId xmlns:a16="http://schemas.microsoft.com/office/drawing/2014/main" id="{02277B02-EDB9-BA83-6DF1-B085D66F8E92}"/>
                </a:ext>
              </a:extLst>
            </p:cNvPr>
            <p:cNvSpPr txBox="1">
              <a:spLocks/>
            </p:cNvSpPr>
            <p:nvPr/>
          </p:nvSpPr>
          <p:spPr>
            <a:xfrm>
              <a:off x="223836" y="1562475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1</a:t>
              </a:r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E85B416-F6FA-ED1C-8466-2B54EB4E3D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7" r="407"/>
            <a:stretch/>
          </p:blipFill>
          <p:spPr>
            <a:xfrm>
              <a:off x="973121" y="2234561"/>
              <a:ext cx="2827730" cy="2340000"/>
            </a:xfrm>
            <a:prstGeom prst="rect">
              <a:avLst/>
            </a:prstGeom>
          </p:spPr>
        </p:pic>
        <p:pic>
          <p:nvPicPr>
            <p:cNvPr id="5" name="Immagine 4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9046A3CD-03A7-54D4-234C-A2F00BA0A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2732" t="7022" r="2356" b="2743"/>
            <a:stretch/>
          </p:blipFill>
          <p:spPr>
            <a:xfrm>
              <a:off x="8496000" y="2234561"/>
              <a:ext cx="301978" cy="234000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05A8D3C-35A4-27AD-BE7B-3C06C6A4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00" b="200"/>
            <a:stretch/>
          </p:blipFill>
          <p:spPr>
            <a:xfrm>
              <a:off x="5217676" y="2234561"/>
              <a:ext cx="2854721" cy="234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42C90FB9-C009-77E2-4D77-46572ADCD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4" r="94"/>
            <a:stretch/>
          </p:blipFill>
          <p:spPr>
            <a:xfrm>
              <a:off x="256836" y="4623439"/>
              <a:ext cx="4260299" cy="2118883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ED8E23-2FF6-C711-16F3-D6CDDC779798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l="147" r="147"/>
            <a:stretch/>
          </p:blipFill>
          <p:spPr>
            <a:xfrm>
              <a:off x="4518634" y="4621922"/>
              <a:ext cx="4258800" cy="2120400"/>
            </a:xfrm>
            <a:prstGeom prst="rect">
              <a:avLst/>
            </a:prstGeom>
          </p:spPr>
        </p:pic>
        <p:sp>
          <p:nvSpPr>
            <p:cNvPr id="15" name="Google Shape;67;p10">
              <a:extLst>
                <a:ext uri="{FF2B5EF4-FFF2-40B4-BE49-F238E27FC236}">
                  <a16:creationId xmlns:a16="http://schemas.microsoft.com/office/drawing/2014/main" id="{E355B65C-BF80-AE0D-1A1E-59FD68FB25E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8280000" y="3243557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sp>
        <p:nvSpPr>
          <p:cNvPr id="12" name="Google Shape;67;p10">
            <a:extLst>
              <a:ext uri="{FF2B5EF4-FFF2-40B4-BE49-F238E27FC236}">
                <a16:creationId xmlns:a16="http://schemas.microsoft.com/office/drawing/2014/main" id="{C49DF947-74BF-79E6-27C0-3AD73CFE7A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93257" y="1042968"/>
            <a:ext cx="498166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500" dirty="0" err="1"/>
              <a:t>Mag</a:t>
            </a:r>
            <a:r>
              <a:rPr lang="it-IT" sz="1500" dirty="0"/>
              <a:t>(</a:t>
            </a:r>
            <a:r>
              <a:rPr lang="it-IT" sz="1500" b="1" dirty="0"/>
              <a:t>U</a:t>
            </a:r>
            <a:r>
              <a:rPr lang="it-IT" sz="1500" dirty="0"/>
              <a:t>) </a:t>
            </a:r>
            <a:r>
              <a:rPr lang="it-IT" sz="1500" dirty="0" err="1"/>
              <a:t>hystogram</a:t>
            </a:r>
            <a:r>
              <a:rPr lang="it-IT" sz="1500" dirty="0"/>
              <a:t> </a:t>
            </a:r>
            <a:r>
              <a:rPr lang="it-IT" sz="1500" dirty="0" err="1"/>
              <a:t>at</a:t>
            </a:r>
            <a:r>
              <a:rPr lang="it-IT" sz="1500" dirty="0"/>
              <a:t> h = 0,2 m from the bottom.</a:t>
            </a:r>
          </a:p>
        </p:txBody>
      </p:sp>
      <p:sp>
        <p:nvSpPr>
          <p:cNvPr id="17" name="Google Shape;70;p10">
            <a:extLst>
              <a:ext uri="{FF2B5EF4-FFF2-40B4-BE49-F238E27FC236}">
                <a16:creationId xmlns:a16="http://schemas.microsoft.com/office/drawing/2014/main" id="{AE82E1BA-08CF-3CC5-96D5-FC946E37174B}"/>
              </a:ext>
            </a:extLst>
          </p:cNvPr>
          <p:cNvSpPr txBox="1">
            <a:spLocks/>
          </p:cNvSpPr>
          <p:nvPr/>
        </p:nvSpPr>
        <p:spPr>
          <a:xfrm>
            <a:off x="9996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22</a:t>
            </a:fld>
            <a:endParaRPr lang="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56DB231-8C67-B82A-C653-9BC64556DFDA}"/>
              </a:ext>
            </a:extLst>
          </p:cNvPr>
          <p:cNvSpPr txBox="1"/>
          <p:nvPr/>
        </p:nvSpPr>
        <p:spPr>
          <a:xfrm>
            <a:off x="737616" y="655022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451D827-00AE-20C0-85D9-E53AB6D4F1E5}"/>
              </a:ext>
            </a:extLst>
          </p:cNvPr>
          <p:cNvSpPr txBox="1"/>
          <p:nvPr/>
        </p:nvSpPr>
        <p:spPr>
          <a:xfrm>
            <a:off x="2413548" y="655022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C9D926C-EF13-416F-A72B-6CBAFAA3DF0E}"/>
              </a:ext>
            </a:extLst>
          </p:cNvPr>
          <p:cNvSpPr txBox="1"/>
          <p:nvPr/>
        </p:nvSpPr>
        <p:spPr>
          <a:xfrm>
            <a:off x="1896232" y="655022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AAFF6C0-EFA2-2A48-BAF1-C3DEA8256A26}"/>
              </a:ext>
            </a:extLst>
          </p:cNvPr>
          <p:cNvSpPr txBox="1"/>
          <p:nvPr/>
        </p:nvSpPr>
        <p:spPr>
          <a:xfrm>
            <a:off x="1281461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91A5DED-D695-7C02-70E8-FBA8FD042E9B}"/>
              </a:ext>
            </a:extLst>
          </p:cNvPr>
          <p:cNvSpPr txBox="1"/>
          <p:nvPr/>
        </p:nvSpPr>
        <p:spPr>
          <a:xfrm>
            <a:off x="2931944" y="655022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7E02E49-32A9-A0CC-CEF1-1FFAAD3C5854}"/>
              </a:ext>
            </a:extLst>
          </p:cNvPr>
          <p:cNvSpPr txBox="1"/>
          <p:nvPr/>
        </p:nvSpPr>
        <p:spPr>
          <a:xfrm>
            <a:off x="3453730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DF6F4B7-82C5-D873-D5A5-28D5F6C15463}"/>
              </a:ext>
            </a:extLst>
          </p:cNvPr>
          <p:cNvSpPr txBox="1"/>
          <p:nvPr/>
        </p:nvSpPr>
        <p:spPr>
          <a:xfrm>
            <a:off x="4000437" y="654872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9AF1C7B-256B-44F1-F5DA-EA543F098DED}"/>
              </a:ext>
            </a:extLst>
          </p:cNvPr>
          <p:cNvSpPr txBox="1"/>
          <p:nvPr/>
        </p:nvSpPr>
        <p:spPr>
          <a:xfrm>
            <a:off x="4547144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31A3022-14FC-7AB3-D82E-D41D57740181}"/>
              </a:ext>
            </a:extLst>
          </p:cNvPr>
          <p:cNvSpPr txBox="1"/>
          <p:nvPr/>
        </p:nvSpPr>
        <p:spPr>
          <a:xfrm>
            <a:off x="5075539" y="655557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4BC473E-B01C-4E9D-14CF-29DE00D8F9C9}"/>
              </a:ext>
            </a:extLst>
          </p:cNvPr>
          <p:cNvSpPr txBox="1"/>
          <p:nvPr/>
        </p:nvSpPr>
        <p:spPr>
          <a:xfrm>
            <a:off x="5557935" y="654872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7D20F23-4CD3-B799-A3D8-03285D53AC6D}"/>
              </a:ext>
            </a:extLst>
          </p:cNvPr>
          <p:cNvSpPr txBox="1"/>
          <p:nvPr/>
        </p:nvSpPr>
        <p:spPr>
          <a:xfrm>
            <a:off x="5606014" y="6556626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658902E5-7815-E6CA-D492-7F77DB40D191}"/>
              </a:ext>
            </a:extLst>
          </p:cNvPr>
          <p:cNvSpPr txBox="1"/>
          <p:nvPr/>
        </p:nvSpPr>
        <p:spPr>
          <a:xfrm>
            <a:off x="7281946" y="655662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B23A5C6-68B2-409A-0021-D429097A9258}"/>
              </a:ext>
            </a:extLst>
          </p:cNvPr>
          <p:cNvSpPr txBox="1"/>
          <p:nvPr/>
        </p:nvSpPr>
        <p:spPr>
          <a:xfrm>
            <a:off x="6764630" y="655662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B6E7367-D707-1D21-FC07-4A58C40B3BD8}"/>
              </a:ext>
            </a:extLst>
          </p:cNvPr>
          <p:cNvSpPr txBox="1"/>
          <p:nvPr/>
        </p:nvSpPr>
        <p:spPr>
          <a:xfrm>
            <a:off x="6149859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C1F1AF6-9786-A7C2-902A-659215F34E52}"/>
              </a:ext>
            </a:extLst>
          </p:cNvPr>
          <p:cNvSpPr txBox="1"/>
          <p:nvPr/>
        </p:nvSpPr>
        <p:spPr>
          <a:xfrm>
            <a:off x="7800342" y="65566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53095586-1882-610C-E3B5-08AD9F48910D}"/>
              </a:ext>
            </a:extLst>
          </p:cNvPr>
          <p:cNvSpPr txBox="1"/>
          <p:nvPr/>
        </p:nvSpPr>
        <p:spPr>
          <a:xfrm>
            <a:off x="8322128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91A49028-C065-FD7D-5DEB-C7A627F1CC47}"/>
              </a:ext>
            </a:extLst>
          </p:cNvPr>
          <p:cNvSpPr txBox="1"/>
          <p:nvPr/>
        </p:nvSpPr>
        <p:spPr>
          <a:xfrm>
            <a:off x="8868835" y="655513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AAA7BC1-8813-5C59-EE2D-88AB3027FBE7}"/>
              </a:ext>
            </a:extLst>
          </p:cNvPr>
          <p:cNvSpPr txBox="1"/>
          <p:nvPr/>
        </p:nvSpPr>
        <p:spPr>
          <a:xfrm>
            <a:off x="9415542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7F88C81B-AEF8-9EA7-7D1B-9A0988F2BF39}"/>
              </a:ext>
            </a:extLst>
          </p:cNvPr>
          <p:cNvSpPr txBox="1"/>
          <p:nvPr/>
        </p:nvSpPr>
        <p:spPr>
          <a:xfrm>
            <a:off x="9943937" y="656197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087F8AA-38CC-4B0F-F8C2-C40E42386C32}"/>
              </a:ext>
            </a:extLst>
          </p:cNvPr>
          <p:cNvSpPr txBox="1"/>
          <p:nvPr/>
        </p:nvSpPr>
        <p:spPr>
          <a:xfrm>
            <a:off x="10426333" y="655513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40" name="Google Shape;68;p10">
            <a:extLst>
              <a:ext uri="{FF2B5EF4-FFF2-40B4-BE49-F238E27FC236}">
                <a16:creationId xmlns:a16="http://schemas.microsoft.com/office/drawing/2014/main" id="{46F1E2D9-DC03-62E8-E8C4-4223A8BA766C}"/>
              </a:ext>
            </a:extLst>
          </p:cNvPr>
          <p:cNvSpPr txBox="1">
            <a:spLocks/>
          </p:cNvSpPr>
          <p:nvPr/>
        </p:nvSpPr>
        <p:spPr>
          <a:xfrm>
            <a:off x="737616" y="263175"/>
            <a:ext cx="7868184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r>
              <a:rPr lang="en-US" dirty="0"/>
              <a:t>Results Tray 2 position – step 1 vs step 3</a:t>
            </a:r>
          </a:p>
        </p:txBody>
      </p:sp>
      <p:sp>
        <p:nvSpPr>
          <p:cNvPr id="41" name="Google Shape;67;p10">
            <a:extLst>
              <a:ext uri="{FF2B5EF4-FFF2-40B4-BE49-F238E27FC236}">
                <a16:creationId xmlns:a16="http://schemas.microsoft.com/office/drawing/2014/main" id="{A29FFBC0-AEF7-5940-BAF0-C972728618E5}"/>
              </a:ext>
            </a:extLst>
          </p:cNvPr>
          <p:cNvSpPr txBox="1">
            <a:spLocks/>
          </p:cNvSpPr>
          <p:nvPr/>
        </p:nvSpPr>
        <p:spPr>
          <a:xfrm>
            <a:off x="5072084" y="4120358"/>
            <a:ext cx="1383568" cy="18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200" i="1" dirty="0" err="1"/>
              <a:t>Velocity</a:t>
            </a:r>
            <a:r>
              <a:rPr lang="it-IT" sz="1200" i="1" dirty="0"/>
              <a:t> (m/s)</a:t>
            </a:r>
          </a:p>
        </p:txBody>
      </p:sp>
    </p:spTree>
    <p:extLst>
      <p:ext uri="{BB962C8B-B14F-4D97-AF65-F5344CB8AC3E}">
        <p14:creationId xmlns:p14="http://schemas.microsoft.com/office/powerpoint/2010/main" val="14392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23</a:t>
            </a:fld>
            <a:endParaRPr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83E0808-0F2E-5590-7553-00C2F84D5879}"/>
              </a:ext>
            </a:extLst>
          </p:cNvPr>
          <p:cNvGrpSpPr/>
          <p:nvPr/>
        </p:nvGrpSpPr>
        <p:grpSpPr>
          <a:xfrm>
            <a:off x="906443" y="707923"/>
            <a:ext cx="9962640" cy="6007944"/>
            <a:chOff x="256836" y="1692000"/>
            <a:chExt cx="8747425" cy="5050322"/>
          </a:xfrm>
        </p:grpSpPr>
        <p:sp>
          <p:nvSpPr>
            <p:cNvPr id="9" name="Google Shape;67;p10">
              <a:extLst>
                <a:ext uri="{FF2B5EF4-FFF2-40B4-BE49-F238E27FC236}">
                  <a16:creationId xmlns:a16="http://schemas.microsoft.com/office/drawing/2014/main" id="{278BBA80-4F09-9558-44A7-7FCE511D9E4D}"/>
                </a:ext>
              </a:extLst>
            </p:cNvPr>
            <p:cNvSpPr txBox="1">
              <a:spLocks/>
            </p:cNvSpPr>
            <p:nvPr/>
          </p:nvSpPr>
          <p:spPr>
            <a:xfrm>
              <a:off x="4515637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3</a:t>
              </a:r>
            </a:p>
          </p:txBody>
        </p:sp>
        <p:sp>
          <p:nvSpPr>
            <p:cNvPr id="10" name="Google Shape;67;p10">
              <a:extLst>
                <a:ext uri="{FF2B5EF4-FFF2-40B4-BE49-F238E27FC236}">
                  <a16:creationId xmlns:a16="http://schemas.microsoft.com/office/drawing/2014/main" id="{02277B02-EDB9-BA83-6DF1-B085D66F8E92}"/>
                </a:ext>
              </a:extLst>
            </p:cNvPr>
            <p:cNvSpPr txBox="1">
              <a:spLocks/>
            </p:cNvSpPr>
            <p:nvPr/>
          </p:nvSpPr>
          <p:spPr>
            <a:xfrm>
              <a:off x="256836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1</a:t>
              </a:r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E85B416-F6FA-ED1C-8466-2B54EB4E3D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0" r="270"/>
            <a:stretch/>
          </p:blipFill>
          <p:spPr>
            <a:xfrm>
              <a:off x="973121" y="2234561"/>
              <a:ext cx="2827730" cy="2340000"/>
            </a:xfrm>
            <a:prstGeom prst="rect">
              <a:avLst/>
            </a:prstGeom>
          </p:spPr>
        </p:pic>
        <p:pic>
          <p:nvPicPr>
            <p:cNvPr id="5" name="Immagine 4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9046A3CD-03A7-54D4-234C-A2F00BA0A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2732" t="7022" r="2356" b="2743"/>
            <a:stretch/>
          </p:blipFill>
          <p:spPr>
            <a:xfrm>
              <a:off x="8496000" y="2234561"/>
              <a:ext cx="301978" cy="234000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05A8D3C-35A4-27AD-BE7B-3C06C6A4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97" b="297"/>
            <a:stretch/>
          </p:blipFill>
          <p:spPr>
            <a:xfrm>
              <a:off x="5217676" y="2234561"/>
              <a:ext cx="2854721" cy="234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42C90FB9-C009-77E2-4D77-46572ADCD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0" b="50"/>
            <a:stretch/>
          </p:blipFill>
          <p:spPr>
            <a:xfrm>
              <a:off x="256836" y="4623439"/>
              <a:ext cx="4260299" cy="2118883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ED8E23-2FF6-C711-16F3-D6CDDC779798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t="68" b="68"/>
            <a:stretch/>
          </p:blipFill>
          <p:spPr>
            <a:xfrm>
              <a:off x="4518634" y="4621922"/>
              <a:ext cx="4258800" cy="2120400"/>
            </a:xfrm>
            <a:prstGeom prst="rect">
              <a:avLst/>
            </a:prstGeom>
          </p:spPr>
        </p:pic>
        <p:sp>
          <p:nvSpPr>
            <p:cNvPr id="15" name="Google Shape;67;p10">
              <a:extLst>
                <a:ext uri="{FF2B5EF4-FFF2-40B4-BE49-F238E27FC236}">
                  <a16:creationId xmlns:a16="http://schemas.microsoft.com/office/drawing/2014/main" id="{E355B65C-BF80-AE0D-1A1E-59FD68FB25E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8280000" y="3243557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sp>
        <p:nvSpPr>
          <p:cNvPr id="3" name="Google Shape;67;p10">
            <a:extLst>
              <a:ext uri="{FF2B5EF4-FFF2-40B4-BE49-F238E27FC236}">
                <a16:creationId xmlns:a16="http://schemas.microsoft.com/office/drawing/2014/main" id="{A6ECE879-4BEA-AD05-84A9-F83CBB8AB5E5}"/>
              </a:ext>
            </a:extLst>
          </p:cNvPr>
          <p:cNvSpPr txBox="1">
            <a:spLocks/>
          </p:cNvSpPr>
          <p:nvPr/>
        </p:nvSpPr>
        <p:spPr>
          <a:xfrm>
            <a:off x="5007514" y="3965107"/>
            <a:ext cx="1371859" cy="438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 err="1"/>
              <a:t>Velocity</a:t>
            </a:r>
            <a:r>
              <a:rPr lang="it-IT" sz="1000" i="1" dirty="0"/>
              <a:t> (m/s)</a:t>
            </a:r>
          </a:p>
        </p:txBody>
      </p:sp>
      <p:sp>
        <p:nvSpPr>
          <p:cNvPr id="12" name="Google Shape;67;p10">
            <a:extLst>
              <a:ext uri="{FF2B5EF4-FFF2-40B4-BE49-F238E27FC236}">
                <a16:creationId xmlns:a16="http://schemas.microsoft.com/office/drawing/2014/main" id="{CF007440-2A8F-57F5-381B-2034E1D0F8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509855" y="995685"/>
            <a:ext cx="498166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500" dirty="0" err="1"/>
              <a:t>Mag</a:t>
            </a:r>
            <a:r>
              <a:rPr lang="it-IT" sz="1500" dirty="0"/>
              <a:t>(</a:t>
            </a:r>
            <a:r>
              <a:rPr lang="it-IT" sz="1500" b="1" dirty="0"/>
              <a:t>U</a:t>
            </a:r>
            <a:r>
              <a:rPr lang="it-IT" sz="1500" dirty="0"/>
              <a:t>) </a:t>
            </a:r>
            <a:r>
              <a:rPr lang="it-IT" sz="1500" dirty="0" err="1"/>
              <a:t>hystogram</a:t>
            </a:r>
            <a:r>
              <a:rPr lang="it-IT" sz="1500" dirty="0"/>
              <a:t> </a:t>
            </a:r>
            <a:r>
              <a:rPr lang="it-IT" sz="1500" dirty="0" err="1"/>
              <a:t>at</a:t>
            </a:r>
            <a:r>
              <a:rPr lang="it-IT" sz="1500" dirty="0"/>
              <a:t> h = 0,3 m from the bottom.</a:t>
            </a:r>
          </a:p>
        </p:txBody>
      </p:sp>
      <p:sp>
        <p:nvSpPr>
          <p:cNvPr id="13" name="Google Shape;70;p10">
            <a:extLst>
              <a:ext uri="{FF2B5EF4-FFF2-40B4-BE49-F238E27FC236}">
                <a16:creationId xmlns:a16="http://schemas.microsoft.com/office/drawing/2014/main" id="{3B2FE702-CDF2-1272-1465-D26B26E26647}"/>
              </a:ext>
            </a:extLst>
          </p:cNvPr>
          <p:cNvSpPr txBox="1">
            <a:spLocks/>
          </p:cNvSpPr>
          <p:nvPr/>
        </p:nvSpPr>
        <p:spPr>
          <a:xfrm>
            <a:off x="9996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23</a:t>
            </a:fld>
            <a:endParaRPr lang="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594F178-B53A-1966-892B-C8879E667FD4}"/>
              </a:ext>
            </a:extLst>
          </p:cNvPr>
          <p:cNvSpPr txBox="1"/>
          <p:nvPr/>
        </p:nvSpPr>
        <p:spPr>
          <a:xfrm>
            <a:off x="737616" y="655022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B963B3B-3BA2-1ABB-2A84-14F76D2AC4A5}"/>
              </a:ext>
            </a:extLst>
          </p:cNvPr>
          <p:cNvSpPr txBox="1"/>
          <p:nvPr/>
        </p:nvSpPr>
        <p:spPr>
          <a:xfrm>
            <a:off x="2413548" y="655022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6D15FE1-ADAD-016B-2BC3-3FDC427D0708}"/>
              </a:ext>
            </a:extLst>
          </p:cNvPr>
          <p:cNvSpPr txBox="1"/>
          <p:nvPr/>
        </p:nvSpPr>
        <p:spPr>
          <a:xfrm>
            <a:off x="1896232" y="655022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C7CC821-F193-E527-F3F0-7DEF19B690F2}"/>
              </a:ext>
            </a:extLst>
          </p:cNvPr>
          <p:cNvSpPr txBox="1"/>
          <p:nvPr/>
        </p:nvSpPr>
        <p:spPr>
          <a:xfrm>
            <a:off x="1281461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EEF7FEC-84DE-398E-A3DB-81619F8E147C}"/>
              </a:ext>
            </a:extLst>
          </p:cNvPr>
          <p:cNvSpPr txBox="1"/>
          <p:nvPr/>
        </p:nvSpPr>
        <p:spPr>
          <a:xfrm>
            <a:off x="2931944" y="655022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A60081C-B031-9589-D365-CCB522D423B3}"/>
              </a:ext>
            </a:extLst>
          </p:cNvPr>
          <p:cNvSpPr txBox="1"/>
          <p:nvPr/>
        </p:nvSpPr>
        <p:spPr>
          <a:xfrm>
            <a:off x="3453730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261275A-9D89-6189-26B8-8E8B47E642F0}"/>
              </a:ext>
            </a:extLst>
          </p:cNvPr>
          <p:cNvSpPr txBox="1"/>
          <p:nvPr/>
        </p:nvSpPr>
        <p:spPr>
          <a:xfrm>
            <a:off x="4000437" y="654872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29D0C9BF-FB79-D65C-C8D5-10006FD00944}"/>
              </a:ext>
            </a:extLst>
          </p:cNvPr>
          <p:cNvSpPr txBox="1"/>
          <p:nvPr/>
        </p:nvSpPr>
        <p:spPr>
          <a:xfrm>
            <a:off x="4547144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A1CDF48B-C7F0-F2E6-0246-DF6C9DBE0EBD}"/>
              </a:ext>
            </a:extLst>
          </p:cNvPr>
          <p:cNvSpPr txBox="1"/>
          <p:nvPr/>
        </p:nvSpPr>
        <p:spPr>
          <a:xfrm>
            <a:off x="5075539" y="655557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D0DC0B1-B1D3-4B7B-ABBC-854486690A74}"/>
              </a:ext>
            </a:extLst>
          </p:cNvPr>
          <p:cNvSpPr txBox="1"/>
          <p:nvPr/>
        </p:nvSpPr>
        <p:spPr>
          <a:xfrm>
            <a:off x="5557935" y="654872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2DAEF2A-3393-29DE-18A2-B068AB9736B7}"/>
              </a:ext>
            </a:extLst>
          </p:cNvPr>
          <p:cNvSpPr txBox="1"/>
          <p:nvPr/>
        </p:nvSpPr>
        <p:spPr>
          <a:xfrm>
            <a:off x="5606014" y="6556626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92C6B3F1-3C55-D47C-C9C6-46FDC744CA60}"/>
              </a:ext>
            </a:extLst>
          </p:cNvPr>
          <p:cNvSpPr txBox="1"/>
          <p:nvPr/>
        </p:nvSpPr>
        <p:spPr>
          <a:xfrm>
            <a:off x="7281946" y="655662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3FF0485-4432-15F1-F0C2-C5E5DDECDD39}"/>
              </a:ext>
            </a:extLst>
          </p:cNvPr>
          <p:cNvSpPr txBox="1"/>
          <p:nvPr/>
        </p:nvSpPr>
        <p:spPr>
          <a:xfrm>
            <a:off x="6764630" y="655662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AA6753E-0D6B-7D55-4EF5-C4FAE070567B}"/>
              </a:ext>
            </a:extLst>
          </p:cNvPr>
          <p:cNvSpPr txBox="1"/>
          <p:nvPr/>
        </p:nvSpPr>
        <p:spPr>
          <a:xfrm>
            <a:off x="6149859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B9DEA03D-505E-EC5C-3579-724BBA6EF989}"/>
              </a:ext>
            </a:extLst>
          </p:cNvPr>
          <p:cNvSpPr txBox="1"/>
          <p:nvPr/>
        </p:nvSpPr>
        <p:spPr>
          <a:xfrm>
            <a:off x="7800342" y="65566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8A7AD7C-DAF7-1AA8-0662-81B2A53AEED3}"/>
              </a:ext>
            </a:extLst>
          </p:cNvPr>
          <p:cNvSpPr txBox="1"/>
          <p:nvPr/>
        </p:nvSpPr>
        <p:spPr>
          <a:xfrm>
            <a:off x="8322128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8A3758BE-D18E-CADF-CFB8-C487B620F64E}"/>
              </a:ext>
            </a:extLst>
          </p:cNvPr>
          <p:cNvSpPr txBox="1"/>
          <p:nvPr/>
        </p:nvSpPr>
        <p:spPr>
          <a:xfrm>
            <a:off x="8868835" y="655513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DEB8745-2CFD-4DB5-8B32-8FD316ADD62E}"/>
              </a:ext>
            </a:extLst>
          </p:cNvPr>
          <p:cNvSpPr txBox="1"/>
          <p:nvPr/>
        </p:nvSpPr>
        <p:spPr>
          <a:xfrm>
            <a:off x="9415542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A09A6C5-B8F5-607A-4D4F-547DF3A88FCC}"/>
              </a:ext>
            </a:extLst>
          </p:cNvPr>
          <p:cNvSpPr txBox="1"/>
          <p:nvPr/>
        </p:nvSpPr>
        <p:spPr>
          <a:xfrm>
            <a:off x="9943937" y="656197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6BC21CA9-E1BD-BC01-F231-3F73ABDB3E09}"/>
              </a:ext>
            </a:extLst>
          </p:cNvPr>
          <p:cNvSpPr txBox="1"/>
          <p:nvPr/>
        </p:nvSpPr>
        <p:spPr>
          <a:xfrm>
            <a:off x="10426333" y="655513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37" name="Google Shape;67;p10">
            <a:extLst>
              <a:ext uri="{FF2B5EF4-FFF2-40B4-BE49-F238E27FC236}">
                <a16:creationId xmlns:a16="http://schemas.microsoft.com/office/drawing/2014/main" id="{FAB352A1-983D-939C-3AA7-0F17B60E692C}"/>
              </a:ext>
            </a:extLst>
          </p:cNvPr>
          <p:cNvSpPr txBox="1">
            <a:spLocks/>
          </p:cNvSpPr>
          <p:nvPr/>
        </p:nvSpPr>
        <p:spPr>
          <a:xfrm rot="16200000">
            <a:off x="231459" y="5536118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/>
              <a:t>Area</a:t>
            </a:r>
          </a:p>
        </p:txBody>
      </p:sp>
      <p:sp>
        <p:nvSpPr>
          <p:cNvPr id="40" name="Google Shape;68;p10">
            <a:extLst>
              <a:ext uri="{FF2B5EF4-FFF2-40B4-BE49-F238E27FC236}">
                <a16:creationId xmlns:a16="http://schemas.microsoft.com/office/drawing/2014/main" id="{D1DE91F8-32DC-88F3-3774-A6D18A1480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7616" y="263175"/>
            <a:ext cx="7868184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Tray 3 position – step 1 vs step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0989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24</a:t>
            </a:fld>
            <a:endParaRPr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83E0808-0F2E-5590-7553-00C2F84D5879}"/>
              </a:ext>
            </a:extLst>
          </p:cNvPr>
          <p:cNvGrpSpPr/>
          <p:nvPr/>
        </p:nvGrpSpPr>
        <p:grpSpPr>
          <a:xfrm>
            <a:off x="831034" y="884903"/>
            <a:ext cx="10038049" cy="5857420"/>
            <a:chOff x="256836" y="1692000"/>
            <a:chExt cx="8747425" cy="5050322"/>
          </a:xfrm>
        </p:grpSpPr>
        <p:sp>
          <p:nvSpPr>
            <p:cNvPr id="9" name="Google Shape;67;p10">
              <a:extLst>
                <a:ext uri="{FF2B5EF4-FFF2-40B4-BE49-F238E27FC236}">
                  <a16:creationId xmlns:a16="http://schemas.microsoft.com/office/drawing/2014/main" id="{278BBA80-4F09-9558-44A7-7FCE511D9E4D}"/>
                </a:ext>
              </a:extLst>
            </p:cNvPr>
            <p:cNvSpPr txBox="1">
              <a:spLocks/>
            </p:cNvSpPr>
            <p:nvPr/>
          </p:nvSpPr>
          <p:spPr>
            <a:xfrm>
              <a:off x="4515637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3</a:t>
              </a:r>
            </a:p>
          </p:txBody>
        </p:sp>
        <p:sp>
          <p:nvSpPr>
            <p:cNvPr id="10" name="Google Shape;67;p10">
              <a:extLst>
                <a:ext uri="{FF2B5EF4-FFF2-40B4-BE49-F238E27FC236}">
                  <a16:creationId xmlns:a16="http://schemas.microsoft.com/office/drawing/2014/main" id="{02277B02-EDB9-BA83-6DF1-B085D66F8E92}"/>
                </a:ext>
              </a:extLst>
            </p:cNvPr>
            <p:cNvSpPr txBox="1">
              <a:spLocks/>
            </p:cNvSpPr>
            <p:nvPr/>
          </p:nvSpPr>
          <p:spPr>
            <a:xfrm>
              <a:off x="256836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1</a:t>
              </a:r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E85B416-F6FA-ED1C-8466-2B54EB4E3D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82" r="582"/>
            <a:stretch/>
          </p:blipFill>
          <p:spPr>
            <a:xfrm>
              <a:off x="973121" y="2234561"/>
              <a:ext cx="2827730" cy="2340000"/>
            </a:xfrm>
            <a:prstGeom prst="rect">
              <a:avLst/>
            </a:prstGeom>
          </p:spPr>
        </p:pic>
        <p:pic>
          <p:nvPicPr>
            <p:cNvPr id="5" name="Immagine 4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9046A3CD-03A7-54D4-234C-A2F00BA0A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2732" t="7022" r="2356" b="2743"/>
            <a:stretch/>
          </p:blipFill>
          <p:spPr>
            <a:xfrm>
              <a:off x="8496000" y="2234561"/>
              <a:ext cx="301978" cy="234000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05A8D3C-35A4-27AD-BE7B-3C06C6A4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1" b="21"/>
            <a:stretch/>
          </p:blipFill>
          <p:spPr>
            <a:xfrm>
              <a:off x="5217676" y="2234561"/>
              <a:ext cx="2854721" cy="234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42C90FB9-C009-77E2-4D77-46572ADCD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22" b="122"/>
            <a:stretch/>
          </p:blipFill>
          <p:spPr>
            <a:xfrm>
              <a:off x="256836" y="4623439"/>
              <a:ext cx="4260299" cy="2118883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ED8E23-2FF6-C711-16F3-D6CDDC779798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t="68" b="68"/>
            <a:stretch/>
          </p:blipFill>
          <p:spPr>
            <a:xfrm>
              <a:off x="4518634" y="4621922"/>
              <a:ext cx="4258800" cy="2120400"/>
            </a:xfrm>
            <a:prstGeom prst="rect">
              <a:avLst/>
            </a:prstGeom>
          </p:spPr>
        </p:pic>
        <p:sp>
          <p:nvSpPr>
            <p:cNvPr id="15" name="Google Shape;67;p10">
              <a:extLst>
                <a:ext uri="{FF2B5EF4-FFF2-40B4-BE49-F238E27FC236}">
                  <a16:creationId xmlns:a16="http://schemas.microsoft.com/office/drawing/2014/main" id="{E355B65C-BF80-AE0D-1A1E-59FD68FB25E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8280000" y="3243557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sp>
        <p:nvSpPr>
          <p:cNvPr id="12" name="Google Shape;67;p10">
            <a:extLst>
              <a:ext uri="{FF2B5EF4-FFF2-40B4-BE49-F238E27FC236}">
                <a16:creationId xmlns:a16="http://schemas.microsoft.com/office/drawing/2014/main" id="{1B68B29C-217E-3A4A-CFFA-24303BA5C364}"/>
              </a:ext>
            </a:extLst>
          </p:cNvPr>
          <p:cNvSpPr txBox="1">
            <a:spLocks/>
          </p:cNvSpPr>
          <p:nvPr/>
        </p:nvSpPr>
        <p:spPr>
          <a:xfrm>
            <a:off x="3299206" y="1081605"/>
            <a:ext cx="5144400" cy="595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400"/>
              </a:spcAft>
              <a:buFont typeface="Montserrat Medium"/>
              <a:buNone/>
            </a:pPr>
            <a:r>
              <a:rPr lang="it-IT" sz="1500" dirty="0" err="1"/>
              <a:t>Mag</a:t>
            </a:r>
            <a:r>
              <a:rPr lang="it-IT" sz="1500" dirty="0"/>
              <a:t>(</a:t>
            </a:r>
            <a:r>
              <a:rPr lang="it-IT" sz="1500" b="1" dirty="0"/>
              <a:t>U</a:t>
            </a:r>
            <a:r>
              <a:rPr lang="it-IT" sz="1500" dirty="0"/>
              <a:t>) </a:t>
            </a:r>
            <a:r>
              <a:rPr lang="it-IT" sz="1500" dirty="0" err="1"/>
              <a:t>hystogram</a:t>
            </a:r>
            <a:r>
              <a:rPr lang="it-IT" sz="1500" dirty="0"/>
              <a:t> </a:t>
            </a:r>
            <a:r>
              <a:rPr lang="it-IT" sz="1500" dirty="0" err="1"/>
              <a:t>at</a:t>
            </a:r>
            <a:r>
              <a:rPr lang="it-IT" sz="1500" dirty="0"/>
              <a:t> h = 0,4 m from the bottom.</a:t>
            </a:r>
          </a:p>
        </p:txBody>
      </p:sp>
      <p:sp>
        <p:nvSpPr>
          <p:cNvPr id="13" name="Google Shape;67;p10">
            <a:extLst>
              <a:ext uri="{FF2B5EF4-FFF2-40B4-BE49-F238E27FC236}">
                <a16:creationId xmlns:a16="http://schemas.microsoft.com/office/drawing/2014/main" id="{08803385-39BA-1135-6110-814F9E1D9CB9}"/>
              </a:ext>
            </a:extLst>
          </p:cNvPr>
          <p:cNvSpPr txBox="1">
            <a:spLocks/>
          </p:cNvSpPr>
          <p:nvPr/>
        </p:nvSpPr>
        <p:spPr>
          <a:xfrm rot="16200000">
            <a:off x="231459" y="5536118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/>
              <a:t>Area</a:t>
            </a:r>
          </a:p>
        </p:txBody>
      </p:sp>
      <p:sp>
        <p:nvSpPr>
          <p:cNvPr id="19" name="Google Shape;68;p10">
            <a:extLst>
              <a:ext uri="{FF2B5EF4-FFF2-40B4-BE49-F238E27FC236}">
                <a16:creationId xmlns:a16="http://schemas.microsoft.com/office/drawing/2014/main" id="{8824B5BF-D4A9-B198-4980-2AB26F3AC328}"/>
              </a:ext>
            </a:extLst>
          </p:cNvPr>
          <p:cNvSpPr txBox="1">
            <a:spLocks/>
          </p:cNvSpPr>
          <p:nvPr/>
        </p:nvSpPr>
        <p:spPr>
          <a:xfrm>
            <a:off x="737616" y="263175"/>
            <a:ext cx="7868184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r>
              <a:rPr lang="en-US" dirty="0"/>
              <a:t>Results Tray 4 position – step 1 vs step 3</a:t>
            </a:r>
          </a:p>
        </p:txBody>
      </p:sp>
      <p:sp>
        <p:nvSpPr>
          <p:cNvPr id="20" name="Google Shape;67;p10">
            <a:extLst>
              <a:ext uri="{FF2B5EF4-FFF2-40B4-BE49-F238E27FC236}">
                <a16:creationId xmlns:a16="http://schemas.microsoft.com/office/drawing/2014/main" id="{9EB94C4F-62C4-A27D-5131-412FDF04B714}"/>
              </a:ext>
            </a:extLst>
          </p:cNvPr>
          <p:cNvSpPr txBox="1">
            <a:spLocks/>
          </p:cNvSpPr>
          <p:nvPr/>
        </p:nvSpPr>
        <p:spPr>
          <a:xfrm rot="16200000">
            <a:off x="231459" y="5536118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/>
              <a:t>Area</a:t>
            </a:r>
          </a:p>
        </p:txBody>
      </p:sp>
      <p:sp>
        <p:nvSpPr>
          <p:cNvPr id="21" name="Google Shape;67;p10">
            <a:extLst>
              <a:ext uri="{FF2B5EF4-FFF2-40B4-BE49-F238E27FC236}">
                <a16:creationId xmlns:a16="http://schemas.microsoft.com/office/drawing/2014/main" id="{CC274FEE-F225-EC72-191C-6B51BB785358}"/>
              </a:ext>
            </a:extLst>
          </p:cNvPr>
          <p:cNvSpPr txBox="1">
            <a:spLocks/>
          </p:cNvSpPr>
          <p:nvPr/>
        </p:nvSpPr>
        <p:spPr>
          <a:xfrm>
            <a:off x="5072084" y="4120358"/>
            <a:ext cx="1383568" cy="18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200" i="1" dirty="0" err="1"/>
              <a:t>Velocity</a:t>
            </a:r>
            <a:r>
              <a:rPr lang="it-IT" sz="1200" i="1" dirty="0"/>
              <a:t> (m/s)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02D6AA8-FB55-3820-8B07-0F5496A5586E}"/>
              </a:ext>
            </a:extLst>
          </p:cNvPr>
          <p:cNvSpPr txBox="1"/>
          <p:nvPr/>
        </p:nvSpPr>
        <p:spPr>
          <a:xfrm>
            <a:off x="737616" y="655022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251C9BA-7C8D-B7A1-00D4-FF3D552BC7BF}"/>
              </a:ext>
            </a:extLst>
          </p:cNvPr>
          <p:cNvSpPr txBox="1"/>
          <p:nvPr/>
        </p:nvSpPr>
        <p:spPr>
          <a:xfrm>
            <a:off x="2413548" y="655022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A0E11BC-4E65-71DF-2C01-943E75656B41}"/>
              </a:ext>
            </a:extLst>
          </p:cNvPr>
          <p:cNvSpPr txBox="1"/>
          <p:nvPr/>
        </p:nvSpPr>
        <p:spPr>
          <a:xfrm>
            <a:off x="1896232" y="655022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CF7C2F7-F6AD-0E41-2897-F0BBCAB39845}"/>
              </a:ext>
            </a:extLst>
          </p:cNvPr>
          <p:cNvSpPr txBox="1"/>
          <p:nvPr/>
        </p:nvSpPr>
        <p:spPr>
          <a:xfrm>
            <a:off x="1281461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DEBF4BC-5FB1-605C-0ED5-FBA8D4104028}"/>
              </a:ext>
            </a:extLst>
          </p:cNvPr>
          <p:cNvSpPr txBox="1"/>
          <p:nvPr/>
        </p:nvSpPr>
        <p:spPr>
          <a:xfrm>
            <a:off x="2931944" y="655022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761A92B-3535-0655-6088-A8A369C8DC24}"/>
              </a:ext>
            </a:extLst>
          </p:cNvPr>
          <p:cNvSpPr txBox="1"/>
          <p:nvPr/>
        </p:nvSpPr>
        <p:spPr>
          <a:xfrm>
            <a:off x="3453730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D70BF07-692D-960C-8FF5-96089AAE84A5}"/>
              </a:ext>
            </a:extLst>
          </p:cNvPr>
          <p:cNvSpPr txBox="1"/>
          <p:nvPr/>
        </p:nvSpPr>
        <p:spPr>
          <a:xfrm>
            <a:off x="4000437" y="654872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660C0D55-BBAA-DDA4-75A4-0F07B5B7334A}"/>
              </a:ext>
            </a:extLst>
          </p:cNvPr>
          <p:cNvSpPr txBox="1"/>
          <p:nvPr/>
        </p:nvSpPr>
        <p:spPr>
          <a:xfrm>
            <a:off x="4547144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29FA5CB-78AD-7D7F-5F03-B19A7860BD27}"/>
              </a:ext>
            </a:extLst>
          </p:cNvPr>
          <p:cNvSpPr txBox="1"/>
          <p:nvPr/>
        </p:nvSpPr>
        <p:spPr>
          <a:xfrm>
            <a:off x="5075539" y="655557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912ABE24-4306-FD0D-B99E-979BA25B2E10}"/>
              </a:ext>
            </a:extLst>
          </p:cNvPr>
          <p:cNvSpPr txBox="1"/>
          <p:nvPr/>
        </p:nvSpPr>
        <p:spPr>
          <a:xfrm>
            <a:off x="5557935" y="654872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D30E0E6-04D4-5240-83A7-A5C51EE5FBF0}"/>
              </a:ext>
            </a:extLst>
          </p:cNvPr>
          <p:cNvSpPr txBox="1"/>
          <p:nvPr/>
        </p:nvSpPr>
        <p:spPr>
          <a:xfrm>
            <a:off x="5606014" y="6556626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C05EAFB0-F308-DDEC-4930-C4E135053892}"/>
              </a:ext>
            </a:extLst>
          </p:cNvPr>
          <p:cNvSpPr txBox="1"/>
          <p:nvPr/>
        </p:nvSpPr>
        <p:spPr>
          <a:xfrm>
            <a:off x="7281946" y="655662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0E4F78C-AD22-28D0-3A36-08E688321122}"/>
              </a:ext>
            </a:extLst>
          </p:cNvPr>
          <p:cNvSpPr txBox="1"/>
          <p:nvPr/>
        </p:nvSpPr>
        <p:spPr>
          <a:xfrm>
            <a:off x="6764630" y="655662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6F980618-A90B-914D-75DF-3E11AFBF45A1}"/>
              </a:ext>
            </a:extLst>
          </p:cNvPr>
          <p:cNvSpPr txBox="1"/>
          <p:nvPr/>
        </p:nvSpPr>
        <p:spPr>
          <a:xfrm>
            <a:off x="6149859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A47C316-6BAA-E7CA-CAD2-B63D321C8613}"/>
              </a:ext>
            </a:extLst>
          </p:cNvPr>
          <p:cNvSpPr txBox="1"/>
          <p:nvPr/>
        </p:nvSpPr>
        <p:spPr>
          <a:xfrm>
            <a:off x="7800342" y="65566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8F6C27B5-6785-0A13-27EE-E9372B642789}"/>
              </a:ext>
            </a:extLst>
          </p:cNvPr>
          <p:cNvSpPr txBox="1"/>
          <p:nvPr/>
        </p:nvSpPr>
        <p:spPr>
          <a:xfrm>
            <a:off x="8322128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35B02D87-57F8-A030-EF3B-30FC814E9268}"/>
              </a:ext>
            </a:extLst>
          </p:cNvPr>
          <p:cNvSpPr txBox="1"/>
          <p:nvPr/>
        </p:nvSpPr>
        <p:spPr>
          <a:xfrm>
            <a:off x="8868835" y="655513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3CB8AF74-186A-782C-A548-D5008FCED55B}"/>
              </a:ext>
            </a:extLst>
          </p:cNvPr>
          <p:cNvSpPr txBox="1"/>
          <p:nvPr/>
        </p:nvSpPr>
        <p:spPr>
          <a:xfrm>
            <a:off x="9415542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9EA0F24D-2290-689E-B1EC-94B111A4137A}"/>
              </a:ext>
            </a:extLst>
          </p:cNvPr>
          <p:cNvSpPr txBox="1"/>
          <p:nvPr/>
        </p:nvSpPr>
        <p:spPr>
          <a:xfrm>
            <a:off x="9943937" y="656197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BCEFC905-B3CC-FFA8-E287-2FF8C686BF0F}"/>
              </a:ext>
            </a:extLst>
          </p:cNvPr>
          <p:cNvSpPr txBox="1"/>
          <p:nvPr/>
        </p:nvSpPr>
        <p:spPr>
          <a:xfrm>
            <a:off x="10426333" y="655513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50255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25</a:t>
            </a:fld>
            <a:endParaRPr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583E0808-0F2E-5590-7553-00C2F84D5879}"/>
              </a:ext>
            </a:extLst>
          </p:cNvPr>
          <p:cNvGrpSpPr/>
          <p:nvPr/>
        </p:nvGrpSpPr>
        <p:grpSpPr>
          <a:xfrm>
            <a:off x="831035" y="934065"/>
            <a:ext cx="10038048" cy="5808257"/>
            <a:chOff x="256836" y="1692000"/>
            <a:chExt cx="8747425" cy="5050322"/>
          </a:xfrm>
        </p:grpSpPr>
        <p:sp>
          <p:nvSpPr>
            <p:cNvPr id="9" name="Google Shape;67;p10">
              <a:extLst>
                <a:ext uri="{FF2B5EF4-FFF2-40B4-BE49-F238E27FC236}">
                  <a16:creationId xmlns:a16="http://schemas.microsoft.com/office/drawing/2014/main" id="{278BBA80-4F09-9558-44A7-7FCE511D9E4D}"/>
                </a:ext>
              </a:extLst>
            </p:cNvPr>
            <p:cNvSpPr txBox="1">
              <a:spLocks/>
            </p:cNvSpPr>
            <p:nvPr/>
          </p:nvSpPr>
          <p:spPr>
            <a:xfrm>
              <a:off x="4515637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3</a:t>
              </a:r>
            </a:p>
          </p:txBody>
        </p:sp>
        <p:sp>
          <p:nvSpPr>
            <p:cNvPr id="10" name="Google Shape;67;p10">
              <a:extLst>
                <a:ext uri="{FF2B5EF4-FFF2-40B4-BE49-F238E27FC236}">
                  <a16:creationId xmlns:a16="http://schemas.microsoft.com/office/drawing/2014/main" id="{02277B02-EDB9-BA83-6DF1-B085D66F8E92}"/>
                </a:ext>
              </a:extLst>
            </p:cNvPr>
            <p:cNvSpPr txBox="1">
              <a:spLocks/>
            </p:cNvSpPr>
            <p:nvPr/>
          </p:nvSpPr>
          <p:spPr>
            <a:xfrm>
              <a:off x="256836" y="1692000"/>
              <a:ext cx="4258800" cy="5425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1200" i="1" dirty="0"/>
                <a:t>Step 1</a:t>
              </a:r>
            </a:p>
          </p:txBody>
        </p:sp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CE85B416-F6FA-ED1C-8466-2B54EB4E3D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19" r="519"/>
            <a:stretch/>
          </p:blipFill>
          <p:spPr>
            <a:xfrm>
              <a:off x="973121" y="2234561"/>
              <a:ext cx="2827730" cy="2340000"/>
            </a:xfrm>
            <a:prstGeom prst="rect">
              <a:avLst/>
            </a:prstGeom>
          </p:spPr>
        </p:pic>
        <p:pic>
          <p:nvPicPr>
            <p:cNvPr id="5" name="Immagine 4" descr="Immagine che contiene testo, schermata, Policromia, diagramma&#10;&#10;Descrizione generata automaticamente">
              <a:extLst>
                <a:ext uri="{FF2B5EF4-FFF2-40B4-BE49-F238E27FC236}">
                  <a16:creationId xmlns:a16="http://schemas.microsoft.com/office/drawing/2014/main" id="{9046A3CD-03A7-54D4-234C-A2F00BA0A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2732" t="7022" r="2356" b="2743"/>
            <a:stretch/>
          </p:blipFill>
          <p:spPr>
            <a:xfrm>
              <a:off x="8496000" y="2234561"/>
              <a:ext cx="301978" cy="2340000"/>
            </a:xfrm>
            <a:prstGeom prst="rect">
              <a:avLst/>
            </a:prstGeom>
          </p:spPr>
        </p:pic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605A8D3C-35A4-27AD-BE7B-3C06C6A4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89" r="189"/>
            <a:stretch/>
          </p:blipFill>
          <p:spPr>
            <a:xfrm>
              <a:off x="5217676" y="2234561"/>
              <a:ext cx="2854721" cy="234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42C90FB9-C009-77E2-4D77-46572ADCD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22" b="122"/>
            <a:stretch/>
          </p:blipFill>
          <p:spPr>
            <a:xfrm>
              <a:off x="256836" y="4623439"/>
              <a:ext cx="4260299" cy="2118883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4FED8E23-2FF6-C711-16F3-D6CDDC779798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t="68" b="68"/>
            <a:stretch/>
          </p:blipFill>
          <p:spPr>
            <a:xfrm>
              <a:off x="4518634" y="4621922"/>
              <a:ext cx="4258800" cy="2120400"/>
            </a:xfrm>
            <a:prstGeom prst="rect">
              <a:avLst/>
            </a:prstGeom>
          </p:spPr>
        </p:pic>
        <p:sp>
          <p:nvSpPr>
            <p:cNvPr id="15" name="Google Shape;67;p10">
              <a:extLst>
                <a:ext uri="{FF2B5EF4-FFF2-40B4-BE49-F238E27FC236}">
                  <a16:creationId xmlns:a16="http://schemas.microsoft.com/office/drawing/2014/main" id="{E355B65C-BF80-AE0D-1A1E-59FD68FB25E9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8280000" y="3243557"/>
              <a:ext cx="1124207" cy="324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810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●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  <a:lvl2pPr marL="914400" marR="0" lvl="1" indent="-3810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Montserrat Medium"/>
                <a:buChar char="○"/>
                <a:defRPr sz="2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●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ontserrat Medium"/>
                <a:buChar char="○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rgbClr val="000000"/>
                </a:buClr>
                <a:buSzPts val="1400"/>
                <a:buFont typeface="Montserrat Medium"/>
                <a:buChar char="■"/>
                <a:defRPr sz="1400" b="0" i="0" u="none" strike="noStrike" cap="none">
                  <a:solidFill>
                    <a:srgbClr val="000000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9pPr>
            </a:lstStyle>
            <a:p>
              <a:pPr marL="0" indent="0" algn="ctr">
                <a:spcBef>
                  <a:spcPts val="400"/>
                </a:spcBef>
                <a:spcAft>
                  <a:spcPts val="400"/>
                </a:spcAft>
                <a:buNone/>
              </a:pPr>
              <a:r>
                <a:rPr lang="it-IT" sz="800" dirty="0" err="1"/>
                <a:t>Mag</a:t>
              </a:r>
              <a:r>
                <a:rPr lang="it-IT" sz="800" dirty="0"/>
                <a:t>(</a:t>
              </a:r>
              <a:r>
                <a:rPr lang="it-IT" sz="800" b="1" dirty="0"/>
                <a:t>U</a:t>
              </a:r>
              <a:r>
                <a:rPr lang="it-IT" sz="800" dirty="0"/>
                <a:t>) (m/s)</a:t>
              </a:r>
            </a:p>
          </p:txBody>
        </p:sp>
      </p:grpSp>
      <p:sp>
        <p:nvSpPr>
          <p:cNvPr id="12" name="Google Shape;67;p10">
            <a:extLst>
              <a:ext uri="{FF2B5EF4-FFF2-40B4-BE49-F238E27FC236}">
                <a16:creationId xmlns:a16="http://schemas.microsoft.com/office/drawing/2014/main" id="{8386FA60-9B87-F8FE-EC79-6414034C7C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525267" y="1173263"/>
            <a:ext cx="498166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500" dirty="0" err="1"/>
              <a:t>Mag</a:t>
            </a:r>
            <a:r>
              <a:rPr lang="it-IT" sz="1500" dirty="0"/>
              <a:t>(</a:t>
            </a:r>
            <a:r>
              <a:rPr lang="it-IT" sz="1500" b="1" dirty="0"/>
              <a:t>U</a:t>
            </a:r>
            <a:r>
              <a:rPr lang="it-IT" sz="1500" dirty="0"/>
              <a:t>) </a:t>
            </a:r>
            <a:r>
              <a:rPr lang="it-IT" sz="1500" dirty="0" err="1"/>
              <a:t>hystogram</a:t>
            </a:r>
            <a:r>
              <a:rPr lang="it-IT" sz="1500" dirty="0"/>
              <a:t> </a:t>
            </a:r>
            <a:r>
              <a:rPr lang="it-IT" sz="1500" dirty="0" err="1"/>
              <a:t>at</a:t>
            </a:r>
            <a:r>
              <a:rPr lang="it-IT" sz="1500" dirty="0"/>
              <a:t> h = 0,5 m from the bottom.</a:t>
            </a:r>
          </a:p>
        </p:txBody>
      </p:sp>
      <p:sp>
        <p:nvSpPr>
          <p:cNvPr id="18" name="Google Shape;68;p10">
            <a:extLst>
              <a:ext uri="{FF2B5EF4-FFF2-40B4-BE49-F238E27FC236}">
                <a16:creationId xmlns:a16="http://schemas.microsoft.com/office/drawing/2014/main" id="{FD29CDAB-5729-9F0F-5FBB-8F85618A5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37616" y="263175"/>
            <a:ext cx="7868184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Tray 5 position – step 1 vs step 3</a:t>
            </a:r>
            <a:endParaRPr dirty="0"/>
          </a:p>
        </p:txBody>
      </p:sp>
      <p:sp>
        <p:nvSpPr>
          <p:cNvPr id="19" name="Google Shape;67;p10">
            <a:extLst>
              <a:ext uri="{FF2B5EF4-FFF2-40B4-BE49-F238E27FC236}">
                <a16:creationId xmlns:a16="http://schemas.microsoft.com/office/drawing/2014/main" id="{AED8C674-17B4-DA7B-13AD-EE9481265C18}"/>
              </a:ext>
            </a:extLst>
          </p:cNvPr>
          <p:cNvSpPr txBox="1">
            <a:spLocks/>
          </p:cNvSpPr>
          <p:nvPr/>
        </p:nvSpPr>
        <p:spPr>
          <a:xfrm rot="16200000">
            <a:off x="231459" y="5536118"/>
            <a:ext cx="992232" cy="12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00" i="1" dirty="0"/>
              <a:t>Area</a:t>
            </a:r>
          </a:p>
        </p:txBody>
      </p:sp>
      <p:sp>
        <p:nvSpPr>
          <p:cNvPr id="20" name="Google Shape;67;p10">
            <a:extLst>
              <a:ext uri="{FF2B5EF4-FFF2-40B4-BE49-F238E27FC236}">
                <a16:creationId xmlns:a16="http://schemas.microsoft.com/office/drawing/2014/main" id="{AA9D13B8-A630-D1E1-2B8B-52944893FCCE}"/>
              </a:ext>
            </a:extLst>
          </p:cNvPr>
          <p:cNvSpPr txBox="1">
            <a:spLocks/>
          </p:cNvSpPr>
          <p:nvPr/>
        </p:nvSpPr>
        <p:spPr>
          <a:xfrm>
            <a:off x="5072084" y="4120358"/>
            <a:ext cx="1383568" cy="18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200" i="1" dirty="0" err="1"/>
              <a:t>Velocity</a:t>
            </a:r>
            <a:r>
              <a:rPr lang="it-IT" sz="1200" i="1" dirty="0"/>
              <a:t> (m/s)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BD19210-2D70-699B-F737-8D11F6C1C932}"/>
              </a:ext>
            </a:extLst>
          </p:cNvPr>
          <p:cNvSpPr txBox="1"/>
          <p:nvPr/>
        </p:nvSpPr>
        <p:spPr>
          <a:xfrm>
            <a:off x="737616" y="6550223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F2D1A6B-52F5-376F-3E00-CBFC73A6C1C4}"/>
              </a:ext>
            </a:extLst>
          </p:cNvPr>
          <p:cNvSpPr txBox="1"/>
          <p:nvPr/>
        </p:nvSpPr>
        <p:spPr>
          <a:xfrm>
            <a:off x="2413548" y="655022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2B58858-28BB-B47A-1303-70BBAFEB918D}"/>
              </a:ext>
            </a:extLst>
          </p:cNvPr>
          <p:cNvSpPr txBox="1"/>
          <p:nvPr/>
        </p:nvSpPr>
        <p:spPr>
          <a:xfrm>
            <a:off x="1896232" y="6550222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AC948C7-039A-8995-3D8B-EFFF2378CEDE}"/>
              </a:ext>
            </a:extLst>
          </p:cNvPr>
          <p:cNvSpPr txBox="1"/>
          <p:nvPr/>
        </p:nvSpPr>
        <p:spPr>
          <a:xfrm>
            <a:off x="1281461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18B21D6-579C-14E7-2981-0D96DA590093}"/>
              </a:ext>
            </a:extLst>
          </p:cNvPr>
          <p:cNvSpPr txBox="1"/>
          <p:nvPr/>
        </p:nvSpPr>
        <p:spPr>
          <a:xfrm>
            <a:off x="2931944" y="655022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5125310-5E17-B2B0-7D84-F0C3AE293251}"/>
              </a:ext>
            </a:extLst>
          </p:cNvPr>
          <p:cNvSpPr txBox="1"/>
          <p:nvPr/>
        </p:nvSpPr>
        <p:spPr>
          <a:xfrm>
            <a:off x="3453730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BF67A6D-1C49-79C0-AFAF-59E5561A44DD}"/>
              </a:ext>
            </a:extLst>
          </p:cNvPr>
          <p:cNvSpPr txBox="1"/>
          <p:nvPr/>
        </p:nvSpPr>
        <p:spPr>
          <a:xfrm>
            <a:off x="4000437" y="6548728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2145AEA2-F906-C6E2-0D6A-E821B71C8842}"/>
              </a:ext>
            </a:extLst>
          </p:cNvPr>
          <p:cNvSpPr txBox="1"/>
          <p:nvPr/>
        </p:nvSpPr>
        <p:spPr>
          <a:xfrm>
            <a:off x="4547144" y="65502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11EFB27-7582-2750-801C-A85CFB735CD7}"/>
              </a:ext>
            </a:extLst>
          </p:cNvPr>
          <p:cNvSpPr txBox="1"/>
          <p:nvPr/>
        </p:nvSpPr>
        <p:spPr>
          <a:xfrm>
            <a:off x="5075539" y="655557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0CDB070-BFCD-DD86-EE9D-6C7EBF7AA70F}"/>
              </a:ext>
            </a:extLst>
          </p:cNvPr>
          <p:cNvSpPr txBox="1"/>
          <p:nvPr/>
        </p:nvSpPr>
        <p:spPr>
          <a:xfrm>
            <a:off x="5557935" y="6548727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04EE1B1A-D8E8-7C36-787E-494448FD46E9}"/>
              </a:ext>
            </a:extLst>
          </p:cNvPr>
          <p:cNvSpPr txBox="1"/>
          <p:nvPr/>
        </p:nvSpPr>
        <p:spPr>
          <a:xfrm>
            <a:off x="5606014" y="6556626"/>
            <a:ext cx="492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0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6449EEB-1533-5125-C6CA-968634FE30EB}"/>
              </a:ext>
            </a:extLst>
          </p:cNvPr>
          <p:cNvSpPr txBox="1"/>
          <p:nvPr/>
        </p:nvSpPr>
        <p:spPr>
          <a:xfrm>
            <a:off x="7281946" y="6556624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CF53685E-6854-B621-B011-20B29958B8C3}"/>
              </a:ext>
            </a:extLst>
          </p:cNvPr>
          <p:cNvSpPr txBox="1"/>
          <p:nvPr/>
        </p:nvSpPr>
        <p:spPr>
          <a:xfrm>
            <a:off x="6764630" y="6556625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58314C4-3EAD-071C-78FE-DA8692986D59}"/>
              </a:ext>
            </a:extLst>
          </p:cNvPr>
          <p:cNvSpPr txBox="1"/>
          <p:nvPr/>
        </p:nvSpPr>
        <p:spPr>
          <a:xfrm>
            <a:off x="6149859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-1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FAF269D-F1CD-E66E-37F5-7EB9ADC7DC3F}"/>
              </a:ext>
            </a:extLst>
          </p:cNvPr>
          <p:cNvSpPr txBox="1"/>
          <p:nvPr/>
        </p:nvSpPr>
        <p:spPr>
          <a:xfrm>
            <a:off x="7800342" y="6556623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8CC5554-BE76-86B5-3134-790BCB56D136}"/>
              </a:ext>
            </a:extLst>
          </p:cNvPr>
          <p:cNvSpPr txBox="1"/>
          <p:nvPr/>
        </p:nvSpPr>
        <p:spPr>
          <a:xfrm>
            <a:off x="8322128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4CAEFD6-D8E1-DA2F-F17D-586009948F22}"/>
              </a:ext>
            </a:extLst>
          </p:cNvPr>
          <p:cNvSpPr txBox="1"/>
          <p:nvPr/>
        </p:nvSpPr>
        <p:spPr>
          <a:xfrm>
            <a:off x="8868835" y="6555131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7903C85-5C21-8489-37BD-869FCD5673C1}"/>
              </a:ext>
            </a:extLst>
          </p:cNvPr>
          <p:cNvSpPr txBox="1"/>
          <p:nvPr/>
        </p:nvSpPr>
        <p:spPr>
          <a:xfrm>
            <a:off x="9415542" y="6556626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7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3951C37-D439-613E-545B-0F647E0EFB1B}"/>
              </a:ext>
            </a:extLst>
          </p:cNvPr>
          <p:cNvSpPr txBox="1"/>
          <p:nvPr/>
        </p:nvSpPr>
        <p:spPr>
          <a:xfrm>
            <a:off x="9943937" y="6561979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8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7BA144E3-CCDB-14B2-D0EC-972201E621FC}"/>
              </a:ext>
            </a:extLst>
          </p:cNvPr>
          <p:cNvSpPr txBox="1"/>
          <p:nvPr/>
        </p:nvSpPr>
        <p:spPr>
          <a:xfrm>
            <a:off x="10426333" y="6555130"/>
            <a:ext cx="44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81757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35700" y="1296001"/>
            <a:ext cx="8520598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2000" dirty="0" err="1"/>
              <a:t>Let’s</a:t>
            </a:r>
            <a:r>
              <a:rPr lang="it-IT" sz="2000" dirty="0"/>
              <a:t> </a:t>
            </a:r>
            <a:r>
              <a:rPr lang="it-IT" sz="2000" dirty="0" err="1"/>
              <a:t>consider</a:t>
            </a:r>
            <a:r>
              <a:rPr lang="it-IT" sz="2000" dirty="0"/>
              <a:t> </a:t>
            </a:r>
            <a:r>
              <a:rPr lang="it-IT" sz="2000" dirty="0" err="1"/>
              <a:t>how</a:t>
            </a:r>
            <a:r>
              <a:rPr lang="it-IT" sz="2000" dirty="0"/>
              <a:t> off are the </a:t>
            </a:r>
            <a:r>
              <a:rPr lang="it-IT" sz="2000" dirty="0" err="1"/>
              <a:t>mean</a:t>
            </a:r>
            <a:r>
              <a:rPr lang="it-IT" sz="2000" dirty="0"/>
              <a:t> </a:t>
            </a:r>
            <a:r>
              <a:rPr lang="it-IT" sz="2000" dirty="0" err="1"/>
              <a:t>values</a:t>
            </a:r>
            <a:r>
              <a:rPr lang="it-IT" sz="2000" dirty="0"/>
              <a:t> for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tray</a:t>
            </a:r>
            <a:r>
              <a:rPr lang="it-IT" sz="2000" dirty="0"/>
              <a:t> position </a:t>
            </a:r>
            <a:r>
              <a:rPr lang="it-IT" sz="2000" dirty="0" err="1"/>
              <a:t>between</a:t>
            </a:r>
            <a:r>
              <a:rPr lang="it-IT" sz="2000" dirty="0"/>
              <a:t> the </a:t>
            </a:r>
            <a:r>
              <a:rPr lang="it-IT" sz="2000" dirty="0" err="1"/>
              <a:t>two</a:t>
            </a:r>
            <a:r>
              <a:rPr lang="it-IT" sz="2000" dirty="0"/>
              <a:t> steps </a:t>
            </a:r>
            <a:r>
              <a:rPr lang="it-IT" sz="2000" dirty="0" err="1"/>
              <a:t>given</a:t>
            </a:r>
            <a:r>
              <a:rPr lang="it-IT" sz="2000" dirty="0"/>
              <a:t> the </a:t>
            </a:r>
            <a:r>
              <a:rPr lang="it-IT" sz="2000" dirty="0" err="1"/>
              <a:t>previous</a:t>
            </a:r>
            <a:r>
              <a:rPr lang="it-IT" sz="2000" dirty="0"/>
              <a:t> </a:t>
            </a:r>
            <a:r>
              <a:rPr lang="it-IT" sz="2000" dirty="0" err="1"/>
              <a:t>hystograms</a:t>
            </a:r>
            <a:endParaRPr lang="it-IT" sz="2000" dirty="0"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516054" y="294348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Comparison step 1 vs step 3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26</a:t>
            </a:fld>
            <a:endParaRPr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103C01AC-5262-2226-E229-579ED7BA1C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89070"/>
              </p:ext>
            </p:extLst>
          </p:nvPr>
        </p:nvGraphicFramePr>
        <p:xfrm>
          <a:off x="4571999" y="2657067"/>
          <a:ext cx="3048000" cy="2651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38748672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078936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100" b="0" i="0" u="none" strike="noStrike" cap="none" dirty="0" err="1">
                          <a:solidFill>
                            <a:schemeClr val="bg1"/>
                          </a:solidFill>
                          <a:latin typeface="Montserrat Medium"/>
                          <a:sym typeface="Montserrat Medium"/>
                        </a:rPr>
                        <a:t>Tray</a:t>
                      </a:r>
                      <a:endParaRPr lang="it-IT" sz="1100" b="0" i="0" u="none" strike="noStrike" cap="none" dirty="0">
                        <a:solidFill>
                          <a:schemeClr val="bg1"/>
                        </a:solidFill>
                        <a:latin typeface="Montserrat Medium"/>
                        <a:sym typeface="Montserrat Medium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shift 1-3</a:t>
                      </a:r>
                      <a:b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it-IT" sz="1100" b="0" i="0" u="none" strike="noStrike" cap="none" dirty="0">
                          <a:solidFill>
                            <a:schemeClr val="bg1"/>
                          </a:solidFill>
                          <a:latin typeface="Montserrat Medium"/>
                          <a:ea typeface="+mn-ea"/>
                          <a:cs typeface="+mn-cs"/>
                          <a:sym typeface="Arial"/>
                        </a:rPr>
                        <a:t>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558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6,45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990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5,48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84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5,60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2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3,03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872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2,30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80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average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4,57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328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379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43318" y="356693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Final considerations</a:t>
            </a:r>
            <a:endParaRPr dirty="0"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623454" y="2143818"/>
            <a:ext cx="11149446" cy="23034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44500" indent="-342900">
              <a:buSzPts val="2000"/>
              <a:buAutoNum type="arabicPeriod"/>
            </a:pPr>
            <a:r>
              <a:rPr lang="en-US" sz="1500" dirty="0"/>
              <a:t>The numerical model has been </a:t>
            </a:r>
            <a:r>
              <a:rPr lang="en-US" sz="1500" dirty="0">
                <a:highlight>
                  <a:srgbClr val="FFFF00"/>
                </a:highlight>
              </a:rPr>
              <a:t>experimentally validated for step </a:t>
            </a:r>
            <a:r>
              <a:rPr lang="en-US" sz="1500" dirty="0"/>
              <a:t>2 and deviation from the experimental values ​​can be considered good.</a:t>
            </a:r>
          </a:p>
          <a:p>
            <a:pPr marL="444500" indent="-342900">
              <a:buSzPts val="2000"/>
              <a:buAutoNum type="arabicPeriod"/>
            </a:pPr>
            <a:endParaRPr lang="en-US" sz="1500" dirty="0"/>
          </a:p>
          <a:p>
            <a:pPr marL="444500" indent="-342900">
              <a:buSzPts val="2000"/>
              <a:buAutoNum type="arabicPeriod"/>
            </a:pPr>
            <a:r>
              <a:rPr lang="en-US" sz="1500" dirty="0"/>
              <a:t> The average deviation of the speed distribution in the trays between </a:t>
            </a:r>
            <a:r>
              <a:rPr lang="en-US" sz="1500" dirty="0">
                <a:highlight>
                  <a:srgbClr val="FFFF00"/>
                </a:highlight>
              </a:rPr>
              <a:t>step 1 and step 3 is less than 5%</a:t>
            </a:r>
            <a:r>
              <a:rPr lang="en-US" sz="1500" dirty="0"/>
              <a:t> at all the levels.</a:t>
            </a:r>
          </a:p>
          <a:p>
            <a:pPr marL="444500" indent="-342900">
              <a:buSzPts val="2000"/>
              <a:buAutoNum type="arabicPeriod"/>
            </a:pPr>
            <a:endParaRPr lang="en-US" sz="1500" dirty="0"/>
          </a:p>
          <a:p>
            <a:pPr marL="444500" indent="-342900">
              <a:buSzPts val="2000"/>
              <a:buAutoNum type="arabicPeriod"/>
            </a:pPr>
            <a:r>
              <a:rPr lang="en-US" sz="1500" dirty="0"/>
              <a:t> Qualitatively, the </a:t>
            </a:r>
            <a:r>
              <a:rPr lang="en-US" sz="1500" dirty="0">
                <a:highlight>
                  <a:srgbClr val="FFFF00"/>
                </a:highlight>
              </a:rPr>
              <a:t>velocity profiles between step 1 and step 2 are very similar</a:t>
            </a:r>
            <a:r>
              <a:rPr lang="en-US" sz="1500" dirty="0"/>
              <a:t>, and the main difference is due to loss of some </a:t>
            </a:r>
            <a:r>
              <a:rPr lang="en-US" sz="1500" dirty="0" err="1">
                <a:highlight>
                  <a:srgbClr val="FFFF00"/>
                </a:highlight>
              </a:rPr>
              <a:t>turobent</a:t>
            </a:r>
            <a:r>
              <a:rPr lang="en-US" sz="1500" dirty="0">
                <a:highlight>
                  <a:srgbClr val="FFFF00"/>
                </a:highlight>
              </a:rPr>
              <a:t> components at the outlet of the fan along the suction axis</a:t>
            </a:r>
            <a:r>
              <a:rPr lang="en-US" sz="1500" dirty="0"/>
              <a:t>.</a:t>
            </a:r>
            <a:endParaRPr lang="it-IT" sz="1600" dirty="0"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9953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43318" y="356693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Conclusion</a:t>
            </a:r>
            <a:endParaRPr dirty="0"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654627" y="1689653"/>
            <a:ext cx="11055928" cy="15834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>
              <a:buSzPts val="2000"/>
              <a:buNone/>
            </a:pPr>
            <a:r>
              <a:rPr lang="it-IT" sz="1800" dirty="0"/>
              <a:t>A </a:t>
            </a:r>
            <a:r>
              <a:rPr lang="it-IT" sz="1800" dirty="0">
                <a:highlight>
                  <a:srgbClr val="FFFF00"/>
                </a:highlight>
              </a:rPr>
              <a:t>good balance </a:t>
            </a:r>
            <a:r>
              <a:rPr lang="it-IT" sz="1800" dirty="0" err="1">
                <a:highlight>
                  <a:srgbClr val="FFFF00"/>
                </a:highlight>
              </a:rPr>
              <a:t>between</a:t>
            </a:r>
            <a:r>
              <a:rPr lang="it-IT" sz="1800" dirty="0">
                <a:highlight>
                  <a:srgbClr val="FFFF00"/>
                </a:highlight>
              </a:rPr>
              <a:t> </a:t>
            </a:r>
            <a:r>
              <a:rPr lang="it-IT" sz="1800" dirty="0" err="1">
                <a:highlight>
                  <a:srgbClr val="FFFF00"/>
                </a:highlight>
              </a:rPr>
              <a:t>accuracy</a:t>
            </a:r>
            <a:r>
              <a:rPr lang="it-IT" sz="1800" dirty="0">
                <a:highlight>
                  <a:srgbClr val="FFFF00"/>
                </a:highlight>
              </a:rPr>
              <a:t> and </a:t>
            </a:r>
            <a:r>
              <a:rPr lang="it-IT" sz="1800" dirty="0" err="1">
                <a:highlight>
                  <a:srgbClr val="FFFF00"/>
                </a:highlight>
              </a:rPr>
              <a:t>computational</a:t>
            </a:r>
            <a:r>
              <a:rPr lang="it-IT" sz="1800" dirty="0">
                <a:highlight>
                  <a:srgbClr val="FFFF00"/>
                </a:highlight>
              </a:rPr>
              <a:t> performances </a:t>
            </a:r>
            <a:r>
              <a:rPr lang="it-IT" sz="1800" dirty="0"/>
              <a:t>can be </a:t>
            </a:r>
            <a:r>
              <a:rPr lang="it-IT" sz="1800" dirty="0" err="1"/>
              <a:t>achieved</a:t>
            </a:r>
            <a:r>
              <a:rPr lang="it-IT" sz="1800" dirty="0"/>
              <a:t> by </a:t>
            </a:r>
            <a:r>
              <a:rPr lang="it-IT" sz="1800" dirty="0" err="1"/>
              <a:t>studing</a:t>
            </a:r>
            <a:r>
              <a:rPr lang="it-IT" sz="1800" dirty="0"/>
              <a:t> the fan alone and </a:t>
            </a:r>
            <a:r>
              <a:rPr lang="it-IT" sz="1800" dirty="0" err="1"/>
              <a:t>then</a:t>
            </a:r>
            <a:r>
              <a:rPr lang="it-IT" sz="1800" dirty="0"/>
              <a:t> </a:t>
            </a:r>
            <a:r>
              <a:rPr lang="it-IT" sz="1800" dirty="0" err="1"/>
              <a:t>imposing</a:t>
            </a:r>
            <a:r>
              <a:rPr lang="it-IT" sz="1800" dirty="0"/>
              <a:t> </a:t>
            </a:r>
            <a:r>
              <a:rPr lang="it-IT" sz="1800" dirty="0" err="1"/>
              <a:t>velocity</a:t>
            </a:r>
            <a:r>
              <a:rPr lang="it-IT" sz="1800" dirty="0"/>
              <a:t> </a:t>
            </a:r>
            <a:r>
              <a:rPr lang="it-IT" sz="1800" dirty="0" err="1"/>
              <a:t>profile</a:t>
            </a:r>
            <a:r>
              <a:rPr lang="it-IT" sz="1800" dirty="0"/>
              <a:t> and pressure</a:t>
            </a:r>
          </a:p>
          <a:p>
            <a:pPr marL="101600" indent="0">
              <a:buSzPts val="2000"/>
              <a:buNone/>
            </a:pPr>
            <a:endParaRPr lang="it-IT" sz="1800" dirty="0"/>
          </a:p>
          <a:p>
            <a:pPr marL="101600" indent="0">
              <a:buSzPts val="2000"/>
              <a:buNone/>
            </a:pPr>
            <a:r>
              <a:rPr lang="it-IT" sz="1800" dirty="0"/>
              <a:t>A </a:t>
            </a:r>
            <a:r>
              <a:rPr lang="it-IT" sz="1800" dirty="0" err="1">
                <a:highlight>
                  <a:srgbClr val="FFFF00"/>
                </a:highlight>
              </a:rPr>
              <a:t>better</a:t>
            </a:r>
            <a:r>
              <a:rPr lang="it-IT" sz="1800" dirty="0">
                <a:highlight>
                  <a:srgbClr val="FFFF00"/>
                </a:highlight>
              </a:rPr>
              <a:t> </a:t>
            </a:r>
            <a:r>
              <a:rPr lang="it-IT" sz="1800" dirty="0" err="1">
                <a:highlight>
                  <a:srgbClr val="FFFF00"/>
                </a:highlight>
              </a:rPr>
              <a:t>usage</a:t>
            </a:r>
            <a:r>
              <a:rPr lang="it-IT" sz="1800" dirty="0">
                <a:highlight>
                  <a:srgbClr val="FFFF00"/>
                </a:highlight>
              </a:rPr>
              <a:t> of the </a:t>
            </a:r>
            <a:r>
              <a:rPr lang="it-IT" sz="1800" dirty="0" err="1">
                <a:highlight>
                  <a:srgbClr val="FFFF00"/>
                </a:highlight>
              </a:rPr>
              <a:t>modules</a:t>
            </a:r>
            <a:r>
              <a:rPr lang="it-IT" sz="1800" dirty="0">
                <a:highlight>
                  <a:srgbClr val="FFFF00"/>
                </a:highlight>
              </a:rPr>
              <a:t> </a:t>
            </a:r>
            <a:r>
              <a:rPr lang="it-IT" sz="1800" dirty="0"/>
              <a:t>can be </a:t>
            </a:r>
            <a:r>
              <a:rPr lang="it-IT" sz="1800" dirty="0" err="1"/>
              <a:t>achieved</a:t>
            </a:r>
            <a:r>
              <a:rPr lang="it-IT" sz="1800" dirty="0"/>
              <a:t> </a:t>
            </a:r>
            <a:r>
              <a:rPr lang="it-IT" sz="1800" dirty="0" err="1"/>
              <a:t>differentiating</a:t>
            </a:r>
            <a:r>
              <a:rPr lang="it-IT" sz="1800" dirty="0"/>
              <a:t> the </a:t>
            </a:r>
            <a:r>
              <a:rPr lang="it-IT" sz="1800" dirty="0" err="1"/>
              <a:t>analysis</a:t>
            </a:r>
            <a:r>
              <a:rPr lang="it-IT" sz="1800" dirty="0"/>
              <a:t> in </a:t>
            </a:r>
            <a:r>
              <a:rPr lang="it-IT" sz="1800" dirty="0" err="1"/>
              <a:t>different</a:t>
            </a:r>
            <a:r>
              <a:rPr lang="it-IT" sz="1800" dirty="0"/>
              <a:t> steps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presented</a:t>
            </a:r>
            <a:endParaRPr lang="it-IT" sz="1800" dirty="0"/>
          </a:p>
          <a:p>
            <a:pPr marL="101600" indent="0">
              <a:buSzPts val="2000"/>
              <a:buNone/>
            </a:pPr>
            <a:endParaRPr lang="it-IT" sz="1800" dirty="0"/>
          </a:p>
          <a:p>
            <a:pPr marL="101600" indent="0">
              <a:buSzPts val="2000"/>
              <a:buNone/>
            </a:pPr>
            <a:endParaRPr lang="it-IT" sz="1800" dirty="0"/>
          </a:p>
          <a:p>
            <a:pPr marL="101600" indent="0">
              <a:buSzPts val="2000"/>
              <a:buNone/>
            </a:pPr>
            <a:endParaRPr lang="it-IT" sz="2000" dirty="0"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28</a:t>
            </a:fld>
            <a:endParaRPr/>
          </a:p>
        </p:txBody>
      </p:sp>
      <p:pic>
        <p:nvPicPr>
          <p:cNvPr id="5" name="Immagine 4" descr="Immagine che contiene Blu intenso, Blu elettrico, arte&#10;&#10;Descrizione generata automaticamente">
            <a:extLst>
              <a:ext uri="{FF2B5EF4-FFF2-40B4-BE49-F238E27FC236}">
                <a16:creationId xmlns:a16="http://schemas.microsoft.com/office/drawing/2014/main" id="{23DFB1F7-43F6-996C-49B2-0EF13B784EA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l="4015" t="7120" r="13825" b="6364"/>
          <a:stretch/>
        </p:blipFill>
        <p:spPr>
          <a:xfrm>
            <a:off x="6808953" y="3273136"/>
            <a:ext cx="4060494" cy="3206836"/>
          </a:xfrm>
          <a:prstGeom prst="rect">
            <a:avLst/>
          </a:prstGeom>
        </p:spPr>
      </p:pic>
      <p:pic>
        <p:nvPicPr>
          <p:cNvPr id="3" name="Immagine 2" descr="Immagine che contiene interno, soffitto, macchina, fabbrica&#10;&#10;Descrizione generata automaticamente">
            <a:extLst>
              <a:ext uri="{FF2B5EF4-FFF2-40B4-BE49-F238E27FC236}">
                <a16:creationId xmlns:a16="http://schemas.microsoft.com/office/drawing/2014/main" id="{5F38C5AC-4991-F05E-3D95-B182798A66C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8216" r="11321" b="11424"/>
          <a:stretch/>
        </p:blipFill>
        <p:spPr>
          <a:xfrm>
            <a:off x="2357316" y="3429000"/>
            <a:ext cx="3264166" cy="2962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47661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1"/>
          <p:cNvSpPr txBox="1">
            <a:spLocks noGrp="1"/>
          </p:cNvSpPr>
          <p:nvPr>
            <p:ph type="sldNum" idx="12"/>
          </p:nvPr>
        </p:nvSpPr>
        <p:spPr>
          <a:xfrm>
            <a:off x="10080784" y="6333134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fld id="{00000000-1234-1234-1234-123412341234}" type="slidenum">
              <a:rPr lang="it"/>
              <a:pPr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370694" y="273007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/>
              <a:t>Basic Hypothesis</a:t>
            </a:r>
            <a:endParaRPr dirty="0"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1750208" y="1523788"/>
            <a:ext cx="8520600" cy="126857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>
              <a:buSzPts val="2000"/>
              <a:buNone/>
            </a:pPr>
            <a:r>
              <a:rPr lang="it-IT" sz="2000" dirty="0"/>
              <a:t>The </a:t>
            </a:r>
            <a:r>
              <a:rPr lang="it-IT" sz="2000" dirty="0" err="1"/>
              <a:t>classical</a:t>
            </a:r>
            <a:r>
              <a:rPr lang="it-IT" sz="2000" dirty="0"/>
              <a:t> way to investigate the </a:t>
            </a:r>
            <a:r>
              <a:rPr lang="it-IT" sz="2000" dirty="0" err="1"/>
              <a:t>forced</a:t>
            </a:r>
            <a:r>
              <a:rPr lang="it-IT" sz="2000" dirty="0"/>
              <a:t> </a:t>
            </a:r>
            <a:r>
              <a:rPr lang="it-IT" sz="2000" dirty="0" err="1"/>
              <a:t>ventilation</a:t>
            </a:r>
            <a:r>
              <a:rPr lang="it-IT" sz="2000" dirty="0"/>
              <a:t> and </a:t>
            </a:r>
            <a:r>
              <a:rPr lang="it-IT" sz="2000" dirty="0" err="1"/>
              <a:t>thermal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in a </a:t>
            </a:r>
            <a:r>
              <a:rPr lang="it-IT" sz="2000" dirty="0" err="1"/>
              <a:t>closed</a:t>
            </a:r>
            <a:r>
              <a:rPr lang="it-IT" sz="2000" dirty="0"/>
              <a:t> </a:t>
            </a:r>
            <a:r>
              <a:rPr lang="it-IT" sz="2000" dirty="0" err="1"/>
              <a:t>chamber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to simulate the </a:t>
            </a:r>
            <a:r>
              <a:rPr lang="it-IT" sz="2000" b="1" dirty="0" err="1">
                <a:solidFill>
                  <a:srgbClr val="FF0000"/>
                </a:solidFill>
              </a:rPr>
              <a:t>coupled</a:t>
            </a:r>
            <a:r>
              <a:rPr lang="it-IT" sz="2000" b="1" dirty="0">
                <a:solidFill>
                  <a:srgbClr val="FF0000"/>
                </a:solidFill>
              </a:rPr>
              <a:t> CFD and HT </a:t>
            </a:r>
            <a:r>
              <a:rPr lang="it-IT" sz="2000" dirty="0" err="1"/>
              <a:t>problem</a:t>
            </a:r>
            <a:r>
              <a:rPr lang="it-IT" sz="2000" dirty="0"/>
              <a:t> in the full domain</a:t>
            </a:r>
          </a:p>
          <a:p>
            <a:pPr indent="-355600">
              <a:buSzPts val="2000"/>
            </a:pPr>
            <a:endParaRPr sz="2800" dirty="0"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3</a:t>
            </a:fld>
            <a:endParaRPr/>
          </a:p>
        </p:txBody>
      </p:sp>
      <p:sp>
        <p:nvSpPr>
          <p:cNvPr id="2" name="Google Shape;60;p9">
            <a:extLst>
              <a:ext uri="{FF2B5EF4-FFF2-40B4-BE49-F238E27FC236}">
                <a16:creationId xmlns:a16="http://schemas.microsoft.com/office/drawing/2014/main" id="{37BC3218-1032-0ABB-1C77-44E38CD02612}"/>
              </a:ext>
            </a:extLst>
          </p:cNvPr>
          <p:cNvSpPr txBox="1">
            <a:spLocks/>
          </p:cNvSpPr>
          <p:nvPr/>
        </p:nvSpPr>
        <p:spPr>
          <a:xfrm>
            <a:off x="1750208" y="3207942"/>
            <a:ext cx="8520600" cy="1268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>
              <a:buSzPts val="2000"/>
              <a:buNone/>
            </a:pPr>
            <a:r>
              <a:rPr lang="en-US" sz="2000" dirty="0"/>
              <a:t>A simpler, but less accurate way to make the same investigation is to </a:t>
            </a:r>
            <a:r>
              <a:rPr lang="en-US" sz="2000" b="1" dirty="0">
                <a:solidFill>
                  <a:srgbClr val="FF0000"/>
                </a:solidFill>
              </a:rPr>
              <a:t>separate the study of the driving force (fan) from the effect in the remaining chamber.</a:t>
            </a:r>
          </a:p>
          <a:p>
            <a:pPr indent="-355600">
              <a:buSzPts val="2000"/>
            </a:pPr>
            <a:endParaRPr lang="en-US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1951F88-4DB5-777F-9FA9-C5501B38BFE6}"/>
              </a:ext>
            </a:extLst>
          </p:cNvPr>
          <p:cNvSpPr txBox="1"/>
          <p:nvPr/>
        </p:nvSpPr>
        <p:spPr>
          <a:xfrm>
            <a:off x="2898752" y="5054682"/>
            <a:ext cx="6556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7030A0"/>
                </a:solidFill>
              </a:rPr>
              <a:t>How good </a:t>
            </a:r>
            <a:r>
              <a:rPr lang="it-IT" sz="3200" b="1" dirty="0" err="1">
                <a:solidFill>
                  <a:srgbClr val="7030A0"/>
                </a:solidFill>
              </a:rPr>
              <a:t>this</a:t>
            </a:r>
            <a:r>
              <a:rPr lang="it-IT" sz="3200" b="1" dirty="0">
                <a:solidFill>
                  <a:srgbClr val="7030A0"/>
                </a:solidFill>
              </a:rPr>
              <a:t> </a:t>
            </a:r>
            <a:r>
              <a:rPr lang="it-IT" sz="3200" b="1" dirty="0" err="1">
                <a:solidFill>
                  <a:srgbClr val="7030A0"/>
                </a:solidFill>
              </a:rPr>
              <a:t>accuracy</a:t>
            </a:r>
            <a:r>
              <a:rPr lang="it-IT" sz="3200" b="1" dirty="0">
                <a:solidFill>
                  <a:srgbClr val="7030A0"/>
                </a:solidFill>
              </a:rPr>
              <a:t> can be?</a:t>
            </a:r>
          </a:p>
        </p:txBody>
      </p:sp>
    </p:spTree>
    <p:extLst>
      <p:ext uri="{BB962C8B-B14F-4D97-AF65-F5344CB8AC3E}">
        <p14:creationId xmlns:p14="http://schemas.microsoft.com/office/powerpoint/2010/main" val="404688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ilindro 22">
            <a:extLst>
              <a:ext uri="{FF2B5EF4-FFF2-40B4-BE49-F238E27FC236}">
                <a16:creationId xmlns:a16="http://schemas.microsoft.com/office/drawing/2014/main" id="{F0AD9373-9544-F5BA-E3A5-C83E37165683}"/>
              </a:ext>
            </a:extLst>
          </p:cNvPr>
          <p:cNvSpPr/>
          <p:nvPr/>
        </p:nvSpPr>
        <p:spPr>
          <a:xfrm>
            <a:off x="4233000" y="5553477"/>
            <a:ext cx="2416095" cy="701411"/>
          </a:xfrm>
          <a:prstGeom prst="can">
            <a:avLst>
              <a:gd name="adj" fmla="val 50000"/>
            </a:avLst>
          </a:prstGeom>
          <a:solidFill>
            <a:srgbClr val="B3E7BE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534105" y="322158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General concept</a:t>
            </a:r>
            <a:endParaRPr dirty="0"/>
          </a:p>
        </p:txBody>
      </p:sp>
      <p:sp>
        <p:nvSpPr>
          <p:cNvPr id="6" name="Google Shape;60;p9">
            <a:extLst>
              <a:ext uri="{FF2B5EF4-FFF2-40B4-BE49-F238E27FC236}">
                <a16:creationId xmlns:a16="http://schemas.microsoft.com/office/drawing/2014/main" id="{25E55B95-3C60-1279-8126-F823A6C9DF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05361" y="1845908"/>
            <a:ext cx="2416095" cy="11494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101600" indent="0" algn="ctr">
              <a:buSzPts val="2000"/>
              <a:buNone/>
            </a:pPr>
            <a:r>
              <a:rPr lang="it-IT" sz="2000" dirty="0"/>
              <a:t>CFD + HT</a:t>
            </a:r>
          </a:p>
          <a:p>
            <a:pPr marL="101600" indent="0" algn="ctr">
              <a:buSzPts val="2000"/>
              <a:buNone/>
            </a:pPr>
            <a:r>
              <a:rPr lang="it-IT" sz="2000" dirty="0" err="1"/>
              <a:t>Complex</a:t>
            </a:r>
            <a:r>
              <a:rPr lang="it-IT" sz="2000" dirty="0"/>
              <a:t> domain</a:t>
            </a:r>
          </a:p>
          <a:p>
            <a:pPr indent="-355600" algn="ctr">
              <a:buSzPts val="2000"/>
            </a:pPr>
            <a:endParaRPr sz="2800" dirty="0"/>
          </a:p>
        </p:txBody>
      </p:sp>
      <p:sp>
        <p:nvSpPr>
          <p:cNvPr id="7" name="Google Shape;60;p9">
            <a:extLst>
              <a:ext uri="{FF2B5EF4-FFF2-40B4-BE49-F238E27FC236}">
                <a16:creationId xmlns:a16="http://schemas.microsoft.com/office/drawing/2014/main" id="{4CD1F456-031F-527D-4FFD-17ABB7B477DA}"/>
              </a:ext>
            </a:extLst>
          </p:cNvPr>
          <p:cNvSpPr txBox="1">
            <a:spLocks/>
          </p:cNvSpPr>
          <p:nvPr/>
        </p:nvSpPr>
        <p:spPr>
          <a:xfrm>
            <a:off x="4889864" y="1950124"/>
            <a:ext cx="1826159" cy="1632153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81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2000" dirty="0"/>
              <a:t>CFD </a:t>
            </a:r>
          </a:p>
          <a:p>
            <a:pPr marL="101600" indent="0" algn="ctr">
              <a:buSzPts val="2000"/>
              <a:buNone/>
            </a:pPr>
            <a:r>
              <a:rPr lang="en-US" sz="2000" dirty="0"/>
              <a:t>Pipe &amp; </a:t>
            </a:r>
            <a:r>
              <a:rPr lang="en-US" sz="2000" dirty="0" err="1"/>
              <a:t>Distibutor</a:t>
            </a:r>
            <a:r>
              <a:rPr lang="en-US" sz="2000" dirty="0"/>
              <a:t> domain</a:t>
            </a:r>
            <a:endParaRPr lang="en-US" sz="2800" dirty="0"/>
          </a:p>
        </p:txBody>
      </p:sp>
      <p:sp>
        <p:nvSpPr>
          <p:cNvPr id="8" name="Google Shape;60;p9">
            <a:extLst>
              <a:ext uri="{FF2B5EF4-FFF2-40B4-BE49-F238E27FC236}">
                <a16:creationId xmlns:a16="http://schemas.microsoft.com/office/drawing/2014/main" id="{D6B0C09A-917C-9616-596C-69D274D518BC}"/>
              </a:ext>
            </a:extLst>
          </p:cNvPr>
          <p:cNvSpPr txBox="1">
            <a:spLocks/>
          </p:cNvSpPr>
          <p:nvPr/>
        </p:nvSpPr>
        <p:spPr>
          <a:xfrm>
            <a:off x="2016435" y="1122190"/>
            <a:ext cx="486631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3200" dirty="0"/>
              <a:t>1</a:t>
            </a:r>
          </a:p>
          <a:p>
            <a:pPr indent="-355600" algn="ctr">
              <a:buSzPts val="2000"/>
            </a:pPr>
            <a:endParaRPr lang="en-US" sz="4000" dirty="0"/>
          </a:p>
        </p:txBody>
      </p:sp>
      <p:sp>
        <p:nvSpPr>
          <p:cNvPr id="9" name="Google Shape;60;p9">
            <a:extLst>
              <a:ext uri="{FF2B5EF4-FFF2-40B4-BE49-F238E27FC236}">
                <a16:creationId xmlns:a16="http://schemas.microsoft.com/office/drawing/2014/main" id="{894987E6-E5C2-1F0F-920C-A5F273C8289E}"/>
              </a:ext>
            </a:extLst>
          </p:cNvPr>
          <p:cNvSpPr txBox="1">
            <a:spLocks/>
          </p:cNvSpPr>
          <p:nvPr/>
        </p:nvSpPr>
        <p:spPr>
          <a:xfrm>
            <a:off x="7713323" y="1016259"/>
            <a:ext cx="486631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3200" dirty="0"/>
              <a:t>2</a:t>
            </a:r>
          </a:p>
          <a:p>
            <a:pPr indent="-355600" algn="ctr">
              <a:buSzPts val="2000"/>
            </a:pPr>
            <a:endParaRPr lang="en-US" sz="4000" dirty="0"/>
          </a:p>
        </p:txBody>
      </p:sp>
      <p:sp>
        <p:nvSpPr>
          <p:cNvPr id="12" name="Google Shape;60;p9">
            <a:extLst>
              <a:ext uri="{FF2B5EF4-FFF2-40B4-BE49-F238E27FC236}">
                <a16:creationId xmlns:a16="http://schemas.microsoft.com/office/drawing/2014/main" id="{DDB85B42-BB17-6DD7-8FCA-E0BD93705E88}"/>
              </a:ext>
            </a:extLst>
          </p:cNvPr>
          <p:cNvSpPr txBox="1">
            <a:spLocks/>
          </p:cNvSpPr>
          <p:nvPr/>
        </p:nvSpPr>
        <p:spPr>
          <a:xfrm>
            <a:off x="9180415" y="1900941"/>
            <a:ext cx="1826159" cy="163215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2000" dirty="0"/>
              <a:t>HT </a:t>
            </a:r>
          </a:p>
          <a:p>
            <a:pPr marL="101600" indent="0" algn="ctr">
              <a:buSzPts val="2000"/>
              <a:buNone/>
            </a:pPr>
            <a:r>
              <a:rPr lang="en-US" sz="2000" dirty="0"/>
              <a:t>Chamber domain</a:t>
            </a:r>
            <a:endParaRPr lang="en-US" sz="2800" dirty="0"/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67536589-D360-E740-EA28-D86D77ED54F3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5802944" y="1384505"/>
            <a:ext cx="1909096" cy="5656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A8926DFC-07A3-3CA4-6009-DB37295C37A5}"/>
              </a:ext>
            </a:extLst>
          </p:cNvPr>
          <p:cNvCxnSpPr>
            <a:cxnSpLocks/>
          </p:cNvCxnSpPr>
          <p:nvPr/>
        </p:nvCxnSpPr>
        <p:spPr>
          <a:xfrm>
            <a:off x="8166930" y="1364282"/>
            <a:ext cx="1316052" cy="52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ilindro 21">
            <a:extLst>
              <a:ext uri="{FF2B5EF4-FFF2-40B4-BE49-F238E27FC236}">
                <a16:creationId xmlns:a16="http://schemas.microsoft.com/office/drawing/2014/main" id="{A35CAB7A-5C30-58C1-5BA2-EBAE6E6C81B7}"/>
              </a:ext>
            </a:extLst>
          </p:cNvPr>
          <p:cNvSpPr/>
          <p:nvPr/>
        </p:nvSpPr>
        <p:spPr>
          <a:xfrm>
            <a:off x="5234571" y="4140157"/>
            <a:ext cx="412955" cy="1632153"/>
          </a:xfrm>
          <a:prstGeom prst="can">
            <a:avLst/>
          </a:prstGeom>
          <a:solidFill>
            <a:srgbClr val="B3E7BE"/>
          </a:solidFill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ilindro 23">
            <a:extLst>
              <a:ext uri="{FF2B5EF4-FFF2-40B4-BE49-F238E27FC236}">
                <a16:creationId xmlns:a16="http://schemas.microsoft.com/office/drawing/2014/main" id="{4BA4EF9B-5374-FCBA-4297-37C5899D788E}"/>
              </a:ext>
            </a:extLst>
          </p:cNvPr>
          <p:cNvSpPr/>
          <p:nvPr/>
        </p:nvSpPr>
        <p:spPr>
          <a:xfrm>
            <a:off x="5234571" y="5779219"/>
            <a:ext cx="412955" cy="327389"/>
          </a:xfrm>
          <a:prstGeom prst="can">
            <a:avLst/>
          </a:prstGeom>
          <a:solidFill>
            <a:srgbClr val="B3E7BE"/>
          </a:solidFill>
          <a:ln w="95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228EC9A7-3D33-C9C5-B147-CC8200ECD7E9}"/>
              </a:ext>
            </a:extLst>
          </p:cNvPr>
          <p:cNvCxnSpPr>
            <a:cxnSpLocks/>
          </p:cNvCxnSpPr>
          <p:nvPr/>
        </p:nvCxnSpPr>
        <p:spPr>
          <a:xfrm flipH="1">
            <a:off x="5469113" y="4242167"/>
            <a:ext cx="1375195" cy="517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Google Shape;60;p9">
            <a:extLst>
              <a:ext uri="{FF2B5EF4-FFF2-40B4-BE49-F238E27FC236}">
                <a16:creationId xmlns:a16="http://schemas.microsoft.com/office/drawing/2014/main" id="{1359EABC-73EF-2E47-3CD9-4DBBF558158C}"/>
              </a:ext>
            </a:extLst>
          </p:cNvPr>
          <p:cNvSpPr txBox="1">
            <a:spLocks/>
          </p:cNvSpPr>
          <p:nvPr/>
        </p:nvSpPr>
        <p:spPr>
          <a:xfrm>
            <a:off x="6445054" y="3914476"/>
            <a:ext cx="859151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pipe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sp>
        <p:nvSpPr>
          <p:cNvPr id="27" name="Google Shape;60;p9">
            <a:extLst>
              <a:ext uri="{FF2B5EF4-FFF2-40B4-BE49-F238E27FC236}">
                <a16:creationId xmlns:a16="http://schemas.microsoft.com/office/drawing/2014/main" id="{623B73C9-1225-0248-8704-4FECCFD7DBB8}"/>
              </a:ext>
            </a:extLst>
          </p:cNvPr>
          <p:cNvSpPr txBox="1">
            <a:spLocks/>
          </p:cNvSpPr>
          <p:nvPr/>
        </p:nvSpPr>
        <p:spPr>
          <a:xfrm>
            <a:off x="4418024" y="6518553"/>
            <a:ext cx="1751575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distributor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14892D62-8B0B-3CDD-F93E-80614F40C7F6}"/>
              </a:ext>
            </a:extLst>
          </p:cNvPr>
          <p:cNvCxnSpPr>
            <a:cxnSpLocks/>
          </p:cNvCxnSpPr>
          <p:nvPr/>
        </p:nvCxnSpPr>
        <p:spPr>
          <a:xfrm flipH="1" flipV="1">
            <a:off x="5100499" y="6083700"/>
            <a:ext cx="96467" cy="584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Google Shape;60;p9">
            <a:extLst>
              <a:ext uri="{FF2B5EF4-FFF2-40B4-BE49-F238E27FC236}">
                <a16:creationId xmlns:a16="http://schemas.microsoft.com/office/drawing/2014/main" id="{81296E80-68DA-D197-48C5-004B0295E9BB}"/>
              </a:ext>
            </a:extLst>
          </p:cNvPr>
          <p:cNvSpPr txBox="1">
            <a:spLocks/>
          </p:cNvSpPr>
          <p:nvPr/>
        </p:nvSpPr>
        <p:spPr>
          <a:xfrm>
            <a:off x="5788660" y="6530569"/>
            <a:ext cx="1751575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radial fan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9DA7F1C0-811C-0D7D-62B8-64B2F922E02A}"/>
              </a:ext>
            </a:extLst>
          </p:cNvPr>
          <p:cNvCxnSpPr>
            <a:cxnSpLocks/>
            <a:stCxn id="31" idx="0"/>
          </p:cNvCxnSpPr>
          <p:nvPr/>
        </p:nvCxnSpPr>
        <p:spPr>
          <a:xfrm flipH="1" flipV="1">
            <a:off x="5562473" y="6037741"/>
            <a:ext cx="1101974" cy="4928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Freccia a destra 33">
            <a:extLst>
              <a:ext uri="{FF2B5EF4-FFF2-40B4-BE49-F238E27FC236}">
                <a16:creationId xmlns:a16="http://schemas.microsoft.com/office/drawing/2014/main" id="{E13250B1-9A2D-1DDC-F5F1-02A5F2E4DFD5}"/>
              </a:ext>
            </a:extLst>
          </p:cNvPr>
          <p:cNvSpPr/>
          <p:nvPr/>
        </p:nvSpPr>
        <p:spPr>
          <a:xfrm>
            <a:off x="6608281" y="5774136"/>
            <a:ext cx="390082" cy="21781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a destra 34">
            <a:extLst>
              <a:ext uri="{FF2B5EF4-FFF2-40B4-BE49-F238E27FC236}">
                <a16:creationId xmlns:a16="http://schemas.microsoft.com/office/drawing/2014/main" id="{83478597-B05F-F1E0-4187-D38A36127C1B}"/>
              </a:ext>
            </a:extLst>
          </p:cNvPr>
          <p:cNvSpPr/>
          <p:nvPr/>
        </p:nvSpPr>
        <p:spPr>
          <a:xfrm rot="1840539">
            <a:off x="6335512" y="5995328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a destra 35">
            <a:extLst>
              <a:ext uri="{FF2B5EF4-FFF2-40B4-BE49-F238E27FC236}">
                <a16:creationId xmlns:a16="http://schemas.microsoft.com/office/drawing/2014/main" id="{E666D61C-187E-86DF-F812-2D303DEAFADF}"/>
              </a:ext>
            </a:extLst>
          </p:cNvPr>
          <p:cNvSpPr/>
          <p:nvPr/>
        </p:nvSpPr>
        <p:spPr>
          <a:xfrm rot="2930186">
            <a:off x="5808007" y="6118622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a destra 36">
            <a:extLst>
              <a:ext uri="{FF2B5EF4-FFF2-40B4-BE49-F238E27FC236}">
                <a16:creationId xmlns:a16="http://schemas.microsoft.com/office/drawing/2014/main" id="{CF6175D7-9DAD-5F52-FE61-C2F00ADC905C}"/>
              </a:ext>
            </a:extLst>
          </p:cNvPr>
          <p:cNvSpPr/>
          <p:nvPr/>
        </p:nvSpPr>
        <p:spPr>
          <a:xfrm rot="8082621">
            <a:off x="4837866" y="6171166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a destra 37">
            <a:extLst>
              <a:ext uri="{FF2B5EF4-FFF2-40B4-BE49-F238E27FC236}">
                <a16:creationId xmlns:a16="http://schemas.microsoft.com/office/drawing/2014/main" id="{23B5580A-2D7B-2D6C-4150-1B7E1B8BBD45}"/>
              </a:ext>
            </a:extLst>
          </p:cNvPr>
          <p:cNvSpPr/>
          <p:nvPr/>
        </p:nvSpPr>
        <p:spPr>
          <a:xfrm rot="5400000">
            <a:off x="5326920" y="6273091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a destra 38">
            <a:extLst>
              <a:ext uri="{FF2B5EF4-FFF2-40B4-BE49-F238E27FC236}">
                <a16:creationId xmlns:a16="http://schemas.microsoft.com/office/drawing/2014/main" id="{69398372-1376-2B62-B066-2DEE67787555}"/>
              </a:ext>
            </a:extLst>
          </p:cNvPr>
          <p:cNvSpPr/>
          <p:nvPr/>
        </p:nvSpPr>
        <p:spPr>
          <a:xfrm rot="8740931">
            <a:off x="4341887" y="6118621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a destra 39">
            <a:extLst>
              <a:ext uri="{FF2B5EF4-FFF2-40B4-BE49-F238E27FC236}">
                <a16:creationId xmlns:a16="http://schemas.microsoft.com/office/drawing/2014/main" id="{7E03E1F1-B21C-A60C-7CBC-83779FD003FE}"/>
              </a:ext>
            </a:extLst>
          </p:cNvPr>
          <p:cNvSpPr/>
          <p:nvPr/>
        </p:nvSpPr>
        <p:spPr>
          <a:xfrm rot="10800000">
            <a:off x="3999852" y="5898955"/>
            <a:ext cx="343960" cy="18474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a destra 40">
            <a:extLst>
              <a:ext uri="{FF2B5EF4-FFF2-40B4-BE49-F238E27FC236}">
                <a16:creationId xmlns:a16="http://schemas.microsoft.com/office/drawing/2014/main" id="{843C58C5-17C0-4B37-4420-6F1710E8401D}"/>
              </a:ext>
            </a:extLst>
          </p:cNvPr>
          <p:cNvSpPr/>
          <p:nvPr/>
        </p:nvSpPr>
        <p:spPr>
          <a:xfrm rot="5400000">
            <a:off x="5216909" y="3676802"/>
            <a:ext cx="467243" cy="4129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ubo 41">
            <a:extLst>
              <a:ext uri="{FF2B5EF4-FFF2-40B4-BE49-F238E27FC236}">
                <a16:creationId xmlns:a16="http://schemas.microsoft.com/office/drawing/2014/main" id="{E2BC1A2D-03D8-3A7E-39FC-7E17F931FF71}"/>
              </a:ext>
            </a:extLst>
          </p:cNvPr>
          <p:cNvSpPr/>
          <p:nvPr/>
        </p:nvSpPr>
        <p:spPr>
          <a:xfrm>
            <a:off x="673855" y="3956252"/>
            <a:ext cx="2633885" cy="2183492"/>
          </a:xfrm>
          <a:prstGeom prst="cube">
            <a:avLst>
              <a:gd name="adj" fmla="val 28602"/>
            </a:avLst>
          </a:prstGeom>
          <a:solidFill>
            <a:srgbClr val="DBF5FC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E7E24D76-D79C-67CA-2893-445B123A0C4F}"/>
              </a:ext>
            </a:extLst>
          </p:cNvPr>
          <p:cNvSpPr/>
          <p:nvPr/>
        </p:nvSpPr>
        <p:spPr>
          <a:xfrm>
            <a:off x="1662567" y="4578786"/>
            <a:ext cx="960583" cy="91903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4AC53EC1-3934-138D-1580-5ED3F802F3BE}"/>
              </a:ext>
            </a:extLst>
          </p:cNvPr>
          <p:cNvSpPr/>
          <p:nvPr/>
        </p:nvSpPr>
        <p:spPr>
          <a:xfrm>
            <a:off x="1989488" y="4899392"/>
            <a:ext cx="306739" cy="2778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Parallelogramma 48">
            <a:extLst>
              <a:ext uri="{FF2B5EF4-FFF2-40B4-BE49-F238E27FC236}">
                <a16:creationId xmlns:a16="http://schemas.microsoft.com/office/drawing/2014/main" id="{1C7C0D63-DF25-51FA-6048-4D895A897E60}"/>
              </a:ext>
            </a:extLst>
          </p:cNvPr>
          <p:cNvSpPr/>
          <p:nvPr/>
        </p:nvSpPr>
        <p:spPr>
          <a:xfrm>
            <a:off x="2076408" y="4578786"/>
            <a:ext cx="219819" cy="320607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Parallelogramma 49">
            <a:extLst>
              <a:ext uri="{FF2B5EF4-FFF2-40B4-BE49-F238E27FC236}">
                <a16:creationId xmlns:a16="http://schemas.microsoft.com/office/drawing/2014/main" id="{5F88BC73-202D-01ED-C660-9A852761DF5C}"/>
              </a:ext>
            </a:extLst>
          </p:cNvPr>
          <p:cNvSpPr/>
          <p:nvPr/>
        </p:nvSpPr>
        <p:spPr>
          <a:xfrm rot="17660119">
            <a:off x="1765114" y="4739090"/>
            <a:ext cx="219819" cy="320607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Parallelogramma 50">
            <a:extLst>
              <a:ext uri="{FF2B5EF4-FFF2-40B4-BE49-F238E27FC236}">
                <a16:creationId xmlns:a16="http://schemas.microsoft.com/office/drawing/2014/main" id="{A4E1556F-AD09-D19A-23BE-740DB86FD0F6}"/>
              </a:ext>
            </a:extLst>
          </p:cNvPr>
          <p:cNvSpPr/>
          <p:nvPr/>
        </p:nvSpPr>
        <p:spPr>
          <a:xfrm rot="13223023">
            <a:off x="1816909" y="5088495"/>
            <a:ext cx="219819" cy="320607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Parallelogramma 51">
            <a:extLst>
              <a:ext uri="{FF2B5EF4-FFF2-40B4-BE49-F238E27FC236}">
                <a16:creationId xmlns:a16="http://schemas.microsoft.com/office/drawing/2014/main" id="{6A79893A-E692-EA88-80CD-8E14774A2C9D}"/>
              </a:ext>
            </a:extLst>
          </p:cNvPr>
          <p:cNvSpPr/>
          <p:nvPr/>
        </p:nvSpPr>
        <p:spPr>
          <a:xfrm rot="8950642">
            <a:off x="2193995" y="5143538"/>
            <a:ext cx="219819" cy="320607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Parallelogramma 52">
            <a:extLst>
              <a:ext uri="{FF2B5EF4-FFF2-40B4-BE49-F238E27FC236}">
                <a16:creationId xmlns:a16="http://schemas.microsoft.com/office/drawing/2014/main" id="{E23D532D-C657-1BCC-4952-9563B083714C}"/>
              </a:ext>
            </a:extLst>
          </p:cNvPr>
          <p:cNvSpPr/>
          <p:nvPr/>
        </p:nvSpPr>
        <p:spPr>
          <a:xfrm rot="4683465">
            <a:off x="2346621" y="4844325"/>
            <a:ext cx="219819" cy="320607"/>
          </a:xfrm>
          <a:prstGeom prst="parallelogram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B87BA037-EF14-2A1D-A9E4-DE1722E4EB90}"/>
              </a:ext>
            </a:extLst>
          </p:cNvPr>
          <p:cNvCxnSpPr>
            <a:cxnSpLocks/>
          </p:cNvCxnSpPr>
          <p:nvPr/>
        </p:nvCxnSpPr>
        <p:spPr>
          <a:xfrm flipH="1">
            <a:off x="1309277" y="5530847"/>
            <a:ext cx="1998463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2537A2D5-8A50-822B-5978-BEDAF6AC6D09}"/>
              </a:ext>
            </a:extLst>
          </p:cNvPr>
          <p:cNvCxnSpPr>
            <a:cxnSpLocks/>
          </p:cNvCxnSpPr>
          <p:nvPr/>
        </p:nvCxnSpPr>
        <p:spPr>
          <a:xfrm>
            <a:off x="1313511" y="3956253"/>
            <a:ext cx="0" cy="157459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diritto 60">
            <a:extLst>
              <a:ext uri="{FF2B5EF4-FFF2-40B4-BE49-F238E27FC236}">
                <a16:creationId xmlns:a16="http://schemas.microsoft.com/office/drawing/2014/main" id="{0874BCE0-A514-41FA-8264-2C823DCA1AF1}"/>
              </a:ext>
            </a:extLst>
          </p:cNvPr>
          <p:cNvCxnSpPr>
            <a:cxnSpLocks/>
          </p:cNvCxnSpPr>
          <p:nvPr/>
        </p:nvCxnSpPr>
        <p:spPr>
          <a:xfrm flipH="1">
            <a:off x="673854" y="5530847"/>
            <a:ext cx="635422" cy="60883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Cubo 66">
            <a:extLst>
              <a:ext uri="{FF2B5EF4-FFF2-40B4-BE49-F238E27FC236}">
                <a16:creationId xmlns:a16="http://schemas.microsoft.com/office/drawing/2014/main" id="{C525F29D-C15D-6235-C381-17BFB1C6C6FD}"/>
              </a:ext>
            </a:extLst>
          </p:cNvPr>
          <p:cNvSpPr/>
          <p:nvPr/>
        </p:nvSpPr>
        <p:spPr>
          <a:xfrm>
            <a:off x="8614825" y="4041407"/>
            <a:ext cx="2633885" cy="2183492"/>
          </a:xfrm>
          <a:prstGeom prst="cube">
            <a:avLst>
              <a:gd name="adj" fmla="val 28602"/>
            </a:avLst>
          </a:prstGeom>
          <a:solidFill>
            <a:srgbClr val="FFE4B8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5" name="Connettore diritto 74">
            <a:extLst>
              <a:ext uri="{FF2B5EF4-FFF2-40B4-BE49-F238E27FC236}">
                <a16:creationId xmlns:a16="http://schemas.microsoft.com/office/drawing/2014/main" id="{00011899-762A-60A9-F4DA-4E750BE595D2}"/>
              </a:ext>
            </a:extLst>
          </p:cNvPr>
          <p:cNvCxnSpPr>
            <a:cxnSpLocks/>
          </p:cNvCxnSpPr>
          <p:nvPr/>
        </p:nvCxnSpPr>
        <p:spPr>
          <a:xfrm flipH="1">
            <a:off x="9322408" y="5627930"/>
            <a:ext cx="1998463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diritto 75">
            <a:extLst>
              <a:ext uri="{FF2B5EF4-FFF2-40B4-BE49-F238E27FC236}">
                <a16:creationId xmlns:a16="http://schemas.microsoft.com/office/drawing/2014/main" id="{31D2BDE2-4F80-C648-85E5-C641384DE0D0}"/>
              </a:ext>
            </a:extLst>
          </p:cNvPr>
          <p:cNvCxnSpPr>
            <a:cxnSpLocks/>
          </p:cNvCxnSpPr>
          <p:nvPr/>
        </p:nvCxnSpPr>
        <p:spPr>
          <a:xfrm>
            <a:off x="9326642" y="4053336"/>
            <a:ext cx="0" cy="157459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diritto 76">
            <a:extLst>
              <a:ext uri="{FF2B5EF4-FFF2-40B4-BE49-F238E27FC236}">
                <a16:creationId xmlns:a16="http://schemas.microsoft.com/office/drawing/2014/main" id="{737238B4-8E77-9C73-F5BC-CF5F22013936}"/>
              </a:ext>
            </a:extLst>
          </p:cNvPr>
          <p:cNvCxnSpPr>
            <a:cxnSpLocks/>
          </p:cNvCxnSpPr>
          <p:nvPr/>
        </p:nvCxnSpPr>
        <p:spPr>
          <a:xfrm flipH="1">
            <a:off x="8686985" y="5627930"/>
            <a:ext cx="635422" cy="60883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e 80">
            <a:extLst>
              <a:ext uri="{FF2B5EF4-FFF2-40B4-BE49-F238E27FC236}">
                <a16:creationId xmlns:a16="http://schemas.microsoft.com/office/drawing/2014/main" id="{DE66F17D-0019-3365-DAFE-16313CDE4770}"/>
              </a:ext>
            </a:extLst>
          </p:cNvPr>
          <p:cNvSpPr/>
          <p:nvPr/>
        </p:nvSpPr>
        <p:spPr>
          <a:xfrm>
            <a:off x="9615088" y="4588480"/>
            <a:ext cx="960583" cy="91903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2" name="Ovale 81">
            <a:extLst>
              <a:ext uri="{FF2B5EF4-FFF2-40B4-BE49-F238E27FC236}">
                <a16:creationId xmlns:a16="http://schemas.microsoft.com/office/drawing/2014/main" id="{2F610103-3DCA-F5FA-2E58-BA44BF186CAB}"/>
              </a:ext>
            </a:extLst>
          </p:cNvPr>
          <p:cNvSpPr/>
          <p:nvPr/>
        </p:nvSpPr>
        <p:spPr>
          <a:xfrm>
            <a:off x="9475501" y="4710680"/>
            <a:ext cx="960583" cy="91903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Google Shape;60;p9">
            <a:extLst>
              <a:ext uri="{FF2B5EF4-FFF2-40B4-BE49-F238E27FC236}">
                <a16:creationId xmlns:a16="http://schemas.microsoft.com/office/drawing/2014/main" id="{BB975A42-25E8-240E-D865-92589D3CFDCA}"/>
              </a:ext>
            </a:extLst>
          </p:cNvPr>
          <p:cNvSpPr txBox="1">
            <a:spLocks/>
          </p:cNvSpPr>
          <p:nvPr/>
        </p:nvSpPr>
        <p:spPr>
          <a:xfrm>
            <a:off x="1893596" y="3531421"/>
            <a:ext cx="1631303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Complex fan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15F85FC6-17F7-8146-B0D9-544689BA6ECE}"/>
              </a:ext>
            </a:extLst>
          </p:cNvPr>
          <p:cNvCxnSpPr>
            <a:cxnSpLocks/>
          </p:cNvCxnSpPr>
          <p:nvPr/>
        </p:nvCxnSpPr>
        <p:spPr>
          <a:xfrm flipH="1">
            <a:off x="2257514" y="3891400"/>
            <a:ext cx="428121" cy="7779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Google Shape;60;p9">
            <a:extLst>
              <a:ext uri="{FF2B5EF4-FFF2-40B4-BE49-F238E27FC236}">
                <a16:creationId xmlns:a16="http://schemas.microsoft.com/office/drawing/2014/main" id="{1E5623EF-92A0-F2B0-210B-1CD7731E5D9D}"/>
              </a:ext>
            </a:extLst>
          </p:cNvPr>
          <p:cNvSpPr txBox="1">
            <a:spLocks/>
          </p:cNvSpPr>
          <p:nvPr/>
        </p:nvSpPr>
        <p:spPr>
          <a:xfrm>
            <a:off x="991565" y="6456718"/>
            <a:ext cx="1644542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chamber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88" name="Connettore diritto 87">
            <a:extLst>
              <a:ext uri="{FF2B5EF4-FFF2-40B4-BE49-F238E27FC236}">
                <a16:creationId xmlns:a16="http://schemas.microsoft.com/office/drawing/2014/main" id="{0B5520A7-6EAA-6A82-8FFA-284285CD1FBA}"/>
              </a:ext>
            </a:extLst>
          </p:cNvPr>
          <p:cNvCxnSpPr>
            <a:cxnSpLocks/>
          </p:cNvCxnSpPr>
          <p:nvPr/>
        </p:nvCxnSpPr>
        <p:spPr>
          <a:xfrm flipH="1">
            <a:off x="1488932" y="5778645"/>
            <a:ext cx="428121" cy="7779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Google Shape;60;p9">
            <a:extLst>
              <a:ext uri="{FF2B5EF4-FFF2-40B4-BE49-F238E27FC236}">
                <a16:creationId xmlns:a16="http://schemas.microsoft.com/office/drawing/2014/main" id="{B4E3CA96-F08D-FED1-8C15-B5966A9BA56C}"/>
              </a:ext>
            </a:extLst>
          </p:cNvPr>
          <p:cNvSpPr txBox="1">
            <a:spLocks/>
          </p:cNvSpPr>
          <p:nvPr/>
        </p:nvSpPr>
        <p:spPr>
          <a:xfrm>
            <a:off x="8813030" y="3612921"/>
            <a:ext cx="2450988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Cylindrical velocity profile and pressure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90" name="Connettore diritto 89">
            <a:extLst>
              <a:ext uri="{FF2B5EF4-FFF2-40B4-BE49-F238E27FC236}">
                <a16:creationId xmlns:a16="http://schemas.microsoft.com/office/drawing/2014/main" id="{4EC6D0B7-8D1A-3E0A-B6FD-330528BC08FF}"/>
              </a:ext>
            </a:extLst>
          </p:cNvPr>
          <p:cNvCxnSpPr>
            <a:cxnSpLocks/>
          </p:cNvCxnSpPr>
          <p:nvPr/>
        </p:nvCxnSpPr>
        <p:spPr>
          <a:xfrm>
            <a:off x="9542927" y="4017688"/>
            <a:ext cx="550567" cy="7206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Google Shape;60;p9">
            <a:extLst>
              <a:ext uri="{FF2B5EF4-FFF2-40B4-BE49-F238E27FC236}">
                <a16:creationId xmlns:a16="http://schemas.microsoft.com/office/drawing/2014/main" id="{62788D1C-A949-2099-41B6-6603F955AB1B}"/>
              </a:ext>
            </a:extLst>
          </p:cNvPr>
          <p:cNvSpPr txBox="1">
            <a:spLocks/>
          </p:cNvSpPr>
          <p:nvPr/>
        </p:nvSpPr>
        <p:spPr>
          <a:xfrm>
            <a:off x="8983157" y="6488261"/>
            <a:ext cx="1644542" cy="467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101600" indent="0" algn="ctr">
              <a:buSzPts val="2000"/>
              <a:buNone/>
            </a:pPr>
            <a:r>
              <a:rPr lang="en-US" sz="1500" dirty="0"/>
              <a:t>chamber</a:t>
            </a:r>
          </a:p>
          <a:p>
            <a:pPr indent="-355600" algn="ctr">
              <a:buSzPts val="2000"/>
            </a:pPr>
            <a:endParaRPr lang="en-US" sz="1500" dirty="0"/>
          </a:p>
        </p:txBody>
      </p:sp>
      <p:cxnSp>
        <p:nvCxnSpPr>
          <p:cNvPr id="95" name="Connettore diritto 94">
            <a:extLst>
              <a:ext uri="{FF2B5EF4-FFF2-40B4-BE49-F238E27FC236}">
                <a16:creationId xmlns:a16="http://schemas.microsoft.com/office/drawing/2014/main" id="{CD420939-B6C3-D3BB-2997-1E6355B3C9D7}"/>
              </a:ext>
            </a:extLst>
          </p:cNvPr>
          <p:cNvCxnSpPr>
            <a:cxnSpLocks/>
          </p:cNvCxnSpPr>
          <p:nvPr/>
        </p:nvCxnSpPr>
        <p:spPr>
          <a:xfrm flipH="1">
            <a:off x="9480524" y="5810188"/>
            <a:ext cx="428121" cy="7779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275DB4B3-D7AF-9D69-5D00-69E9BF764E94}"/>
              </a:ext>
            </a:extLst>
          </p:cNvPr>
          <p:cNvSpPr txBox="1"/>
          <p:nvPr/>
        </p:nvSpPr>
        <p:spPr>
          <a:xfrm>
            <a:off x="2854243" y="1691462"/>
            <a:ext cx="80342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1</a:t>
            </a: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00E5620C-C811-A5ED-7C0C-3CC083AA2D42}"/>
              </a:ext>
            </a:extLst>
          </p:cNvPr>
          <p:cNvSpPr txBox="1"/>
          <p:nvPr/>
        </p:nvSpPr>
        <p:spPr>
          <a:xfrm>
            <a:off x="6194938" y="1818403"/>
            <a:ext cx="80342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2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B5112CA5-66EB-7BFC-F8BA-BE1DC4A77347}"/>
              </a:ext>
            </a:extLst>
          </p:cNvPr>
          <p:cNvSpPr txBox="1"/>
          <p:nvPr/>
        </p:nvSpPr>
        <p:spPr>
          <a:xfrm>
            <a:off x="10396508" y="1780525"/>
            <a:ext cx="80342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3</a:t>
            </a:r>
          </a:p>
        </p:txBody>
      </p:sp>
    </p:spTree>
    <p:extLst>
      <p:ext uri="{BB962C8B-B14F-4D97-AF65-F5344CB8AC3E}">
        <p14:creationId xmlns:p14="http://schemas.microsoft.com/office/powerpoint/2010/main" val="418924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483402" y="1307062"/>
            <a:ext cx="5206755" cy="5435260"/>
          </a:xfrm>
          <a:prstGeom prst="rect">
            <a:avLst/>
          </a:prstGeom>
        </p:spPr>
        <p:txBody>
          <a:bodyPr spcFirstLastPara="1" wrap="square" lIns="91425" tIns="90000" rIns="91425" bIns="90000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it-IT" sz="1800" dirty="0"/>
              <a:t>The </a:t>
            </a:r>
            <a:r>
              <a:rPr lang="it-IT" sz="1800" dirty="0" err="1"/>
              <a:t>analysis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characterized</a:t>
            </a:r>
            <a:r>
              <a:rPr lang="it-IT" sz="1800" dirty="0"/>
              <a:t> by </a:t>
            </a:r>
            <a:r>
              <a:rPr lang="it-IT" sz="1800" dirty="0" err="1"/>
              <a:t>three</a:t>
            </a:r>
            <a:r>
              <a:rPr lang="it-IT" sz="1800" dirty="0"/>
              <a:t> steps:</a:t>
            </a:r>
            <a:endParaRPr lang="it-IT" sz="1600" dirty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2000" i="1" dirty="0"/>
              <a:t>Step 1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 err="1"/>
              <a:t>Need</a:t>
            </a:r>
            <a:r>
              <a:rPr lang="it-IT" sz="1600" dirty="0"/>
              <a:t> of </a:t>
            </a:r>
            <a:r>
              <a:rPr lang="it-IT" sz="1600" dirty="0" err="1"/>
              <a:t>both</a:t>
            </a:r>
            <a:r>
              <a:rPr lang="it-IT" sz="1600" dirty="0"/>
              <a:t> CFD and HT </a:t>
            </a:r>
            <a:r>
              <a:rPr lang="it-IT" sz="1600" dirty="0" err="1"/>
              <a:t>modules</a:t>
            </a:r>
            <a:r>
              <a:rPr lang="it-IT" sz="1600" dirty="0"/>
              <a:t> for the </a:t>
            </a:r>
            <a:r>
              <a:rPr lang="it-IT" sz="1600" dirty="0" err="1"/>
              <a:t>entire</a:t>
            </a:r>
            <a:r>
              <a:rPr lang="it-IT" sz="1600" dirty="0"/>
              <a:t> </a:t>
            </a:r>
            <a:r>
              <a:rPr lang="it-IT" sz="1600" dirty="0" err="1"/>
              <a:t>simulation</a:t>
            </a:r>
            <a:r>
              <a:rPr lang="it-IT" sz="1600" dirty="0"/>
              <a:t> time over a </a:t>
            </a:r>
            <a:r>
              <a:rPr lang="it-IT" sz="1600" dirty="0" err="1"/>
              <a:t>complex</a:t>
            </a:r>
            <a:r>
              <a:rPr lang="it-IT" sz="1600" dirty="0"/>
              <a:t> domain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it-IT" sz="1600" dirty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2000" i="1" dirty="0"/>
              <a:t>Step 2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 err="1"/>
              <a:t>Need</a:t>
            </a:r>
            <a:r>
              <a:rPr lang="it-IT" sz="1600" dirty="0"/>
              <a:t> of </a:t>
            </a:r>
            <a:r>
              <a:rPr lang="it-IT" sz="1600" dirty="0" err="1"/>
              <a:t>only</a:t>
            </a:r>
            <a:r>
              <a:rPr lang="it-IT" sz="1600" dirty="0"/>
              <a:t> the CFD </a:t>
            </a:r>
            <a:r>
              <a:rPr lang="it-IT" sz="1600" dirty="0" err="1"/>
              <a:t>module</a:t>
            </a:r>
            <a:r>
              <a:rPr lang="it-IT" sz="1600" dirty="0"/>
              <a:t> for a </a:t>
            </a:r>
            <a:r>
              <a:rPr lang="it-IT" sz="1600" dirty="0" err="1"/>
              <a:t>simplified</a:t>
            </a:r>
            <a:r>
              <a:rPr lang="it-IT" sz="1600" dirty="0"/>
              <a:t> domain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it-IT" sz="1600" dirty="0"/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2000" i="1" dirty="0"/>
              <a:t>Step 3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 err="1"/>
              <a:t>Need</a:t>
            </a:r>
            <a:r>
              <a:rPr lang="it-IT" sz="1600" dirty="0"/>
              <a:t> of the </a:t>
            </a:r>
            <a:r>
              <a:rPr lang="it-IT" sz="1600" dirty="0" err="1"/>
              <a:t>only</a:t>
            </a:r>
            <a:r>
              <a:rPr lang="it-IT" sz="1600" dirty="0"/>
              <a:t> HT </a:t>
            </a:r>
            <a:r>
              <a:rPr lang="it-IT" sz="1600" dirty="0" err="1"/>
              <a:t>module</a:t>
            </a:r>
            <a:r>
              <a:rPr lang="it-IT" sz="1600" dirty="0"/>
              <a:t> for the </a:t>
            </a:r>
            <a:r>
              <a:rPr lang="it-IT" sz="1600" dirty="0" err="1"/>
              <a:t>chamber</a:t>
            </a:r>
            <a:r>
              <a:rPr lang="it-IT" sz="1600" dirty="0"/>
              <a:t> domain (</a:t>
            </a:r>
            <a:r>
              <a:rPr lang="it-IT" sz="1600" dirty="0" err="1"/>
              <a:t>complexity</a:t>
            </a:r>
            <a:r>
              <a:rPr lang="it-IT" sz="1600" dirty="0"/>
              <a:t> of the fan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excluded</a:t>
            </a:r>
            <a:r>
              <a:rPr lang="it-IT" sz="1600" dirty="0"/>
              <a:t>)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370694" y="377438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Steps 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5</a:t>
            </a:fld>
            <a:endParaRPr/>
          </a:p>
        </p:txBody>
      </p:sp>
      <p:pic>
        <p:nvPicPr>
          <p:cNvPr id="3" name="Immagine 2" descr="Immagine che contiene testo, schermata, numero, diagramma&#10;&#10;Descrizione generata automaticamente">
            <a:extLst>
              <a:ext uri="{FF2B5EF4-FFF2-40B4-BE49-F238E27FC236}">
                <a16:creationId xmlns:a16="http://schemas.microsoft.com/office/drawing/2014/main" id="{E216E6A6-F264-B805-4B4F-CB500CB1A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412" y="1140938"/>
            <a:ext cx="5430311" cy="5287595"/>
          </a:xfrm>
          <a:prstGeom prst="rect">
            <a:avLst/>
          </a:prstGeom>
        </p:spPr>
      </p:pic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CC7115AD-82D4-C8DB-5C85-D63DCB9E37CD}"/>
              </a:ext>
            </a:extLst>
          </p:cNvPr>
          <p:cNvSpPr/>
          <p:nvPr/>
        </p:nvSpPr>
        <p:spPr>
          <a:xfrm>
            <a:off x="6096000" y="3784735"/>
            <a:ext cx="4554682" cy="2053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su 4">
            <a:extLst>
              <a:ext uri="{FF2B5EF4-FFF2-40B4-BE49-F238E27FC236}">
                <a16:creationId xmlns:a16="http://schemas.microsoft.com/office/drawing/2014/main" id="{C4A05C28-661A-D4F8-AEDB-E04F618C1889}"/>
              </a:ext>
            </a:extLst>
          </p:cNvPr>
          <p:cNvSpPr/>
          <p:nvPr/>
        </p:nvSpPr>
        <p:spPr>
          <a:xfrm>
            <a:off x="10141527" y="3924498"/>
            <a:ext cx="509155" cy="1143000"/>
          </a:xfrm>
          <a:prstGeom prst="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519640AE-B675-B439-D64E-BC106D3F986E}"/>
              </a:ext>
            </a:extLst>
          </p:cNvPr>
          <p:cNvSpPr/>
          <p:nvPr/>
        </p:nvSpPr>
        <p:spPr>
          <a:xfrm>
            <a:off x="1552030" y="1380239"/>
            <a:ext cx="9462333" cy="1671484"/>
          </a:xfrm>
          <a:prstGeom prst="roundRect">
            <a:avLst/>
          </a:prstGeom>
          <a:solidFill>
            <a:srgbClr val="DBF5FC">
              <a:alpha val="33000"/>
            </a:srgbClr>
          </a:solidFill>
          <a:ln w="127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23191EE2-0933-BC6E-2E0A-6EB2A567AE51}"/>
              </a:ext>
            </a:extLst>
          </p:cNvPr>
          <p:cNvSpPr/>
          <p:nvPr/>
        </p:nvSpPr>
        <p:spPr>
          <a:xfrm>
            <a:off x="1552031" y="1380238"/>
            <a:ext cx="5420268" cy="1671484"/>
          </a:xfrm>
          <a:prstGeom prst="roundRect">
            <a:avLst/>
          </a:prstGeom>
          <a:solidFill>
            <a:srgbClr val="DBF5FC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557506" y="344980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Module usage and timing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6</a:t>
            </a:fld>
            <a:endParaRPr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10F992C-E512-AE3C-9044-B3F4B02CC2D2}"/>
              </a:ext>
            </a:extLst>
          </p:cNvPr>
          <p:cNvSpPr/>
          <p:nvPr/>
        </p:nvSpPr>
        <p:spPr>
          <a:xfrm>
            <a:off x="1848465" y="1788279"/>
            <a:ext cx="835742" cy="855402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CFD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ECE6D0FD-6D65-8F42-68F2-7DB0EB1EBABB}"/>
              </a:ext>
            </a:extLst>
          </p:cNvPr>
          <p:cNvSpPr/>
          <p:nvPr/>
        </p:nvSpPr>
        <p:spPr>
          <a:xfrm>
            <a:off x="2684207" y="1788279"/>
            <a:ext cx="835742" cy="8554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HT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6BA4D4E8-9349-06A0-40C3-DBD781A6A9F0}"/>
              </a:ext>
            </a:extLst>
          </p:cNvPr>
          <p:cNvSpPr/>
          <p:nvPr/>
        </p:nvSpPr>
        <p:spPr>
          <a:xfrm>
            <a:off x="1552031" y="3229892"/>
            <a:ext cx="2872485" cy="1671484"/>
          </a:xfrm>
          <a:prstGeom prst="roundRect">
            <a:avLst/>
          </a:prstGeom>
          <a:solidFill>
            <a:srgbClr val="B3E7BE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ECFFD63E-6AA6-D49D-18C4-E7036066AA67}"/>
              </a:ext>
            </a:extLst>
          </p:cNvPr>
          <p:cNvSpPr/>
          <p:nvPr/>
        </p:nvSpPr>
        <p:spPr>
          <a:xfrm>
            <a:off x="2266336" y="3637933"/>
            <a:ext cx="835742" cy="855402"/>
          </a:xfrm>
          <a:prstGeom prst="rect">
            <a:avLst/>
          </a:prstGeom>
          <a:solidFill>
            <a:srgbClr val="00B0F0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CFD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BA617C7A-4BEC-2DF1-DAEB-6DDA3EBE6CCC}"/>
              </a:ext>
            </a:extLst>
          </p:cNvPr>
          <p:cNvSpPr/>
          <p:nvPr/>
        </p:nvSpPr>
        <p:spPr>
          <a:xfrm>
            <a:off x="4604947" y="3229892"/>
            <a:ext cx="2982105" cy="1671484"/>
          </a:xfrm>
          <a:prstGeom prst="roundRect">
            <a:avLst/>
          </a:prstGeom>
          <a:solidFill>
            <a:srgbClr val="FFF1DC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B561A14-1DCF-7385-3CE1-40254420E41D}"/>
              </a:ext>
            </a:extLst>
          </p:cNvPr>
          <p:cNvSpPr/>
          <p:nvPr/>
        </p:nvSpPr>
        <p:spPr>
          <a:xfrm>
            <a:off x="5319253" y="3637933"/>
            <a:ext cx="835742" cy="8554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HT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59DF5E6-C148-7B81-1F23-548FDA1C8C95}"/>
              </a:ext>
            </a:extLst>
          </p:cNvPr>
          <p:cNvSpPr txBox="1"/>
          <p:nvPr/>
        </p:nvSpPr>
        <p:spPr>
          <a:xfrm>
            <a:off x="1371600" y="3201364"/>
            <a:ext cx="803425" cy="30777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DB29052-F41F-704B-FA91-0784B4434A8E}"/>
              </a:ext>
            </a:extLst>
          </p:cNvPr>
          <p:cNvSpPr txBox="1"/>
          <p:nvPr/>
        </p:nvSpPr>
        <p:spPr>
          <a:xfrm>
            <a:off x="1369729" y="1263076"/>
            <a:ext cx="803425" cy="30777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1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23DEAA1-30AD-67BD-074C-F66E7D463E28}"/>
              </a:ext>
            </a:extLst>
          </p:cNvPr>
          <p:cNvSpPr txBox="1"/>
          <p:nvPr/>
        </p:nvSpPr>
        <p:spPr>
          <a:xfrm>
            <a:off x="4449670" y="3123458"/>
            <a:ext cx="803425" cy="307777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STEP 3</a:t>
            </a: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861A4E19-9DA0-FE6A-4015-B6243EB16476}"/>
              </a:ext>
            </a:extLst>
          </p:cNvPr>
          <p:cNvSpPr/>
          <p:nvPr/>
        </p:nvSpPr>
        <p:spPr>
          <a:xfrm>
            <a:off x="1550056" y="4921043"/>
            <a:ext cx="9924189" cy="1268051"/>
          </a:xfrm>
          <a:prstGeom prst="rightArrow">
            <a:avLst/>
          </a:prstGeom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>
                <a:solidFill>
                  <a:schemeClr val="tx1"/>
                </a:solidFill>
              </a:rPr>
              <a:t>Time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6E934EF-3559-D518-2D38-CFCADDB80E27}"/>
              </a:ext>
            </a:extLst>
          </p:cNvPr>
          <p:cNvCxnSpPr/>
          <p:nvPr/>
        </p:nvCxnSpPr>
        <p:spPr>
          <a:xfrm>
            <a:off x="4424514" y="1189703"/>
            <a:ext cx="0" cy="520126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BE5603C3-3732-1E95-A6FC-C28A25EB296B}"/>
              </a:ext>
            </a:extLst>
          </p:cNvPr>
          <p:cNvCxnSpPr/>
          <p:nvPr/>
        </p:nvCxnSpPr>
        <p:spPr>
          <a:xfrm>
            <a:off x="7591966" y="1276481"/>
            <a:ext cx="0" cy="520126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61D2AA0D-8FC5-DEFB-184B-477F95393957}"/>
              </a:ext>
            </a:extLst>
          </p:cNvPr>
          <p:cNvCxnSpPr/>
          <p:nvPr/>
        </p:nvCxnSpPr>
        <p:spPr>
          <a:xfrm>
            <a:off x="6954645" y="1276481"/>
            <a:ext cx="0" cy="5201265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553A53C-C7DA-9189-83BB-7BB6271C4E67}"/>
              </a:ext>
            </a:extLst>
          </p:cNvPr>
          <p:cNvSpPr txBox="1"/>
          <p:nvPr/>
        </p:nvSpPr>
        <p:spPr>
          <a:xfrm>
            <a:off x="7613420" y="1877610"/>
            <a:ext cx="3649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solidFill>
                  <a:srgbClr val="FF0000"/>
                </a:solidFill>
              </a:rPr>
              <a:t>It</a:t>
            </a:r>
            <a:r>
              <a:rPr lang="it-IT" sz="1200" dirty="0">
                <a:solidFill>
                  <a:srgbClr val="FF0000"/>
                </a:solidFill>
              </a:rPr>
              <a:t> can take </a:t>
            </a:r>
            <a:r>
              <a:rPr lang="it-IT" sz="1200" dirty="0" err="1">
                <a:solidFill>
                  <a:srgbClr val="FF0000"/>
                </a:solidFill>
              </a:rPr>
              <a:t>longer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if</a:t>
            </a:r>
            <a:r>
              <a:rPr lang="it-IT" sz="1200" dirty="0">
                <a:solidFill>
                  <a:srgbClr val="FF0000"/>
                </a:solidFill>
              </a:rPr>
              <a:t> multiple </a:t>
            </a:r>
            <a:r>
              <a:rPr lang="it-IT" sz="1200" dirty="0" err="1">
                <a:solidFill>
                  <a:srgbClr val="FF0000"/>
                </a:solidFill>
              </a:rPr>
              <a:t>angular</a:t>
            </a:r>
            <a:r>
              <a:rPr lang="it-IT" sz="1200" dirty="0">
                <a:solidFill>
                  <a:srgbClr val="FF0000"/>
                </a:solidFill>
              </a:rPr>
              <a:t> position</a:t>
            </a:r>
          </a:p>
          <a:p>
            <a:r>
              <a:rPr lang="it-IT" sz="1200" dirty="0">
                <a:solidFill>
                  <a:srgbClr val="FF0000"/>
                </a:solidFill>
              </a:rPr>
              <a:t> must be </a:t>
            </a:r>
            <a:r>
              <a:rPr lang="it-IT" sz="1200" dirty="0" err="1">
                <a:solidFill>
                  <a:srgbClr val="FF0000"/>
                </a:solidFill>
              </a:rPr>
              <a:t>assessed</a:t>
            </a:r>
            <a:r>
              <a:rPr lang="it-IT" sz="1200" dirty="0">
                <a:solidFill>
                  <a:srgbClr val="FF0000"/>
                </a:solidFill>
              </a:rPr>
              <a:t> for full </a:t>
            </a:r>
            <a:r>
              <a:rPr lang="it-IT" sz="1200" dirty="0" err="1">
                <a:solidFill>
                  <a:srgbClr val="FF0000"/>
                </a:solidFill>
              </a:rPr>
              <a:t>rotation</a:t>
            </a:r>
            <a:r>
              <a:rPr lang="it-IT" sz="1200" dirty="0">
                <a:solidFill>
                  <a:srgbClr val="FF0000"/>
                </a:solidFill>
              </a:rPr>
              <a:t> (the </a:t>
            </a:r>
            <a:r>
              <a:rPr lang="it-IT" sz="1200" dirty="0" err="1">
                <a:solidFill>
                  <a:srgbClr val="FF0000"/>
                </a:solidFill>
              </a:rPr>
              <a:t>lower</a:t>
            </a:r>
            <a:r>
              <a:rPr lang="it-IT" sz="1200" dirty="0">
                <a:solidFill>
                  <a:srgbClr val="FF0000"/>
                </a:solidFill>
              </a:rPr>
              <a:t> the </a:t>
            </a:r>
            <a:r>
              <a:rPr lang="it-IT" sz="1200" dirty="0" err="1">
                <a:solidFill>
                  <a:srgbClr val="FF0000"/>
                </a:solidFill>
              </a:rPr>
              <a:t>number</a:t>
            </a:r>
            <a:r>
              <a:rPr lang="it-IT" sz="1200" dirty="0">
                <a:solidFill>
                  <a:srgbClr val="FF0000"/>
                </a:solidFill>
              </a:rPr>
              <a:t> of </a:t>
            </a:r>
            <a:r>
              <a:rPr lang="it-IT" sz="1200" dirty="0" err="1">
                <a:solidFill>
                  <a:srgbClr val="FF0000"/>
                </a:solidFill>
              </a:rPr>
              <a:t>blades</a:t>
            </a:r>
            <a:r>
              <a:rPr lang="it-IT" sz="1200" dirty="0">
                <a:solidFill>
                  <a:srgbClr val="FF0000"/>
                </a:solidFill>
              </a:rPr>
              <a:t>, the </a:t>
            </a:r>
            <a:r>
              <a:rPr lang="it-IT" sz="1200" dirty="0" err="1">
                <a:solidFill>
                  <a:srgbClr val="FF0000"/>
                </a:solidFill>
              </a:rPr>
              <a:t>higher</a:t>
            </a:r>
            <a:r>
              <a:rPr lang="it-IT" sz="1200" dirty="0">
                <a:solidFill>
                  <a:srgbClr val="FF0000"/>
                </a:solidFill>
              </a:rPr>
              <a:t> the impact)</a:t>
            </a:r>
          </a:p>
        </p:txBody>
      </p:sp>
    </p:spTree>
    <p:extLst>
      <p:ext uri="{BB962C8B-B14F-4D97-AF65-F5344CB8AC3E}">
        <p14:creationId xmlns:p14="http://schemas.microsoft.com/office/powerpoint/2010/main" val="38117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69016" y="270232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1 – Model characteristics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7</a:t>
            </a:fld>
            <a:endParaRPr/>
          </a:p>
        </p:txBody>
      </p:sp>
      <p:sp>
        <p:nvSpPr>
          <p:cNvPr id="29" name="Google Shape;67;p10">
            <a:extLst>
              <a:ext uri="{FF2B5EF4-FFF2-40B4-BE49-F238E27FC236}">
                <a16:creationId xmlns:a16="http://schemas.microsoft.com/office/drawing/2014/main" id="{ABEE2735-8C44-7DEE-4F2C-CC833781978C}"/>
              </a:ext>
            </a:extLst>
          </p:cNvPr>
          <p:cNvSpPr txBox="1">
            <a:spLocks/>
          </p:cNvSpPr>
          <p:nvPr/>
        </p:nvSpPr>
        <p:spPr>
          <a:xfrm>
            <a:off x="346579" y="935940"/>
            <a:ext cx="2303681" cy="647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physics</a:t>
            </a:r>
            <a:r>
              <a:rPr lang="it-IT" sz="1600" dirty="0"/>
              <a:t> setting</a:t>
            </a:r>
            <a:endParaRPr lang="it-IT" sz="1400" dirty="0"/>
          </a:p>
        </p:txBody>
      </p:sp>
      <p:sp>
        <p:nvSpPr>
          <p:cNvPr id="31" name="Google Shape;67;p10">
            <a:extLst>
              <a:ext uri="{FF2B5EF4-FFF2-40B4-BE49-F238E27FC236}">
                <a16:creationId xmlns:a16="http://schemas.microsoft.com/office/drawing/2014/main" id="{30928FE2-7233-5ACC-8CE0-6C71D9EF70D9}"/>
              </a:ext>
            </a:extLst>
          </p:cNvPr>
          <p:cNvSpPr txBox="1">
            <a:spLocks/>
          </p:cNvSpPr>
          <p:nvPr/>
        </p:nvSpPr>
        <p:spPr>
          <a:xfrm>
            <a:off x="7443353" y="778095"/>
            <a:ext cx="3279234" cy="2437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Two </a:t>
            </a:r>
            <a:r>
              <a:rPr lang="it-IT" sz="1600" dirty="0" err="1"/>
              <a:t>frozen</a:t>
            </a:r>
            <a:r>
              <a:rPr lang="it-IT" sz="1600" dirty="0"/>
              <a:t> </a:t>
            </a:r>
            <a:r>
              <a:rPr lang="it-IT" sz="1600" dirty="0" err="1"/>
              <a:t>rotors</a:t>
            </a:r>
            <a:r>
              <a:rPr lang="it-IT" sz="1600" dirty="0"/>
              <a:t> are </a:t>
            </a:r>
            <a:r>
              <a:rPr lang="it-IT" sz="1600" dirty="0" err="1"/>
              <a:t>defined</a:t>
            </a:r>
            <a:endParaRPr lang="it-IT" sz="16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Gravity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included</a:t>
            </a:r>
            <a:endParaRPr lang="it-IT" sz="16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Pressure </a:t>
            </a:r>
            <a:r>
              <a:rPr lang="it-IT" sz="1600" dirty="0" err="1"/>
              <a:t>reference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set </a:t>
            </a:r>
            <a:r>
              <a:rPr lang="it-IT" sz="1600" dirty="0" err="1"/>
              <a:t>at</a:t>
            </a:r>
            <a:r>
              <a:rPr lang="it-IT" sz="1600" dirty="0"/>
              <a:t> one corner</a:t>
            </a:r>
            <a:endParaRPr lang="it-IT" sz="1400" dirty="0"/>
          </a:p>
        </p:txBody>
      </p:sp>
      <p:pic>
        <p:nvPicPr>
          <p:cNvPr id="3" name="Immagine 2" descr="Immagine che contiene testo, Carattere, schermata&#10;&#10;Descrizione generata automaticamente">
            <a:extLst>
              <a:ext uri="{FF2B5EF4-FFF2-40B4-BE49-F238E27FC236}">
                <a16:creationId xmlns:a16="http://schemas.microsoft.com/office/drawing/2014/main" id="{9A325A4F-7445-8A16-F87A-99A06F6A7F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30" y="1652866"/>
            <a:ext cx="2301439" cy="2712955"/>
          </a:xfrm>
          <a:prstGeom prst="rect">
            <a:avLst/>
          </a:prstGeom>
        </p:spPr>
      </p:pic>
      <p:pic>
        <p:nvPicPr>
          <p:cNvPr id="8" name="Immagine 7" descr="Immagine che contiene rosso, fiore, design&#10;&#10;Descrizione generata automaticamente">
            <a:extLst>
              <a:ext uri="{FF2B5EF4-FFF2-40B4-BE49-F238E27FC236}">
                <a16:creationId xmlns:a16="http://schemas.microsoft.com/office/drawing/2014/main" id="{20560EE2-0674-DA6C-9848-A8C0F4715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260" y="1033732"/>
            <a:ext cx="4686802" cy="3737991"/>
          </a:xfrm>
          <a:prstGeom prst="rect">
            <a:avLst/>
          </a:prstGeom>
        </p:spPr>
      </p:pic>
      <p:pic>
        <p:nvPicPr>
          <p:cNvPr id="13" name="Immagine 12" descr="Immagine che contiene Blu intenso, Blu elettrico, arte&#10;&#10;Descrizione generata automaticamente">
            <a:extLst>
              <a:ext uri="{FF2B5EF4-FFF2-40B4-BE49-F238E27FC236}">
                <a16:creationId xmlns:a16="http://schemas.microsoft.com/office/drawing/2014/main" id="{5DA9F2B4-9F74-937D-58FD-BE8D767B3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231" y="2902727"/>
            <a:ext cx="5437239" cy="4077929"/>
          </a:xfrm>
          <a:prstGeom prst="rect">
            <a:avLst/>
          </a:prstGeom>
        </p:spPr>
      </p:pic>
      <p:sp>
        <p:nvSpPr>
          <p:cNvPr id="14" name="Google Shape;67;p10">
            <a:extLst>
              <a:ext uri="{FF2B5EF4-FFF2-40B4-BE49-F238E27FC236}">
                <a16:creationId xmlns:a16="http://schemas.microsoft.com/office/drawing/2014/main" id="{8D620AF5-1795-E1F0-9774-763B9D03F50C}"/>
              </a:ext>
            </a:extLst>
          </p:cNvPr>
          <p:cNvSpPr txBox="1">
            <a:spLocks/>
          </p:cNvSpPr>
          <p:nvPr/>
        </p:nvSpPr>
        <p:spPr>
          <a:xfrm>
            <a:off x="346579" y="4838780"/>
            <a:ext cx="4686802" cy="108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Temperature </a:t>
            </a:r>
            <a:r>
              <a:rPr lang="it-IT" sz="1600" dirty="0" err="1"/>
              <a:t>is</a:t>
            </a:r>
            <a:r>
              <a:rPr lang="it-IT" sz="1600" dirty="0"/>
              <a:t> set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it-IT" sz="1600" dirty="0" err="1"/>
              <a:t>resistors</a:t>
            </a:r>
            <a:r>
              <a:rPr lang="it-IT" sz="1600" dirty="0"/>
              <a:t> </a:t>
            </a:r>
            <a:r>
              <a:rPr lang="it-IT" sz="1600" dirty="0" err="1"/>
              <a:t>surface</a:t>
            </a:r>
            <a:r>
              <a:rPr lang="it-IT" sz="1600" dirty="0"/>
              <a:t> (500 </a:t>
            </a:r>
            <a:r>
              <a:rPr lang="it-IT" sz="1600" dirty="0" err="1"/>
              <a:t>degC</a:t>
            </a:r>
            <a:r>
              <a:rPr lang="it-IT" sz="1600" dirty="0"/>
              <a:t>), </a:t>
            </a:r>
            <a:r>
              <a:rPr lang="it-IT" sz="1600" dirty="0" err="1"/>
              <a:t>thermal</a:t>
            </a:r>
            <a:r>
              <a:rPr lang="it-IT" sz="1600" dirty="0"/>
              <a:t> </a:t>
            </a:r>
            <a:r>
              <a:rPr lang="it-IT" sz="1600" dirty="0" err="1"/>
              <a:t>dissipation</a:t>
            </a:r>
            <a:r>
              <a:rPr lang="it-IT" sz="1600" dirty="0"/>
              <a:t> can </a:t>
            </a:r>
            <a:r>
              <a:rPr lang="it-IT" sz="1600" dirty="0" err="1"/>
              <a:t>occur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door 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46848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1812442" y="1149372"/>
            <a:ext cx="8520600" cy="5990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600" dirty="0"/>
              <a:t>Full domain with fan, carter, </a:t>
            </a:r>
            <a:r>
              <a:rPr lang="it-IT" sz="1600" dirty="0" err="1"/>
              <a:t>resistors</a:t>
            </a:r>
            <a:r>
              <a:rPr lang="it-IT" sz="1600" dirty="0"/>
              <a:t> and </a:t>
            </a:r>
            <a:r>
              <a:rPr lang="it-IT" sz="1600" dirty="0" err="1"/>
              <a:t>cavity</a:t>
            </a:r>
            <a:r>
              <a:rPr lang="it-IT" sz="1600" dirty="0"/>
              <a:t> 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596348" y="263175"/>
            <a:ext cx="8009452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Results - Step 1 – Full oven simulation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8</a:t>
            </a:fld>
            <a:endParaRPr/>
          </a:p>
        </p:txBody>
      </p:sp>
      <p:pic>
        <p:nvPicPr>
          <p:cNvPr id="4" name="Immagine 3" descr="Immagine che contiene schizzo, disegno, design, arte&#10;&#10;Descrizione generata automaticamente">
            <a:extLst>
              <a:ext uri="{FF2B5EF4-FFF2-40B4-BE49-F238E27FC236}">
                <a16:creationId xmlns:a16="http://schemas.microsoft.com/office/drawing/2014/main" id="{9F2B5658-FC3E-4AE9-0D6D-9D10128A29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85"/>
          <a:stretch/>
        </p:blipFill>
        <p:spPr>
          <a:xfrm>
            <a:off x="2521098" y="1905625"/>
            <a:ext cx="7209311" cy="4669042"/>
          </a:xfrm>
          <a:prstGeom prst="rect">
            <a:avLst/>
          </a:prstGeom>
        </p:spPr>
      </p:pic>
      <p:sp>
        <p:nvSpPr>
          <p:cNvPr id="5" name="Google Shape;67;p10">
            <a:extLst>
              <a:ext uri="{FF2B5EF4-FFF2-40B4-BE49-F238E27FC236}">
                <a16:creationId xmlns:a16="http://schemas.microsoft.com/office/drawing/2014/main" id="{FAF396EE-D4EA-1DD7-098C-017573FED28C}"/>
              </a:ext>
            </a:extLst>
          </p:cNvPr>
          <p:cNvSpPr txBox="1">
            <a:spLocks/>
          </p:cNvSpPr>
          <p:nvPr/>
        </p:nvSpPr>
        <p:spPr>
          <a:xfrm rot="16200000">
            <a:off x="8492825" y="3980943"/>
            <a:ext cx="1124207" cy="3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 algn="ctr">
              <a:spcBef>
                <a:spcPts val="400"/>
              </a:spcBef>
              <a:spcAft>
                <a:spcPts val="400"/>
              </a:spcAft>
              <a:buNone/>
            </a:pPr>
            <a:r>
              <a:rPr lang="it-IT" sz="1050" dirty="0" err="1"/>
              <a:t>Mag</a:t>
            </a:r>
            <a:r>
              <a:rPr lang="it-IT" sz="1050" dirty="0"/>
              <a:t>(</a:t>
            </a:r>
            <a:r>
              <a:rPr lang="it-IT" sz="1050" b="1" dirty="0"/>
              <a:t>U</a:t>
            </a:r>
            <a:r>
              <a:rPr lang="it-IT" sz="1050" dirty="0"/>
              <a:t>) (m/s)</a:t>
            </a:r>
          </a:p>
        </p:txBody>
      </p:sp>
      <p:sp>
        <p:nvSpPr>
          <p:cNvPr id="6" name="Google Shape;67;p10">
            <a:extLst>
              <a:ext uri="{FF2B5EF4-FFF2-40B4-BE49-F238E27FC236}">
                <a16:creationId xmlns:a16="http://schemas.microsoft.com/office/drawing/2014/main" id="{28BE5CAF-0E54-609F-564F-C62B6F5D733B}"/>
              </a:ext>
            </a:extLst>
          </p:cNvPr>
          <p:cNvSpPr txBox="1">
            <a:spLocks/>
          </p:cNvSpPr>
          <p:nvPr/>
        </p:nvSpPr>
        <p:spPr>
          <a:xfrm>
            <a:off x="1835700" y="1818000"/>
            <a:ext cx="1370796" cy="16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Fluido </a:t>
            </a:r>
            <a:r>
              <a:rPr lang="it-IT" sz="1100" dirty="0" err="1"/>
              <a:t>weakly</a:t>
            </a:r>
            <a:r>
              <a:rPr lang="it-IT" sz="1100" dirty="0"/>
              <a:t> </a:t>
            </a:r>
            <a:r>
              <a:rPr lang="it-IT" sz="1100" dirty="0" err="1"/>
              <a:t>compressible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it-IT" sz="1100" dirty="0" err="1"/>
              <a:t>Turbolence</a:t>
            </a:r>
            <a:r>
              <a:rPr lang="it-IT" sz="1100" dirty="0"/>
              <a:t> model: k-</a:t>
            </a:r>
            <a:r>
              <a:rPr lang="el-GR" sz="1100" dirty="0"/>
              <a:t>ε</a:t>
            </a:r>
            <a:endParaRPr lang="it-IT" sz="1100" dirty="0"/>
          </a:p>
          <a:p>
            <a:pPr marL="0" indent="0">
              <a:buNone/>
            </a:pPr>
            <a:endParaRPr lang="it-IT" sz="1100" dirty="0"/>
          </a:p>
          <a:p>
            <a:pPr marL="0" indent="0">
              <a:buNone/>
            </a:pPr>
            <a:r>
              <a:rPr lang="el-GR" sz="1100" dirty="0"/>
              <a:t>ω</a:t>
            </a:r>
            <a:r>
              <a:rPr lang="it-IT" sz="1100" dirty="0"/>
              <a:t> = 2000 rpm</a:t>
            </a:r>
          </a:p>
        </p:txBody>
      </p:sp>
      <p:sp>
        <p:nvSpPr>
          <p:cNvPr id="7" name="Google Shape;67;p10">
            <a:extLst>
              <a:ext uri="{FF2B5EF4-FFF2-40B4-BE49-F238E27FC236}">
                <a16:creationId xmlns:a16="http://schemas.microsoft.com/office/drawing/2014/main" id="{2F39822B-1E5F-00EF-3DE4-37BD16047867}"/>
              </a:ext>
            </a:extLst>
          </p:cNvPr>
          <p:cNvSpPr txBox="1">
            <a:spLocks/>
          </p:cNvSpPr>
          <p:nvPr/>
        </p:nvSpPr>
        <p:spPr>
          <a:xfrm>
            <a:off x="7732059" y="1584652"/>
            <a:ext cx="1892328" cy="43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PRESSURE POINT CONSTRAIN: p</a:t>
            </a:r>
            <a:r>
              <a:rPr lang="it-IT" sz="1100" baseline="-25000" dirty="0"/>
              <a:t>stat</a:t>
            </a:r>
            <a:r>
              <a:rPr lang="it-IT" sz="1100" dirty="0"/>
              <a:t> = 0 Pa</a:t>
            </a: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F34F768D-505F-8B4F-83A0-D418C2DF27CD}"/>
              </a:ext>
            </a:extLst>
          </p:cNvPr>
          <p:cNvCxnSpPr>
            <a:cxnSpLocks/>
          </p:cNvCxnSpPr>
          <p:nvPr/>
        </p:nvCxnSpPr>
        <p:spPr>
          <a:xfrm flipV="1">
            <a:off x="7975452" y="2064000"/>
            <a:ext cx="1155199" cy="7374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Google Shape;67;p10">
            <a:extLst>
              <a:ext uri="{FF2B5EF4-FFF2-40B4-BE49-F238E27FC236}">
                <a16:creationId xmlns:a16="http://schemas.microsoft.com/office/drawing/2014/main" id="{78F1C756-96CD-0119-3C25-7C6503BF00C7}"/>
              </a:ext>
            </a:extLst>
          </p:cNvPr>
          <p:cNvSpPr txBox="1">
            <a:spLocks/>
          </p:cNvSpPr>
          <p:nvPr/>
        </p:nvSpPr>
        <p:spPr>
          <a:xfrm>
            <a:off x="2003176" y="4966111"/>
            <a:ext cx="1746828" cy="49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OVEN WALLS: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</a:t>
            </a:r>
            <a:r>
              <a:rPr lang="it-IT" sz="1100" dirty="0" err="1"/>
              <a:t>insulator</a:t>
            </a:r>
            <a:endParaRPr lang="it-IT" sz="1100" dirty="0"/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C2F6A9CE-F968-B18F-21A7-9A4B3024E350}"/>
              </a:ext>
            </a:extLst>
          </p:cNvPr>
          <p:cNvCxnSpPr>
            <a:cxnSpLocks/>
          </p:cNvCxnSpPr>
          <p:nvPr/>
        </p:nvCxnSpPr>
        <p:spPr>
          <a:xfrm flipV="1">
            <a:off x="3657600" y="4719254"/>
            <a:ext cx="589722" cy="3364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Google Shape;67;p10">
            <a:extLst>
              <a:ext uri="{FF2B5EF4-FFF2-40B4-BE49-F238E27FC236}">
                <a16:creationId xmlns:a16="http://schemas.microsoft.com/office/drawing/2014/main" id="{B6BDD35E-E563-9BB4-EB24-6D27B9EE77C5}"/>
              </a:ext>
            </a:extLst>
          </p:cNvPr>
          <p:cNvSpPr txBox="1">
            <a:spLocks/>
          </p:cNvSpPr>
          <p:nvPr/>
        </p:nvSpPr>
        <p:spPr>
          <a:xfrm>
            <a:off x="6581398" y="6224727"/>
            <a:ext cx="1892328" cy="435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OVEN DOOR: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</a:t>
            </a:r>
            <a:r>
              <a:rPr lang="it-IT" sz="1100" dirty="0" err="1"/>
              <a:t>dissipation</a:t>
            </a:r>
            <a:endParaRPr lang="it-IT" sz="1100" dirty="0"/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FAC8792C-A85F-0D5E-F860-0A7DCEE15795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771862" y="5562001"/>
            <a:ext cx="755701" cy="6627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9" name="Google Shape;67;p10">
            <a:extLst>
              <a:ext uri="{FF2B5EF4-FFF2-40B4-BE49-F238E27FC236}">
                <a16:creationId xmlns:a16="http://schemas.microsoft.com/office/drawing/2014/main" id="{7D127B08-5CCE-58AF-66DE-9A5F93FF4F29}"/>
              </a:ext>
            </a:extLst>
          </p:cNvPr>
          <p:cNvSpPr txBox="1">
            <a:spLocks/>
          </p:cNvSpPr>
          <p:nvPr/>
        </p:nvSpPr>
        <p:spPr>
          <a:xfrm>
            <a:off x="4349171" y="1849253"/>
            <a:ext cx="1746828" cy="49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RESISTORS: </a:t>
            </a:r>
            <a:r>
              <a:rPr lang="it-IT" sz="1100" dirty="0" err="1"/>
              <a:t>wall</a:t>
            </a:r>
            <a:r>
              <a:rPr lang="it-IT" sz="1100" dirty="0"/>
              <a:t> + </a:t>
            </a:r>
            <a:r>
              <a:rPr lang="it-IT" sz="1100" dirty="0" err="1"/>
              <a:t>thermal</a:t>
            </a:r>
            <a:r>
              <a:rPr lang="it-IT" sz="1100" dirty="0"/>
              <a:t> source</a:t>
            </a:r>
          </a:p>
        </p:txBody>
      </p:sp>
      <p:sp>
        <p:nvSpPr>
          <p:cNvPr id="30" name="Google Shape;67;p10">
            <a:extLst>
              <a:ext uri="{FF2B5EF4-FFF2-40B4-BE49-F238E27FC236}">
                <a16:creationId xmlns:a16="http://schemas.microsoft.com/office/drawing/2014/main" id="{875BC183-BCDB-AB74-4F7C-95E54C660256}"/>
              </a:ext>
            </a:extLst>
          </p:cNvPr>
          <p:cNvSpPr txBox="1">
            <a:spLocks/>
          </p:cNvSpPr>
          <p:nvPr/>
        </p:nvSpPr>
        <p:spPr>
          <a:xfrm>
            <a:off x="2183478" y="3928556"/>
            <a:ext cx="1234267" cy="49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buNone/>
            </a:pPr>
            <a:r>
              <a:rPr lang="it-IT" sz="1100" dirty="0"/>
              <a:t>FANS: </a:t>
            </a:r>
            <a:r>
              <a:rPr lang="it-IT" sz="1100" dirty="0" err="1"/>
              <a:t>wall</a:t>
            </a:r>
            <a:endParaRPr lang="it-IT" sz="1100" dirty="0"/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3C407A45-4BD9-BB98-8487-C3D866C36BBD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3417744" y="4175413"/>
            <a:ext cx="1425946" cy="2237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C91FF7AF-DDBB-5D1D-6E19-3FC641A5654D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3417744" y="3437979"/>
            <a:ext cx="1472308" cy="7374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F3987599-BAB6-2C9B-80F8-7D9EF12BC509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4797287" y="2342968"/>
            <a:ext cx="425298" cy="3625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8D899FCE-2AD4-837C-0CE8-15F0179DB14E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5222586" y="2342967"/>
            <a:ext cx="605673" cy="2212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37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cerchio, Arte bambini, disegno, schizzo&#10;&#10;Descrizione generata automaticamente">
            <a:extLst>
              <a:ext uri="{FF2B5EF4-FFF2-40B4-BE49-F238E27FC236}">
                <a16:creationId xmlns:a16="http://schemas.microsoft.com/office/drawing/2014/main" id="{DE6D6E1D-F2C7-C69A-A049-AB8E994D0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398" y="3626708"/>
            <a:ext cx="3122418" cy="3063504"/>
          </a:xfrm>
          <a:prstGeom prst="rect">
            <a:avLst/>
          </a:prstGeom>
        </p:spPr>
      </p:pic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69016" y="270232"/>
            <a:ext cx="67701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" dirty="0"/>
              <a:t>Step 2 – Model characteristics</a:t>
            </a: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9996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it"/>
              <a:pPr/>
              <a:t>9</a:t>
            </a:fld>
            <a:endParaRPr/>
          </a:p>
        </p:txBody>
      </p:sp>
      <p:sp>
        <p:nvSpPr>
          <p:cNvPr id="6" name="Google Shape;67;p10">
            <a:extLst>
              <a:ext uri="{FF2B5EF4-FFF2-40B4-BE49-F238E27FC236}">
                <a16:creationId xmlns:a16="http://schemas.microsoft.com/office/drawing/2014/main" id="{BBB6E51C-B169-7D6E-9BB4-74F47FE430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720953" y="3303570"/>
            <a:ext cx="2225863" cy="449877"/>
          </a:xfrm>
          <a:prstGeom prst="rect">
            <a:avLst/>
          </a:prstGeom>
        </p:spPr>
        <p:txBody>
          <a:bodyPr spcFirstLastPara="1" wrap="square" lIns="91425" tIns="90000" rIns="91425" bIns="90000" anchor="t" anchorCtr="0">
            <a:noAutofit/>
          </a:bodyPr>
          <a:lstStyle/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it-IT" sz="1600" dirty="0"/>
              <a:t>Frozen </a:t>
            </a:r>
            <a:r>
              <a:rPr lang="it-IT" sz="1600" dirty="0" err="1"/>
              <a:t>rotor</a:t>
            </a:r>
            <a:endParaRPr lang="it-IT" sz="1400" dirty="0"/>
          </a:p>
        </p:txBody>
      </p:sp>
      <p:pic>
        <p:nvPicPr>
          <p:cNvPr id="18" name="Immagine 17" descr="Immagine che contiene schizzo, cerchio, cartone animato, Arte bambini&#10;&#10;Descrizione generata automaticamente">
            <a:extLst>
              <a:ext uri="{FF2B5EF4-FFF2-40B4-BE49-F238E27FC236}">
                <a16:creationId xmlns:a16="http://schemas.microsoft.com/office/drawing/2014/main" id="{C9D9511C-F8F1-5349-E6DD-B2B492018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657" y="1050997"/>
            <a:ext cx="3197997" cy="2205043"/>
          </a:xfrm>
          <a:prstGeom prst="rect">
            <a:avLst/>
          </a:prstGeom>
        </p:spPr>
      </p:pic>
      <p:pic>
        <p:nvPicPr>
          <p:cNvPr id="20" name="Immagine 19" descr="Immagine che contiene cerchio, disegno, schizzo, linea&#10;&#10;Descrizione generata automaticamente">
            <a:extLst>
              <a:ext uri="{FF2B5EF4-FFF2-40B4-BE49-F238E27FC236}">
                <a16:creationId xmlns:a16="http://schemas.microsoft.com/office/drawing/2014/main" id="{B0B392CE-73D7-93B8-1A6D-39306732A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077" y="3652481"/>
            <a:ext cx="2872989" cy="3063505"/>
          </a:xfrm>
          <a:prstGeom prst="rect">
            <a:avLst/>
          </a:prstGeom>
        </p:spPr>
      </p:pic>
      <p:pic>
        <p:nvPicPr>
          <p:cNvPr id="23" name="Immagine 22" descr="Immagine che contiene cerchio&#10;&#10;Descrizione generata automaticamente">
            <a:extLst>
              <a:ext uri="{FF2B5EF4-FFF2-40B4-BE49-F238E27FC236}">
                <a16:creationId xmlns:a16="http://schemas.microsoft.com/office/drawing/2014/main" id="{0801932D-04ED-D084-5089-E6216623A92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72" r="3987"/>
          <a:stretch/>
        </p:blipFill>
        <p:spPr>
          <a:xfrm>
            <a:off x="8416413" y="3652481"/>
            <a:ext cx="3392129" cy="3037731"/>
          </a:xfrm>
          <a:prstGeom prst="rect">
            <a:avLst/>
          </a:prstGeom>
        </p:spPr>
      </p:pic>
      <p:pic>
        <p:nvPicPr>
          <p:cNvPr id="26" name="Immagine 25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46699CB9-B343-0A80-0409-7AA641DE2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526" y="1703816"/>
            <a:ext cx="2552921" cy="1386960"/>
          </a:xfrm>
          <a:prstGeom prst="rect">
            <a:avLst/>
          </a:prstGeom>
        </p:spPr>
      </p:pic>
      <p:sp>
        <p:nvSpPr>
          <p:cNvPr id="28" name="Google Shape;67;p10">
            <a:extLst>
              <a:ext uri="{FF2B5EF4-FFF2-40B4-BE49-F238E27FC236}">
                <a16:creationId xmlns:a16="http://schemas.microsoft.com/office/drawing/2014/main" id="{854A0751-ECD0-082C-6CC8-8275B9B1AA0B}"/>
              </a:ext>
            </a:extLst>
          </p:cNvPr>
          <p:cNvSpPr txBox="1">
            <a:spLocks/>
          </p:cNvSpPr>
          <p:nvPr/>
        </p:nvSpPr>
        <p:spPr>
          <a:xfrm>
            <a:off x="269839" y="3436374"/>
            <a:ext cx="2303681" cy="647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Inlet</a:t>
            </a:r>
            <a:r>
              <a:rPr lang="it-IT" sz="1600" dirty="0"/>
              <a:t> pressure</a:t>
            </a:r>
            <a:endParaRPr lang="it-IT" sz="1400" dirty="0"/>
          </a:p>
        </p:txBody>
      </p:sp>
      <p:sp>
        <p:nvSpPr>
          <p:cNvPr id="29" name="Google Shape;67;p10">
            <a:extLst>
              <a:ext uri="{FF2B5EF4-FFF2-40B4-BE49-F238E27FC236}">
                <a16:creationId xmlns:a16="http://schemas.microsoft.com/office/drawing/2014/main" id="{ABEE2735-8C44-7DEE-4F2C-CC833781978C}"/>
              </a:ext>
            </a:extLst>
          </p:cNvPr>
          <p:cNvSpPr txBox="1">
            <a:spLocks/>
          </p:cNvSpPr>
          <p:nvPr/>
        </p:nvSpPr>
        <p:spPr>
          <a:xfrm>
            <a:off x="972147" y="1077205"/>
            <a:ext cx="2303681" cy="647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Domain setting</a:t>
            </a:r>
            <a:endParaRPr lang="it-IT" sz="1400" dirty="0"/>
          </a:p>
        </p:txBody>
      </p:sp>
      <p:sp>
        <p:nvSpPr>
          <p:cNvPr id="31" name="Google Shape;67;p10">
            <a:extLst>
              <a:ext uri="{FF2B5EF4-FFF2-40B4-BE49-F238E27FC236}">
                <a16:creationId xmlns:a16="http://schemas.microsoft.com/office/drawing/2014/main" id="{30928FE2-7233-5ACC-8CE0-6C71D9EF70D9}"/>
              </a:ext>
            </a:extLst>
          </p:cNvPr>
          <p:cNvSpPr txBox="1">
            <a:spLocks/>
          </p:cNvSpPr>
          <p:nvPr/>
        </p:nvSpPr>
        <p:spPr>
          <a:xfrm>
            <a:off x="8148360" y="908794"/>
            <a:ext cx="2581566" cy="1172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 err="1"/>
              <a:t>Thin</a:t>
            </a:r>
            <a:r>
              <a:rPr lang="it-IT" sz="1600" dirty="0"/>
              <a:t> </a:t>
            </a:r>
            <a:r>
              <a:rPr lang="it-IT" sz="1600" dirty="0" err="1"/>
              <a:t>faces</a:t>
            </a:r>
            <a:r>
              <a:rPr lang="it-IT" sz="1600" dirty="0"/>
              <a:t> </a:t>
            </a:r>
            <a:r>
              <a:rPr lang="it-IT" sz="1600" dirty="0" err="1"/>
              <a:t>used</a:t>
            </a:r>
            <a:r>
              <a:rPr lang="it-IT" sz="1600" dirty="0"/>
              <a:t> to </a:t>
            </a:r>
            <a:r>
              <a:rPr lang="it-IT" sz="1600" dirty="0" err="1"/>
              <a:t>define</a:t>
            </a:r>
            <a:r>
              <a:rPr lang="it-IT" sz="1600" dirty="0"/>
              <a:t> the fan </a:t>
            </a:r>
            <a:r>
              <a:rPr lang="it-IT" sz="1600" dirty="0" err="1"/>
              <a:t>geometry</a:t>
            </a:r>
            <a:endParaRPr lang="it-IT" sz="1400" dirty="0"/>
          </a:p>
        </p:txBody>
      </p:sp>
      <p:sp>
        <p:nvSpPr>
          <p:cNvPr id="32" name="Google Shape;67;p10">
            <a:extLst>
              <a:ext uri="{FF2B5EF4-FFF2-40B4-BE49-F238E27FC236}">
                <a16:creationId xmlns:a16="http://schemas.microsoft.com/office/drawing/2014/main" id="{6D07E59F-3793-001C-C077-298D5565F61C}"/>
              </a:ext>
            </a:extLst>
          </p:cNvPr>
          <p:cNvSpPr txBox="1">
            <a:spLocks/>
          </p:cNvSpPr>
          <p:nvPr/>
        </p:nvSpPr>
        <p:spPr>
          <a:xfrm>
            <a:off x="9338980" y="3320600"/>
            <a:ext cx="2207222" cy="612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●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marR="0" lvl="1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Montserrat Medium"/>
              <a:buChar char="○"/>
              <a:defRPr sz="2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●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 Medium"/>
              <a:buChar char="○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Montserrat Medium"/>
              <a:buChar char="■"/>
              <a:defRPr sz="1400" b="0" i="0" u="none" strike="noStrike" cap="none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indent="0">
              <a:spcBef>
                <a:spcPts val="1600"/>
              </a:spcBef>
              <a:spcAft>
                <a:spcPts val="1600"/>
              </a:spcAft>
              <a:buFont typeface="Montserrat Medium"/>
              <a:buNone/>
            </a:pPr>
            <a:r>
              <a:rPr lang="it-IT" sz="1600" dirty="0"/>
              <a:t>Outlet pressure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77249260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2412</TotalTime>
  <Words>1804</Words>
  <Application>Microsoft Office PowerPoint</Application>
  <PresentationFormat>Widescreen</PresentationFormat>
  <Paragraphs>478</Paragraphs>
  <Slides>29</Slides>
  <Notes>29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4" baseType="lpstr">
      <vt:lpstr>Montserrat Medium</vt:lpstr>
      <vt:lpstr>Arial</vt:lpstr>
      <vt:lpstr>Montserrat SemiBold</vt:lpstr>
      <vt:lpstr>Book Antiqua</vt:lpstr>
      <vt:lpstr>Simple Light</vt:lpstr>
      <vt:lpstr>Fluid Dynamic Modeling in Oven Chambers: Balancing Accuracy and Computational Efficiency</vt:lpstr>
      <vt:lpstr>Main goal of the investigation</vt:lpstr>
      <vt:lpstr>Basic Hypothesis</vt:lpstr>
      <vt:lpstr>General concept</vt:lpstr>
      <vt:lpstr>Steps </vt:lpstr>
      <vt:lpstr>Module usage and timing</vt:lpstr>
      <vt:lpstr>Step 1 – Model characteristics</vt:lpstr>
      <vt:lpstr>Results - Step 1 – Full oven simulation</vt:lpstr>
      <vt:lpstr>Step 2 – Model characteristics</vt:lpstr>
      <vt:lpstr>Step 2 – simplified domain</vt:lpstr>
      <vt:lpstr>Step 2 – Output quantities </vt:lpstr>
      <vt:lpstr>Step 2 – Experimental validation</vt:lpstr>
      <vt:lpstr>Velocity and pressure U e p – Average over a full rotation step 2 (output)/ step 3 (input)</vt:lpstr>
      <vt:lpstr>Step 3 – Model characteristics</vt:lpstr>
      <vt:lpstr>Results - Step 3 – Simplified simulation Averaged over full rotation</vt:lpstr>
      <vt:lpstr>Results – Velocity profile – step1 vs step2</vt:lpstr>
      <vt:lpstr>Profilo velocità – step1 vs step2</vt:lpstr>
      <vt:lpstr>Profilo velocità – step1 vs step2</vt:lpstr>
      <vt:lpstr>Profilo velocità – step1 vs step2</vt:lpstr>
      <vt:lpstr>General overview – step1 vs step3</vt:lpstr>
      <vt:lpstr>Results Tray 1 position – step 1 vs step 3</vt:lpstr>
      <vt:lpstr>Presentazione standard di PowerPoint</vt:lpstr>
      <vt:lpstr>Results Tray 3 position – step 1 vs step 3</vt:lpstr>
      <vt:lpstr>Presentazione standard di PowerPoint</vt:lpstr>
      <vt:lpstr>Results Tray 5 position – step 1 vs step 3</vt:lpstr>
      <vt:lpstr>Results Comparison step 1 vs step 3</vt:lpstr>
      <vt:lpstr>Final considerations</vt:lpstr>
      <vt:lpstr>Conclusion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CFD di un forno 0611 tramite il modulo Mixer di COMSOL Multiphysics</dc:title>
  <dc:creator>Christian Bianchi</dc:creator>
  <cp:lastModifiedBy>Tecno</cp:lastModifiedBy>
  <cp:revision>17</cp:revision>
  <dcterms:modified xsi:type="dcterms:W3CDTF">2024-10-22T12:27:04Z</dcterms:modified>
</cp:coreProperties>
</file>