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90_BC49C53.xml" ContentType="application/vnd.ms-powerpoint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modernComment_18A_FD40DD64.xml" ContentType="application/vnd.ms-powerpoint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modernComment_18B_E57097FA.xml" ContentType="application/vnd.ms-powerpoint.comments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modernComment_185_4E76DA7F.xml" ContentType="application/vnd.ms-powerpoint.comments+xml"/>
  <Override PartName="/ppt/notesSlides/notesSlide19.xml" ContentType="application/vnd.openxmlformats-officedocument.presentationml.notesSlide+xml"/>
  <Override PartName="/ppt/comments/modernComment_14E_4C292FAB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375" r:id="rId2"/>
    <p:sldId id="322" r:id="rId3"/>
    <p:sldId id="400" r:id="rId4"/>
    <p:sldId id="391" r:id="rId5"/>
    <p:sldId id="392" r:id="rId6"/>
    <p:sldId id="393" r:id="rId7"/>
    <p:sldId id="394" r:id="rId8"/>
    <p:sldId id="396" r:id="rId9"/>
    <p:sldId id="397" r:id="rId10"/>
    <p:sldId id="398" r:id="rId11"/>
    <p:sldId id="399" r:id="rId12"/>
    <p:sldId id="395" r:id="rId13"/>
    <p:sldId id="401" r:id="rId14"/>
    <p:sldId id="388" r:id="rId15"/>
    <p:sldId id="306" r:id="rId16"/>
    <p:sldId id="533" r:id="rId17"/>
    <p:sldId id="540" r:id="rId18"/>
    <p:sldId id="389" r:id="rId19"/>
    <p:sldId id="334" r:id="rId20"/>
  </p:sldIdLst>
  <p:sldSz cx="9144000" cy="5143500" type="screen16x9"/>
  <p:notesSz cx="6797675" cy="9872663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4E9A6B0-7373-07D3-BA04-5419DD3841F4}" name="Bernhard Seifert - FOTEC" initials="BS" userId="S::seifert@fotec.at::1a9ea1d8-ffb0-4827-9a8e-25782c6c3ed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ettiol" initials="LB" lastIdx="3" clrIdx="0">
    <p:extLst>
      <p:ext uri="{19B8F6BF-5375-455C-9EA6-DF929625EA0E}">
        <p15:presenceInfo xmlns:p15="http://schemas.microsoft.com/office/powerpoint/2012/main" userId="S::Bettiol@fotec.at::712f2e40-67b7-4a72-9664-aab37d9876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D62"/>
    <a:srgbClr val="61A4D7"/>
    <a:srgbClr val="68AC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77403" autoAdjust="0"/>
  </p:normalViewPr>
  <p:slideViewPr>
    <p:cSldViewPr snapToGrid="0" snapToObjects="1" showGuides="1">
      <p:cViewPr varScale="1">
        <p:scale>
          <a:sx n="118" d="100"/>
          <a:sy n="118" d="100"/>
        </p:scale>
        <p:origin x="120" y="5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6" d="100"/>
          <a:sy n="86" d="100"/>
        </p:scale>
        <p:origin x="2736" y="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comments/modernComment_14E_4C292FA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95851C0-D88B-4D03-BDC9-7F6D250EA8DA}" authorId="{74E9A6B0-7373-07D3-BA04-5419DD3841F4}" status="resolved" created="2024-09-02T17:17:21.437" complete="100000">
    <pc:sldMkLst xmlns:pc="http://schemas.microsoft.com/office/powerpoint/2013/main/command">
      <pc:docMk/>
      <pc:sldMk cId="1277767595" sldId="334"/>
    </pc:sldMkLst>
    <p188:txBody>
      <a:bodyPr/>
      <a:lstStyle/>
      <a:p>
        <a:r>
          <a:rPr lang="de-AT"/>
          <a:t>Würde ich weglassen</a:t>
        </a:r>
      </a:p>
    </p188:txBody>
  </p188:cm>
</p188:cmLst>
</file>

<file path=ppt/comments/modernComment_185_4E76DA7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DE3B420-020D-48E3-AF2A-26CBC973513D}" authorId="{74E9A6B0-7373-07D3-BA04-5419DD3841F4}" created="2024-09-02T17:16:07.38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316412031" sldId="389"/>
      <ac:spMk id="4" creationId="{D8F34F52-5E30-402B-A186-8388647B7305}"/>
    </ac:deMkLst>
    <p188:replyLst>
      <p188:reply id="{4B26CB85-878B-4E3A-8A82-9E7762599D40}" authorId="{74E9A6B0-7373-07D3-BA04-5419DD3841F4}" created="2024-09-02T17:16:45.515">
        <p188:txBody>
          <a:bodyPr/>
          <a:lstStyle/>
          <a:p>
            <a:r>
              <a:rPr lang="de-AT"/>
              <a:t>Und auf der nächsten Folie kannst du dann erklären, dass man zum Ladungsausgleich auch eine Elektronenquelle brauchen kann</a:t>
            </a:r>
          </a:p>
        </p188:txBody>
      </p188:reply>
    </p188:replyLst>
    <p188:txBody>
      <a:bodyPr/>
      <a:lstStyle/>
      <a:p>
        <a:r>
          <a:rPr lang="de-AT"/>
          <a:t>Da wäre es besser wenn eine Einführungsfolie von ASPOC nimmst, weil mit dem FEEP und dessen Anwendung als Thruster, hat deine Präsentation nicht wirklich viel zu tun</a:t>
        </a:r>
      </a:p>
    </p188:txBody>
  </p188:cm>
</p188:cmLst>
</file>

<file path=ppt/comments/modernComment_18A_FD40DD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B47C8AD-5D13-4E4B-A03D-7155E5A606AB}" authorId="{74E9A6B0-7373-07D3-BA04-5419DD3841F4}" status="resolved" created="2024-09-02T17:19:01.488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248886628" sldId="394"/>
      <ac:graphicFrameMk id="4" creationId="{4C7C2805-C372-E26A-3610-5A8B310849DA}"/>
    </ac:deMkLst>
    <p188:txBody>
      <a:bodyPr/>
      <a:lstStyle/>
      <a:p>
        <a:r>
          <a:rPr lang="de-AT"/>
          <a:t>Vielleicht letzter Punkt "Experimental Verification"</a:t>
        </a:r>
      </a:p>
    </p188:txBody>
  </p188:cm>
</p188:cmLst>
</file>

<file path=ppt/comments/modernComment_18B_E57097F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6FFCECC-5BEE-4B0B-9145-C6B6CB22100C}" authorId="{74E9A6B0-7373-07D3-BA04-5419DD3841F4}" status="resolved" created="2024-09-02T17:38:25.424" complete="100000">
    <pc:sldMkLst xmlns:pc="http://schemas.microsoft.com/office/powerpoint/2013/main/command">
      <pc:docMk/>
      <pc:sldMk cId="3849361402" sldId="395"/>
    </pc:sldMkLst>
    <p188:replyLst>
      <p188:reply id="{22A5075F-6439-468D-B399-39D4CF0D5038}" authorId="{74E9A6B0-7373-07D3-BA04-5419DD3841F4}" created="2024-09-02T17:38:51.046">
        <p188:txBody>
          <a:bodyPr/>
          <a:lstStyle/>
          <a:p>
            <a:r>
              <a:rPr lang="de-AT"/>
              <a:t>Du kannst auch die Ergebnisse von E3P nehmen, wo wir den Chart gemacht haben für preliminary tests</a:t>
            </a:r>
          </a:p>
        </p188:txBody>
      </p188:reply>
      <p188:reply id="{A2F8D2A9-F65C-4F9B-9BB0-97AF1A22CD38}" authorId="{74E9A6B0-7373-07D3-BA04-5419DD3841F4}" created="2024-09-02T17:39:12.876">
        <p188:txBody>
          <a:bodyPr/>
          <a:lstStyle/>
          <a:p>
            <a:r>
              <a:rPr lang="de-AT"/>
              <a:t>Gerne kannst du auch ein Bild er Vakuumkammer und des experimentellen Aufbaus nehmen</a:t>
            </a:r>
          </a:p>
        </p188:txBody>
      </p188:reply>
    </p188:replyLst>
    <p188:txBody>
      <a:bodyPr/>
      <a:lstStyle/>
      <a:p>
        <a:r>
          <a:rPr lang="de-AT"/>
          <a:t>Hier würde ich noch ein paar andere Ergebnisse reingeben, auch zB wo du die Potentiale variiert hast und man so ein Video sieht, wie sich der Beam verändert</a:t>
        </a:r>
      </a:p>
    </p188:txBody>
  </p188:cm>
</p188:cmLst>
</file>

<file path=ppt/comments/modernComment_190_BC49C5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43C7918-39BF-4EDE-9AFD-6BA6017C3B6E}" authorId="{74E9A6B0-7373-07D3-BA04-5419DD3841F4}" status="resolved" created="2024-09-02T17:14:17.618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97434451" sldId="400"/>
      <ac:spMk id="20" creationId="{85531069-8D29-2F31-9EC1-57B5DE3749AA}"/>
    </ac:deMkLst>
    <p188:txBody>
      <a:bodyPr/>
      <a:lstStyle/>
      <a:p>
        <a:r>
          <a:rPr lang="de-AT"/>
          <a:t>Ich würde diese 4 Punkte einfach weggeben, du hast die Anwendungen von EO eh unten hingeschrieben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937B60-99A3-464C-8B37-6CB3C675888B}" type="doc">
      <dgm:prSet loTypeId="urn:microsoft.com/office/officeart/2005/8/layout/pList1" loCatId="pictur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AT"/>
        </a:p>
      </dgm:t>
    </dgm:pt>
    <dgm:pt modelId="{FD262E46-B1E4-4793-8BC5-E269AD732AEF}">
      <dgm:prSet phldrT="[Text]" phldr="1"/>
      <dgm:spPr/>
      <dgm:t>
        <a:bodyPr/>
        <a:lstStyle/>
        <a:p>
          <a:endParaRPr lang="en-AT" dirty="0">
            <a:solidFill>
              <a:schemeClr val="bg1"/>
            </a:solidFill>
          </a:endParaRPr>
        </a:p>
      </dgm:t>
    </dgm:pt>
    <dgm:pt modelId="{9D181419-20D1-4090-AD68-7D1EA2A62333}" type="sibTrans" cxnId="{76553B8A-DBA8-4FC4-BF3A-0C507CB63026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BB1459FB-548A-45C4-B92A-A2FB54B4F3A2}" type="parTrans" cxnId="{76553B8A-DBA8-4FC4-BF3A-0C507CB63026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D1599E68-3C34-4480-885C-D3413A42968A}">
      <dgm:prSet phldrT="[Text]" phldr="1"/>
      <dgm:spPr/>
      <dgm:t>
        <a:bodyPr/>
        <a:lstStyle/>
        <a:p>
          <a:endParaRPr lang="en-AT" dirty="0">
            <a:solidFill>
              <a:schemeClr val="bg1"/>
            </a:solidFill>
          </a:endParaRPr>
        </a:p>
      </dgm:t>
    </dgm:pt>
    <dgm:pt modelId="{154913AB-75DD-451C-B491-834140246762}" type="sibTrans" cxnId="{67CDD441-143F-4108-9C51-52CF69905B19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ECAB8367-773A-440F-BEB9-501D9E2CC500}" type="parTrans" cxnId="{67CDD441-143F-4108-9C51-52CF69905B19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473DD8CF-B9FE-4F1F-A796-83B97AF401DE}">
      <dgm:prSet phldrT="[Text]" phldr="1"/>
      <dgm:spPr/>
      <dgm:t>
        <a:bodyPr/>
        <a:lstStyle/>
        <a:p>
          <a:endParaRPr lang="en-AT" dirty="0">
            <a:solidFill>
              <a:schemeClr val="bg1"/>
            </a:solidFill>
          </a:endParaRPr>
        </a:p>
      </dgm:t>
    </dgm:pt>
    <dgm:pt modelId="{7777CB98-301F-462A-804D-9C6626C03FDD}" type="sibTrans" cxnId="{88BA26D1-330A-4696-86E3-96ED9716C8C3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90ED219B-CEA4-4FDF-BE3F-9DD014824DA4}" type="parTrans" cxnId="{88BA26D1-330A-4696-86E3-96ED9716C8C3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CD7A682A-F685-4296-9C64-B5B9DC6F39D4}">
      <dgm:prSet phldrT="[Text]" phldr="1"/>
      <dgm:spPr/>
      <dgm:t>
        <a:bodyPr/>
        <a:lstStyle/>
        <a:p>
          <a:endParaRPr lang="en-AT" dirty="0">
            <a:solidFill>
              <a:schemeClr val="bg1"/>
            </a:solidFill>
          </a:endParaRPr>
        </a:p>
      </dgm:t>
    </dgm:pt>
    <dgm:pt modelId="{314D677A-A24E-4CC7-865B-2B8149BA49D3}" type="sibTrans" cxnId="{BCB240EC-41D4-472E-B814-6AC9089A6233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813EF94B-9313-4444-80C4-349FBC66CC43}" type="parTrans" cxnId="{BCB240EC-41D4-472E-B814-6AC9089A6233}">
      <dgm:prSet/>
      <dgm:spPr/>
      <dgm:t>
        <a:bodyPr/>
        <a:lstStyle/>
        <a:p>
          <a:endParaRPr lang="en-AT">
            <a:solidFill>
              <a:schemeClr val="bg1"/>
            </a:solidFill>
          </a:endParaRPr>
        </a:p>
      </dgm:t>
    </dgm:pt>
    <dgm:pt modelId="{B7F6E6B7-13C1-4224-BFC8-860139C4B5C1}" type="pres">
      <dgm:prSet presAssocID="{02937B60-99A3-464C-8B37-6CB3C675888B}" presName="Name0" presStyleCnt="0">
        <dgm:presLayoutVars>
          <dgm:dir/>
          <dgm:resizeHandles val="exact"/>
        </dgm:presLayoutVars>
      </dgm:prSet>
      <dgm:spPr/>
    </dgm:pt>
    <dgm:pt modelId="{C3F2225C-84CD-4FF2-9A03-FCF06B828EA4}" type="pres">
      <dgm:prSet presAssocID="{D1599E68-3C34-4480-885C-D3413A42968A}" presName="compNode" presStyleCnt="0"/>
      <dgm:spPr/>
    </dgm:pt>
    <dgm:pt modelId="{9518BE22-A7BD-49F6-8E06-1ADC09639887}" type="pres">
      <dgm:prSet presAssocID="{D1599E68-3C34-4480-885C-D3413A42968A}" presName="pict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0650BE3D-1147-4DEE-85E8-FE36FBFE7204}" type="pres">
      <dgm:prSet presAssocID="{D1599E68-3C34-4480-885C-D3413A42968A}" presName="textRect" presStyleLbl="revTx" presStyleIdx="0" presStyleCnt="4">
        <dgm:presLayoutVars>
          <dgm:bulletEnabled val="1"/>
        </dgm:presLayoutVars>
      </dgm:prSet>
      <dgm:spPr/>
    </dgm:pt>
    <dgm:pt modelId="{6D8ABEC1-EEAF-49F1-886F-B83FF2525389}" type="pres">
      <dgm:prSet presAssocID="{154913AB-75DD-451C-B491-834140246762}" presName="sibTrans" presStyleLbl="sibTrans2D1" presStyleIdx="0" presStyleCnt="0"/>
      <dgm:spPr/>
    </dgm:pt>
    <dgm:pt modelId="{9BE740F6-AE71-44BC-B963-0B228193A060}" type="pres">
      <dgm:prSet presAssocID="{CD7A682A-F685-4296-9C64-B5B9DC6F39D4}" presName="compNode" presStyleCnt="0"/>
      <dgm:spPr/>
    </dgm:pt>
    <dgm:pt modelId="{589DEFF6-8208-49E5-963C-D1542D0AAB42}" type="pres">
      <dgm:prSet presAssocID="{CD7A682A-F685-4296-9C64-B5B9DC6F39D4}" presName="pictRect" presStyleLbl="node1" presStyleIdx="1" presStyleCnt="4"/>
      <dgm:spPr>
        <a:blipFill>
          <a:blip xmlns:r="http://schemas.openxmlformats.org/officeDocument/2006/relationships" r:embed="rId2"/>
          <a:srcRect/>
          <a:stretch>
            <a:fillRect l="-30000" r="-30000"/>
          </a:stretch>
        </a:blipFill>
      </dgm:spPr>
    </dgm:pt>
    <dgm:pt modelId="{23D8BF62-0446-402E-A501-52D84362F44C}" type="pres">
      <dgm:prSet presAssocID="{CD7A682A-F685-4296-9C64-B5B9DC6F39D4}" presName="textRect" presStyleLbl="revTx" presStyleIdx="1" presStyleCnt="4">
        <dgm:presLayoutVars>
          <dgm:bulletEnabled val="1"/>
        </dgm:presLayoutVars>
      </dgm:prSet>
      <dgm:spPr/>
    </dgm:pt>
    <dgm:pt modelId="{80C53308-A1F8-4233-8ADA-77A7C9F586B8}" type="pres">
      <dgm:prSet presAssocID="{314D677A-A24E-4CC7-865B-2B8149BA49D3}" presName="sibTrans" presStyleLbl="sibTrans2D1" presStyleIdx="0" presStyleCnt="0"/>
      <dgm:spPr/>
    </dgm:pt>
    <dgm:pt modelId="{26B29311-36C0-4023-BE2A-D79C9E16886B}" type="pres">
      <dgm:prSet presAssocID="{FD262E46-B1E4-4793-8BC5-E269AD732AEF}" presName="compNode" presStyleCnt="0"/>
      <dgm:spPr/>
    </dgm:pt>
    <dgm:pt modelId="{33BE4764-E0F4-4B61-B093-2DCC48FFFEC8}" type="pres">
      <dgm:prSet presAssocID="{FD262E46-B1E4-4793-8BC5-E269AD732AEF}" presName="pict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CD642078-F908-4334-B410-D14A99E7CB65}" type="pres">
      <dgm:prSet presAssocID="{FD262E46-B1E4-4793-8BC5-E269AD732AEF}" presName="textRect" presStyleLbl="revTx" presStyleIdx="2" presStyleCnt="4">
        <dgm:presLayoutVars>
          <dgm:bulletEnabled val="1"/>
        </dgm:presLayoutVars>
      </dgm:prSet>
      <dgm:spPr/>
    </dgm:pt>
    <dgm:pt modelId="{8B2D895B-942B-47CA-81B5-74339F0A10E7}" type="pres">
      <dgm:prSet presAssocID="{9D181419-20D1-4090-AD68-7D1EA2A62333}" presName="sibTrans" presStyleLbl="sibTrans2D1" presStyleIdx="0" presStyleCnt="0"/>
      <dgm:spPr/>
    </dgm:pt>
    <dgm:pt modelId="{88AF001D-5835-4EEA-9142-902210FF139C}" type="pres">
      <dgm:prSet presAssocID="{473DD8CF-B9FE-4F1F-A796-83B97AF401DE}" presName="compNode" presStyleCnt="0"/>
      <dgm:spPr/>
    </dgm:pt>
    <dgm:pt modelId="{64D48CAC-6337-4CE5-8E16-F2284421727B}" type="pres">
      <dgm:prSet presAssocID="{473DD8CF-B9FE-4F1F-A796-83B97AF401DE}" presName="pictRect" presStyleLbl="nod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4F8653B9-8737-4948-B37F-97FF751C9554}" type="pres">
      <dgm:prSet presAssocID="{473DD8CF-B9FE-4F1F-A796-83B97AF401DE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98821107-5508-4939-9DD8-3C04A5B104FC}" type="presOf" srcId="{9D181419-20D1-4090-AD68-7D1EA2A62333}" destId="{8B2D895B-942B-47CA-81B5-74339F0A10E7}" srcOrd="0" destOrd="0" presId="urn:microsoft.com/office/officeart/2005/8/layout/pList1"/>
    <dgm:cxn modelId="{67CDD441-143F-4108-9C51-52CF69905B19}" srcId="{02937B60-99A3-464C-8B37-6CB3C675888B}" destId="{D1599E68-3C34-4480-885C-D3413A42968A}" srcOrd="0" destOrd="0" parTransId="{ECAB8367-773A-440F-BEB9-501D9E2CC500}" sibTransId="{154913AB-75DD-451C-B491-834140246762}"/>
    <dgm:cxn modelId="{5220A364-31FA-4167-A858-1251EC69D71D}" type="presOf" srcId="{473DD8CF-B9FE-4F1F-A796-83B97AF401DE}" destId="{4F8653B9-8737-4948-B37F-97FF751C9554}" srcOrd="0" destOrd="0" presId="urn:microsoft.com/office/officeart/2005/8/layout/pList1"/>
    <dgm:cxn modelId="{12429F6B-0B3C-4035-AFDD-3F1EF96CE5FF}" type="presOf" srcId="{02937B60-99A3-464C-8B37-6CB3C675888B}" destId="{B7F6E6B7-13C1-4224-BFC8-860139C4B5C1}" srcOrd="0" destOrd="0" presId="urn:microsoft.com/office/officeart/2005/8/layout/pList1"/>
    <dgm:cxn modelId="{F753ED59-239F-44A4-9379-CD450D002870}" type="presOf" srcId="{FD262E46-B1E4-4793-8BC5-E269AD732AEF}" destId="{CD642078-F908-4334-B410-D14A99E7CB65}" srcOrd="0" destOrd="0" presId="urn:microsoft.com/office/officeart/2005/8/layout/pList1"/>
    <dgm:cxn modelId="{76553B8A-DBA8-4FC4-BF3A-0C507CB63026}" srcId="{02937B60-99A3-464C-8B37-6CB3C675888B}" destId="{FD262E46-B1E4-4793-8BC5-E269AD732AEF}" srcOrd="2" destOrd="0" parTransId="{BB1459FB-548A-45C4-B92A-A2FB54B4F3A2}" sibTransId="{9D181419-20D1-4090-AD68-7D1EA2A62333}"/>
    <dgm:cxn modelId="{5B32499A-163C-4667-BFFF-97C4E4D4B2C3}" type="presOf" srcId="{154913AB-75DD-451C-B491-834140246762}" destId="{6D8ABEC1-EEAF-49F1-886F-B83FF2525389}" srcOrd="0" destOrd="0" presId="urn:microsoft.com/office/officeart/2005/8/layout/pList1"/>
    <dgm:cxn modelId="{4C75EF9C-CDCE-47B1-B299-70E54D8589E0}" type="presOf" srcId="{D1599E68-3C34-4480-885C-D3413A42968A}" destId="{0650BE3D-1147-4DEE-85E8-FE36FBFE7204}" srcOrd="0" destOrd="0" presId="urn:microsoft.com/office/officeart/2005/8/layout/pList1"/>
    <dgm:cxn modelId="{88BA26D1-330A-4696-86E3-96ED9716C8C3}" srcId="{02937B60-99A3-464C-8B37-6CB3C675888B}" destId="{473DD8CF-B9FE-4F1F-A796-83B97AF401DE}" srcOrd="3" destOrd="0" parTransId="{90ED219B-CEA4-4FDF-BE3F-9DD014824DA4}" sibTransId="{7777CB98-301F-462A-804D-9C6626C03FDD}"/>
    <dgm:cxn modelId="{F89D02E0-3C20-49CC-979A-58B52C8CD047}" type="presOf" srcId="{314D677A-A24E-4CC7-865B-2B8149BA49D3}" destId="{80C53308-A1F8-4233-8ADA-77A7C9F586B8}" srcOrd="0" destOrd="0" presId="urn:microsoft.com/office/officeart/2005/8/layout/pList1"/>
    <dgm:cxn modelId="{BCB240EC-41D4-472E-B814-6AC9089A6233}" srcId="{02937B60-99A3-464C-8B37-6CB3C675888B}" destId="{CD7A682A-F685-4296-9C64-B5B9DC6F39D4}" srcOrd="1" destOrd="0" parTransId="{813EF94B-9313-4444-80C4-349FBC66CC43}" sibTransId="{314D677A-A24E-4CC7-865B-2B8149BA49D3}"/>
    <dgm:cxn modelId="{D29241EE-82B9-4C9F-AFA0-165178D4BC62}" type="presOf" srcId="{CD7A682A-F685-4296-9C64-B5B9DC6F39D4}" destId="{23D8BF62-0446-402E-A501-52D84362F44C}" srcOrd="0" destOrd="0" presId="urn:microsoft.com/office/officeart/2005/8/layout/pList1"/>
    <dgm:cxn modelId="{B88AB4F8-F3A3-4EFA-90B9-4073B93D52EB}" type="presParOf" srcId="{B7F6E6B7-13C1-4224-BFC8-860139C4B5C1}" destId="{C3F2225C-84CD-4FF2-9A03-FCF06B828EA4}" srcOrd="0" destOrd="0" presId="urn:microsoft.com/office/officeart/2005/8/layout/pList1"/>
    <dgm:cxn modelId="{8E0067A6-9D8A-4712-94B4-9AF4AAE3111D}" type="presParOf" srcId="{C3F2225C-84CD-4FF2-9A03-FCF06B828EA4}" destId="{9518BE22-A7BD-49F6-8E06-1ADC09639887}" srcOrd="0" destOrd="0" presId="urn:microsoft.com/office/officeart/2005/8/layout/pList1"/>
    <dgm:cxn modelId="{A33767EC-AD6B-4C89-A5DC-59228FD5C54D}" type="presParOf" srcId="{C3F2225C-84CD-4FF2-9A03-FCF06B828EA4}" destId="{0650BE3D-1147-4DEE-85E8-FE36FBFE7204}" srcOrd="1" destOrd="0" presId="urn:microsoft.com/office/officeart/2005/8/layout/pList1"/>
    <dgm:cxn modelId="{EADD5C64-5B63-4D4C-8E4E-C85DDC9EAF06}" type="presParOf" srcId="{B7F6E6B7-13C1-4224-BFC8-860139C4B5C1}" destId="{6D8ABEC1-EEAF-49F1-886F-B83FF2525389}" srcOrd="1" destOrd="0" presId="urn:microsoft.com/office/officeart/2005/8/layout/pList1"/>
    <dgm:cxn modelId="{66799E27-4967-49B4-8BCC-03CC781F34DF}" type="presParOf" srcId="{B7F6E6B7-13C1-4224-BFC8-860139C4B5C1}" destId="{9BE740F6-AE71-44BC-B963-0B228193A060}" srcOrd="2" destOrd="0" presId="urn:microsoft.com/office/officeart/2005/8/layout/pList1"/>
    <dgm:cxn modelId="{94A65445-A252-48AD-A0F0-2906217C755C}" type="presParOf" srcId="{9BE740F6-AE71-44BC-B963-0B228193A060}" destId="{589DEFF6-8208-49E5-963C-D1542D0AAB42}" srcOrd="0" destOrd="0" presId="urn:microsoft.com/office/officeart/2005/8/layout/pList1"/>
    <dgm:cxn modelId="{E4CFDA60-866B-4C1D-936E-6D1F5F8BD983}" type="presParOf" srcId="{9BE740F6-AE71-44BC-B963-0B228193A060}" destId="{23D8BF62-0446-402E-A501-52D84362F44C}" srcOrd="1" destOrd="0" presId="urn:microsoft.com/office/officeart/2005/8/layout/pList1"/>
    <dgm:cxn modelId="{96795528-4753-45CC-9B16-3303028620D8}" type="presParOf" srcId="{B7F6E6B7-13C1-4224-BFC8-860139C4B5C1}" destId="{80C53308-A1F8-4233-8ADA-77A7C9F586B8}" srcOrd="3" destOrd="0" presId="urn:microsoft.com/office/officeart/2005/8/layout/pList1"/>
    <dgm:cxn modelId="{4E4C7E62-E674-471A-B1FA-E280317D1308}" type="presParOf" srcId="{B7F6E6B7-13C1-4224-BFC8-860139C4B5C1}" destId="{26B29311-36C0-4023-BE2A-D79C9E16886B}" srcOrd="4" destOrd="0" presId="urn:microsoft.com/office/officeart/2005/8/layout/pList1"/>
    <dgm:cxn modelId="{17B0BF7F-670A-4926-80F2-97CDED52EA43}" type="presParOf" srcId="{26B29311-36C0-4023-BE2A-D79C9E16886B}" destId="{33BE4764-E0F4-4B61-B093-2DCC48FFFEC8}" srcOrd="0" destOrd="0" presId="urn:microsoft.com/office/officeart/2005/8/layout/pList1"/>
    <dgm:cxn modelId="{DFF84C84-EEED-4EF3-BA7E-A70A8B413CB6}" type="presParOf" srcId="{26B29311-36C0-4023-BE2A-D79C9E16886B}" destId="{CD642078-F908-4334-B410-D14A99E7CB65}" srcOrd="1" destOrd="0" presId="urn:microsoft.com/office/officeart/2005/8/layout/pList1"/>
    <dgm:cxn modelId="{AF28B209-8BB5-40BC-BCE0-BBF6951BAE95}" type="presParOf" srcId="{B7F6E6B7-13C1-4224-BFC8-860139C4B5C1}" destId="{8B2D895B-942B-47CA-81B5-74339F0A10E7}" srcOrd="5" destOrd="0" presId="urn:microsoft.com/office/officeart/2005/8/layout/pList1"/>
    <dgm:cxn modelId="{C109A4C3-1416-4922-8BD9-5DF5030B672E}" type="presParOf" srcId="{B7F6E6B7-13C1-4224-BFC8-860139C4B5C1}" destId="{88AF001D-5835-4EEA-9142-902210FF139C}" srcOrd="6" destOrd="0" presId="urn:microsoft.com/office/officeart/2005/8/layout/pList1"/>
    <dgm:cxn modelId="{BE44FA7E-26AC-4842-8622-9D2962DECEF8}" type="presParOf" srcId="{88AF001D-5835-4EEA-9142-902210FF139C}" destId="{64D48CAC-6337-4CE5-8E16-F2284421727B}" srcOrd="0" destOrd="0" presId="urn:microsoft.com/office/officeart/2005/8/layout/pList1"/>
    <dgm:cxn modelId="{CE52FE1D-8DB2-4A12-8A34-0730E1777A7D}" type="presParOf" srcId="{88AF001D-5835-4EEA-9142-902210FF139C}" destId="{4F8653B9-8737-4948-B37F-97FF751C9554}" srcOrd="1" destOrd="0" presId="urn:microsoft.com/office/officeart/2005/8/layout/p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BAF715-668B-4A36-A0B8-1C69432E24D5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AT"/>
        </a:p>
      </dgm:t>
    </dgm:pt>
    <dgm:pt modelId="{EF0727C4-621B-4792-ADEB-027FE969CBDB}">
      <dgm:prSet phldrT="[Text]"/>
      <dgm:spPr/>
      <dgm:t>
        <a:bodyPr/>
        <a:lstStyle/>
        <a:p>
          <a:r>
            <a:rPr lang="en-US" dirty="0"/>
            <a:t>Anode current</a:t>
          </a:r>
          <a:endParaRPr lang="en-AT" dirty="0"/>
        </a:p>
      </dgm:t>
    </dgm:pt>
    <dgm:pt modelId="{895B2FBE-AD7E-47D9-B25E-AC106D1B6972}" type="parTrans" cxnId="{35A69913-95E8-49A3-830D-039A3CC4F314}">
      <dgm:prSet/>
      <dgm:spPr/>
      <dgm:t>
        <a:bodyPr/>
        <a:lstStyle/>
        <a:p>
          <a:endParaRPr lang="en-AT"/>
        </a:p>
      </dgm:t>
    </dgm:pt>
    <dgm:pt modelId="{05F27BEF-29D9-406E-AF3D-099B8DA6F65B}" type="sibTrans" cxnId="{35A69913-95E8-49A3-830D-039A3CC4F314}">
      <dgm:prSet/>
      <dgm:spPr/>
      <dgm:t>
        <a:bodyPr/>
        <a:lstStyle/>
        <a:p>
          <a:endParaRPr lang="en-AT"/>
        </a:p>
      </dgm:t>
    </dgm:pt>
    <dgm:pt modelId="{F2A4455C-6039-4046-B9B7-21F648D4CC1B}">
      <dgm:prSet phldrT="[Text]"/>
      <dgm:spPr/>
      <dgm:t>
        <a:bodyPr/>
        <a:lstStyle/>
        <a:p>
          <a:r>
            <a:rPr lang="en-US" dirty="0"/>
            <a:t>Inspection of the setup</a:t>
          </a:r>
          <a:endParaRPr lang="en-AT" dirty="0"/>
        </a:p>
      </dgm:t>
    </dgm:pt>
    <dgm:pt modelId="{46DFA7D2-09B7-4FAB-B449-31ED80E9B6FF}" type="parTrans" cxnId="{4B5BBDA7-A5FD-4860-AC90-9FF94B7A59D8}">
      <dgm:prSet/>
      <dgm:spPr/>
      <dgm:t>
        <a:bodyPr/>
        <a:lstStyle/>
        <a:p>
          <a:endParaRPr lang="en-AT"/>
        </a:p>
      </dgm:t>
    </dgm:pt>
    <dgm:pt modelId="{5B0F1530-19B4-4C12-89C7-723BA6AC0087}" type="sibTrans" cxnId="{4B5BBDA7-A5FD-4860-AC90-9FF94B7A59D8}">
      <dgm:prSet/>
      <dgm:spPr/>
      <dgm:t>
        <a:bodyPr/>
        <a:lstStyle/>
        <a:p>
          <a:endParaRPr lang="en-AT"/>
        </a:p>
      </dgm:t>
    </dgm:pt>
    <dgm:pt modelId="{C0F01677-72B2-44AD-B885-D3542E588D01}">
      <dgm:prSet phldrT="[Text]"/>
      <dgm:spPr/>
      <dgm:t>
        <a:bodyPr/>
        <a:lstStyle/>
        <a:p>
          <a:r>
            <a:rPr lang="en-US" dirty="0"/>
            <a:t>Adaption of the simulations</a:t>
          </a:r>
          <a:endParaRPr lang="en-AT" dirty="0"/>
        </a:p>
      </dgm:t>
    </dgm:pt>
    <dgm:pt modelId="{F7567AD6-9F29-4194-AB79-24233A9AA293}" type="parTrans" cxnId="{3E6BEA03-B067-47D6-8A94-006B091932AB}">
      <dgm:prSet/>
      <dgm:spPr/>
      <dgm:t>
        <a:bodyPr/>
        <a:lstStyle/>
        <a:p>
          <a:endParaRPr lang="en-AT"/>
        </a:p>
      </dgm:t>
    </dgm:pt>
    <dgm:pt modelId="{28A30B44-7785-44C1-AEEF-A00EB923F1BF}" type="sibTrans" cxnId="{3E6BEA03-B067-47D6-8A94-006B091932AB}">
      <dgm:prSet/>
      <dgm:spPr/>
      <dgm:t>
        <a:bodyPr/>
        <a:lstStyle/>
        <a:p>
          <a:endParaRPr lang="en-AT"/>
        </a:p>
      </dgm:t>
    </dgm:pt>
    <dgm:pt modelId="{298044ED-ED39-46C4-9834-F20F8E815891}">
      <dgm:prSet phldrT="[Text]"/>
      <dgm:spPr/>
      <dgm:t>
        <a:bodyPr/>
        <a:lstStyle/>
        <a:p>
          <a:r>
            <a:rPr lang="en-US" dirty="0">
              <a:latin typeface="Tw Cen MT" panose="020B0602020104020603" pitchFamily="34" charset="0"/>
            </a:rPr>
            <a:t>Improvement of the assembly procedures</a:t>
          </a:r>
          <a:endParaRPr lang="en-AT" dirty="0">
            <a:latin typeface="Tw Cen MT" panose="020B0602020104020603" pitchFamily="34" charset="0"/>
          </a:endParaRPr>
        </a:p>
      </dgm:t>
    </dgm:pt>
    <dgm:pt modelId="{841407DB-DD72-4255-A1C8-0293F429142E}" type="parTrans" cxnId="{D1039700-BAEB-4F2C-8991-0350479E91FD}">
      <dgm:prSet/>
      <dgm:spPr/>
      <dgm:t>
        <a:bodyPr/>
        <a:lstStyle/>
        <a:p>
          <a:endParaRPr lang="en-AT"/>
        </a:p>
      </dgm:t>
    </dgm:pt>
    <dgm:pt modelId="{8C67F341-DBDF-4820-8B13-1D1DF468106B}" type="sibTrans" cxnId="{D1039700-BAEB-4F2C-8991-0350479E91FD}">
      <dgm:prSet/>
      <dgm:spPr/>
      <dgm:t>
        <a:bodyPr/>
        <a:lstStyle/>
        <a:p>
          <a:endParaRPr lang="en-AT"/>
        </a:p>
      </dgm:t>
    </dgm:pt>
    <dgm:pt modelId="{E0E13AD8-CA4C-48E5-A9E9-41098B899AE5}" type="pres">
      <dgm:prSet presAssocID="{A7BAF715-668B-4A36-A0B8-1C69432E24D5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EDC03FBB-127E-4A66-91AF-326CE1369107}" type="pres">
      <dgm:prSet presAssocID="{EF0727C4-621B-4792-ADEB-027FE969CBDB}" presName="Accent1" presStyleCnt="0"/>
      <dgm:spPr/>
    </dgm:pt>
    <dgm:pt modelId="{44F6D523-35A0-43B8-9DF9-493D356E4E70}" type="pres">
      <dgm:prSet presAssocID="{EF0727C4-621B-4792-ADEB-027FE969CBDB}" presName="Accent" presStyleLbl="node1" presStyleIdx="0" presStyleCnt="4"/>
      <dgm:spPr/>
    </dgm:pt>
    <dgm:pt modelId="{093782CA-A630-4D1A-96AD-22A87BD3CFCF}" type="pres">
      <dgm:prSet presAssocID="{EF0727C4-621B-4792-ADEB-027FE969CBDB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88E23F45-B258-4600-A733-FAA493F704ED}" type="pres">
      <dgm:prSet presAssocID="{F2A4455C-6039-4046-B9B7-21F648D4CC1B}" presName="Accent2" presStyleCnt="0"/>
      <dgm:spPr/>
    </dgm:pt>
    <dgm:pt modelId="{E9EDF4CE-AF4E-457F-95E0-27DCDF22CB58}" type="pres">
      <dgm:prSet presAssocID="{F2A4455C-6039-4046-B9B7-21F648D4CC1B}" presName="Accent" presStyleLbl="node1" presStyleIdx="1" presStyleCnt="4"/>
      <dgm:spPr/>
    </dgm:pt>
    <dgm:pt modelId="{0C814C2D-890E-4DDA-A5F1-C3F7A5F8EC2E}" type="pres">
      <dgm:prSet presAssocID="{F2A4455C-6039-4046-B9B7-21F648D4CC1B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55BBBB48-5299-45DD-AC04-E0E70F859D6F}" type="pres">
      <dgm:prSet presAssocID="{C0F01677-72B2-44AD-B885-D3542E588D01}" presName="Accent3" presStyleCnt="0"/>
      <dgm:spPr/>
    </dgm:pt>
    <dgm:pt modelId="{25A53EBC-1C06-4939-B909-8305151EB0F7}" type="pres">
      <dgm:prSet presAssocID="{C0F01677-72B2-44AD-B885-D3542E588D01}" presName="Accent" presStyleLbl="node1" presStyleIdx="2" presStyleCnt="4"/>
      <dgm:spPr/>
    </dgm:pt>
    <dgm:pt modelId="{F8F43292-0D68-4F92-9961-D6EAD79C1D7C}" type="pres">
      <dgm:prSet presAssocID="{C0F01677-72B2-44AD-B885-D3542E588D01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FEBB08F5-7199-467A-9145-44863804250A}" type="pres">
      <dgm:prSet presAssocID="{298044ED-ED39-46C4-9834-F20F8E815891}" presName="Accent4" presStyleCnt="0"/>
      <dgm:spPr/>
    </dgm:pt>
    <dgm:pt modelId="{9B389FE6-381F-4F00-A8D1-256D7CFAEABB}" type="pres">
      <dgm:prSet presAssocID="{298044ED-ED39-46C4-9834-F20F8E815891}" presName="Accent" presStyleLbl="node1" presStyleIdx="3" presStyleCnt="4"/>
      <dgm:spPr/>
    </dgm:pt>
    <dgm:pt modelId="{C63CA9A4-D520-480F-88B4-09E3908387F7}" type="pres">
      <dgm:prSet presAssocID="{298044ED-ED39-46C4-9834-F20F8E81589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D1039700-BAEB-4F2C-8991-0350479E91FD}" srcId="{A7BAF715-668B-4A36-A0B8-1C69432E24D5}" destId="{298044ED-ED39-46C4-9834-F20F8E815891}" srcOrd="3" destOrd="0" parTransId="{841407DB-DD72-4255-A1C8-0293F429142E}" sibTransId="{8C67F341-DBDF-4820-8B13-1D1DF468106B}"/>
    <dgm:cxn modelId="{21E62401-6405-4DCF-8171-3B7EB44F4B44}" type="presOf" srcId="{EF0727C4-621B-4792-ADEB-027FE969CBDB}" destId="{093782CA-A630-4D1A-96AD-22A87BD3CFCF}" srcOrd="0" destOrd="0" presId="urn:microsoft.com/office/officeart/2009/layout/CircleArrowProcess"/>
    <dgm:cxn modelId="{3E6BEA03-B067-47D6-8A94-006B091932AB}" srcId="{A7BAF715-668B-4A36-A0B8-1C69432E24D5}" destId="{C0F01677-72B2-44AD-B885-D3542E588D01}" srcOrd="2" destOrd="0" parTransId="{F7567AD6-9F29-4194-AB79-24233A9AA293}" sibTransId="{28A30B44-7785-44C1-AEEF-A00EB923F1BF}"/>
    <dgm:cxn modelId="{35A69913-95E8-49A3-830D-039A3CC4F314}" srcId="{A7BAF715-668B-4A36-A0B8-1C69432E24D5}" destId="{EF0727C4-621B-4792-ADEB-027FE969CBDB}" srcOrd="0" destOrd="0" parTransId="{895B2FBE-AD7E-47D9-B25E-AC106D1B6972}" sibTransId="{05F27BEF-29D9-406E-AF3D-099B8DA6F65B}"/>
    <dgm:cxn modelId="{72F29424-776B-4BBB-9FDA-4E7FAE22B8AB}" type="presOf" srcId="{C0F01677-72B2-44AD-B885-D3542E588D01}" destId="{F8F43292-0D68-4F92-9961-D6EAD79C1D7C}" srcOrd="0" destOrd="0" presId="urn:microsoft.com/office/officeart/2009/layout/CircleArrowProcess"/>
    <dgm:cxn modelId="{75406C37-9A91-41E9-BBED-DDB28013D37A}" type="presOf" srcId="{F2A4455C-6039-4046-B9B7-21F648D4CC1B}" destId="{0C814C2D-890E-4DDA-A5F1-C3F7A5F8EC2E}" srcOrd="0" destOrd="0" presId="urn:microsoft.com/office/officeart/2009/layout/CircleArrowProcess"/>
    <dgm:cxn modelId="{902AEC65-BE7A-4779-ABC2-478D3FCF28B8}" type="presOf" srcId="{A7BAF715-668B-4A36-A0B8-1C69432E24D5}" destId="{E0E13AD8-CA4C-48E5-A9E9-41098B899AE5}" srcOrd="0" destOrd="0" presId="urn:microsoft.com/office/officeart/2009/layout/CircleArrowProcess"/>
    <dgm:cxn modelId="{A028B395-3B6A-4615-9E4E-5585FB7080A7}" type="presOf" srcId="{298044ED-ED39-46C4-9834-F20F8E815891}" destId="{C63CA9A4-D520-480F-88B4-09E3908387F7}" srcOrd="0" destOrd="0" presId="urn:microsoft.com/office/officeart/2009/layout/CircleArrowProcess"/>
    <dgm:cxn modelId="{4B5BBDA7-A5FD-4860-AC90-9FF94B7A59D8}" srcId="{A7BAF715-668B-4A36-A0B8-1C69432E24D5}" destId="{F2A4455C-6039-4046-B9B7-21F648D4CC1B}" srcOrd="1" destOrd="0" parTransId="{46DFA7D2-09B7-4FAB-B449-31ED80E9B6FF}" sibTransId="{5B0F1530-19B4-4C12-89C7-723BA6AC0087}"/>
    <dgm:cxn modelId="{033D9D99-E856-452B-BAF3-C705F5FA9426}" type="presParOf" srcId="{E0E13AD8-CA4C-48E5-A9E9-41098B899AE5}" destId="{EDC03FBB-127E-4A66-91AF-326CE1369107}" srcOrd="0" destOrd="0" presId="urn:microsoft.com/office/officeart/2009/layout/CircleArrowProcess"/>
    <dgm:cxn modelId="{A3BF7A60-4324-480A-A1CF-BE6E6C46C1F5}" type="presParOf" srcId="{EDC03FBB-127E-4A66-91AF-326CE1369107}" destId="{44F6D523-35A0-43B8-9DF9-493D356E4E70}" srcOrd="0" destOrd="0" presId="urn:microsoft.com/office/officeart/2009/layout/CircleArrowProcess"/>
    <dgm:cxn modelId="{0A640ED5-8D11-44A8-B8E5-A1DE9F2DFC60}" type="presParOf" srcId="{E0E13AD8-CA4C-48E5-A9E9-41098B899AE5}" destId="{093782CA-A630-4D1A-96AD-22A87BD3CFCF}" srcOrd="1" destOrd="0" presId="urn:microsoft.com/office/officeart/2009/layout/CircleArrowProcess"/>
    <dgm:cxn modelId="{B5337516-F24D-45F1-B4DD-77524D1F55B6}" type="presParOf" srcId="{E0E13AD8-CA4C-48E5-A9E9-41098B899AE5}" destId="{88E23F45-B258-4600-A733-FAA493F704ED}" srcOrd="2" destOrd="0" presId="urn:microsoft.com/office/officeart/2009/layout/CircleArrowProcess"/>
    <dgm:cxn modelId="{98FFF8F4-1790-4D33-BDFF-0A6F364DC14F}" type="presParOf" srcId="{88E23F45-B258-4600-A733-FAA493F704ED}" destId="{E9EDF4CE-AF4E-457F-95E0-27DCDF22CB58}" srcOrd="0" destOrd="0" presId="urn:microsoft.com/office/officeart/2009/layout/CircleArrowProcess"/>
    <dgm:cxn modelId="{132E234B-44FA-4E62-ADA2-9350E4D041AB}" type="presParOf" srcId="{E0E13AD8-CA4C-48E5-A9E9-41098B899AE5}" destId="{0C814C2D-890E-4DDA-A5F1-C3F7A5F8EC2E}" srcOrd="3" destOrd="0" presId="urn:microsoft.com/office/officeart/2009/layout/CircleArrowProcess"/>
    <dgm:cxn modelId="{54578800-A86E-457C-B780-2F7E1174BF19}" type="presParOf" srcId="{E0E13AD8-CA4C-48E5-A9E9-41098B899AE5}" destId="{55BBBB48-5299-45DD-AC04-E0E70F859D6F}" srcOrd="4" destOrd="0" presId="urn:microsoft.com/office/officeart/2009/layout/CircleArrowProcess"/>
    <dgm:cxn modelId="{EC04ADC5-C91A-4E4A-AB40-4D27C4A17560}" type="presParOf" srcId="{55BBBB48-5299-45DD-AC04-E0E70F859D6F}" destId="{25A53EBC-1C06-4939-B909-8305151EB0F7}" srcOrd="0" destOrd="0" presId="urn:microsoft.com/office/officeart/2009/layout/CircleArrowProcess"/>
    <dgm:cxn modelId="{C8578B8D-33E2-46BE-9629-FBD433E27CFA}" type="presParOf" srcId="{E0E13AD8-CA4C-48E5-A9E9-41098B899AE5}" destId="{F8F43292-0D68-4F92-9961-D6EAD79C1D7C}" srcOrd="5" destOrd="0" presId="urn:microsoft.com/office/officeart/2009/layout/CircleArrowProcess"/>
    <dgm:cxn modelId="{31569BA3-34AE-4551-B0AD-4A0D45F04053}" type="presParOf" srcId="{E0E13AD8-CA4C-48E5-A9E9-41098B899AE5}" destId="{FEBB08F5-7199-467A-9145-44863804250A}" srcOrd="6" destOrd="0" presId="urn:microsoft.com/office/officeart/2009/layout/CircleArrowProcess"/>
    <dgm:cxn modelId="{51A3DF7E-1F19-4693-996B-30C941CDF313}" type="presParOf" srcId="{FEBB08F5-7199-467A-9145-44863804250A}" destId="{9B389FE6-381F-4F00-A8D1-256D7CFAEABB}" srcOrd="0" destOrd="0" presId="urn:microsoft.com/office/officeart/2009/layout/CircleArrowProcess"/>
    <dgm:cxn modelId="{FCBC52CD-8FB0-4CE7-95E7-164FE4C17000}" type="presParOf" srcId="{E0E13AD8-CA4C-48E5-A9E9-41098B899AE5}" destId="{C63CA9A4-D520-480F-88B4-09E3908387F7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20038B-E061-4FD0-9F6B-8EA6983B78EC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T"/>
        </a:p>
      </dgm:t>
    </dgm:pt>
    <dgm:pt modelId="{2182DF1B-E60D-4EA7-99A9-74BBE2ECDA52}">
      <dgm:prSet phldrT="[Text]"/>
      <dgm:spPr>
        <a:solidFill>
          <a:srgbClr val="132D62"/>
        </a:solidFill>
      </dgm:spPr>
      <dgm:t>
        <a:bodyPr/>
        <a:lstStyle/>
        <a:p>
          <a:r>
            <a:rPr lang="de-AT" dirty="0" err="1">
              <a:latin typeface="Tw Cen MT" panose="020B0602020104020603" pitchFamily="34" charset="0"/>
            </a:rPr>
            <a:t>Idea</a:t>
          </a:r>
          <a:endParaRPr lang="en-AT" dirty="0">
            <a:latin typeface="Tw Cen MT" panose="020B0602020104020603" pitchFamily="34" charset="0"/>
          </a:endParaRPr>
        </a:p>
      </dgm:t>
    </dgm:pt>
    <dgm:pt modelId="{EB72FAF8-6F44-4D19-BA70-365C01D3DAE7}" type="parTrans" cxnId="{83351213-81D8-4267-98D1-989D939DE68F}">
      <dgm:prSet/>
      <dgm:spPr/>
      <dgm:t>
        <a:bodyPr/>
        <a:lstStyle/>
        <a:p>
          <a:endParaRPr lang="en-AT">
            <a:latin typeface="Tw Cen MT" panose="020B0602020104020603" pitchFamily="34" charset="0"/>
          </a:endParaRPr>
        </a:p>
      </dgm:t>
    </dgm:pt>
    <dgm:pt modelId="{5529250D-E1F6-4CFE-B3E0-6242F537A666}" type="sibTrans" cxnId="{83351213-81D8-4267-98D1-989D939DE68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132D62"/>
          </a:solidFill>
        </a:ln>
      </dgm:spPr>
      <dgm:t>
        <a:bodyPr/>
        <a:lstStyle/>
        <a:p>
          <a:endParaRPr lang="en-AT">
            <a:latin typeface="Tw Cen MT" panose="020B0602020104020603" pitchFamily="34" charset="0"/>
          </a:endParaRPr>
        </a:p>
      </dgm:t>
    </dgm:pt>
    <dgm:pt modelId="{5051AE36-048C-45E6-9E0A-0451D873CC83}">
      <dgm:prSet phldrT="[Text]"/>
      <dgm:spPr>
        <a:solidFill>
          <a:srgbClr val="132D62"/>
        </a:solidFill>
      </dgm:spPr>
      <dgm:t>
        <a:bodyPr/>
        <a:lstStyle/>
        <a:p>
          <a:r>
            <a:rPr lang="de-AT" dirty="0" err="1">
              <a:latin typeface="Tw Cen MT" panose="020B0602020104020603" pitchFamily="34" charset="0"/>
            </a:rPr>
            <a:t>Simulations</a:t>
          </a:r>
          <a:endParaRPr lang="en-AT" dirty="0">
            <a:latin typeface="Tw Cen MT" panose="020B0602020104020603" pitchFamily="34" charset="0"/>
          </a:endParaRPr>
        </a:p>
      </dgm:t>
    </dgm:pt>
    <dgm:pt modelId="{D2560E1C-72FD-40CA-B6BA-139B430939E8}" type="parTrans" cxnId="{DC92FA15-D902-4492-AB71-99EBA7C95B94}">
      <dgm:prSet/>
      <dgm:spPr/>
      <dgm:t>
        <a:bodyPr/>
        <a:lstStyle/>
        <a:p>
          <a:endParaRPr lang="en-AT">
            <a:latin typeface="Tw Cen MT" panose="020B0602020104020603" pitchFamily="34" charset="0"/>
          </a:endParaRPr>
        </a:p>
      </dgm:t>
    </dgm:pt>
    <dgm:pt modelId="{75312796-52DC-4B8F-A1F6-266D918C5356}" type="sibTrans" cxnId="{DC92FA15-D902-4492-AB71-99EBA7C95B9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132D62"/>
          </a:solidFill>
        </a:ln>
      </dgm:spPr>
      <dgm:t>
        <a:bodyPr/>
        <a:lstStyle/>
        <a:p>
          <a:endParaRPr lang="en-AT">
            <a:latin typeface="Tw Cen MT" panose="020B0602020104020603" pitchFamily="34" charset="0"/>
          </a:endParaRPr>
        </a:p>
      </dgm:t>
    </dgm:pt>
    <dgm:pt modelId="{C0D002B2-7D59-4B5E-8087-2E81B8B234C6}">
      <dgm:prSet phldrT="[Text]"/>
      <dgm:spPr>
        <a:solidFill>
          <a:srgbClr val="132D62"/>
        </a:solidFill>
      </dgm:spPr>
      <dgm:t>
        <a:bodyPr/>
        <a:lstStyle/>
        <a:p>
          <a:r>
            <a:rPr lang="de-AT" dirty="0" err="1">
              <a:latin typeface="Tw Cen MT" panose="020B0602020104020603" pitchFamily="34" charset="0"/>
            </a:rPr>
            <a:t>Testing</a:t>
          </a:r>
          <a:endParaRPr lang="en-AT" dirty="0">
            <a:latin typeface="Tw Cen MT" panose="020B0602020104020603" pitchFamily="34" charset="0"/>
          </a:endParaRPr>
        </a:p>
      </dgm:t>
    </dgm:pt>
    <dgm:pt modelId="{F022E05C-7C3F-40B8-9A4C-7678D265E8E1}" type="parTrans" cxnId="{84C98F28-9EB0-4D99-A53E-086DB3A32DDA}">
      <dgm:prSet/>
      <dgm:spPr/>
      <dgm:t>
        <a:bodyPr/>
        <a:lstStyle/>
        <a:p>
          <a:endParaRPr lang="en-AT">
            <a:latin typeface="Tw Cen MT" panose="020B0602020104020603" pitchFamily="34" charset="0"/>
          </a:endParaRPr>
        </a:p>
      </dgm:t>
    </dgm:pt>
    <dgm:pt modelId="{84261DCB-FE7B-461B-BF0E-AD9CD9FAF5CD}" type="sibTrans" cxnId="{84C98F28-9EB0-4D99-A53E-086DB3A32DDA}">
      <dgm:prSet/>
      <dgm:spPr>
        <a:blipFill rotWithShape="0">
          <a:blip xmlns:r="http://schemas.openxmlformats.org/officeDocument/2006/relationships" r:embed="rId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>
          <a:solidFill>
            <a:srgbClr val="132D62"/>
          </a:solidFill>
        </a:ln>
      </dgm:spPr>
      <dgm:t>
        <a:bodyPr/>
        <a:lstStyle/>
        <a:p>
          <a:endParaRPr lang="en-AT">
            <a:latin typeface="Tw Cen MT" panose="020B0602020104020603" pitchFamily="34" charset="0"/>
          </a:endParaRPr>
        </a:p>
      </dgm:t>
    </dgm:pt>
    <dgm:pt modelId="{344D6DCA-2901-4571-A7AE-8F9334D9D13A}" type="pres">
      <dgm:prSet presAssocID="{1B20038B-E061-4FD0-9F6B-8EA6983B78EC}" presName="Name0" presStyleCnt="0">
        <dgm:presLayoutVars>
          <dgm:chMax/>
          <dgm:chPref/>
          <dgm:dir/>
          <dgm:animLvl val="lvl"/>
        </dgm:presLayoutVars>
      </dgm:prSet>
      <dgm:spPr/>
    </dgm:pt>
    <dgm:pt modelId="{48BC3693-F723-4469-9D32-14EA33E09E08}" type="pres">
      <dgm:prSet presAssocID="{2182DF1B-E60D-4EA7-99A9-74BBE2ECDA52}" presName="composite" presStyleCnt="0"/>
      <dgm:spPr/>
    </dgm:pt>
    <dgm:pt modelId="{2E18838D-39C3-44F6-BAD0-3B7D48978306}" type="pres">
      <dgm:prSet presAssocID="{2182DF1B-E60D-4EA7-99A9-74BBE2ECDA52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B933E3CB-A18C-4093-B3EF-BE2D379D64F4}" type="pres">
      <dgm:prSet presAssocID="{2182DF1B-E60D-4EA7-99A9-74BBE2ECDA5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7C65650-B255-46D8-9CB3-6DF1E24CD4A6}" type="pres">
      <dgm:prSet presAssocID="{2182DF1B-E60D-4EA7-99A9-74BBE2ECDA52}" presName="BalanceSpacing" presStyleCnt="0"/>
      <dgm:spPr/>
    </dgm:pt>
    <dgm:pt modelId="{F3FE2C27-BFD4-40EA-BD28-4CFA8446AEA1}" type="pres">
      <dgm:prSet presAssocID="{2182DF1B-E60D-4EA7-99A9-74BBE2ECDA52}" presName="BalanceSpacing1" presStyleCnt="0"/>
      <dgm:spPr/>
    </dgm:pt>
    <dgm:pt modelId="{3EE6244A-09D2-4C28-A1BD-FC32F95EABC3}" type="pres">
      <dgm:prSet presAssocID="{5529250D-E1F6-4CFE-B3E0-6242F537A666}" presName="Accent1Text" presStyleLbl="node1" presStyleIdx="1" presStyleCnt="6" custLinFactNeighborX="-408" custLinFactNeighborY="-89"/>
      <dgm:spPr/>
    </dgm:pt>
    <dgm:pt modelId="{4F2C5999-073C-4051-A74E-46ECB1C1441B}" type="pres">
      <dgm:prSet presAssocID="{5529250D-E1F6-4CFE-B3E0-6242F537A666}" presName="spaceBetweenRectangles" presStyleCnt="0"/>
      <dgm:spPr/>
    </dgm:pt>
    <dgm:pt modelId="{735AEF62-7A8F-4C70-B9E6-8FB0D927A165}" type="pres">
      <dgm:prSet presAssocID="{5051AE36-048C-45E6-9E0A-0451D873CC83}" presName="composite" presStyleCnt="0"/>
      <dgm:spPr/>
    </dgm:pt>
    <dgm:pt modelId="{F66D7B85-1B79-46DB-A8AB-582C68B37DDB}" type="pres">
      <dgm:prSet presAssocID="{5051AE36-048C-45E6-9E0A-0451D873CC83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86B1790-E6A5-4B02-9056-6551F5DE5C9F}" type="pres">
      <dgm:prSet presAssocID="{5051AE36-048C-45E6-9E0A-0451D873CC83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9931164-ED29-4219-9615-7519CAFD70BE}" type="pres">
      <dgm:prSet presAssocID="{5051AE36-048C-45E6-9E0A-0451D873CC83}" presName="BalanceSpacing" presStyleCnt="0"/>
      <dgm:spPr/>
    </dgm:pt>
    <dgm:pt modelId="{4711A9B3-2B83-4124-8748-81A0C14E1608}" type="pres">
      <dgm:prSet presAssocID="{5051AE36-048C-45E6-9E0A-0451D873CC83}" presName="BalanceSpacing1" presStyleCnt="0"/>
      <dgm:spPr/>
    </dgm:pt>
    <dgm:pt modelId="{121341D5-9482-44D5-94E9-4322C32394C6}" type="pres">
      <dgm:prSet presAssocID="{75312796-52DC-4B8F-A1F6-266D918C5356}" presName="Accent1Text" presStyleLbl="node1" presStyleIdx="3" presStyleCnt="6"/>
      <dgm:spPr/>
    </dgm:pt>
    <dgm:pt modelId="{5D531A41-7091-43A6-BAF1-C73986D14B81}" type="pres">
      <dgm:prSet presAssocID="{75312796-52DC-4B8F-A1F6-266D918C5356}" presName="spaceBetweenRectangles" presStyleCnt="0"/>
      <dgm:spPr/>
    </dgm:pt>
    <dgm:pt modelId="{D077967D-9EB7-4C4D-9C77-A6C4C856482A}" type="pres">
      <dgm:prSet presAssocID="{C0D002B2-7D59-4B5E-8087-2E81B8B234C6}" presName="composite" presStyleCnt="0"/>
      <dgm:spPr/>
    </dgm:pt>
    <dgm:pt modelId="{EA378877-B23E-4863-8DE6-8658CFFE49CE}" type="pres">
      <dgm:prSet presAssocID="{C0D002B2-7D59-4B5E-8087-2E81B8B234C6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4D526371-BD3D-4F44-8133-950BFC03E41C}" type="pres">
      <dgm:prSet presAssocID="{C0D002B2-7D59-4B5E-8087-2E81B8B234C6}" presName="Childtext1" presStyleLbl="revTx" presStyleIdx="2" presStyleCnt="3" custLinFactNeighborX="-954" custLinFactNeighborY="-3346">
        <dgm:presLayoutVars>
          <dgm:chMax val="0"/>
          <dgm:chPref val="0"/>
          <dgm:bulletEnabled val="1"/>
        </dgm:presLayoutVars>
      </dgm:prSet>
      <dgm:spPr/>
    </dgm:pt>
    <dgm:pt modelId="{651EE0E5-623B-4553-9973-D9EE6C45FAC9}" type="pres">
      <dgm:prSet presAssocID="{C0D002B2-7D59-4B5E-8087-2E81B8B234C6}" presName="BalanceSpacing" presStyleCnt="0"/>
      <dgm:spPr/>
    </dgm:pt>
    <dgm:pt modelId="{803C68D6-EB3D-41BF-9DF3-93F139A6138A}" type="pres">
      <dgm:prSet presAssocID="{C0D002B2-7D59-4B5E-8087-2E81B8B234C6}" presName="BalanceSpacing1" presStyleCnt="0"/>
      <dgm:spPr/>
    </dgm:pt>
    <dgm:pt modelId="{1E33E7F0-0C04-4F94-842D-B4E66C987903}" type="pres">
      <dgm:prSet presAssocID="{84261DCB-FE7B-461B-BF0E-AD9CD9FAF5CD}" presName="Accent1Text" presStyleLbl="node1" presStyleIdx="5" presStyleCnt="6"/>
      <dgm:spPr/>
    </dgm:pt>
  </dgm:ptLst>
  <dgm:cxnLst>
    <dgm:cxn modelId="{008EE301-C55F-4BEC-B1D2-5BA69E0A586E}" type="presOf" srcId="{1B20038B-E061-4FD0-9F6B-8EA6983B78EC}" destId="{344D6DCA-2901-4571-A7AE-8F9334D9D13A}" srcOrd="0" destOrd="0" presId="urn:microsoft.com/office/officeart/2008/layout/AlternatingHexagons"/>
    <dgm:cxn modelId="{83351213-81D8-4267-98D1-989D939DE68F}" srcId="{1B20038B-E061-4FD0-9F6B-8EA6983B78EC}" destId="{2182DF1B-E60D-4EA7-99A9-74BBE2ECDA52}" srcOrd="0" destOrd="0" parTransId="{EB72FAF8-6F44-4D19-BA70-365C01D3DAE7}" sibTransId="{5529250D-E1F6-4CFE-B3E0-6242F537A666}"/>
    <dgm:cxn modelId="{DC92FA15-D902-4492-AB71-99EBA7C95B94}" srcId="{1B20038B-E061-4FD0-9F6B-8EA6983B78EC}" destId="{5051AE36-048C-45E6-9E0A-0451D873CC83}" srcOrd="1" destOrd="0" parTransId="{D2560E1C-72FD-40CA-B6BA-139B430939E8}" sibTransId="{75312796-52DC-4B8F-A1F6-266D918C5356}"/>
    <dgm:cxn modelId="{F9C13824-BB96-4AA6-BD01-ECF657BEA1B6}" type="presOf" srcId="{2182DF1B-E60D-4EA7-99A9-74BBE2ECDA52}" destId="{2E18838D-39C3-44F6-BAD0-3B7D48978306}" srcOrd="0" destOrd="0" presId="urn:microsoft.com/office/officeart/2008/layout/AlternatingHexagons"/>
    <dgm:cxn modelId="{84C98F28-9EB0-4D99-A53E-086DB3A32DDA}" srcId="{1B20038B-E061-4FD0-9F6B-8EA6983B78EC}" destId="{C0D002B2-7D59-4B5E-8087-2E81B8B234C6}" srcOrd="2" destOrd="0" parTransId="{F022E05C-7C3F-40B8-9A4C-7678D265E8E1}" sibTransId="{84261DCB-FE7B-461B-BF0E-AD9CD9FAF5CD}"/>
    <dgm:cxn modelId="{C311535E-F5E9-467C-98D7-210118AA0C34}" type="presOf" srcId="{84261DCB-FE7B-461B-BF0E-AD9CD9FAF5CD}" destId="{1E33E7F0-0C04-4F94-842D-B4E66C987903}" srcOrd="0" destOrd="0" presId="urn:microsoft.com/office/officeart/2008/layout/AlternatingHexagons"/>
    <dgm:cxn modelId="{79931262-5361-4B0B-9F1B-1FAED574B60C}" type="presOf" srcId="{5529250D-E1F6-4CFE-B3E0-6242F537A666}" destId="{3EE6244A-09D2-4C28-A1BD-FC32F95EABC3}" srcOrd="0" destOrd="0" presId="urn:microsoft.com/office/officeart/2008/layout/AlternatingHexagons"/>
    <dgm:cxn modelId="{12EDA958-31D0-4DDE-9BB6-F840F85DD63E}" type="presOf" srcId="{75312796-52DC-4B8F-A1F6-266D918C5356}" destId="{121341D5-9482-44D5-94E9-4322C32394C6}" srcOrd="0" destOrd="0" presId="urn:microsoft.com/office/officeart/2008/layout/AlternatingHexagons"/>
    <dgm:cxn modelId="{1338ADA7-984C-468F-B867-F55050E2FEA1}" type="presOf" srcId="{5051AE36-048C-45E6-9E0A-0451D873CC83}" destId="{F66D7B85-1B79-46DB-A8AB-582C68B37DDB}" srcOrd="0" destOrd="0" presId="urn:microsoft.com/office/officeart/2008/layout/AlternatingHexagons"/>
    <dgm:cxn modelId="{B5CF64CD-0B09-48D7-B690-37DA097979BC}" type="presOf" srcId="{C0D002B2-7D59-4B5E-8087-2E81B8B234C6}" destId="{EA378877-B23E-4863-8DE6-8658CFFE49CE}" srcOrd="0" destOrd="0" presId="urn:microsoft.com/office/officeart/2008/layout/AlternatingHexagons"/>
    <dgm:cxn modelId="{617A1DA0-2BB0-46D2-ABE5-FC84FF8FA217}" type="presParOf" srcId="{344D6DCA-2901-4571-A7AE-8F9334D9D13A}" destId="{48BC3693-F723-4469-9D32-14EA33E09E08}" srcOrd="0" destOrd="0" presId="urn:microsoft.com/office/officeart/2008/layout/AlternatingHexagons"/>
    <dgm:cxn modelId="{9B0A94E2-E86C-4421-808D-10D088783E07}" type="presParOf" srcId="{48BC3693-F723-4469-9D32-14EA33E09E08}" destId="{2E18838D-39C3-44F6-BAD0-3B7D48978306}" srcOrd="0" destOrd="0" presId="urn:microsoft.com/office/officeart/2008/layout/AlternatingHexagons"/>
    <dgm:cxn modelId="{B4B7C865-C292-43F7-A402-F9AB7A5F2D49}" type="presParOf" srcId="{48BC3693-F723-4469-9D32-14EA33E09E08}" destId="{B933E3CB-A18C-4093-B3EF-BE2D379D64F4}" srcOrd="1" destOrd="0" presId="urn:microsoft.com/office/officeart/2008/layout/AlternatingHexagons"/>
    <dgm:cxn modelId="{8C4CFC7E-0322-4277-9390-EB8F0A77D468}" type="presParOf" srcId="{48BC3693-F723-4469-9D32-14EA33E09E08}" destId="{27C65650-B255-46D8-9CB3-6DF1E24CD4A6}" srcOrd="2" destOrd="0" presId="urn:microsoft.com/office/officeart/2008/layout/AlternatingHexagons"/>
    <dgm:cxn modelId="{454DEAC3-9201-4E40-810E-B1A9B15D8D10}" type="presParOf" srcId="{48BC3693-F723-4469-9D32-14EA33E09E08}" destId="{F3FE2C27-BFD4-40EA-BD28-4CFA8446AEA1}" srcOrd="3" destOrd="0" presId="urn:microsoft.com/office/officeart/2008/layout/AlternatingHexagons"/>
    <dgm:cxn modelId="{7861CD1E-F8F2-4620-90F6-06CF26E8C84A}" type="presParOf" srcId="{48BC3693-F723-4469-9D32-14EA33E09E08}" destId="{3EE6244A-09D2-4C28-A1BD-FC32F95EABC3}" srcOrd="4" destOrd="0" presId="urn:microsoft.com/office/officeart/2008/layout/AlternatingHexagons"/>
    <dgm:cxn modelId="{14D70455-8CAA-410E-B617-DFC2D89FAC0E}" type="presParOf" srcId="{344D6DCA-2901-4571-A7AE-8F9334D9D13A}" destId="{4F2C5999-073C-4051-A74E-46ECB1C1441B}" srcOrd="1" destOrd="0" presId="urn:microsoft.com/office/officeart/2008/layout/AlternatingHexagons"/>
    <dgm:cxn modelId="{F3F94117-EFE4-4026-A8BF-49F9283EFBFA}" type="presParOf" srcId="{344D6DCA-2901-4571-A7AE-8F9334D9D13A}" destId="{735AEF62-7A8F-4C70-B9E6-8FB0D927A165}" srcOrd="2" destOrd="0" presId="urn:microsoft.com/office/officeart/2008/layout/AlternatingHexagons"/>
    <dgm:cxn modelId="{1AF7E556-70F0-4A88-99D2-8732643E871C}" type="presParOf" srcId="{735AEF62-7A8F-4C70-B9E6-8FB0D927A165}" destId="{F66D7B85-1B79-46DB-A8AB-582C68B37DDB}" srcOrd="0" destOrd="0" presId="urn:microsoft.com/office/officeart/2008/layout/AlternatingHexagons"/>
    <dgm:cxn modelId="{5152FE54-157A-42CB-B0B7-434CCF692645}" type="presParOf" srcId="{735AEF62-7A8F-4C70-B9E6-8FB0D927A165}" destId="{986B1790-E6A5-4B02-9056-6551F5DE5C9F}" srcOrd="1" destOrd="0" presId="urn:microsoft.com/office/officeart/2008/layout/AlternatingHexagons"/>
    <dgm:cxn modelId="{DB99D401-90DE-476A-97CF-0021C625CAEA}" type="presParOf" srcId="{735AEF62-7A8F-4C70-B9E6-8FB0D927A165}" destId="{79931164-ED29-4219-9615-7519CAFD70BE}" srcOrd="2" destOrd="0" presId="urn:microsoft.com/office/officeart/2008/layout/AlternatingHexagons"/>
    <dgm:cxn modelId="{586F1E43-B8D1-4203-ACCA-BA38E25E28EE}" type="presParOf" srcId="{735AEF62-7A8F-4C70-B9E6-8FB0D927A165}" destId="{4711A9B3-2B83-4124-8748-81A0C14E1608}" srcOrd="3" destOrd="0" presId="urn:microsoft.com/office/officeart/2008/layout/AlternatingHexagons"/>
    <dgm:cxn modelId="{0E6BE368-C1E8-4CCD-BFC0-3D41D97101BF}" type="presParOf" srcId="{735AEF62-7A8F-4C70-B9E6-8FB0D927A165}" destId="{121341D5-9482-44D5-94E9-4322C32394C6}" srcOrd="4" destOrd="0" presId="urn:microsoft.com/office/officeart/2008/layout/AlternatingHexagons"/>
    <dgm:cxn modelId="{AC7150D6-F9DD-431D-9A50-BDC001C2FD4B}" type="presParOf" srcId="{344D6DCA-2901-4571-A7AE-8F9334D9D13A}" destId="{5D531A41-7091-43A6-BAF1-C73986D14B81}" srcOrd="3" destOrd="0" presId="urn:microsoft.com/office/officeart/2008/layout/AlternatingHexagons"/>
    <dgm:cxn modelId="{808A8DC1-F340-4C3E-B234-C9AA1E22EAF9}" type="presParOf" srcId="{344D6DCA-2901-4571-A7AE-8F9334D9D13A}" destId="{D077967D-9EB7-4C4D-9C77-A6C4C856482A}" srcOrd="4" destOrd="0" presId="urn:microsoft.com/office/officeart/2008/layout/AlternatingHexagons"/>
    <dgm:cxn modelId="{60752191-DD01-4F0C-ACD1-D71079B7F4F3}" type="presParOf" srcId="{D077967D-9EB7-4C4D-9C77-A6C4C856482A}" destId="{EA378877-B23E-4863-8DE6-8658CFFE49CE}" srcOrd="0" destOrd="0" presId="urn:microsoft.com/office/officeart/2008/layout/AlternatingHexagons"/>
    <dgm:cxn modelId="{A34F2E9C-E0AA-463D-A2E8-63334AFB6E15}" type="presParOf" srcId="{D077967D-9EB7-4C4D-9C77-A6C4C856482A}" destId="{4D526371-BD3D-4F44-8133-950BFC03E41C}" srcOrd="1" destOrd="0" presId="urn:microsoft.com/office/officeart/2008/layout/AlternatingHexagons"/>
    <dgm:cxn modelId="{985C3CA5-8B56-4967-9ADA-8DF71110FD4B}" type="presParOf" srcId="{D077967D-9EB7-4C4D-9C77-A6C4C856482A}" destId="{651EE0E5-623B-4553-9973-D9EE6C45FAC9}" srcOrd="2" destOrd="0" presId="urn:microsoft.com/office/officeart/2008/layout/AlternatingHexagons"/>
    <dgm:cxn modelId="{C044DC70-E876-4A84-A4E5-E205906FE06B}" type="presParOf" srcId="{D077967D-9EB7-4C4D-9C77-A6C4C856482A}" destId="{803C68D6-EB3D-41BF-9DF3-93F139A6138A}" srcOrd="3" destOrd="0" presId="urn:microsoft.com/office/officeart/2008/layout/AlternatingHexagons"/>
    <dgm:cxn modelId="{6377C8C6-50DC-4501-83E5-D3B3569D2781}" type="presParOf" srcId="{D077967D-9EB7-4C4D-9C77-A6C4C856482A}" destId="{1E33E7F0-0C04-4F94-842D-B4E66C98790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8BE22-A7BD-49F6-8E06-1ADC09639887}">
      <dsp:nvSpPr>
        <dsp:cNvPr id="0" name=""/>
        <dsp:cNvSpPr/>
      </dsp:nvSpPr>
      <dsp:spPr>
        <a:xfrm>
          <a:off x="552449" y="1113"/>
          <a:ext cx="1738850" cy="119806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0BE3D-1147-4DEE-85E8-FE36FBFE7204}">
      <dsp:nvSpPr>
        <dsp:cNvPr id="0" name=""/>
        <dsp:cNvSpPr/>
      </dsp:nvSpPr>
      <dsp:spPr>
        <a:xfrm>
          <a:off x="552449" y="1199181"/>
          <a:ext cx="1738850" cy="645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000" kern="1200" dirty="0">
            <a:solidFill>
              <a:schemeClr val="bg1"/>
            </a:solidFill>
          </a:endParaRPr>
        </a:p>
      </dsp:txBody>
      <dsp:txXfrm>
        <a:off x="552449" y="1199181"/>
        <a:ext cx="1738850" cy="645113"/>
      </dsp:txXfrm>
    </dsp:sp>
    <dsp:sp modelId="{589DEFF6-8208-49E5-963C-D1542D0AAB42}">
      <dsp:nvSpPr>
        <dsp:cNvPr id="0" name=""/>
        <dsp:cNvSpPr/>
      </dsp:nvSpPr>
      <dsp:spPr>
        <a:xfrm>
          <a:off x="2465258" y="1113"/>
          <a:ext cx="1738850" cy="1198068"/>
        </a:xfrm>
        <a:prstGeom prst="roundRect">
          <a:avLst/>
        </a:prstGeom>
        <a:blipFill>
          <a:blip xmlns:r="http://schemas.openxmlformats.org/officeDocument/2006/relationships" r:embed="rId2"/>
          <a:srcRect/>
          <a:stretch>
            <a:fillRect l="-30000" r="-30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8BF62-0446-402E-A501-52D84362F44C}">
      <dsp:nvSpPr>
        <dsp:cNvPr id="0" name=""/>
        <dsp:cNvSpPr/>
      </dsp:nvSpPr>
      <dsp:spPr>
        <a:xfrm>
          <a:off x="2465258" y="1199181"/>
          <a:ext cx="1738850" cy="645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000" kern="1200" dirty="0">
            <a:solidFill>
              <a:schemeClr val="bg1"/>
            </a:solidFill>
          </a:endParaRPr>
        </a:p>
      </dsp:txBody>
      <dsp:txXfrm>
        <a:off x="2465258" y="1199181"/>
        <a:ext cx="1738850" cy="645113"/>
      </dsp:txXfrm>
    </dsp:sp>
    <dsp:sp modelId="{33BE4764-E0F4-4B61-B093-2DCC48FFFEC8}">
      <dsp:nvSpPr>
        <dsp:cNvPr id="0" name=""/>
        <dsp:cNvSpPr/>
      </dsp:nvSpPr>
      <dsp:spPr>
        <a:xfrm>
          <a:off x="552449" y="2018180"/>
          <a:ext cx="1738850" cy="1198068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42078-F908-4334-B410-D14A99E7CB65}">
      <dsp:nvSpPr>
        <dsp:cNvPr id="0" name=""/>
        <dsp:cNvSpPr/>
      </dsp:nvSpPr>
      <dsp:spPr>
        <a:xfrm>
          <a:off x="552449" y="3216248"/>
          <a:ext cx="1738850" cy="645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000" kern="1200" dirty="0">
            <a:solidFill>
              <a:schemeClr val="bg1"/>
            </a:solidFill>
          </a:endParaRPr>
        </a:p>
      </dsp:txBody>
      <dsp:txXfrm>
        <a:off x="552449" y="3216248"/>
        <a:ext cx="1738850" cy="645113"/>
      </dsp:txXfrm>
    </dsp:sp>
    <dsp:sp modelId="{64D48CAC-6337-4CE5-8E16-F2284421727B}">
      <dsp:nvSpPr>
        <dsp:cNvPr id="0" name=""/>
        <dsp:cNvSpPr/>
      </dsp:nvSpPr>
      <dsp:spPr>
        <a:xfrm>
          <a:off x="2465258" y="2018180"/>
          <a:ext cx="1738850" cy="1198068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8653B9-8737-4948-B37F-97FF751C9554}">
      <dsp:nvSpPr>
        <dsp:cNvPr id="0" name=""/>
        <dsp:cNvSpPr/>
      </dsp:nvSpPr>
      <dsp:spPr>
        <a:xfrm>
          <a:off x="2465258" y="3216248"/>
          <a:ext cx="1738850" cy="645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000" kern="1200" dirty="0">
            <a:solidFill>
              <a:schemeClr val="bg1"/>
            </a:solidFill>
          </a:endParaRPr>
        </a:p>
      </dsp:txBody>
      <dsp:txXfrm>
        <a:off x="2465258" y="3216248"/>
        <a:ext cx="1738850" cy="6451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6D523-35A0-43B8-9DF9-493D356E4E70}">
      <dsp:nvSpPr>
        <dsp:cNvPr id="0" name=""/>
        <dsp:cNvSpPr/>
      </dsp:nvSpPr>
      <dsp:spPr>
        <a:xfrm>
          <a:off x="2445071" y="0"/>
          <a:ext cx="1568407" cy="156856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3782CA-A630-4D1A-96AD-22A87BD3CFCF}">
      <dsp:nvSpPr>
        <dsp:cNvPr id="0" name=""/>
        <dsp:cNvSpPr/>
      </dsp:nvSpPr>
      <dsp:spPr>
        <a:xfrm>
          <a:off x="2791351" y="567778"/>
          <a:ext cx="875260" cy="437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Anode current</a:t>
          </a:r>
          <a:endParaRPr lang="en-AT" sz="1000" kern="1200" dirty="0"/>
        </a:p>
      </dsp:txBody>
      <dsp:txXfrm>
        <a:off x="2791351" y="567778"/>
        <a:ext cx="875260" cy="437584"/>
      </dsp:txXfrm>
    </dsp:sp>
    <dsp:sp modelId="{E9EDF4CE-AF4E-457F-95E0-27DCDF22CB58}">
      <dsp:nvSpPr>
        <dsp:cNvPr id="0" name=""/>
        <dsp:cNvSpPr/>
      </dsp:nvSpPr>
      <dsp:spPr>
        <a:xfrm>
          <a:off x="2009353" y="901374"/>
          <a:ext cx="1568407" cy="156856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814C2D-890E-4DDA-A5F1-C3F7A5F8EC2E}">
      <dsp:nvSpPr>
        <dsp:cNvPr id="0" name=""/>
        <dsp:cNvSpPr/>
      </dsp:nvSpPr>
      <dsp:spPr>
        <a:xfrm>
          <a:off x="2353868" y="1470817"/>
          <a:ext cx="875260" cy="437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Inspection of the setup</a:t>
          </a:r>
          <a:endParaRPr lang="en-AT" sz="1000" kern="1200" dirty="0"/>
        </a:p>
      </dsp:txBody>
      <dsp:txXfrm>
        <a:off x="2353868" y="1470817"/>
        <a:ext cx="875260" cy="437584"/>
      </dsp:txXfrm>
    </dsp:sp>
    <dsp:sp modelId="{25A53EBC-1C06-4939-B909-8305151EB0F7}">
      <dsp:nvSpPr>
        <dsp:cNvPr id="0" name=""/>
        <dsp:cNvSpPr/>
      </dsp:nvSpPr>
      <dsp:spPr>
        <a:xfrm>
          <a:off x="2445071" y="1806077"/>
          <a:ext cx="1568407" cy="156856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43292-0D68-4F92-9961-D6EAD79C1D7C}">
      <dsp:nvSpPr>
        <dsp:cNvPr id="0" name=""/>
        <dsp:cNvSpPr/>
      </dsp:nvSpPr>
      <dsp:spPr>
        <a:xfrm>
          <a:off x="2791351" y="2373856"/>
          <a:ext cx="875260" cy="437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Adaption of the simulations</a:t>
          </a:r>
          <a:endParaRPr lang="en-AT" sz="1000" kern="1200" dirty="0"/>
        </a:p>
      </dsp:txBody>
      <dsp:txXfrm>
        <a:off x="2791351" y="2373856"/>
        <a:ext cx="875260" cy="437584"/>
      </dsp:txXfrm>
    </dsp:sp>
    <dsp:sp modelId="{9B389FE6-381F-4F00-A8D1-256D7CFAEABB}">
      <dsp:nvSpPr>
        <dsp:cNvPr id="0" name=""/>
        <dsp:cNvSpPr/>
      </dsp:nvSpPr>
      <dsp:spPr>
        <a:xfrm>
          <a:off x="2121151" y="2811441"/>
          <a:ext cx="1347459" cy="1348110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CA9A4-D520-480F-88B4-09E3908387F7}">
      <dsp:nvSpPr>
        <dsp:cNvPr id="0" name=""/>
        <dsp:cNvSpPr/>
      </dsp:nvSpPr>
      <dsp:spPr>
        <a:xfrm>
          <a:off x="2353868" y="3276895"/>
          <a:ext cx="875260" cy="437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Tw Cen MT" panose="020B0602020104020603" pitchFamily="34" charset="0"/>
            </a:rPr>
            <a:t>Improvement of the assembly procedures</a:t>
          </a:r>
          <a:endParaRPr lang="en-AT" sz="1000" kern="1200" dirty="0">
            <a:latin typeface="Tw Cen MT" panose="020B0602020104020603" pitchFamily="34" charset="0"/>
          </a:endParaRPr>
        </a:p>
      </dsp:txBody>
      <dsp:txXfrm>
        <a:off x="2353868" y="3276895"/>
        <a:ext cx="875260" cy="4375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8838D-39C3-44F6-BAD0-3B7D48978306}">
      <dsp:nvSpPr>
        <dsp:cNvPr id="0" name=""/>
        <dsp:cNvSpPr/>
      </dsp:nvSpPr>
      <dsp:spPr>
        <a:xfrm rot="5400000">
          <a:off x="2203488" y="84433"/>
          <a:ext cx="1281421" cy="1114836"/>
        </a:xfrm>
        <a:prstGeom prst="hexagon">
          <a:avLst>
            <a:gd name="adj" fmla="val 25000"/>
            <a:gd name="vf" fmla="val 115470"/>
          </a:avLst>
        </a:prstGeom>
        <a:solidFill>
          <a:srgbClr val="132D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kern="1200" dirty="0" err="1">
              <a:latin typeface="Tw Cen MT" panose="020B0602020104020603" pitchFamily="34" charset="0"/>
            </a:rPr>
            <a:t>Idea</a:t>
          </a:r>
          <a:endParaRPr lang="en-AT" sz="1200" kern="1200" dirty="0">
            <a:latin typeface="Tw Cen MT" panose="020B0602020104020603" pitchFamily="34" charset="0"/>
          </a:endParaRPr>
        </a:p>
      </dsp:txBody>
      <dsp:txXfrm rot="-5400000">
        <a:off x="2460509" y="200829"/>
        <a:ext cx="767378" cy="882045"/>
      </dsp:txXfrm>
    </dsp:sp>
    <dsp:sp modelId="{B933E3CB-A18C-4093-B3EF-BE2D379D64F4}">
      <dsp:nvSpPr>
        <dsp:cNvPr id="0" name=""/>
        <dsp:cNvSpPr/>
      </dsp:nvSpPr>
      <dsp:spPr>
        <a:xfrm>
          <a:off x="3435447" y="257425"/>
          <a:ext cx="1430066" cy="768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6244A-09D2-4C28-A1BD-FC32F95EABC3}">
      <dsp:nvSpPr>
        <dsp:cNvPr id="0" name=""/>
        <dsp:cNvSpPr/>
      </dsp:nvSpPr>
      <dsp:spPr>
        <a:xfrm rot="5400000">
          <a:off x="994916" y="83293"/>
          <a:ext cx="1281421" cy="1114836"/>
        </a:xfrm>
        <a:prstGeom prst="hexagon">
          <a:avLst>
            <a:gd name="adj" fmla="val 25000"/>
            <a:gd name="vf" fmla="val 115470"/>
          </a:avLst>
        </a:prstGeom>
        <a:solidFill>
          <a:schemeClr val="lt1"/>
        </a:solidFill>
        <a:ln w="12700" cap="flat" cmpd="sng" algn="ctr">
          <a:solidFill>
            <a:srgbClr val="132D62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600" kern="1200">
            <a:latin typeface="Tw Cen MT" panose="020B0602020104020603" pitchFamily="34" charset="0"/>
          </a:endParaRPr>
        </a:p>
      </dsp:txBody>
      <dsp:txXfrm rot="-5400000">
        <a:off x="1251937" y="199689"/>
        <a:ext cx="767378" cy="882045"/>
      </dsp:txXfrm>
    </dsp:sp>
    <dsp:sp modelId="{F66D7B85-1B79-46DB-A8AB-582C68B37DDB}">
      <dsp:nvSpPr>
        <dsp:cNvPr id="0" name=""/>
        <dsp:cNvSpPr/>
      </dsp:nvSpPr>
      <dsp:spPr>
        <a:xfrm rot="5400000">
          <a:off x="1599170" y="1172103"/>
          <a:ext cx="1281421" cy="1114836"/>
        </a:xfrm>
        <a:prstGeom prst="hexagon">
          <a:avLst>
            <a:gd name="adj" fmla="val 25000"/>
            <a:gd name="vf" fmla="val 115470"/>
          </a:avLst>
        </a:prstGeom>
        <a:solidFill>
          <a:srgbClr val="132D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kern="1200" dirty="0" err="1">
              <a:latin typeface="Tw Cen MT" panose="020B0602020104020603" pitchFamily="34" charset="0"/>
            </a:rPr>
            <a:t>Simulations</a:t>
          </a:r>
          <a:endParaRPr lang="en-AT" sz="1200" kern="1200" dirty="0">
            <a:latin typeface="Tw Cen MT" panose="020B0602020104020603" pitchFamily="34" charset="0"/>
          </a:endParaRPr>
        </a:p>
      </dsp:txBody>
      <dsp:txXfrm rot="-5400000">
        <a:off x="1856191" y="1288499"/>
        <a:ext cx="767378" cy="882045"/>
      </dsp:txXfrm>
    </dsp:sp>
    <dsp:sp modelId="{986B1790-E6A5-4B02-9056-6551F5DE5C9F}">
      <dsp:nvSpPr>
        <dsp:cNvPr id="0" name=""/>
        <dsp:cNvSpPr/>
      </dsp:nvSpPr>
      <dsp:spPr>
        <a:xfrm>
          <a:off x="252396" y="1345095"/>
          <a:ext cx="1383934" cy="768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341D5-9482-44D5-94E9-4322C32394C6}">
      <dsp:nvSpPr>
        <dsp:cNvPr id="0" name=""/>
        <dsp:cNvSpPr/>
      </dsp:nvSpPr>
      <dsp:spPr>
        <a:xfrm rot="5400000">
          <a:off x="2803193" y="1172103"/>
          <a:ext cx="1281421" cy="1114836"/>
        </a:xfrm>
        <a:prstGeom prst="hexagon">
          <a:avLst>
            <a:gd name="adj" fmla="val 25000"/>
            <a:gd name="vf" fmla="val 115470"/>
          </a:avLst>
        </a:prstGeom>
        <a:solidFill>
          <a:schemeClr val="lt1"/>
        </a:solidFill>
        <a:ln w="12700" cap="flat" cmpd="sng" algn="ctr">
          <a:solidFill>
            <a:srgbClr val="132D62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600" kern="1200">
            <a:latin typeface="Tw Cen MT" panose="020B0602020104020603" pitchFamily="34" charset="0"/>
          </a:endParaRPr>
        </a:p>
      </dsp:txBody>
      <dsp:txXfrm rot="-5400000">
        <a:off x="3060214" y="1288499"/>
        <a:ext cx="767378" cy="882045"/>
      </dsp:txXfrm>
    </dsp:sp>
    <dsp:sp modelId="{EA378877-B23E-4863-8DE6-8658CFFE49CE}">
      <dsp:nvSpPr>
        <dsp:cNvPr id="0" name=""/>
        <dsp:cNvSpPr/>
      </dsp:nvSpPr>
      <dsp:spPr>
        <a:xfrm rot="5400000">
          <a:off x="2203488" y="2259774"/>
          <a:ext cx="1281421" cy="1114836"/>
        </a:xfrm>
        <a:prstGeom prst="hexagon">
          <a:avLst>
            <a:gd name="adj" fmla="val 25000"/>
            <a:gd name="vf" fmla="val 115470"/>
          </a:avLst>
        </a:prstGeom>
        <a:solidFill>
          <a:srgbClr val="132D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kern="1200" dirty="0" err="1">
              <a:latin typeface="Tw Cen MT" panose="020B0602020104020603" pitchFamily="34" charset="0"/>
            </a:rPr>
            <a:t>Testing</a:t>
          </a:r>
          <a:endParaRPr lang="en-AT" sz="1200" kern="1200" dirty="0">
            <a:latin typeface="Tw Cen MT" panose="020B0602020104020603" pitchFamily="34" charset="0"/>
          </a:endParaRPr>
        </a:p>
      </dsp:txBody>
      <dsp:txXfrm rot="-5400000">
        <a:off x="2460509" y="2376170"/>
        <a:ext cx="767378" cy="882045"/>
      </dsp:txXfrm>
    </dsp:sp>
    <dsp:sp modelId="{4D526371-BD3D-4F44-8133-950BFC03E41C}">
      <dsp:nvSpPr>
        <dsp:cNvPr id="0" name=""/>
        <dsp:cNvSpPr/>
      </dsp:nvSpPr>
      <dsp:spPr>
        <a:xfrm>
          <a:off x="3421804" y="2407040"/>
          <a:ext cx="1430066" cy="768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3E7F0-0C04-4F94-842D-B4E66C987903}">
      <dsp:nvSpPr>
        <dsp:cNvPr id="0" name=""/>
        <dsp:cNvSpPr/>
      </dsp:nvSpPr>
      <dsp:spPr>
        <a:xfrm rot="5400000">
          <a:off x="999465" y="2259774"/>
          <a:ext cx="1281421" cy="1114836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 w="12700" cap="flat" cmpd="sng" algn="ctr">
          <a:solidFill>
            <a:srgbClr val="132D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T" sz="3600" kern="1200">
            <a:latin typeface="Tw Cen MT" panose="020B0602020104020603" pitchFamily="34" charset="0"/>
          </a:endParaRPr>
        </a:p>
      </dsp:txBody>
      <dsp:txXfrm rot="-5400000">
        <a:off x="1256486" y="2376170"/>
        <a:ext cx="767378" cy="882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4964" tIns="47482" rIns="94964" bIns="4748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4964" tIns="47482" rIns="94964" bIns="47482" rtlCol="0"/>
          <a:lstStyle>
            <a:lvl1pPr algn="r">
              <a:defRPr sz="1200"/>
            </a:lvl1pPr>
          </a:lstStyle>
          <a:p>
            <a:fld id="{476508B5-6671-0946-9B48-476821C09FB8}" type="datetimeFigureOut">
              <a:rPr lang="de-DE" smtClean="0"/>
              <a:t>01.10.2024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64" tIns="47482" rIns="94964" bIns="4748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4964" tIns="47482" rIns="94964" bIns="47482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4964" tIns="47482" rIns="94964" bIns="4748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4964" tIns="47482" rIns="94964" bIns="47482" rtlCol="0" anchor="b"/>
          <a:lstStyle>
            <a:lvl1pPr algn="r">
              <a:defRPr sz="1200"/>
            </a:lvl1pPr>
          </a:lstStyle>
          <a:p>
            <a:fld id="{519636FB-2810-CE46-8A29-6E5E185D0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12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/>
              <a:t>Introduction</a:t>
            </a:r>
            <a:r>
              <a:rPr lang="de-AT" dirty="0"/>
              <a:t>:</a:t>
            </a:r>
          </a:p>
          <a:p>
            <a:pPr marL="171450" indent="-171450">
              <a:buFontTx/>
              <a:buChar char="-"/>
            </a:pPr>
            <a:r>
              <a:rPr lang="de-AT" dirty="0"/>
              <a:t>Company</a:t>
            </a:r>
          </a:p>
          <a:p>
            <a:pPr marL="171450" indent="-171450">
              <a:buFontTx/>
              <a:buChar char="-"/>
            </a:pPr>
            <a:r>
              <a:rPr lang="de-AT" dirty="0" err="1"/>
              <a:t>developing</a:t>
            </a:r>
            <a:r>
              <a:rPr lang="de-AT" dirty="0"/>
              <a:t> </a:t>
            </a:r>
            <a:r>
              <a:rPr lang="de-AT" dirty="0" err="1"/>
              <a:t>thruster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small</a:t>
            </a:r>
            <a:r>
              <a:rPr lang="de-AT" dirty="0"/>
              <a:t> </a:t>
            </a:r>
            <a:r>
              <a:rPr lang="de-AT" dirty="0" err="1"/>
              <a:t>satellites</a:t>
            </a:r>
            <a:endParaRPr lang="de-AT" dirty="0"/>
          </a:p>
          <a:p>
            <a:pPr marL="171450" indent="-171450">
              <a:buFontTx/>
              <a:buChar char="-"/>
            </a:pPr>
            <a:r>
              <a:rPr lang="de-AT" dirty="0" err="1"/>
              <a:t>topic</a:t>
            </a:r>
            <a:endParaRPr lang="de-AT" dirty="0"/>
          </a:p>
          <a:p>
            <a:pPr marL="171450" indent="-171450">
              <a:buFontTx/>
              <a:buChar char="-"/>
            </a:pP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174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the results were used to establish the mechanical design</a:t>
            </a:r>
          </a:p>
          <a:p>
            <a:pPr marL="171450" indent="-171450">
              <a:buFontTx/>
              <a:buChar char="-"/>
            </a:pPr>
            <a:r>
              <a:rPr lang="en-GB" dirty="0"/>
              <a:t>was verified with a simulation</a:t>
            </a:r>
          </a:p>
          <a:p>
            <a:pPr marL="171450" indent="-171450">
              <a:buFontTx/>
              <a:buChar char="-"/>
            </a:pPr>
            <a:r>
              <a:rPr lang="en-GB" dirty="0"/>
              <a:t>computing the electric fields to investigate the risk of discharges</a:t>
            </a:r>
          </a:p>
          <a:p>
            <a:pPr marL="171450" indent="-171450">
              <a:buFontTx/>
              <a:buChar char="-"/>
            </a:pPr>
            <a:r>
              <a:rPr lang="en-GB" dirty="0"/>
              <a:t>particle trajectory to verify, that the beam is leaving the aperture properly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805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simulations were used to investigate different environmental effects</a:t>
            </a:r>
          </a:p>
          <a:p>
            <a:pPr marL="171450" indent="-171450">
              <a:buFontTx/>
              <a:buChar char="-"/>
            </a:pPr>
            <a:r>
              <a:rPr lang="en-GB" dirty="0"/>
              <a:t>for example chamber effects, by modelling different boundary conditions</a:t>
            </a:r>
          </a:p>
          <a:p>
            <a:pPr marL="171450" indent="-171450">
              <a:buFontTx/>
              <a:buChar char="-"/>
            </a:pPr>
            <a:r>
              <a:rPr lang="en-GB" dirty="0"/>
              <a:t>misalignment of electrodes was investigated</a:t>
            </a:r>
          </a:p>
          <a:p>
            <a:pPr marL="171450" indent="-171450">
              <a:buFontTx/>
              <a:buChar char="-"/>
            </a:pPr>
            <a:r>
              <a:rPr lang="en-GB" dirty="0"/>
              <a:t>also different anode shapes were </a:t>
            </a:r>
            <a:r>
              <a:rPr lang="en-GB" dirty="0" err="1"/>
              <a:t>modeled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539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this slide shows the results of the simulation of the mechanical design</a:t>
            </a:r>
          </a:p>
          <a:p>
            <a:pPr marL="171450" indent="-171450">
              <a:buFontTx/>
              <a:buChar char="-"/>
            </a:pPr>
            <a:r>
              <a:rPr lang="en-GB" dirty="0"/>
              <a:t>This simulation was used to verify the design</a:t>
            </a:r>
          </a:p>
          <a:p>
            <a:pPr marL="171450" indent="-171450">
              <a:buFontTx/>
              <a:buChar char="-"/>
            </a:pPr>
            <a:r>
              <a:rPr lang="en-GB" dirty="0"/>
              <a:t>left the </a:t>
            </a:r>
            <a:r>
              <a:rPr lang="en-GB" dirty="0" err="1"/>
              <a:t>particel</a:t>
            </a:r>
            <a:r>
              <a:rPr lang="en-GB" dirty="0"/>
              <a:t> trajectories </a:t>
            </a:r>
          </a:p>
          <a:p>
            <a:pPr marL="171450" indent="-171450">
              <a:buFontTx/>
              <a:buChar char="-"/>
            </a:pPr>
            <a:r>
              <a:rPr lang="en-GB" dirty="0"/>
              <a:t>right electric fields</a:t>
            </a:r>
          </a:p>
          <a:p>
            <a:pPr marL="171450" indent="-171450">
              <a:buFontTx/>
              <a:buChar char="-"/>
            </a:pPr>
            <a:r>
              <a:rPr lang="en-GB" dirty="0"/>
              <a:t>experimental results showed, that focussing and accelerating of the electrons works and the beam leaves the aperture as expected, just some small losses</a:t>
            </a:r>
          </a:p>
          <a:p>
            <a:pPr marL="171450" indent="-171450">
              <a:buFontTx/>
              <a:buChar char="-"/>
            </a:pPr>
            <a:r>
              <a:rPr lang="en-GB" dirty="0"/>
              <a:t>Key challenge: sim and reality…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548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…As an example the investigation of misaligned electrodes</a:t>
            </a:r>
          </a:p>
          <a:p>
            <a:pPr marL="171450" indent="-171450">
              <a:buFontTx/>
              <a:buChar char="-"/>
            </a:pPr>
            <a:r>
              <a:rPr lang="en-GB" dirty="0"/>
              <a:t>Was done after finding a current at the anode</a:t>
            </a:r>
          </a:p>
          <a:p>
            <a:pPr marL="171450" indent="-171450">
              <a:buFontTx/>
              <a:buChar char="-"/>
            </a:pPr>
            <a:r>
              <a:rPr lang="en-GB" dirty="0"/>
              <a:t>Inspection of the setup, remembering the assembly process -&gt; electrodes are not perfectly aligned</a:t>
            </a:r>
          </a:p>
          <a:p>
            <a:pPr marL="171450" indent="-171450">
              <a:buFontTx/>
              <a:buChar char="-"/>
            </a:pPr>
            <a:r>
              <a:rPr lang="en-GB" dirty="0"/>
              <a:t>Adapting simulation to reality</a:t>
            </a:r>
          </a:p>
          <a:p>
            <a:pPr marL="171450" indent="-171450">
              <a:buFontTx/>
              <a:buChar char="-"/>
            </a:pPr>
            <a:r>
              <a:rPr lang="en-GB" dirty="0"/>
              <a:t>Improvement of assembly procedures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133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825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059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8347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052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AT" dirty="0"/>
              <a:t>an </a:t>
            </a:r>
            <a:r>
              <a:rPr lang="de-AT" dirty="0" err="1"/>
              <a:t>example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such a </a:t>
            </a:r>
            <a:r>
              <a:rPr lang="de-AT" dirty="0" err="1"/>
              <a:t>thruster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shown</a:t>
            </a:r>
            <a:r>
              <a:rPr lang="de-AT" dirty="0"/>
              <a:t> </a:t>
            </a:r>
            <a:r>
              <a:rPr lang="de-AT" dirty="0" err="1"/>
              <a:t>here</a:t>
            </a:r>
            <a:endParaRPr lang="de-AT" dirty="0"/>
          </a:p>
          <a:p>
            <a:pPr marL="171450" indent="-171450">
              <a:buFontTx/>
              <a:buChar char="-"/>
            </a:pPr>
            <a:r>
              <a:rPr lang="de-AT" dirty="0"/>
              <a:t>IFM NANO </a:t>
            </a:r>
            <a:r>
              <a:rPr lang="de-AT" dirty="0" err="1"/>
              <a:t>thruster</a:t>
            </a:r>
            <a:r>
              <a:rPr lang="de-AT" dirty="0"/>
              <a:t>, </a:t>
            </a:r>
            <a:r>
              <a:rPr lang="de-AT" dirty="0" err="1"/>
              <a:t>developed</a:t>
            </a:r>
            <a:r>
              <a:rPr lang="de-AT" dirty="0"/>
              <a:t> at </a:t>
            </a:r>
            <a:r>
              <a:rPr lang="de-AT" dirty="0" err="1"/>
              <a:t>fotec</a:t>
            </a:r>
            <a:r>
              <a:rPr lang="de-AT" dirty="0"/>
              <a:t> and </a:t>
            </a:r>
            <a:r>
              <a:rPr lang="de-AT" dirty="0" err="1"/>
              <a:t>commercialized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a </a:t>
            </a:r>
            <a:r>
              <a:rPr lang="de-AT" dirty="0" err="1"/>
              <a:t>spin</a:t>
            </a:r>
            <a:r>
              <a:rPr lang="de-AT" dirty="0"/>
              <a:t> off</a:t>
            </a:r>
          </a:p>
          <a:p>
            <a:pPr marL="171450" indent="-171450">
              <a:buFontTx/>
              <a:buChar char="-"/>
            </a:pPr>
            <a:r>
              <a:rPr lang="de-AT" dirty="0" err="1"/>
              <a:t>based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FEEP </a:t>
            </a:r>
            <a:r>
              <a:rPr lang="de-AT" dirty="0" err="1"/>
              <a:t>technology</a:t>
            </a:r>
            <a:r>
              <a:rPr lang="de-AT" dirty="0"/>
              <a:t> (Field Emission Electric Propulsion)</a:t>
            </a:r>
          </a:p>
          <a:p>
            <a:pPr marL="171450" indent="-171450">
              <a:buFontTx/>
              <a:buChar char="-"/>
            </a:pPr>
            <a:r>
              <a:rPr lang="de-AT" dirty="0"/>
              <a:t>2018 </a:t>
            </a:r>
            <a:r>
              <a:rPr lang="de-AT" dirty="0" err="1"/>
              <a:t>succesfully</a:t>
            </a:r>
            <a:r>
              <a:rPr lang="de-AT" dirty="0"/>
              <a:t> </a:t>
            </a:r>
            <a:r>
              <a:rPr lang="de-AT" dirty="0" err="1"/>
              <a:t>tested</a:t>
            </a:r>
            <a:r>
              <a:rPr lang="de-AT" dirty="0"/>
              <a:t> in </a:t>
            </a:r>
            <a:r>
              <a:rPr lang="de-AT" dirty="0" err="1"/>
              <a:t>orbit</a:t>
            </a:r>
            <a:r>
              <a:rPr lang="de-AT" dirty="0"/>
              <a:t> and </a:t>
            </a:r>
            <a:r>
              <a:rPr lang="de-AT" dirty="0" err="1"/>
              <a:t>now</a:t>
            </a:r>
            <a:r>
              <a:rPr lang="de-AT" dirty="0"/>
              <a:t> </a:t>
            </a:r>
            <a:r>
              <a:rPr lang="de-AT" dirty="0" err="1"/>
              <a:t>there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more</a:t>
            </a:r>
            <a:r>
              <a:rPr lang="de-AT" dirty="0"/>
              <a:t> </a:t>
            </a:r>
            <a:r>
              <a:rPr lang="de-AT" dirty="0" err="1"/>
              <a:t>than</a:t>
            </a:r>
            <a:r>
              <a:rPr lang="de-AT" dirty="0"/>
              <a:t> 200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them</a:t>
            </a:r>
            <a:r>
              <a:rPr lang="de-AT" dirty="0"/>
              <a:t> in </a:t>
            </a:r>
            <a:r>
              <a:rPr lang="de-AT" dirty="0" err="1"/>
              <a:t>space</a:t>
            </a:r>
            <a:endParaRPr lang="de-AT" dirty="0"/>
          </a:p>
          <a:p>
            <a:pPr marL="171450" indent="-171450">
              <a:buFontTx/>
              <a:buChar char="-"/>
            </a:pPr>
            <a:r>
              <a:rPr lang="de-AT" dirty="0" err="1"/>
              <a:t>uN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mN</a:t>
            </a:r>
            <a:r>
              <a:rPr lang="de-AT" dirty="0"/>
              <a:t> </a:t>
            </a:r>
          </a:p>
          <a:p>
            <a:pPr marL="171450" indent="-171450">
              <a:buFontTx/>
              <a:buChar char="-"/>
            </a:pPr>
            <a:r>
              <a:rPr lang="de-AT" dirty="0"/>
              <a:t>Indium, a soft </a:t>
            </a:r>
            <a:r>
              <a:rPr lang="de-AT" dirty="0" err="1"/>
              <a:t>metal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a </a:t>
            </a:r>
            <a:r>
              <a:rPr lang="de-AT" dirty="0" err="1"/>
              <a:t>low</a:t>
            </a:r>
            <a:r>
              <a:rPr lang="de-AT" dirty="0"/>
              <a:t> </a:t>
            </a:r>
            <a:r>
              <a:rPr lang="de-AT" dirty="0" err="1"/>
              <a:t>melting</a:t>
            </a:r>
            <a:r>
              <a:rPr lang="de-AT" dirty="0"/>
              <a:t> </a:t>
            </a:r>
            <a:r>
              <a:rPr lang="de-AT" dirty="0" err="1"/>
              <a:t>point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156°C</a:t>
            </a:r>
          </a:p>
          <a:p>
            <a:pPr marL="171450" indent="-171450">
              <a:buFontTx/>
              <a:buChar char="-"/>
            </a:pPr>
            <a:r>
              <a:rPr lang="de-AT" dirty="0"/>
              <a:t>Working </a:t>
            </a:r>
            <a:r>
              <a:rPr lang="de-AT" dirty="0" err="1"/>
              <a:t>Principle</a:t>
            </a:r>
            <a:endParaRPr lang="de-AT" dirty="0"/>
          </a:p>
          <a:p>
            <a:pPr marL="628650" lvl="1" indent="-171450">
              <a:buFontTx/>
              <a:buChar char="-"/>
            </a:pPr>
            <a:r>
              <a:rPr lang="de-AT" dirty="0" err="1"/>
              <a:t>core</a:t>
            </a:r>
            <a:r>
              <a:rPr lang="de-AT" dirty="0"/>
              <a:t> </a:t>
            </a:r>
            <a:r>
              <a:rPr lang="de-AT" dirty="0" err="1"/>
              <a:t>element</a:t>
            </a:r>
            <a:r>
              <a:rPr lang="de-AT" dirty="0"/>
              <a:t>: </a:t>
            </a:r>
            <a:r>
              <a:rPr lang="de-AT" dirty="0" err="1"/>
              <a:t>porous</a:t>
            </a:r>
            <a:r>
              <a:rPr lang="de-AT" dirty="0"/>
              <a:t> </a:t>
            </a:r>
            <a:r>
              <a:rPr lang="de-AT" dirty="0" err="1"/>
              <a:t>tungsten</a:t>
            </a:r>
            <a:r>
              <a:rPr lang="de-AT" dirty="0"/>
              <a:t> </a:t>
            </a:r>
            <a:r>
              <a:rPr lang="de-AT" dirty="0" err="1"/>
              <a:t>multi</a:t>
            </a:r>
            <a:r>
              <a:rPr lang="de-AT" dirty="0"/>
              <a:t> </a:t>
            </a:r>
            <a:r>
              <a:rPr lang="de-AT" dirty="0" err="1"/>
              <a:t>emitter</a:t>
            </a:r>
            <a:r>
              <a:rPr lang="de-AT" dirty="0"/>
              <a:t> </a:t>
            </a:r>
            <a:r>
              <a:rPr lang="de-AT" dirty="0" err="1"/>
              <a:t>crown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28 </a:t>
            </a:r>
            <a:r>
              <a:rPr lang="de-AT" dirty="0" err="1"/>
              <a:t>needles</a:t>
            </a:r>
            <a:endParaRPr lang="de-AT" dirty="0"/>
          </a:p>
          <a:p>
            <a:pPr marL="628650" lvl="1" indent="-171450">
              <a:buFontTx/>
              <a:buChar char="-"/>
            </a:pPr>
            <a:r>
              <a:rPr lang="de-AT" dirty="0" err="1"/>
              <a:t>wetted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indium</a:t>
            </a:r>
            <a:endParaRPr lang="de-AT" dirty="0"/>
          </a:p>
          <a:p>
            <a:pPr marL="628650" lvl="1" indent="-171450">
              <a:buFontTx/>
              <a:buChar char="-"/>
            </a:pPr>
            <a:r>
              <a:rPr lang="de-AT" dirty="0"/>
              <a:t>positive potential</a:t>
            </a:r>
          </a:p>
          <a:p>
            <a:pPr marL="628650" lvl="1" indent="-171450">
              <a:buFontTx/>
              <a:buChar char="-"/>
            </a:pPr>
            <a:r>
              <a:rPr lang="de-AT" dirty="0"/>
              <a:t>In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heated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and </a:t>
            </a:r>
            <a:r>
              <a:rPr lang="de-AT" dirty="0" err="1"/>
              <a:t>forms</a:t>
            </a:r>
            <a:r>
              <a:rPr lang="de-AT" dirty="0"/>
              <a:t> a </a:t>
            </a:r>
            <a:r>
              <a:rPr lang="de-AT" dirty="0" err="1"/>
              <a:t>taylor</a:t>
            </a:r>
            <a:r>
              <a:rPr lang="de-AT" dirty="0"/>
              <a:t> </a:t>
            </a:r>
            <a:r>
              <a:rPr lang="de-AT" dirty="0" err="1"/>
              <a:t>cone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liquid </a:t>
            </a:r>
            <a:r>
              <a:rPr lang="de-AT" dirty="0" err="1"/>
              <a:t>state</a:t>
            </a:r>
            <a:endParaRPr lang="de-AT" dirty="0"/>
          </a:p>
          <a:p>
            <a:pPr marL="628650" lvl="1" indent="-171450">
              <a:buFontTx/>
              <a:buChar char="-"/>
            </a:pPr>
            <a:r>
              <a:rPr lang="de-AT" dirty="0" err="1"/>
              <a:t>extractor</a:t>
            </a:r>
            <a:r>
              <a:rPr lang="de-AT" dirty="0"/>
              <a:t> ring at negative potential </a:t>
            </a:r>
            <a:r>
              <a:rPr lang="de-AT" dirty="0" err="1"/>
              <a:t>extracts</a:t>
            </a:r>
            <a:r>
              <a:rPr lang="de-AT" dirty="0"/>
              <a:t> and </a:t>
            </a:r>
            <a:r>
              <a:rPr lang="de-AT" dirty="0" err="1"/>
              <a:t>accelerates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In-</a:t>
            </a:r>
            <a:r>
              <a:rPr lang="de-AT" dirty="0" err="1"/>
              <a:t>ions</a:t>
            </a:r>
            <a:endParaRPr lang="de-AT" dirty="0"/>
          </a:p>
          <a:p>
            <a:pPr marL="171450" lvl="0" indent="-171450">
              <a:buFontTx/>
              <a:buChar char="-"/>
            </a:pPr>
            <a:r>
              <a:rPr lang="de-AT" dirty="0" err="1"/>
              <a:t>already</a:t>
            </a:r>
            <a:r>
              <a:rPr lang="de-AT" dirty="0"/>
              <a:t> an </a:t>
            </a:r>
            <a:r>
              <a:rPr lang="de-AT" dirty="0" err="1"/>
              <a:t>Idea</a:t>
            </a:r>
            <a:r>
              <a:rPr lang="de-AT" dirty="0"/>
              <a:t> </a:t>
            </a:r>
            <a:r>
              <a:rPr lang="de-AT" dirty="0" err="1"/>
              <a:t>why</a:t>
            </a:r>
            <a:r>
              <a:rPr lang="de-AT" dirty="0"/>
              <a:t> a </a:t>
            </a:r>
            <a:r>
              <a:rPr lang="de-AT" dirty="0" err="1"/>
              <a:t>neutralizer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marL="628650" lvl="1" indent="-171450">
              <a:buFontTx/>
              <a:buChar char="-"/>
            </a:pPr>
            <a:endParaRPr lang="de-AT" dirty="0"/>
          </a:p>
          <a:p>
            <a:pPr marL="628650" lvl="1" indent="-171450">
              <a:buFontTx/>
              <a:buChar char="-"/>
            </a:pPr>
            <a:endParaRPr lang="en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286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pictures</a:t>
            </a:r>
          </a:p>
          <a:p>
            <a:r>
              <a:rPr lang="en-GB" dirty="0"/>
              <a:t>- main advantages...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549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0837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AT" dirty="0" err="1"/>
              <a:t>looking</a:t>
            </a:r>
            <a:r>
              <a:rPr lang="de-AT" dirty="0"/>
              <a:t> at </a:t>
            </a:r>
            <a:r>
              <a:rPr lang="de-AT" dirty="0" err="1"/>
              <a:t>our</a:t>
            </a:r>
            <a:r>
              <a:rPr lang="de-AT" dirty="0"/>
              <a:t> planet (</a:t>
            </a:r>
            <a:r>
              <a:rPr lang="de-AT" dirty="0" err="1"/>
              <a:t>show</a:t>
            </a:r>
            <a:r>
              <a:rPr lang="de-AT" dirty="0"/>
              <a:t> </a:t>
            </a:r>
            <a:r>
              <a:rPr lang="de-AT" dirty="0" err="1"/>
              <a:t>where</a:t>
            </a:r>
            <a:r>
              <a:rPr lang="de-AT" dirty="0"/>
              <a:t> </a:t>
            </a:r>
            <a:r>
              <a:rPr lang="de-AT" dirty="0" err="1"/>
              <a:t>we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laserpointer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space</a:t>
            </a:r>
            <a:r>
              <a:rPr lang="de-AT" dirty="0"/>
              <a:t>, </a:t>
            </a:r>
            <a:r>
              <a:rPr lang="de-AT" dirty="0" err="1"/>
              <a:t>there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many</a:t>
            </a:r>
            <a:r>
              <a:rPr lang="de-AT" dirty="0"/>
              <a:t> </a:t>
            </a:r>
            <a:r>
              <a:rPr lang="de-AT" dirty="0" err="1"/>
              <a:t>phenomena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observed</a:t>
            </a:r>
            <a:endParaRPr lang="de-AT" dirty="0"/>
          </a:p>
          <a:p>
            <a:pPr marL="171450" indent="-171450">
              <a:buFontTx/>
              <a:buChar char="-"/>
            </a:pPr>
            <a:r>
              <a:rPr lang="de-AT" dirty="0" err="1"/>
              <a:t>examples</a:t>
            </a:r>
            <a:r>
              <a:rPr lang="de-AT" dirty="0"/>
              <a:t>...</a:t>
            </a:r>
          </a:p>
          <a:p>
            <a:pPr marL="171450" indent="-171450">
              <a:buFontTx/>
              <a:buChar char="-"/>
            </a:pP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, </a:t>
            </a:r>
            <a:r>
              <a:rPr lang="de-AT" dirty="0" err="1"/>
              <a:t>satellites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sensitive </a:t>
            </a:r>
            <a:r>
              <a:rPr lang="de-AT" dirty="0" err="1"/>
              <a:t>measurement</a:t>
            </a:r>
            <a:r>
              <a:rPr lang="de-AT" dirty="0"/>
              <a:t> </a:t>
            </a:r>
            <a:r>
              <a:rPr lang="de-AT" dirty="0" err="1"/>
              <a:t>equipment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operating</a:t>
            </a:r>
            <a:r>
              <a:rPr lang="de-AT" dirty="0"/>
              <a:t> in </a:t>
            </a:r>
            <a:r>
              <a:rPr lang="de-AT" dirty="0" err="1"/>
              <a:t>space</a:t>
            </a:r>
            <a:r>
              <a:rPr lang="de-AT" dirty="0"/>
              <a:t> </a:t>
            </a:r>
          </a:p>
          <a:p>
            <a:pPr marL="171450" indent="-171450">
              <a:buFontTx/>
              <a:buChar char="-"/>
            </a:pPr>
            <a:r>
              <a:rPr lang="de-AT" dirty="0" err="1"/>
              <a:t>often</a:t>
            </a:r>
            <a:r>
              <a:rPr lang="de-AT" dirty="0"/>
              <a:t> </a:t>
            </a:r>
            <a:r>
              <a:rPr lang="de-AT" dirty="0" err="1"/>
              <a:t>long</a:t>
            </a:r>
            <a:r>
              <a:rPr lang="de-AT" dirty="0"/>
              <a:t> </a:t>
            </a:r>
            <a:r>
              <a:rPr lang="de-AT" dirty="0" err="1"/>
              <a:t>duration</a:t>
            </a:r>
            <a:r>
              <a:rPr lang="de-AT" dirty="0"/>
              <a:t> </a:t>
            </a:r>
            <a:r>
              <a:rPr lang="de-AT" dirty="0" err="1"/>
              <a:t>missions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more</a:t>
            </a:r>
            <a:r>
              <a:rPr lang="de-AT" dirty="0"/>
              <a:t> </a:t>
            </a:r>
            <a:r>
              <a:rPr lang="de-AT" dirty="0" err="1"/>
              <a:t>than</a:t>
            </a:r>
            <a:r>
              <a:rPr lang="de-AT" dirty="0"/>
              <a:t> 5 </a:t>
            </a:r>
            <a:r>
              <a:rPr lang="de-AT" dirty="0" err="1"/>
              <a:t>years</a:t>
            </a:r>
            <a:endParaRPr lang="de-AT" dirty="0"/>
          </a:p>
          <a:p>
            <a:pPr marL="171450" indent="-171450">
              <a:buFontTx/>
              <a:buChar char="-"/>
            </a:pPr>
            <a:r>
              <a:rPr lang="de-AT" dirty="0"/>
              <a:t>power </a:t>
            </a:r>
            <a:r>
              <a:rPr lang="de-AT" dirty="0" err="1"/>
              <a:t>budget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limited</a:t>
            </a:r>
          </a:p>
          <a:p>
            <a:pPr marL="171450" indent="-171450">
              <a:buFontTx/>
              <a:buChar char="-"/>
            </a:pP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drag</a:t>
            </a:r>
            <a:r>
              <a:rPr lang="de-AT" dirty="0"/>
              <a:t> </a:t>
            </a:r>
            <a:r>
              <a:rPr lang="de-AT" dirty="0" err="1"/>
              <a:t>compensation</a:t>
            </a:r>
            <a:r>
              <a:rPr lang="de-AT" dirty="0"/>
              <a:t> and </a:t>
            </a:r>
            <a:r>
              <a:rPr lang="de-AT" dirty="0" err="1"/>
              <a:t>station</a:t>
            </a:r>
            <a:r>
              <a:rPr lang="de-AT" dirty="0"/>
              <a:t> </a:t>
            </a:r>
            <a:r>
              <a:rPr lang="de-AT" dirty="0" err="1"/>
              <a:t>keeping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satellite</a:t>
            </a:r>
            <a:r>
              <a:rPr lang="de-AT" dirty="0"/>
              <a:t> </a:t>
            </a:r>
            <a:r>
              <a:rPr lang="de-AT" dirty="0" err="1"/>
              <a:t>needs</a:t>
            </a:r>
            <a:r>
              <a:rPr lang="de-AT" dirty="0"/>
              <a:t> a </a:t>
            </a:r>
            <a:r>
              <a:rPr lang="de-AT" dirty="0" err="1"/>
              <a:t>thruster</a:t>
            </a:r>
            <a:endParaRPr lang="de-AT" dirty="0"/>
          </a:p>
          <a:p>
            <a:pPr marL="171450" indent="-171450">
              <a:buFontTx/>
              <a:buChar char="-"/>
            </a:pPr>
            <a:r>
              <a:rPr lang="de-AT" dirty="0" err="1"/>
              <a:t>often</a:t>
            </a:r>
            <a:r>
              <a:rPr lang="de-AT" dirty="0"/>
              <a:t> </a:t>
            </a:r>
            <a:r>
              <a:rPr lang="de-AT" dirty="0" err="1"/>
              <a:t>ion</a:t>
            </a:r>
            <a:r>
              <a:rPr lang="de-AT" dirty="0"/>
              <a:t> </a:t>
            </a:r>
            <a:r>
              <a:rPr lang="de-AT" dirty="0" err="1"/>
              <a:t>thruster</a:t>
            </a:r>
            <a:endParaRPr lang="en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477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Important because 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UV photons from the sun release electrons from the spacecraft hull (outer photoelectric effect)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Ion thruster (often used for these missions)</a:t>
            </a:r>
          </a:p>
          <a:p>
            <a:pPr marL="628650" lvl="1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imagine the spacecraft in orbit with ion thruster</a:t>
            </a:r>
          </a:p>
          <a:p>
            <a:pPr marL="171450" indent="-171450">
              <a:buFontTx/>
              <a:buChar char="-"/>
            </a:pPr>
            <a:r>
              <a:rPr lang="en-GB" dirty="0"/>
              <a:t>electrons remain and cause a negative charge</a:t>
            </a:r>
          </a:p>
          <a:p>
            <a:pPr marL="171450" indent="-171450">
              <a:buFontTx/>
              <a:buChar char="-"/>
            </a:pPr>
            <a:r>
              <a:rPr lang="en-GB" dirty="0"/>
              <a:t>Compromise measurement equipment</a:t>
            </a:r>
          </a:p>
          <a:p>
            <a:pPr marL="171450" indent="-171450">
              <a:buFontTx/>
              <a:buChar char="-"/>
            </a:pPr>
            <a:r>
              <a:rPr lang="en-GB" dirty="0"/>
              <a:t>can lead to sparks or damages of the space craft equipment</a:t>
            </a:r>
          </a:p>
          <a:p>
            <a:pPr marL="171450" indent="-171450">
              <a:buFontTx/>
              <a:buChar char="-"/>
            </a:pPr>
            <a:r>
              <a:rPr lang="en-GB" dirty="0"/>
              <a:t>Solution: remove the electrons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997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to achieve this, the so-called dry neutralizer is being developed at </a:t>
            </a:r>
            <a:r>
              <a:rPr lang="en-GB" dirty="0" err="1"/>
              <a:t>fotec</a:t>
            </a: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dry neutralizer means, that in contrast to conventional neutralizers, no gas is needed as propellant for operation</a:t>
            </a:r>
          </a:p>
          <a:p>
            <a:pPr marL="171450" indent="-171450">
              <a:buFontTx/>
              <a:buChar char="-"/>
            </a:pPr>
            <a:r>
              <a:rPr lang="en-GB" dirty="0"/>
              <a:t>only electric power is needed to supply the thermionic electron source</a:t>
            </a:r>
          </a:p>
          <a:p>
            <a:pPr marL="171450" indent="-171450">
              <a:buFontTx/>
              <a:buChar char="-"/>
            </a:pPr>
            <a:r>
              <a:rPr lang="en-GB" dirty="0"/>
              <a:t>combination with optics is supposed to form a laminar electron beam with 80mA</a:t>
            </a:r>
          </a:p>
          <a:p>
            <a:pPr marL="171450" indent="-171450">
              <a:buFontTx/>
              <a:buChar char="-"/>
            </a:pPr>
            <a:r>
              <a:rPr lang="en-GB" dirty="0"/>
              <a:t>image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108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simulations with </a:t>
            </a:r>
            <a:r>
              <a:rPr lang="en-GB" dirty="0" err="1"/>
              <a:t>comsol</a:t>
            </a:r>
            <a:r>
              <a:rPr lang="en-GB" dirty="0"/>
              <a:t> were used in the beginning in order to find geometry and potentials to form the electron beam</a:t>
            </a:r>
          </a:p>
          <a:p>
            <a:pPr marL="171450" indent="-171450">
              <a:buFontTx/>
              <a:buChar char="-"/>
            </a:pPr>
            <a:r>
              <a:rPr lang="en-GB" dirty="0"/>
              <a:t>further, the influence of dimensions and potentials on the beam were investigated</a:t>
            </a:r>
          </a:p>
          <a:p>
            <a:pPr marL="171450" indent="-171450">
              <a:buFontTx/>
              <a:buChar char="-"/>
            </a:pPr>
            <a:r>
              <a:rPr lang="en-GB" dirty="0"/>
              <a:t>resulting mechanical design was verified with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297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overview of the main steps in the development </a:t>
            </a:r>
          </a:p>
          <a:p>
            <a:pPr marL="171450" indent="-171450">
              <a:buFontTx/>
              <a:buChar char="-"/>
            </a:pPr>
            <a:r>
              <a:rPr lang="en-GB" dirty="0"/>
              <a:t>setting up a simplified configuration, which was optimized</a:t>
            </a:r>
          </a:p>
          <a:p>
            <a:pPr marL="171450" indent="-171450">
              <a:buFontTx/>
              <a:buChar char="-"/>
            </a:pPr>
            <a:r>
              <a:rPr lang="en-GB" dirty="0"/>
              <a:t>establishing the mechanical design </a:t>
            </a:r>
          </a:p>
          <a:p>
            <a:pPr marL="171450" indent="-171450">
              <a:buFontTx/>
              <a:buChar char="-"/>
            </a:pPr>
            <a:r>
              <a:rPr lang="en-GB" dirty="0"/>
              <a:t>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586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for the first step, a basic pierce gun configuration was modelled by using the ac/dc module and the </a:t>
            </a:r>
            <a:r>
              <a:rPr lang="en-GB" dirty="0" err="1"/>
              <a:t>cpt</a:t>
            </a:r>
            <a:r>
              <a:rPr lang="en-GB" dirty="0"/>
              <a:t> module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epfi</a:t>
            </a:r>
            <a:r>
              <a:rPr lang="en-GB" dirty="0"/>
              <a:t> was chosen to couple </a:t>
            </a:r>
            <a:r>
              <a:rPr lang="en-GB" dirty="0" err="1"/>
              <a:t>acdc</a:t>
            </a:r>
            <a:r>
              <a:rPr lang="en-GB" dirty="0"/>
              <a:t> and </a:t>
            </a:r>
            <a:r>
              <a:rPr lang="en-GB" dirty="0" err="1"/>
              <a:t>cpt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9992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to find the best dimensions and potentials, parametric sweeps were performed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636FB-2810-CE46-8A29-6E5E185D030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00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16FEF7-7F74-4E19-9C2C-ABCEEA0FBA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3212" y="181776"/>
            <a:ext cx="732988" cy="1110538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3868" y="2621882"/>
            <a:ext cx="8425008" cy="82259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20 Pt.</a:t>
            </a:r>
          </a:p>
        </p:txBody>
      </p:sp>
      <p:sp>
        <p:nvSpPr>
          <p:cNvPr id="19" name="Textplatzhalter 18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353870" y="2124190"/>
            <a:ext cx="8425006" cy="4261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FontTx/>
              <a:buNone/>
              <a:defRPr sz="33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Titelfolie - TW </a:t>
            </a:r>
            <a:r>
              <a:rPr lang="de-DE" dirty="0" err="1"/>
              <a:t>Cen</a:t>
            </a:r>
            <a:r>
              <a:rPr lang="de-DE" dirty="0"/>
              <a:t> MT, Titel 1zeilig 33 Pt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4558483"/>
            <a:ext cx="7521892" cy="33027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Titel Vorname Nachname Titel, </a:t>
            </a:r>
            <a:r>
              <a:rPr lang="de-DE" dirty="0" err="1"/>
              <a:t>Jobtitle</a:t>
            </a:r>
            <a:r>
              <a:rPr lang="de-DE" dirty="0"/>
              <a:t>, Bereich oder Abteilung</a:t>
            </a:r>
          </a:p>
          <a:p>
            <a:pPr lvl="0"/>
            <a:r>
              <a:rPr lang="de-DE" dirty="0"/>
              <a:t>(TW </a:t>
            </a:r>
            <a:r>
              <a:rPr lang="de-DE" dirty="0" err="1"/>
              <a:t>Cen</a:t>
            </a:r>
            <a:r>
              <a:rPr lang="de-DE" dirty="0"/>
              <a:t> </a:t>
            </a:r>
            <a:r>
              <a:rPr lang="de-DE" dirty="0" err="1"/>
              <a:t>Mt</a:t>
            </a:r>
            <a:r>
              <a:rPr lang="de-DE" dirty="0"/>
              <a:t> 10 Pt.)</a:t>
            </a:r>
          </a:p>
        </p:txBody>
      </p:sp>
    </p:spTree>
    <p:extLst>
      <p:ext uri="{BB962C8B-B14F-4D97-AF65-F5344CB8AC3E}">
        <p14:creationId xmlns:p14="http://schemas.microsoft.com/office/powerpoint/2010/main" val="26232197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14" userDrawn="1">
          <p15:clr>
            <a:srgbClr val="FBAE40"/>
          </p15:clr>
        </p15:guide>
        <p15:guide id="2" pos="2880">
          <p15:clr>
            <a:srgbClr val="FBAE40"/>
          </p15:clr>
        </p15:guide>
        <p15:guide id="3" pos="5648" userDrawn="1">
          <p15:clr>
            <a:srgbClr val="FBAE40"/>
          </p15:clr>
        </p15:guide>
        <p15:guide id="4" pos="226" userDrawn="1">
          <p15:clr>
            <a:srgbClr val="FBAE40"/>
          </p15:clr>
        </p15:guide>
        <p15:guide id="5" orient="horz" pos="815" userDrawn="1">
          <p15:clr>
            <a:srgbClr val="FBAE40"/>
          </p15:clr>
        </p15:guide>
        <p15:guide id="6" orient="horz" pos="1555">
          <p15:clr>
            <a:srgbClr val="FBAE40"/>
          </p15:clr>
        </p15:guide>
        <p15:guide id="7" orient="horz" pos="3072" userDrawn="1">
          <p15:clr>
            <a:srgbClr val="FBAE40"/>
          </p15:clr>
        </p15:guide>
        <p15:guide id="9" orient="horz" pos="1801" userDrawn="1">
          <p15:clr>
            <a:srgbClr val="FBAE40"/>
          </p15:clr>
        </p15:guide>
        <p15:guide id="10" pos="5543" userDrawn="1">
          <p15:clr>
            <a:srgbClr val="FBAE40"/>
          </p15:clr>
        </p15:guide>
        <p15:guide id="11" orient="horz" pos="1720" userDrawn="1">
          <p15:clr>
            <a:srgbClr val="FBAE40"/>
          </p15:clr>
        </p15:guide>
        <p15:guide id="12" orient="horz" pos="51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6000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7096623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 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352801" y="1544400"/>
            <a:ext cx="8450732" cy="3105407"/>
          </a:xfrm>
          <a:prstGeom prst="rect">
            <a:avLst/>
          </a:prstGeom>
        </p:spPr>
        <p:txBody>
          <a:bodyPr lIns="0" tIns="0" rIns="0" bIns="0"/>
          <a:lstStyle>
            <a:lvl1pPr marL="0" indent="-16200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defRPr sz="1500" b="0" i="0" baseline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6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72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3pPr>
            <a:lvl4pPr marL="108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defRPr sz="11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4pPr>
            <a:lvl5pPr marL="144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defRPr sz="11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TW CEN MT, 15 Pt. Aufzählungsbeispiel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</a:p>
        </p:txBody>
      </p:sp>
      <p:sp>
        <p:nvSpPr>
          <p:cNvPr id="10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362224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8" orient="horz" pos="804">
          <p15:clr>
            <a:srgbClr val="FBAE40"/>
          </p15:clr>
        </p15:guide>
        <p15:guide id="9" orient="horz" pos="1102" userDrawn="1">
          <p15:clr>
            <a:srgbClr val="FBAE40"/>
          </p15:clr>
        </p15:guide>
        <p15:guide id="10" pos="22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6000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4484687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 Headline kurz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352800" y="1544400"/>
            <a:ext cx="8470187" cy="3093690"/>
          </a:xfrm>
          <a:prstGeom prst="rect">
            <a:avLst/>
          </a:prstGeom>
        </p:spPr>
        <p:txBody>
          <a:bodyPr lIns="0" tIns="0" rIns="0" bIns="0"/>
          <a:lstStyle>
            <a:lvl1pPr marL="0" indent="-16200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defRPr sz="1500" b="0" i="0" baseline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6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72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3pPr>
            <a:lvl4pPr marL="108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defRPr sz="11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4pPr>
            <a:lvl5pPr marL="144000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defRPr sz="1100"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TW CEN MT, 15 Pt. Aufzählungsbeispiel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</a:p>
        </p:txBody>
      </p:sp>
      <p:sp>
        <p:nvSpPr>
          <p:cNvPr id="10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3136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1102" userDrawn="1">
          <p15:clr>
            <a:srgbClr val="FBAE40"/>
          </p15:clr>
        </p15:guide>
        <p15:guide id="8" pos="22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6000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7096623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lang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9476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 userDrawn="1">
          <p15:clr>
            <a:srgbClr val="FBAE40"/>
          </p15:clr>
        </p15:guide>
        <p15:guide id="6" orient="horz" pos="110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kurz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6000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4410000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kurz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705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110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6000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7096623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lang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1"/>
          </p:nvPr>
        </p:nvSpPr>
        <p:spPr>
          <a:xfrm>
            <a:off x="179389" y="1627188"/>
            <a:ext cx="2466376" cy="2584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2700266" y="1627188"/>
            <a:ext cx="3743468" cy="2584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498613" y="1627188"/>
            <a:ext cx="2466000" cy="2584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4385378"/>
            <a:ext cx="2466377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10 Pt.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700338" y="4384675"/>
            <a:ext cx="3743325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de-DE" sz="10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lang="de-DE" sz="7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10 Pt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6499225" y="4384675"/>
            <a:ext cx="2465388" cy="19367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10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10 Pt.</a:t>
            </a:r>
          </a:p>
        </p:txBody>
      </p:sp>
      <p:sp>
        <p:nvSpPr>
          <p:cNvPr id="16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1118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2814" userDrawn="1">
          <p15:clr>
            <a:srgbClr val="FBAE40"/>
          </p15:clr>
        </p15:guide>
        <p15:guide id="7" orient="horz" pos="10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6000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435676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kurz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1"/>
          </p:nvPr>
        </p:nvSpPr>
        <p:spPr>
          <a:xfrm>
            <a:off x="179389" y="1627188"/>
            <a:ext cx="2466376" cy="2584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2700266" y="1627188"/>
            <a:ext cx="3743468" cy="2584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498613" y="1627188"/>
            <a:ext cx="2466000" cy="2584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4385378"/>
            <a:ext cx="2466377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10 Pt.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700338" y="4384675"/>
            <a:ext cx="3743325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de-DE" sz="10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lang="de-DE" sz="7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10 Pt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6499225" y="4384675"/>
            <a:ext cx="2465388" cy="19367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10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e-DE" sz="7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10 Pt.</a:t>
            </a:r>
          </a:p>
        </p:txBody>
      </p:sp>
      <p:sp>
        <p:nvSpPr>
          <p:cNvPr id="16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8588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2814">
          <p15:clr>
            <a:srgbClr val="FBAE40"/>
          </p15:clr>
        </p15:guide>
        <p15:guide id="7" orient="horz" pos="10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6000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7096623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lang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1"/>
          </p:nvPr>
        </p:nvSpPr>
        <p:spPr>
          <a:xfrm>
            <a:off x="0" y="1627200"/>
            <a:ext cx="9143999" cy="258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4385378"/>
            <a:ext cx="2466377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90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281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6000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4410000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kurz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1"/>
          </p:nvPr>
        </p:nvSpPr>
        <p:spPr>
          <a:xfrm>
            <a:off x="0" y="1627200"/>
            <a:ext cx="9143999" cy="258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4385378"/>
            <a:ext cx="2466377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</a:t>
            </a:r>
          </a:p>
        </p:txBody>
      </p:sp>
      <p:sp>
        <p:nvSpPr>
          <p:cNvPr id="10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80557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281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6000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7096623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lang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4385378"/>
            <a:ext cx="2466377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.</a:t>
            </a:r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7"/>
          </p:nvPr>
        </p:nvSpPr>
        <p:spPr>
          <a:xfrm>
            <a:off x="179388" y="1627200"/>
            <a:ext cx="8785225" cy="258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</a:lstStyle>
          <a:p>
            <a:r>
              <a:rPr lang="en-US"/>
              <a:t>Click icon to add chart</a:t>
            </a:r>
            <a:endParaRPr lang="de-DE" dirty="0"/>
          </a:p>
        </p:txBody>
      </p:sp>
      <p:sp>
        <p:nvSpPr>
          <p:cNvPr id="12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93926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281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6000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62001" y="583200"/>
            <a:ext cx="4410000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kurz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4385378"/>
            <a:ext cx="2466377" cy="1936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7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Bildunterschrift </a:t>
            </a:r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7"/>
          </p:nvPr>
        </p:nvSpPr>
        <p:spPr>
          <a:xfrm>
            <a:off x="179388" y="1627200"/>
            <a:ext cx="8785225" cy="258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</a:lstStyle>
          <a:p>
            <a:r>
              <a:rPr lang="en-US"/>
              <a:t>Click icon to add chart</a:t>
            </a:r>
            <a:endParaRPr lang="de-DE" dirty="0"/>
          </a:p>
        </p:txBody>
      </p:sp>
      <p:sp>
        <p:nvSpPr>
          <p:cNvPr id="13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0235158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281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ubheader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5523"/>
            <a:ext cx="7756525" cy="447675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2434" y="1058400"/>
            <a:ext cx="7083342" cy="2739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18Pt.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52800" y="1544497"/>
            <a:ext cx="8426450" cy="306987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Font typeface="Arial" charset="0"/>
              <a:buNone/>
              <a:defRPr sz="1500" b="0" i="0" baseline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58775" indent="-1793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buFont typeface="Arial" panose="020B0604020202020204" pitchFamily="34" charset="0"/>
              <a:buChar char="•"/>
              <a:tabLst/>
              <a:defRPr sz="1500" b="0" i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6858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Fließtext, TW </a:t>
            </a:r>
            <a:r>
              <a:rPr lang="de-DE" dirty="0" err="1"/>
              <a:t>Cen</a:t>
            </a:r>
            <a:r>
              <a:rPr lang="de-DE" dirty="0"/>
              <a:t>, 15 Pt.</a:t>
            </a:r>
          </a:p>
          <a:p>
            <a:pPr lvl="1"/>
            <a:r>
              <a:rPr lang="de-DE" dirty="0"/>
              <a:t>Aufzählungsbeispiel</a:t>
            </a:r>
          </a:p>
          <a:p>
            <a:pPr lvl="1"/>
            <a:r>
              <a:rPr lang="de-DE" dirty="0"/>
              <a:t>Aufzählungsbeispiel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Fließtextbeispiel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796"/>
            <a:ext cx="708063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</a:t>
            </a:r>
          </a:p>
        </p:txBody>
      </p:sp>
      <p:sp>
        <p:nvSpPr>
          <p:cNvPr id="13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734739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113">
          <p15:clr>
            <a:srgbClr val="FBAE40"/>
          </p15:clr>
        </p15:guide>
        <p15:guide id="6" orient="horz" pos="804" userDrawn="1">
          <p15:clr>
            <a:srgbClr val="FBAE40"/>
          </p15:clr>
        </p15:guide>
        <p15:guide id="9" orient="horz" pos="114">
          <p15:clr>
            <a:srgbClr val="FBAE40"/>
          </p15:clr>
        </p15:guide>
        <p15:guide id="12" orient="horz" pos="1104" userDrawn="1">
          <p15:clr>
            <a:srgbClr val="FBAE40"/>
          </p15:clr>
        </p15:guide>
        <p15:guide id="13" orient="horz" pos="513" userDrawn="1">
          <p15:clr>
            <a:srgbClr val="FBAE40"/>
          </p15:clr>
        </p15:guide>
        <p15:guide id="14" pos="226" userDrawn="1">
          <p15:clr>
            <a:srgbClr val="FBAE40"/>
          </p15:clr>
        </p15:guide>
        <p15:guide id="15" pos="5534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2449634"/>
            <a:ext cx="7756525" cy="447675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52800" y="2579020"/>
            <a:ext cx="7009465" cy="2523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 18 Pt.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237074"/>
            <a:ext cx="700946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22 Pt. Headline Zwischenüberschrift lang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824524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 Zwischenüberschrift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52800" y="2579020"/>
            <a:ext cx="4394012" cy="2523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 18 Pt.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1" y="2237074"/>
            <a:ext cx="4394012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Headline Zwischenüberschrift kurz</a:t>
            </a:r>
          </a:p>
        </p:txBody>
      </p:sp>
      <p:pic>
        <p:nvPicPr>
          <p:cNvPr id="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2449813"/>
            <a:ext cx="5116284" cy="447675"/>
          </a:xfrm>
          <a:prstGeom prst="rect">
            <a:avLst/>
          </a:prstGeom>
        </p:spPr>
      </p:pic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339512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0" orient="horz" pos="1815" userDrawn="1">
          <p15:clr>
            <a:srgbClr val="FBAE40"/>
          </p15:clr>
        </p15:guide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2144833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237074"/>
            <a:ext cx="700946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</a:t>
            </a:r>
            <a:r>
              <a:rPr lang="de-DE" dirty="0" err="1"/>
              <a:t>Cen</a:t>
            </a:r>
            <a:r>
              <a:rPr lang="de-DE" dirty="0"/>
              <a:t> MT, 22 Pt. Headline Zwischenüberschrift lang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71215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2139942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237074"/>
            <a:ext cx="438056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Headline Zwischenüberschrift kurz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12" y="184150"/>
            <a:ext cx="732988" cy="1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5543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Medienplatzhalter 3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i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</a:lstStyle>
          <a:p>
            <a:r>
              <a:rPr lang="en-US"/>
              <a:t>Click icon to add media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69438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lächiges dunkles Bild mit 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Bildplatzhalt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b="0" i="0" baseline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</a:lstStyle>
          <a:p>
            <a:r>
              <a:rPr lang="de-DE" dirty="0"/>
              <a:t>Vollflächiges Bild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047377" y="3670664"/>
            <a:ext cx="7096623" cy="613012"/>
          </a:xfrm>
          <a:prstGeom prst="rect">
            <a:avLst/>
          </a:prstGeom>
          <a:solidFill>
            <a:schemeClr val="bg1"/>
          </a:solidFill>
        </p:spPr>
        <p:txBody>
          <a:bodyPr wrap="none" lIns="648000" tIns="0" rIns="648000" bIns="0" anchor="ctr" anchorCtr="0"/>
          <a:lstStyle>
            <a:lvl1pPr marL="0" indent="0" algn="r">
              <a:buFontTx/>
              <a:buNone/>
              <a:defRPr sz="28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Schlagwort lang 28 Pt.</a:t>
            </a:r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216" y="81535"/>
            <a:ext cx="1328397" cy="50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785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362">
          <p15:clr>
            <a:srgbClr val="FBAE40"/>
          </p15:clr>
        </p15:guide>
        <p15:guide id="6" pos="4808">
          <p15:clr>
            <a:srgbClr val="FBAE40"/>
          </p15:clr>
        </p15:guide>
        <p15:guide id="7" orient="horz" pos="5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lächiges helles Bild mit 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Bildplatzhalt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b="0" i="0" baseline="0"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</a:lstStyle>
          <a:p>
            <a:r>
              <a:rPr lang="de-DE" dirty="0"/>
              <a:t>Vollflächiges Bild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047377" y="3670664"/>
            <a:ext cx="7096623" cy="613012"/>
          </a:xfrm>
          <a:prstGeom prst="rect">
            <a:avLst/>
          </a:prstGeom>
          <a:solidFill>
            <a:srgbClr val="132D62"/>
          </a:solidFill>
        </p:spPr>
        <p:txBody>
          <a:bodyPr wrap="none" lIns="648000" tIns="0" rIns="648000" bIns="0" anchor="ctr" anchorCtr="0"/>
          <a:lstStyle>
            <a:lvl1pPr marL="0" indent="0" algn="r">
              <a:buFontTx/>
              <a:buNone/>
              <a:defRPr sz="2800" b="1" i="0" baseline="0">
                <a:solidFill>
                  <a:schemeClr val="bg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Schlagwort lang 28 Pt.</a:t>
            </a:r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216" y="81535"/>
            <a:ext cx="1328397" cy="50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543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362">
          <p15:clr>
            <a:srgbClr val="FBAE40"/>
          </p15:clr>
        </p15:guide>
        <p15:guide id="6" pos="4808">
          <p15:clr>
            <a:srgbClr val="FBAE40"/>
          </p15:clr>
        </p15:guide>
        <p15:guide id="7" orient="horz" pos="5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1191924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1289056"/>
            <a:ext cx="438056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sp>
        <p:nvSpPr>
          <p:cNvPr id="9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374FC999-EE0F-4DFE-8FAC-E641F0B2958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16341" y="2487475"/>
            <a:ext cx="1783821" cy="21600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/>
            </a:lvl1pPr>
          </a:lstStyle>
          <a:p>
            <a:r>
              <a:rPr lang="de-AT" dirty="0" err="1"/>
              <a:t>Photo</a:t>
            </a:r>
            <a:endParaRPr lang="de-AT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883E217-B8B0-45E8-A9A7-62AA5F5081E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3838" y="3747475"/>
            <a:ext cx="900000" cy="9000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200"/>
            </a:lvl1pPr>
          </a:lstStyle>
          <a:p>
            <a:r>
              <a:rPr lang="de-AT" dirty="0"/>
              <a:t>QR code </a:t>
            </a:r>
            <a:r>
              <a:rPr lang="de-AT" dirty="0" err="1"/>
              <a:t>to</a:t>
            </a:r>
            <a:r>
              <a:rPr lang="de-AT" dirty="0"/>
              <a:t> LinkedIn </a:t>
            </a:r>
            <a:r>
              <a:rPr lang="de-AT" dirty="0" err="1"/>
              <a:t>page</a:t>
            </a:r>
            <a:endParaRPr lang="de-AT" dirty="0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0681F0EC-D76A-4D0B-A409-8E435D5C252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63725" y="2893872"/>
            <a:ext cx="4532313" cy="34135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rgbClr val="132D62"/>
                </a:solidFill>
                <a:latin typeface="Tw Cen MT" panose="020B0602020104020603" pitchFamily="34" charset="0"/>
              </a:defRPr>
            </a:lvl1pPr>
          </a:lstStyle>
          <a:p>
            <a:pPr lvl="0"/>
            <a:r>
              <a:rPr lang="en-US" dirty="0"/>
              <a:t>Title Name Surname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F39AB-03DB-4E1B-8811-53B694D5B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63725" y="3235231"/>
            <a:ext cx="4532313" cy="141224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Personal &amp; company details</a:t>
            </a:r>
          </a:p>
        </p:txBody>
      </p:sp>
    </p:spTree>
    <p:extLst>
      <p:ext uri="{BB962C8B-B14F-4D97-AF65-F5344CB8AC3E}">
        <p14:creationId xmlns:p14="http://schemas.microsoft.com/office/powerpoint/2010/main" val="3882479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3868" y="2621882"/>
            <a:ext cx="8425008" cy="82259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20 Pt.</a:t>
            </a:r>
          </a:p>
        </p:txBody>
      </p:sp>
      <p:sp>
        <p:nvSpPr>
          <p:cNvPr id="19" name="Textplatzhalter 18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353870" y="2124190"/>
            <a:ext cx="8425006" cy="4261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FontTx/>
              <a:buNone/>
              <a:defRPr sz="33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35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Titelfolie - </a:t>
            </a:r>
            <a:r>
              <a:rPr lang="de-DE" dirty="0" err="1"/>
              <a:t>Tw</a:t>
            </a:r>
            <a:r>
              <a:rPr lang="de-DE" dirty="0"/>
              <a:t> Cent MT, Titel 1zeilig 33 Pt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3960000"/>
            <a:ext cx="7521892" cy="33027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Titel Vorname Nachname Titel, </a:t>
            </a:r>
            <a:r>
              <a:rPr lang="de-DE" dirty="0" err="1"/>
              <a:t>Jobtitle</a:t>
            </a:r>
            <a:r>
              <a:rPr lang="de-DE" dirty="0"/>
              <a:t>, Bereich oder Abteilung</a:t>
            </a:r>
          </a:p>
          <a:p>
            <a:pPr lvl="0"/>
            <a:r>
              <a:rPr lang="de-DE" dirty="0"/>
              <a:t>(TW </a:t>
            </a:r>
            <a:r>
              <a:rPr lang="de-DE" dirty="0" err="1"/>
              <a:t>Cen</a:t>
            </a:r>
            <a:r>
              <a:rPr lang="de-DE" dirty="0"/>
              <a:t> MT 10 Pt.)</a:t>
            </a:r>
          </a:p>
        </p:txBody>
      </p:sp>
      <p:sp>
        <p:nvSpPr>
          <p:cNvPr id="5" name="Textplatzhalter 21">
            <a:extLst>
              <a:ext uri="{FF2B5EF4-FFF2-40B4-BE49-F238E27FC236}">
                <a16:creationId xmlns:a16="http://schemas.microsoft.com/office/drawing/2014/main" id="{70CC1ABC-DD46-4867-A637-8D08FD54AC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4442674"/>
            <a:ext cx="7521892" cy="33027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Titel Vorname Nachname Titel, </a:t>
            </a:r>
            <a:r>
              <a:rPr lang="de-DE" dirty="0" err="1"/>
              <a:t>Jobtitle</a:t>
            </a:r>
            <a:r>
              <a:rPr lang="de-DE" dirty="0"/>
              <a:t>, Bereich oder Abteilung</a:t>
            </a:r>
          </a:p>
          <a:p>
            <a:pPr lvl="0"/>
            <a:r>
              <a:rPr lang="de-DE" dirty="0"/>
              <a:t>(TW </a:t>
            </a:r>
            <a:r>
              <a:rPr lang="de-DE" dirty="0" err="1"/>
              <a:t>Cen</a:t>
            </a:r>
            <a:r>
              <a:rPr lang="de-DE" dirty="0"/>
              <a:t> MT 10 Pt.)</a:t>
            </a:r>
          </a:p>
        </p:txBody>
      </p:sp>
    </p:spTree>
    <p:extLst>
      <p:ext uri="{BB962C8B-B14F-4D97-AF65-F5344CB8AC3E}">
        <p14:creationId xmlns:p14="http://schemas.microsoft.com/office/powerpoint/2010/main" val="293213739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14">
          <p15:clr>
            <a:srgbClr val="FBAE40"/>
          </p15:clr>
        </p15:guide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226">
          <p15:clr>
            <a:srgbClr val="FBAE40"/>
          </p15:clr>
        </p15:guide>
        <p15:guide id="5" orient="horz" pos="815">
          <p15:clr>
            <a:srgbClr val="FBAE40"/>
          </p15:clr>
        </p15:guide>
        <p15:guide id="6" orient="horz" pos="1555">
          <p15:clr>
            <a:srgbClr val="FBAE40"/>
          </p15:clr>
        </p15:guide>
        <p15:guide id="7" orient="horz" pos="3072">
          <p15:clr>
            <a:srgbClr val="FBAE40"/>
          </p15:clr>
        </p15:guide>
        <p15:guide id="9" orient="horz" pos="1801">
          <p15:clr>
            <a:srgbClr val="FBAE40"/>
          </p15:clr>
        </p15:guide>
        <p15:guide id="10" pos="5543">
          <p15:clr>
            <a:srgbClr val="FBAE40"/>
          </p15:clr>
        </p15:guide>
        <p15:guide id="11" orient="horz" pos="1720">
          <p15:clr>
            <a:srgbClr val="FBAE40"/>
          </p15:clr>
        </p15:guide>
        <p15:guide id="12" orient="horz" pos="51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ubheader 2 Spalten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5523"/>
            <a:ext cx="7756525" cy="447675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2434" y="1058400"/>
            <a:ext cx="7083342" cy="2739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18Pt.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796"/>
            <a:ext cx="708063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52800" y="1544400"/>
            <a:ext cx="4025022" cy="30702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defRPr sz="1500">
                <a:latin typeface="Tw Cen MT" panose="020B0602020104020603" pitchFamily="34" charset="0"/>
              </a:defRPr>
            </a:lvl1pPr>
            <a:lvl2pPr marL="514350" indent="-1714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>
                <a:latin typeface="Tw Cen MT" panose="020B0602020104020603" pitchFamily="34" charset="0"/>
              </a:defRPr>
            </a:lvl2pPr>
            <a:lvl3pPr marL="857250" indent="-1714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>
                <a:latin typeface="Tw Cen MT" panose="020B06020201040206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Textmasterformat bearbeiten 15 Pt.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  <a:endParaRPr lang="de-AT" dirty="0"/>
          </a:p>
        </p:txBody>
      </p:sp>
      <p:sp>
        <p:nvSpPr>
          <p:cNvPr id="18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0" y="1544400"/>
            <a:ext cx="4025022" cy="30702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defRPr sz="1500">
                <a:latin typeface="Tw Cen MT" panose="020B0602020104020603" pitchFamily="34" charset="0"/>
              </a:defRPr>
            </a:lvl1pPr>
            <a:lvl2pPr marL="514350" indent="-1714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>
                <a:latin typeface="Tw Cen MT" panose="020B0602020104020603" pitchFamily="34" charset="0"/>
              </a:defRPr>
            </a:lvl2pPr>
            <a:lvl3pPr marL="857250" indent="-1714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>
                <a:latin typeface="Tw Cen MT" panose="020B06020201040206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defRPr sz="1100" baseline="0">
                <a:latin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Textmasterformat bearbeiten 15 Pt.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1259730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0" pos="5760" userDrawn="1">
          <p15:clr>
            <a:srgbClr val="FBAE40"/>
          </p15:clr>
        </p15:guide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305" userDrawn="1">
          <p15:clr>
            <a:srgbClr val="FBAE40"/>
          </p15:clr>
        </p15:guide>
        <p15:guide id="7" orient="horz" pos="114">
          <p15:clr>
            <a:srgbClr val="FBAE40"/>
          </p15:clr>
        </p15:guide>
        <p15:guide id="8" orient="horz" pos="1104" userDrawn="1">
          <p15:clr>
            <a:srgbClr val="FBAE40"/>
          </p15:clr>
        </p15:guide>
        <p15:guide id="9" orient="horz" pos="513">
          <p15:clr>
            <a:srgbClr val="FBAE40"/>
          </p15:clr>
        </p15:guide>
        <p15:guide id="10" pos="226">
          <p15:clr>
            <a:srgbClr val="FBAE40"/>
          </p15:clr>
        </p15:guide>
        <p15:guide id="11" pos="55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ubheader Aufzählun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5523"/>
            <a:ext cx="7756525" cy="447675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2434" y="1058400"/>
            <a:ext cx="7083342" cy="2739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18Pt.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796"/>
            <a:ext cx="708063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7"/>
          </p:nvPr>
        </p:nvSpPr>
        <p:spPr>
          <a:xfrm>
            <a:off x="4574381" y="1628531"/>
            <a:ext cx="4395600" cy="3322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Tw Cen MT" panose="020B0602020104020603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de-AT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52800" y="1544400"/>
            <a:ext cx="4025022" cy="3406931"/>
          </a:xfrm>
          <a:prstGeom prst="rect">
            <a:avLst/>
          </a:prstGeom>
        </p:spPr>
        <p:txBody>
          <a:bodyPr wrap="square"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500">
                <a:latin typeface="Tw Cen MT" panose="020B0602020104020603" pitchFamily="34" charset="0"/>
              </a:defRPr>
            </a:lvl1pPr>
            <a:lvl2pPr marL="5143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>
                <a:latin typeface="Tw Cen MT" panose="020B0602020104020603" pitchFamily="34" charset="0"/>
              </a:defRPr>
            </a:lvl2pPr>
            <a:lvl3pPr marL="8572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>
                <a:latin typeface="Tw Cen MT" panose="020B06020201040206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Textmasterformat bearbeiten 15 Pt.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264089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7" orient="horz" pos="114">
          <p15:clr>
            <a:srgbClr val="FBAE40"/>
          </p15:clr>
        </p15:guide>
        <p15:guide id="8" orient="horz" pos="1104" userDrawn="1">
          <p15:clr>
            <a:srgbClr val="FBAE40"/>
          </p15:clr>
        </p15:guide>
        <p15:guide id="9" orient="horz" pos="513">
          <p15:clr>
            <a:srgbClr val="FBAE40"/>
          </p15:clr>
        </p15:guide>
        <p15:guide id="10" pos="226">
          <p15:clr>
            <a:srgbClr val="FBAE40"/>
          </p15:clr>
        </p15:guide>
        <p15:guide id="11" pos="5534">
          <p15:clr>
            <a:srgbClr val="FBAE40"/>
          </p15:clr>
        </p15:guide>
        <p15:guide id="12" pos="2980">
          <p15:clr>
            <a:srgbClr val="FBAE40"/>
          </p15:clr>
        </p15:guide>
        <p15:guide id="13" orient="horz" pos="102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Subheader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1633" y="1057345"/>
            <a:ext cx="7095955" cy="2739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18Pt.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52800" y="1544400"/>
            <a:ext cx="8426449" cy="306987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Font typeface="Arial" charset="0"/>
              <a:buNone/>
              <a:defRPr sz="1500" b="0" i="0" baseline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58775" indent="-179388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tabLst/>
              <a:defRPr sz="1500" b="0" i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6858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Fließtext, TW </a:t>
            </a:r>
            <a:r>
              <a:rPr lang="de-DE" dirty="0" err="1"/>
              <a:t>Cen</a:t>
            </a:r>
            <a:r>
              <a:rPr lang="de-DE" dirty="0"/>
              <a:t>, 15 Pt.</a:t>
            </a:r>
          </a:p>
          <a:p>
            <a:pPr lvl="1"/>
            <a:r>
              <a:rPr lang="de-DE" dirty="0"/>
              <a:t>Aufzählungsbeispiel</a:t>
            </a:r>
          </a:p>
        </p:txBody>
      </p:sp>
      <p:pic>
        <p:nvPicPr>
          <p:cNvPr id="2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5521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4013" y="584320"/>
            <a:ext cx="449572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</a:t>
            </a:r>
            <a:r>
              <a:rPr lang="de-DE" dirty="0" err="1"/>
              <a:t>Cen</a:t>
            </a:r>
            <a:r>
              <a:rPr lang="de-DE" dirty="0"/>
              <a:t> MT kurze Headline</a:t>
            </a:r>
          </a:p>
        </p:txBody>
      </p:sp>
      <p:sp>
        <p:nvSpPr>
          <p:cNvPr id="11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268380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8" orient="horz" pos="114">
          <p15:clr>
            <a:srgbClr val="FBAE40"/>
          </p15:clr>
        </p15:guide>
        <p15:guide id="9" orient="horz" pos="1104" userDrawn="1">
          <p15:clr>
            <a:srgbClr val="FBAE40"/>
          </p15:clr>
        </p15:guide>
        <p15:guide id="11" pos="5534" userDrawn="1">
          <p15:clr>
            <a:srgbClr val="FBAE40"/>
          </p15:clr>
        </p15:guide>
        <p15:guide id="12" pos="226" userDrawn="1">
          <p15:clr>
            <a:srgbClr val="FBAE40"/>
          </p15:clr>
        </p15:guide>
        <p15:guide id="13" orient="horz" pos="51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Subheader 2 Spalten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1633" y="1057345"/>
            <a:ext cx="7015906" cy="2739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18Pt.</a:t>
            </a:r>
          </a:p>
        </p:txBody>
      </p:sp>
      <p:pic>
        <p:nvPicPr>
          <p:cNvPr id="2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5521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4013" y="584320"/>
            <a:ext cx="449572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</a:t>
            </a:r>
            <a:r>
              <a:rPr lang="de-DE" dirty="0" err="1"/>
              <a:t>Cen</a:t>
            </a:r>
            <a:r>
              <a:rPr lang="de-DE" dirty="0"/>
              <a:t> MT kurze Headline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0" y="1544400"/>
            <a:ext cx="4206875" cy="30702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500">
                <a:latin typeface="Tw Cen MT" panose="020B0602020104020603" pitchFamily="34" charset="0"/>
              </a:defRPr>
            </a:lvl1pPr>
            <a:lvl2pPr marL="5143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>
                <a:latin typeface="Tw Cen MT" panose="020B0602020104020603" pitchFamily="34" charset="0"/>
              </a:defRPr>
            </a:lvl2pPr>
            <a:lvl3pPr marL="8572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>
                <a:latin typeface="Tw Cen MT" panose="020B06020201040206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Textmasterformat bearbeiten 15 Pt.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52425" y="1544400"/>
            <a:ext cx="3960306" cy="30702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500">
                <a:latin typeface="Tw Cen MT" panose="020B0602020104020603" pitchFamily="34" charset="0"/>
              </a:defRPr>
            </a:lvl1pPr>
            <a:lvl2pPr marL="5143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>
                <a:latin typeface="Tw Cen MT" panose="020B0602020104020603" pitchFamily="34" charset="0"/>
              </a:defRPr>
            </a:lvl2pPr>
            <a:lvl3pPr marL="8572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>
                <a:latin typeface="Tw Cen MT" panose="020B06020201040206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Textmasterformat bearbeiten 15 Pt.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  <a:endParaRPr lang="de-AT" dirty="0"/>
          </a:p>
        </p:txBody>
      </p:sp>
      <p:sp>
        <p:nvSpPr>
          <p:cNvPr id="16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8523295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8" orient="horz" pos="114">
          <p15:clr>
            <a:srgbClr val="FBAE40"/>
          </p15:clr>
        </p15:guide>
        <p15:guide id="9" orient="horz" pos="1104" userDrawn="1">
          <p15:clr>
            <a:srgbClr val="FBAE40"/>
          </p15:clr>
        </p15:guide>
        <p15:guide id="12" pos="5534">
          <p15:clr>
            <a:srgbClr val="FBAE40"/>
          </p15:clr>
        </p15:guide>
        <p15:guide id="13" pos="226">
          <p15:clr>
            <a:srgbClr val="FBAE40"/>
          </p15:clr>
        </p15:guide>
        <p15:guide id="14" orient="horz" pos="51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Subheader Aufzählun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51633" y="1057345"/>
            <a:ext cx="7003591" cy="2739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2pPr>
            <a:lvl3pPr marL="6858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FontTx/>
              <a:buNone/>
              <a:defRPr sz="2000" b="0" i="0"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Subheadline, 18Pt.</a:t>
            </a:r>
          </a:p>
        </p:txBody>
      </p:sp>
      <p:pic>
        <p:nvPicPr>
          <p:cNvPr id="28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5521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4013" y="584320"/>
            <a:ext cx="4495725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</a:t>
            </a:r>
            <a:r>
              <a:rPr lang="de-DE" dirty="0" err="1"/>
              <a:t>Cen</a:t>
            </a:r>
            <a:r>
              <a:rPr lang="de-DE" dirty="0"/>
              <a:t> MT kurze Headline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52425" y="1544400"/>
            <a:ext cx="3960306" cy="340361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500">
                <a:latin typeface="Tw Cen MT" panose="020B0602020104020603" pitchFamily="34" charset="0"/>
              </a:defRPr>
            </a:lvl1pPr>
            <a:lvl2pPr marL="5143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>
                <a:latin typeface="Tw Cen MT" panose="020B0602020104020603" pitchFamily="34" charset="0"/>
              </a:defRPr>
            </a:lvl2pPr>
            <a:lvl3pPr marL="857250" indent="-17145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Wingdings" panose="05000000000000000000" pitchFamily="2" charset="2"/>
              <a:buChar char="§"/>
              <a:defRPr sz="1300">
                <a:latin typeface="Tw Cen MT" panose="020B06020201040206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defRPr sz="1100">
                <a:latin typeface="Tw Cen MT" panose="020B0602020104020603" pitchFamily="34" charset="0"/>
              </a:defRPr>
            </a:lvl5pPr>
          </a:lstStyle>
          <a:p>
            <a:pPr lvl="0"/>
            <a:r>
              <a:rPr lang="de-DE" dirty="0"/>
              <a:t>Textmasterformat bearbeiten 15 Pt.</a:t>
            </a:r>
          </a:p>
          <a:p>
            <a:pPr lvl="1"/>
            <a:r>
              <a:rPr lang="de-DE" dirty="0"/>
              <a:t>Zweite Ebene 14 Pt.</a:t>
            </a:r>
          </a:p>
          <a:p>
            <a:pPr lvl="2"/>
            <a:r>
              <a:rPr lang="de-DE" dirty="0"/>
              <a:t>Dritte Ebene 13 Pt.</a:t>
            </a:r>
          </a:p>
          <a:p>
            <a:pPr lvl="3"/>
            <a:r>
              <a:rPr lang="de-DE" dirty="0"/>
              <a:t>Vierte Ebene 11 Pt.</a:t>
            </a:r>
          </a:p>
          <a:p>
            <a:pPr lvl="4"/>
            <a:r>
              <a:rPr lang="de-DE" dirty="0"/>
              <a:t>Fünfte Ebene 11 Pt.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/>
          </p:nvPr>
        </p:nvSpPr>
        <p:spPr>
          <a:xfrm>
            <a:off x="4575600" y="1627200"/>
            <a:ext cx="4394200" cy="3324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Tw Cen MT" panose="020B0602020104020603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499429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8">
          <p15:clr>
            <a:srgbClr val="FBAE40"/>
          </p15:clr>
        </p15:guide>
        <p15:guide id="4" pos="113">
          <p15:clr>
            <a:srgbClr val="FBAE40"/>
          </p15:clr>
        </p15:guide>
        <p15:guide id="5" orient="horz" pos="804">
          <p15:clr>
            <a:srgbClr val="FBAE40"/>
          </p15:clr>
        </p15:guide>
        <p15:guide id="8" orient="horz" pos="114">
          <p15:clr>
            <a:srgbClr val="FBAE40"/>
          </p15:clr>
        </p15:guide>
        <p15:guide id="9" orient="horz" pos="1103" userDrawn="1">
          <p15:clr>
            <a:srgbClr val="FBAE40"/>
          </p15:clr>
        </p15:guide>
        <p15:guide id="12" pos="5534">
          <p15:clr>
            <a:srgbClr val="FBAE40"/>
          </p15:clr>
        </p15:guide>
        <p15:guide id="13" pos="226">
          <p15:clr>
            <a:srgbClr val="FBAE40"/>
          </p15:clr>
        </p15:guide>
        <p15:guide id="14" orient="horz" pos="513">
          <p15:clr>
            <a:srgbClr val="FBAE40"/>
          </p15:clr>
        </p15:guide>
        <p15:guide id="15" orient="horz" pos="102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750" y="486000"/>
            <a:ext cx="7756525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7096623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52800" y="1544400"/>
            <a:ext cx="8611813" cy="309164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Font typeface="Arial" charset="0"/>
              <a:buNone/>
              <a:defRPr sz="1500" b="0" i="0" baseline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60000" indent="-18000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tabLst/>
              <a:defRPr sz="1500" b="0" i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971550" indent="-285750">
              <a:buClr>
                <a:srgbClr val="132D62"/>
              </a:buClr>
              <a:buSzPct val="120000"/>
              <a:buFont typeface="Symbol" panose="05050102010706020507" pitchFamily="18" charset="2"/>
              <a:buChar char="-"/>
              <a:defRPr sz="1400" b="0" i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Fließtext, 15 Pt.</a:t>
            </a:r>
          </a:p>
          <a:p>
            <a:pPr lvl="1"/>
            <a:r>
              <a:rPr lang="de-DE" dirty="0"/>
              <a:t>Aufzählungsbeispiel</a:t>
            </a:r>
          </a:p>
          <a:p>
            <a:pPr lvl="1"/>
            <a:r>
              <a:rPr lang="de-DE" dirty="0"/>
              <a:t>Aufzählungsbeispiel</a:t>
            </a:r>
          </a:p>
          <a:p>
            <a:pPr lvl="2"/>
            <a:r>
              <a:rPr lang="de-DE" dirty="0"/>
              <a:t>Aufzählungsbeispiel 14 Pt.</a:t>
            </a:r>
          </a:p>
          <a:p>
            <a:pPr lvl="2"/>
            <a:endParaRPr lang="de-DE" dirty="0"/>
          </a:p>
        </p:txBody>
      </p:sp>
      <p:sp>
        <p:nvSpPr>
          <p:cNvPr id="10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46122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226" userDrawn="1">
          <p15:clr>
            <a:srgbClr val="FBAE40"/>
          </p15:clr>
        </p15:guide>
        <p15:guide id="8" orient="horz" pos="804" userDrawn="1">
          <p15:clr>
            <a:srgbClr val="FBAE40"/>
          </p15:clr>
        </p15:guide>
        <p15:guide id="9" orient="horz" pos="110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rzer Header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203" y="486000"/>
            <a:ext cx="5116284" cy="447675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583200"/>
            <a:ext cx="4484687" cy="2504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200" b="1" i="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>
              <a:buFontTx/>
              <a:buNone/>
              <a:defRPr sz="2300" b="1" i="0">
                <a:latin typeface="Montserrat Semi" charset="0"/>
                <a:ea typeface="Montserrat Semi" charset="0"/>
                <a:cs typeface="Montserrat Semi" charset="0"/>
              </a:defRPr>
            </a:lvl5pPr>
          </a:lstStyle>
          <a:p>
            <a:pPr lvl="0"/>
            <a:r>
              <a:rPr lang="de-DE" dirty="0"/>
              <a:t>TW CEN MT, 22 Pt. Headline kurz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52800" y="1544400"/>
            <a:ext cx="8611813" cy="309164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Font typeface="Arial" charset="0"/>
              <a:buNone/>
              <a:defRPr sz="1500" b="0" i="0" baseline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60000" indent="-180000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SzPct val="120000"/>
              <a:buFont typeface="Arial" charset="0"/>
              <a:buChar char="•"/>
              <a:tabLst/>
              <a:defRPr sz="1500" b="0" i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6858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de-DE" dirty="0"/>
              <a:t>Fließtext, 15 Pt.</a:t>
            </a:r>
          </a:p>
          <a:p>
            <a:pPr lvl="1"/>
            <a:r>
              <a:rPr lang="de-DE" dirty="0"/>
              <a:t>Aufzählungsbeispiel</a:t>
            </a:r>
          </a:p>
          <a:p>
            <a:pPr lvl="1"/>
            <a:r>
              <a:rPr lang="de-DE" dirty="0"/>
              <a:t>Aufzählungsbeispiel</a:t>
            </a:r>
          </a:p>
        </p:txBody>
      </p:sp>
      <p:sp>
        <p:nvSpPr>
          <p:cNvPr id="10" name="Inhaltsplatzhalter 5"/>
          <p:cNvSpPr txBox="1">
            <a:spLocks/>
          </p:cNvSpPr>
          <p:nvPr userDrawn="1"/>
        </p:nvSpPr>
        <p:spPr>
          <a:xfrm>
            <a:off x="7636213" y="4793898"/>
            <a:ext cx="1143037" cy="284405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3429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6858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0287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371600" indent="0" algn="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F6038D-209B-4423-A6E4-407C209463A9}" type="slidenum">
              <a:rPr lang="de-DE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878265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47">
          <p15:clr>
            <a:srgbClr val="FBAE40"/>
          </p15:clr>
        </p15:guide>
        <p15:guide id="4" pos="226" userDrawn="1">
          <p15:clr>
            <a:srgbClr val="FBAE40"/>
          </p15:clr>
        </p15:guide>
        <p15:guide id="5" orient="horz" pos="804">
          <p15:clr>
            <a:srgbClr val="FBAE40"/>
          </p15:clr>
        </p15:guide>
        <p15:guide id="6" orient="horz" pos="110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C53FA4-859D-42E4-B210-FE4CAD843E08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8233212" y="181776"/>
            <a:ext cx="732988" cy="111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708" r:id="rId3"/>
    <p:sldLayoutId id="2147483711" r:id="rId4"/>
    <p:sldLayoutId id="2147483699" r:id="rId5"/>
    <p:sldLayoutId id="2147483709" r:id="rId6"/>
    <p:sldLayoutId id="2147483712" r:id="rId7"/>
    <p:sldLayoutId id="2147483671" r:id="rId8"/>
    <p:sldLayoutId id="2147483700" r:id="rId9"/>
    <p:sldLayoutId id="2147483691" r:id="rId10"/>
    <p:sldLayoutId id="2147483701" r:id="rId11"/>
    <p:sldLayoutId id="2147483668" r:id="rId12"/>
    <p:sldLayoutId id="2147483702" r:id="rId13"/>
    <p:sldLayoutId id="2147483695" r:id="rId14"/>
    <p:sldLayoutId id="2147483714" r:id="rId15"/>
    <p:sldLayoutId id="2147483698" r:id="rId16"/>
    <p:sldLayoutId id="2147483704" r:id="rId17"/>
    <p:sldLayoutId id="2147483696" r:id="rId18"/>
    <p:sldLayoutId id="2147483705" r:id="rId19"/>
    <p:sldLayoutId id="2147483693" r:id="rId20"/>
    <p:sldLayoutId id="2147483707" r:id="rId21"/>
    <p:sldLayoutId id="2147483694" r:id="rId22"/>
    <p:sldLayoutId id="2147483706" r:id="rId23"/>
    <p:sldLayoutId id="2147483697" r:id="rId24"/>
    <p:sldLayoutId id="2147483710" r:id="rId25"/>
    <p:sldLayoutId id="2147483718" r:id="rId26"/>
    <p:sldLayoutId id="2147483719" r:id="rId27"/>
    <p:sldLayoutId id="2147483720" r:id="rId28"/>
  </p:sldLayoutIdLst>
  <p:transition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B_E57097FA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hyperlink" Target="http://www.fotec.at/" TargetMode="External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jp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5_4E76DA7F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8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7.png"/><Relationship Id="rId5" Type="http://schemas.microsoft.com/office/2018/10/relationships/comments" Target="../comments/modernComment_14E_4C292FAB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90_BC49C53.xml"/><Relationship Id="rId7" Type="http://schemas.openxmlformats.org/officeDocument/2006/relationships/hyperlink" Target="https://www.esa.int/Applications/Observing_the_Earth/ESA_for_Eart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18/10/relationships/comments" Target="../comments/modernComment_18A_FD40DD64.xm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1FC4B7B-05D3-576F-6BD0-2BC6B15B79E3}"/>
              </a:ext>
            </a:extLst>
          </p:cNvPr>
          <p:cNvSpPr/>
          <p:nvPr/>
        </p:nvSpPr>
        <p:spPr>
          <a:xfrm>
            <a:off x="7479105" y="-17991"/>
            <a:ext cx="1664895" cy="1422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6D978A-70C0-4405-9FF1-AFB9165698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931" b="21931"/>
          <a:stretch/>
        </p:blipFill>
        <p:spPr>
          <a:xfrm>
            <a:off x="0" y="-490228"/>
            <a:ext cx="9144000" cy="5133341"/>
          </a:xfrm>
          <a:prstGeom prst="rect">
            <a:avLst/>
          </a:prstGeom>
        </p:spPr>
      </p:pic>
      <p:sp>
        <p:nvSpPr>
          <p:cNvPr id="8" name="Textplatzhalter 2">
            <a:extLst>
              <a:ext uri="{FF2B5EF4-FFF2-40B4-BE49-F238E27FC236}">
                <a16:creationId xmlns:a16="http://schemas.microsoft.com/office/drawing/2014/main" id="{8200BCE8-D335-4C93-9E26-F12FC0B4ED83}"/>
              </a:ext>
            </a:extLst>
          </p:cNvPr>
          <p:cNvSpPr txBox="1">
            <a:spLocks/>
          </p:cNvSpPr>
          <p:nvPr/>
        </p:nvSpPr>
        <p:spPr>
          <a:xfrm>
            <a:off x="0" y="3799840"/>
            <a:ext cx="9144000" cy="1367975"/>
          </a:xfrm>
          <a:prstGeom prst="rect">
            <a:avLst/>
          </a:prstGeom>
          <a:solidFill>
            <a:srgbClr val="132D62"/>
          </a:solidFill>
        </p:spPr>
        <p:txBody>
          <a:bodyPr wrap="none" lIns="108000" tIns="21600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3300" b="1" i="0" kern="1200" baseline="0">
                <a:solidFill>
                  <a:srgbClr val="132D62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3500" b="1" i="0" kern="1200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3500" b="1" i="0" kern="1200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3500" b="1" i="0" kern="1200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3500" b="1" i="0" kern="1200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/>
            <a:r>
              <a:rPr lang="en-US" sz="2400" noProof="0" dirty="0">
                <a:solidFill>
                  <a:schemeClr val="bg1"/>
                </a:solidFill>
              </a:rPr>
              <a:t>Development of a Spacecraft Neutralizer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331209" y="4436652"/>
            <a:ext cx="8501744" cy="426155"/>
          </a:xfrm>
        </p:spPr>
        <p:txBody>
          <a:bodyPr/>
          <a:lstStyle/>
          <a:p>
            <a:r>
              <a:rPr lang="en-US" sz="1400" noProof="0" dirty="0">
                <a:solidFill>
                  <a:schemeClr val="bg1"/>
                </a:solidFill>
              </a:rPr>
              <a:t>COMSOL Conference 2024| </a:t>
            </a:r>
            <a:r>
              <a:rPr lang="en-US" sz="1400" dirty="0">
                <a:solidFill>
                  <a:schemeClr val="bg1"/>
                </a:solidFill>
              </a:rPr>
              <a:t>October 22-24, 2024</a:t>
            </a:r>
            <a:r>
              <a:rPr lang="en-US" sz="1400" noProof="0" dirty="0">
                <a:solidFill>
                  <a:schemeClr val="bg1"/>
                </a:solidFill>
              </a:rPr>
              <a:t> | Florence, Italy</a:t>
            </a:r>
          </a:p>
          <a:p>
            <a:endParaRPr lang="en-US" sz="1400" noProof="0" dirty="0">
              <a:solidFill>
                <a:schemeClr val="bg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31209" y="4862807"/>
            <a:ext cx="8889547" cy="134197"/>
          </a:xfrm>
        </p:spPr>
        <p:txBody>
          <a:bodyPr/>
          <a:lstStyle/>
          <a:p>
            <a:r>
              <a:rPr lang="de-AT" sz="900" b="1" dirty="0">
                <a:solidFill>
                  <a:schemeClr val="bg1"/>
                </a:solidFill>
              </a:rPr>
              <a:t>Linda Oster</a:t>
            </a:r>
            <a:r>
              <a:rPr lang="de-AT" sz="900" dirty="0">
                <a:solidFill>
                  <a:schemeClr val="bg1"/>
                </a:solidFill>
              </a:rPr>
              <a:t>, Bernhard Seifert, Andreas Siegl</a:t>
            </a:r>
          </a:p>
          <a:p>
            <a:r>
              <a:rPr lang="de-AT" sz="900" i="1" dirty="0">
                <a:solidFill>
                  <a:schemeClr val="bg1"/>
                </a:solidFill>
              </a:rPr>
              <a:t>FOTEC Forschungs- und Technologietransfer GmbH, 2700 Wiener Neustadt, Austria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59BD9C-4444-4F55-AEDF-8AFE7D856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953" y="4070107"/>
            <a:ext cx="1617209" cy="71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14140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Simulations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endParaRPr lang="de-AT" dirty="0"/>
          </a:p>
        </p:txBody>
      </p:sp>
      <p:pic>
        <p:nvPicPr>
          <p:cNvPr id="6" name="Grafik 5" descr="Ein Bild, das Kreis enthält.&#10;&#10;Automatisch generierte Beschreibung">
            <a:extLst>
              <a:ext uri="{FF2B5EF4-FFF2-40B4-BE49-F238E27FC236}">
                <a16:creationId xmlns:a16="http://schemas.microsoft.com/office/drawing/2014/main" id="{826139CC-779A-A170-456E-A69DE8EF29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l="12078" t="26950" r="30383" b="24223"/>
          <a:stretch/>
        </p:blipFill>
        <p:spPr>
          <a:xfrm>
            <a:off x="277504" y="1682161"/>
            <a:ext cx="1510353" cy="1281682"/>
          </a:xfrm>
          <a:prstGeom prst="rect">
            <a:avLst/>
          </a:prstGeom>
        </p:spPr>
      </p:pic>
      <p:pic>
        <p:nvPicPr>
          <p:cNvPr id="8" name="Grafik 7" descr="Ein Bild, das Zylinder, Licht enthält.&#10;&#10;Automatisch generierte Beschreibung">
            <a:extLst>
              <a:ext uri="{FF2B5EF4-FFF2-40B4-BE49-F238E27FC236}">
                <a16:creationId xmlns:a16="http://schemas.microsoft.com/office/drawing/2014/main" id="{40EE25EA-B8EC-A576-4446-BB1A28583F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24705" t="29892" r="34086" b="29655"/>
          <a:stretch/>
        </p:blipFill>
        <p:spPr>
          <a:xfrm>
            <a:off x="4718944" y="1704399"/>
            <a:ext cx="1305636" cy="128168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D3B98C2-3307-A2B8-286C-83833979EC6C}"/>
              </a:ext>
            </a:extLst>
          </p:cNvPr>
          <p:cNvSpPr txBox="1"/>
          <p:nvPr/>
        </p:nvSpPr>
        <p:spPr>
          <a:xfrm>
            <a:off x="4566253" y="3214157"/>
            <a:ext cx="16110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 err="1">
                <a:latin typeface="Tw Cen MT" panose="020B0602020104020603" pitchFamily="34" charset="0"/>
              </a:rPr>
              <a:t>Mechanical</a:t>
            </a:r>
            <a:r>
              <a:rPr lang="de-AT" sz="1500" dirty="0">
                <a:latin typeface="Tw Cen MT" panose="020B0602020104020603" pitchFamily="34" charset="0"/>
              </a:rPr>
              <a:t> Design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D60545B-49D5-E111-91C6-50BB22FEE1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4" t="18730" r="38198" b="30466"/>
          <a:stretch/>
        </p:blipFill>
        <p:spPr bwMode="auto">
          <a:xfrm>
            <a:off x="6753230" y="1735429"/>
            <a:ext cx="1096371" cy="1092032"/>
          </a:xfrm>
          <a:prstGeom prst="rect">
            <a:avLst/>
          </a:prstGeom>
          <a:noFill/>
        </p:spPr>
      </p:pic>
      <p:pic>
        <p:nvPicPr>
          <p:cNvPr id="15" name="Grafik 14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3BDEF43E-A836-351A-AFCF-EC115B9BC7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35000"/>
          </a:blip>
          <a:srcRect l="24055" r="36292"/>
          <a:stretch/>
        </p:blipFill>
        <p:spPr>
          <a:xfrm>
            <a:off x="2345432" y="1556560"/>
            <a:ext cx="807913" cy="873589"/>
          </a:xfrm>
          <a:prstGeom prst="rect">
            <a:avLst/>
          </a:prstGeom>
        </p:spPr>
      </p:pic>
      <p:pic>
        <p:nvPicPr>
          <p:cNvPr id="17" name="Grafik 16" descr="Ein Bild, das Screenshot, Farbigkeit, Grafiken, Licht enthält.&#10;&#10;Automatisch generierte Beschreibung">
            <a:extLst>
              <a:ext uri="{FF2B5EF4-FFF2-40B4-BE49-F238E27FC236}">
                <a16:creationId xmlns:a16="http://schemas.microsoft.com/office/drawing/2014/main" id="{1432850C-2EE6-3A7E-C65C-98B45604339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35000"/>
          </a:blip>
          <a:srcRect l="26766" t="36968" r="34676" b="26630"/>
          <a:stretch/>
        </p:blipFill>
        <p:spPr>
          <a:xfrm>
            <a:off x="3176048" y="1867262"/>
            <a:ext cx="898901" cy="363869"/>
          </a:xfrm>
          <a:prstGeom prst="rect">
            <a:avLst/>
          </a:prstGeom>
        </p:spPr>
      </p:pic>
      <p:pic>
        <p:nvPicPr>
          <p:cNvPr id="19" name="Grafik 18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63F45541-A3DA-6A1E-33F3-BA0418DB0B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l="27165" t="42793" r="35967" b="26630"/>
          <a:stretch/>
        </p:blipFill>
        <p:spPr>
          <a:xfrm>
            <a:off x="2405401" y="2500696"/>
            <a:ext cx="770647" cy="274039"/>
          </a:xfrm>
          <a:prstGeom prst="rect">
            <a:avLst/>
          </a:prstGeom>
        </p:spPr>
      </p:pic>
      <p:pic>
        <p:nvPicPr>
          <p:cNvPr id="21" name="Grafik 20" descr="Ein Bild, das Screenshot, Farbigkeit, Display enthält.&#10;&#10;Automatisch generierte Beschreibung">
            <a:extLst>
              <a:ext uri="{FF2B5EF4-FFF2-40B4-BE49-F238E27FC236}">
                <a16:creationId xmlns:a16="http://schemas.microsoft.com/office/drawing/2014/main" id="{91A4255B-1A46-0790-A3D2-DD3B4F7E53F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35000"/>
          </a:blip>
          <a:srcRect l="27463" t="34567" r="35522" b="26630"/>
          <a:stretch/>
        </p:blipFill>
        <p:spPr>
          <a:xfrm>
            <a:off x="3230945" y="2395384"/>
            <a:ext cx="809560" cy="363869"/>
          </a:xfrm>
          <a:prstGeom prst="rect">
            <a:avLst/>
          </a:prstGeom>
        </p:spPr>
      </p:pic>
      <p:sp>
        <p:nvSpPr>
          <p:cNvPr id="4" name="Textplatzhalter 4">
            <a:extLst>
              <a:ext uri="{FF2B5EF4-FFF2-40B4-BE49-F238E27FC236}">
                <a16:creationId xmlns:a16="http://schemas.microsoft.com/office/drawing/2014/main" id="{D7626EBE-2537-F0E9-3946-886624305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66253" y="3887312"/>
            <a:ext cx="3981795" cy="180533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Derived from simulation results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Verification by computing electric fields and particle trajectories</a:t>
            </a:r>
          </a:p>
          <a:p>
            <a:endParaRPr lang="en-US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984764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Simulations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endParaRPr lang="de-AT" dirty="0"/>
          </a:p>
        </p:txBody>
      </p:sp>
      <p:pic>
        <p:nvPicPr>
          <p:cNvPr id="6" name="Grafik 5" descr="Ein Bild, das Kreis enthält.&#10;&#10;Automatisch generierte Beschreibung">
            <a:extLst>
              <a:ext uri="{FF2B5EF4-FFF2-40B4-BE49-F238E27FC236}">
                <a16:creationId xmlns:a16="http://schemas.microsoft.com/office/drawing/2014/main" id="{826139CC-779A-A170-456E-A69DE8EF29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l="12078" t="26950" r="30383" b="24223"/>
          <a:stretch/>
        </p:blipFill>
        <p:spPr>
          <a:xfrm>
            <a:off x="277504" y="1682161"/>
            <a:ext cx="1510353" cy="1281682"/>
          </a:xfrm>
          <a:prstGeom prst="rect">
            <a:avLst/>
          </a:prstGeom>
        </p:spPr>
      </p:pic>
      <p:pic>
        <p:nvPicPr>
          <p:cNvPr id="8" name="Grafik 7" descr="Ein Bild, das Zylinder, Licht enthält.&#10;&#10;Automatisch generierte Beschreibung">
            <a:extLst>
              <a:ext uri="{FF2B5EF4-FFF2-40B4-BE49-F238E27FC236}">
                <a16:creationId xmlns:a16="http://schemas.microsoft.com/office/drawing/2014/main" id="{40EE25EA-B8EC-A576-4446-BB1A28583F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</a:blip>
          <a:srcRect l="24705" t="29892" r="34086" b="29655"/>
          <a:stretch/>
        </p:blipFill>
        <p:spPr>
          <a:xfrm>
            <a:off x="4718944" y="1704399"/>
            <a:ext cx="1305636" cy="128168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0EA45AF-968C-FBD1-698E-3566FDC3C1FF}"/>
              </a:ext>
            </a:extLst>
          </p:cNvPr>
          <p:cNvSpPr txBox="1"/>
          <p:nvPr/>
        </p:nvSpPr>
        <p:spPr>
          <a:xfrm>
            <a:off x="277504" y="3203443"/>
            <a:ext cx="16142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Basic </a:t>
            </a:r>
            <a:r>
              <a:rPr lang="de-AT" sz="1500" dirty="0" err="1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configuration</a:t>
            </a:r>
            <a:endParaRPr lang="en-AT" sz="1500" dirty="0">
              <a:solidFill>
                <a:schemeClr val="bg2">
                  <a:lumMod val="50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D1BB2F-B3E8-9250-EDC0-719D975691B6}"/>
              </a:ext>
            </a:extLst>
          </p:cNvPr>
          <p:cNvSpPr txBox="1"/>
          <p:nvPr/>
        </p:nvSpPr>
        <p:spPr>
          <a:xfrm>
            <a:off x="2551196" y="3203442"/>
            <a:ext cx="117051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 err="1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Optimization</a:t>
            </a:r>
            <a:endParaRPr lang="en-AT" sz="1500" dirty="0">
              <a:solidFill>
                <a:schemeClr val="bg2">
                  <a:lumMod val="50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1BD4B8A-1A5C-E625-B612-EA25E343A27A}"/>
              </a:ext>
            </a:extLst>
          </p:cNvPr>
          <p:cNvSpPr txBox="1"/>
          <p:nvPr/>
        </p:nvSpPr>
        <p:spPr>
          <a:xfrm>
            <a:off x="6381865" y="3203441"/>
            <a:ext cx="21031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>
                <a:latin typeface="Tw Cen MT" panose="020B0602020104020603" pitchFamily="34" charset="0"/>
              </a:rPr>
              <a:t>Experimental </a:t>
            </a:r>
            <a:r>
              <a:rPr lang="de-AT" sz="1500" dirty="0" err="1">
                <a:latin typeface="Tw Cen MT" panose="020B0602020104020603" pitchFamily="34" charset="0"/>
              </a:rPr>
              <a:t>Verification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D3B98C2-3307-A2B8-286C-83833979EC6C}"/>
              </a:ext>
            </a:extLst>
          </p:cNvPr>
          <p:cNvSpPr txBox="1"/>
          <p:nvPr/>
        </p:nvSpPr>
        <p:spPr>
          <a:xfrm>
            <a:off x="4566253" y="3214157"/>
            <a:ext cx="16110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 err="1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Mechanical</a:t>
            </a:r>
            <a:r>
              <a:rPr lang="de-AT" sz="15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 Design</a:t>
            </a:r>
            <a:endParaRPr lang="en-AT" sz="1500" dirty="0">
              <a:solidFill>
                <a:schemeClr val="bg2">
                  <a:lumMod val="50000"/>
                </a:schemeClr>
              </a:solidFill>
              <a:latin typeface="Tw Cen MT" panose="020B0602020104020603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D60545B-49D5-E111-91C6-50BB22FEE1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4" t="18730" r="38198" b="30466"/>
          <a:stretch/>
        </p:blipFill>
        <p:spPr bwMode="auto">
          <a:xfrm>
            <a:off x="6753230" y="1735429"/>
            <a:ext cx="1096371" cy="1092032"/>
          </a:xfrm>
          <a:prstGeom prst="rect">
            <a:avLst/>
          </a:prstGeom>
          <a:noFill/>
        </p:spPr>
      </p:pic>
      <p:pic>
        <p:nvPicPr>
          <p:cNvPr id="15" name="Grafik 14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3BDEF43E-A836-351A-AFCF-EC115B9BC7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35000"/>
          </a:blip>
          <a:srcRect l="24055" r="36292"/>
          <a:stretch/>
        </p:blipFill>
        <p:spPr>
          <a:xfrm>
            <a:off x="2345432" y="1556560"/>
            <a:ext cx="807913" cy="873589"/>
          </a:xfrm>
          <a:prstGeom prst="rect">
            <a:avLst/>
          </a:prstGeom>
        </p:spPr>
      </p:pic>
      <p:pic>
        <p:nvPicPr>
          <p:cNvPr id="17" name="Grafik 16" descr="Ein Bild, das Screenshot, Farbigkeit, Grafiken, Licht enthält.&#10;&#10;Automatisch generierte Beschreibung">
            <a:extLst>
              <a:ext uri="{FF2B5EF4-FFF2-40B4-BE49-F238E27FC236}">
                <a16:creationId xmlns:a16="http://schemas.microsoft.com/office/drawing/2014/main" id="{1432850C-2EE6-3A7E-C65C-98B45604339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35000"/>
          </a:blip>
          <a:srcRect l="26766" t="36968" r="34676" b="26630"/>
          <a:stretch/>
        </p:blipFill>
        <p:spPr>
          <a:xfrm>
            <a:off x="3176048" y="1867262"/>
            <a:ext cx="898901" cy="363869"/>
          </a:xfrm>
          <a:prstGeom prst="rect">
            <a:avLst/>
          </a:prstGeom>
        </p:spPr>
      </p:pic>
      <p:pic>
        <p:nvPicPr>
          <p:cNvPr id="19" name="Grafik 18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63F45541-A3DA-6A1E-33F3-BA0418DB0B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l="27165" t="42793" r="35967" b="26630"/>
          <a:stretch/>
        </p:blipFill>
        <p:spPr>
          <a:xfrm>
            <a:off x="2405401" y="2500696"/>
            <a:ext cx="770647" cy="274039"/>
          </a:xfrm>
          <a:prstGeom prst="rect">
            <a:avLst/>
          </a:prstGeom>
        </p:spPr>
      </p:pic>
      <p:pic>
        <p:nvPicPr>
          <p:cNvPr id="21" name="Grafik 20" descr="Ein Bild, das Screenshot, Farbigkeit, Display enthält.&#10;&#10;Automatisch generierte Beschreibung">
            <a:extLst>
              <a:ext uri="{FF2B5EF4-FFF2-40B4-BE49-F238E27FC236}">
                <a16:creationId xmlns:a16="http://schemas.microsoft.com/office/drawing/2014/main" id="{91A4255B-1A46-0790-A3D2-DD3B4F7E53F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35000"/>
          </a:blip>
          <a:srcRect l="27463" t="34567" r="35522" b="26630"/>
          <a:stretch/>
        </p:blipFill>
        <p:spPr>
          <a:xfrm>
            <a:off x="3230945" y="2395384"/>
            <a:ext cx="809560" cy="363869"/>
          </a:xfrm>
          <a:prstGeom prst="rect">
            <a:avLst/>
          </a:prstGeom>
        </p:spPr>
      </p:pic>
      <p:sp>
        <p:nvSpPr>
          <p:cNvPr id="4" name="Textplatzhalter 4">
            <a:extLst>
              <a:ext uri="{FF2B5EF4-FFF2-40B4-BE49-F238E27FC236}">
                <a16:creationId xmlns:a16="http://schemas.microsoft.com/office/drawing/2014/main" id="{D7626EBE-2537-F0E9-3946-886624305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4270" y="3920994"/>
            <a:ext cx="2954162" cy="180533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Influence of misaligned electrodes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Different anode shapes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Chamber effects</a:t>
            </a:r>
          </a:p>
          <a:p>
            <a:endParaRPr lang="en-US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121879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Results</a:t>
            </a:r>
            <a:endParaRPr lang="de-AT" dirty="0"/>
          </a:p>
        </p:txBody>
      </p:sp>
      <p:pic>
        <p:nvPicPr>
          <p:cNvPr id="6" name="Grafik 5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E2D13C3E-4160-CA31-1A39-CD15A91A1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71500" y="-212377"/>
            <a:ext cx="5143500" cy="5143500"/>
          </a:xfrm>
          <a:prstGeom prst="rect">
            <a:avLst/>
          </a:prstGeom>
        </p:spPr>
      </p:pic>
      <p:pic>
        <p:nvPicPr>
          <p:cNvPr id="8" name="Grafik 7" descr="Ein Bild, das Metallwaren, Zahnrad enthält.&#10;&#10;Automatisch generierte Beschreibung">
            <a:extLst>
              <a:ext uri="{FF2B5EF4-FFF2-40B4-BE49-F238E27FC236}">
                <a16:creationId xmlns:a16="http://schemas.microsoft.com/office/drawing/2014/main" id="{1022FD80-AD64-C87E-4897-64D1FD91F4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078" b="19860"/>
          <a:stretch/>
        </p:blipFill>
        <p:spPr>
          <a:xfrm>
            <a:off x="4370260" y="1326005"/>
            <a:ext cx="3384618" cy="2066735"/>
          </a:xfrm>
          <a:prstGeom prst="rect">
            <a:avLst/>
          </a:prstGeom>
        </p:spPr>
      </p:pic>
      <p:sp>
        <p:nvSpPr>
          <p:cNvPr id="9" name="Textplatzhalter 4">
            <a:extLst>
              <a:ext uri="{FF2B5EF4-FFF2-40B4-BE49-F238E27FC236}">
                <a16:creationId xmlns:a16="http://schemas.microsoft.com/office/drawing/2014/main" id="{8E5A1E9D-40B9-10FC-DFCB-8D64207357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8596" y="3381422"/>
            <a:ext cx="7512514" cy="180533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Experimental results show that the electrons leave the aperture as expected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Mechanical design was derived from simulation results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Key challenge: bring together reality and simulation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Simulations were used to explain effects observed while testing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Results helped to improve the assembly </a:t>
            </a:r>
          </a:p>
        </p:txBody>
      </p:sp>
    </p:spTree>
    <p:extLst>
      <p:ext uri="{BB962C8B-B14F-4D97-AF65-F5344CB8AC3E}">
        <p14:creationId xmlns:p14="http://schemas.microsoft.com/office/powerpoint/2010/main" val="3849361402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66BF33-35B7-F877-43F3-3281B50569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434" y="1058400"/>
            <a:ext cx="7083342" cy="273957"/>
          </a:xfrm>
        </p:spPr>
        <p:txBody>
          <a:bodyPr/>
          <a:lstStyle/>
          <a:p>
            <a:r>
              <a:rPr lang="en-US" dirty="0"/>
              <a:t>Misaligned electrodes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0A44D84-A7BC-BC4E-7A85-0901EF159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9461076"/>
              </p:ext>
            </p:extLst>
          </p:nvPr>
        </p:nvGraphicFramePr>
        <p:xfrm>
          <a:off x="70854" y="1556560"/>
          <a:ext cx="4756559" cy="3862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Diagramm 16">
            <a:extLst>
              <a:ext uri="{FF2B5EF4-FFF2-40B4-BE49-F238E27FC236}">
                <a16:creationId xmlns:a16="http://schemas.microsoft.com/office/drawing/2014/main" id="{7B692C40-998B-9F1E-2226-457EDF6EA9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0317240"/>
              </p:ext>
            </p:extLst>
          </p:nvPr>
        </p:nvGraphicFramePr>
        <p:xfrm>
          <a:off x="3330429" y="908785"/>
          <a:ext cx="6022833" cy="415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636250393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E7D111-B1A9-4E5F-B20F-BFAF13433F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AT" dirty="0"/>
              <a:t>The </a:t>
            </a:r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r>
              <a:rPr lang="de-AT" dirty="0"/>
              <a:t> </a:t>
            </a:r>
            <a:r>
              <a:rPr lang="de-AT" dirty="0" err="1"/>
              <a:t>until</a:t>
            </a:r>
            <a:r>
              <a:rPr lang="de-AT" dirty="0"/>
              <a:t> </a:t>
            </a:r>
            <a:r>
              <a:rPr lang="de-AT" dirty="0" err="1"/>
              <a:t>now</a:t>
            </a:r>
            <a:r>
              <a:rPr lang="de-AT" dirty="0"/>
              <a:t> and in </a:t>
            </a:r>
            <a:r>
              <a:rPr lang="de-AT" dirty="0" err="1"/>
              <a:t>future</a:t>
            </a:r>
            <a:endParaRPr lang="de-A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D6717-C7D6-4D78-8337-857BE0B6A8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800" y="1544496"/>
            <a:ext cx="4172493" cy="289137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dirty="0"/>
              <a:t>COMSOL </a:t>
            </a:r>
            <a:r>
              <a:rPr lang="de-AT" dirty="0" err="1"/>
              <a:t>Multiphysics</a:t>
            </a:r>
            <a:r>
              <a:rPr lang="de-AT" dirty="0"/>
              <a:t> </a:t>
            </a:r>
            <a:r>
              <a:rPr lang="de-AT" dirty="0" err="1"/>
              <a:t>supported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complete</a:t>
            </a:r>
            <a:r>
              <a:rPr lang="de-AT" dirty="0"/>
              <a:t> design </a:t>
            </a:r>
            <a:r>
              <a:rPr lang="de-AT" dirty="0" err="1"/>
              <a:t>process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idea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first</a:t>
            </a:r>
            <a:r>
              <a:rPr lang="de-AT" dirty="0"/>
              <a:t> </a:t>
            </a:r>
            <a:r>
              <a:rPr lang="de-AT" dirty="0" err="1"/>
              <a:t>tests</a:t>
            </a:r>
            <a:endParaRPr lang="de-A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dirty="0"/>
              <a:t>First </a:t>
            </a:r>
            <a:r>
              <a:rPr lang="de-AT" dirty="0" err="1"/>
              <a:t>bradboard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manufactured</a:t>
            </a:r>
            <a:r>
              <a:rPr lang="de-AT" dirty="0"/>
              <a:t> and </a:t>
            </a:r>
            <a:r>
              <a:rPr lang="de-AT" dirty="0" err="1"/>
              <a:t>under</a:t>
            </a:r>
            <a:r>
              <a:rPr lang="de-AT" dirty="0"/>
              <a:t> </a:t>
            </a:r>
            <a:r>
              <a:rPr lang="de-AT" dirty="0" err="1"/>
              <a:t>test</a:t>
            </a:r>
            <a:endParaRPr lang="de-AT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A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dirty="0"/>
              <a:t>Further </a:t>
            </a:r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r>
              <a:rPr lang="de-AT" dirty="0"/>
              <a:t>: 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de-AT" dirty="0"/>
              <a:t>In parallel </a:t>
            </a:r>
            <a:r>
              <a:rPr lang="de-AT" dirty="0" err="1"/>
              <a:t>with</a:t>
            </a:r>
            <a:r>
              <a:rPr lang="de-AT" dirty="0"/>
              <a:t> experimental </a:t>
            </a:r>
            <a:r>
              <a:rPr lang="de-AT" dirty="0" err="1"/>
              <a:t>efforts</a:t>
            </a:r>
            <a:r>
              <a:rPr lang="de-AT" dirty="0"/>
              <a:t> 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de-AT" dirty="0"/>
              <a:t>Further </a:t>
            </a:r>
            <a:r>
              <a:rPr lang="de-AT" dirty="0" err="1"/>
              <a:t>optimization</a:t>
            </a:r>
            <a:r>
              <a:rPr lang="de-AT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5C41C5-3F0B-402F-A1DB-FC36F366FE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Conclusion</a:t>
            </a:r>
            <a:r>
              <a:rPr lang="de-AT" dirty="0"/>
              <a:t> and </a:t>
            </a:r>
            <a:r>
              <a:rPr lang="de-AT" dirty="0" err="1"/>
              <a:t>outlook</a:t>
            </a:r>
            <a:r>
              <a:rPr lang="de-AT" dirty="0"/>
              <a:t> 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B824EC71-622B-C60B-0929-7292AA0927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8924405"/>
              </p:ext>
            </p:extLst>
          </p:nvPr>
        </p:nvGraphicFramePr>
        <p:xfrm>
          <a:off x="3725839" y="1404108"/>
          <a:ext cx="5117910" cy="3459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Grafik 5" descr="Ein Bild, das Kreis enthält.&#10;&#10;Automatisch generierte Beschreibung">
            <a:extLst>
              <a:ext uri="{FF2B5EF4-FFF2-40B4-BE49-F238E27FC236}">
                <a16:creationId xmlns:a16="http://schemas.microsoft.com/office/drawing/2014/main" id="{ED958FB5-207F-4371-84C6-7304E966490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078" t="26950" r="37589" b="24223"/>
          <a:stretch/>
        </p:blipFill>
        <p:spPr>
          <a:xfrm>
            <a:off x="4802375" y="1544496"/>
            <a:ext cx="1056353" cy="1024740"/>
          </a:xfrm>
          <a:prstGeom prst="rect">
            <a:avLst/>
          </a:prstGeom>
        </p:spPr>
      </p:pic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D6AC3032-CEA8-CB5B-87CC-E193D73E16D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7807" t="31433" r="27577" b="31406"/>
          <a:stretch/>
        </p:blipFill>
        <p:spPr>
          <a:xfrm>
            <a:off x="6664351" y="2698586"/>
            <a:ext cx="1045200" cy="87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495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noProof="0" dirty="0"/>
              <a:t>Thank you for your attention!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774725-6BAB-4C7A-9645-A0DAF84435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63725" y="2723192"/>
            <a:ext cx="4532313" cy="341359"/>
          </a:xfrm>
        </p:spPr>
        <p:txBody>
          <a:bodyPr/>
          <a:lstStyle/>
          <a:p>
            <a:r>
              <a:rPr lang="de-AT" sz="1800" dirty="0"/>
              <a:t>Linda Oster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14A8CD-3477-4D62-A727-3454B6FD31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87192" y="3068902"/>
            <a:ext cx="2708846" cy="1412243"/>
          </a:xfrm>
        </p:spPr>
        <p:txBody>
          <a:bodyPr/>
          <a:lstStyle/>
          <a:p>
            <a:r>
              <a:rPr lang="en-US" sz="1200" noProof="0" dirty="0">
                <a:latin typeface="Tw Cen MT" panose="020B0602020104020603" pitchFamily="34" charset="0"/>
              </a:rPr>
              <a:t>Aerospace Engineering Junior Researcher</a:t>
            </a:r>
          </a:p>
          <a:p>
            <a:endParaRPr lang="en-US" sz="1200" noProof="0" dirty="0">
              <a:latin typeface="Tw Cen MT" panose="020B0602020104020603" pitchFamily="34" charset="0"/>
            </a:endParaRPr>
          </a:p>
          <a:p>
            <a:r>
              <a:rPr lang="en-US" sz="1200" noProof="0" dirty="0">
                <a:solidFill>
                  <a:srgbClr val="7F7F7F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Viktor Kaplan-Strasse 2 </a:t>
            </a:r>
          </a:p>
          <a:p>
            <a:r>
              <a:rPr lang="en-US" sz="1200" noProof="0" dirty="0">
                <a:solidFill>
                  <a:srgbClr val="7F7F7F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2700 Wiener Neustadt | Austria</a:t>
            </a:r>
            <a:endParaRPr lang="en-US" sz="1200" noProof="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noProof="0" dirty="0">
                <a:latin typeface="Tw Cen MT" panose="020B0602020104020603" pitchFamily="34" charset="0"/>
              </a:rPr>
              <a:t>+43 5 0421 8415</a:t>
            </a:r>
          </a:p>
          <a:p>
            <a:r>
              <a:rPr lang="en-US" sz="1200" dirty="0">
                <a:latin typeface="Tw Cen MT" panose="020B0602020104020603" pitchFamily="34" charset="0"/>
              </a:rPr>
              <a:t>oster@fotec.at</a:t>
            </a:r>
            <a:r>
              <a:rPr lang="en-US" sz="1200" noProof="0" dirty="0">
                <a:latin typeface="Tw Cen MT" panose="020B0602020104020603" pitchFamily="34" charset="0"/>
              </a:rPr>
              <a:t> </a:t>
            </a:r>
          </a:p>
          <a:p>
            <a:r>
              <a:rPr lang="en-US" sz="1200" dirty="0">
                <a:latin typeface="Tw Cen MT" panose="020B0602020104020603" pitchFamily="34" charset="0"/>
                <a:hlinkClick r:id="rId3"/>
              </a:rPr>
              <a:t>www.fotec.at</a:t>
            </a:r>
            <a:endParaRPr lang="en-US" sz="1200" noProof="0" dirty="0">
              <a:latin typeface="Tw Cen MT" panose="020B0602020104020603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1E99B2-FD86-4293-A8B8-89BBDDB787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1" b="9620"/>
          <a:stretch/>
        </p:blipFill>
        <p:spPr>
          <a:xfrm>
            <a:off x="6616422" y="2723192"/>
            <a:ext cx="1327706" cy="1798012"/>
          </a:xfrm>
          <a:prstGeom prst="rect">
            <a:avLst/>
          </a:prstGeom>
        </p:spPr>
      </p:pic>
      <p:pic>
        <p:nvPicPr>
          <p:cNvPr id="3" name="Picture 4" descr="Follow us on LinkedIn - SC21">
            <a:extLst>
              <a:ext uri="{FF2B5EF4-FFF2-40B4-BE49-F238E27FC236}">
                <a16:creationId xmlns:a16="http://schemas.microsoft.com/office/drawing/2014/main" id="{C3E95842-7E52-2FC2-40E6-7AAB1310C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25" y="2883597"/>
            <a:ext cx="1151622" cy="48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029CD76B-233B-A5A5-3EAB-33BE44165F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135" y="3465167"/>
            <a:ext cx="1015978" cy="1015978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86DCA6D4-3BB7-FC79-2F7B-1CD222A81656}"/>
              </a:ext>
            </a:extLst>
          </p:cNvPr>
          <p:cNvSpPr txBox="1">
            <a:spLocks/>
          </p:cNvSpPr>
          <p:nvPr/>
        </p:nvSpPr>
        <p:spPr>
          <a:xfrm>
            <a:off x="-1781123" y="1800591"/>
            <a:ext cx="7083342" cy="273957"/>
          </a:xfrm>
          <a:prstGeom prst="rect">
            <a:avLst/>
          </a:prstGeom>
        </p:spPr>
        <p:txBody>
          <a:bodyPr anchor="t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 err="1">
                <a:solidFill>
                  <a:srgbClr val="132D62"/>
                </a:solidFill>
                <a:latin typeface="Tw Cen MT" panose="020B0602020104020603" pitchFamily="34" charset="0"/>
              </a:rPr>
              <a:t>Feel</a:t>
            </a:r>
            <a:r>
              <a:rPr lang="de-AT" sz="1800" dirty="0">
                <a:solidFill>
                  <a:srgbClr val="132D62"/>
                </a:solidFill>
                <a:latin typeface="Tw Cen MT" panose="020B0602020104020603" pitchFamily="34" charset="0"/>
              </a:rPr>
              <a:t> </a:t>
            </a:r>
            <a:r>
              <a:rPr lang="de-AT" sz="1800" dirty="0" err="1">
                <a:solidFill>
                  <a:srgbClr val="132D62"/>
                </a:solidFill>
                <a:latin typeface="Tw Cen MT" panose="020B0602020104020603" pitchFamily="34" charset="0"/>
              </a:rPr>
              <a:t>free</a:t>
            </a:r>
            <a:r>
              <a:rPr lang="de-AT" sz="1800" dirty="0">
                <a:solidFill>
                  <a:srgbClr val="132D62"/>
                </a:solidFill>
                <a:latin typeface="Tw Cen MT" panose="020B0602020104020603" pitchFamily="34" charset="0"/>
              </a:rPr>
              <a:t> </a:t>
            </a:r>
            <a:r>
              <a:rPr lang="de-AT" sz="1800" dirty="0" err="1">
                <a:solidFill>
                  <a:srgbClr val="132D62"/>
                </a:solidFill>
                <a:latin typeface="Tw Cen MT" panose="020B0602020104020603" pitchFamily="34" charset="0"/>
              </a:rPr>
              <a:t>to</a:t>
            </a:r>
            <a:r>
              <a:rPr lang="de-AT" sz="1800" dirty="0">
                <a:solidFill>
                  <a:srgbClr val="132D62"/>
                </a:solidFill>
                <a:latin typeface="Tw Cen MT" panose="020B0602020104020603" pitchFamily="34" charset="0"/>
              </a:rPr>
              <a:t> </a:t>
            </a:r>
            <a:r>
              <a:rPr lang="de-AT" sz="1800" dirty="0" err="1">
                <a:solidFill>
                  <a:srgbClr val="132D62"/>
                </a:solidFill>
                <a:latin typeface="Tw Cen MT" panose="020B0602020104020603" pitchFamily="34" charset="0"/>
              </a:rPr>
              <a:t>ask</a:t>
            </a:r>
            <a:r>
              <a:rPr lang="de-AT" sz="1800" dirty="0">
                <a:solidFill>
                  <a:srgbClr val="132D62"/>
                </a:solidFill>
                <a:latin typeface="Tw Cen MT" panose="020B0602020104020603" pitchFamily="34" charset="0"/>
              </a:rPr>
              <a:t> </a:t>
            </a:r>
            <a:r>
              <a:rPr lang="de-AT" sz="1800" dirty="0" err="1">
                <a:solidFill>
                  <a:srgbClr val="132D62"/>
                </a:solidFill>
                <a:latin typeface="Tw Cen MT" panose="020B0602020104020603" pitchFamily="34" charset="0"/>
              </a:rPr>
              <a:t>your</a:t>
            </a:r>
            <a:r>
              <a:rPr lang="de-AT" sz="1800" dirty="0">
                <a:solidFill>
                  <a:srgbClr val="132D62"/>
                </a:solidFill>
                <a:latin typeface="Tw Cen MT" panose="020B0602020104020603" pitchFamily="34" charset="0"/>
              </a:rPr>
              <a:t> </a:t>
            </a:r>
            <a:r>
              <a:rPr lang="de-AT" sz="1800" dirty="0" err="1">
                <a:solidFill>
                  <a:srgbClr val="132D62"/>
                </a:solidFill>
                <a:latin typeface="Tw Cen MT" panose="020B0602020104020603" pitchFamily="34" charset="0"/>
              </a:rPr>
              <a:t>questions</a:t>
            </a:r>
            <a:endParaRPr lang="de-AT" sz="1800" dirty="0">
              <a:solidFill>
                <a:srgbClr val="132D62"/>
              </a:solidFill>
              <a:latin typeface="Tw Cen MT" panose="020B0602020104020603" pitchFamily="34" charset="0"/>
            </a:endParaRPr>
          </a:p>
        </p:txBody>
      </p:sp>
      <p:pic>
        <p:nvPicPr>
          <p:cNvPr id="10" name="Grafik 9" descr="Fragezeichen Silhouette">
            <a:extLst>
              <a:ext uri="{FF2B5EF4-FFF2-40B4-BE49-F238E27FC236}">
                <a16:creationId xmlns:a16="http://schemas.microsoft.com/office/drawing/2014/main" id="{24C1794A-E0C3-1818-CF25-A4A87CFEBE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51202" y="728747"/>
            <a:ext cx="255755" cy="255755"/>
          </a:xfrm>
          <a:prstGeom prst="rect">
            <a:avLst/>
          </a:prstGeom>
        </p:spPr>
      </p:pic>
      <p:pic>
        <p:nvPicPr>
          <p:cNvPr id="12" name="Grafik 11" descr="Gedankenblase Silhouette">
            <a:extLst>
              <a:ext uri="{FF2B5EF4-FFF2-40B4-BE49-F238E27FC236}">
                <a16:creationId xmlns:a16="http://schemas.microsoft.com/office/drawing/2014/main" id="{A4A635F1-B74A-6910-19E0-AE8180EA08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39788" y="598057"/>
            <a:ext cx="678585" cy="678585"/>
          </a:xfrm>
          <a:prstGeom prst="rect">
            <a:avLst/>
          </a:prstGeom>
        </p:spPr>
      </p:pic>
      <p:pic>
        <p:nvPicPr>
          <p:cNvPr id="14" name="Grafik 13" descr="Astronautin Silhouette">
            <a:extLst>
              <a:ext uri="{FF2B5EF4-FFF2-40B4-BE49-F238E27FC236}">
                <a16:creationId xmlns:a16="http://schemas.microsoft.com/office/drawing/2014/main" id="{D3D06D7B-D82A-D4E1-495A-EA4BA9DD39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58890" y="939525"/>
            <a:ext cx="856715" cy="85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12783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CC2DD-EA6A-47CF-9F79-9ECFCF01A9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799" y="1304097"/>
            <a:ext cx="3875453" cy="506360"/>
          </a:xfrm>
        </p:spPr>
        <p:txBody>
          <a:bodyPr/>
          <a:lstStyle/>
          <a:p>
            <a:pPr algn="r"/>
            <a:r>
              <a:rPr lang="en-GB" dirty="0"/>
              <a:t>Spacecraft exposed to </a:t>
            </a:r>
            <a:r>
              <a:rPr lang="en-GB" b="1" dirty="0"/>
              <a:t>sun</a:t>
            </a:r>
          </a:p>
          <a:p>
            <a:pPr marL="171450" indent="-171450" algn="r">
              <a:buFont typeface="Wingdings" panose="05000000000000000000" pitchFamily="2" charset="2"/>
              <a:buChar char="à"/>
            </a:pPr>
            <a:r>
              <a:rPr lang="en-GB" sz="1200" dirty="0">
                <a:solidFill>
                  <a:srgbClr val="FF0000"/>
                </a:solidFill>
              </a:rPr>
              <a:t>Positive</a:t>
            </a:r>
            <a:r>
              <a:rPr lang="en-GB" sz="1200" dirty="0"/>
              <a:t> charging</a:t>
            </a:r>
          </a:p>
          <a:p>
            <a:pPr marL="530225" lvl="1" indent="-171450" algn="r">
              <a:buFont typeface="Wingdings" panose="05000000000000000000" pitchFamily="2" charset="2"/>
              <a:buChar char="à"/>
            </a:pPr>
            <a:endParaRPr lang="en-GB" sz="600" dirty="0"/>
          </a:p>
          <a:p>
            <a:pPr algn="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CC564-76BD-4E7F-971A-EFCBBA369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Active Spacecraft Potential Control for CubeSats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382C197-C525-43CD-A0CB-BB2E08956106}"/>
              </a:ext>
            </a:extLst>
          </p:cNvPr>
          <p:cNvSpPr txBox="1">
            <a:spLocks/>
          </p:cNvSpPr>
          <p:nvPr/>
        </p:nvSpPr>
        <p:spPr>
          <a:xfrm>
            <a:off x="4463118" y="1290543"/>
            <a:ext cx="4219200" cy="65389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132D62"/>
              </a:buClr>
              <a:buFont typeface="Arial" charset="0"/>
              <a:buNone/>
              <a:defRPr sz="1500" b="0" i="0" kern="1200" baseline="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358775" indent="-179388" algn="l" defTabSz="6858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32D62"/>
              </a:buClr>
              <a:buSzPct val="120000"/>
              <a:buFont typeface="Arial" panose="020B0604020202020204" pitchFamily="34" charset="0"/>
              <a:buChar char="•"/>
              <a:tabLst/>
              <a:defRPr sz="1500" b="0" i="0" kern="1200"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Spacecraft in </a:t>
            </a:r>
            <a:r>
              <a:rPr lang="en-GB" b="1" dirty="0"/>
              <a:t>Earth’s shadow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GB" sz="1200" dirty="0">
                <a:solidFill>
                  <a:schemeClr val="accent1"/>
                </a:solidFill>
              </a:rPr>
              <a:t>Negative</a:t>
            </a:r>
            <a:r>
              <a:rPr lang="en-GB" sz="1200" dirty="0"/>
              <a:t> charging</a:t>
            </a:r>
          </a:p>
          <a:p>
            <a:pPr marL="530225" lvl="1" indent="-171450">
              <a:buFont typeface="Wingdings" panose="05000000000000000000" pitchFamily="2" charset="2"/>
              <a:buChar char="à"/>
            </a:pPr>
            <a:endParaRPr lang="en-GB" sz="600" dirty="0"/>
          </a:p>
          <a:p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0F9DDD0-6F2C-41F2-B5C0-03CB5588690D}"/>
              </a:ext>
            </a:extLst>
          </p:cNvPr>
          <p:cNvGrpSpPr/>
          <p:nvPr/>
        </p:nvGrpSpPr>
        <p:grpSpPr>
          <a:xfrm>
            <a:off x="2068469" y="2870538"/>
            <a:ext cx="1439670" cy="2370021"/>
            <a:chOff x="2068469" y="2870538"/>
            <a:chExt cx="1439670" cy="2370021"/>
          </a:xfrm>
        </p:grpSpPr>
        <p:sp>
          <p:nvSpPr>
            <p:cNvPr id="65" name="Rechteck 216">
              <a:extLst>
                <a:ext uri="{FF2B5EF4-FFF2-40B4-BE49-F238E27FC236}">
                  <a16:creationId xmlns:a16="http://schemas.microsoft.com/office/drawing/2014/main" id="{00119F1C-010B-4027-86C9-39BD5F381E22}"/>
                </a:ext>
              </a:extLst>
            </p:cNvPr>
            <p:cNvSpPr/>
            <p:nvPr/>
          </p:nvSpPr>
          <p:spPr>
            <a:xfrm rot="3694008">
              <a:off x="1660546" y="3278461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sp>
          <p:nvSpPr>
            <p:cNvPr id="66" name="Rechteck 216">
              <a:extLst>
                <a:ext uri="{FF2B5EF4-FFF2-40B4-BE49-F238E27FC236}">
                  <a16:creationId xmlns:a16="http://schemas.microsoft.com/office/drawing/2014/main" id="{3D344A06-8A4A-44E7-AE8C-68CC7E5AEB5F}"/>
                </a:ext>
              </a:extLst>
            </p:cNvPr>
            <p:cNvSpPr/>
            <p:nvPr/>
          </p:nvSpPr>
          <p:spPr>
            <a:xfrm rot="3694008">
              <a:off x="1819479" y="3483909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sp>
          <p:nvSpPr>
            <p:cNvPr id="67" name="Rechteck 216">
              <a:extLst>
                <a:ext uri="{FF2B5EF4-FFF2-40B4-BE49-F238E27FC236}">
                  <a16:creationId xmlns:a16="http://schemas.microsoft.com/office/drawing/2014/main" id="{63D9B5E9-E7D7-4F49-9EA3-655E76FD61DE}"/>
                </a:ext>
              </a:extLst>
            </p:cNvPr>
            <p:cNvSpPr/>
            <p:nvPr/>
          </p:nvSpPr>
          <p:spPr>
            <a:xfrm rot="3694008">
              <a:off x="1986677" y="3689720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sp>
          <p:nvSpPr>
            <p:cNvPr id="68" name="Rechteck 216">
              <a:extLst>
                <a:ext uri="{FF2B5EF4-FFF2-40B4-BE49-F238E27FC236}">
                  <a16:creationId xmlns:a16="http://schemas.microsoft.com/office/drawing/2014/main" id="{FD772E43-04FB-451F-9480-598BE0859556}"/>
                </a:ext>
              </a:extLst>
            </p:cNvPr>
            <p:cNvSpPr/>
            <p:nvPr/>
          </p:nvSpPr>
          <p:spPr>
            <a:xfrm rot="3694008">
              <a:off x="2161496" y="3893917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cxnSp>
          <p:nvCxnSpPr>
            <p:cNvPr id="69" name="Gerade Verbindung mit Pfeil 210">
              <a:extLst>
                <a:ext uri="{FF2B5EF4-FFF2-40B4-BE49-F238E27FC236}">
                  <a16:creationId xmlns:a16="http://schemas.microsoft.com/office/drawing/2014/main" id="{3A8C2287-0E1B-4184-9D10-EC402126C7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04676" y="2939396"/>
              <a:ext cx="131472" cy="145430"/>
            </a:xfrm>
            <a:prstGeom prst="straightConnector1">
              <a:avLst/>
            </a:prstGeom>
            <a:noFill/>
            <a:ln w="38100" cap="flat">
              <a:solidFill>
                <a:srgbClr val="FF93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E22C016-8CA1-4726-97A0-60CCF063EC74}"/>
              </a:ext>
            </a:extLst>
          </p:cNvPr>
          <p:cNvGrpSpPr/>
          <p:nvPr/>
        </p:nvGrpSpPr>
        <p:grpSpPr>
          <a:xfrm>
            <a:off x="2417879" y="2925679"/>
            <a:ext cx="1439670" cy="2370021"/>
            <a:chOff x="2068469" y="2870538"/>
            <a:chExt cx="1439670" cy="2370021"/>
          </a:xfrm>
        </p:grpSpPr>
        <p:sp>
          <p:nvSpPr>
            <p:cNvPr id="72" name="Rechteck 216">
              <a:extLst>
                <a:ext uri="{FF2B5EF4-FFF2-40B4-BE49-F238E27FC236}">
                  <a16:creationId xmlns:a16="http://schemas.microsoft.com/office/drawing/2014/main" id="{6381511F-9C25-42C5-9683-F87A9FD77EFA}"/>
                </a:ext>
              </a:extLst>
            </p:cNvPr>
            <p:cNvSpPr/>
            <p:nvPr/>
          </p:nvSpPr>
          <p:spPr>
            <a:xfrm rot="3694008">
              <a:off x="1660546" y="3278461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sp>
          <p:nvSpPr>
            <p:cNvPr id="73" name="Rechteck 216">
              <a:extLst>
                <a:ext uri="{FF2B5EF4-FFF2-40B4-BE49-F238E27FC236}">
                  <a16:creationId xmlns:a16="http://schemas.microsoft.com/office/drawing/2014/main" id="{E5E0A419-DAD8-4840-99C7-5DE0B93A103C}"/>
                </a:ext>
              </a:extLst>
            </p:cNvPr>
            <p:cNvSpPr/>
            <p:nvPr/>
          </p:nvSpPr>
          <p:spPr>
            <a:xfrm rot="3694008">
              <a:off x="1819479" y="3483909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sp>
          <p:nvSpPr>
            <p:cNvPr id="74" name="Rechteck 216">
              <a:extLst>
                <a:ext uri="{FF2B5EF4-FFF2-40B4-BE49-F238E27FC236}">
                  <a16:creationId xmlns:a16="http://schemas.microsoft.com/office/drawing/2014/main" id="{84374DC9-C5C2-47FD-B6C2-E3E276A28B9F}"/>
                </a:ext>
              </a:extLst>
            </p:cNvPr>
            <p:cNvSpPr/>
            <p:nvPr/>
          </p:nvSpPr>
          <p:spPr>
            <a:xfrm rot="3694008">
              <a:off x="1986677" y="3689720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sp>
          <p:nvSpPr>
            <p:cNvPr id="75" name="Rechteck 216">
              <a:extLst>
                <a:ext uri="{FF2B5EF4-FFF2-40B4-BE49-F238E27FC236}">
                  <a16:creationId xmlns:a16="http://schemas.microsoft.com/office/drawing/2014/main" id="{EF073FAE-A37D-400F-A32E-D13F2AFA44A2}"/>
                </a:ext>
              </a:extLst>
            </p:cNvPr>
            <p:cNvSpPr/>
            <p:nvPr/>
          </p:nvSpPr>
          <p:spPr>
            <a:xfrm rot="3694008">
              <a:off x="2161496" y="3893917"/>
              <a:ext cx="1754565" cy="93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5500" dirty="0">
                  <a:solidFill>
                    <a:srgbClr val="FF93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endParaRPr lang="de-AT" sz="5500" dirty="0">
                <a:solidFill>
                  <a:srgbClr val="FF9300"/>
                </a:solidFill>
              </a:endParaRPr>
            </a:p>
          </p:txBody>
        </p:sp>
        <p:cxnSp>
          <p:nvCxnSpPr>
            <p:cNvPr id="76" name="Gerade Verbindung mit Pfeil 210">
              <a:extLst>
                <a:ext uri="{FF2B5EF4-FFF2-40B4-BE49-F238E27FC236}">
                  <a16:creationId xmlns:a16="http://schemas.microsoft.com/office/drawing/2014/main" id="{BC9AF191-C368-4B80-9AA9-664EE52609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04676" y="2939396"/>
              <a:ext cx="131472" cy="145430"/>
            </a:xfrm>
            <a:prstGeom prst="straightConnector1">
              <a:avLst/>
            </a:prstGeom>
            <a:noFill/>
            <a:ln w="38100" cap="flat">
              <a:solidFill>
                <a:srgbClr val="FF93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C89BAF-088E-46A4-A8A9-FD99074DCBCD}"/>
              </a:ext>
            </a:extLst>
          </p:cNvPr>
          <p:cNvGrpSpPr/>
          <p:nvPr/>
        </p:nvGrpSpPr>
        <p:grpSpPr>
          <a:xfrm>
            <a:off x="529514" y="1645860"/>
            <a:ext cx="3612599" cy="4251249"/>
            <a:chOff x="529514" y="1645860"/>
            <a:chExt cx="3612599" cy="4251249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7ACA2B79-8CE1-477A-8303-9F8EE239FB0D}"/>
                </a:ext>
              </a:extLst>
            </p:cNvPr>
            <p:cNvGrpSpPr/>
            <p:nvPr/>
          </p:nvGrpSpPr>
          <p:grpSpPr>
            <a:xfrm>
              <a:off x="3132938" y="1722882"/>
              <a:ext cx="439544" cy="707885"/>
              <a:chOff x="3132938" y="1722882"/>
              <a:chExt cx="439544" cy="707885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0355BC1C-D3AA-47DA-9EDF-71AE9D9F54D2}"/>
                  </a:ext>
                </a:extLst>
              </p:cNvPr>
              <p:cNvSpPr/>
              <p:nvPr/>
            </p:nvSpPr>
            <p:spPr>
              <a:xfrm>
                <a:off x="3226541" y="1983342"/>
                <a:ext cx="252000" cy="252000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D862A13-7F36-4DE9-BD90-07A451EE351F}"/>
                  </a:ext>
                </a:extLst>
              </p:cNvPr>
              <p:cNvSpPr txBox="1"/>
              <p:nvPr/>
            </p:nvSpPr>
            <p:spPr>
              <a:xfrm>
                <a:off x="3132938" y="1722882"/>
                <a:ext cx="439544" cy="7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T" sz="4000" dirty="0">
                    <a:solidFill>
                      <a:schemeClr val="accent1"/>
                    </a:solidFill>
                  </a:rPr>
                  <a:t>–</a:t>
                </a: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9AF33F3-E7CA-4A54-939E-A9A0571DFDCC}"/>
                </a:ext>
              </a:extLst>
            </p:cNvPr>
            <p:cNvGrpSpPr/>
            <p:nvPr/>
          </p:nvGrpSpPr>
          <p:grpSpPr>
            <a:xfrm>
              <a:off x="682773" y="3849305"/>
              <a:ext cx="439544" cy="707885"/>
              <a:chOff x="3596380" y="1713672"/>
              <a:chExt cx="439544" cy="707885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42C71F6-7BF6-46C1-8B42-EB1A72A5F6EC}"/>
                  </a:ext>
                </a:extLst>
              </p:cNvPr>
              <p:cNvSpPr/>
              <p:nvPr/>
            </p:nvSpPr>
            <p:spPr>
              <a:xfrm>
                <a:off x="3694406" y="1967940"/>
                <a:ext cx="252000" cy="252000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E26E238-C661-4853-AAE9-024E11DB282A}"/>
                  </a:ext>
                </a:extLst>
              </p:cNvPr>
              <p:cNvSpPr txBox="1"/>
              <p:nvPr/>
            </p:nvSpPr>
            <p:spPr>
              <a:xfrm>
                <a:off x="3596380" y="1713672"/>
                <a:ext cx="439544" cy="7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T" sz="4000" dirty="0">
                    <a:solidFill>
                      <a:schemeClr val="accent1"/>
                    </a:solidFill>
                  </a:rPr>
                  <a:t>–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EF4399A-2F7F-4067-A964-54AFB9E5E335}"/>
                </a:ext>
              </a:extLst>
            </p:cNvPr>
            <p:cNvGrpSpPr/>
            <p:nvPr/>
          </p:nvGrpSpPr>
          <p:grpSpPr>
            <a:xfrm>
              <a:off x="3124558" y="2316615"/>
              <a:ext cx="439544" cy="707885"/>
              <a:chOff x="3120016" y="1671696"/>
              <a:chExt cx="439544" cy="707885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45576169-4296-4E95-9C58-BF9E20BF51BA}"/>
                  </a:ext>
                </a:extLst>
              </p:cNvPr>
              <p:cNvSpPr/>
              <p:nvPr/>
            </p:nvSpPr>
            <p:spPr>
              <a:xfrm>
                <a:off x="3204686" y="1924238"/>
                <a:ext cx="252000" cy="252000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EDDC6F99-E283-4661-96E3-CABCEA661B13}"/>
                  </a:ext>
                </a:extLst>
              </p:cNvPr>
              <p:cNvSpPr txBox="1"/>
              <p:nvPr/>
            </p:nvSpPr>
            <p:spPr>
              <a:xfrm>
                <a:off x="3120016" y="1671696"/>
                <a:ext cx="439544" cy="70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T" sz="4000" dirty="0">
                    <a:solidFill>
                      <a:schemeClr val="accent1"/>
                    </a:solidFill>
                  </a:rPr>
                  <a:t>–</a:t>
                </a: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2BB276B5-6800-4706-B67D-DF3BD8134DFE}"/>
                </a:ext>
              </a:extLst>
            </p:cNvPr>
            <p:cNvGrpSpPr/>
            <p:nvPr/>
          </p:nvGrpSpPr>
          <p:grpSpPr>
            <a:xfrm>
              <a:off x="529514" y="1645860"/>
              <a:ext cx="3612599" cy="4251249"/>
              <a:chOff x="529514" y="1645860"/>
              <a:chExt cx="3612599" cy="4251249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B95DDB3-EAC4-47B9-B5C0-C36B6533601F}"/>
                  </a:ext>
                </a:extLst>
              </p:cNvPr>
              <p:cNvGrpSpPr/>
              <p:nvPr/>
            </p:nvGrpSpPr>
            <p:grpSpPr>
              <a:xfrm>
                <a:off x="529514" y="1967940"/>
                <a:ext cx="3612599" cy="3929169"/>
                <a:chOff x="563224" y="2270821"/>
                <a:chExt cx="2157191" cy="2413288"/>
              </a:xfrm>
            </p:grpSpPr>
            <p:pic>
              <p:nvPicPr>
                <p:cNvPr id="37" name="Graphic 36" descr="Sun">
                  <a:extLst>
                    <a:ext uri="{FF2B5EF4-FFF2-40B4-BE49-F238E27FC236}">
                      <a16:creationId xmlns:a16="http://schemas.microsoft.com/office/drawing/2014/main" id="{16339CC3-8040-4942-B86C-51D0506707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73188" y="3431383"/>
                  <a:ext cx="607332" cy="607332"/>
                </a:xfrm>
                <a:prstGeom prst="rect">
                  <a:avLst/>
                </a:prstGeom>
              </p:spPr>
            </p:pic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16554BAC-300D-4A66-BDE8-22BD607D6DC2}"/>
                    </a:ext>
                  </a:extLst>
                </p:cNvPr>
                <p:cNvGrpSpPr/>
                <p:nvPr/>
              </p:nvGrpSpPr>
              <p:grpSpPr>
                <a:xfrm>
                  <a:off x="563224" y="2270821"/>
                  <a:ext cx="2157191" cy="2413288"/>
                  <a:chOff x="563224" y="2270821"/>
                  <a:chExt cx="2157191" cy="2413288"/>
                </a:xfrm>
              </p:grpSpPr>
              <p:pic>
                <p:nvPicPr>
                  <p:cNvPr id="41" name="Graphic 40" descr="Satellite">
                    <a:extLst>
                      <a:ext uri="{FF2B5EF4-FFF2-40B4-BE49-F238E27FC236}">
                        <a16:creationId xmlns:a16="http://schemas.microsoft.com/office/drawing/2014/main" id="{C9D4D5C2-B85D-475F-87E4-44F8A6BC1C1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85637" y="2270821"/>
                    <a:ext cx="728104" cy="728102"/>
                  </a:xfrm>
                  <a:prstGeom prst="rect">
                    <a:avLst/>
                  </a:prstGeom>
                </p:spPr>
              </p:pic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11034624-5FE2-418E-8811-E9DA14081089}"/>
                      </a:ext>
                    </a:extLst>
                  </p:cNvPr>
                  <p:cNvSpPr txBox="1"/>
                  <p:nvPr/>
                </p:nvSpPr>
                <p:spPr>
                  <a:xfrm>
                    <a:off x="2172371" y="3142706"/>
                    <a:ext cx="521891" cy="1984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500" dirty="0" err="1">
                        <a:solidFill>
                          <a:srgbClr val="FF9300"/>
                        </a:solidFill>
                        <a:latin typeface="Tw Cen MT" panose="020B0602020104020603" pitchFamily="34" charset="0"/>
                      </a:rPr>
                      <a:t>photons</a:t>
                    </a:r>
                    <a:endParaRPr lang="en-AT" sz="1500" dirty="0">
                      <a:solidFill>
                        <a:srgbClr val="FF9300"/>
                      </a:solidFill>
                      <a:latin typeface="Tw Cen MT" panose="020B0602020104020603" pitchFamily="34" charset="0"/>
                    </a:endParaRPr>
                  </a:p>
                </p:txBody>
              </p:sp>
              <p:cxnSp>
                <p:nvCxnSpPr>
                  <p:cNvPr id="43" name="Straight Arrow Connector 42">
                    <a:extLst>
                      <a:ext uri="{FF2B5EF4-FFF2-40B4-BE49-F238E27FC236}">
                        <a16:creationId xmlns:a16="http://schemas.microsoft.com/office/drawing/2014/main" id="{E434DEE5-541E-4E8D-A1D8-BC990C2B54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67585" y="2686645"/>
                    <a:ext cx="506561" cy="203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31D0B49D-762C-4BDF-9C0A-C2D8A5B21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03800" y="2388399"/>
                    <a:ext cx="634291" cy="76802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>
                    <a:extLst>
                      <a:ext uri="{FF2B5EF4-FFF2-40B4-BE49-F238E27FC236}">
                        <a16:creationId xmlns:a16="http://schemas.microsoft.com/office/drawing/2014/main" id="{A376B2F6-74D4-46FD-8316-CD35A94BF8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44092" y="3001028"/>
                    <a:ext cx="139203" cy="568241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88426D72-B66D-4493-A60B-EE4EFD9DCAF7}"/>
                      </a:ext>
                    </a:extLst>
                  </p:cNvPr>
                  <p:cNvSpPr txBox="1"/>
                  <p:nvPr/>
                </p:nvSpPr>
                <p:spPr>
                  <a:xfrm>
                    <a:off x="563224" y="3794463"/>
                    <a:ext cx="1227420" cy="1984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500" dirty="0" err="1">
                        <a:solidFill>
                          <a:schemeClr val="accent1"/>
                        </a:solidFill>
                        <a:latin typeface="Tw Cen MT" panose="020B0602020104020603" pitchFamily="34" charset="0"/>
                      </a:rPr>
                      <a:t>Photo-electrons</a:t>
                    </a:r>
                    <a:endParaRPr lang="en-AT" sz="1500" dirty="0">
                      <a:solidFill>
                        <a:schemeClr val="accent1"/>
                      </a:solidFill>
                      <a:latin typeface="Tw Cen MT" panose="020B0602020104020603" pitchFamily="34" charset="0"/>
                    </a:endParaRPr>
                  </a:p>
                </p:txBody>
              </p:sp>
              <p:sp>
                <p:nvSpPr>
                  <p:cNvPr id="51" name="Rechteck 213">
                    <a:extLst>
                      <a:ext uri="{FF2B5EF4-FFF2-40B4-BE49-F238E27FC236}">
                        <a16:creationId xmlns:a16="http://schemas.microsoft.com/office/drawing/2014/main" id="{522AA9FB-79D7-4280-84C6-C7E0DD85A261}"/>
                      </a:ext>
                    </a:extLst>
                  </p:cNvPr>
                  <p:cNvSpPr/>
                  <p:nvPr/>
                </p:nvSpPr>
                <p:spPr>
                  <a:xfrm rot="3694008">
                    <a:off x="2021970" y="3985664"/>
                    <a:ext cx="1047703" cy="34918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de-AT" sz="3200" dirty="0">
                      <a:solidFill>
                        <a:srgbClr val="FF9300"/>
                      </a:solidFill>
                    </a:endParaRPr>
                  </a:p>
                </p:txBody>
              </p:sp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6F6B8F2F-7A93-490B-B1A6-214C779FF8D5}"/>
                      </a:ext>
                    </a:extLst>
                  </p:cNvPr>
                  <p:cNvGrpSpPr/>
                  <p:nvPr/>
                </p:nvGrpSpPr>
                <p:grpSpPr>
                  <a:xfrm>
                    <a:off x="999276" y="3234562"/>
                    <a:ext cx="1347000" cy="1340313"/>
                    <a:chOff x="4799550" y="625507"/>
                    <a:chExt cx="1347000" cy="1340313"/>
                  </a:xfrm>
                </p:grpSpPr>
                <p:sp>
                  <p:nvSpPr>
                    <p:cNvPr id="53" name="Rechteck 213">
                      <a:extLst>
                        <a:ext uri="{FF2B5EF4-FFF2-40B4-BE49-F238E27FC236}">
                          <a16:creationId xmlns:a16="http://schemas.microsoft.com/office/drawing/2014/main" id="{61381B40-56FF-4F95-AE12-5AF1F49419C5}"/>
                        </a:ext>
                      </a:extLst>
                    </p:cNvPr>
                    <p:cNvSpPr/>
                    <p:nvPr/>
                  </p:nvSpPr>
                  <p:spPr>
                    <a:xfrm rot="3694008">
                      <a:off x="5137854" y="947285"/>
                      <a:ext cx="1047703" cy="56053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de-AT" sz="5500" dirty="0">
                          <a:solidFill>
                            <a:srgbClr val="FF93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</a:t>
                      </a:r>
                      <a:endParaRPr lang="de-AT" sz="5500" dirty="0">
                        <a:solidFill>
                          <a:srgbClr val="FF9300"/>
                        </a:solidFill>
                      </a:endParaRPr>
                    </a:p>
                  </p:txBody>
                </p:sp>
                <p:grpSp>
                  <p:nvGrpSpPr>
                    <p:cNvPr id="54" name="Group 53">
                      <a:extLst>
                        <a:ext uri="{FF2B5EF4-FFF2-40B4-BE49-F238E27FC236}">
                          <a16:creationId xmlns:a16="http://schemas.microsoft.com/office/drawing/2014/main" id="{CE444896-EF9F-4ED2-9246-C44F2975DED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99550" y="625507"/>
                      <a:ext cx="1347000" cy="1340313"/>
                      <a:chOff x="4799550" y="625507"/>
                      <a:chExt cx="1347000" cy="1340313"/>
                    </a:xfrm>
                  </p:grpSpPr>
                  <p:grpSp>
                    <p:nvGrpSpPr>
                      <p:cNvPr id="55" name="Gruppieren 208">
                        <a:extLst>
                          <a:ext uri="{FF2B5EF4-FFF2-40B4-BE49-F238E27FC236}">
                            <a16:creationId xmlns:a16="http://schemas.microsoft.com/office/drawing/2014/main" id="{F09DA504-71AA-4710-8468-FEFB0084E92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895843">
                        <a:off x="4799550" y="625507"/>
                        <a:ext cx="1347000" cy="712278"/>
                        <a:chOff x="8697129" y="4681171"/>
                        <a:chExt cx="1347000" cy="712278"/>
                      </a:xfrm>
                    </p:grpSpPr>
                    <p:grpSp>
                      <p:nvGrpSpPr>
                        <p:cNvPr id="58" name="Gruppieren 209">
                          <a:extLst>
                            <a:ext uri="{FF2B5EF4-FFF2-40B4-BE49-F238E27FC236}">
                              <a16:creationId xmlns:a16="http://schemas.microsoft.com/office/drawing/2014/main" id="{B1346191-2541-4698-9D01-657357BB4A0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8697129" y="4711615"/>
                          <a:ext cx="1347000" cy="681834"/>
                          <a:chOff x="8697129" y="4711615"/>
                          <a:chExt cx="1347000" cy="681834"/>
                        </a:xfrm>
                      </p:grpSpPr>
                      <p:grpSp>
                        <p:nvGrpSpPr>
                          <p:cNvPr id="60" name="Gruppieren 211">
                            <a:extLst>
                              <a:ext uri="{FF2B5EF4-FFF2-40B4-BE49-F238E27FC236}">
                                <a16:creationId xmlns:a16="http://schemas.microsoft.com/office/drawing/2014/main" id="{B01F4ECF-7C47-4371-8BEA-EF22E538CDE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697129" y="4711615"/>
                            <a:ext cx="1198760" cy="626732"/>
                            <a:chOff x="8697129" y="4711615"/>
                            <a:chExt cx="1198760" cy="626732"/>
                          </a:xfrm>
                        </p:grpSpPr>
                        <p:sp>
                          <p:nvSpPr>
                            <p:cNvPr id="62" name="Rechteck 215">
                              <a:extLst>
                                <a:ext uri="{FF2B5EF4-FFF2-40B4-BE49-F238E27FC236}">
                                  <a16:creationId xmlns:a16="http://schemas.microsoft.com/office/drawing/2014/main" id="{ADA6F69F-3A99-4E13-BCF1-A99B9192EB9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798165">
                              <a:off x="8697129" y="4711615"/>
                              <a:ext cx="1047703" cy="576560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r>
                                <a:rPr lang="de-AT" sz="5500" dirty="0">
                                  <a:solidFill>
                                    <a:srgbClr val="FF9300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a:t>~</a:t>
                              </a:r>
                              <a:endParaRPr lang="de-AT" sz="5500" dirty="0">
                                <a:solidFill>
                                  <a:srgbClr val="FF93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63" name="Rechteck 216">
                              <a:extLst>
                                <a:ext uri="{FF2B5EF4-FFF2-40B4-BE49-F238E27FC236}">
                                  <a16:creationId xmlns:a16="http://schemas.microsoft.com/office/drawing/2014/main" id="{276447C0-5C88-44B3-A0C5-CF118DF630E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798165">
                              <a:off x="8848186" y="4761787"/>
                              <a:ext cx="1047703" cy="576560"/>
                            </a:xfrm>
                            <a:prstGeom prst="rect">
                              <a:avLst/>
                            </a:prstGeom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r>
                                <a:rPr lang="de-AT" sz="5500" dirty="0">
                                  <a:solidFill>
                                    <a:srgbClr val="FF9300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a:t>~</a:t>
                              </a:r>
                              <a:endParaRPr lang="de-AT" sz="5500" dirty="0">
                                <a:solidFill>
                                  <a:srgbClr val="FF93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1" name="Rechteck 213">
                            <a:extLst>
                              <a:ext uri="{FF2B5EF4-FFF2-40B4-BE49-F238E27FC236}">
                                <a16:creationId xmlns:a16="http://schemas.microsoft.com/office/drawing/2014/main" id="{5809EF00-7D28-404B-AB1F-DAE0A1CD5B5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798165">
                            <a:off x="8996426" y="4816890"/>
                            <a:ext cx="1047703" cy="576559"/>
                          </a:xfrm>
                          <a:prstGeom prst="rect">
                            <a:avLst/>
                          </a:prstGeom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r>
                              <a:rPr lang="de-AT" sz="5500" dirty="0">
                                <a:solidFill>
                                  <a:srgbClr val="FF9300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rPr>
                              <a:t>~</a:t>
                            </a:r>
                            <a:endParaRPr lang="de-AT" sz="5500" dirty="0">
                              <a:solidFill>
                                <a:srgbClr val="FF9300"/>
                              </a:solidFill>
                            </a:endParaRPr>
                          </a:p>
                        </p:txBody>
                      </p:sp>
                    </p:grpSp>
                    <p:cxnSp>
                      <p:nvCxnSpPr>
                        <p:cNvPr id="59" name="Gerade Verbindung mit Pfeil 210">
                          <a:extLst>
                            <a:ext uri="{FF2B5EF4-FFF2-40B4-BE49-F238E27FC236}">
                              <a16:creationId xmlns:a16="http://schemas.microsoft.com/office/drawing/2014/main" id="{C33793EA-DA18-4570-93E6-8F517C35B96F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rot="19704157" flipH="1" flipV="1">
                          <a:off x="8765260" y="4681171"/>
                          <a:ext cx="78506" cy="89323"/>
                        </a:xfrm>
                        <a:prstGeom prst="straightConnector1">
                          <a:avLst/>
                        </a:prstGeom>
                        <a:noFill/>
                        <a:ln w="38100" cap="flat">
                          <a:solidFill>
                            <a:srgbClr val="FF9300"/>
                          </a:solidFill>
                          <a:prstDash val="solid"/>
                          <a:miter lim="400000"/>
                          <a:tailEnd type="triangle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sp>
                    <p:nvSpPr>
                      <p:cNvPr id="56" name="Rechteck 213">
                        <a:extLst>
                          <a:ext uri="{FF2B5EF4-FFF2-40B4-BE49-F238E27FC236}">
                            <a16:creationId xmlns:a16="http://schemas.microsoft.com/office/drawing/2014/main" id="{5AF605D6-4EFE-43D8-93B3-DBEAACDFFB1C}"/>
                          </a:ext>
                        </a:extLst>
                      </p:cNvPr>
                      <p:cNvSpPr/>
                      <p:nvPr/>
                    </p:nvSpPr>
                    <p:spPr>
                      <a:xfrm rot="3694008">
                        <a:off x="5241327" y="1072618"/>
                        <a:ext cx="1047703" cy="560537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de-AT" sz="5500" dirty="0">
                            <a:solidFill>
                              <a:srgbClr val="FF93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~</a:t>
                        </a:r>
                        <a:endParaRPr lang="de-AT" sz="5500" dirty="0">
                          <a:solidFill>
                            <a:srgbClr val="FF9300"/>
                          </a:solidFill>
                        </a:endParaRPr>
                      </a:p>
                    </p:txBody>
                  </p:sp>
                  <p:sp>
                    <p:nvSpPr>
                      <p:cNvPr id="57" name="Rechteck 213">
                        <a:extLst>
                          <a:ext uri="{FF2B5EF4-FFF2-40B4-BE49-F238E27FC236}">
                            <a16:creationId xmlns:a16="http://schemas.microsoft.com/office/drawing/2014/main" id="{44EC036C-1750-4AB4-81F0-C40C9E64C1F2}"/>
                          </a:ext>
                        </a:extLst>
                      </p:cNvPr>
                      <p:cNvSpPr/>
                      <p:nvPr/>
                    </p:nvSpPr>
                    <p:spPr>
                      <a:xfrm rot="3694008">
                        <a:off x="5353820" y="1179580"/>
                        <a:ext cx="1011943" cy="560537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de-AT" sz="5500" dirty="0">
                            <a:solidFill>
                              <a:srgbClr val="FF93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~</a:t>
                        </a:r>
                        <a:endParaRPr lang="de-AT" sz="5500" dirty="0">
                          <a:solidFill>
                            <a:srgbClr val="FF9300"/>
                          </a:solidFill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4508C056-D23F-4661-8C25-6108DB25FE9C}"/>
                  </a:ext>
                </a:extLst>
              </p:cNvPr>
              <p:cNvGrpSpPr/>
              <p:nvPr/>
            </p:nvGrpSpPr>
            <p:grpSpPr>
              <a:xfrm>
                <a:off x="1400004" y="1645860"/>
                <a:ext cx="445956" cy="723275"/>
                <a:chOff x="3600634" y="1702244"/>
                <a:chExt cx="445956" cy="723275"/>
              </a:xfrm>
            </p:grpSpPr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2C33E99C-6747-41AB-9770-A6F0C5CFB3BE}"/>
                    </a:ext>
                  </a:extLst>
                </p:cNvPr>
                <p:cNvSpPr/>
                <p:nvPr/>
              </p:nvSpPr>
              <p:spPr>
                <a:xfrm>
                  <a:off x="3694406" y="1967940"/>
                  <a:ext cx="252000" cy="252000"/>
                </a:xfrm>
                <a:prstGeom prst="ellipse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T"/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AED3B2A6-CCB3-4075-8D87-FC298B73ED84}"/>
                    </a:ext>
                  </a:extLst>
                </p:cNvPr>
                <p:cNvSpPr txBox="1"/>
                <p:nvPr/>
              </p:nvSpPr>
              <p:spPr>
                <a:xfrm>
                  <a:off x="3600634" y="1702244"/>
                  <a:ext cx="445956" cy="7232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AT" sz="4100" dirty="0">
                      <a:solidFill>
                        <a:srgbClr val="FF0000"/>
                      </a:solidFill>
                    </a:rPr>
                    <a:t>+</a:t>
                  </a:r>
                  <a:endParaRPr lang="en-AT" sz="41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2256CABF-7A5B-49AA-A48E-F78C6EB00026}"/>
                  </a:ext>
                </a:extLst>
              </p:cNvPr>
              <p:cNvGrpSpPr/>
              <p:nvPr/>
            </p:nvGrpSpPr>
            <p:grpSpPr>
              <a:xfrm>
                <a:off x="676735" y="1685276"/>
                <a:ext cx="445956" cy="723275"/>
                <a:chOff x="3600634" y="1702244"/>
                <a:chExt cx="445956" cy="723275"/>
              </a:xfrm>
            </p:grpSpPr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585DF9CB-AB85-4228-B5A4-A5B2769EF2EE}"/>
                    </a:ext>
                  </a:extLst>
                </p:cNvPr>
                <p:cNvSpPr/>
                <p:nvPr/>
              </p:nvSpPr>
              <p:spPr>
                <a:xfrm>
                  <a:off x="3694406" y="1967940"/>
                  <a:ext cx="252000" cy="252000"/>
                </a:xfrm>
                <a:prstGeom prst="ellipse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T"/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E98DC18-F20C-4903-8DB3-95C1E846A33F}"/>
                    </a:ext>
                  </a:extLst>
                </p:cNvPr>
                <p:cNvSpPr txBox="1"/>
                <p:nvPr/>
              </p:nvSpPr>
              <p:spPr>
                <a:xfrm>
                  <a:off x="3600634" y="1702244"/>
                  <a:ext cx="445956" cy="7232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AT" sz="4100" dirty="0">
                      <a:solidFill>
                        <a:srgbClr val="FF0000"/>
                      </a:solidFill>
                    </a:rPr>
                    <a:t>+</a:t>
                  </a:r>
                  <a:endParaRPr lang="en-AT" sz="41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127B3E4C-6692-411B-8A79-2A8645E17AE7}"/>
                  </a:ext>
                </a:extLst>
              </p:cNvPr>
              <p:cNvGrpSpPr/>
              <p:nvPr/>
            </p:nvGrpSpPr>
            <p:grpSpPr>
              <a:xfrm>
                <a:off x="787159" y="2143653"/>
                <a:ext cx="445956" cy="723275"/>
                <a:chOff x="3600634" y="1702244"/>
                <a:chExt cx="445956" cy="723275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36E12889-AC08-4ABB-A7B4-97D87538EA16}"/>
                    </a:ext>
                  </a:extLst>
                </p:cNvPr>
                <p:cNvSpPr/>
                <p:nvPr/>
              </p:nvSpPr>
              <p:spPr>
                <a:xfrm>
                  <a:off x="3694406" y="1967940"/>
                  <a:ext cx="252000" cy="252000"/>
                </a:xfrm>
                <a:prstGeom prst="ellipse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T"/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107DF5C8-0E43-4932-9CC8-91C6B6E92520}"/>
                    </a:ext>
                  </a:extLst>
                </p:cNvPr>
                <p:cNvSpPr txBox="1"/>
                <p:nvPr/>
              </p:nvSpPr>
              <p:spPr>
                <a:xfrm>
                  <a:off x="3600634" y="1702244"/>
                  <a:ext cx="445956" cy="7232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AT" sz="4100" dirty="0">
                      <a:solidFill>
                        <a:srgbClr val="FF0000"/>
                      </a:solidFill>
                    </a:rPr>
                    <a:t>+</a:t>
                  </a:r>
                  <a:endParaRPr lang="en-AT" sz="41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E95D1B5-27A0-453E-996C-349392C01725}"/>
                  </a:ext>
                </a:extLst>
              </p:cNvPr>
              <p:cNvGrpSpPr/>
              <p:nvPr/>
            </p:nvGrpSpPr>
            <p:grpSpPr>
              <a:xfrm>
                <a:off x="1312245" y="2664361"/>
                <a:ext cx="445956" cy="723275"/>
                <a:chOff x="3600634" y="1702244"/>
                <a:chExt cx="445956" cy="723275"/>
              </a:xfrm>
            </p:grpSpPr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2E2E9FB4-E003-4059-9FEA-305E2D53C8F0}"/>
                    </a:ext>
                  </a:extLst>
                </p:cNvPr>
                <p:cNvSpPr/>
                <p:nvPr/>
              </p:nvSpPr>
              <p:spPr>
                <a:xfrm>
                  <a:off x="3694406" y="1967940"/>
                  <a:ext cx="252000" cy="252000"/>
                </a:xfrm>
                <a:prstGeom prst="ellipse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T"/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8C07CA70-E195-431B-AE70-3BB6BCFC60FE}"/>
                    </a:ext>
                  </a:extLst>
                </p:cNvPr>
                <p:cNvSpPr txBox="1"/>
                <p:nvPr/>
              </p:nvSpPr>
              <p:spPr>
                <a:xfrm>
                  <a:off x="3600634" y="1702244"/>
                  <a:ext cx="445956" cy="7232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AT" sz="4100" dirty="0">
                      <a:solidFill>
                        <a:srgbClr val="FF0000"/>
                      </a:solidFill>
                    </a:rPr>
                    <a:t>+</a:t>
                  </a:r>
                  <a:endParaRPr lang="en-AT" sz="41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F86A9C8C-7D3B-434C-B923-8283C70426D8}"/>
                  </a:ext>
                </a:extLst>
              </p:cNvPr>
              <p:cNvGrpSpPr/>
              <p:nvPr/>
            </p:nvGrpSpPr>
            <p:grpSpPr>
              <a:xfrm>
                <a:off x="1753388" y="2021939"/>
                <a:ext cx="445956" cy="723275"/>
                <a:chOff x="3600634" y="1702244"/>
                <a:chExt cx="445956" cy="723275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8DCCB5AC-35D7-4A5B-8B39-9C9834E9D077}"/>
                    </a:ext>
                  </a:extLst>
                </p:cNvPr>
                <p:cNvSpPr/>
                <p:nvPr/>
              </p:nvSpPr>
              <p:spPr>
                <a:xfrm>
                  <a:off x="3694406" y="1967940"/>
                  <a:ext cx="252000" cy="252000"/>
                </a:xfrm>
                <a:prstGeom prst="ellipse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T"/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F57E044C-1D82-42DA-9E86-C4A3F571FEF1}"/>
                    </a:ext>
                  </a:extLst>
                </p:cNvPr>
                <p:cNvSpPr txBox="1"/>
                <p:nvPr/>
              </p:nvSpPr>
              <p:spPr>
                <a:xfrm>
                  <a:off x="3600634" y="1702244"/>
                  <a:ext cx="445956" cy="7232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AT" sz="4100" dirty="0">
                      <a:solidFill>
                        <a:srgbClr val="FF0000"/>
                      </a:solidFill>
                    </a:rPr>
                    <a:t>+</a:t>
                  </a:r>
                  <a:endParaRPr lang="en-AT" sz="41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679B2DC-FF38-445D-91EA-248A2FCF0C7D}"/>
              </a:ext>
            </a:extLst>
          </p:cNvPr>
          <p:cNvGrpSpPr/>
          <p:nvPr/>
        </p:nvGrpSpPr>
        <p:grpSpPr>
          <a:xfrm rot="811613">
            <a:off x="4824137" y="1281772"/>
            <a:ext cx="4176096" cy="3591592"/>
            <a:chOff x="5188299" y="2050906"/>
            <a:chExt cx="3374344" cy="2939634"/>
          </a:xfrm>
        </p:grpSpPr>
        <p:pic>
          <p:nvPicPr>
            <p:cNvPr id="111" name="Graphic 110" descr="Earth globe Africa and Europe">
              <a:extLst>
                <a:ext uri="{FF2B5EF4-FFF2-40B4-BE49-F238E27FC236}">
                  <a16:creationId xmlns:a16="http://schemas.microsoft.com/office/drawing/2014/main" id="{18BAB8B3-7ACA-4197-91A5-D62D40276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20788387">
              <a:off x="6819276" y="3278194"/>
              <a:ext cx="1307561" cy="1307561"/>
            </a:xfrm>
            <a:prstGeom prst="rect">
              <a:avLst/>
            </a:prstGeom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8DB1BD5-7C4B-4547-97D7-9EAD8FA81EFC}"/>
                </a:ext>
              </a:extLst>
            </p:cNvPr>
            <p:cNvSpPr txBox="1"/>
            <p:nvPr/>
          </p:nvSpPr>
          <p:spPr>
            <a:xfrm rot="20788387">
              <a:off x="5188299" y="2943559"/>
              <a:ext cx="1488392" cy="453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500" dirty="0">
                  <a:solidFill>
                    <a:schemeClr val="accent1"/>
                  </a:solidFill>
                  <a:latin typeface="Tw Cen MT" panose="020B0602020104020603" pitchFamily="34" charset="0"/>
                </a:rPr>
                <a:t>suprathermal </a:t>
              </a:r>
              <a:r>
                <a:rPr lang="de-AT" sz="1500" dirty="0" err="1">
                  <a:solidFill>
                    <a:schemeClr val="accent1"/>
                  </a:solidFill>
                  <a:latin typeface="Tw Cen MT" panose="020B0602020104020603" pitchFamily="34" charset="0"/>
                </a:rPr>
                <a:t>electrons</a:t>
              </a:r>
              <a:endParaRPr lang="en-AT" sz="1500" dirty="0">
                <a:solidFill>
                  <a:schemeClr val="accent1"/>
                </a:solidFill>
                <a:latin typeface="Tw Cen MT" panose="020B0602020104020603" pitchFamily="34" charset="0"/>
              </a:endParaRP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AFA58635-78FB-4D49-A021-AA2925A20728}"/>
                </a:ext>
              </a:extLst>
            </p:cNvPr>
            <p:cNvCxnSpPr>
              <a:cxnSpLocks/>
            </p:cNvCxnSpPr>
            <p:nvPr/>
          </p:nvCxnSpPr>
          <p:spPr>
            <a:xfrm rot="20788387" flipV="1">
              <a:off x="5711946" y="2893277"/>
              <a:ext cx="420255" cy="9027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4" name="Graphic 113" descr="Sun">
              <a:extLst>
                <a:ext uri="{FF2B5EF4-FFF2-40B4-BE49-F238E27FC236}">
                  <a16:creationId xmlns:a16="http://schemas.microsoft.com/office/drawing/2014/main" id="{2A96F107-B7C6-43E7-8B55-3D01A964B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77898" y="4246843"/>
              <a:ext cx="684745" cy="684745"/>
            </a:xfrm>
            <a:prstGeom prst="rect">
              <a:avLst/>
            </a:prstGeom>
          </p:spPr>
        </p:pic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0833D0F-AFE3-4132-B057-C777F6D72D4A}"/>
                </a:ext>
              </a:extLst>
            </p:cNvPr>
            <p:cNvCxnSpPr>
              <a:cxnSpLocks/>
            </p:cNvCxnSpPr>
            <p:nvPr/>
          </p:nvCxnSpPr>
          <p:spPr>
            <a:xfrm rot="20788387" flipH="1" flipV="1">
              <a:off x="5257152" y="3255041"/>
              <a:ext cx="2475250" cy="1735499"/>
            </a:xfrm>
            <a:prstGeom prst="line">
              <a:avLst/>
            </a:prstGeom>
            <a:ln w="28575"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D140FB5C-0673-48EA-9ACB-AD6940D0D8B0}"/>
                </a:ext>
              </a:extLst>
            </p:cNvPr>
            <p:cNvCxnSpPr>
              <a:cxnSpLocks/>
              <a:stCxn id="114" idx="0"/>
            </p:cNvCxnSpPr>
            <p:nvPr/>
          </p:nvCxnSpPr>
          <p:spPr>
            <a:xfrm rot="20788387" flipH="1" flipV="1">
              <a:off x="7500457" y="2050906"/>
              <a:ext cx="462714" cy="2282410"/>
            </a:xfrm>
            <a:prstGeom prst="line">
              <a:avLst/>
            </a:prstGeom>
            <a:ln w="28575"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20945BE8-2CF0-4917-BAE4-C6A37CD47AB9}"/>
                </a:ext>
              </a:extLst>
            </p:cNvPr>
            <p:cNvSpPr txBox="1"/>
            <p:nvPr/>
          </p:nvSpPr>
          <p:spPr>
            <a:xfrm rot="20788387">
              <a:off x="5775600" y="3351659"/>
              <a:ext cx="1918987" cy="264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500" dirty="0" err="1">
                  <a:solidFill>
                    <a:schemeClr val="accent3"/>
                  </a:solidFill>
                  <a:latin typeface="Tw Cen MT" panose="020B0602020104020603" pitchFamily="34" charset="0"/>
                </a:rPr>
                <a:t>Earth‘s</a:t>
              </a:r>
              <a:r>
                <a:rPr lang="de-AT" sz="1500" dirty="0">
                  <a:solidFill>
                    <a:schemeClr val="accent3"/>
                  </a:solidFill>
                  <a:latin typeface="Tw Cen MT" panose="020B0602020104020603" pitchFamily="34" charset="0"/>
                </a:rPr>
                <a:t> </a:t>
              </a:r>
              <a:r>
                <a:rPr lang="de-AT" sz="1500" dirty="0" err="1">
                  <a:solidFill>
                    <a:schemeClr val="accent3"/>
                  </a:solidFill>
                  <a:latin typeface="Tw Cen MT" panose="020B0602020104020603" pitchFamily="34" charset="0"/>
                </a:rPr>
                <a:t>shadow</a:t>
              </a:r>
              <a:endParaRPr lang="en-AT" sz="1500" dirty="0">
                <a:solidFill>
                  <a:schemeClr val="accent3"/>
                </a:solidFill>
                <a:latin typeface="Tw Cen MT" panose="020B0602020104020603" pitchFamily="34" charset="0"/>
              </a:endParaRP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4A047CA0-EBF2-4136-AAB8-8F3D6CA8F3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7913" y="3060795"/>
              <a:ext cx="322140" cy="22113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4D537A4-04C4-437B-AC62-E555686715B4}"/>
                </a:ext>
              </a:extLst>
            </p:cNvPr>
            <p:cNvSpPr txBox="1"/>
            <p:nvPr/>
          </p:nvSpPr>
          <p:spPr>
            <a:xfrm rot="20788387">
              <a:off x="5524758" y="4443101"/>
              <a:ext cx="1899069" cy="264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500" dirty="0" err="1">
                  <a:solidFill>
                    <a:srgbClr val="7030A0"/>
                  </a:solidFill>
                  <a:latin typeface="Tw Cen MT" panose="020B0602020104020603" pitchFamily="34" charset="0"/>
                </a:rPr>
                <a:t>Earth‘s</a:t>
              </a:r>
              <a:r>
                <a:rPr lang="de-AT" sz="1500" dirty="0">
                  <a:solidFill>
                    <a:srgbClr val="7030A0"/>
                  </a:solidFill>
                  <a:latin typeface="Tw Cen MT" panose="020B0602020104020603" pitchFamily="34" charset="0"/>
                </a:rPr>
                <a:t> </a:t>
              </a:r>
              <a:r>
                <a:rPr lang="de-AT" sz="1500" dirty="0" err="1">
                  <a:solidFill>
                    <a:srgbClr val="7030A0"/>
                  </a:solidFill>
                  <a:latin typeface="Tw Cen MT" panose="020B0602020104020603" pitchFamily="34" charset="0"/>
                </a:rPr>
                <a:t>magnetosphere</a:t>
              </a:r>
              <a:endParaRPr lang="en-AT" sz="1500" dirty="0">
                <a:solidFill>
                  <a:srgbClr val="7030A0"/>
                </a:solidFill>
                <a:latin typeface="Tw Cen MT" panose="020B0602020104020603" pitchFamily="34" charset="0"/>
              </a:endParaRPr>
            </a:p>
          </p:txBody>
        </p:sp>
      </p:grpSp>
      <p:pic>
        <p:nvPicPr>
          <p:cNvPr id="120" name="Graphic 119" descr="Satellite">
            <a:extLst>
              <a:ext uri="{FF2B5EF4-FFF2-40B4-BE49-F238E27FC236}">
                <a16:creationId xmlns:a16="http://schemas.microsoft.com/office/drawing/2014/main" id="{D817B833-80DB-4E24-B435-B332395C19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51890" y="1571191"/>
            <a:ext cx="1219339" cy="1185451"/>
          </a:xfrm>
          <a:prstGeom prst="rect">
            <a:avLst/>
          </a:prstGeom>
        </p:spPr>
      </p:pic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827685A-F7D7-4D69-8713-CC0892993F61}"/>
              </a:ext>
            </a:extLst>
          </p:cNvPr>
          <p:cNvGrpSpPr/>
          <p:nvPr/>
        </p:nvGrpSpPr>
        <p:grpSpPr>
          <a:xfrm>
            <a:off x="6577067" y="2286652"/>
            <a:ext cx="439544" cy="707885"/>
            <a:chOff x="5373997" y="3783759"/>
            <a:chExt cx="439544" cy="707885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619CA2B4-DB11-4617-803D-862AC74FF744}"/>
                </a:ext>
              </a:extLst>
            </p:cNvPr>
            <p:cNvSpPr/>
            <p:nvPr/>
          </p:nvSpPr>
          <p:spPr>
            <a:xfrm>
              <a:off x="5464656" y="4028970"/>
              <a:ext cx="252000" cy="2520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0976699-1658-4EA9-A67A-18C9FC84C22D}"/>
                </a:ext>
              </a:extLst>
            </p:cNvPr>
            <p:cNvSpPr txBox="1"/>
            <p:nvPr/>
          </p:nvSpPr>
          <p:spPr>
            <a:xfrm>
              <a:off x="5373997" y="3783759"/>
              <a:ext cx="439544" cy="707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T" sz="4000" dirty="0">
                  <a:solidFill>
                    <a:schemeClr val="accent1"/>
                  </a:solidFill>
                </a:rPr>
                <a:t>–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25807E7-FADC-4A4D-98FE-66DD1CF5DC24}"/>
              </a:ext>
            </a:extLst>
          </p:cNvPr>
          <p:cNvGrpSpPr/>
          <p:nvPr/>
        </p:nvGrpSpPr>
        <p:grpSpPr>
          <a:xfrm>
            <a:off x="7162998" y="1718723"/>
            <a:ext cx="439544" cy="707885"/>
            <a:chOff x="5373997" y="3783759"/>
            <a:chExt cx="439544" cy="707885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9C4323BA-5BA6-4798-81FF-79CF9A93CF68}"/>
                </a:ext>
              </a:extLst>
            </p:cNvPr>
            <p:cNvSpPr/>
            <p:nvPr/>
          </p:nvSpPr>
          <p:spPr>
            <a:xfrm>
              <a:off x="5464656" y="4028970"/>
              <a:ext cx="252000" cy="2520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0E4A03D-EADA-47E7-B41B-59C914986A0D}"/>
                </a:ext>
              </a:extLst>
            </p:cNvPr>
            <p:cNvSpPr txBox="1"/>
            <p:nvPr/>
          </p:nvSpPr>
          <p:spPr>
            <a:xfrm>
              <a:off x="5373997" y="3783759"/>
              <a:ext cx="439544" cy="707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T" sz="4000" dirty="0">
                  <a:solidFill>
                    <a:schemeClr val="accent1"/>
                  </a:solidFill>
                </a:rPr>
                <a:t>–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0C9A138-902A-4C64-8A0C-4D0EFEF0709E}"/>
              </a:ext>
            </a:extLst>
          </p:cNvPr>
          <p:cNvGrpSpPr/>
          <p:nvPr/>
        </p:nvGrpSpPr>
        <p:grpSpPr>
          <a:xfrm>
            <a:off x="6791390" y="1309404"/>
            <a:ext cx="439544" cy="707885"/>
            <a:chOff x="5373997" y="3783759"/>
            <a:chExt cx="439544" cy="707885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9C0E202B-69FC-42FB-9BFB-45D4EF1C7AFE}"/>
                </a:ext>
              </a:extLst>
            </p:cNvPr>
            <p:cNvSpPr/>
            <p:nvPr/>
          </p:nvSpPr>
          <p:spPr>
            <a:xfrm>
              <a:off x="5464656" y="4028970"/>
              <a:ext cx="252000" cy="2520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8D04567-1355-48EB-85F2-85AC6391EF76}"/>
                </a:ext>
              </a:extLst>
            </p:cNvPr>
            <p:cNvSpPr txBox="1"/>
            <p:nvPr/>
          </p:nvSpPr>
          <p:spPr>
            <a:xfrm>
              <a:off x="5373997" y="3783759"/>
              <a:ext cx="439544" cy="707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T" sz="4000" dirty="0">
                  <a:solidFill>
                    <a:schemeClr val="accent1"/>
                  </a:solidFill>
                </a:rPr>
                <a:t>–</a:t>
              </a:r>
            </a:p>
          </p:txBody>
        </p:sp>
      </p:grp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F2A2F8E-FDBA-445C-AF16-8965D603EB57}"/>
              </a:ext>
            </a:extLst>
          </p:cNvPr>
          <p:cNvCxnSpPr>
            <a:cxnSpLocks/>
          </p:cNvCxnSpPr>
          <p:nvPr/>
        </p:nvCxnSpPr>
        <p:spPr>
          <a:xfrm>
            <a:off x="4341600" y="1289247"/>
            <a:ext cx="8170" cy="3760206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 Placeholder 1">
            <a:extLst>
              <a:ext uri="{FF2B5EF4-FFF2-40B4-BE49-F238E27FC236}">
                <a16:creationId xmlns:a16="http://schemas.microsoft.com/office/drawing/2014/main" id="{6A7821DB-1A04-40C6-9BAF-6A9E968CAD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434" y="1058400"/>
            <a:ext cx="7083342" cy="273957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153903016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38AAC1-2D66-48DA-94A3-C73540861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GB" dirty="0"/>
              <a:t>Key Features | ASPOC-NG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540013-31AC-461F-A9B1-F929A6DF11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Active Spacecraft Potential Control for CubeSats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BD61292D-8C72-40ED-BFC3-C73689CB9CFF}"/>
              </a:ext>
            </a:extLst>
          </p:cNvPr>
          <p:cNvSpPr txBox="1">
            <a:spLocks/>
          </p:cNvSpPr>
          <p:nvPr/>
        </p:nvSpPr>
        <p:spPr>
          <a:xfrm>
            <a:off x="3742893" y="1556560"/>
            <a:ext cx="4447517" cy="165980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132D62"/>
              </a:buClr>
              <a:buNone/>
            </a:pPr>
            <a:r>
              <a:rPr lang="en-US" sz="1400" b="1" dirty="0">
                <a:latin typeface="Tw Cen MT" panose="020B0602020104020603" pitchFamily="34" charset="0"/>
                <a:sym typeface="Wingdings" panose="05000000000000000000" pitchFamily="2" charset="2"/>
              </a:rPr>
              <a:t>Successfully developed and tested ASPOC-NG instrument </a:t>
            </a:r>
          </a:p>
          <a:p>
            <a:pPr lvl="1">
              <a:buClr>
                <a:srgbClr val="132D62"/>
              </a:buClr>
              <a:buFont typeface="Tw Cen MT" panose="020B0602020104020603" pitchFamily="34" charset="0"/>
              <a:buChar char="–"/>
            </a:pPr>
            <a:r>
              <a:rPr lang="en-US" sz="1400" dirty="0">
                <a:latin typeface="Tw Cen MT" panose="020B0602020104020603" pitchFamily="34" charset="0"/>
                <a:sym typeface="Wingdings" panose="05000000000000000000" pitchFamily="2" charset="2"/>
              </a:rPr>
              <a:t>Based on electric propulsion technology</a:t>
            </a:r>
          </a:p>
          <a:p>
            <a:pPr lvl="1">
              <a:buClr>
                <a:srgbClr val="132D62"/>
              </a:buClr>
              <a:buFont typeface="Tw Cen MT" panose="020B0602020104020603" pitchFamily="34" charset="0"/>
              <a:buChar char="–"/>
            </a:pPr>
            <a:r>
              <a:rPr lang="en-US" sz="1400" dirty="0">
                <a:latin typeface="Tw Cen MT" panose="020B0602020104020603" pitchFamily="34" charset="0"/>
                <a:sym typeface="Wingdings" panose="05000000000000000000" pitchFamily="2" charset="2"/>
              </a:rPr>
              <a:t>Ion emission</a:t>
            </a:r>
          </a:p>
          <a:p>
            <a:pPr lvl="1">
              <a:buClr>
                <a:srgbClr val="132D62"/>
              </a:buClr>
              <a:buFont typeface="Tw Cen MT" panose="020B0602020104020603" pitchFamily="34" charset="0"/>
              <a:buChar char="–"/>
            </a:pPr>
            <a:r>
              <a:rPr lang="en-US" sz="1400" dirty="0">
                <a:latin typeface="Tw Cen MT" panose="020B0602020104020603" pitchFamily="34" charset="0"/>
                <a:sym typeface="Wingdings" panose="05000000000000000000" pitchFamily="2" charset="2"/>
              </a:rPr>
              <a:t>Solid electron emission without propellant</a:t>
            </a:r>
          </a:p>
          <a:p>
            <a:pPr lvl="1">
              <a:buClr>
                <a:srgbClr val="132D62"/>
              </a:buClr>
              <a:buFont typeface="Tw Cen MT" panose="020B0602020104020603" pitchFamily="34" charset="0"/>
              <a:buChar char="–"/>
            </a:pPr>
            <a:r>
              <a:rPr lang="en-US" sz="1400" dirty="0">
                <a:latin typeface="Tw Cen MT" panose="020B0602020104020603" pitchFamily="34" charset="0"/>
                <a:sym typeface="Wingdings" panose="05000000000000000000" pitchFamily="2" charset="2"/>
              </a:rPr>
              <a:t>High reliability</a:t>
            </a:r>
            <a:endParaRPr lang="en-US" sz="1400" dirty="0">
              <a:latin typeface="Tw Cen MT" panose="020B0602020104020603" pitchFamily="34" charset="0"/>
            </a:endParaRP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7B35C75-EFED-C59E-2D71-26331A0A07E8}"/>
              </a:ext>
            </a:extLst>
          </p:cNvPr>
          <p:cNvGrpSpPr/>
          <p:nvPr/>
        </p:nvGrpSpPr>
        <p:grpSpPr>
          <a:xfrm>
            <a:off x="514041" y="1606379"/>
            <a:ext cx="3020617" cy="2738258"/>
            <a:chOff x="953264" y="1755687"/>
            <a:chExt cx="3370146" cy="2804892"/>
          </a:xfrm>
        </p:grpSpPr>
        <p:pic>
          <p:nvPicPr>
            <p:cNvPr id="24" name="Picture 5">
              <a:extLst>
                <a:ext uri="{FF2B5EF4-FFF2-40B4-BE49-F238E27FC236}">
                  <a16:creationId xmlns:a16="http://schemas.microsoft.com/office/drawing/2014/main" id="{036F4CBE-B3BC-CBB4-CD18-AD3F00E1A8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848" r="14566"/>
            <a:stretch/>
          </p:blipFill>
          <p:spPr>
            <a:xfrm>
              <a:off x="953264" y="1755687"/>
              <a:ext cx="3370146" cy="2804892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</p:pic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86FA8B26-6397-539F-159C-105EAE4897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3785"/>
            <a:stretch/>
          </p:blipFill>
          <p:spPr>
            <a:xfrm>
              <a:off x="954724" y="1845258"/>
              <a:ext cx="1193825" cy="81551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6" name="Picture 8">
              <a:extLst>
                <a:ext uri="{FF2B5EF4-FFF2-40B4-BE49-F238E27FC236}">
                  <a16:creationId xmlns:a16="http://schemas.microsoft.com/office/drawing/2014/main" id="{C276318A-048F-92F2-E6C0-0EA6BEE59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396" y="3449502"/>
              <a:ext cx="1690464" cy="682711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27" name="Straight Arrow Connector 9">
              <a:extLst>
                <a:ext uri="{FF2B5EF4-FFF2-40B4-BE49-F238E27FC236}">
                  <a16:creationId xmlns:a16="http://schemas.microsoft.com/office/drawing/2014/main" id="{4D447DAC-915B-791A-7CD3-8CC590D48D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6560" y="3333680"/>
              <a:ext cx="523068" cy="539263"/>
            </a:xfrm>
            <a:prstGeom prst="straightConnector1">
              <a:avLst/>
            </a:prstGeom>
            <a:ln w="76200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10">
              <a:extLst>
                <a:ext uri="{FF2B5EF4-FFF2-40B4-BE49-F238E27FC236}">
                  <a16:creationId xmlns:a16="http://schemas.microsoft.com/office/drawing/2014/main" id="{19DA2A7D-3AB8-03C6-69F4-AF6255A883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3264" y="2615370"/>
              <a:ext cx="103000" cy="453160"/>
            </a:xfrm>
            <a:prstGeom prst="straightConnector1">
              <a:avLst/>
            </a:prstGeom>
            <a:ln w="76200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: Folded Corner 11">
            <a:extLst>
              <a:ext uri="{FF2B5EF4-FFF2-40B4-BE49-F238E27FC236}">
                <a16:creationId xmlns:a16="http://schemas.microsoft.com/office/drawing/2014/main" id="{9D4F9FDA-9B19-487D-893F-6776233CD6DE}"/>
              </a:ext>
            </a:extLst>
          </p:cNvPr>
          <p:cNvSpPr/>
          <p:nvPr/>
        </p:nvSpPr>
        <p:spPr>
          <a:xfrm rot="311820">
            <a:off x="5685151" y="2978625"/>
            <a:ext cx="2080478" cy="1768218"/>
          </a:xfrm>
          <a:prstGeom prst="foldedCorner">
            <a:avLst>
              <a:gd name="adj" fmla="val 17418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t" anchorCtr="0"/>
          <a:lstStyle/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tx1"/>
                </a:solidFill>
                <a:latin typeface="Tw Cen MT" panose="020B0602020104020603" pitchFamily="34" charset="0"/>
              </a:rPr>
              <a:t>Current: ~100 µA</a:t>
            </a:r>
          </a:p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tx1"/>
                </a:solidFill>
                <a:latin typeface="Tw Cen MT" panose="020B0602020104020603" pitchFamily="34" charset="0"/>
              </a:rPr>
              <a:t>Accuracy: &lt; 0.1 µA</a:t>
            </a:r>
          </a:p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tx1"/>
                </a:solidFill>
                <a:latin typeface="Tw Cen MT" panose="020B0602020104020603" pitchFamily="34" charset="0"/>
              </a:rPr>
              <a:t>Particle energy: &lt; 6 keV</a:t>
            </a:r>
          </a:p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tx1"/>
                </a:solidFill>
                <a:latin typeface="Tw Cen MT" panose="020B0602020104020603" pitchFamily="34" charset="0"/>
              </a:rPr>
              <a:t>Mass: ~1.2 kg</a:t>
            </a:r>
          </a:p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tx1"/>
                </a:solidFill>
                <a:latin typeface="Tw Cen MT" panose="020B0602020104020603" pitchFamily="34" charset="0"/>
              </a:rPr>
              <a:t>Power: ~2.2 W</a:t>
            </a:r>
          </a:p>
        </p:txBody>
      </p:sp>
    </p:spTree>
    <p:extLst>
      <p:ext uri="{BB962C8B-B14F-4D97-AF65-F5344CB8AC3E}">
        <p14:creationId xmlns:p14="http://schemas.microsoft.com/office/powerpoint/2010/main" val="3699036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2D9EEC-879F-4BAB-8363-5E672C8FBC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FEEP (Field Emission Electric Propulsion)-based electric propulsion system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FD21B-15A1-48CD-AFCF-C856877B9D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800" y="1544497"/>
            <a:ext cx="5402070" cy="3069877"/>
          </a:xfrm>
        </p:spPr>
        <p:txBody>
          <a:bodyPr/>
          <a:lstStyle/>
          <a:p>
            <a:r>
              <a:rPr lang="en-US" sz="1400" b="1" dirty="0"/>
              <a:t>IFM NANO Thruster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Developed by FOTEC and commercialized by spin-out ENPULSION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Successful in-orbit demonstration in 2018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&gt; 200 systems already in space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Ionization directly from liquid metal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Thrust range: from µN up to </a:t>
            </a:r>
            <a:r>
              <a:rPr lang="en-US" dirty="0" err="1"/>
              <a:t>mN</a:t>
            </a:r>
            <a:r>
              <a:rPr lang="en-US" dirty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Propellant: Indium (non-toxic)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4F52-5E30-402B-A186-8388647B73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Introduction</a:t>
            </a:r>
            <a:r>
              <a:rPr lang="de-AT" dirty="0"/>
              <a:t> and Background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27D9F6-590E-402C-A0BA-21FE87C4E33E}"/>
              </a:ext>
            </a:extLst>
          </p:cNvPr>
          <p:cNvPicPr/>
          <p:nvPr/>
        </p:nvPicPr>
        <p:blipFill rotWithShape="1">
          <a:blip r:embed="rId4"/>
          <a:srcRect t="3137" b="3527"/>
          <a:stretch/>
        </p:blipFill>
        <p:spPr bwMode="auto">
          <a:xfrm>
            <a:off x="5754870" y="3588593"/>
            <a:ext cx="2705100" cy="12153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8DEF30-A0A4-409B-9D5C-23B76820F031}"/>
              </a:ext>
            </a:extLst>
          </p:cNvPr>
          <p:cNvPicPr/>
          <p:nvPr/>
        </p:nvPicPr>
        <p:blipFill rotWithShape="1">
          <a:blip r:embed="rId5"/>
          <a:srcRect l="18127" t="7817" r="22591"/>
          <a:stretch/>
        </p:blipFill>
        <p:spPr bwMode="auto">
          <a:xfrm>
            <a:off x="6132140" y="1476036"/>
            <a:ext cx="2153680" cy="18811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6412031"/>
      </p:ext>
    </p:extLst>
  </p:cSld>
  <p:clrMapOvr>
    <a:masterClrMapping/>
  </p:clrMapOvr>
  <p:transition>
    <p:fade/>
  </p:transition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FEEP technology overview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52434" y="1489827"/>
            <a:ext cx="4348740" cy="3069877"/>
          </a:xfrm>
        </p:spPr>
        <p:txBody>
          <a:bodyPr/>
          <a:lstStyle/>
          <a:p>
            <a:endParaRPr lang="en-US" dirty="0">
              <a:cs typeface="Segoe UI" panose="020B0502040204020203" pitchFamily="34" charset="0"/>
            </a:endParaRPr>
          </a:p>
          <a:p>
            <a:r>
              <a:rPr lang="en-US" b="1" dirty="0">
                <a:cs typeface="Segoe UI" panose="020B0502040204020203" pitchFamily="34" charset="0"/>
              </a:rPr>
              <a:t>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Designed for long-duration missions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Excellent stability and thrust control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No moving parts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Non-toxic propellant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Metallic propellant is solid during launch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Introduction</a:t>
            </a:r>
            <a:r>
              <a:rPr lang="de-AT" dirty="0"/>
              <a:t> and Background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B7C6F134-B133-4D96-A9DD-5B135F500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9696" y="3635586"/>
            <a:ext cx="3447675" cy="47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r>
              <a:rPr lang="en-US" sz="1100" dirty="0">
                <a:latin typeface="Tw Cen MT" panose="020B0602020104020603" pitchFamily="34" charset="0"/>
              </a:rPr>
              <a:t>Porous tungsten crown emitter (left) and during operation at FOTEC’s test facilities (right).</a:t>
            </a:r>
          </a:p>
        </p:txBody>
      </p:sp>
      <p:pic>
        <p:nvPicPr>
          <p:cNvPr id="13" name="2019-12-06 21-19-28">
            <a:hlinkClick r:id="" action="ppaction://media"/>
            <a:extLst>
              <a:ext uri="{FF2B5EF4-FFF2-40B4-BE49-F238E27FC236}">
                <a16:creationId xmlns:a16="http://schemas.microsoft.com/office/drawing/2014/main" id="{1D385EB3-0548-4E45-BB7E-5B957CE5E0B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62"/>
                </p14:media>
              </p:ext>
            </p:extLst>
          </p:nvPr>
        </p:nvPicPr>
        <p:blipFill rotWithShape="1">
          <a:blip r:embed="rId6"/>
          <a:srcRect l="26335" t="18528" r="34123" b="7744"/>
          <a:stretch/>
        </p:blipFill>
        <p:spPr>
          <a:xfrm>
            <a:off x="7228108" y="1977230"/>
            <a:ext cx="1618055" cy="16160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DC3E10-3DF1-4D46-9FF2-752B49EC6C8C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5" t="39930" r="31324" b="11534"/>
          <a:stretch/>
        </p:blipFill>
        <p:spPr bwMode="auto">
          <a:xfrm>
            <a:off x="5031689" y="1977231"/>
            <a:ext cx="2046210" cy="1616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7767595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  <p:extLst>
    <p:ext uri="{6950BFC3-D8DA-4A85-94F7-54DA5524770B}">
      <p188:commentRel xmlns:p188="http://schemas.microsoft.com/office/powerpoint/2018/8/main" r:id="rId5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6AEB89-C8E8-41BA-871C-A86ECEE871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AT" dirty="0"/>
              <a:t>Contents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218B3-AE93-40AB-B5E1-4E4E5C040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Introduction and Background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/>
              <a:t>Earth Observation Missions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/>
              <a:t>Neutralization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/>
              <a:t>Dry Neutralizer System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Simulations with COMSOL Multiphysics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Results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Conclusion and outlook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6E02EA-96D5-463B-A0EA-CE1438F2A3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Overview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7811631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2D9EEC-879F-4BAB-8363-5E672C8FBC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Earth Observation Missions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FD21B-15A1-48CD-AFCF-C856877B9D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800" y="4128380"/>
            <a:ext cx="1679703" cy="48599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4F52-5E30-402B-A186-8388647B73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Introduction</a:t>
            </a:r>
            <a:r>
              <a:rPr lang="de-AT" dirty="0"/>
              <a:t> and Background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B489588-54B7-CBD2-7E7B-00143E81B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4820"/>
            <a:ext cx="9142375" cy="51435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5B882B5-3A75-53D3-13BD-CB51A7D53BA7}"/>
              </a:ext>
            </a:extLst>
          </p:cNvPr>
          <p:cNvSpPr txBox="1"/>
          <p:nvPr/>
        </p:nvSpPr>
        <p:spPr>
          <a:xfrm>
            <a:off x="-39738" y="3530584"/>
            <a:ext cx="12323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w Cen MT" panose="020B0602020104020603" pitchFamily="34" charset="0"/>
              </a:rPr>
              <a:t>Wind profiles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FE92BE8-211A-46CC-B10A-A4CE97FB3650}"/>
              </a:ext>
            </a:extLst>
          </p:cNvPr>
          <p:cNvSpPr txBox="1"/>
          <p:nvPr/>
        </p:nvSpPr>
        <p:spPr>
          <a:xfrm>
            <a:off x="1365190" y="3305875"/>
            <a:ext cx="17318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w Cen MT" panose="020B0602020104020603" pitchFamily="34" charset="0"/>
              </a:rPr>
              <a:t>Changes</a:t>
            </a:r>
            <a:r>
              <a:rPr lang="en-US" dirty="0"/>
              <a:t> </a:t>
            </a:r>
            <a:r>
              <a:rPr lang="en-US" sz="1500" dirty="0">
                <a:latin typeface="Tw Cen MT" panose="020B0602020104020603" pitchFamily="34" charset="0"/>
              </a:rPr>
              <a:t>in sea level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EE78BB4-B177-D3D8-F52F-F38138BB6B3A}"/>
              </a:ext>
            </a:extLst>
          </p:cNvPr>
          <p:cNvSpPr txBox="1"/>
          <p:nvPr/>
        </p:nvSpPr>
        <p:spPr>
          <a:xfrm>
            <a:off x="5275972" y="3305874"/>
            <a:ext cx="204575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w Cen MT" panose="020B0602020104020603" pitchFamily="34" charset="0"/>
              </a:rPr>
              <a:t>Tectonic plate movement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8BD4EFD-3F4E-CE2B-38E3-1F6595BC7194}"/>
              </a:ext>
            </a:extLst>
          </p:cNvPr>
          <p:cNvSpPr txBox="1"/>
          <p:nvPr/>
        </p:nvSpPr>
        <p:spPr>
          <a:xfrm>
            <a:off x="3528473" y="3126244"/>
            <a:ext cx="13612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w Cen MT" panose="020B0602020104020603" pitchFamily="34" charset="0"/>
              </a:rPr>
              <a:t>Glacier melting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5B50A6D-7CEB-FFAD-C648-82B8B951B883}"/>
              </a:ext>
            </a:extLst>
          </p:cNvPr>
          <p:cNvSpPr txBox="1"/>
          <p:nvPr/>
        </p:nvSpPr>
        <p:spPr>
          <a:xfrm>
            <a:off x="7680980" y="3629040"/>
            <a:ext cx="1127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w Cen MT" panose="020B0602020104020603" pitchFamily="34" charset="0"/>
              </a:rPr>
              <a:t>Soil</a:t>
            </a:r>
            <a:r>
              <a:rPr lang="en-US" dirty="0"/>
              <a:t> </a:t>
            </a:r>
            <a:r>
              <a:rPr lang="en-US" sz="1500" dirty="0">
                <a:latin typeface="Tw Cen MT" panose="020B0602020104020603" pitchFamily="34" charset="0"/>
              </a:rPr>
              <a:t>moisture</a:t>
            </a:r>
            <a:endParaRPr lang="en-AT" sz="1500" dirty="0">
              <a:latin typeface="Tw Cen MT" panose="020B0602020104020603" pitchFamily="34" charset="0"/>
            </a:endParaRPr>
          </a:p>
        </p:txBody>
      </p:sp>
      <p:pic>
        <p:nvPicPr>
          <p:cNvPr id="10" name="Graphic 119" descr="Satellite">
            <a:extLst>
              <a:ext uri="{FF2B5EF4-FFF2-40B4-BE49-F238E27FC236}">
                <a16:creationId xmlns:a16="http://schemas.microsoft.com/office/drawing/2014/main" id="{04828B9D-AE51-B418-B802-88FC2E5DE6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58202" y="1392655"/>
            <a:ext cx="1397581" cy="1358739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B5E40527-092B-AFF0-0858-290536992CBC}"/>
              </a:ext>
            </a:extLst>
          </p:cNvPr>
          <p:cNvSpPr txBox="1"/>
          <p:nvPr/>
        </p:nvSpPr>
        <p:spPr>
          <a:xfrm>
            <a:off x="4319269" y="1816710"/>
            <a:ext cx="1431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latin typeface="Tw Cen MT" panose="020B0602020104020603" pitchFamily="34" charset="0"/>
              </a:rPr>
              <a:t>Mission </a:t>
            </a:r>
            <a:r>
              <a:rPr lang="de-AT" sz="1200" dirty="0" err="1">
                <a:latin typeface="Tw Cen MT" panose="020B0602020104020603" pitchFamily="34" charset="0"/>
              </a:rPr>
              <a:t>requirements</a:t>
            </a:r>
            <a:endParaRPr lang="en-AT" sz="1200" dirty="0">
              <a:latin typeface="Tw Cen MT" panose="020B0602020104020603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5531069-8D29-2F31-9EC1-57B5DE3749AA}"/>
              </a:ext>
            </a:extLst>
          </p:cNvPr>
          <p:cNvSpPr txBox="1"/>
          <p:nvPr/>
        </p:nvSpPr>
        <p:spPr>
          <a:xfrm>
            <a:off x="4319269" y="1310876"/>
            <a:ext cx="204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latin typeface="Tw Cen MT" panose="020B0602020104020603" pitchFamily="34" charset="0"/>
              </a:rPr>
              <a:t>Sensitive </a:t>
            </a:r>
            <a:r>
              <a:rPr lang="de-AT" sz="1200" dirty="0" err="1">
                <a:latin typeface="Tw Cen MT" panose="020B0602020104020603" pitchFamily="34" charset="0"/>
              </a:rPr>
              <a:t>measurement</a:t>
            </a:r>
            <a:r>
              <a:rPr lang="de-AT" sz="1200" dirty="0">
                <a:latin typeface="Tw Cen MT" panose="020B0602020104020603" pitchFamily="34" charset="0"/>
              </a:rPr>
              <a:t> </a:t>
            </a:r>
            <a:r>
              <a:rPr lang="de-AT" sz="1200" dirty="0" err="1">
                <a:latin typeface="Tw Cen MT" panose="020B0602020104020603" pitchFamily="34" charset="0"/>
              </a:rPr>
              <a:t>devices</a:t>
            </a:r>
            <a:endParaRPr lang="en-AT" sz="1200" dirty="0">
              <a:latin typeface="Tw Cen MT" panose="020B0602020104020603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A6BE43E-C685-63B2-64DE-A2C64410BC34}"/>
              </a:ext>
            </a:extLst>
          </p:cNvPr>
          <p:cNvSpPr txBox="1"/>
          <p:nvPr/>
        </p:nvSpPr>
        <p:spPr>
          <a:xfrm>
            <a:off x="4319269" y="2077057"/>
            <a:ext cx="662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 err="1">
                <a:latin typeface="Tw Cen MT" panose="020B0602020104020603" pitchFamily="34" charset="0"/>
              </a:rPr>
              <a:t>Thruster</a:t>
            </a:r>
            <a:endParaRPr lang="en-AT" sz="1200" dirty="0">
              <a:latin typeface="Tw Cen MT" panose="020B0602020104020603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7365799-7E3A-6088-F2FA-AE3F7082B83A}"/>
              </a:ext>
            </a:extLst>
          </p:cNvPr>
          <p:cNvSpPr txBox="1"/>
          <p:nvPr/>
        </p:nvSpPr>
        <p:spPr>
          <a:xfrm>
            <a:off x="4319269" y="1556340"/>
            <a:ext cx="1523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latin typeface="Tw Cen MT" panose="020B0602020104020603" pitchFamily="34" charset="0"/>
              </a:rPr>
              <a:t>Limited power </a:t>
            </a:r>
            <a:r>
              <a:rPr lang="de-AT" sz="1200" dirty="0" err="1">
                <a:latin typeface="Tw Cen MT" panose="020B0602020104020603" pitchFamily="34" charset="0"/>
              </a:rPr>
              <a:t>budget</a:t>
            </a:r>
            <a:endParaRPr lang="en-AT" sz="1200" dirty="0">
              <a:latin typeface="Tw Cen MT" panose="020B0602020104020603" pitchFamily="34" charset="0"/>
            </a:endParaRP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0A448095-7F2A-666A-A8F1-20839038B2E8}"/>
              </a:ext>
            </a:extLst>
          </p:cNvPr>
          <p:cNvCxnSpPr>
            <a:cxnSpLocks/>
          </p:cNvCxnSpPr>
          <p:nvPr/>
        </p:nvCxnSpPr>
        <p:spPr>
          <a:xfrm>
            <a:off x="4143612" y="2232280"/>
            <a:ext cx="181971" cy="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FEF32E6-BE15-72D3-3008-82B4CFBF7D6D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3683532" y="1685738"/>
            <a:ext cx="635737" cy="910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4D3BF54D-3472-B789-42FC-589CC3CF7D46}"/>
              </a:ext>
            </a:extLst>
          </p:cNvPr>
          <p:cNvCxnSpPr>
            <a:cxnSpLocks/>
          </p:cNvCxnSpPr>
          <p:nvPr/>
        </p:nvCxnSpPr>
        <p:spPr>
          <a:xfrm>
            <a:off x="3967956" y="1960316"/>
            <a:ext cx="351313" cy="304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0735C52E-FC8F-02B8-D351-D64DEC401892}"/>
              </a:ext>
            </a:extLst>
          </p:cNvPr>
          <p:cNvCxnSpPr>
            <a:cxnSpLocks/>
          </p:cNvCxnSpPr>
          <p:nvPr/>
        </p:nvCxnSpPr>
        <p:spPr>
          <a:xfrm>
            <a:off x="3502927" y="1442724"/>
            <a:ext cx="822656" cy="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A0C4A131-33E8-51B9-DEE9-0EB9505710EE}"/>
              </a:ext>
            </a:extLst>
          </p:cNvPr>
          <p:cNvSpPr txBox="1"/>
          <p:nvPr/>
        </p:nvSpPr>
        <p:spPr>
          <a:xfrm>
            <a:off x="-52363" y="4799000"/>
            <a:ext cx="5197257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solidFill>
                  <a:schemeClr val="bg1"/>
                </a:solidFill>
                <a:latin typeface="Tw Cen MT" panose="020B0602020104020603" pitchFamily="34" charset="0"/>
              </a:rPr>
              <a:t>Source: </a:t>
            </a:r>
            <a:r>
              <a:rPr lang="de-AT" sz="1100" dirty="0">
                <a:solidFill>
                  <a:schemeClr val="bg1"/>
                </a:solidFill>
                <a:latin typeface="Tw Cen MT" panose="020B0602020104020603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ESA - https://www.esa.int/Applications/Observing_the_Earth/ESA_for_Eartharth</a:t>
            </a:r>
            <a:endParaRPr lang="de-AT" sz="1100" dirty="0">
              <a:solidFill>
                <a:schemeClr val="bg1"/>
              </a:solidFill>
              <a:latin typeface="Tw Cen MT" panose="020B0602020104020603" pitchFamily="34" charset="0"/>
            </a:endParaRP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97434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5185E-6 L 3.61111E-6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9" grpId="0"/>
      <p:bldP spid="20" grpId="0"/>
      <p:bldP spid="21" grpId="0"/>
      <p:bldP spid="22" grpId="0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Neutralization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52800" y="1584273"/>
            <a:ext cx="4348740" cy="3069877"/>
          </a:xfrm>
        </p:spPr>
        <p:txBody>
          <a:bodyPr/>
          <a:lstStyle/>
          <a:p>
            <a:endParaRPr lang="en-US" dirty="0">
              <a:cs typeface="Segoe UI" panose="020B0502040204020203" pitchFamily="34" charset="0"/>
            </a:endParaRPr>
          </a:p>
          <a:p>
            <a:r>
              <a:rPr lang="en-US" b="1" dirty="0">
                <a:cs typeface="Segoe UI" panose="020B0502040204020203" pitchFamily="34" charset="0"/>
              </a:rPr>
              <a:t>Risk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Spacecraft charging effects due to plasma interaction, solar winds, photoelectric effect or ion thrusters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Compromise spacecraft measurement equipment or can lead to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sparkovers can damage components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cs typeface="Segoe UI" panose="020B0502040204020203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Introduction</a:t>
            </a:r>
            <a:r>
              <a:rPr lang="de-AT" dirty="0"/>
              <a:t> and Background</a:t>
            </a:r>
          </a:p>
        </p:txBody>
      </p:sp>
      <p:pic>
        <p:nvPicPr>
          <p:cNvPr id="4" name="Graphic 119" descr="Satellite">
            <a:extLst>
              <a:ext uri="{FF2B5EF4-FFF2-40B4-BE49-F238E27FC236}">
                <a16:creationId xmlns:a16="http://schemas.microsoft.com/office/drawing/2014/main" id="{A161EFF9-266F-D24F-65DE-1B041EDFF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5485" y="1888696"/>
            <a:ext cx="1758640" cy="1709763"/>
          </a:xfrm>
          <a:prstGeom prst="rect">
            <a:avLst/>
          </a:prstGeom>
        </p:spPr>
      </p:pic>
      <p:sp>
        <p:nvSpPr>
          <p:cNvPr id="6" name="Flussdiagramm: Verbinder 5">
            <a:extLst>
              <a:ext uri="{FF2B5EF4-FFF2-40B4-BE49-F238E27FC236}">
                <a16:creationId xmlns:a16="http://schemas.microsoft.com/office/drawing/2014/main" id="{EC95BA97-2B97-218C-1D49-FFBDC827FDC6}"/>
              </a:ext>
            </a:extLst>
          </p:cNvPr>
          <p:cNvSpPr/>
          <p:nvPr/>
        </p:nvSpPr>
        <p:spPr>
          <a:xfrm>
            <a:off x="5986313" y="1887563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sp>
        <p:nvSpPr>
          <p:cNvPr id="7" name="Flussdiagramm: Verbinder 6">
            <a:extLst>
              <a:ext uri="{FF2B5EF4-FFF2-40B4-BE49-F238E27FC236}">
                <a16:creationId xmlns:a16="http://schemas.microsoft.com/office/drawing/2014/main" id="{74003A9F-5A66-8D94-8ADB-A9051ABA3E1C}"/>
              </a:ext>
            </a:extLst>
          </p:cNvPr>
          <p:cNvSpPr/>
          <p:nvPr/>
        </p:nvSpPr>
        <p:spPr>
          <a:xfrm>
            <a:off x="5947643" y="2164311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sp>
        <p:nvSpPr>
          <p:cNvPr id="8" name="Flussdiagramm: Verbinder 7">
            <a:extLst>
              <a:ext uri="{FF2B5EF4-FFF2-40B4-BE49-F238E27FC236}">
                <a16:creationId xmlns:a16="http://schemas.microsoft.com/office/drawing/2014/main" id="{81A4D0F6-EECA-21E0-8342-7B30FC6D64DC}"/>
              </a:ext>
            </a:extLst>
          </p:cNvPr>
          <p:cNvSpPr/>
          <p:nvPr/>
        </p:nvSpPr>
        <p:spPr>
          <a:xfrm>
            <a:off x="6313098" y="1968692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sp>
        <p:nvSpPr>
          <p:cNvPr id="9" name="Flussdiagramm: Verbinder 8">
            <a:extLst>
              <a:ext uri="{FF2B5EF4-FFF2-40B4-BE49-F238E27FC236}">
                <a16:creationId xmlns:a16="http://schemas.microsoft.com/office/drawing/2014/main" id="{281CF43A-46DE-2EFE-CD68-549C9B75B2CD}"/>
              </a:ext>
            </a:extLst>
          </p:cNvPr>
          <p:cNvSpPr/>
          <p:nvPr/>
        </p:nvSpPr>
        <p:spPr>
          <a:xfrm>
            <a:off x="6172071" y="1578591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BACD0449-8FC3-1297-AACC-2CA912A4A408}"/>
              </a:ext>
            </a:extLst>
          </p:cNvPr>
          <p:cNvCxnSpPr>
            <a:cxnSpLocks/>
          </p:cNvCxnSpPr>
          <p:nvPr/>
        </p:nvCxnSpPr>
        <p:spPr>
          <a:xfrm flipV="1">
            <a:off x="6454125" y="1887563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365813-B5DF-8302-8C6E-D34A9EAABD1D}"/>
              </a:ext>
            </a:extLst>
          </p:cNvPr>
          <p:cNvCxnSpPr>
            <a:cxnSpLocks/>
          </p:cNvCxnSpPr>
          <p:nvPr/>
        </p:nvCxnSpPr>
        <p:spPr>
          <a:xfrm flipV="1">
            <a:off x="6310698" y="1487702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AAC005D-1097-903A-ECFC-15525399B691}"/>
              </a:ext>
            </a:extLst>
          </p:cNvPr>
          <p:cNvCxnSpPr>
            <a:cxnSpLocks/>
          </p:cNvCxnSpPr>
          <p:nvPr/>
        </p:nvCxnSpPr>
        <p:spPr>
          <a:xfrm flipV="1">
            <a:off x="6126139" y="1786914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11673BDA-CF56-8213-4092-36B302393C3F}"/>
              </a:ext>
            </a:extLst>
          </p:cNvPr>
          <p:cNvCxnSpPr>
            <a:cxnSpLocks/>
          </p:cNvCxnSpPr>
          <p:nvPr/>
        </p:nvCxnSpPr>
        <p:spPr>
          <a:xfrm flipV="1">
            <a:off x="6067819" y="2090287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ussdiagramm: Verbinder 19">
            <a:extLst>
              <a:ext uri="{FF2B5EF4-FFF2-40B4-BE49-F238E27FC236}">
                <a16:creationId xmlns:a16="http://schemas.microsoft.com/office/drawing/2014/main" id="{AE230714-01C3-CE6A-5E2F-02C3D5EB7450}"/>
              </a:ext>
            </a:extLst>
          </p:cNvPr>
          <p:cNvSpPr/>
          <p:nvPr/>
        </p:nvSpPr>
        <p:spPr>
          <a:xfrm>
            <a:off x="5386949" y="2771628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22" name="Flussdiagramm: Verbinder 21">
            <a:extLst>
              <a:ext uri="{FF2B5EF4-FFF2-40B4-BE49-F238E27FC236}">
                <a16:creationId xmlns:a16="http://schemas.microsoft.com/office/drawing/2014/main" id="{1E64E6DB-0FF9-693C-7509-09E322869E7F}"/>
              </a:ext>
            </a:extLst>
          </p:cNvPr>
          <p:cNvSpPr/>
          <p:nvPr/>
        </p:nvSpPr>
        <p:spPr>
          <a:xfrm>
            <a:off x="5691749" y="2381534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23" name="Flussdiagramm: Verbinder 22">
            <a:extLst>
              <a:ext uri="{FF2B5EF4-FFF2-40B4-BE49-F238E27FC236}">
                <a16:creationId xmlns:a16="http://schemas.microsoft.com/office/drawing/2014/main" id="{F5891F5B-0037-FD69-B67A-F52A6B5653A5}"/>
              </a:ext>
            </a:extLst>
          </p:cNvPr>
          <p:cNvSpPr/>
          <p:nvPr/>
        </p:nvSpPr>
        <p:spPr>
          <a:xfrm>
            <a:off x="5730417" y="2602172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24" name="Flussdiagramm: Verbinder 23">
            <a:extLst>
              <a:ext uri="{FF2B5EF4-FFF2-40B4-BE49-F238E27FC236}">
                <a16:creationId xmlns:a16="http://schemas.microsoft.com/office/drawing/2014/main" id="{367CA07D-1336-F703-38B3-8918B07CFC53}"/>
              </a:ext>
            </a:extLst>
          </p:cNvPr>
          <p:cNvSpPr/>
          <p:nvPr/>
        </p:nvSpPr>
        <p:spPr>
          <a:xfrm>
            <a:off x="5505429" y="2601795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pic>
        <p:nvPicPr>
          <p:cNvPr id="27" name="Graphic 119" descr="Satellite">
            <a:extLst>
              <a:ext uri="{FF2B5EF4-FFF2-40B4-BE49-F238E27FC236}">
                <a16:creationId xmlns:a16="http://schemas.microsoft.com/office/drawing/2014/main" id="{993DFEF0-3F41-2261-78CF-23EF5FE2CC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4390" y="1878841"/>
            <a:ext cx="1758640" cy="1709763"/>
          </a:xfrm>
          <a:prstGeom prst="rect">
            <a:avLst/>
          </a:prstGeom>
        </p:spPr>
      </p:pic>
      <p:sp>
        <p:nvSpPr>
          <p:cNvPr id="28" name="Flussdiagramm: Verbinder 27">
            <a:extLst>
              <a:ext uri="{FF2B5EF4-FFF2-40B4-BE49-F238E27FC236}">
                <a16:creationId xmlns:a16="http://schemas.microsoft.com/office/drawing/2014/main" id="{B1BBD3E2-A730-5BF6-8882-8AC83CDABE15}"/>
              </a:ext>
            </a:extLst>
          </p:cNvPr>
          <p:cNvSpPr/>
          <p:nvPr/>
        </p:nvSpPr>
        <p:spPr>
          <a:xfrm>
            <a:off x="7925218" y="1877708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sp>
        <p:nvSpPr>
          <p:cNvPr id="29" name="Flussdiagramm: Verbinder 28">
            <a:extLst>
              <a:ext uri="{FF2B5EF4-FFF2-40B4-BE49-F238E27FC236}">
                <a16:creationId xmlns:a16="http://schemas.microsoft.com/office/drawing/2014/main" id="{C0C857D3-D5FD-FC3E-36E2-80716CE5655A}"/>
              </a:ext>
            </a:extLst>
          </p:cNvPr>
          <p:cNvSpPr/>
          <p:nvPr/>
        </p:nvSpPr>
        <p:spPr>
          <a:xfrm>
            <a:off x="7886548" y="2154456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sp>
        <p:nvSpPr>
          <p:cNvPr id="30" name="Flussdiagramm: Verbinder 29">
            <a:extLst>
              <a:ext uri="{FF2B5EF4-FFF2-40B4-BE49-F238E27FC236}">
                <a16:creationId xmlns:a16="http://schemas.microsoft.com/office/drawing/2014/main" id="{C3B79863-139D-58F1-19C7-E91925027F9A}"/>
              </a:ext>
            </a:extLst>
          </p:cNvPr>
          <p:cNvSpPr/>
          <p:nvPr/>
        </p:nvSpPr>
        <p:spPr>
          <a:xfrm>
            <a:off x="8252003" y="1958837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sp>
        <p:nvSpPr>
          <p:cNvPr id="31" name="Flussdiagramm: Verbinder 30">
            <a:extLst>
              <a:ext uri="{FF2B5EF4-FFF2-40B4-BE49-F238E27FC236}">
                <a16:creationId xmlns:a16="http://schemas.microsoft.com/office/drawing/2014/main" id="{91394A07-AE0B-FFAB-322B-DBE85687B38F}"/>
              </a:ext>
            </a:extLst>
          </p:cNvPr>
          <p:cNvSpPr/>
          <p:nvPr/>
        </p:nvSpPr>
        <p:spPr>
          <a:xfrm>
            <a:off x="8110976" y="1568736"/>
            <a:ext cx="141027" cy="13647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+</a:t>
            </a:r>
            <a:endParaRPr lang="en-AT" dirty="0"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8BCF0372-741F-54E4-75A5-09B89013990D}"/>
              </a:ext>
            </a:extLst>
          </p:cNvPr>
          <p:cNvCxnSpPr>
            <a:cxnSpLocks/>
          </p:cNvCxnSpPr>
          <p:nvPr/>
        </p:nvCxnSpPr>
        <p:spPr>
          <a:xfrm flipV="1">
            <a:off x="8393030" y="1877708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339E19ED-BDB6-C0EC-53E6-685F0A8E4EBD}"/>
              </a:ext>
            </a:extLst>
          </p:cNvPr>
          <p:cNvCxnSpPr>
            <a:cxnSpLocks/>
          </p:cNvCxnSpPr>
          <p:nvPr/>
        </p:nvCxnSpPr>
        <p:spPr>
          <a:xfrm flipV="1">
            <a:off x="8249603" y="1477847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1FBDAF5B-8429-4ABD-8466-A620F49D0CEB}"/>
              </a:ext>
            </a:extLst>
          </p:cNvPr>
          <p:cNvCxnSpPr>
            <a:cxnSpLocks/>
          </p:cNvCxnSpPr>
          <p:nvPr/>
        </p:nvCxnSpPr>
        <p:spPr>
          <a:xfrm flipV="1">
            <a:off x="8065044" y="1777059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4DBE277D-632F-778C-1711-1E15A59C2B29}"/>
              </a:ext>
            </a:extLst>
          </p:cNvPr>
          <p:cNvCxnSpPr>
            <a:cxnSpLocks/>
          </p:cNvCxnSpPr>
          <p:nvPr/>
        </p:nvCxnSpPr>
        <p:spPr>
          <a:xfrm flipV="1">
            <a:off x="8006724" y="2080432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ussdiagramm: Verbinder 35">
            <a:extLst>
              <a:ext uri="{FF2B5EF4-FFF2-40B4-BE49-F238E27FC236}">
                <a16:creationId xmlns:a16="http://schemas.microsoft.com/office/drawing/2014/main" id="{B8FF1DE4-8265-71DD-68D7-3404ACB88AC1}"/>
              </a:ext>
            </a:extLst>
          </p:cNvPr>
          <p:cNvSpPr/>
          <p:nvPr/>
        </p:nvSpPr>
        <p:spPr>
          <a:xfrm>
            <a:off x="7995668" y="2459728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37" name="Flussdiagramm: Verbinder 36">
            <a:extLst>
              <a:ext uri="{FF2B5EF4-FFF2-40B4-BE49-F238E27FC236}">
                <a16:creationId xmlns:a16="http://schemas.microsoft.com/office/drawing/2014/main" id="{F100052D-E48A-B98F-0E3A-69EF3F4D21E2}"/>
              </a:ext>
            </a:extLst>
          </p:cNvPr>
          <p:cNvSpPr/>
          <p:nvPr/>
        </p:nvSpPr>
        <p:spPr>
          <a:xfrm>
            <a:off x="8582582" y="2265015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38" name="Flussdiagramm: Verbinder 37">
            <a:extLst>
              <a:ext uri="{FF2B5EF4-FFF2-40B4-BE49-F238E27FC236}">
                <a16:creationId xmlns:a16="http://schemas.microsoft.com/office/drawing/2014/main" id="{4948B295-16F0-28BA-FAF8-AC7E0D3914C6}"/>
              </a:ext>
            </a:extLst>
          </p:cNvPr>
          <p:cNvSpPr/>
          <p:nvPr/>
        </p:nvSpPr>
        <p:spPr>
          <a:xfrm>
            <a:off x="8337302" y="2194871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39" name="Flussdiagramm: Verbinder 38">
            <a:extLst>
              <a:ext uri="{FF2B5EF4-FFF2-40B4-BE49-F238E27FC236}">
                <a16:creationId xmlns:a16="http://schemas.microsoft.com/office/drawing/2014/main" id="{6B6E72B9-C495-17DB-1D9F-C47D5BFDDC83}"/>
              </a:ext>
            </a:extLst>
          </p:cNvPr>
          <p:cNvSpPr/>
          <p:nvPr/>
        </p:nvSpPr>
        <p:spPr>
          <a:xfrm>
            <a:off x="8245309" y="2491589"/>
            <a:ext cx="138752" cy="13155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AED2E13B-432E-F56B-53DF-6F190FBAA862}"/>
              </a:ext>
            </a:extLst>
          </p:cNvPr>
          <p:cNvCxnSpPr>
            <a:cxnSpLocks/>
          </p:cNvCxnSpPr>
          <p:nvPr/>
        </p:nvCxnSpPr>
        <p:spPr>
          <a:xfrm flipV="1">
            <a:off x="8451892" y="2106434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1C37B3F6-62A2-3FDF-833E-57E77F7DEFD8}"/>
              </a:ext>
            </a:extLst>
          </p:cNvPr>
          <p:cNvCxnSpPr>
            <a:cxnSpLocks/>
          </p:cNvCxnSpPr>
          <p:nvPr/>
        </p:nvCxnSpPr>
        <p:spPr>
          <a:xfrm flipV="1">
            <a:off x="8697830" y="2182508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D3339270-B2E8-C3C3-9F51-B477EB04FEEE}"/>
              </a:ext>
            </a:extLst>
          </p:cNvPr>
          <p:cNvCxnSpPr>
            <a:cxnSpLocks/>
          </p:cNvCxnSpPr>
          <p:nvPr/>
        </p:nvCxnSpPr>
        <p:spPr>
          <a:xfrm flipV="1">
            <a:off x="8369779" y="2399316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2BC8A8B0-A3AD-32CA-3546-4BB99D54923D}"/>
              </a:ext>
            </a:extLst>
          </p:cNvPr>
          <p:cNvCxnSpPr>
            <a:cxnSpLocks/>
          </p:cNvCxnSpPr>
          <p:nvPr/>
        </p:nvCxnSpPr>
        <p:spPr>
          <a:xfrm flipV="1">
            <a:off x="8122795" y="2380777"/>
            <a:ext cx="143427" cy="1006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7">
            <a:extLst>
              <a:ext uri="{FF2B5EF4-FFF2-40B4-BE49-F238E27FC236}">
                <a16:creationId xmlns:a16="http://schemas.microsoft.com/office/drawing/2014/main" id="{F7E00279-5BEF-024F-8606-DA6D2E8EC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4328" y="3511345"/>
            <a:ext cx="3447675" cy="47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r>
              <a:rPr lang="en-US" sz="1100" dirty="0">
                <a:latin typeface="Tw Cen MT" panose="020B0602020104020603" pitchFamily="34" charset="0"/>
              </a:rPr>
              <a:t>Negatively charged space craft (left) and neutral space craft (right).</a:t>
            </a:r>
          </a:p>
        </p:txBody>
      </p:sp>
    </p:spTree>
    <p:extLst>
      <p:ext uri="{BB962C8B-B14F-4D97-AF65-F5344CB8AC3E}">
        <p14:creationId xmlns:p14="http://schemas.microsoft.com/office/powerpoint/2010/main" val="3941940074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16"/>
            </p:par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0" grpId="0" animBg="1"/>
      <p:bldP spid="22" grpId="0" animBg="1"/>
      <p:bldP spid="23" grpId="0" animBg="1"/>
      <p:bldP spid="24" grpId="0" animBg="1"/>
      <p:bldP spid="28" grpId="0" animBg="1"/>
      <p:bldP spid="29" grpId="0" animBg="1"/>
      <p:bldP spid="30" grpId="0" animBg="1"/>
      <p:bldP spid="31" grpId="0" animBg="1"/>
      <p:bldP spid="36" grpId="0" animBg="1"/>
      <p:bldP spid="37" grpId="0" animBg="1"/>
      <p:bldP spid="38" grpId="0" animBg="1"/>
      <p:bldP spid="39" grpId="0" animBg="1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Dry Neutralizer System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52800" y="1489827"/>
            <a:ext cx="4348740" cy="3069877"/>
          </a:xfrm>
        </p:spPr>
        <p:txBody>
          <a:bodyPr/>
          <a:lstStyle/>
          <a:p>
            <a:endParaRPr lang="en-US" dirty="0">
              <a:cs typeface="Segoe UI" panose="020B0502040204020203" pitchFamily="34" charset="0"/>
            </a:endParaRPr>
          </a:p>
          <a:p>
            <a:r>
              <a:rPr lang="en-US" b="1" dirty="0">
                <a:cs typeface="Segoe UI" panose="020B0502040204020203" pitchFamily="34" charset="0"/>
              </a:rPr>
              <a:t>Design Drivers and Features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Current up to 80 mA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Low power consumption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Propellant less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Thermionic electron source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Optics to form a laminar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cs typeface="Segoe UI" panose="020B0502040204020203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Introduction</a:t>
            </a:r>
            <a:r>
              <a:rPr lang="de-AT" dirty="0"/>
              <a:t> and Background</a:t>
            </a:r>
          </a:p>
        </p:txBody>
      </p:sp>
      <p:sp>
        <p:nvSpPr>
          <p:cNvPr id="48" name="Text Box 7">
            <a:extLst>
              <a:ext uri="{FF2B5EF4-FFF2-40B4-BE49-F238E27FC236}">
                <a16:creationId xmlns:a16="http://schemas.microsoft.com/office/drawing/2014/main" id="{F7E00279-5BEF-024F-8606-DA6D2E8EC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873" y="3903243"/>
            <a:ext cx="3447675" cy="47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r>
              <a:rPr lang="en-US" sz="1100" dirty="0">
                <a:latin typeface="Tw Cen MT" panose="020B0602020104020603" pitchFamily="34" charset="0"/>
              </a:rPr>
              <a:t>Dry Neutralizer during operation at FOTEC’s test facilities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AFA3D57-BA85-91C1-72F6-39EFB7CF2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210" y="1753741"/>
            <a:ext cx="3910342" cy="2149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1201533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52434" y="1650685"/>
            <a:ext cx="4679874" cy="3069877"/>
          </a:xfrm>
        </p:spPr>
        <p:txBody>
          <a:bodyPr/>
          <a:lstStyle/>
          <a:p>
            <a:r>
              <a:rPr lang="en-US" b="1" dirty="0">
                <a:cs typeface="Segoe UI" panose="020B0502040204020203" pitchFamily="34" charset="0"/>
              </a:rPr>
              <a:t>Laminar electron beam with 80 mA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Geometry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Potentials of the electrodes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Influence of dimensions and potentials on the electron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Verification of the resulting mechanical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cs typeface="Segoe UI" panose="020B0502040204020203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Simulations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endParaRPr lang="de-AT" dirty="0"/>
          </a:p>
        </p:txBody>
      </p:sp>
      <p:pic>
        <p:nvPicPr>
          <p:cNvPr id="8" name="Grafik 7" descr="Gedankenblase Silhouette">
            <a:extLst>
              <a:ext uri="{FF2B5EF4-FFF2-40B4-BE49-F238E27FC236}">
                <a16:creationId xmlns:a16="http://schemas.microsoft.com/office/drawing/2014/main" id="{CC2D7D36-A313-119B-F842-3F4D50DDA8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18897" y="1152525"/>
            <a:ext cx="3666450" cy="3666450"/>
          </a:xfrm>
          <a:prstGeom prst="rect">
            <a:avLst/>
          </a:prstGeom>
        </p:spPr>
      </p:pic>
      <p:pic>
        <p:nvPicPr>
          <p:cNvPr id="10" name="Grafik 9" descr="Erdkugel: Afrika und Europa mit einfarbiger Füllung">
            <a:extLst>
              <a:ext uri="{FF2B5EF4-FFF2-40B4-BE49-F238E27FC236}">
                <a16:creationId xmlns:a16="http://schemas.microsoft.com/office/drawing/2014/main" id="{A969AEB2-C53A-1D8A-DB22-AA0ACECC62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58374" y="2279325"/>
            <a:ext cx="888445" cy="888445"/>
          </a:xfrm>
          <a:prstGeom prst="rect">
            <a:avLst/>
          </a:prstGeom>
        </p:spPr>
      </p:pic>
      <p:pic>
        <p:nvPicPr>
          <p:cNvPr id="11" name="Graphic 119" descr="Satellite">
            <a:extLst>
              <a:ext uri="{FF2B5EF4-FFF2-40B4-BE49-F238E27FC236}">
                <a16:creationId xmlns:a16="http://schemas.microsoft.com/office/drawing/2014/main" id="{B5ACC6C2-ADEA-4AB0-D81A-1106BB5BCE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25319" y="2064422"/>
            <a:ext cx="527750" cy="513083"/>
          </a:xfrm>
          <a:prstGeom prst="rect">
            <a:avLst/>
          </a:prstGeom>
        </p:spPr>
      </p:pic>
      <p:sp>
        <p:nvSpPr>
          <p:cNvPr id="16" name="Flussdiagramm: Verbinder 15">
            <a:extLst>
              <a:ext uri="{FF2B5EF4-FFF2-40B4-BE49-F238E27FC236}">
                <a16:creationId xmlns:a16="http://schemas.microsoft.com/office/drawing/2014/main" id="{552C4CA6-7B96-720B-AF87-51BE41EE198D}"/>
              </a:ext>
            </a:extLst>
          </p:cNvPr>
          <p:cNvSpPr/>
          <p:nvPr/>
        </p:nvSpPr>
        <p:spPr>
          <a:xfrm>
            <a:off x="6667425" y="1902965"/>
            <a:ext cx="66886" cy="5481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17" name="Flussdiagramm: Verbinder 16">
            <a:extLst>
              <a:ext uri="{FF2B5EF4-FFF2-40B4-BE49-F238E27FC236}">
                <a16:creationId xmlns:a16="http://schemas.microsoft.com/office/drawing/2014/main" id="{F54301E2-8A4D-36B8-6819-55F0958426D6}"/>
              </a:ext>
            </a:extLst>
          </p:cNvPr>
          <p:cNvSpPr/>
          <p:nvPr/>
        </p:nvSpPr>
        <p:spPr>
          <a:xfrm>
            <a:off x="6558762" y="1983386"/>
            <a:ext cx="66886" cy="5481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18" name="Flussdiagramm: Verbinder 17">
            <a:extLst>
              <a:ext uri="{FF2B5EF4-FFF2-40B4-BE49-F238E27FC236}">
                <a16:creationId xmlns:a16="http://schemas.microsoft.com/office/drawing/2014/main" id="{3FEB00F7-2D28-0706-8EB5-FE4022DCC5D2}"/>
              </a:ext>
            </a:extLst>
          </p:cNvPr>
          <p:cNvSpPr/>
          <p:nvPr/>
        </p:nvSpPr>
        <p:spPr>
          <a:xfrm>
            <a:off x="6525319" y="1861853"/>
            <a:ext cx="66886" cy="5481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  <p:sp>
        <p:nvSpPr>
          <p:cNvPr id="19" name="Flussdiagramm: Verbinder 18">
            <a:extLst>
              <a:ext uri="{FF2B5EF4-FFF2-40B4-BE49-F238E27FC236}">
                <a16:creationId xmlns:a16="http://schemas.microsoft.com/office/drawing/2014/main" id="{0CFDD469-892B-FADB-5EA7-FD8BE1073E72}"/>
              </a:ext>
            </a:extLst>
          </p:cNvPr>
          <p:cNvSpPr/>
          <p:nvPr/>
        </p:nvSpPr>
        <p:spPr>
          <a:xfrm>
            <a:off x="6579933" y="1708252"/>
            <a:ext cx="66886" cy="5481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-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905018888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Simulations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endParaRPr lang="de-AT" dirty="0"/>
          </a:p>
        </p:txBody>
      </p:sp>
      <p:pic>
        <p:nvPicPr>
          <p:cNvPr id="6" name="Grafik 5" descr="Ein Bild, das Kreis enthält.&#10;&#10;Automatisch generierte Beschreibung">
            <a:extLst>
              <a:ext uri="{FF2B5EF4-FFF2-40B4-BE49-F238E27FC236}">
                <a16:creationId xmlns:a16="http://schemas.microsoft.com/office/drawing/2014/main" id="{826139CC-779A-A170-456E-A69DE8EF29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78" t="26950" r="30383" b="24223"/>
          <a:stretch/>
        </p:blipFill>
        <p:spPr>
          <a:xfrm>
            <a:off x="277504" y="1682161"/>
            <a:ext cx="1510353" cy="1281682"/>
          </a:xfrm>
          <a:prstGeom prst="rect">
            <a:avLst/>
          </a:prstGeom>
        </p:spPr>
      </p:pic>
      <p:pic>
        <p:nvPicPr>
          <p:cNvPr id="8" name="Grafik 7" descr="Ein Bild, das Zylinder, Licht enthält.&#10;&#10;Automatisch generierte Beschreibung">
            <a:extLst>
              <a:ext uri="{FF2B5EF4-FFF2-40B4-BE49-F238E27FC236}">
                <a16:creationId xmlns:a16="http://schemas.microsoft.com/office/drawing/2014/main" id="{40EE25EA-B8EC-A576-4446-BB1A28583F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705" t="29892" r="34086" b="29655"/>
          <a:stretch/>
        </p:blipFill>
        <p:spPr>
          <a:xfrm>
            <a:off x="4718944" y="1704399"/>
            <a:ext cx="1305636" cy="128168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0EA45AF-968C-FBD1-698E-3566FDC3C1FF}"/>
              </a:ext>
            </a:extLst>
          </p:cNvPr>
          <p:cNvSpPr txBox="1"/>
          <p:nvPr/>
        </p:nvSpPr>
        <p:spPr>
          <a:xfrm>
            <a:off x="277504" y="3203443"/>
            <a:ext cx="16559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>
                <a:latin typeface="Tw Cen MT" panose="020B0602020104020603" pitchFamily="34" charset="0"/>
              </a:rPr>
              <a:t>Basic </a:t>
            </a:r>
            <a:r>
              <a:rPr lang="de-AT" sz="1500" dirty="0" err="1">
                <a:latin typeface="Tw Cen MT" panose="020B0602020104020603" pitchFamily="34" charset="0"/>
              </a:rPr>
              <a:t>Configuration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D1BB2F-B3E8-9250-EDC0-719D975691B6}"/>
              </a:ext>
            </a:extLst>
          </p:cNvPr>
          <p:cNvSpPr txBox="1"/>
          <p:nvPr/>
        </p:nvSpPr>
        <p:spPr>
          <a:xfrm>
            <a:off x="2551196" y="3203442"/>
            <a:ext cx="117051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 err="1">
                <a:latin typeface="Tw Cen MT" panose="020B0602020104020603" pitchFamily="34" charset="0"/>
              </a:rPr>
              <a:t>Optimization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1BD4B8A-1A5C-E625-B612-EA25E343A27A}"/>
              </a:ext>
            </a:extLst>
          </p:cNvPr>
          <p:cNvSpPr txBox="1"/>
          <p:nvPr/>
        </p:nvSpPr>
        <p:spPr>
          <a:xfrm>
            <a:off x="6384206" y="3213154"/>
            <a:ext cx="21031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>
                <a:latin typeface="Tw Cen MT" panose="020B0602020104020603" pitchFamily="34" charset="0"/>
              </a:rPr>
              <a:t>Experimental </a:t>
            </a:r>
            <a:r>
              <a:rPr lang="de-AT" sz="1500" dirty="0" err="1">
                <a:latin typeface="Tw Cen MT" panose="020B0602020104020603" pitchFamily="34" charset="0"/>
              </a:rPr>
              <a:t>Verification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D3B98C2-3307-A2B8-286C-83833979EC6C}"/>
              </a:ext>
            </a:extLst>
          </p:cNvPr>
          <p:cNvSpPr txBox="1"/>
          <p:nvPr/>
        </p:nvSpPr>
        <p:spPr>
          <a:xfrm>
            <a:off x="4566253" y="3214157"/>
            <a:ext cx="16110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 err="1">
                <a:latin typeface="Tw Cen MT" panose="020B0602020104020603" pitchFamily="34" charset="0"/>
              </a:rPr>
              <a:t>Mechanical</a:t>
            </a:r>
            <a:r>
              <a:rPr lang="de-AT" sz="1500" dirty="0">
                <a:latin typeface="Tw Cen MT" panose="020B0602020104020603" pitchFamily="34" charset="0"/>
              </a:rPr>
              <a:t> Design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D60545B-49D5-E111-91C6-50BB22FEE16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4" t="18730" r="38198" b="30466"/>
          <a:stretch/>
        </p:blipFill>
        <p:spPr bwMode="auto">
          <a:xfrm>
            <a:off x="6753230" y="1735429"/>
            <a:ext cx="1096371" cy="1092032"/>
          </a:xfrm>
          <a:prstGeom prst="rect">
            <a:avLst/>
          </a:prstGeom>
          <a:noFill/>
        </p:spPr>
      </p:pic>
      <p:pic>
        <p:nvPicPr>
          <p:cNvPr id="15" name="Grafik 14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3BDEF43E-A836-351A-AFCF-EC115B9BC7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055" r="36292"/>
          <a:stretch/>
        </p:blipFill>
        <p:spPr>
          <a:xfrm>
            <a:off x="2345432" y="1556560"/>
            <a:ext cx="807913" cy="873589"/>
          </a:xfrm>
          <a:prstGeom prst="rect">
            <a:avLst/>
          </a:prstGeom>
        </p:spPr>
      </p:pic>
      <p:pic>
        <p:nvPicPr>
          <p:cNvPr id="17" name="Grafik 16" descr="Ein Bild, das Screenshot, Farbigkeit, Grafiken, Licht enthält.&#10;&#10;Automatisch generierte Beschreibung">
            <a:extLst>
              <a:ext uri="{FF2B5EF4-FFF2-40B4-BE49-F238E27FC236}">
                <a16:creationId xmlns:a16="http://schemas.microsoft.com/office/drawing/2014/main" id="{1432850C-2EE6-3A7E-C65C-98B45604339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766" t="36968" r="34676" b="26630"/>
          <a:stretch/>
        </p:blipFill>
        <p:spPr>
          <a:xfrm>
            <a:off x="3176048" y="1867262"/>
            <a:ext cx="898901" cy="363869"/>
          </a:xfrm>
          <a:prstGeom prst="rect">
            <a:avLst/>
          </a:prstGeom>
        </p:spPr>
      </p:pic>
      <p:pic>
        <p:nvPicPr>
          <p:cNvPr id="19" name="Grafik 18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63F45541-A3DA-6A1E-33F3-BA0418DB0B1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7165" t="42793" r="35967" b="26630"/>
          <a:stretch/>
        </p:blipFill>
        <p:spPr>
          <a:xfrm>
            <a:off x="2405401" y="2500696"/>
            <a:ext cx="770647" cy="274039"/>
          </a:xfrm>
          <a:prstGeom prst="rect">
            <a:avLst/>
          </a:prstGeom>
        </p:spPr>
      </p:pic>
      <p:pic>
        <p:nvPicPr>
          <p:cNvPr id="21" name="Grafik 20" descr="Ein Bild, das Screenshot, Farbigkeit, Display enthält.&#10;&#10;Automatisch generierte Beschreibung">
            <a:extLst>
              <a:ext uri="{FF2B5EF4-FFF2-40B4-BE49-F238E27FC236}">
                <a16:creationId xmlns:a16="http://schemas.microsoft.com/office/drawing/2014/main" id="{91A4255B-1A46-0790-A3D2-DD3B4F7E53F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7463" t="34567" r="35522" b="26630"/>
          <a:stretch/>
        </p:blipFill>
        <p:spPr>
          <a:xfrm>
            <a:off x="3230945" y="2395384"/>
            <a:ext cx="809560" cy="36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886628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Simulations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endParaRPr lang="de-AT" dirty="0"/>
          </a:p>
        </p:txBody>
      </p:sp>
      <p:pic>
        <p:nvPicPr>
          <p:cNvPr id="6" name="Grafik 5" descr="Ein Bild, das Kreis enthält.&#10;&#10;Automatisch generierte Beschreibung">
            <a:extLst>
              <a:ext uri="{FF2B5EF4-FFF2-40B4-BE49-F238E27FC236}">
                <a16:creationId xmlns:a16="http://schemas.microsoft.com/office/drawing/2014/main" id="{826139CC-779A-A170-456E-A69DE8EF29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78" t="26950" r="30383" b="24223"/>
          <a:stretch/>
        </p:blipFill>
        <p:spPr>
          <a:xfrm>
            <a:off x="277504" y="1682161"/>
            <a:ext cx="1510353" cy="1281682"/>
          </a:xfrm>
          <a:prstGeom prst="rect">
            <a:avLst/>
          </a:prstGeom>
        </p:spPr>
      </p:pic>
      <p:pic>
        <p:nvPicPr>
          <p:cNvPr id="8" name="Grafik 7" descr="Ein Bild, das Zylinder, Licht enthält.&#10;&#10;Automatisch generierte Beschreibung">
            <a:extLst>
              <a:ext uri="{FF2B5EF4-FFF2-40B4-BE49-F238E27FC236}">
                <a16:creationId xmlns:a16="http://schemas.microsoft.com/office/drawing/2014/main" id="{40EE25EA-B8EC-A576-4446-BB1A28583F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</a:blip>
          <a:srcRect l="24705" t="29892" r="34086" b="29655"/>
          <a:stretch/>
        </p:blipFill>
        <p:spPr>
          <a:xfrm>
            <a:off x="4718944" y="1704399"/>
            <a:ext cx="1305636" cy="128168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0EA45AF-968C-FBD1-698E-3566FDC3C1FF}"/>
              </a:ext>
            </a:extLst>
          </p:cNvPr>
          <p:cNvSpPr txBox="1"/>
          <p:nvPr/>
        </p:nvSpPr>
        <p:spPr>
          <a:xfrm>
            <a:off x="277504" y="3203443"/>
            <a:ext cx="16559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>
                <a:latin typeface="Tw Cen MT" panose="020B0602020104020603" pitchFamily="34" charset="0"/>
              </a:rPr>
              <a:t>Basic </a:t>
            </a:r>
            <a:r>
              <a:rPr lang="de-AT" sz="1500" dirty="0" err="1">
                <a:latin typeface="Tw Cen MT" panose="020B0602020104020603" pitchFamily="34" charset="0"/>
              </a:rPr>
              <a:t>Configuration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D60545B-49D5-E111-91C6-50BB22FEE1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4" t="18730" r="38198" b="30466"/>
          <a:stretch/>
        </p:blipFill>
        <p:spPr bwMode="auto">
          <a:xfrm>
            <a:off x="6753230" y="1735429"/>
            <a:ext cx="1096371" cy="1092032"/>
          </a:xfrm>
          <a:prstGeom prst="rect">
            <a:avLst/>
          </a:prstGeom>
          <a:noFill/>
        </p:spPr>
      </p:pic>
      <p:pic>
        <p:nvPicPr>
          <p:cNvPr id="15" name="Grafik 14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3BDEF43E-A836-351A-AFCF-EC115B9BC7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35000"/>
          </a:blip>
          <a:srcRect l="24055" r="36292"/>
          <a:stretch/>
        </p:blipFill>
        <p:spPr>
          <a:xfrm>
            <a:off x="2345432" y="1556560"/>
            <a:ext cx="807913" cy="873589"/>
          </a:xfrm>
          <a:prstGeom prst="rect">
            <a:avLst/>
          </a:prstGeom>
        </p:spPr>
      </p:pic>
      <p:pic>
        <p:nvPicPr>
          <p:cNvPr id="17" name="Grafik 16" descr="Ein Bild, das Screenshot, Farbigkeit, Grafiken, Licht enthält.&#10;&#10;Automatisch generierte Beschreibung">
            <a:extLst>
              <a:ext uri="{FF2B5EF4-FFF2-40B4-BE49-F238E27FC236}">
                <a16:creationId xmlns:a16="http://schemas.microsoft.com/office/drawing/2014/main" id="{1432850C-2EE6-3A7E-C65C-98B45604339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35000"/>
          </a:blip>
          <a:srcRect l="26766" t="36968" r="34676" b="26630"/>
          <a:stretch/>
        </p:blipFill>
        <p:spPr>
          <a:xfrm>
            <a:off x="3176048" y="1867262"/>
            <a:ext cx="898901" cy="363869"/>
          </a:xfrm>
          <a:prstGeom prst="rect">
            <a:avLst/>
          </a:prstGeom>
        </p:spPr>
      </p:pic>
      <p:pic>
        <p:nvPicPr>
          <p:cNvPr id="19" name="Grafik 18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63F45541-A3DA-6A1E-33F3-BA0418DB0B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l="27165" t="42793" r="35967" b="26630"/>
          <a:stretch/>
        </p:blipFill>
        <p:spPr>
          <a:xfrm>
            <a:off x="2405401" y="2500696"/>
            <a:ext cx="770647" cy="274039"/>
          </a:xfrm>
          <a:prstGeom prst="rect">
            <a:avLst/>
          </a:prstGeom>
        </p:spPr>
      </p:pic>
      <p:pic>
        <p:nvPicPr>
          <p:cNvPr id="21" name="Grafik 20" descr="Ein Bild, das Screenshot, Farbigkeit, Display enthält.&#10;&#10;Automatisch generierte Beschreibung">
            <a:extLst>
              <a:ext uri="{FF2B5EF4-FFF2-40B4-BE49-F238E27FC236}">
                <a16:creationId xmlns:a16="http://schemas.microsoft.com/office/drawing/2014/main" id="{91A4255B-1A46-0790-A3D2-DD3B4F7E53F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35000"/>
          </a:blip>
          <a:srcRect l="27463" t="34567" r="35522" b="26630"/>
          <a:stretch/>
        </p:blipFill>
        <p:spPr>
          <a:xfrm>
            <a:off x="3230945" y="2395384"/>
            <a:ext cx="809560" cy="363869"/>
          </a:xfrm>
          <a:prstGeom prst="rect">
            <a:avLst/>
          </a:prstGeom>
        </p:spPr>
      </p:pic>
      <p:sp>
        <p:nvSpPr>
          <p:cNvPr id="4" name="Textplatzhalter 4">
            <a:extLst>
              <a:ext uri="{FF2B5EF4-FFF2-40B4-BE49-F238E27FC236}">
                <a16:creationId xmlns:a16="http://schemas.microsoft.com/office/drawing/2014/main" id="{D7626EBE-2537-F0E9-3946-886624305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8596" y="3940674"/>
            <a:ext cx="4736359" cy="180533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Pierce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COMSOL AC/DC module and charged particle tracing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Electric particle field interaction</a:t>
            </a:r>
          </a:p>
          <a:p>
            <a:endParaRPr lang="en-US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811968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err="1"/>
              <a:t>Simulations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COMSOL </a:t>
            </a:r>
            <a:r>
              <a:rPr lang="de-AT" dirty="0" err="1"/>
              <a:t>Multiphysics</a:t>
            </a:r>
            <a:endParaRPr lang="de-AT" dirty="0"/>
          </a:p>
        </p:txBody>
      </p:sp>
      <p:pic>
        <p:nvPicPr>
          <p:cNvPr id="6" name="Grafik 5" descr="Ein Bild, das Kreis enthält.&#10;&#10;Automatisch generierte Beschreibung">
            <a:extLst>
              <a:ext uri="{FF2B5EF4-FFF2-40B4-BE49-F238E27FC236}">
                <a16:creationId xmlns:a16="http://schemas.microsoft.com/office/drawing/2014/main" id="{826139CC-779A-A170-456E-A69DE8EF29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l="12078" t="26950" r="30383" b="24223"/>
          <a:stretch/>
        </p:blipFill>
        <p:spPr>
          <a:xfrm>
            <a:off x="277504" y="1682161"/>
            <a:ext cx="1510353" cy="1281682"/>
          </a:xfrm>
          <a:prstGeom prst="rect">
            <a:avLst/>
          </a:prstGeom>
        </p:spPr>
      </p:pic>
      <p:pic>
        <p:nvPicPr>
          <p:cNvPr id="8" name="Grafik 7" descr="Ein Bild, das Zylinder, Licht enthält.&#10;&#10;Automatisch generierte Beschreibung">
            <a:extLst>
              <a:ext uri="{FF2B5EF4-FFF2-40B4-BE49-F238E27FC236}">
                <a16:creationId xmlns:a16="http://schemas.microsoft.com/office/drawing/2014/main" id="{40EE25EA-B8EC-A576-4446-BB1A28583F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</a:blip>
          <a:srcRect l="24705" t="29892" r="34086" b="29655"/>
          <a:stretch/>
        </p:blipFill>
        <p:spPr>
          <a:xfrm>
            <a:off x="4718944" y="1704399"/>
            <a:ext cx="1305636" cy="128168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5ED1BB2F-B3E8-9250-EDC0-719D975691B6}"/>
              </a:ext>
            </a:extLst>
          </p:cNvPr>
          <p:cNvSpPr txBox="1"/>
          <p:nvPr/>
        </p:nvSpPr>
        <p:spPr>
          <a:xfrm>
            <a:off x="2551196" y="3203442"/>
            <a:ext cx="117051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500" dirty="0" err="1">
                <a:latin typeface="Tw Cen MT" panose="020B0602020104020603" pitchFamily="34" charset="0"/>
              </a:rPr>
              <a:t>Optimization</a:t>
            </a:r>
            <a:endParaRPr lang="en-AT" sz="1500" dirty="0">
              <a:latin typeface="Tw Cen MT" panose="020B0602020104020603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D60545B-49D5-E111-91C6-50BB22FEE1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4" t="18730" r="38198" b="30466"/>
          <a:stretch/>
        </p:blipFill>
        <p:spPr bwMode="auto">
          <a:xfrm>
            <a:off x="6753230" y="1735429"/>
            <a:ext cx="1096371" cy="1092032"/>
          </a:xfrm>
          <a:prstGeom prst="rect">
            <a:avLst/>
          </a:prstGeom>
          <a:noFill/>
        </p:spPr>
      </p:pic>
      <p:pic>
        <p:nvPicPr>
          <p:cNvPr id="15" name="Grafik 14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3BDEF43E-A836-351A-AFCF-EC115B9BC7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</a:blip>
          <a:srcRect l="24055" r="36292"/>
          <a:stretch/>
        </p:blipFill>
        <p:spPr>
          <a:xfrm>
            <a:off x="2345432" y="1556560"/>
            <a:ext cx="807913" cy="873589"/>
          </a:xfrm>
          <a:prstGeom prst="rect">
            <a:avLst/>
          </a:prstGeom>
        </p:spPr>
      </p:pic>
      <p:pic>
        <p:nvPicPr>
          <p:cNvPr id="17" name="Grafik 16" descr="Ein Bild, das Screenshot, Farbigkeit, Grafiken, Licht enthält.&#10;&#10;Automatisch generierte Beschreibung">
            <a:extLst>
              <a:ext uri="{FF2B5EF4-FFF2-40B4-BE49-F238E27FC236}">
                <a16:creationId xmlns:a16="http://schemas.microsoft.com/office/drawing/2014/main" id="{1432850C-2EE6-3A7E-C65C-98B45604339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</a:blip>
          <a:srcRect l="26766" t="36968" r="34676" b="26630"/>
          <a:stretch/>
        </p:blipFill>
        <p:spPr>
          <a:xfrm>
            <a:off x="3176048" y="1867262"/>
            <a:ext cx="898901" cy="363869"/>
          </a:xfrm>
          <a:prstGeom prst="rect">
            <a:avLst/>
          </a:prstGeom>
        </p:spPr>
      </p:pic>
      <p:pic>
        <p:nvPicPr>
          <p:cNvPr id="19" name="Grafik 18" descr="Ein Bild, das Screenshot, Farbigkeit, Grafiken, Design enthält.&#10;&#10;Automatisch generierte Beschreibung">
            <a:extLst>
              <a:ext uri="{FF2B5EF4-FFF2-40B4-BE49-F238E27FC236}">
                <a16:creationId xmlns:a16="http://schemas.microsoft.com/office/drawing/2014/main" id="{63F45541-A3DA-6A1E-33F3-BA0418DB0B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/>
          </a:blip>
          <a:srcRect l="27165" t="42793" r="35967" b="26630"/>
          <a:stretch/>
        </p:blipFill>
        <p:spPr>
          <a:xfrm>
            <a:off x="2405401" y="2500696"/>
            <a:ext cx="770647" cy="274039"/>
          </a:xfrm>
          <a:prstGeom prst="rect">
            <a:avLst/>
          </a:prstGeom>
        </p:spPr>
      </p:pic>
      <p:pic>
        <p:nvPicPr>
          <p:cNvPr id="21" name="Grafik 20" descr="Ein Bild, das Screenshot, Farbigkeit, Display enthält.&#10;&#10;Automatisch generierte Beschreibung">
            <a:extLst>
              <a:ext uri="{FF2B5EF4-FFF2-40B4-BE49-F238E27FC236}">
                <a16:creationId xmlns:a16="http://schemas.microsoft.com/office/drawing/2014/main" id="{91A4255B-1A46-0790-A3D2-DD3B4F7E53F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/>
          </a:blip>
          <a:srcRect l="27463" t="34567" r="35522" b="26630"/>
          <a:stretch/>
        </p:blipFill>
        <p:spPr>
          <a:xfrm>
            <a:off x="3230945" y="2395384"/>
            <a:ext cx="809560" cy="363869"/>
          </a:xfrm>
          <a:prstGeom prst="rect">
            <a:avLst/>
          </a:prstGeom>
        </p:spPr>
      </p:pic>
      <p:sp>
        <p:nvSpPr>
          <p:cNvPr id="4" name="Textplatzhalter 4">
            <a:extLst>
              <a:ext uri="{FF2B5EF4-FFF2-40B4-BE49-F238E27FC236}">
                <a16:creationId xmlns:a16="http://schemas.microsoft.com/office/drawing/2014/main" id="{D7626EBE-2537-F0E9-3946-886624305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05401" y="3954185"/>
            <a:ext cx="4348740" cy="180533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Parametric sweeps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Dimensions </a:t>
            </a:r>
          </a:p>
          <a:p>
            <a:pPr marL="644525" lvl="1" indent="-285750">
              <a:buFont typeface="Wingdings" panose="05000000000000000000" pitchFamily="2" charset="2"/>
              <a:buChar char="§"/>
            </a:pPr>
            <a:r>
              <a:rPr lang="en-US" dirty="0">
                <a:cs typeface="Segoe UI" panose="020B0502040204020203" pitchFamily="34" charset="0"/>
              </a:rPr>
              <a:t>Electric Potentials</a:t>
            </a:r>
          </a:p>
          <a:p>
            <a:endParaRPr lang="en-US" dirty="0">
              <a:cs typeface="Segoe UI" panose="020B0502040204020203" pitchFamily="34" charset="0"/>
            </a:endParaRPr>
          </a:p>
          <a:p>
            <a:endParaRPr lang="en-US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89904"/>
      </p:ext>
    </p:extLst>
  </p:cSld>
  <p:clrMapOvr>
    <a:masterClrMapping/>
  </p:clrMapOvr>
  <p:transition advTm="41918">
    <p:fade/>
  </p:transition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16 zu 9 FOTEC" id="{F2A8453B-7522-453B-8B90-91DBFEE2BA25}" vid="{0AE2A61E-C2C1-4086-9000-D81B91510DE0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FOTEC Powerpoint 16 zu 9</Template>
  <TotalTime>2043</TotalTime>
  <Words>1294</Words>
  <Application>Microsoft Office PowerPoint</Application>
  <PresentationFormat>Bildschirmpräsentation (16:9)</PresentationFormat>
  <Paragraphs>292</Paragraphs>
  <Slides>19</Slides>
  <Notes>19</Notes>
  <HiddenSlides>4</HiddenSlides>
  <MMClips>1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9" baseType="lpstr">
      <vt:lpstr>Arial</vt:lpstr>
      <vt:lpstr>Calibri</vt:lpstr>
      <vt:lpstr>Montserrat</vt:lpstr>
      <vt:lpstr>Montserrat Light</vt:lpstr>
      <vt:lpstr>Montserrat Semi</vt:lpstr>
      <vt:lpstr>Segoe UI</vt:lpstr>
      <vt:lpstr>Symbol</vt:lpstr>
      <vt:lpstr>Tw Cen MT</vt:lpstr>
      <vt:lpstr>Wingdings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Bettiol</dc:creator>
  <cp:lastModifiedBy>Linda Oster - FOTEC</cp:lastModifiedBy>
  <cp:revision>235</cp:revision>
  <cp:lastPrinted>2016-11-22T18:10:23Z</cp:lastPrinted>
  <dcterms:created xsi:type="dcterms:W3CDTF">2023-03-13T10:45:00Z</dcterms:created>
  <dcterms:modified xsi:type="dcterms:W3CDTF">2024-10-02T15:20:12Z</dcterms:modified>
</cp:coreProperties>
</file>