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2.xml" ContentType="application/vnd.openxmlformats-officedocument.themeOverride+xml"/>
  <Override PartName="/ppt/notesSlides/notesSlide1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3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4.xml" ContentType="application/vnd.openxmlformats-officedocument.themeOverr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1"/>
  </p:notesMasterIdLst>
  <p:handoutMasterIdLst>
    <p:handoutMasterId r:id="rId32"/>
  </p:handoutMasterIdLst>
  <p:sldIdLst>
    <p:sldId id="633" r:id="rId2"/>
    <p:sldId id="716" r:id="rId3"/>
    <p:sldId id="634" r:id="rId4"/>
    <p:sldId id="599" r:id="rId5"/>
    <p:sldId id="714" r:id="rId6"/>
    <p:sldId id="785" r:id="rId7"/>
    <p:sldId id="789" r:id="rId8"/>
    <p:sldId id="803" r:id="rId9"/>
    <p:sldId id="810" r:id="rId10"/>
    <p:sldId id="814" r:id="rId11"/>
    <p:sldId id="811" r:id="rId12"/>
    <p:sldId id="812" r:id="rId13"/>
    <p:sldId id="818" r:id="rId14"/>
    <p:sldId id="819" r:id="rId15"/>
    <p:sldId id="616" r:id="rId16"/>
    <p:sldId id="805" r:id="rId17"/>
    <p:sldId id="809" r:id="rId18"/>
    <p:sldId id="806" r:id="rId19"/>
    <p:sldId id="815" r:id="rId20"/>
    <p:sldId id="796" r:id="rId21"/>
    <p:sldId id="816" r:id="rId22"/>
    <p:sldId id="641" r:id="rId23"/>
    <p:sldId id="668" r:id="rId24"/>
    <p:sldId id="817" r:id="rId25"/>
    <p:sldId id="705" r:id="rId26"/>
    <p:sldId id="706" r:id="rId27"/>
    <p:sldId id="581" r:id="rId28"/>
    <p:sldId id="629" r:id="rId29"/>
    <p:sldId id="673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822433"/>
    <a:srgbClr val="F3F9FA"/>
    <a:srgbClr val="E7F3F4"/>
    <a:srgbClr val="B9CB7E"/>
    <a:srgbClr val="4472C4"/>
    <a:srgbClr val="FFFFFF"/>
    <a:srgbClr val="000000"/>
    <a:srgbClr val="DCEFF0"/>
    <a:srgbClr val="FF7F3F"/>
    <a:srgbClr val="F3F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3447" autoAdjust="0"/>
  </p:normalViewPr>
  <p:slideViewPr>
    <p:cSldViewPr snapToGrid="0">
      <p:cViewPr varScale="1">
        <p:scale>
          <a:sx n="66" d="100"/>
          <a:sy n="66" d="100"/>
        </p:scale>
        <p:origin x="600" y="4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H:\Other%20computers\My%20Laptop\PhD\8.%20Papers%20&amp;%20Conferences\9.%20GBR%20Mesh%20FGM\Simulations\1.%20New%20FGM%20Circ%20Pores%20Linear\1.%20MP+Cauchy%20Param.%20LP%200,01-0,1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H:\Other%20computers\My%20Laptop\PhD\8.%20Papers%20&amp;%20Conferences\9.%20GBR%20Mesh%20FGM\Simulations\1.%20New%20FGM%20Circ%20Pores%20Linear\1.%20MP+Cauchy%20Param.%20LP%200,01-0,1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H:\Other%20computers\My%20Laptop\PhD\8.%20Papers%20&amp;%20Conferences\9.%20GBR%20Mesh%20FGM\Simulations\1.%20New%20FGM%20Circ%20Pores%20Linear\1.%20MP+Cauchy%20Param.%20LP%200,01-0,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A1111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bg1">
                  <a:lumMod val="50000"/>
                </a:schemeClr>
              </a:solidFill>
              <a:ln w="9525">
                <a:noFill/>
              </a:ln>
              <a:effectLst/>
            </c:spPr>
          </c:marker>
          <c:xVal>
            <c:numRef>
              <c:f>('NP 9 0.01-0.09 PLA'!$B$7,'NP 9 0.01-0.09 PLA'!$B$12,'NP 9 0.01-0.09 PLA'!$B$17,'NP 9 0.01-0.09 PLA'!$B$22,'NP 9 0.01-0.09 PLA'!$B$27,'NP 9 0.01-0.09 PLA'!$B$32,'NP 9 0.01-0.09 PLA'!$B$37,'NP 9 0.01-0.09 PLA'!$B$42,'NP 9 0.01-0.09 PLA'!$B$47)</c:f>
              <c:numCache>
                <c:formatCode>General</c:formatCode>
                <c:ptCount val="9"/>
                <c:pt idx="0">
                  <c:v>0.01</c:v>
                </c:pt>
                <c:pt idx="1">
                  <c:v>0.02</c:v>
                </c:pt>
                <c:pt idx="2">
                  <c:v>0.03</c:v>
                </c:pt>
                <c:pt idx="3">
                  <c:v>0.04</c:v>
                </c:pt>
                <c:pt idx="4">
                  <c:v>0.05</c:v>
                </c:pt>
                <c:pt idx="5">
                  <c:v>0.06</c:v>
                </c:pt>
                <c:pt idx="6">
                  <c:v>6.9999999999999896E-2</c:v>
                </c:pt>
                <c:pt idx="7">
                  <c:v>0.08</c:v>
                </c:pt>
                <c:pt idx="8">
                  <c:v>0.09</c:v>
                </c:pt>
              </c:numCache>
            </c:numRef>
          </c:xVal>
          <c:yVal>
            <c:numRef>
              <c:f>('NP 9 0.01-0.09 PLA'!$J$7,'NP 9 0.01-0.09 PLA'!$J$12,'NP 9 0.01-0.09 PLA'!$J$17,'NP 9 0.01-0.09 PLA'!$J$22,'NP 9 0.01-0.09 PLA'!$J$27,'NP 9 0.01-0.09 PLA'!$J$32,'NP 9 0.01-0.09 PLA'!$J$37,'NP 9 0.01-0.09 PLA'!$J$42,'NP 9 0.01-0.09 PLA'!$J$47,'NP 9 0.01-0.09 PLA'!$J$52,'NP 9 0.01-0.09 PLA'!$J$57,'NP 9 0.01-0.09 PLA'!$J$62,'NP 9 0.01-0.09 PLA'!$J$67,'NP 9 0.01-0.09 PLA'!$J$72,'NP 9 0.01-0.09 PLA'!$J$77,'NP 9 0.01-0.09 PLA'!$J$82,'NP 9 0.01-0.09 PLA'!$J$87,'NP 9 0.01-0.09 PLA'!$J$92,'NP 9 0.01-0.09 PLA'!$J$97,'NP 9 0.01-0.09 PLA'!$J$102)</c:f>
              <c:numCache>
                <c:formatCode>0.0000</c:formatCode>
                <c:ptCount val="20"/>
                <c:pt idx="0">
                  <c:v>4.0765063360465801</c:v>
                </c:pt>
                <c:pt idx="1">
                  <c:v>3.86145968516984</c:v>
                </c:pt>
                <c:pt idx="2">
                  <c:v>3.54182488041182</c:v>
                </c:pt>
                <c:pt idx="3">
                  <c:v>3.1580613569720399</c:v>
                </c:pt>
                <c:pt idx="4">
                  <c:v>2.7450964611454398</c:v>
                </c:pt>
                <c:pt idx="5">
                  <c:v>2.3270024765756201</c:v>
                </c:pt>
                <c:pt idx="6">
                  <c:v>1.9165165012725101</c:v>
                </c:pt>
                <c:pt idx="7">
                  <c:v>1.5164704357311221</c:v>
                </c:pt>
                <c:pt idx="8">
                  <c:v>1.122407913873996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458-4841-8475-AB3573114D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86031007"/>
        <c:axId val="1786031839"/>
      </c:scatterChart>
      <c:valAx>
        <c:axId val="1786031007"/>
        <c:scaling>
          <c:orientation val="minMax"/>
        </c:scaling>
        <c:delete val="1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sz="1400" b="1" dirty="0"/>
                  <a:t>Pore Size (</a:t>
                </a:r>
                <a:r>
                  <a:rPr lang="en-US" sz="1400" b="1" i="0" dirty="0">
                    <a:latin typeface="Cambria Math" panose="02040503050406030204" pitchFamily="18" charset="0"/>
                    <a:ea typeface="ＭＳ Ｐゴシック" panose="020B0600070205080204" pitchFamily="34" charset="-128"/>
                  </a:rPr>
                  <a:t>𝒍</a:t>
                </a:r>
                <a:r>
                  <a:rPr lang="en-US" sz="1400" b="1" i="0" baseline="0" dirty="0">
                    <a:latin typeface="Cambria Math" panose="02040503050406030204" pitchFamily="18" charset="0"/>
                    <a:ea typeface="ＭＳ Ｐゴシック" panose="020B0600070205080204" pitchFamily="34" charset="-128"/>
                  </a:rPr>
                  <a:t> </a:t>
                </a:r>
                <a:r>
                  <a:rPr lang="en-US" sz="1400" b="1" i="0" dirty="0">
                    <a:latin typeface="Cambria Math" panose="02040503050406030204" pitchFamily="18" charset="0"/>
                    <a:ea typeface="ＭＳ Ｐゴシック" panose="020B0600070205080204" pitchFamily="34" charset="-128"/>
                  </a:rPr>
                  <a:t>𝒑</a:t>
                </a:r>
                <a:r>
                  <a:rPr lang="en-GB" sz="1400" b="1" dirty="0"/>
                  <a:t>)</a:t>
                </a:r>
              </a:p>
            </c:rich>
          </c:tx>
          <c:layout>
            <c:manualLayout>
              <c:xMode val="edge"/>
              <c:yMode val="edge"/>
              <c:x val="0.66285146769755443"/>
              <c:y val="0.8488083499308887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crossAx val="1786031839"/>
        <c:crossesAt val="-0.5"/>
        <c:crossBetween val="midCat"/>
      </c:valAx>
      <c:valAx>
        <c:axId val="1786031839"/>
        <c:scaling>
          <c:orientation val="minMax"/>
        </c:scaling>
        <c:delete val="1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minorGridlines>
          <c:spPr>
            <a:ln w="9525" cap="flat" cmpd="sng" algn="ctr">
              <a:noFill/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500" b="1" dirty="0"/>
                  <a:t>Stiffness</a:t>
                </a:r>
                <a:r>
                  <a:rPr lang="en-US" sz="1500" b="1" baseline="0" dirty="0"/>
                  <a:t> Parameters</a:t>
                </a:r>
                <a:endParaRPr lang="en-US" sz="1500" b="1" dirty="0"/>
              </a:p>
            </c:rich>
          </c:tx>
          <c:layout>
            <c:manualLayout>
              <c:xMode val="edge"/>
              <c:yMode val="edge"/>
              <c:x val="2.0833274930062613E-2"/>
              <c:y val="7.9179373319837612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0000" sourceLinked="1"/>
        <c:majorTickMark val="out"/>
        <c:minorTickMark val="none"/>
        <c:tickLblPos val="nextTo"/>
        <c:crossAx val="1786031007"/>
        <c:crossesAt val="-0.5"/>
        <c:crossBetween val="midCat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A1111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bg1">
                  <a:lumMod val="50000"/>
                </a:schemeClr>
              </a:solidFill>
              <a:ln w="9525">
                <a:noFill/>
              </a:ln>
              <a:effectLst/>
            </c:spPr>
          </c:marker>
          <c:xVal>
            <c:numRef>
              <c:f>('NP 9 0.01-0.09 PLA'!$B$7,'NP 9 0.01-0.09 PLA'!$B$12,'NP 9 0.01-0.09 PLA'!$B$17,'NP 9 0.01-0.09 PLA'!$B$22,'NP 9 0.01-0.09 PLA'!$B$27,'NP 9 0.01-0.09 PLA'!$B$32,'NP 9 0.01-0.09 PLA'!$B$37,'NP 9 0.01-0.09 PLA'!$B$42,'NP 9 0.01-0.09 PLA'!$B$47)</c:f>
              <c:numCache>
                <c:formatCode>General</c:formatCode>
                <c:ptCount val="9"/>
                <c:pt idx="0">
                  <c:v>0.01</c:v>
                </c:pt>
                <c:pt idx="1">
                  <c:v>0.02</c:v>
                </c:pt>
                <c:pt idx="2">
                  <c:v>0.03</c:v>
                </c:pt>
                <c:pt idx="3">
                  <c:v>0.04</c:v>
                </c:pt>
                <c:pt idx="4">
                  <c:v>0.05</c:v>
                </c:pt>
                <c:pt idx="5">
                  <c:v>0.06</c:v>
                </c:pt>
                <c:pt idx="6">
                  <c:v>6.9999999999999896E-2</c:v>
                </c:pt>
                <c:pt idx="7">
                  <c:v>0.08</c:v>
                </c:pt>
                <c:pt idx="8">
                  <c:v>0.09</c:v>
                </c:pt>
              </c:numCache>
            </c:numRef>
          </c:xVal>
          <c:yVal>
            <c:numRef>
              <c:f>('NP 9 0.01-0.09 PLA'!$J$7,'NP 9 0.01-0.09 PLA'!$J$12,'NP 9 0.01-0.09 PLA'!$J$17,'NP 9 0.01-0.09 PLA'!$J$22,'NP 9 0.01-0.09 PLA'!$J$27,'NP 9 0.01-0.09 PLA'!$J$32,'NP 9 0.01-0.09 PLA'!$J$37,'NP 9 0.01-0.09 PLA'!$J$42,'NP 9 0.01-0.09 PLA'!$J$47,'NP 9 0.01-0.09 PLA'!$J$52,'NP 9 0.01-0.09 PLA'!$J$57,'NP 9 0.01-0.09 PLA'!$J$62,'NP 9 0.01-0.09 PLA'!$J$67,'NP 9 0.01-0.09 PLA'!$J$72,'NP 9 0.01-0.09 PLA'!$J$77,'NP 9 0.01-0.09 PLA'!$J$82,'NP 9 0.01-0.09 PLA'!$J$87,'NP 9 0.01-0.09 PLA'!$J$92,'NP 9 0.01-0.09 PLA'!$J$97,'NP 9 0.01-0.09 PLA'!$J$102)</c:f>
              <c:numCache>
                <c:formatCode>0.0000</c:formatCode>
                <c:ptCount val="20"/>
                <c:pt idx="0">
                  <c:v>4.0765063360465801</c:v>
                </c:pt>
                <c:pt idx="1">
                  <c:v>3.86145968516984</c:v>
                </c:pt>
                <c:pt idx="2">
                  <c:v>3.54182488041182</c:v>
                </c:pt>
                <c:pt idx="3">
                  <c:v>3.1580613569720399</c:v>
                </c:pt>
                <c:pt idx="4">
                  <c:v>2.7450964611454398</c:v>
                </c:pt>
                <c:pt idx="5">
                  <c:v>2.3270024765756201</c:v>
                </c:pt>
                <c:pt idx="6">
                  <c:v>1.9165165012725101</c:v>
                </c:pt>
                <c:pt idx="7">
                  <c:v>1.5164704357311221</c:v>
                </c:pt>
                <c:pt idx="8">
                  <c:v>1.122407913873996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53A-49DE-8CB9-01938FCAA7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86031007"/>
        <c:axId val="1786031839"/>
      </c:scatterChart>
      <c:valAx>
        <c:axId val="1786031007"/>
        <c:scaling>
          <c:orientation val="minMax"/>
        </c:scaling>
        <c:delete val="1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sz="1400" b="1" dirty="0"/>
                  <a:t>Pore Size (</a:t>
                </a:r>
                <a:r>
                  <a:rPr lang="en-US" sz="1400" b="1" i="0" dirty="0">
                    <a:latin typeface="Cambria Math" panose="02040503050406030204" pitchFamily="18" charset="0"/>
                    <a:ea typeface="ＭＳ Ｐゴシック" panose="020B0600070205080204" pitchFamily="34" charset="-128"/>
                  </a:rPr>
                  <a:t>𝒍</a:t>
                </a:r>
                <a:r>
                  <a:rPr lang="en-US" sz="1400" b="1" i="0" baseline="0" dirty="0">
                    <a:latin typeface="Cambria Math" panose="02040503050406030204" pitchFamily="18" charset="0"/>
                    <a:ea typeface="ＭＳ Ｐゴシック" panose="020B0600070205080204" pitchFamily="34" charset="-128"/>
                  </a:rPr>
                  <a:t> </a:t>
                </a:r>
                <a:r>
                  <a:rPr lang="en-US" sz="1400" b="1" i="0" dirty="0">
                    <a:latin typeface="Cambria Math" panose="02040503050406030204" pitchFamily="18" charset="0"/>
                    <a:ea typeface="ＭＳ Ｐゴシック" panose="020B0600070205080204" pitchFamily="34" charset="-128"/>
                  </a:rPr>
                  <a:t>𝒑</a:t>
                </a:r>
                <a:r>
                  <a:rPr lang="en-GB" sz="1400" b="1" dirty="0"/>
                  <a:t>)</a:t>
                </a:r>
              </a:p>
            </c:rich>
          </c:tx>
          <c:layout>
            <c:manualLayout>
              <c:xMode val="edge"/>
              <c:yMode val="edge"/>
              <c:x val="0.66285146769755443"/>
              <c:y val="0.8488083499308887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crossAx val="1786031839"/>
        <c:crossesAt val="-0.5"/>
        <c:crossBetween val="midCat"/>
      </c:valAx>
      <c:valAx>
        <c:axId val="1786031839"/>
        <c:scaling>
          <c:orientation val="minMax"/>
        </c:scaling>
        <c:delete val="1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minorGridlines>
          <c:spPr>
            <a:ln w="9525" cap="flat" cmpd="sng" algn="ctr">
              <a:noFill/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500" b="1" dirty="0"/>
                  <a:t>Stiffness</a:t>
                </a:r>
                <a:r>
                  <a:rPr lang="en-US" sz="1500" b="1" baseline="0" dirty="0"/>
                  <a:t> Parameters</a:t>
                </a:r>
                <a:endParaRPr lang="en-US" sz="1500" b="1" dirty="0"/>
              </a:p>
            </c:rich>
          </c:tx>
          <c:layout>
            <c:manualLayout>
              <c:xMode val="edge"/>
              <c:yMode val="edge"/>
              <c:x val="2.0833274930062613E-2"/>
              <c:y val="7.9179373319837612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0000" sourceLinked="1"/>
        <c:majorTickMark val="out"/>
        <c:minorTickMark val="none"/>
        <c:tickLblPos val="nextTo"/>
        <c:crossAx val="1786031007"/>
        <c:crossesAt val="-0.5"/>
        <c:crossBetween val="midCat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847499587799867"/>
          <c:y val="6.6880377479169903E-2"/>
          <c:w val="0.83822849400047361"/>
          <c:h val="0.82115555121495376"/>
        </c:manualLayout>
      </c:layout>
      <c:scatterChart>
        <c:scatterStyle val="lineMarker"/>
        <c:varyColors val="0"/>
        <c:ser>
          <c:idx val="0"/>
          <c:order val="0"/>
          <c:tx>
            <c:v>A1111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bg1">
                  <a:lumMod val="50000"/>
                </a:schemeClr>
              </a:solidFill>
              <a:ln w="9525">
                <a:noFill/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poly"/>
            <c:order val="4"/>
            <c:dispRSqr val="1"/>
            <c:dispEq val="1"/>
            <c:trendlineLbl>
              <c:layout>
                <c:manualLayout>
                  <c:x val="7.8757188708319742E-2"/>
                  <c:y val="0.10312702945546096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2000" b="1" i="0" u="none" strike="noStrike" kern="1200" baseline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en-US" sz="1800" b="1" baseline="0" dirty="0"/>
                      <a:t>y = ax</a:t>
                    </a:r>
                    <a:r>
                      <a:rPr lang="en-US" sz="1800" b="1" baseline="30000" dirty="0"/>
                      <a:t>4</a:t>
                    </a:r>
                    <a:r>
                      <a:rPr lang="en-US" sz="1800" b="1" baseline="0" dirty="0"/>
                      <a:t> + bx</a:t>
                    </a:r>
                    <a:r>
                      <a:rPr lang="en-US" sz="1800" b="1" baseline="30000" dirty="0"/>
                      <a:t>3</a:t>
                    </a:r>
                    <a:r>
                      <a:rPr lang="en-US" sz="1800" b="1" baseline="0" dirty="0"/>
                      <a:t> +cx</a:t>
                    </a:r>
                    <a:r>
                      <a:rPr lang="en-US" sz="1800" b="1" baseline="30000" dirty="0"/>
                      <a:t>2</a:t>
                    </a:r>
                    <a:r>
                      <a:rPr lang="en-US" sz="1800" b="1" baseline="0" dirty="0"/>
                      <a:t> + dx + e</a:t>
                    </a:r>
                    <a:br>
                      <a:rPr lang="en-US" sz="1800" b="1" baseline="0" dirty="0"/>
                    </a:br>
                    <a:r>
                      <a:rPr lang="en-US" sz="1800" b="1" baseline="0" dirty="0"/>
                      <a:t>R² = 1</a:t>
                    </a:r>
                    <a:endParaRPr lang="en-US" sz="1800" b="1" dirty="0"/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000" b="1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en-US"/>
                </a:p>
              </c:txPr>
            </c:trendlineLbl>
          </c:trendline>
          <c:xVal>
            <c:numRef>
              <c:f>('NP 9 0.01-0.09 PLA'!$B$7,'NP 9 0.01-0.09 PLA'!$B$12,'NP 9 0.01-0.09 PLA'!$B$17,'NP 9 0.01-0.09 PLA'!$B$22,'NP 9 0.01-0.09 PLA'!$B$27,'NP 9 0.01-0.09 PLA'!$B$32,'NP 9 0.01-0.09 PLA'!$B$37,'NP 9 0.01-0.09 PLA'!$B$42,'NP 9 0.01-0.09 PLA'!$B$47)</c:f>
              <c:numCache>
                <c:formatCode>General</c:formatCode>
                <c:ptCount val="9"/>
                <c:pt idx="0">
                  <c:v>0.01</c:v>
                </c:pt>
                <c:pt idx="1">
                  <c:v>0.02</c:v>
                </c:pt>
                <c:pt idx="2">
                  <c:v>0.03</c:v>
                </c:pt>
                <c:pt idx="3">
                  <c:v>0.04</c:v>
                </c:pt>
                <c:pt idx="4">
                  <c:v>0.05</c:v>
                </c:pt>
                <c:pt idx="5">
                  <c:v>0.06</c:v>
                </c:pt>
                <c:pt idx="6">
                  <c:v>6.9999999999999896E-2</c:v>
                </c:pt>
                <c:pt idx="7">
                  <c:v>0.08</c:v>
                </c:pt>
                <c:pt idx="8">
                  <c:v>0.09</c:v>
                </c:pt>
              </c:numCache>
            </c:numRef>
          </c:xVal>
          <c:yVal>
            <c:numRef>
              <c:f>('NP 9 0.01-0.09 PLA'!$J$7,'NP 9 0.01-0.09 PLA'!$J$12,'NP 9 0.01-0.09 PLA'!$J$17,'NP 9 0.01-0.09 PLA'!$J$22,'NP 9 0.01-0.09 PLA'!$J$27,'NP 9 0.01-0.09 PLA'!$J$32,'NP 9 0.01-0.09 PLA'!$J$37,'NP 9 0.01-0.09 PLA'!$J$42,'NP 9 0.01-0.09 PLA'!$J$47,'NP 9 0.01-0.09 PLA'!$J$52,'NP 9 0.01-0.09 PLA'!$J$57,'NP 9 0.01-0.09 PLA'!$J$62,'NP 9 0.01-0.09 PLA'!$J$67,'NP 9 0.01-0.09 PLA'!$J$72,'NP 9 0.01-0.09 PLA'!$J$77,'NP 9 0.01-0.09 PLA'!$J$82,'NP 9 0.01-0.09 PLA'!$J$87,'NP 9 0.01-0.09 PLA'!$J$92,'NP 9 0.01-0.09 PLA'!$J$97,'NP 9 0.01-0.09 PLA'!$J$102)</c:f>
              <c:numCache>
                <c:formatCode>0.0000</c:formatCode>
                <c:ptCount val="20"/>
                <c:pt idx="0">
                  <c:v>4.0765063360465801</c:v>
                </c:pt>
                <c:pt idx="1">
                  <c:v>3.86145968516984</c:v>
                </c:pt>
                <c:pt idx="2">
                  <c:v>3.54182488041182</c:v>
                </c:pt>
                <c:pt idx="3">
                  <c:v>3.1580613569720399</c:v>
                </c:pt>
                <c:pt idx="4">
                  <c:v>2.7450964611454398</c:v>
                </c:pt>
                <c:pt idx="5">
                  <c:v>2.3270024765756201</c:v>
                </c:pt>
                <c:pt idx="6">
                  <c:v>1.9165165012725101</c:v>
                </c:pt>
                <c:pt idx="7">
                  <c:v>1.5164704357311221</c:v>
                </c:pt>
                <c:pt idx="8">
                  <c:v>1.122407913873996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BC1-4E44-B6FA-330E2DF5CE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86031007"/>
        <c:axId val="1786031839"/>
      </c:scatterChart>
      <c:valAx>
        <c:axId val="1786031007"/>
        <c:scaling>
          <c:orientation val="minMax"/>
        </c:scaling>
        <c:delete val="1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sz="1400" b="1" dirty="0"/>
                  <a:t>Pore Size (</a:t>
                </a:r>
                <a:r>
                  <a:rPr lang="en-US" sz="1400" b="1" i="0" dirty="0">
                    <a:latin typeface="Cambria Math" panose="02040503050406030204" pitchFamily="18" charset="0"/>
                    <a:ea typeface="ＭＳ Ｐゴシック" panose="020B0600070205080204" pitchFamily="34" charset="-128"/>
                  </a:rPr>
                  <a:t>𝒍𝒑)</a:t>
                </a:r>
                <a:endParaRPr lang="en-GB" sz="1400" b="1" dirty="0"/>
              </a:p>
            </c:rich>
          </c:tx>
          <c:layout>
            <c:manualLayout>
              <c:xMode val="edge"/>
              <c:yMode val="edge"/>
              <c:x val="0.62686280367992431"/>
              <c:y val="0.8849947067353455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crossAx val="1786031839"/>
        <c:crossesAt val="-0.5"/>
        <c:crossBetween val="midCat"/>
      </c:valAx>
      <c:valAx>
        <c:axId val="1786031839"/>
        <c:scaling>
          <c:orientation val="minMax"/>
        </c:scaling>
        <c:delete val="1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minorGridlines>
          <c:spPr>
            <a:ln w="9525" cap="flat" cmpd="sng" algn="ctr">
              <a:noFill/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400" b="1" dirty="0"/>
                  <a:t>Stiffness</a:t>
                </a:r>
                <a:r>
                  <a:rPr lang="en-US" sz="1400" b="1" baseline="0" dirty="0"/>
                  <a:t> Parameters</a:t>
                </a:r>
                <a:endParaRPr lang="en-US" sz="1400" b="1" dirty="0"/>
              </a:p>
            </c:rich>
          </c:tx>
          <c:layout>
            <c:manualLayout>
              <c:xMode val="edge"/>
              <c:yMode val="edge"/>
              <c:x val="2.0833333333333332E-2"/>
              <c:y val="5.1534862490014835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0000" sourceLinked="1"/>
        <c:majorTickMark val="out"/>
        <c:minorTickMark val="none"/>
        <c:tickLblPos val="nextTo"/>
        <c:crossAx val="1786031007"/>
        <c:crossesAt val="-0.5"/>
        <c:crossBetween val="midCat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71CFE24-0E7D-899F-0177-45A391FCC0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66FE6C-22D8-0AE5-34AC-5E6F98FBB35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6EB16E-0AFA-4A10-92AC-3FF7F2B968E4}" type="datetimeFigureOut">
              <a:rPr lang="en-GB" smtClean="0"/>
              <a:t>22/10/2024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EA4EA2-90D4-8180-43C4-824DB862FEC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801248-D7CC-2FA2-77B0-95219CE6CA2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19D335-A17B-40AC-8AC1-3CE5E7644DF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57469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63734A-201B-4B50-A34B-84CA8D5633F3}" type="datetimeFigureOut">
              <a:rPr lang="en-US" smtClean="0"/>
              <a:t>10/22/2024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FD4B18-BA0A-4C6C-BD62-D9F9A85FAEA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13452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>
            <a:extLst>
              <a:ext uri="{FF2B5EF4-FFF2-40B4-BE49-F238E27FC236}">
                <a16:creationId xmlns:a16="http://schemas.microsoft.com/office/drawing/2014/main" id="{E6750472-B84D-47A5-86BD-3B35DCDBE6F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>
            <a:extLst>
              <a:ext uri="{FF2B5EF4-FFF2-40B4-BE49-F238E27FC236}">
                <a16:creationId xmlns:a16="http://schemas.microsoft.com/office/drawing/2014/main" id="{5A346260-5C03-4582-B1E4-F1C9D281FB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b="0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algn="justLow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70569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algn="justLow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6534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algn="justLow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57329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32686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63995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5678979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36392630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26010230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25052387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Low">
              <a:lnSpc>
                <a:spcPct val="107000"/>
              </a:lnSpc>
              <a:spcAft>
                <a:spcPts val="846"/>
              </a:spcAft>
            </a:pPr>
            <a:endParaRPr lang="en-US" sz="19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178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46"/>
              </a:spcAft>
            </a:pPr>
            <a:endParaRPr lang="en-US" sz="13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0539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Low">
              <a:lnSpc>
                <a:spcPct val="107000"/>
              </a:lnSpc>
              <a:spcAft>
                <a:spcPts val="846"/>
              </a:spcAft>
            </a:pPr>
            <a:endParaRPr lang="en-US" sz="19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78662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Low">
              <a:lnSpc>
                <a:spcPct val="107000"/>
              </a:lnSpc>
              <a:spcAft>
                <a:spcPts val="846"/>
              </a:spcAft>
            </a:pPr>
            <a:endParaRPr lang="en-US" sz="19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4580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Low">
              <a:lnSpc>
                <a:spcPct val="107000"/>
              </a:lnSpc>
              <a:spcAft>
                <a:spcPts val="846"/>
              </a:spcAft>
            </a:pPr>
            <a:endParaRPr lang="en-US" sz="19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774589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Low">
              <a:lnSpc>
                <a:spcPct val="107000"/>
              </a:lnSpc>
              <a:spcAft>
                <a:spcPts val="846"/>
              </a:spcAft>
            </a:pPr>
            <a:endParaRPr lang="en-US" sz="19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178326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Low">
              <a:lnSpc>
                <a:spcPct val="107000"/>
              </a:lnSpc>
              <a:spcAft>
                <a:spcPts val="846"/>
              </a:spcAft>
            </a:pPr>
            <a:endParaRPr lang="en-US" sz="19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70847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Low">
              <a:lnSpc>
                <a:spcPct val="107000"/>
              </a:lnSpc>
              <a:spcAft>
                <a:spcPts val="846"/>
              </a:spcAft>
            </a:pPr>
            <a:endParaRPr lang="en-US" sz="19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25857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Low">
              <a:lnSpc>
                <a:spcPct val="107000"/>
              </a:lnSpc>
              <a:spcAft>
                <a:spcPts val="846"/>
              </a:spcAft>
            </a:pPr>
            <a:endParaRPr lang="en-US" sz="19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55798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algn="justLow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89779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Low">
              <a:lnSpc>
                <a:spcPct val="107000"/>
              </a:lnSpc>
              <a:spcAft>
                <a:spcPts val="846"/>
              </a:spcAft>
            </a:pPr>
            <a:endParaRPr lang="en-US" sz="19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0883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1758914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5582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61995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3894528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algn="justLow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9971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1868186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algn="justLow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2824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1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1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AEEE739-982C-497F-AABC-7EBB319EE46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6766E-0EE5-4F04-BDA6-708FB643BD9C}" type="datetime1">
              <a:rPr lang="it-IT" altLang="en-US" smtClean="0"/>
              <a:t>22/10/2024</a:t>
            </a:fld>
            <a:endParaRPr lang="it-IT" alt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0A6E77F-C99D-4E6B-A4C2-86D26E96C34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dirty="0"/>
              <a:t>Titolo Presentazione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8D47675-C8CB-40C9-A22D-F6EB62DC6CC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dirty="0"/>
              <a:t>Pagina </a:t>
            </a:r>
            <a:fld id="{8CFC8DF3-142A-432C-9351-976AD15516D6}" type="slidenum">
              <a:rPr lang="it-IT" altLang="en-US" smtClean="0"/>
              <a:pPr>
                <a:defRPr/>
              </a:pPr>
              <a:t>‹#›</a:t>
            </a:fld>
            <a:endParaRPr lang="it-IT" altLang="en-US" dirty="0"/>
          </a:p>
        </p:txBody>
      </p:sp>
    </p:spTree>
    <p:extLst>
      <p:ext uri="{BB962C8B-B14F-4D97-AF65-F5344CB8AC3E}">
        <p14:creationId xmlns:p14="http://schemas.microsoft.com/office/powerpoint/2010/main" val="2113104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9902D84-9D96-4C7B-A5A2-D4B779026EE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90C84F-71F7-4446-A5D3-7A564FB7148C}" type="datetime1">
              <a:rPr lang="it-IT" altLang="en-US" smtClean="0"/>
              <a:t>22/10/2024</a:t>
            </a:fld>
            <a:endParaRPr lang="it-IT" alt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CE7CB8E-9DF9-4B3D-82D1-7E62DA08DA2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dirty="0"/>
              <a:t>Titolo Presentazione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2F93CE7-555A-4E9E-B340-23F9BB004E8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dirty="0"/>
              <a:t>Pagina </a:t>
            </a:r>
            <a:fld id="{48D74A01-6F85-4C18-B774-4415AAE7BBD4}" type="slidenum">
              <a:rPr lang="it-IT" altLang="en-US" smtClean="0"/>
              <a:pPr>
                <a:defRPr/>
              </a:pPr>
              <a:t>‹#›</a:t>
            </a:fld>
            <a:endParaRPr lang="it-IT" altLang="en-US" dirty="0"/>
          </a:p>
        </p:txBody>
      </p:sp>
    </p:spTree>
    <p:extLst>
      <p:ext uri="{BB962C8B-B14F-4D97-AF65-F5344CB8AC3E}">
        <p14:creationId xmlns:p14="http://schemas.microsoft.com/office/powerpoint/2010/main" val="3720252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8755" y="409581"/>
            <a:ext cx="2518833" cy="54578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8021" y="409581"/>
            <a:ext cx="7357533" cy="54578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B381A0F-6A93-4AE2-A371-693C192799D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9981A1-01DE-4D22-827F-B1BA7C6DCD55}" type="datetime1">
              <a:rPr lang="it-IT" altLang="en-US" smtClean="0"/>
              <a:t>22/10/2024</a:t>
            </a:fld>
            <a:endParaRPr lang="it-IT" alt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602F3B2-76CE-4D0E-996E-1D681371270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dirty="0"/>
              <a:t>Titolo Presentazione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81574A1-9B0B-427D-A363-343AEE61F1D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dirty="0"/>
              <a:t>Pagina </a:t>
            </a:r>
            <a:fld id="{A3BDD479-C925-47BF-97F1-1D5A5CA3B7C6}" type="slidenum">
              <a:rPr lang="it-IT" altLang="en-US" smtClean="0"/>
              <a:pPr>
                <a:defRPr/>
              </a:pPr>
              <a:t>‹#›</a:t>
            </a:fld>
            <a:endParaRPr lang="it-IT" altLang="en-US" dirty="0"/>
          </a:p>
        </p:txBody>
      </p:sp>
    </p:spTree>
    <p:extLst>
      <p:ext uri="{BB962C8B-B14F-4D97-AF65-F5344CB8AC3E}">
        <p14:creationId xmlns:p14="http://schemas.microsoft.com/office/powerpoint/2010/main" val="12232239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20" y="409581"/>
            <a:ext cx="10079567" cy="581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488021" y="1752600"/>
            <a:ext cx="4938183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9400" y="1752600"/>
            <a:ext cx="4938184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F6CA388-8758-4DC8-AD1B-90B07018FAF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9A90C7-90B2-40CD-B469-09FB6B3B30A3}" type="datetime1">
              <a:rPr lang="it-IT" altLang="en-US" smtClean="0"/>
              <a:t>22/10/2024</a:t>
            </a:fld>
            <a:endParaRPr lang="it-IT" alt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4621FFC-24FF-4DAB-8665-DCABF1CD068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dirty="0"/>
              <a:t>Titolo Presentazione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CC66592-E938-40A8-9D6C-67A382A70BE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dirty="0"/>
              <a:t>Pagina </a:t>
            </a:r>
            <a:fld id="{EFAAD330-A9E7-461D-A00C-95B20F4385E0}" type="slidenum">
              <a:rPr lang="it-IT" altLang="en-US" smtClean="0"/>
              <a:pPr>
                <a:defRPr/>
              </a:pPr>
              <a:t>‹#›</a:t>
            </a:fld>
            <a:endParaRPr lang="it-IT" altLang="en-US" dirty="0"/>
          </a:p>
        </p:txBody>
      </p:sp>
    </p:spTree>
    <p:extLst>
      <p:ext uri="{BB962C8B-B14F-4D97-AF65-F5344CB8AC3E}">
        <p14:creationId xmlns:p14="http://schemas.microsoft.com/office/powerpoint/2010/main" val="39579096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20" y="409581"/>
            <a:ext cx="10079567" cy="581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488020" y="1752600"/>
            <a:ext cx="10079567" cy="41148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18FD544-833E-435E-AF29-217D25AC765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A861E-4215-491A-B270-6815311DBAD0}" type="datetime1">
              <a:rPr lang="it-IT" altLang="en-US" smtClean="0"/>
              <a:t>22/10/2024</a:t>
            </a:fld>
            <a:endParaRPr lang="it-IT" alt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14FC230-E2EE-4386-A858-6C93F499E06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dirty="0"/>
              <a:t>Titolo Presentazione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3100078-8E0C-48B1-AB48-E5CCE73B302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dirty="0"/>
              <a:t>Pagina </a:t>
            </a:r>
            <a:fld id="{73898091-D3B0-4DBC-AF92-17758B6504FC}" type="slidenum">
              <a:rPr lang="it-IT" altLang="en-US" smtClean="0"/>
              <a:pPr>
                <a:defRPr/>
              </a:pPr>
              <a:t>‹#›</a:t>
            </a:fld>
            <a:endParaRPr lang="it-IT" altLang="en-US" dirty="0"/>
          </a:p>
        </p:txBody>
      </p:sp>
    </p:spTree>
    <p:extLst>
      <p:ext uri="{BB962C8B-B14F-4D97-AF65-F5344CB8AC3E}">
        <p14:creationId xmlns:p14="http://schemas.microsoft.com/office/powerpoint/2010/main" val="5395200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20" y="409581"/>
            <a:ext cx="10079567" cy="581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488020" y="1752600"/>
            <a:ext cx="10079567" cy="41148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CEC8D7D-3523-4C5F-A633-A84E3A9DB54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4DCA2-332C-478E-AA74-1FA48C4B2D7E}" type="datetime1">
              <a:rPr lang="it-IT" altLang="en-US" smtClean="0"/>
              <a:t>22/10/2024</a:t>
            </a:fld>
            <a:endParaRPr lang="it-IT" alt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1CCD3FE-A58D-484E-9481-0A633980E6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dirty="0"/>
              <a:t>Titolo Presentazione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5CCCA74-CCEE-4DD5-A476-9046956724B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dirty="0"/>
              <a:t>Pagina </a:t>
            </a:r>
            <a:fld id="{FF6952D3-8B7E-495F-9CEE-C006D50136C2}" type="slidenum">
              <a:rPr lang="it-IT" altLang="en-US" smtClean="0"/>
              <a:pPr>
                <a:defRPr/>
              </a:pPr>
              <a:t>‹#›</a:t>
            </a:fld>
            <a:endParaRPr lang="it-IT" altLang="en-US" dirty="0"/>
          </a:p>
        </p:txBody>
      </p:sp>
    </p:spTree>
    <p:extLst>
      <p:ext uri="{BB962C8B-B14F-4D97-AF65-F5344CB8AC3E}">
        <p14:creationId xmlns:p14="http://schemas.microsoft.com/office/powerpoint/2010/main" val="3789398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93D9EE8-A64F-449C-AEC2-9CAA4EEC2BE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EA3212-C495-4122-8A3E-D4F73DF8347F}" type="datetime1">
              <a:rPr lang="it-IT" altLang="en-US" smtClean="0"/>
              <a:t>22/10/2024</a:t>
            </a:fld>
            <a:endParaRPr lang="it-IT" alt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63C5057-0EBB-4E7C-927E-E1CEFB96168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dirty="0"/>
              <a:t>Titolo Presentazione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73999C9-31A9-4C8B-A049-04F7093BDB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9610203" y="6231326"/>
            <a:ext cx="2540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dirty="0"/>
              <a:t>Pagina </a:t>
            </a:r>
            <a:fld id="{2780327B-D601-4ACF-BB2C-9F603DCDF26D}" type="slidenum">
              <a:rPr lang="it-IT" altLang="en-US" smtClean="0"/>
              <a:pPr>
                <a:defRPr/>
              </a:pPr>
              <a:t>‹#›</a:t>
            </a:fld>
            <a:endParaRPr lang="it-IT" altLang="en-US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2E5E75BC-82B8-62B5-B103-F82D318BAF5A}"/>
              </a:ext>
            </a:extLst>
          </p:cNvPr>
          <p:cNvSpPr txBox="1">
            <a:spLocks/>
          </p:cNvSpPr>
          <p:nvPr userDrawn="1"/>
        </p:nvSpPr>
        <p:spPr bwMode="auto">
          <a:xfrm>
            <a:off x="9652000" y="6482794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8987">
              <a:defRPr/>
            </a:pPr>
            <a:fld id="{2780327B-D601-4ACF-BB2C-9F603DCDF26D}" type="slidenum">
              <a:rPr lang="it-IT" altLang="en-US" sz="1600" smtClean="0">
                <a:solidFill>
                  <a:schemeClr val="bg1"/>
                </a:solidFill>
                <a:latin typeface="Arial"/>
                <a:ea typeface="ＭＳ Ｐゴシック"/>
              </a:rPr>
              <a:pPr defTabSz="1218987">
                <a:defRPr/>
              </a:pPr>
              <a:t>‹#›</a:t>
            </a:fld>
            <a:r>
              <a:rPr lang="it-IT" altLang="en-US" sz="1600" dirty="0">
                <a:solidFill>
                  <a:schemeClr val="bg1"/>
                </a:solidFill>
                <a:latin typeface="Arial"/>
                <a:ea typeface="ＭＳ Ｐゴシック"/>
              </a:rPr>
              <a:t>/26</a:t>
            </a:r>
            <a:endParaRPr lang="it-IT" altLang="en-US" dirty="0">
              <a:solidFill>
                <a:schemeClr val="bg1"/>
              </a:solidFill>
              <a:latin typeface="Arial"/>
              <a:ea typeface="ＭＳ Ｐゴシック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E9FB2AA-11B6-7AB6-63A6-423E3CDBFF9A}"/>
              </a:ext>
            </a:extLst>
          </p:cNvPr>
          <p:cNvSpPr txBox="1"/>
          <p:nvPr userDrawn="1"/>
        </p:nvSpPr>
        <p:spPr>
          <a:xfrm>
            <a:off x="1822944" y="6476720"/>
            <a:ext cx="9810256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>
                <a:solidFill>
                  <a:srgbClr val="FFFFFF"/>
                </a:solidFill>
                <a:latin typeface="Arial"/>
                <a:ea typeface="ＭＳ Ｐゴシック"/>
              </a:rPr>
              <a:t>Developing 2D and 3D Micropolar FEM Models for Porous GBR Meshes in Dentistry Applications </a:t>
            </a:r>
          </a:p>
        </p:txBody>
      </p:sp>
      <p:pic>
        <p:nvPicPr>
          <p:cNvPr id="9" name="Picture 8" descr="A close-up of a blue and green background&#10;&#10;Description automatically generated">
            <a:extLst>
              <a:ext uri="{FF2B5EF4-FFF2-40B4-BE49-F238E27FC236}">
                <a16:creationId xmlns:a16="http://schemas.microsoft.com/office/drawing/2014/main" id="{0AE21D72-4364-D3DF-D032-84542F0FB84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9047"/>
            <a:ext cx="1828799" cy="758952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632CA71-C8D9-3637-4505-3E1221238597}"/>
              </a:ext>
            </a:extLst>
          </p:cNvPr>
          <p:cNvCxnSpPr/>
          <p:nvPr userDrawn="1"/>
        </p:nvCxnSpPr>
        <p:spPr bwMode="auto">
          <a:xfrm>
            <a:off x="1625600" y="6111746"/>
            <a:ext cx="10566401" cy="0"/>
          </a:xfrm>
          <a:prstGeom prst="line">
            <a:avLst/>
          </a:prstGeom>
          <a:noFill/>
          <a:ln w="38100" cap="flat" cmpd="sng" algn="ctr">
            <a:solidFill>
              <a:srgbClr val="B9CB7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645758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4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9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81A77E2-A57D-4C82-893F-42D0A58CB9E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0FFCA4-8E5C-45B7-88FE-58BD3E06D659}" type="datetime1">
              <a:rPr lang="it-IT" altLang="en-US" smtClean="0"/>
              <a:t>22/10/2024</a:t>
            </a:fld>
            <a:endParaRPr lang="it-IT" altLang="en-US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A06D9A6-D5AC-428B-84C5-8977FD0E76D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dirty="0"/>
              <a:t>Titolo Presentazione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A4FC73F-EBAC-4DD0-9075-CE5264C7B7B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dirty="0"/>
              <a:t>Pagina </a:t>
            </a:r>
            <a:fld id="{D67E9893-AF67-440C-91BD-1E2D1480E88B}" type="slidenum">
              <a:rPr lang="it-IT" altLang="en-US" smtClean="0"/>
              <a:pPr>
                <a:defRPr/>
              </a:pPr>
              <a:t>‹#›</a:t>
            </a:fld>
            <a:endParaRPr lang="it-IT" altLang="en-US" dirty="0"/>
          </a:p>
        </p:txBody>
      </p:sp>
    </p:spTree>
    <p:extLst>
      <p:ext uri="{BB962C8B-B14F-4D97-AF65-F5344CB8AC3E}">
        <p14:creationId xmlns:p14="http://schemas.microsoft.com/office/powerpoint/2010/main" val="407596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8021" y="1752600"/>
            <a:ext cx="4938183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29400" y="1752600"/>
            <a:ext cx="4938184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AE5941-86B7-4EBD-AC3A-7E59836D828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F4D39-E876-43F2-B3DE-4FE1B97BB694}" type="datetime1">
              <a:rPr lang="it-IT" altLang="en-US" smtClean="0"/>
              <a:t>22/10/2024</a:t>
            </a:fld>
            <a:endParaRPr lang="it-IT" alt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9EA4C18-4B6A-4682-83F0-32524BDC0E1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dirty="0"/>
              <a:t>Titolo Presentazione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9198CFA-92DE-416B-AF53-27A2825BA89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dirty="0"/>
              <a:t>Pagina </a:t>
            </a:r>
            <a:fld id="{5D8A8EC2-A488-4ED7-9553-FD4429973355}" type="slidenum">
              <a:rPr lang="it-IT" altLang="en-US" smtClean="0"/>
              <a:pPr>
                <a:defRPr/>
              </a:pPr>
              <a:t>‹#›</a:t>
            </a:fld>
            <a:endParaRPr lang="it-IT" altLang="en-US" dirty="0"/>
          </a:p>
        </p:txBody>
      </p:sp>
    </p:spTree>
    <p:extLst>
      <p:ext uri="{BB962C8B-B14F-4D97-AF65-F5344CB8AC3E}">
        <p14:creationId xmlns:p14="http://schemas.microsoft.com/office/powerpoint/2010/main" val="4040434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9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9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F09D9C7A-B9B7-4ED2-AD55-F433B784F1E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78E43-9C0C-4D7B-ADF3-88880CA4E76C}" type="datetime1">
              <a:rPr lang="it-IT" altLang="en-US" smtClean="0"/>
              <a:t>22/10/2024</a:t>
            </a:fld>
            <a:endParaRPr lang="it-IT" altLang="en-US" dirty="0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9E0A7D7-ED40-4507-9C10-19A0FA33096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dirty="0"/>
              <a:t>Titolo Presentazione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E502042F-5430-4A2A-AC34-88FCAA05C29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dirty="0"/>
              <a:t>Pagina </a:t>
            </a:r>
            <a:fld id="{AA40CD7D-BF39-441C-AFC3-C342C7F0CC0A}" type="slidenum">
              <a:rPr lang="it-IT" altLang="en-US" smtClean="0"/>
              <a:pPr>
                <a:defRPr/>
              </a:pPr>
              <a:t>‹#›</a:t>
            </a:fld>
            <a:endParaRPr lang="it-IT" altLang="en-US" dirty="0"/>
          </a:p>
        </p:txBody>
      </p:sp>
    </p:spTree>
    <p:extLst>
      <p:ext uri="{BB962C8B-B14F-4D97-AF65-F5344CB8AC3E}">
        <p14:creationId xmlns:p14="http://schemas.microsoft.com/office/powerpoint/2010/main" val="343225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AADAA31A-BBAF-4881-8E42-954538B64B2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D6BD78-F43C-4BAE-A0EF-A731EAE4D3C2}" type="datetime1">
              <a:rPr lang="it-IT" altLang="en-US" smtClean="0"/>
              <a:t>22/10/2024</a:t>
            </a:fld>
            <a:endParaRPr lang="it-IT" altLang="en-US" dirty="0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F86E98D3-8EC3-467D-BDC6-E39909C0B5B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dirty="0"/>
              <a:t>Titolo Presentazione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825ACD73-5D74-44BB-A4E9-737E0EFADE5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dirty="0"/>
              <a:t>Pagina </a:t>
            </a:r>
            <a:fld id="{CA07AF08-8320-44B0-943B-DD0BD3B34532}" type="slidenum">
              <a:rPr lang="it-IT" altLang="en-US" smtClean="0"/>
              <a:pPr>
                <a:defRPr/>
              </a:pPr>
              <a:t>‹#›</a:t>
            </a:fld>
            <a:endParaRPr lang="it-IT" altLang="en-US" dirty="0"/>
          </a:p>
        </p:txBody>
      </p:sp>
    </p:spTree>
    <p:extLst>
      <p:ext uri="{BB962C8B-B14F-4D97-AF65-F5344CB8AC3E}">
        <p14:creationId xmlns:p14="http://schemas.microsoft.com/office/powerpoint/2010/main" val="1141960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A19597CA-CFAE-4701-8F39-1841D827D56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914581-78E7-4DFF-ACC2-49F3C13DC1FF}" type="datetime1">
              <a:rPr lang="it-IT" altLang="en-US" smtClean="0"/>
              <a:t>22/10/2024</a:t>
            </a:fld>
            <a:endParaRPr lang="it-IT" altLang="en-US" dirty="0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BE977857-105D-4F4B-9408-02A0FF00E78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dirty="0"/>
              <a:t>Titolo Presentazione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3DCB1B1-A804-447D-AE25-B111DD1E9D5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dirty="0"/>
              <a:t>Pagina </a:t>
            </a:r>
            <a:fld id="{AAA3A39C-3A00-4236-AD73-502C8E145404}" type="slidenum">
              <a:rPr lang="it-IT" altLang="en-US" smtClean="0"/>
              <a:pPr>
                <a:defRPr/>
              </a:pPr>
              <a:t>‹#›</a:t>
            </a:fld>
            <a:endParaRPr lang="it-IT" altLang="en-US" dirty="0"/>
          </a:p>
        </p:txBody>
      </p:sp>
    </p:spTree>
    <p:extLst>
      <p:ext uri="{BB962C8B-B14F-4D97-AF65-F5344CB8AC3E}">
        <p14:creationId xmlns:p14="http://schemas.microsoft.com/office/powerpoint/2010/main" val="510563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21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8" y="987431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21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40F70C1-5B88-4202-92A6-EA486C50081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A5EA71-6CF7-49C9-9419-AA5F27A2D8BF}" type="datetime1">
              <a:rPr lang="it-IT" altLang="en-US" smtClean="0"/>
              <a:t>22/10/2024</a:t>
            </a:fld>
            <a:endParaRPr lang="it-IT" alt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886385F-A22C-4AFA-8981-83B71C41F28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dirty="0"/>
              <a:t>Titolo Presentazione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963EB87-88ED-49B2-9A93-201717F7EEA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dirty="0"/>
              <a:t>Pagina </a:t>
            </a:r>
            <a:fld id="{1AB50AC3-C697-419A-9035-B286B46CC6E1}" type="slidenum">
              <a:rPr lang="it-IT" altLang="en-US" smtClean="0"/>
              <a:pPr>
                <a:defRPr/>
              </a:pPr>
              <a:t>‹#›</a:t>
            </a:fld>
            <a:endParaRPr lang="it-IT" altLang="en-US" dirty="0"/>
          </a:p>
        </p:txBody>
      </p:sp>
    </p:spTree>
    <p:extLst>
      <p:ext uri="{BB962C8B-B14F-4D97-AF65-F5344CB8AC3E}">
        <p14:creationId xmlns:p14="http://schemas.microsoft.com/office/powerpoint/2010/main" val="1901752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21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8" y="987431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21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E969CA4-C7F2-4AAF-80DD-E39098E781E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36319-2A33-4D9F-BC70-E73A7FE70FC2}" type="datetime1">
              <a:rPr lang="it-IT" altLang="en-US" smtClean="0"/>
              <a:t>22/10/2024</a:t>
            </a:fld>
            <a:endParaRPr lang="it-IT" alt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2747B46-0884-4DD4-87AC-AB2FB70C85A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dirty="0"/>
              <a:t>Titolo Presentazione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A5A3A68-0CBD-447F-BCE8-6EA70572957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dirty="0"/>
              <a:t>Pagina </a:t>
            </a:r>
            <a:fld id="{69FC87D3-87C0-42EF-87C1-314EB62F3580}" type="slidenum">
              <a:rPr lang="it-IT" altLang="en-US" smtClean="0"/>
              <a:pPr>
                <a:defRPr/>
              </a:pPr>
              <a:t>‹#›</a:t>
            </a:fld>
            <a:endParaRPr lang="it-IT" altLang="en-US" dirty="0"/>
          </a:p>
        </p:txBody>
      </p:sp>
    </p:spTree>
    <p:extLst>
      <p:ext uri="{BB962C8B-B14F-4D97-AF65-F5344CB8AC3E}">
        <p14:creationId xmlns:p14="http://schemas.microsoft.com/office/powerpoint/2010/main" val="3204879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5">
            <a:extLst>
              <a:ext uri="{FF2B5EF4-FFF2-40B4-BE49-F238E27FC236}">
                <a16:creationId xmlns:a16="http://schemas.microsoft.com/office/drawing/2014/main" id="{F55CD832-A0DD-4D41-A048-CABBF62B61D9}"/>
              </a:ext>
            </a:extLst>
          </p:cNvPr>
          <p:cNvGrpSpPr>
            <a:grpSpLocks/>
          </p:cNvGrpSpPr>
          <p:nvPr/>
        </p:nvGrpSpPr>
        <p:grpSpPr bwMode="auto">
          <a:xfrm>
            <a:off x="1" y="6096000"/>
            <a:ext cx="12192000" cy="762000"/>
            <a:chOff x="0" y="3840"/>
            <a:chExt cx="5760" cy="480"/>
          </a:xfrm>
        </p:grpSpPr>
        <p:sp>
          <p:nvSpPr>
            <p:cNvPr id="1032" name="Rectangle 13">
              <a:extLst>
                <a:ext uri="{FF2B5EF4-FFF2-40B4-BE49-F238E27FC236}">
                  <a16:creationId xmlns:a16="http://schemas.microsoft.com/office/drawing/2014/main" id="{36B20535-B19E-4340-9FF8-A9BB3DA8769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0" y="3984"/>
              <a:ext cx="5760" cy="336"/>
            </a:xfrm>
            <a:prstGeom prst="rect">
              <a:avLst/>
            </a:prstGeom>
            <a:solidFill>
              <a:srgbClr val="822433"/>
            </a:solidFill>
            <a:ln>
              <a:noFill/>
            </a:ln>
          </p:spPr>
          <p:txBody>
            <a:bodyPr wrap="none" anchor="ctr"/>
            <a:lstStyle>
              <a:lvl1pPr>
                <a:defRPr sz="9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9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9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9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9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9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9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9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9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defRPr/>
              </a:pPr>
              <a:endParaRPr lang="en-US" altLang="en-US" sz="900" dirty="0"/>
            </a:p>
          </p:txBody>
        </p:sp>
        <p:sp>
          <p:nvSpPr>
            <p:cNvPr id="1033" name="Rectangle 14">
              <a:extLst>
                <a:ext uri="{FF2B5EF4-FFF2-40B4-BE49-F238E27FC236}">
                  <a16:creationId xmlns:a16="http://schemas.microsoft.com/office/drawing/2014/main" id="{6C59557E-B47D-4345-879D-25EB6122766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768" y="3840"/>
              <a:ext cx="4992" cy="480"/>
            </a:xfrm>
            <a:prstGeom prst="rect">
              <a:avLst/>
            </a:prstGeom>
            <a:solidFill>
              <a:srgbClr val="822433"/>
            </a:solidFill>
            <a:ln>
              <a:noFill/>
            </a:ln>
          </p:spPr>
          <p:txBody>
            <a:bodyPr wrap="none" anchor="ctr"/>
            <a:lstStyle>
              <a:lvl1pPr>
                <a:defRPr sz="9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9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9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9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9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9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9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9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90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defRPr/>
              </a:pPr>
              <a:endParaRPr lang="en-US" altLang="en-US" sz="900" dirty="0"/>
            </a:p>
          </p:txBody>
        </p:sp>
      </p:grpSp>
      <p:sp>
        <p:nvSpPr>
          <p:cNvPr id="1027" name="Rectangle 2">
            <a:extLst>
              <a:ext uri="{FF2B5EF4-FFF2-40B4-BE49-F238E27FC236}">
                <a16:creationId xmlns:a16="http://schemas.microsoft.com/office/drawing/2014/main" id="{73DFE49B-77DB-4532-92D4-F845225397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488017" y="409577"/>
            <a:ext cx="10079567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/>
              <a:t>Fare clic per modificare stile</a:t>
            </a:r>
          </a:p>
        </p:txBody>
      </p:sp>
      <p:sp>
        <p:nvSpPr>
          <p:cNvPr id="1028" name="Rectangle 3">
            <a:extLst>
              <a:ext uri="{FF2B5EF4-FFF2-40B4-BE49-F238E27FC236}">
                <a16:creationId xmlns:a16="http://schemas.microsoft.com/office/drawing/2014/main" id="{9390A3BE-B020-456F-B3C9-D7A4869351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488017" y="1752600"/>
            <a:ext cx="10079567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/>
              <a:t>Fare clic per modificare gli stili del testo dello schema</a:t>
            </a:r>
          </a:p>
          <a:p>
            <a:pPr lvl="1"/>
            <a:r>
              <a:rPr lang="it-IT" altLang="en-US"/>
              <a:t>Secondo livello</a:t>
            </a:r>
          </a:p>
          <a:p>
            <a:pPr lvl="2"/>
            <a:r>
              <a:rPr lang="it-IT" altLang="en-US"/>
              <a:t>Terzo livello</a:t>
            </a:r>
          </a:p>
          <a:p>
            <a:pPr lvl="3"/>
            <a:r>
              <a:rPr lang="it-IT" altLang="en-US"/>
              <a:t>Quarto livello</a:t>
            </a:r>
          </a:p>
          <a:p>
            <a:pPr lvl="4"/>
            <a:r>
              <a:rPr lang="it-IT" altLang="en-US"/>
              <a:t>Quinto livello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D59160F7-514F-4E40-B7D0-C5B21A6D1E3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791201" y="6148388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100"/>
            </a:lvl1pPr>
          </a:lstStyle>
          <a:p>
            <a:pPr>
              <a:defRPr/>
            </a:pPr>
            <a:fld id="{9E6F42DD-3319-4E7C-A6E3-04F31AD5D8B5}" type="datetime1">
              <a:rPr lang="it-IT" altLang="en-US" smtClean="0"/>
              <a:t>22/10/2024</a:t>
            </a:fld>
            <a:endParaRPr lang="it-IT" altLang="en-US" dirty="0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776FDE3D-805B-4284-BB19-79F4BCA177D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25600" y="6148388"/>
            <a:ext cx="3860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pPr>
              <a:defRPr/>
            </a:pPr>
            <a:r>
              <a:rPr lang="it-IT" altLang="en-US" dirty="0"/>
              <a:t>Titolo Presentazione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707A2940-903C-4E9B-896A-4FBFF070902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148388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r>
              <a:rPr lang="it-IT" altLang="en-US" dirty="0"/>
              <a:t>Pagina </a:t>
            </a:r>
            <a:fld id="{0A7231C8-B191-476C-8B3E-55FE51A87AD9}" type="slidenum">
              <a:rPr lang="it-IT" altLang="en-US" smtClean="0"/>
              <a:pPr>
                <a:defRPr/>
              </a:pPr>
              <a:t>‹#›</a:t>
            </a:fld>
            <a:endParaRPr lang="it-IT" altLang="en-US" dirty="0"/>
          </a:p>
        </p:txBody>
      </p:sp>
    </p:spTree>
    <p:extLst>
      <p:ext uri="{BB962C8B-B14F-4D97-AF65-F5344CB8AC3E}">
        <p14:creationId xmlns:p14="http://schemas.microsoft.com/office/powerpoint/2010/main" val="2140623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82243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panose="020B0604020202020204" pitchFamily="34" charset="0"/>
          <a:ea typeface="ＭＳ Ｐゴシック" panose="020B0600070205080204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panose="020B0604020202020204" pitchFamily="34" charset="0"/>
          <a:ea typeface="ＭＳ Ｐゴシック" panose="020B0600070205080204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panose="020B0604020202020204" pitchFamily="34" charset="0"/>
          <a:ea typeface="ＭＳ Ｐゴシック" panose="020B0600070205080204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panose="020B0604020202020204" pitchFamily="34" charset="0"/>
          <a:ea typeface="ＭＳ Ｐゴシック" panose="020B0600070205080204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panose="020B0604020202020204" pitchFamily="34" charset="0"/>
          <a:ea typeface="ＭＳ Ｐゴシック" panose="020B0600070205080204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panose="020B0604020202020204" pitchFamily="34" charset="0"/>
          <a:ea typeface="ＭＳ Ｐゴシック" panose="020B0600070205080204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panose="020B0604020202020204" pitchFamily="34" charset="0"/>
          <a:ea typeface="ＭＳ Ｐゴシック" panose="020B0600070205080204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panose="020B0604020202020204" pitchFamily="34" charset="0"/>
          <a:ea typeface="ＭＳ Ｐゴシック" panose="020B0600070205080204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822433"/>
        </a:buClr>
        <a:buChar char="•"/>
        <a:defRPr sz="24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 kern="1200">
          <a:solidFill>
            <a:srgbClr val="000000"/>
          </a:solidFill>
          <a:latin typeface="+mn-lt"/>
          <a:ea typeface="+mn-ea"/>
          <a:cs typeface="+mn-cs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 kern="1200">
          <a:solidFill>
            <a:srgbClr val="000000"/>
          </a:solidFill>
          <a:latin typeface="+mn-lt"/>
          <a:ea typeface="+mn-ea"/>
          <a:cs typeface="+mn-cs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2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10" Type="http://schemas.openxmlformats.org/officeDocument/2006/relationships/image" Target="../media/image8.png"/><Relationship Id="rId4" Type="http://schemas.openxmlformats.org/officeDocument/2006/relationships/image" Target="../media/image2.jp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51.png"/><Relationship Id="rId7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.xml"/><Relationship Id="rId3" Type="http://schemas.openxmlformats.org/officeDocument/2006/relationships/image" Target="../media/image51.png"/><Relationship Id="rId7" Type="http://schemas.openxmlformats.org/officeDocument/2006/relationships/chart" Target="../charts/chart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Relationship Id="rId9" Type="http://schemas.openxmlformats.org/officeDocument/2006/relationships/image" Target="../media/image5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lylejk.deviantart.com/art/Seamless-Gyroid-texture-179025970" TargetMode="External"/><Relationship Id="rId13" Type="http://schemas.openxmlformats.org/officeDocument/2006/relationships/image" Target="../media/image62.png"/><Relationship Id="rId3" Type="http://schemas.openxmlformats.org/officeDocument/2006/relationships/image" Target="../media/image57.png"/><Relationship Id="rId34" Type="http://schemas.openxmlformats.org/officeDocument/2006/relationships/image" Target="../media/image66.png"/><Relationship Id="rId7" Type="http://schemas.openxmlformats.org/officeDocument/2006/relationships/hyperlink" Target="http://lylejk.deviantart.com/art/seamless-gyroid-texture-179025970" TargetMode="External"/><Relationship Id="rId12" Type="http://schemas.openxmlformats.org/officeDocument/2006/relationships/image" Target="../media/image61.wmf"/><Relationship Id="rId33" Type="http://schemas.openxmlformats.org/officeDocument/2006/relationships/image" Target="../media/image65.png"/><Relationship Id="rId38" Type="http://schemas.openxmlformats.org/officeDocument/2006/relationships/image" Target="../media/image64.wmf"/><Relationship Id="rId2" Type="http://schemas.openxmlformats.org/officeDocument/2006/relationships/notesSlide" Target="../notesSlides/notesSlide13.xml"/><Relationship Id="rId29" Type="http://schemas.openxmlformats.org/officeDocument/2006/relationships/oleObject" Target="../embeddings/oleObject31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11" Type="http://schemas.openxmlformats.org/officeDocument/2006/relationships/oleObject" Target="../embeddings/oleObject29.bin"/><Relationship Id="rId32" Type="http://schemas.openxmlformats.org/officeDocument/2006/relationships/image" Target="../media/image63.wmf"/><Relationship Id="rId37" Type="http://schemas.openxmlformats.org/officeDocument/2006/relationships/oleObject" Target="../embeddings/oleObject32.bin"/><Relationship Id="rId5" Type="http://schemas.openxmlformats.org/officeDocument/2006/relationships/image" Target="../media/image59.png"/><Relationship Id="rId15" Type="http://schemas.openxmlformats.org/officeDocument/2006/relationships/image" Target="../media/image62.emf"/><Relationship Id="rId28" Type="http://schemas.openxmlformats.org/officeDocument/2006/relationships/image" Target="../media/image62.emf"/><Relationship Id="rId36" Type="http://schemas.openxmlformats.org/officeDocument/2006/relationships/image" Target="../media/image64.wmf"/><Relationship Id="rId10" Type="http://schemas.openxmlformats.org/officeDocument/2006/relationships/image" Target="../media/image61.wmf"/><Relationship Id="rId31" Type="http://schemas.openxmlformats.org/officeDocument/2006/relationships/oleObject" Target="../embeddings/oleObject31.bin"/><Relationship Id="rId4" Type="http://schemas.openxmlformats.org/officeDocument/2006/relationships/image" Target="../media/image58.svg"/><Relationship Id="rId9" Type="http://schemas.openxmlformats.org/officeDocument/2006/relationships/oleObject" Target="../embeddings/oleObject29.bin"/><Relationship Id="rId14" Type="http://schemas.openxmlformats.org/officeDocument/2006/relationships/oleObject" Target="../embeddings/oleObject30.bin"/><Relationship Id="rId27" Type="http://schemas.openxmlformats.org/officeDocument/2006/relationships/oleObject" Target="../embeddings/oleObject30.bin"/><Relationship Id="rId30" Type="http://schemas.openxmlformats.org/officeDocument/2006/relationships/image" Target="../media/image63.wmf"/><Relationship Id="rId35" Type="http://schemas.openxmlformats.org/officeDocument/2006/relationships/oleObject" Target="../embeddings/oleObject3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13" Type="http://schemas.openxmlformats.org/officeDocument/2006/relationships/image" Target="../media/image76.wmf"/><Relationship Id="rId18" Type="http://schemas.openxmlformats.org/officeDocument/2006/relationships/image" Target="../media/image80.png"/><Relationship Id="rId3" Type="http://schemas.openxmlformats.org/officeDocument/2006/relationships/image" Target="../media/image620.png"/><Relationship Id="rId21" Type="http://schemas.openxmlformats.org/officeDocument/2006/relationships/image" Target="../media/image82.emf"/><Relationship Id="rId7" Type="http://schemas.openxmlformats.org/officeDocument/2006/relationships/image" Target="../media/image73.wmf"/><Relationship Id="rId12" Type="http://schemas.openxmlformats.org/officeDocument/2006/relationships/oleObject" Target="../embeddings/oleObject37.bin"/><Relationship Id="rId17" Type="http://schemas.openxmlformats.org/officeDocument/2006/relationships/image" Target="../media/image79.svg"/><Relationship Id="rId2" Type="http://schemas.openxmlformats.org/officeDocument/2006/relationships/notesSlide" Target="../notesSlides/notesSlide15.xml"/><Relationship Id="rId16" Type="http://schemas.openxmlformats.org/officeDocument/2006/relationships/image" Target="../media/image78.png"/><Relationship Id="rId20" Type="http://schemas.openxmlformats.org/officeDocument/2006/relationships/oleObject" Target="../embeddings/oleObject39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4.bin"/><Relationship Id="rId11" Type="http://schemas.openxmlformats.org/officeDocument/2006/relationships/image" Target="../media/image75.emf"/><Relationship Id="rId5" Type="http://schemas.openxmlformats.org/officeDocument/2006/relationships/image" Target="../media/image72.wmf"/><Relationship Id="rId15" Type="http://schemas.openxmlformats.org/officeDocument/2006/relationships/image" Target="../media/image77.wmf"/><Relationship Id="rId23" Type="http://schemas.openxmlformats.org/officeDocument/2006/relationships/image" Target="../media/image83.emf"/><Relationship Id="rId10" Type="http://schemas.openxmlformats.org/officeDocument/2006/relationships/oleObject" Target="../embeddings/oleObject36.bin"/><Relationship Id="rId19" Type="http://schemas.openxmlformats.org/officeDocument/2006/relationships/image" Target="../media/image81.svg"/><Relationship Id="rId4" Type="http://schemas.openxmlformats.org/officeDocument/2006/relationships/oleObject" Target="../embeddings/oleObject33.bin"/><Relationship Id="rId9" Type="http://schemas.openxmlformats.org/officeDocument/2006/relationships/image" Target="../media/image74.wmf"/><Relationship Id="rId14" Type="http://schemas.openxmlformats.org/officeDocument/2006/relationships/oleObject" Target="../embeddings/oleObject38.bin"/><Relationship Id="rId22" Type="http://schemas.openxmlformats.org/officeDocument/2006/relationships/oleObject" Target="../embeddings/oleObject40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7" Type="http://schemas.openxmlformats.org/officeDocument/2006/relationships/image" Target="../media/image88.sv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png"/><Relationship Id="rId5" Type="http://schemas.openxmlformats.org/officeDocument/2006/relationships/image" Target="../media/image86.svg"/><Relationship Id="rId4" Type="http://schemas.openxmlformats.org/officeDocument/2006/relationships/image" Target="../media/image85.png"/></Relationships>
</file>

<file path=ppt/slides/_rels/slide17.xml.rels><?xml version="1.0" encoding="UTF-8" standalone="yes"?>
<Relationships xmlns="http://schemas.openxmlformats.org/package/2006/relationships"><Relationship Id="rId18" Type="http://schemas.openxmlformats.org/officeDocument/2006/relationships/image" Target="../media/image99.png"/><Relationship Id="rId3" Type="http://schemas.openxmlformats.org/officeDocument/2006/relationships/image" Target="../media/image89.png"/><Relationship Id="rId17" Type="http://schemas.openxmlformats.org/officeDocument/2006/relationships/image" Target="../media/image95.png"/><Relationship Id="rId2" Type="http://schemas.openxmlformats.org/officeDocument/2006/relationships/notesSlide" Target="../notesSlides/notesSlide17.xml"/><Relationship Id="rId16" Type="http://schemas.openxmlformats.org/officeDocument/2006/relationships/image" Target="../media/image93.png"/><Relationship Id="rId20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5" Type="http://schemas.openxmlformats.org/officeDocument/2006/relationships/image" Target="../media/image94.png"/><Relationship Id="rId15" Type="http://schemas.openxmlformats.org/officeDocument/2006/relationships/image" Target="../media/image92.png"/><Relationship Id="rId19" Type="http://schemas.openxmlformats.org/officeDocument/2006/relationships/image" Target="../media/image100.png"/><Relationship Id="rId4" Type="http://schemas.openxmlformats.org/officeDocument/2006/relationships/image" Target="../media/image90.png"/><Relationship Id="rId14" Type="http://schemas.openxmlformats.org/officeDocument/2006/relationships/image" Target="../media/image82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13" Type="http://schemas.openxmlformats.org/officeDocument/2006/relationships/image" Target="../media/image105.svg"/><Relationship Id="rId3" Type="http://schemas.openxmlformats.org/officeDocument/2006/relationships/image" Target="../media/image97.png"/><Relationship Id="rId7" Type="http://schemas.openxmlformats.org/officeDocument/2006/relationships/image" Target="../media/image950.png"/><Relationship Id="rId12" Type="http://schemas.openxmlformats.org/officeDocument/2006/relationships/image" Target="../media/image10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0.png"/><Relationship Id="rId11" Type="http://schemas.openxmlformats.org/officeDocument/2006/relationships/image" Target="../media/image103.png"/><Relationship Id="rId5" Type="http://schemas.openxmlformats.org/officeDocument/2006/relationships/image" Target="../media/image98.png"/><Relationship Id="rId10" Type="http://schemas.openxmlformats.org/officeDocument/2006/relationships/image" Target="../media/image102.png"/><Relationship Id="rId4" Type="http://schemas.openxmlformats.org/officeDocument/2006/relationships/image" Target="../media/image920.png"/><Relationship Id="rId9" Type="http://schemas.openxmlformats.org/officeDocument/2006/relationships/image" Target="../media/image92.png"/><Relationship Id="rId14" Type="http://schemas.openxmlformats.org/officeDocument/2006/relationships/image" Target="../media/image101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106.png"/><Relationship Id="rId7" Type="http://schemas.openxmlformats.org/officeDocument/2006/relationships/image" Target="../media/image10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07.png"/><Relationship Id="rId10" Type="http://schemas.openxmlformats.org/officeDocument/2006/relationships/image" Target="../media/image110.png"/><Relationship Id="rId4" Type="http://schemas.microsoft.com/office/2007/relationships/hdphoto" Target="../media/hdphoto1.wdp"/><Relationship Id="rId9" Type="http://schemas.openxmlformats.org/officeDocument/2006/relationships/image" Target="../media/image10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png"/><Relationship Id="rId13" Type="http://schemas.openxmlformats.org/officeDocument/2006/relationships/image" Target="../media/image122.png"/><Relationship Id="rId18" Type="http://schemas.openxmlformats.org/officeDocument/2006/relationships/image" Target="../media/image130.png"/><Relationship Id="rId3" Type="http://schemas.openxmlformats.org/officeDocument/2006/relationships/image" Target="../media/image112.png"/><Relationship Id="rId21" Type="http://schemas.openxmlformats.org/officeDocument/2006/relationships/image" Target="../media/image133.png"/><Relationship Id="rId7" Type="http://schemas.openxmlformats.org/officeDocument/2006/relationships/image" Target="../media/image116.png"/><Relationship Id="rId12" Type="http://schemas.openxmlformats.org/officeDocument/2006/relationships/image" Target="../media/image121.png"/><Relationship Id="rId17" Type="http://schemas.openxmlformats.org/officeDocument/2006/relationships/image" Target="../media/image129.png"/><Relationship Id="rId2" Type="http://schemas.openxmlformats.org/officeDocument/2006/relationships/notesSlide" Target="../notesSlides/notesSlide21.xml"/><Relationship Id="rId16" Type="http://schemas.openxmlformats.org/officeDocument/2006/relationships/image" Target="../media/image128.png"/><Relationship Id="rId20" Type="http://schemas.openxmlformats.org/officeDocument/2006/relationships/image" Target="../media/image1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5.png"/><Relationship Id="rId11" Type="http://schemas.openxmlformats.org/officeDocument/2006/relationships/image" Target="../media/image120.png"/><Relationship Id="rId5" Type="http://schemas.openxmlformats.org/officeDocument/2006/relationships/image" Target="../media/image114.png"/><Relationship Id="rId15" Type="http://schemas.openxmlformats.org/officeDocument/2006/relationships/image" Target="../media/image127.png"/><Relationship Id="rId23" Type="http://schemas.openxmlformats.org/officeDocument/2006/relationships/image" Target="../media/image135.png"/><Relationship Id="rId10" Type="http://schemas.openxmlformats.org/officeDocument/2006/relationships/image" Target="../media/image119.png"/><Relationship Id="rId19" Type="http://schemas.openxmlformats.org/officeDocument/2006/relationships/image" Target="../media/image131.png"/><Relationship Id="rId4" Type="http://schemas.openxmlformats.org/officeDocument/2006/relationships/image" Target="../media/image113.png"/><Relationship Id="rId9" Type="http://schemas.openxmlformats.org/officeDocument/2006/relationships/image" Target="../media/image118.png"/><Relationship Id="rId14" Type="http://schemas.openxmlformats.org/officeDocument/2006/relationships/image" Target="../media/image126.png"/><Relationship Id="rId22" Type="http://schemas.openxmlformats.org/officeDocument/2006/relationships/image" Target="../media/image1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4.png"/><Relationship Id="rId3" Type="http://schemas.openxmlformats.org/officeDocument/2006/relationships/image" Target="../media/image124.png"/><Relationship Id="rId7" Type="http://schemas.openxmlformats.org/officeDocument/2006/relationships/image" Target="../media/image138.png"/><Relationship Id="rId12" Type="http://schemas.openxmlformats.org/officeDocument/2006/relationships/image" Target="../media/image14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7.png"/><Relationship Id="rId11" Type="http://schemas.openxmlformats.org/officeDocument/2006/relationships/image" Target="../media/image147.png"/><Relationship Id="rId5" Type="http://schemas.openxmlformats.org/officeDocument/2006/relationships/image" Target="../media/image136.png"/><Relationship Id="rId10" Type="http://schemas.openxmlformats.org/officeDocument/2006/relationships/image" Target="../media/image146.png"/><Relationship Id="rId4" Type="http://schemas.openxmlformats.org/officeDocument/2006/relationships/image" Target="../media/image125.png"/><Relationship Id="rId9" Type="http://schemas.openxmlformats.org/officeDocument/2006/relationships/image" Target="../media/image145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4.png"/><Relationship Id="rId3" Type="http://schemas.openxmlformats.org/officeDocument/2006/relationships/image" Target="../media/image139.jpg"/><Relationship Id="rId7" Type="http://schemas.openxmlformats.org/officeDocument/2006/relationships/image" Target="../media/image143.sv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2.png"/><Relationship Id="rId5" Type="http://schemas.openxmlformats.org/officeDocument/2006/relationships/image" Target="../media/image141.png"/><Relationship Id="rId10" Type="http://schemas.openxmlformats.org/officeDocument/2006/relationships/image" Target="../media/image156.png"/><Relationship Id="rId4" Type="http://schemas.openxmlformats.org/officeDocument/2006/relationships/image" Target="../media/image140.jpeg"/><Relationship Id="rId9" Type="http://schemas.openxmlformats.org/officeDocument/2006/relationships/image" Target="../media/image15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2.png"/><Relationship Id="rId5" Type="http://schemas.openxmlformats.org/officeDocument/2006/relationships/image" Target="../media/image151.png"/><Relationship Id="rId4" Type="http://schemas.openxmlformats.org/officeDocument/2006/relationships/image" Target="../media/image15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2" Type="http://schemas.openxmlformats.org/officeDocument/2006/relationships/image" Target="../media/image15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8.sv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0.sv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7.wmf"/><Relationship Id="rId18" Type="http://schemas.openxmlformats.org/officeDocument/2006/relationships/oleObject" Target="../embeddings/oleObject9.bin"/><Relationship Id="rId26" Type="http://schemas.openxmlformats.org/officeDocument/2006/relationships/image" Target="../media/image22.wmf"/><Relationship Id="rId39" Type="http://schemas.openxmlformats.org/officeDocument/2006/relationships/oleObject" Target="../embeddings/oleObject14.bin"/><Relationship Id="rId21" Type="http://schemas.openxmlformats.org/officeDocument/2006/relationships/oleObject" Target="../embeddings/oleObject10.bin"/><Relationship Id="rId34" Type="http://schemas.openxmlformats.org/officeDocument/2006/relationships/image" Target="../media/image24.wmf"/><Relationship Id="rId7" Type="http://schemas.openxmlformats.org/officeDocument/2006/relationships/image" Target="../media/image13.wmf"/><Relationship Id="rId2" Type="http://schemas.openxmlformats.org/officeDocument/2006/relationships/notesSlide" Target="../notesSlides/notesSlide4.xml"/><Relationship Id="rId16" Type="http://schemas.openxmlformats.org/officeDocument/2006/relationships/oleObject" Target="../embeddings/oleObject8.bin"/><Relationship Id="rId20" Type="http://schemas.openxmlformats.org/officeDocument/2006/relationships/image" Target="../media/image20.png"/><Relationship Id="rId29" Type="http://schemas.openxmlformats.org/officeDocument/2006/relationships/oleObject" Target="../embeddings/oleObject12.bin"/><Relationship Id="rId41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16.wmf"/><Relationship Id="rId24" Type="http://schemas.openxmlformats.org/officeDocument/2006/relationships/image" Target="../media/image21.wmf"/><Relationship Id="rId32" Type="http://schemas.openxmlformats.org/officeDocument/2006/relationships/image" Target="../media/image23.wmf"/><Relationship Id="rId37" Type="http://schemas.openxmlformats.org/officeDocument/2006/relationships/oleObject" Target="../embeddings/oleObject14.bin"/><Relationship Id="rId40" Type="http://schemas.openxmlformats.org/officeDocument/2006/relationships/image" Target="../media/image25.wmf"/><Relationship Id="rId5" Type="http://schemas.openxmlformats.org/officeDocument/2006/relationships/image" Target="../media/image13.png"/><Relationship Id="rId15" Type="http://schemas.openxmlformats.org/officeDocument/2006/relationships/image" Target="../media/image18.wmf"/><Relationship Id="rId23" Type="http://schemas.openxmlformats.org/officeDocument/2006/relationships/oleObject" Target="../embeddings/oleObject10.bin"/><Relationship Id="rId28" Type="http://schemas.openxmlformats.org/officeDocument/2006/relationships/image" Target="../media/image22.wmf"/><Relationship Id="rId36" Type="http://schemas.openxmlformats.org/officeDocument/2006/relationships/image" Target="../media/image24.wmf"/><Relationship Id="rId10" Type="http://schemas.openxmlformats.org/officeDocument/2006/relationships/oleObject" Target="../embeddings/oleObject5.bin"/><Relationship Id="rId19" Type="http://schemas.openxmlformats.org/officeDocument/2006/relationships/image" Target="../media/image20.wmf"/><Relationship Id="rId31" Type="http://schemas.openxmlformats.org/officeDocument/2006/relationships/oleObject" Target="../embeddings/oleObject12.bin"/><Relationship Id="rId4" Type="http://schemas.openxmlformats.org/officeDocument/2006/relationships/image" Target="../media/image14.wmf"/><Relationship Id="rId9" Type="http://schemas.openxmlformats.org/officeDocument/2006/relationships/image" Target="../media/image15.wmf"/><Relationship Id="rId14" Type="http://schemas.openxmlformats.org/officeDocument/2006/relationships/oleObject" Target="../embeddings/oleObject7.bin"/><Relationship Id="rId22" Type="http://schemas.openxmlformats.org/officeDocument/2006/relationships/image" Target="../media/image21.wmf"/><Relationship Id="rId27" Type="http://schemas.openxmlformats.org/officeDocument/2006/relationships/oleObject" Target="../embeddings/oleObject11.bin"/><Relationship Id="rId30" Type="http://schemas.openxmlformats.org/officeDocument/2006/relationships/image" Target="../media/image23.wmf"/><Relationship Id="rId35" Type="http://schemas.openxmlformats.org/officeDocument/2006/relationships/oleObject" Target="../embeddings/oleObject13.bin"/><Relationship Id="rId8" Type="http://schemas.openxmlformats.org/officeDocument/2006/relationships/oleObject" Target="../embeddings/oleObject4.bin"/><Relationship Id="rId3" Type="http://schemas.openxmlformats.org/officeDocument/2006/relationships/oleObject" Target="../embeddings/oleObject2.bin"/><Relationship Id="rId12" Type="http://schemas.openxmlformats.org/officeDocument/2006/relationships/oleObject" Target="../embeddings/oleObject6.bin"/><Relationship Id="rId17" Type="http://schemas.openxmlformats.org/officeDocument/2006/relationships/image" Target="../media/image19.wmf"/><Relationship Id="rId25" Type="http://schemas.openxmlformats.org/officeDocument/2006/relationships/oleObject" Target="../embeddings/oleObject11.bin"/><Relationship Id="rId33" Type="http://schemas.openxmlformats.org/officeDocument/2006/relationships/oleObject" Target="../embeddings/oleObject13.bin"/><Relationship Id="rId38" Type="http://schemas.openxmlformats.org/officeDocument/2006/relationships/image" Target="../media/image25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13" Type="http://schemas.openxmlformats.org/officeDocument/2006/relationships/oleObject" Target="../embeddings/oleObject19.bin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12" Type="http://schemas.openxmlformats.org/officeDocument/2006/relationships/image" Target="../media/image32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wmf"/><Relationship Id="rId11" Type="http://schemas.openxmlformats.org/officeDocument/2006/relationships/oleObject" Target="../embeddings/oleObject18.bin"/><Relationship Id="rId5" Type="http://schemas.openxmlformats.org/officeDocument/2006/relationships/oleObject" Target="../embeddings/oleObject16.bin"/><Relationship Id="rId10" Type="http://schemas.openxmlformats.org/officeDocument/2006/relationships/image" Target="../media/image31.png"/><Relationship Id="rId4" Type="http://schemas.openxmlformats.org/officeDocument/2006/relationships/image" Target="../media/image27.wmf"/><Relationship Id="rId9" Type="http://schemas.openxmlformats.org/officeDocument/2006/relationships/image" Target="../media/image30.png"/><Relationship Id="rId14" Type="http://schemas.openxmlformats.org/officeDocument/2006/relationships/image" Target="../media/image33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1.bin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4" Type="http://schemas.openxmlformats.org/officeDocument/2006/relationships/image" Target="../media/image13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3" Type="http://schemas.openxmlformats.org/officeDocument/2006/relationships/image" Target="../media/image37.jp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9.png"/><Relationship Id="rId4" Type="http://schemas.openxmlformats.org/officeDocument/2006/relationships/image" Target="../media/image37.png"/><Relationship Id="rId9" Type="http://schemas.openxmlformats.org/officeDocument/2006/relationships/image" Target="../media/image39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13" Type="http://schemas.openxmlformats.org/officeDocument/2006/relationships/oleObject" Target="../embeddings/oleObject25.bin"/><Relationship Id="rId18" Type="http://schemas.openxmlformats.org/officeDocument/2006/relationships/image" Target="../media/image48.wmf"/><Relationship Id="rId3" Type="http://schemas.openxmlformats.org/officeDocument/2006/relationships/oleObject" Target="../embeddings/oleObject20.bin"/><Relationship Id="rId21" Type="http://schemas.openxmlformats.org/officeDocument/2006/relationships/image" Target="../media/image50.png"/><Relationship Id="rId7" Type="http://schemas.openxmlformats.org/officeDocument/2006/relationships/oleObject" Target="../embeddings/oleObject24.bin"/><Relationship Id="rId12" Type="http://schemas.openxmlformats.org/officeDocument/2006/relationships/image" Target="../media/image45.png"/><Relationship Id="rId17" Type="http://schemas.openxmlformats.org/officeDocument/2006/relationships/oleObject" Target="../embeddings/oleObject27.bin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47.wmf"/><Relationship Id="rId20" Type="http://schemas.openxmlformats.org/officeDocument/2006/relationships/image" Target="../media/image49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wmf"/><Relationship Id="rId11" Type="http://schemas.openxmlformats.org/officeDocument/2006/relationships/image" Target="../media/image44.png"/><Relationship Id="rId24" Type="http://schemas.openxmlformats.org/officeDocument/2006/relationships/image" Target="../media/image35.svg"/><Relationship Id="rId5" Type="http://schemas.openxmlformats.org/officeDocument/2006/relationships/oleObject" Target="../embeddings/oleObject23.bin"/><Relationship Id="rId15" Type="http://schemas.openxmlformats.org/officeDocument/2006/relationships/oleObject" Target="../embeddings/oleObject26.bin"/><Relationship Id="rId23" Type="http://schemas.openxmlformats.org/officeDocument/2006/relationships/image" Target="../media/image34.png"/><Relationship Id="rId10" Type="http://schemas.openxmlformats.org/officeDocument/2006/relationships/image" Target="../media/image43.jpeg"/><Relationship Id="rId19" Type="http://schemas.openxmlformats.org/officeDocument/2006/relationships/oleObject" Target="../embeddings/oleObject28.bin"/><Relationship Id="rId4" Type="http://schemas.openxmlformats.org/officeDocument/2006/relationships/image" Target="../media/image13.wmf"/><Relationship Id="rId9" Type="http://schemas.openxmlformats.org/officeDocument/2006/relationships/image" Target="../media/image42.png"/><Relationship Id="rId14" Type="http://schemas.openxmlformats.org/officeDocument/2006/relationships/image" Target="../media/image46.wmf"/><Relationship Id="rId22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3">
            <a:extLst>
              <a:ext uri="{FF2B5EF4-FFF2-40B4-BE49-F238E27FC236}">
                <a16:creationId xmlns:a16="http://schemas.microsoft.com/office/drawing/2014/main" id="{35E2BE59-789B-4E53-A47A-827B2A6805D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 anchor="t"/>
          <a:lstStyle/>
          <a:p>
            <a:pPr algn="l" eaLnBrk="1" hangingPunct="1"/>
            <a:r>
              <a:rPr lang="en-US" altLang="en-US" sz="2400" dirty="0"/>
              <a:t> 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EE417B-3D90-F34A-2555-3E2FD281A9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102" name="Rectangle 11">
            <a:extLst>
              <a:ext uri="{FF2B5EF4-FFF2-40B4-BE49-F238E27FC236}">
                <a16:creationId xmlns:a16="http://schemas.microsoft.com/office/drawing/2014/main" id="{EAE10FA5-431A-4D08-9A38-34BDE128E9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8" y="0"/>
            <a:ext cx="12192000" cy="4572000"/>
          </a:xfrm>
          <a:prstGeom prst="rect">
            <a:avLst/>
          </a:prstGeom>
          <a:solidFill>
            <a:srgbClr val="C0CED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822433"/>
              </a:buClr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en-US" altLang="en-US" sz="900" dirty="0">
              <a:solidFill>
                <a:srgbClr val="FFFFFF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774FD0-4550-4BE2-A357-EB0FA7BACA58}"/>
              </a:ext>
            </a:extLst>
          </p:cNvPr>
          <p:cNvSpPr txBox="1"/>
          <p:nvPr/>
        </p:nvSpPr>
        <p:spPr>
          <a:xfrm>
            <a:off x="3332491" y="1856486"/>
            <a:ext cx="923596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8987"/>
            <a:r>
              <a:rPr lang="en-US" sz="2800" b="1" dirty="0">
                <a:solidFill>
                  <a:srgbClr val="26365B"/>
                </a:solidFill>
                <a:latin typeface="Arial"/>
                <a:ea typeface="ＭＳ Ｐゴシック"/>
              </a:rPr>
              <a:t>Developing 2D and 3D Micropolar FEM Models for Porous GBR Meshes in Dentistry Applications</a:t>
            </a:r>
          </a:p>
          <a:p>
            <a:pPr defTabSz="1218987"/>
            <a:r>
              <a:rPr lang="en-US" sz="2400" b="1" dirty="0">
                <a:solidFill>
                  <a:srgbClr val="FFFFFF"/>
                </a:solidFill>
                <a:latin typeface="Arial"/>
                <a:ea typeface="ＭＳ Ｐゴシック"/>
              </a:rPr>
              <a:t>22-24 October 2024</a:t>
            </a:r>
            <a:r>
              <a:rPr lang="en-GB" sz="2400" b="1" dirty="0">
                <a:solidFill>
                  <a:srgbClr val="FFFFFF"/>
                </a:solidFill>
                <a:latin typeface="Arial"/>
                <a:ea typeface="ＭＳ Ｐゴシック"/>
              </a:rPr>
              <a:t>, Florence, Italy </a:t>
            </a:r>
            <a:br>
              <a:rPr lang="en-GB" sz="2400" dirty="0">
                <a:solidFill>
                  <a:srgbClr val="822433"/>
                </a:solidFill>
                <a:latin typeface="Arial"/>
                <a:ea typeface="ＭＳ Ｐゴシック"/>
              </a:rPr>
            </a:br>
            <a:endParaRPr lang="en-US" sz="2400" b="1" dirty="0">
              <a:solidFill>
                <a:srgbClr val="FFFFFF"/>
              </a:solidFill>
              <a:latin typeface="Arial"/>
              <a:ea typeface="ＭＳ Ｐゴシック"/>
            </a:endParaRPr>
          </a:p>
          <a:p>
            <a:pPr algn="ctr" defTabSz="1218987"/>
            <a:endParaRPr lang="en-US" sz="2400" dirty="0">
              <a:ln>
                <a:solidFill>
                  <a:srgbClr val="839EDF"/>
                </a:solidFill>
              </a:ln>
              <a:solidFill>
                <a:srgbClr val="7E99D5"/>
              </a:solidFill>
              <a:latin typeface="Arial"/>
              <a:ea typeface="ＭＳ Ｐゴシック"/>
            </a:endParaRPr>
          </a:p>
        </p:txBody>
      </p:sp>
      <p:pic>
        <p:nvPicPr>
          <p:cNvPr id="11" name="Picture 30">
            <a:extLst>
              <a:ext uri="{FF2B5EF4-FFF2-40B4-BE49-F238E27FC236}">
                <a16:creationId xmlns:a16="http://schemas.microsoft.com/office/drawing/2014/main" id="{9A6ED8D0-C321-7C92-263C-38FDF4C942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" t="88" r="19323" b="88"/>
          <a:stretch/>
        </p:blipFill>
        <p:spPr bwMode="auto">
          <a:xfrm>
            <a:off x="-5166" y="3254682"/>
            <a:ext cx="12195577" cy="3603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C6A6AFF-F72D-D0DC-719E-54DF4E5FDF7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39" t="31765" r="54651" b="32916"/>
          <a:stretch/>
        </p:blipFill>
        <p:spPr>
          <a:xfrm>
            <a:off x="3558941" y="3349500"/>
            <a:ext cx="3352800" cy="1144455"/>
          </a:xfrm>
          <a:prstGeom prst="rect">
            <a:avLst/>
          </a:prstGeom>
          <a:ln w="19050">
            <a:solidFill>
              <a:srgbClr val="000000"/>
            </a:solidFill>
          </a:ln>
        </p:spPr>
      </p:pic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B6996B22-30EA-84D9-F0A3-4C0C94B7754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24049" b="3904"/>
          <a:stretch/>
        </p:blipFill>
        <p:spPr bwMode="auto">
          <a:xfrm>
            <a:off x="7016339" y="3347107"/>
            <a:ext cx="781404" cy="114172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68E1624-9E4B-7F0C-377F-495874D94980}"/>
              </a:ext>
            </a:extLst>
          </p:cNvPr>
          <p:cNvSpPr txBox="1"/>
          <p:nvPr/>
        </p:nvSpPr>
        <p:spPr>
          <a:xfrm>
            <a:off x="7902342" y="3347941"/>
            <a:ext cx="3337088" cy="52322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defTabSz="1218987"/>
            <a:r>
              <a:rPr lang="en-US" sz="2800" dirty="0">
                <a:ln>
                  <a:solidFill>
                    <a:srgbClr val="000000"/>
                  </a:solidFill>
                </a:ln>
                <a:solidFill>
                  <a:sysClr val="windowText" lastClr="000000"/>
                </a:solidFill>
                <a:latin typeface="Arial"/>
                <a:ea typeface="ＭＳ Ｐゴシック"/>
              </a:rPr>
              <a:t>AbdolMajid Rezaei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21A86E5-A730-49E4-AF26-CB6E7B21F070}"/>
              </a:ext>
            </a:extLst>
          </p:cNvPr>
          <p:cNvSpPr txBox="1"/>
          <p:nvPr/>
        </p:nvSpPr>
        <p:spPr>
          <a:xfrm>
            <a:off x="7016340" y="4591909"/>
            <a:ext cx="3090721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defTabSz="1218987"/>
            <a:r>
              <a:rPr lang="en-US" sz="2800" dirty="0">
                <a:ln>
                  <a:solidFill>
                    <a:srgbClr val="000000"/>
                  </a:solidFill>
                </a:ln>
                <a:solidFill>
                  <a:sysClr val="windowText" lastClr="000000"/>
                </a:solidFill>
                <a:latin typeface="Arial"/>
                <a:ea typeface="ＭＳ Ｐゴシック"/>
              </a:rPr>
              <a:t>Prof. N. Fantuzzi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CAE2610-CC8C-357A-C18D-76E1142C70A6}"/>
              </a:ext>
            </a:extLst>
          </p:cNvPr>
          <p:cNvGrpSpPr/>
          <p:nvPr/>
        </p:nvGrpSpPr>
        <p:grpSpPr>
          <a:xfrm>
            <a:off x="3558939" y="4579010"/>
            <a:ext cx="3352801" cy="872504"/>
            <a:chOff x="7402345" y="3422524"/>
            <a:chExt cx="3280625" cy="82195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991E16C-190A-E92F-CBA4-DCDD309AEB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7" t="1188" r="1176" b="2387"/>
            <a:stretch/>
          </p:blipFill>
          <p:spPr>
            <a:xfrm>
              <a:off x="7402345" y="3422524"/>
              <a:ext cx="3280625" cy="821958"/>
            </a:xfrm>
            <a:prstGeom prst="rect">
              <a:avLst/>
            </a:prstGeom>
            <a:ln w="19050">
              <a:solidFill>
                <a:srgbClr val="0A0100"/>
              </a:solidFill>
            </a:ln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7EB53AA2-0986-E759-EAAE-1A00F01BE5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768" t="25924" r="930" b="29807"/>
            <a:stretch/>
          </p:blipFill>
          <p:spPr>
            <a:xfrm>
              <a:off x="8233197" y="3646642"/>
              <a:ext cx="2418878" cy="374675"/>
            </a:xfrm>
            <a:prstGeom prst="rect">
              <a:avLst/>
            </a:prstGeom>
            <a:ln w="19050">
              <a:noFill/>
            </a:ln>
          </p:spPr>
        </p:pic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DA88643-DEE5-0749-59ED-DD118218489E}"/>
              </a:ext>
            </a:extLst>
          </p:cNvPr>
          <p:cNvCxnSpPr>
            <a:cxnSpLocks/>
          </p:cNvCxnSpPr>
          <p:nvPr/>
        </p:nvCxnSpPr>
        <p:spPr bwMode="auto">
          <a:xfrm>
            <a:off x="0" y="763850"/>
            <a:ext cx="121920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7B4714A2-90CC-161E-F35D-C97EA581DE03}"/>
              </a:ext>
            </a:extLst>
          </p:cNvPr>
          <p:cNvSpPr txBox="1"/>
          <p:nvPr/>
        </p:nvSpPr>
        <p:spPr>
          <a:xfrm>
            <a:off x="7902340" y="3965607"/>
            <a:ext cx="2539999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defTabSz="1218987"/>
            <a:r>
              <a:rPr lang="en-US" sz="2800" dirty="0">
                <a:ln>
                  <a:solidFill>
                    <a:srgbClr val="000000"/>
                  </a:solidFill>
                </a:ln>
                <a:solidFill>
                  <a:sysClr val="windowText" lastClr="000000"/>
                </a:solidFill>
                <a:latin typeface="Arial"/>
                <a:ea typeface="ＭＳ Ｐゴシック"/>
              </a:rPr>
              <a:t>Dr. Razie Izadi</a:t>
            </a:r>
          </a:p>
        </p:txBody>
      </p:sp>
      <p:pic>
        <p:nvPicPr>
          <p:cNvPr id="14" name="Picture 13" descr="A diagram of a human jaw&#10;&#10;Description automatically generated">
            <a:extLst>
              <a:ext uri="{FF2B5EF4-FFF2-40B4-BE49-F238E27FC236}">
                <a16:creationId xmlns:a16="http://schemas.microsoft.com/office/drawing/2014/main" id="{72A701A1-2991-8E2E-2FC8-B1F9ACECDFF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51" y="971396"/>
            <a:ext cx="3099141" cy="3099141"/>
          </a:xfrm>
          <a:prstGeom prst="rect">
            <a:avLst/>
          </a:prstGeom>
          <a:ln w="12700">
            <a:solidFill>
              <a:srgbClr val="822434"/>
            </a:solidFill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6BB0B36-C245-9FAD-8A5F-B5E4EE293D0A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2359" r="74089" b="224"/>
          <a:stretch/>
        </p:blipFill>
        <p:spPr>
          <a:xfrm>
            <a:off x="9811516" y="-19616"/>
            <a:ext cx="2387065" cy="1222874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Tm="6130"/>
    </mc:Choice>
    <mc:Fallback xmlns="">
      <p:transition spd="slow" advTm="613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C2A573EF-7810-DC50-06ED-8A890F9A8F3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2352279" y="964145"/>
            <a:ext cx="9919052" cy="5468586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0318DB-77E7-4F57-9034-3F58330CD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8987">
              <a:defRPr/>
            </a:pPr>
            <a:r>
              <a:rPr lang="it-IT" altLang="en-US">
                <a:solidFill>
                  <a:srgbClr val="822433"/>
                </a:solidFill>
                <a:latin typeface="Arial"/>
                <a:ea typeface="ＭＳ Ｐゴシック"/>
              </a:rPr>
              <a:t>Pagina </a:t>
            </a:r>
            <a:fld id="{2780327B-D601-4ACF-BB2C-9F603DCDF26D}" type="slidenum">
              <a:rPr lang="it-IT" altLang="en-US">
                <a:solidFill>
                  <a:srgbClr val="822433"/>
                </a:solidFill>
                <a:latin typeface="Arial"/>
                <a:ea typeface="ＭＳ Ｐゴシック"/>
              </a:rPr>
              <a:pPr defTabSz="1218987">
                <a:defRPr/>
              </a:pPr>
              <a:t>10</a:t>
            </a:fld>
            <a:endParaRPr lang="it-IT" altLang="en-US">
              <a:solidFill>
                <a:srgbClr val="822433"/>
              </a:solidFill>
              <a:latin typeface="Arial"/>
              <a:ea typeface="ＭＳ Ｐゴシック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F1A3C9-CE02-6A6C-725F-8E8D6FC61825}"/>
              </a:ext>
            </a:extLst>
          </p:cNvPr>
          <p:cNvSpPr txBox="1">
            <a:spLocks/>
          </p:cNvSpPr>
          <p:nvPr/>
        </p:nvSpPr>
        <p:spPr bwMode="auto">
          <a:xfrm>
            <a:off x="612619" y="207501"/>
            <a:ext cx="10969943" cy="711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8224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defTabSz="1218987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Methodology</a:t>
            </a:r>
            <a:endParaRPr lang="en-US" dirty="0"/>
          </a:p>
          <a:p>
            <a:pPr defTabSz="1218987"/>
            <a:r>
              <a:rPr lang="en-US" dirty="0">
                <a:latin typeface="FuturaStd-Book"/>
                <a:ea typeface="ＭＳ Ｐゴシック"/>
              </a:rPr>
              <a:t>Extending the Homogenization Procedure for FG Porous Structures </a:t>
            </a:r>
          </a:p>
        </p:txBody>
      </p:sp>
      <p:sp>
        <p:nvSpPr>
          <p:cNvPr id="2156" name="Rectangle 16">
            <a:extLst>
              <a:ext uri="{FF2B5EF4-FFF2-40B4-BE49-F238E27FC236}">
                <a16:creationId xmlns:a16="http://schemas.microsoft.com/office/drawing/2014/main" id="{FF4588AD-FC28-73EA-39DC-F1ED37DB7F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000" y="847941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1218987"/>
            <a:endParaRPr lang="en-US" sz="2400">
              <a:solidFill>
                <a:srgbClr val="822433"/>
              </a:solidFill>
              <a:latin typeface="Arial"/>
              <a:ea typeface="ＭＳ Ｐゴシック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62F40F-E2A4-F684-0419-77C3F98225D0}"/>
              </a:ext>
            </a:extLst>
          </p:cNvPr>
          <p:cNvSpPr txBox="1">
            <a:spLocks/>
          </p:cNvSpPr>
          <p:nvPr/>
        </p:nvSpPr>
        <p:spPr bwMode="auto">
          <a:xfrm>
            <a:off x="612619" y="1271387"/>
            <a:ext cx="6188231" cy="10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22433"/>
              </a:buClr>
              <a:buChar char="•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562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981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77800" algn="justLow">
              <a:buFont typeface="Wingdings" panose="05000000000000000000" pitchFamily="2" charset="2"/>
              <a:buChar char="§"/>
            </a:pPr>
            <a:endParaRPr lang="en-GB" sz="7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First, a parametric study is conducted to find the equivalent parameters of uniform porous plates with various pore sizes.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In this parametric study, the pore density (the number of pores per unit length) is kept constant.</a:t>
            </a:r>
          </a:p>
          <a:p>
            <a:pPr algn="justLow">
              <a:buFont typeface="Wingdings" panose="05000000000000000000" pitchFamily="2" charset="2"/>
              <a:buChar char="§"/>
            </a:pPr>
            <a:endParaRPr lang="en-US" sz="20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endParaRPr lang="en-US" sz="20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endParaRPr lang="en-GB" sz="2000" dirty="0">
              <a:latin typeface="FuturaStd-Book"/>
            </a:endParaRP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0B87B2E0-0460-7F65-D6BE-3BD1EEC217DB}"/>
              </a:ext>
            </a:extLst>
          </p:cNvPr>
          <p:cNvSpPr txBox="1">
            <a:spLocks/>
          </p:cNvSpPr>
          <p:nvPr/>
        </p:nvSpPr>
        <p:spPr bwMode="auto">
          <a:xfrm>
            <a:off x="664209" y="1043899"/>
            <a:ext cx="5313682" cy="10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22433"/>
              </a:buClr>
              <a:buChar char="•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562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981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Low">
              <a:buFont typeface="Wingdings" panose="05000000000000000000" pitchFamily="2" charset="2"/>
              <a:buChar char="§"/>
            </a:pPr>
            <a:endParaRPr lang="en-US" sz="200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endParaRPr lang="en-US" sz="600">
              <a:latin typeface="FuturaStd-Book"/>
            </a:endParaRPr>
          </a:p>
          <a:p>
            <a:pPr marL="0" indent="0" algn="justLow">
              <a:buFontTx/>
              <a:buNone/>
            </a:pPr>
            <a:endParaRPr lang="en-US" sz="200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endParaRPr lang="en-US" sz="200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endParaRPr lang="en-US" sz="2000" dirty="0">
              <a:latin typeface="FuturaStd-Book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E9C54D-F50A-645B-5FC4-6D4D55EF82C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11" t="8367" r="18883" b="7885"/>
          <a:stretch/>
        </p:blipFill>
        <p:spPr>
          <a:xfrm>
            <a:off x="156932" y="3798976"/>
            <a:ext cx="2129069" cy="2137661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6" name="Arrow: Notched Right 5">
            <a:extLst>
              <a:ext uri="{FF2B5EF4-FFF2-40B4-BE49-F238E27FC236}">
                <a16:creationId xmlns:a16="http://schemas.microsoft.com/office/drawing/2014/main" id="{1BB70AD9-5A82-1F37-F0BA-2608C862A8CC}"/>
              </a:ext>
            </a:extLst>
          </p:cNvPr>
          <p:cNvSpPr/>
          <p:nvPr/>
        </p:nvSpPr>
        <p:spPr>
          <a:xfrm>
            <a:off x="2362201" y="4452206"/>
            <a:ext cx="541595" cy="741145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F9DFA92-BEC6-53B8-FB0D-67DAC87B8AB0}"/>
              </a:ext>
            </a:extLst>
          </p:cNvPr>
          <p:cNvSpPr/>
          <p:nvPr/>
        </p:nvSpPr>
        <p:spPr>
          <a:xfrm>
            <a:off x="2979995" y="3758960"/>
            <a:ext cx="4814815" cy="2248140"/>
          </a:xfrm>
          <a:prstGeom prst="roundRect">
            <a:avLst>
              <a:gd name="adj" fmla="val 5523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 descr="A grey square with black dots&#10;&#10;Description automatically generated">
            <a:extLst>
              <a:ext uri="{FF2B5EF4-FFF2-40B4-BE49-F238E27FC236}">
                <a16:creationId xmlns:a16="http://schemas.microsoft.com/office/drawing/2014/main" id="{EA8A4C98-B1C6-D228-22E9-0E2B923ED8E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89" t="45115" r="46416" b="2528"/>
          <a:stretch/>
        </p:blipFill>
        <p:spPr>
          <a:xfrm>
            <a:off x="3126833" y="3903690"/>
            <a:ext cx="1202986" cy="1188720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9" name="Picture 8" descr="A grey square with black dots&#10;&#10;Description automatically generated">
            <a:extLst>
              <a:ext uri="{FF2B5EF4-FFF2-40B4-BE49-F238E27FC236}">
                <a16:creationId xmlns:a16="http://schemas.microsoft.com/office/drawing/2014/main" id="{4A9109A8-0083-3EEF-AE98-EADA094474A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12" t="44796" r="46458" b="2651"/>
          <a:stretch/>
        </p:blipFill>
        <p:spPr>
          <a:xfrm>
            <a:off x="4741455" y="3900310"/>
            <a:ext cx="1193092" cy="1188720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10" name="Picture 9" descr="A black and grey circle pattern&#10;&#10;Description automatically generated">
            <a:extLst>
              <a:ext uri="{FF2B5EF4-FFF2-40B4-BE49-F238E27FC236}">
                <a16:creationId xmlns:a16="http://schemas.microsoft.com/office/drawing/2014/main" id="{B46B6C3D-A5CA-F58D-4C2B-79169F61518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94" t="45193" r="46509" b="2834"/>
          <a:stretch/>
        </p:blipFill>
        <p:spPr>
          <a:xfrm>
            <a:off x="6423210" y="3900310"/>
            <a:ext cx="1201974" cy="1188720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D4E0E94-7625-729D-E0EA-677C96BF0166}"/>
              </a:ext>
            </a:extLst>
          </p:cNvPr>
          <p:cNvSpPr txBox="1"/>
          <p:nvPr/>
        </p:nvSpPr>
        <p:spPr>
          <a:xfrm>
            <a:off x="4338560" y="4434448"/>
            <a:ext cx="844946" cy="246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GB" sz="2000" b="1" dirty="0"/>
              <a:t>...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E159563-42CC-A508-A887-E2FE7BB9E137}"/>
              </a:ext>
            </a:extLst>
          </p:cNvPr>
          <p:cNvSpPr txBox="1"/>
          <p:nvPr/>
        </p:nvSpPr>
        <p:spPr>
          <a:xfrm>
            <a:off x="2927534" y="5140410"/>
            <a:ext cx="16817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A1111,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</a:rPr>
              <a:t> </a:t>
            </a:r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A1122</a:t>
            </a:r>
            <a:endParaRPr lang="en-US" dirty="0">
              <a:solidFill>
                <a:srgbClr val="00B050"/>
              </a:solidFill>
              <a:latin typeface="Arial" panose="020B0604020202020204" pitchFamily="34" charset="0"/>
            </a:endParaRPr>
          </a:p>
          <a:p>
            <a:pPr fontAlgn="b"/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A1212,A1221</a:t>
            </a:r>
            <a:endParaRPr lang="en-US" dirty="0">
              <a:solidFill>
                <a:srgbClr val="00B050"/>
              </a:solidFill>
              <a:latin typeface="Arial" panose="020B0604020202020204" pitchFamily="34" charset="0"/>
            </a:endParaRPr>
          </a:p>
          <a:p>
            <a:pPr fontAlgn="b"/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D11</a:t>
            </a:r>
            <a:endParaRPr lang="en-US" dirty="0">
              <a:solidFill>
                <a:srgbClr val="00B050"/>
              </a:solidFill>
              <a:latin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A94B91-4A52-E37F-FDA0-22AFC92D5899}"/>
              </a:ext>
            </a:extLst>
          </p:cNvPr>
          <p:cNvSpPr txBox="1"/>
          <p:nvPr/>
        </p:nvSpPr>
        <p:spPr>
          <a:xfrm>
            <a:off x="4518211" y="5141261"/>
            <a:ext cx="16817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A1111, A1122</a:t>
            </a:r>
          </a:p>
          <a:p>
            <a:pPr fontAlgn="b"/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A1212,A1221</a:t>
            </a:r>
          </a:p>
          <a:p>
            <a:pPr fontAlgn="b"/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D11</a:t>
            </a:r>
          </a:p>
          <a:p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07CA469-77CD-94DE-433D-DC02EB6A8907}"/>
              </a:ext>
            </a:extLst>
          </p:cNvPr>
          <p:cNvSpPr txBox="1"/>
          <p:nvPr/>
        </p:nvSpPr>
        <p:spPr>
          <a:xfrm>
            <a:off x="6247526" y="5141256"/>
            <a:ext cx="16817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b="1" dirty="0">
                <a:solidFill>
                  <a:srgbClr val="7030A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A1111, A1122</a:t>
            </a:r>
          </a:p>
          <a:p>
            <a:pPr fontAlgn="b"/>
            <a:r>
              <a:rPr lang="en-US" b="1" dirty="0">
                <a:solidFill>
                  <a:srgbClr val="7030A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A1212,A1221</a:t>
            </a:r>
          </a:p>
          <a:p>
            <a:pPr fontAlgn="b"/>
            <a:r>
              <a:rPr lang="en-US" b="1" dirty="0">
                <a:solidFill>
                  <a:srgbClr val="7030A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D11</a:t>
            </a:r>
          </a:p>
          <a:p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781A5D5-0332-4DCB-E9A1-4AC48C94044F}"/>
              </a:ext>
            </a:extLst>
          </p:cNvPr>
          <p:cNvSpPr txBox="1"/>
          <p:nvPr/>
        </p:nvSpPr>
        <p:spPr>
          <a:xfrm>
            <a:off x="5998646" y="4381146"/>
            <a:ext cx="844946" cy="246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GB" sz="2000" b="1" dirty="0"/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34233395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1A3C9-CE02-6A6C-725F-8E8D6FC61825}"/>
              </a:ext>
            </a:extLst>
          </p:cNvPr>
          <p:cNvSpPr txBox="1">
            <a:spLocks/>
          </p:cNvSpPr>
          <p:nvPr/>
        </p:nvSpPr>
        <p:spPr bwMode="auto">
          <a:xfrm>
            <a:off x="612619" y="207501"/>
            <a:ext cx="10969943" cy="711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8224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defTabSz="1218987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Methodology</a:t>
            </a:r>
            <a:endParaRPr lang="en-US" dirty="0"/>
          </a:p>
          <a:p>
            <a:pPr defTabSz="1218987"/>
            <a:r>
              <a:rPr lang="en-US" dirty="0">
                <a:latin typeface="FuturaStd-Book"/>
                <a:ea typeface="ＭＳ Ｐゴシック"/>
              </a:rPr>
              <a:t>Extending the Homogenization Procedure for FG Porous Structures </a:t>
            </a:r>
          </a:p>
        </p:txBody>
      </p:sp>
      <p:sp>
        <p:nvSpPr>
          <p:cNvPr id="2156" name="Rectangle 16">
            <a:extLst>
              <a:ext uri="{FF2B5EF4-FFF2-40B4-BE49-F238E27FC236}">
                <a16:creationId xmlns:a16="http://schemas.microsoft.com/office/drawing/2014/main" id="{FF4588AD-FC28-73EA-39DC-F1ED37DB7F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000" y="847941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1218987"/>
            <a:endParaRPr lang="en-US" sz="2400">
              <a:solidFill>
                <a:srgbClr val="822433"/>
              </a:solidFill>
              <a:latin typeface="Arial"/>
              <a:ea typeface="ＭＳ Ｐゴシック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62F40F-E2A4-F684-0419-77C3F98225D0}"/>
              </a:ext>
            </a:extLst>
          </p:cNvPr>
          <p:cNvSpPr txBox="1">
            <a:spLocks/>
          </p:cNvSpPr>
          <p:nvPr/>
        </p:nvSpPr>
        <p:spPr bwMode="auto">
          <a:xfrm>
            <a:off x="612619" y="1271387"/>
            <a:ext cx="5719601" cy="10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22433"/>
              </a:buClr>
              <a:buChar char="•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562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981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77800" algn="justLow">
              <a:buFont typeface="Wingdings" panose="05000000000000000000" pitchFamily="2" charset="2"/>
              <a:buChar char="§"/>
            </a:pPr>
            <a:endParaRPr lang="en-GB" sz="7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Pore sizes are changed to find the required equivalent parameters for each section of the FG porous structure.</a:t>
            </a:r>
          </a:p>
          <a:p>
            <a:pPr algn="justLow">
              <a:buFont typeface="Wingdings" panose="05000000000000000000" pitchFamily="2" charset="2"/>
              <a:buChar char="§"/>
            </a:pPr>
            <a:endParaRPr lang="en-US" sz="20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endParaRPr lang="en-US" sz="20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endParaRPr lang="en-GB" sz="2000" dirty="0">
              <a:latin typeface="FuturaStd-Book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A1163EF-4792-E03D-1396-02F464545DE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11" t="8367" r="18883" b="7885"/>
          <a:stretch/>
        </p:blipFill>
        <p:spPr>
          <a:xfrm>
            <a:off x="156932" y="3798976"/>
            <a:ext cx="2129069" cy="2137661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19" name="Arrow: Notched Right 18">
            <a:extLst>
              <a:ext uri="{FF2B5EF4-FFF2-40B4-BE49-F238E27FC236}">
                <a16:creationId xmlns:a16="http://schemas.microsoft.com/office/drawing/2014/main" id="{23715E6F-A951-60B6-EC36-85255FA67ACF}"/>
              </a:ext>
            </a:extLst>
          </p:cNvPr>
          <p:cNvSpPr/>
          <p:nvPr/>
        </p:nvSpPr>
        <p:spPr>
          <a:xfrm>
            <a:off x="2362201" y="4452206"/>
            <a:ext cx="541595" cy="741145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1E86E33B-A2B4-E228-46B7-2F4E472DBA5B}"/>
              </a:ext>
            </a:extLst>
          </p:cNvPr>
          <p:cNvSpPr/>
          <p:nvPr/>
        </p:nvSpPr>
        <p:spPr>
          <a:xfrm>
            <a:off x="2979995" y="3758960"/>
            <a:ext cx="4814815" cy="2248140"/>
          </a:xfrm>
          <a:prstGeom prst="roundRect">
            <a:avLst>
              <a:gd name="adj" fmla="val 5523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 descr="A grey square with black dots&#10;&#10;Description automatically generated">
            <a:extLst>
              <a:ext uri="{FF2B5EF4-FFF2-40B4-BE49-F238E27FC236}">
                <a16:creationId xmlns:a16="http://schemas.microsoft.com/office/drawing/2014/main" id="{91BCA545-45EF-42AC-1D67-5663169B3C8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89" t="45115" r="46416" b="2528"/>
          <a:stretch/>
        </p:blipFill>
        <p:spPr>
          <a:xfrm>
            <a:off x="3126833" y="3903690"/>
            <a:ext cx="1202986" cy="1188720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22" name="Picture 21" descr="A grey square with black dots&#10;&#10;Description automatically generated">
            <a:extLst>
              <a:ext uri="{FF2B5EF4-FFF2-40B4-BE49-F238E27FC236}">
                <a16:creationId xmlns:a16="http://schemas.microsoft.com/office/drawing/2014/main" id="{26CD3903-D1FF-EA6C-2557-B5592D405C6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12" t="44796" r="46458" b="2651"/>
          <a:stretch/>
        </p:blipFill>
        <p:spPr>
          <a:xfrm>
            <a:off x="4741455" y="3900310"/>
            <a:ext cx="1193092" cy="1188720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23" name="Picture 22" descr="A black and grey circle pattern&#10;&#10;Description automatically generated">
            <a:extLst>
              <a:ext uri="{FF2B5EF4-FFF2-40B4-BE49-F238E27FC236}">
                <a16:creationId xmlns:a16="http://schemas.microsoft.com/office/drawing/2014/main" id="{86BB6581-D913-0C38-E098-B3D75DCDDD3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94" t="45193" r="46509" b="2834"/>
          <a:stretch/>
        </p:blipFill>
        <p:spPr>
          <a:xfrm>
            <a:off x="6423210" y="3900310"/>
            <a:ext cx="1201974" cy="1188720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9D3BF42-B7A9-0A37-296F-0641803431F9}"/>
              </a:ext>
            </a:extLst>
          </p:cNvPr>
          <p:cNvSpPr txBox="1"/>
          <p:nvPr/>
        </p:nvSpPr>
        <p:spPr>
          <a:xfrm>
            <a:off x="4338560" y="4434448"/>
            <a:ext cx="844946" cy="246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GB" sz="2000" b="1" dirty="0"/>
              <a:t>...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0F1D7DE-8E00-B25D-B987-6688EE74745D}"/>
              </a:ext>
            </a:extLst>
          </p:cNvPr>
          <p:cNvSpPr txBox="1"/>
          <p:nvPr/>
        </p:nvSpPr>
        <p:spPr>
          <a:xfrm>
            <a:off x="2927534" y="5140410"/>
            <a:ext cx="16817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A1111,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</a:rPr>
              <a:t> </a:t>
            </a:r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A1122</a:t>
            </a:r>
            <a:endParaRPr lang="en-US" dirty="0">
              <a:solidFill>
                <a:srgbClr val="00B050"/>
              </a:solidFill>
              <a:latin typeface="Arial" panose="020B0604020202020204" pitchFamily="34" charset="0"/>
            </a:endParaRPr>
          </a:p>
          <a:p>
            <a:pPr fontAlgn="b"/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A1212,A1221</a:t>
            </a:r>
            <a:endParaRPr lang="en-US" dirty="0">
              <a:solidFill>
                <a:srgbClr val="00B050"/>
              </a:solidFill>
              <a:latin typeface="Arial" panose="020B0604020202020204" pitchFamily="34" charset="0"/>
            </a:endParaRPr>
          </a:p>
          <a:p>
            <a:pPr fontAlgn="b"/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D11</a:t>
            </a:r>
            <a:endParaRPr lang="en-US" dirty="0">
              <a:solidFill>
                <a:srgbClr val="00B050"/>
              </a:solidFill>
              <a:latin typeface="Arial" panose="020B0604020202020204" pitchFamily="34" charset="0"/>
            </a:endParaRPr>
          </a:p>
          <a:p>
            <a:endParaRPr lang="en-GB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7566A88-F59E-BE70-5BE9-3EE523CD9210}"/>
              </a:ext>
            </a:extLst>
          </p:cNvPr>
          <p:cNvGrpSpPr/>
          <p:nvPr/>
        </p:nvGrpSpPr>
        <p:grpSpPr>
          <a:xfrm>
            <a:off x="8337263" y="3796556"/>
            <a:ext cx="3923867" cy="2297025"/>
            <a:chOff x="8550942" y="90874"/>
            <a:chExt cx="4075044" cy="2440090"/>
          </a:xfrm>
        </p:grpSpPr>
        <p:graphicFrame>
          <p:nvGraphicFramePr>
            <p:cNvPr id="27" name="Chart 26">
              <a:extLst>
                <a:ext uri="{FF2B5EF4-FFF2-40B4-BE49-F238E27FC236}">
                  <a16:creationId xmlns:a16="http://schemas.microsoft.com/office/drawing/2014/main" id="{4A6E7007-8D62-0895-0842-2D15F53FA4E3}"/>
                </a:ext>
              </a:extLst>
            </p:cNvPr>
            <p:cNvGraphicFramePr/>
            <p:nvPr/>
          </p:nvGraphicFramePr>
          <p:xfrm>
            <a:off x="8550942" y="90874"/>
            <a:ext cx="4075044" cy="244009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28" name="Flowchart: Connector 27">
              <a:extLst>
                <a:ext uri="{FF2B5EF4-FFF2-40B4-BE49-F238E27FC236}">
                  <a16:creationId xmlns:a16="http://schemas.microsoft.com/office/drawing/2014/main" id="{7010971F-8FED-7B62-D061-E7E5F8D58D8D}"/>
                </a:ext>
              </a:extLst>
            </p:cNvPr>
            <p:cNvSpPr/>
            <p:nvPr/>
          </p:nvSpPr>
          <p:spPr>
            <a:xfrm>
              <a:off x="9259898" y="353823"/>
              <a:ext cx="91440" cy="91440"/>
            </a:xfrm>
            <a:prstGeom prst="flowChartConnector">
              <a:avLst/>
            </a:pr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9" name="Flowchart: Connector 28">
              <a:extLst>
                <a:ext uri="{FF2B5EF4-FFF2-40B4-BE49-F238E27FC236}">
                  <a16:creationId xmlns:a16="http://schemas.microsoft.com/office/drawing/2014/main" id="{9D4B9A10-093F-1500-44DC-7059FB92F558}"/>
                </a:ext>
              </a:extLst>
            </p:cNvPr>
            <p:cNvSpPr/>
            <p:nvPr/>
          </p:nvSpPr>
          <p:spPr>
            <a:xfrm>
              <a:off x="10680045" y="923560"/>
              <a:ext cx="91440" cy="91440"/>
            </a:xfrm>
            <a:prstGeom prst="flowChartConnector">
              <a:avLst/>
            </a:pr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0" name="Flowchart: Connector 29">
              <a:extLst>
                <a:ext uri="{FF2B5EF4-FFF2-40B4-BE49-F238E27FC236}">
                  <a16:creationId xmlns:a16="http://schemas.microsoft.com/office/drawing/2014/main" id="{61B8FAB0-B71F-5635-6FBB-CD590A801B09}"/>
                </a:ext>
              </a:extLst>
            </p:cNvPr>
            <p:cNvSpPr/>
            <p:nvPr/>
          </p:nvSpPr>
          <p:spPr>
            <a:xfrm>
              <a:off x="12093792" y="1600154"/>
              <a:ext cx="91440" cy="91440"/>
            </a:xfrm>
            <a:prstGeom prst="flowChartConnector">
              <a:avLst/>
            </a:pr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31" name="Arrow: Notched Right 30">
            <a:extLst>
              <a:ext uri="{FF2B5EF4-FFF2-40B4-BE49-F238E27FC236}">
                <a16:creationId xmlns:a16="http://schemas.microsoft.com/office/drawing/2014/main" id="{1484C446-B995-4A47-A156-6803C5A69888}"/>
              </a:ext>
            </a:extLst>
          </p:cNvPr>
          <p:cNvSpPr/>
          <p:nvPr/>
        </p:nvSpPr>
        <p:spPr>
          <a:xfrm>
            <a:off x="7852339" y="4370369"/>
            <a:ext cx="562711" cy="770041"/>
          </a:xfrm>
          <a:prstGeom prst="notchedRightArrow">
            <a:avLst/>
          </a:prstGeom>
          <a:solidFill>
            <a:srgbClr val="DAEDEF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A52264B-C967-5C1B-55CD-3000DB2CCA31}"/>
              </a:ext>
            </a:extLst>
          </p:cNvPr>
          <p:cNvSpPr txBox="1"/>
          <p:nvPr/>
        </p:nvSpPr>
        <p:spPr>
          <a:xfrm>
            <a:off x="4518211" y="5141261"/>
            <a:ext cx="16817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A1111, A1122</a:t>
            </a:r>
          </a:p>
          <a:p>
            <a:pPr fontAlgn="b"/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A1212,A1221</a:t>
            </a:r>
          </a:p>
          <a:p>
            <a:pPr fontAlgn="b"/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D11</a:t>
            </a:r>
          </a:p>
          <a:p>
            <a:endParaRPr lang="en-GB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D93D6B1-2001-AA64-143D-84303EA2B7D9}"/>
              </a:ext>
            </a:extLst>
          </p:cNvPr>
          <p:cNvSpPr txBox="1"/>
          <p:nvPr/>
        </p:nvSpPr>
        <p:spPr>
          <a:xfrm>
            <a:off x="6247526" y="5141256"/>
            <a:ext cx="16817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b="1" dirty="0">
                <a:solidFill>
                  <a:srgbClr val="7030A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A1111, A1122</a:t>
            </a:r>
          </a:p>
          <a:p>
            <a:pPr fontAlgn="b"/>
            <a:r>
              <a:rPr lang="en-US" b="1" dirty="0">
                <a:solidFill>
                  <a:srgbClr val="7030A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A1212,A1221</a:t>
            </a:r>
          </a:p>
          <a:p>
            <a:pPr fontAlgn="b"/>
            <a:r>
              <a:rPr lang="en-US" b="1" dirty="0">
                <a:solidFill>
                  <a:srgbClr val="7030A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D11</a:t>
            </a:r>
          </a:p>
          <a:p>
            <a:endParaRPr lang="en-GB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46EE61F-9B34-8844-83B7-34BB9F8234B8}"/>
              </a:ext>
            </a:extLst>
          </p:cNvPr>
          <p:cNvSpPr txBox="1"/>
          <p:nvPr/>
        </p:nvSpPr>
        <p:spPr>
          <a:xfrm>
            <a:off x="5998646" y="4381146"/>
            <a:ext cx="844946" cy="246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GB" sz="2000" b="1" dirty="0"/>
              <a:t>...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5420226A-46DD-A12C-51BC-835993EA458A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20000"/>
          </a:blip>
          <a:stretch>
            <a:fillRect/>
          </a:stretch>
        </p:blipFill>
        <p:spPr>
          <a:xfrm>
            <a:off x="2346368" y="956146"/>
            <a:ext cx="9919052" cy="5468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0213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0318DB-77E7-4F57-9034-3F58330CD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8987">
              <a:defRPr/>
            </a:pPr>
            <a:r>
              <a:rPr lang="it-IT" altLang="en-US">
                <a:solidFill>
                  <a:srgbClr val="822433"/>
                </a:solidFill>
                <a:latin typeface="Arial"/>
                <a:ea typeface="ＭＳ Ｐゴシック"/>
              </a:rPr>
              <a:t>Pagina </a:t>
            </a:r>
            <a:fld id="{2780327B-D601-4ACF-BB2C-9F603DCDF26D}" type="slidenum">
              <a:rPr lang="it-IT" altLang="en-US">
                <a:solidFill>
                  <a:srgbClr val="822433"/>
                </a:solidFill>
                <a:latin typeface="Arial"/>
                <a:ea typeface="ＭＳ Ｐゴシック"/>
              </a:rPr>
              <a:pPr defTabSz="1218987">
                <a:defRPr/>
              </a:pPr>
              <a:t>12</a:t>
            </a:fld>
            <a:endParaRPr lang="it-IT" altLang="en-US">
              <a:solidFill>
                <a:srgbClr val="822433"/>
              </a:solidFill>
              <a:latin typeface="Arial"/>
              <a:ea typeface="ＭＳ Ｐゴシック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F1A3C9-CE02-6A6C-725F-8E8D6FC61825}"/>
              </a:ext>
            </a:extLst>
          </p:cNvPr>
          <p:cNvSpPr txBox="1">
            <a:spLocks/>
          </p:cNvSpPr>
          <p:nvPr/>
        </p:nvSpPr>
        <p:spPr bwMode="auto">
          <a:xfrm>
            <a:off x="612619" y="207501"/>
            <a:ext cx="10969943" cy="711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8224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defTabSz="1218987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Methodology</a:t>
            </a:r>
            <a:endParaRPr lang="en-US" dirty="0"/>
          </a:p>
          <a:p>
            <a:pPr defTabSz="1218987"/>
            <a:r>
              <a:rPr lang="en-US" dirty="0">
                <a:latin typeface="FuturaStd-Book"/>
                <a:ea typeface="ＭＳ Ｐゴシック"/>
              </a:rPr>
              <a:t>Extending the Homogenization Procedure for FG Porous Structures </a:t>
            </a:r>
          </a:p>
        </p:txBody>
      </p:sp>
      <p:sp>
        <p:nvSpPr>
          <p:cNvPr id="2156" name="Rectangle 16">
            <a:extLst>
              <a:ext uri="{FF2B5EF4-FFF2-40B4-BE49-F238E27FC236}">
                <a16:creationId xmlns:a16="http://schemas.microsoft.com/office/drawing/2014/main" id="{FF4588AD-FC28-73EA-39DC-F1ED37DB7F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000" y="847941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1218987"/>
            <a:endParaRPr lang="en-US" sz="2400">
              <a:solidFill>
                <a:srgbClr val="822433"/>
              </a:solidFill>
              <a:latin typeface="Arial"/>
              <a:ea typeface="ＭＳ Ｐゴシック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62F40F-E2A4-F684-0419-77C3F98225D0}"/>
              </a:ext>
            </a:extLst>
          </p:cNvPr>
          <p:cNvSpPr txBox="1">
            <a:spLocks/>
          </p:cNvSpPr>
          <p:nvPr/>
        </p:nvSpPr>
        <p:spPr bwMode="auto">
          <a:xfrm>
            <a:off x="612619" y="1271387"/>
            <a:ext cx="5634907" cy="10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22433"/>
              </a:buClr>
              <a:buChar char="•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562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981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77800" algn="justLow">
              <a:buFont typeface="Wingdings" panose="05000000000000000000" pitchFamily="2" charset="2"/>
              <a:buChar char="§"/>
            </a:pPr>
            <a:endParaRPr lang="en-GB" sz="7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GB" sz="2000" dirty="0">
                <a:latin typeface="FuturaStd-Book"/>
              </a:rPr>
              <a:t>These data are then utilised to find curve-fitted functions for each material parameter with respect to the pore size.</a:t>
            </a:r>
          </a:p>
          <a:p>
            <a:pPr algn="justLow">
              <a:buFont typeface="Wingdings" panose="05000000000000000000" pitchFamily="2" charset="2"/>
              <a:buChar char="§"/>
            </a:pPr>
            <a:endParaRPr lang="en-US" sz="20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endParaRPr lang="en-US" sz="20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endParaRPr lang="en-GB" sz="2000" dirty="0">
              <a:latin typeface="FuturaStd-Book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5D1184-E276-D8E7-052D-BEE09CA5504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11" t="8367" r="18883" b="7885"/>
          <a:stretch/>
        </p:blipFill>
        <p:spPr>
          <a:xfrm>
            <a:off x="156932" y="3798976"/>
            <a:ext cx="2129069" cy="2137661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7" name="Arrow: Notched Right 6">
            <a:extLst>
              <a:ext uri="{FF2B5EF4-FFF2-40B4-BE49-F238E27FC236}">
                <a16:creationId xmlns:a16="http://schemas.microsoft.com/office/drawing/2014/main" id="{D083EEE1-05F3-14F7-C1C7-4412BF4CEBFE}"/>
              </a:ext>
            </a:extLst>
          </p:cNvPr>
          <p:cNvSpPr/>
          <p:nvPr/>
        </p:nvSpPr>
        <p:spPr>
          <a:xfrm>
            <a:off x="2362201" y="4452206"/>
            <a:ext cx="541595" cy="741145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6FD141B-E745-AE1D-8D8D-ADC8401DCAB0}"/>
              </a:ext>
            </a:extLst>
          </p:cNvPr>
          <p:cNvSpPr/>
          <p:nvPr/>
        </p:nvSpPr>
        <p:spPr>
          <a:xfrm>
            <a:off x="2979995" y="3758960"/>
            <a:ext cx="4814815" cy="2248140"/>
          </a:xfrm>
          <a:prstGeom prst="roundRect">
            <a:avLst>
              <a:gd name="adj" fmla="val 5523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 descr="A grey square with black dots&#10;&#10;Description automatically generated">
            <a:extLst>
              <a:ext uri="{FF2B5EF4-FFF2-40B4-BE49-F238E27FC236}">
                <a16:creationId xmlns:a16="http://schemas.microsoft.com/office/drawing/2014/main" id="{9183FC26-EFEC-1C14-5C92-628D2A4984A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89" t="45115" r="46416" b="2528"/>
          <a:stretch/>
        </p:blipFill>
        <p:spPr>
          <a:xfrm>
            <a:off x="3126833" y="3903690"/>
            <a:ext cx="1202986" cy="1188720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10" name="Picture 9" descr="A grey square with black dots&#10;&#10;Description automatically generated">
            <a:extLst>
              <a:ext uri="{FF2B5EF4-FFF2-40B4-BE49-F238E27FC236}">
                <a16:creationId xmlns:a16="http://schemas.microsoft.com/office/drawing/2014/main" id="{9D5F1747-8FBC-B0FD-986A-F3A65E258A9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12" t="44796" r="46458" b="2651"/>
          <a:stretch/>
        </p:blipFill>
        <p:spPr>
          <a:xfrm>
            <a:off x="4741455" y="3900310"/>
            <a:ext cx="1193092" cy="1188720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11" name="Picture 10" descr="A black and grey circle pattern&#10;&#10;Description automatically generated">
            <a:extLst>
              <a:ext uri="{FF2B5EF4-FFF2-40B4-BE49-F238E27FC236}">
                <a16:creationId xmlns:a16="http://schemas.microsoft.com/office/drawing/2014/main" id="{AF6E6FD2-A486-849E-7FA5-542D791E3AF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94" t="45193" r="46509" b="2834"/>
          <a:stretch/>
        </p:blipFill>
        <p:spPr>
          <a:xfrm>
            <a:off x="6423210" y="3900310"/>
            <a:ext cx="1201974" cy="1188720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38664DA-CE6A-9E86-C373-371CF5D0DA03}"/>
              </a:ext>
            </a:extLst>
          </p:cNvPr>
          <p:cNvSpPr txBox="1"/>
          <p:nvPr/>
        </p:nvSpPr>
        <p:spPr>
          <a:xfrm>
            <a:off x="4338560" y="4434448"/>
            <a:ext cx="844946" cy="246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GB" sz="2000" b="1" dirty="0"/>
              <a:t>...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1274917-5076-96B3-854E-E8562E6F8563}"/>
              </a:ext>
            </a:extLst>
          </p:cNvPr>
          <p:cNvSpPr txBox="1"/>
          <p:nvPr/>
        </p:nvSpPr>
        <p:spPr>
          <a:xfrm>
            <a:off x="2927534" y="5140410"/>
            <a:ext cx="16817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A1111,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</a:rPr>
              <a:t> </a:t>
            </a:r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A1122</a:t>
            </a:r>
            <a:endParaRPr lang="en-US" dirty="0">
              <a:solidFill>
                <a:srgbClr val="00B050"/>
              </a:solidFill>
              <a:latin typeface="Arial" panose="020B0604020202020204" pitchFamily="34" charset="0"/>
            </a:endParaRPr>
          </a:p>
          <a:p>
            <a:pPr fontAlgn="b"/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A1212,A1221</a:t>
            </a:r>
            <a:endParaRPr lang="en-US" dirty="0">
              <a:solidFill>
                <a:srgbClr val="00B050"/>
              </a:solidFill>
              <a:latin typeface="Arial" panose="020B0604020202020204" pitchFamily="34" charset="0"/>
            </a:endParaRPr>
          </a:p>
          <a:p>
            <a:pPr fontAlgn="b"/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D11</a:t>
            </a:r>
            <a:endParaRPr lang="en-US" dirty="0">
              <a:solidFill>
                <a:srgbClr val="00B050"/>
              </a:solidFill>
              <a:latin typeface="Arial" panose="020B0604020202020204" pitchFamily="34" charset="0"/>
            </a:endParaRPr>
          </a:p>
          <a:p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7D090DD-08DA-69CE-0397-266719871259}"/>
              </a:ext>
            </a:extLst>
          </p:cNvPr>
          <p:cNvGrpSpPr/>
          <p:nvPr/>
        </p:nvGrpSpPr>
        <p:grpSpPr>
          <a:xfrm>
            <a:off x="8337263" y="3796556"/>
            <a:ext cx="3923867" cy="2297025"/>
            <a:chOff x="8550942" y="90874"/>
            <a:chExt cx="4075044" cy="2440090"/>
          </a:xfrm>
        </p:grpSpPr>
        <p:graphicFrame>
          <p:nvGraphicFramePr>
            <p:cNvPr id="15" name="Chart 14">
              <a:extLst>
                <a:ext uri="{FF2B5EF4-FFF2-40B4-BE49-F238E27FC236}">
                  <a16:creationId xmlns:a16="http://schemas.microsoft.com/office/drawing/2014/main" id="{0E47EBA8-CAB5-E49E-CB66-5697ABF46BD5}"/>
                </a:ext>
              </a:extLst>
            </p:cNvPr>
            <p:cNvGraphicFramePr/>
            <p:nvPr/>
          </p:nvGraphicFramePr>
          <p:xfrm>
            <a:off x="8550942" y="90874"/>
            <a:ext cx="4075044" cy="244009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16" name="Flowchart: Connector 15">
              <a:extLst>
                <a:ext uri="{FF2B5EF4-FFF2-40B4-BE49-F238E27FC236}">
                  <a16:creationId xmlns:a16="http://schemas.microsoft.com/office/drawing/2014/main" id="{3EA761F9-2219-F413-DAF4-87EBC85C9BAE}"/>
                </a:ext>
              </a:extLst>
            </p:cNvPr>
            <p:cNvSpPr/>
            <p:nvPr/>
          </p:nvSpPr>
          <p:spPr>
            <a:xfrm>
              <a:off x="9259898" y="353823"/>
              <a:ext cx="91440" cy="91440"/>
            </a:xfrm>
            <a:prstGeom prst="flowChartConnector">
              <a:avLst/>
            </a:pr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7" name="Flowchart: Connector 16">
              <a:extLst>
                <a:ext uri="{FF2B5EF4-FFF2-40B4-BE49-F238E27FC236}">
                  <a16:creationId xmlns:a16="http://schemas.microsoft.com/office/drawing/2014/main" id="{EA0E3E98-C4A3-1FCA-8F2A-3F2A1CB94923}"/>
                </a:ext>
              </a:extLst>
            </p:cNvPr>
            <p:cNvSpPr/>
            <p:nvPr/>
          </p:nvSpPr>
          <p:spPr>
            <a:xfrm>
              <a:off x="10680045" y="923560"/>
              <a:ext cx="91440" cy="91440"/>
            </a:xfrm>
            <a:prstGeom prst="flowChartConnector">
              <a:avLst/>
            </a:pr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8" name="Flowchart: Connector 17">
              <a:extLst>
                <a:ext uri="{FF2B5EF4-FFF2-40B4-BE49-F238E27FC236}">
                  <a16:creationId xmlns:a16="http://schemas.microsoft.com/office/drawing/2014/main" id="{580C0332-F48C-332B-6CF2-73CA599F4119}"/>
                </a:ext>
              </a:extLst>
            </p:cNvPr>
            <p:cNvSpPr/>
            <p:nvPr/>
          </p:nvSpPr>
          <p:spPr>
            <a:xfrm>
              <a:off x="12093792" y="1600154"/>
              <a:ext cx="91440" cy="91440"/>
            </a:xfrm>
            <a:prstGeom prst="flowChartConnector">
              <a:avLst/>
            </a:pr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19" name="Arrow: Notched Right 18">
            <a:extLst>
              <a:ext uri="{FF2B5EF4-FFF2-40B4-BE49-F238E27FC236}">
                <a16:creationId xmlns:a16="http://schemas.microsoft.com/office/drawing/2014/main" id="{4A1AC030-E986-A771-418A-BDC149A4BB66}"/>
              </a:ext>
            </a:extLst>
          </p:cNvPr>
          <p:cNvSpPr/>
          <p:nvPr/>
        </p:nvSpPr>
        <p:spPr>
          <a:xfrm>
            <a:off x="7852339" y="4370369"/>
            <a:ext cx="562711" cy="770041"/>
          </a:xfrm>
          <a:prstGeom prst="notchedRightArrow">
            <a:avLst/>
          </a:prstGeom>
          <a:solidFill>
            <a:srgbClr val="DAEDEF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04C19CA2-79EB-20E7-42EA-F096F2B659EE}"/>
              </a:ext>
            </a:extLst>
          </p:cNvPr>
          <p:cNvGraphicFramePr/>
          <p:nvPr/>
        </p:nvGraphicFramePr>
        <p:xfrm>
          <a:off x="9043056" y="966039"/>
          <a:ext cx="3226588" cy="2248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21" name="Arrow: Notched Right 20">
            <a:extLst>
              <a:ext uri="{FF2B5EF4-FFF2-40B4-BE49-F238E27FC236}">
                <a16:creationId xmlns:a16="http://schemas.microsoft.com/office/drawing/2014/main" id="{F69FEF2B-48B9-CBB5-0374-1A841E0A948F}"/>
              </a:ext>
            </a:extLst>
          </p:cNvPr>
          <p:cNvSpPr/>
          <p:nvPr/>
        </p:nvSpPr>
        <p:spPr>
          <a:xfrm rot="16200000">
            <a:off x="10204630" y="3129193"/>
            <a:ext cx="541595" cy="741145"/>
          </a:xfrm>
          <a:prstGeom prst="notchedRightArrow">
            <a:avLst/>
          </a:prstGeom>
          <a:solidFill>
            <a:srgbClr val="FFC000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GB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B3C59FD-6447-A57B-6D18-112EC833CC08}"/>
                  </a:ext>
                </a:extLst>
              </p:cNvPr>
              <p:cNvSpPr txBox="1"/>
              <p:nvPr/>
            </p:nvSpPr>
            <p:spPr>
              <a:xfrm>
                <a:off x="6947302" y="1521477"/>
                <a:ext cx="1824957" cy="14643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457200" fontAlgn="b"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ker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𝑨</m:t>
                      </m:r>
                      <m:r>
                        <a:rPr lang="en-US" sz="1600" b="1" i="1" ker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𝟏𝟏𝟏𝟏</m:t>
                      </m:r>
                      <m:r>
                        <a:rPr lang="en-US" sz="1600" b="1" i="1" ker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1" i="1" ker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ker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1600" b="1" i="1" ker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d>
                        <m:dPr>
                          <m:ctrlPr>
                            <a:rPr lang="en-US" sz="1600" b="1" i="1" ker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b="1" i="1" ker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ker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𝒍</m:t>
                              </m:r>
                            </m:e>
                            <m:sub>
                              <m:r>
                                <a:rPr lang="en-US" sz="1600" b="1" i="1" ker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600" b="1" i="1" kern="0" dirty="0">
                  <a:solidFill>
                    <a:prstClr val="black"/>
                  </a:solidFill>
                  <a:latin typeface="Cambria Math" panose="02040503050406030204" pitchFamily="18" charset="0"/>
                </a:endParaRPr>
              </a:p>
              <a:p>
                <a:pPr defTabSz="457200" fontAlgn="b">
                  <a:defRPr/>
                </a:pPr>
                <a:endParaRPr lang="en-US" sz="1600" b="1" i="1" kern="0" dirty="0">
                  <a:solidFill>
                    <a:prstClr val="black"/>
                  </a:solidFill>
                  <a:latin typeface="Cambria Math" panose="02040503050406030204" pitchFamily="18" charset="0"/>
                </a:endParaRPr>
              </a:p>
              <a:p>
                <a:pPr defTabSz="457200" fontAlgn="b"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1" i="1" ker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𝑨</m:t>
                      </m:r>
                      <m:r>
                        <a:rPr lang="en-US" sz="1600" b="1" i="1" ker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𝟏𝟏𝟐𝟐</m:t>
                      </m:r>
                      <m:r>
                        <a:rPr lang="en-US" sz="1600" b="1" i="1" ker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1" i="1" ker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ker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1600" b="1" i="1" ker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d>
                        <m:dPr>
                          <m:ctrlPr>
                            <a:rPr lang="en-US" sz="1600" b="1" i="1" ker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b="1" i="1" ker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ker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𝒍</m:t>
                              </m:r>
                            </m:e>
                            <m:sub>
                              <m:r>
                                <a:rPr lang="en-US" sz="1600" b="1" i="1" ker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600" b="1" kern="0" dirty="0">
                  <a:solidFill>
                    <a:prstClr val="black"/>
                  </a:solidFill>
                </a:endParaRPr>
              </a:p>
              <a:p>
                <a:pPr defTabSz="457200" fontAlgn="b">
                  <a:defRPr/>
                </a:pPr>
                <a:endParaRPr lang="en-US" b="1" kern="0" dirty="0">
                  <a:solidFill>
                    <a:prstClr val="black"/>
                  </a:solidFill>
                </a:endParaRPr>
              </a:p>
              <a:p>
                <a:pPr algn="ctr" defTabSz="457200" fontAlgn="b">
                  <a:defRPr/>
                </a:pPr>
                <a:r>
                  <a:rPr lang="en-US" kern="0" dirty="0">
                    <a:solidFill>
                      <a:prstClr val="black"/>
                    </a:solidFill>
                  </a:rPr>
                  <a:t>…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B3C59FD-6447-A57B-6D18-112EC833CC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7302" y="1521477"/>
                <a:ext cx="1824957" cy="1464375"/>
              </a:xfrm>
              <a:prstGeom prst="rect">
                <a:avLst/>
              </a:prstGeom>
              <a:blipFill>
                <a:blip r:embed="rId9"/>
                <a:stretch>
                  <a:fillRect b="-5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Arrow: Notched Right 22">
            <a:extLst>
              <a:ext uri="{FF2B5EF4-FFF2-40B4-BE49-F238E27FC236}">
                <a16:creationId xmlns:a16="http://schemas.microsoft.com/office/drawing/2014/main" id="{C77DD931-CECD-58C5-5A66-2BBDF3C1CC83}"/>
              </a:ext>
            </a:extLst>
          </p:cNvPr>
          <p:cNvSpPr/>
          <p:nvPr/>
        </p:nvSpPr>
        <p:spPr>
          <a:xfrm rot="10800000">
            <a:off x="8582147" y="1662578"/>
            <a:ext cx="541595" cy="741145"/>
          </a:xfrm>
          <a:prstGeom prst="notchedRightArrow">
            <a:avLst/>
          </a:prstGeom>
          <a:solidFill>
            <a:srgbClr val="FFC000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2845811-B3C9-24E5-63F1-DEC34D8FAEB4}"/>
              </a:ext>
            </a:extLst>
          </p:cNvPr>
          <p:cNvSpPr txBox="1"/>
          <p:nvPr/>
        </p:nvSpPr>
        <p:spPr>
          <a:xfrm>
            <a:off x="4518211" y="5141261"/>
            <a:ext cx="16817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A1111, A1122</a:t>
            </a:r>
          </a:p>
          <a:p>
            <a:pPr fontAlgn="b"/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A1212,A1221</a:t>
            </a:r>
          </a:p>
          <a:p>
            <a:pPr fontAlgn="b"/>
            <a:r>
              <a:rPr lang="en-US" b="1" dirty="0">
                <a:solidFill>
                  <a:srgbClr val="0070C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D11</a:t>
            </a:r>
          </a:p>
          <a:p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585C25C-AEDC-7BD4-C3AE-4B510FE80F1A}"/>
              </a:ext>
            </a:extLst>
          </p:cNvPr>
          <p:cNvSpPr txBox="1"/>
          <p:nvPr/>
        </p:nvSpPr>
        <p:spPr>
          <a:xfrm>
            <a:off x="6247526" y="5141256"/>
            <a:ext cx="16817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b="1" dirty="0">
                <a:solidFill>
                  <a:srgbClr val="7030A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A1111, A1122</a:t>
            </a:r>
          </a:p>
          <a:p>
            <a:pPr fontAlgn="b"/>
            <a:r>
              <a:rPr lang="en-US" b="1" dirty="0">
                <a:solidFill>
                  <a:srgbClr val="7030A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A1212,A1221</a:t>
            </a:r>
          </a:p>
          <a:p>
            <a:pPr fontAlgn="b"/>
            <a:r>
              <a:rPr lang="en-US" b="1" dirty="0">
                <a:solidFill>
                  <a:srgbClr val="7030A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D11</a:t>
            </a:r>
          </a:p>
          <a:p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B76D423-B227-DF70-90DC-5A147147C1C3}"/>
              </a:ext>
            </a:extLst>
          </p:cNvPr>
          <p:cNvSpPr txBox="1"/>
          <p:nvPr/>
        </p:nvSpPr>
        <p:spPr>
          <a:xfrm>
            <a:off x="5998646" y="4381146"/>
            <a:ext cx="844946" cy="246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GB" sz="2000" b="1" dirty="0"/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27457721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llout: Right Arrow 1">
            <a:extLst>
              <a:ext uri="{FF2B5EF4-FFF2-40B4-BE49-F238E27FC236}">
                <a16:creationId xmlns:a16="http://schemas.microsoft.com/office/drawing/2014/main" id="{A5064314-5B5B-5E82-0580-7C414C794BAC}"/>
              </a:ext>
            </a:extLst>
          </p:cNvPr>
          <p:cNvSpPr/>
          <p:nvPr/>
        </p:nvSpPr>
        <p:spPr bwMode="auto">
          <a:xfrm>
            <a:off x="3550445" y="2771929"/>
            <a:ext cx="4570873" cy="3333452"/>
          </a:xfrm>
          <a:prstGeom prst="rightArrowCallout">
            <a:avLst>
              <a:gd name="adj1" fmla="val 88340"/>
              <a:gd name="adj2" fmla="val 50000"/>
              <a:gd name="adj3" fmla="val 25000"/>
              <a:gd name="adj4" fmla="val 0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90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9BD265E3-8C02-DE19-0049-1A702D88C425}"/>
              </a:ext>
            </a:extLst>
          </p:cNvPr>
          <p:cNvGrpSpPr>
            <a:grpSpLocks noChangeAspect="1"/>
          </p:cNvGrpSpPr>
          <p:nvPr/>
        </p:nvGrpSpPr>
        <p:grpSpPr>
          <a:xfrm>
            <a:off x="8577634" y="3335994"/>
            <a:ext cx="2194560" cy="2194560"/>
            <a:chOff x="717429" y="2632429"/>
            <a:chExt cx="1828800" cy="1828800"/>
          </a:xfrm>
        </p:grpSpPr>
        <p:sp>
          <p:nvSpPr>
            <p:cNvPr id="187" name="Cube 50">
              <a:extLst>
                <a:ext uri="{FF2B5EF4-FFF2-40B4-BE49-F238E27FC236}">
                  <a16:creationId xmlns:a16="http://schemas.microsoft.com/office/drawing/2014/main" id="{50959B2C-38C3-D105-2EFC-655D3C4347A8}"/>
                </a:ext>
              </a:extLst>
            </p:cNvPr>
            <p:cNvSpPr/>
            <p:nvPr/>
          </p:nvSpPr>
          <p:spPr>
            <a:xfrm rot="21392527" flipH="1">
              <a:off x="923562" y="2865583"/>
              <a:ext cx="1358634" cy="1343560"/>
            </a:xfrm>
            <a:custGeom>
              <a:avLst/>
              <a:gdLst>
                <a:gd name="connsiteX0" fmla="*/ 0 w 1097743"/>
                <a:gd name="connsiteY0" fmla="*/ 400116 h 1125754"/>
                <a:gd name="connsiteX1" fmla="*/ 697627 w 1097743"/>
                <a:gd name="connsiteY1" fmla="*/ 400116 h 1125754"/>
                <a:gd name="connsiteX2" fmla="*/ 697627 w 1097743"/>
                <a:gd name="connsiteY2" fmla="*/ 1125754 h 1125754"/>
                <a:gd name="connsiteX3" fmla="*/ 0 w 1097743"/>
                <a:gd name="connsiteY3" fmla="*/ 1125754 h 1125754"/>
                <a:gd name="connsiteX4" fmla="*/ 0 w 1097743"/>
                <a:gd name="connsiteY4" fmla="*/ 400116 h 1125754"/>
                <a:gd name="connsiteX0" fmla="*/ 697627 w 1097743"/>
                <a:gd name="connsiteY0" fmla="*/ 400116 h 1125754"/>
                <a:gd name="connsiteX1" fmla="*/ 1097743 w 1097743"/>
                <a:gd name="connsiteY1" fmla="*/ 0 h 1125754"/>
                <a:gd name="connsiteX2" fmla="*/ 1097743 w 1097743"/>
                <a:gd name="connsiteY2" fmla="*/ 725638 h 1125754"/>
                <a:gd name="connsiteX3" fmla="*/ 697627 w 1097743"/>
                <a:gd name="connsiteY3" fmla="*/ 1125754 h 1125754"/>
                <a:gd name="connsiteX4" fmla="*/ 697627 w 1097743"/>
                <a:gd name="connsiteY4" fmla="*/ 400116 h 1125754"/>
                <a:gd name="connsiteX0" fmla="*/ 0 w 1097743"/>
                <a:gd name="connsiteY0" fmla="*/ 400116 h 1125754"/>
                <a:gd name="connsiteX1" fmla="*/ 400116 w 1097743"/>
                <a:gd name="connsiteY1" fmla="*/ 0 h 1125754"/>
                <a:gd name="connsiteX2" fmla="*/ 1097743 w 1097743"/>
                <a:gd name="connsiteY2" fmla="*/ 0 h 1125754"/>
                <a:gd name="connsiteX3" fmla="*/ 697627 w 1097743"/>
                <a:gd name="connsiteY3" fmla="*/ 400116 h 1125754"/>
                <a:gd name="connsiteX4" fmla="*/ 0 w 1097743"/>
                <a:gd name="connsiteY4" fmla="*/ 400116 h 1125754"/>
                <a:gd name="connsiteX0" fmla="*/ 0 w 1097743"/>
                <a:gd name="connsiteY0" fmla="*/ 400116 h 1125754"/>
                <a:gd name="connsiteX1" fmla="*/ 400116 w 1097743"/>
                <a:gd name="connsiteY1" fmla="*/ 0 h 1125754"/>
                <a:gd name="connsiteX2" fmla="*/ 1097743 w 1097743"/>
                <a:gd name="connsiteY2" fmla="*/ 0 h 1125754"/>
                <a:gd name="connsiteX3" fmla="*/ 1097743 w 1097743"/>
                <a:gd name="connsiteY3" fmla="*/ 725638 h 1125754"/>
                <a:gd name="connsiteX4" fmla="*/ 697627 w 1097743"/>
                <a:gd name="connsiteY4" fmla="*/ 1125754 h 1125754"/>
                <a:gd name="connsiteX5" fmla="*/ 0 w 1097743"/>
                <a:gd name="connsiteY5" fmla="*/ 1125754 h 1125754"/>
                <a:gd name="connsiteX6" fmla="*/ 0 w 1097743"/>
                <a:gd name="connsiteY6" fmla="*/ 400116 h 1125754"/>
                <a:gd name="connsiteX7" fmla="*/ 0 w 1097743"/>
                <a:gd name="connsiteY7" fmla="*/ 400116 h 1125754"/>
                <a:gd name="connsiteX8" fmla="*/ 697627 w 1097743"/>
                <a:gd name="connsiteY8" fmla="*/ 400116 h 1125754"/>
                <a:gd name="connsiteX9" fmla="*/ 1097743 w 1097743"/>
                <a:gd name="connsiteY9" fmla="*/ 0 h 1125754"/>
                <a:gd name="connsiteX10" fmla="*/ 697627 w 1097743"/>
                <a:gd name="connsiteY10" fmla="*/ 400116 h 1125754"/>
                <a:gd name="connsiteX11" fmla="*/ 697627 w 1097743"/>
                <a:gd name="connsiteY11" fmla="*/ 1125754 h 1125754"/>
                <a:gd name="connsiteX0" fmla="*/ 0 w 1358634"/>
                <a:gd name="connsiteY0" fmla="*/ 400116 h 1125754"/>
                <a:gd name="connsiteX1" fmla="*/ 697627 w 1358634"/>
                <a:gd name="connsiteY1" fmla="*/ 400116 h 1125754"/>
                <a:gd name="connsiteX2" fmla="*/ 697627 w 1358634"/>
                <a:gd name="connsiteY2" fmla="*/ 1125754 h 1125754"/>
                <a:gd name="connsiteX3" fmla="*/ 0 w 1358634"/>
                <a:gd name="connsiteY3" fmla="*/ 1125754 h 1125754"/>
                <a:gd name="connsiteX4" fmla="*/ 0 w 1358634"/>
                <a:gd name="connsiteY4" fmla="*/ 400116 h 1125754"/>
                <a:gd name="connsiteX0" fmla="*/ 697627 w 1358634"/>
                <a:gd name="connsiteY0" fmla="*/ 400116 h 1125754"/>
                <a:gd name="connsiteX1" fmla="*/ 1097743 w 1358634"/>
                <a:gd name="connsiteY1" fmla="*/ 0 h 1125754"/>
                <a:gd name="connsiteX2" fmla="*/ 1097743 w 1358634"/>
                <a:gd name="connsiteY2" fmla="*/ 725638 h 1125754"/>
                <a:gd name="connsiteX3" fmla="*/ 697627 w 1358634"/>
                <a:gd name="connsiteY3" fmla="*/ 1125754 h 1125754"/>
                <a:gd name="connsiteX4" fmla="*/ 697627 w 1358634"/>
                <a:gd name="connsiteY4" fmla="*/ 400116 h 1125754"/>
                <a:gd name="connsiteX0" fmla="*/ 0 w 1358634"/>
                <a:gd name="connsiteY0" fmla="*/ 400116 h 1125754"/>
                <a:gd name="connsiteX1" fmla="*/ 400116 w 1358634"/>
                <a:gd name="connsiteY1" fmla="*/ 0 h 1125754"/>
                <a:gd name="connsiteX2" fmla="*/ 1097743 w 1358634"/>
                <a:gd name="connsiteY2" fmla="*/ 0 h 1125754"/>
                <a:gd name="connsiteX3" fmla="*/ 697627 w 1358634"/>
                <a:gd name="connsiteY3" fmla="*/ 400116 h 1125754"/>
                <a:gd name="connsiteX4" fmla="*/ 0 w 1358634"/>
                <a:gd name="connsiteY4" fmla="*/ 400116 h 1125754"/>
                <a:gd name="connsiteX0" fmla="*/ 0 w 1358634"/>
                <a:gd name="connsiteY0" fmla="*/ 400116 h 1125754"/>
                <a:gd name="connsiteX1" fmla="*/ 400116 w 1358634"/>
                <a:gd name="connsiteY1" fmla="*/ 0 h 1125754"/>
                <a:gd name="connsiteX2" fmla="*/ 1097743 w 1358634"/>
                <a:gd name="connsiteY2" fmla="*/ 0 h 1125754"/>
                <a:gd name="connsiteX3" fmla="*/ 1358634 w 1358634"/>
                <a:gd name="connsiteY3" fmla="*/ 1112773 h 1125754"/>
                <a:gd name="connsiteX4" fmla="*/ 697627 w 1358634"/>
                <a:gd name="connsiteY4" fmla="*/ 1125754 h 1125754"/>
                <a:gd name="connsiteX5" fmla="*/ 0 w 1358634"/>
                <a:gd name="connsiteY5" fmla="*/ 1125754 h 1125754"/>
                <a:gd name="connsiteX6" fmla="*/ 0 w 1358634"/>
                <a:gd name="connsiteY6" fmla="*/ 400116 h 1125754"/>
                <a:gd name="connsiteX7" fmla="*/ 0 w 1358634"/>
                <a:gd name="connsiteY7" fmla="*/ 400116 h 1125754"/>
                <a:gd name="connsiteX8" fmla="*/ 697627 w 1358634"/>
                <a:gd name="connsiteY8" fmla="*/ 400116 h 1125754"/>
                <a:gd name="connsiteX9" fmla="*/ 1097743 w 1358634"/>
                <a:gd name="connsiteY9" fmla="*/ 0 h 1125754"/>
                <a:gd name="connsiteX10" fmla="*/ 697627 w 1358634"/>
                <a:gd name="connsiteY10" fmla="*/ 400116 h 1125754"/>
                <a:gd name="connsiteX11" fmla="*/ 697627 w 1358634"/>
                <a:gd name="connsiteY11" fmla="*/ 1125754 h 1125754"/>
                <a:gd name="connsiteX0" fmla="*/ 0 w 1358634"/>
                <a:gd name="connsiteY0" fmla="*/ 400116 h 1125754"/>
                <a:gd name="connsiteX1" fmla="*/ 697627 w 1358634"/>
                <a:gd name="connsiteY1" fmla="*/ 400116 h 1125754"/>
                <a:gd name="connsiteX2" fmla="*/ 697627 w 1358634"/>
                <a:gd name="connsiteY2" fmla="*/ 1125754 h 1125754"/>
                <a:gd name="connsiteX3" fmla="*/ 0 w 1358634"/>
                <a:gd name="connsiteY3" fmla="*/ 1125754 h 1125754"/>
                <a:gd name="connsiteX4" fmla="*/ 0 w 1358634"/>
                <a:gd name="connsiteY4" fmla="*/ 400116 h 1125754"/>
                <a:gd name="connsiteX0" fmla="*/ 697627 w 1358634"/>
                <a:gd name="connsiteY0" fmla="*/ 400116 h 1125754"/>
                <a:gd name="connsiteX1" fmla="*/ 1097743 w 1358634"/>
                <a:gd name="connsiteY1" fmla="*/ 0 h 1125754"/>
                <a:gd name="connsiteX2" fmla="*/ 1097743 w 1358634"/>
                <a:gd name="connsiteY2" fmla="*/ 725638 h 1125754"/>
                <a:gd name="connsiteX3" fmla="*/ 697627 w 1358634"/>
                <a:gd name="connsiteY3" fmla="*/ 1125754 h 1125754"/>
                <a:gd name="connsiteX4" fmla="*/ 697627 w 1358634"/>
                <a:gd name="connsiteY4" fmla="*/ 400116 h 1125754"/>
                <a:gd name="connsiteX0" fmla="*/ 0 w 1358634"/>
                <a:gd name="connsiteY0" fmla="*/ 400116 h 1125754"/>
                <a:gd name="connsiteX1" fmla="*/ 400116 w 1358634"/>
                <a:gd name="connsiteY1" fmla="*/ 0 h 1125754"/>
                <a:gd name="connsiteX2" fmla="*/ 1097743 w 1358634"/>
                <a:gd name="connsiteY2" fmla="*/ 0 h 1125754"/>
                <a:gd name="connsiteX3" fmla="*/ 697627 w 1358634"/>
                <a:gd name="connsiteY3" fmla="*/ 400116 h 1125754"/>
                <a:gd name="connsiteX4" fmla="*/ 0 w 1358634"/>
                <a:gd name="connsiteY4" fmla="*/ 400116 h 1125754"/>
                <a:gd name="connsiteX0" fmla="*/ 0 w 1358634"/>
                <a:gd name="connsiteY0" fmla="*/ 400116 h 1125754"/>
                <a:gd name="connsiteX1" fmla="*/ 400116 w 1358634"/>
                <a:gd name="connsiteY1" fmla="*/ 0 h 1125754"/>
                <a:gd name="connsiteX2" fmla="*/ 1097743 w 1358634"/>
                <a:gd name="connsiteY2" fmla="*/ 0 h 1125754"/>
                <a:gd name="connsiteX3" fmla="*/ 1358634 w 1358634"/>
                <a:gd name="connsiteY3" fmla="*/ 1112773 h 1125754"/>
                <a:gd name="connsiteX4" fmla="*/ 697627 w 1358634"/>
                <a:gd name="connsiteY4" fmla="*/ 1125754 h 1125754"/>
                <a:gd name="connsiteX5" fmla="*/ 0 w 1358634"/>
                <a:gd name="connsiteY5" fmla="*/ 1125754 h 1125754"/>
                <a:gd name="connsiteX6" fmla="*/ 0 w 1358634"/>
                <a:gd name="connsiteY6" fmla="*/ 400116 h 1125754"/>
                <a:gd name="connsiteX7" fmla="*/ 0 w 1358634"/>
                <a:gd name="connsiteY7" fmla="*/ 400116 h 1125754"/>
                <a:gd name="connsiteX8" fmla="*/ 697627 w 1358634"/>
                <a:gd name="connsiteY8" fmla="*/ 400116 h 1125754"/>
                <a:gd name="connsiteX9" fmla="*/ 1281578 w 1358634"/>
                <a:gd name="connsiteY9" fmla="*/ 234873 h 1125754"/>
                <a:gd name="connsiteX10" fmla="*/ 697627 w 1358634"/>
                <a:gd name="connsiteY10" fmla="*/ 400116 h 1125754"/>
                <a:gd name="connsiteX11" fmla="*/ 697627 w 1358634"/>
                <a:gd name="connsiteY11" fmla="*/ 1125754 h 1125754"/>
                <a:gd name="connsiteX0" fmla="*/ 0 w 1358634"/>
                <a:gd name="connsiteY0" fmla="*/ 400116 h 1125754"/>
                <a:gd name="connsiteX1" fmla="*/ 697627 w 1358634"/>
                <a:gd name="connsiteY1" fmla="*/ 400116 h 1125754"/>
                <a:gd name="connsiteX2" fmla="*/ 697627 w 1358634"/>
                <a:gd name="connsiteY2" fmla="*/ 1125754 h 1125754"/>
                <a:gd name="connsiteX3" fmla="*/ 0 w 1358634"/>
                <a:gd name="connsiteY3" fmla="*/ 1125754 h 1125754"/>
                <a:gd name="connsiteX4" fmla="*/ 0 w 1358634"/>
                <a:gd name="connsiteY4" fmla="*/ 400116 h 1125754"/>
                <a:gd name="connsiteX0" fmla="*/ 697627 w 1358634"/>
                <a:gd name="connsiteY0" fmla="*/ 400116 h 1125754"/>
                <a:gd name="connsiteX1" fmla="*/ 1097743 w 1358634"/>
                <a:gd name="connsiteY1" fmla="*/ 0 h 1125754"/>
                <a:gd name="connsiteX2" fmla="*/ 1097743 w 1358634"/>
                <a:gd name="connsiteY2" fmla="*/ 725638 h 1125754"/>
                <a:gd name="connsiteX3" fmla="*/ 697627 w 1358634"/>
                <a:gd name="connsiteY3" fmla="*/ 1125754 h 1125754"/>
                <a:gd name="connsiteX4" fmla="*/ 697627 w 1358634"/>
                <a:gd name="connsiteY4" fmla="*/ 400116 h 1125754"/>
                <a:gd name="connsiteX0" fmla="*/ 0 w 1358634"/>
                <a:gd name="connsiteY0" fmla="*/ 400116 h 1125754"/>
                <a:gd name="connsiteX1" fmla="*/ 400116 w 1358634"/>
                <a:gd name="connsiteY1" fmla="*/ 0 h 1125754"/>
                <a:gd name="connsiteX2" fmla="*/ 1097743 w 1358634"/>
                <a:gd name="connsiteY2" fmla="*/ 0 h 1125754"/>
                <a:gd name="connsiteX3" fmla="*/ 697627 w 1358634"/>
                <a:gd name="connsiteY3" fmla="*/ 400116 h 1125754"/>
                <a:gd name="connsiteX4" fmla="*/ 0 w 1358634"/>
                <a:gd name="connsiteY4" fmla="*/ 400116 h 1125754"/>
                <a:gd name="connsiteX0" fmla="*/ 0 w 1358634"/>
                <a:gd name="connsiteY0" fmla="*/ 400116 h 1125754"/>
                <a:gd name="connsiteX1" fmla="*/ 400116 w 1358634"/>
                <a:gd name="connsiteY1" fmla="*/ 0 h 1125754"/>
                <a:gd name="connsiteX2" fmla="*/ 1097743 w 1358634"/>
                <a:gd name="connsiteY2" fmla="*/ 0 h 1125754"/>
                <a:gd name="connsiteX3" fmla="*/ 1358634 w 1358634"/>
                <a:gd name="connsiteY3" fmla="*/ 1112773 h 1125754"/>
                <a:gd name="connsiteX4" fmla="*/ 697627 w 1358634"/>
                <a:gd name="connsiteY4" fmla="*/ 1125754 h 1125754"/>
                <a:gd name="connsiteX5" fmla="*/ 0 w 1358634"/>
                <a:gd name="connsiteY5" fmla="*/ 1125754 h 1125754"/>
                <a:gd name="connsiteX6" fmla="*/ 0 w 1358634"/>
                <a:gd name="connsiteY6" fmla="*/ 400116 h 1125754"/>
                <a:gd name="connsiteX7" fmla="*/ 0 w 1358634"/>
                <a:gd name="connsiteY7" fmla="*/ 400116 h 1125754"/>
                <a:gd name="connsiteX8" fmla="*/ 697627 w 1358634"/>
                <a:gd name="connsiteY8" fmla="*/ 400116 h 1125754"/>
                <a:gd name="connsiteX9" fmla="*/ 1281578 w 1358634"/>
                <a:gd name="connsiteY9" fmla="*/ 234873 h 1125754"/>
                <a:gd name="connsiteX10" fmla="*/ 697627 w 1358634"/>
                <a:gd name="connsiteY10" fmla="*/ 400116 h 1125754"/>
                <a:gd name="connsiteX11" fmla="*/ 697627 w 1358634"/>
                <a:gd name="connsiteY11" fmla="*/ 1125754 h 1125754"/>
                <a:gd name="connsiteX0" fmla="*/ 0 w 1358634"/>
                <a:gd name="connsiteY0" fmla="*/ 400116 h 1125754"/>
                <a:gd name="connsiteX1" fmla="*/ 697627 w 1358634"/>
                <a:gd name="connsiteY1" fmla="*/ 400116 h 1125754"/>
                <a:gd name="connsiteX2" fmla="*/ 697627 w 1358634"/>
                <a:gd name="connsiteY2" fmla="*/ 1125754 h 1125754"/>
                <a:gd name="connsiteX3" fmla="*/ 0 w 1358634"/>
                <a:gd name="connsiteY3" fmla="*/ 1125754 h 1125754"/>
                <a:gd name="connsiteX4" fmla="*/ 0 w 1358634"/>
                <a:gd name="connsiteY4" fmla="*/ 400116 h 1125754"/>
                <a:gd name="connsiteX0" fmla="*/ 697627 w 1358634"/>
                <a:gd name="connsiteY0" fmla="*/ 400116 h 1125754"/>
                <a:gd name="connsiteX1" fmla="*/ 1097743 w 1358634"/>
                <a:gd name="connsiteY1" fmla="*/ 0 h 1125754"/>
                <a:gd name="connsiteX2" fmla="*/ 1354919 w 1358634"/>
                <a:gd name="connsiteY2" fmla="*/ 1121481 h 1125754"/>
                <a:gd name="connsiteX3" fmla="*/ 697627 w 1358634"/>
                <a:gd name="connsiteY3" fmla="*/ 1125754 h 1125754"/>
                <a:gd name="connsiteX4" fmla="*/ 697627 w 1358634"/>
                <a:gd name="connsiteY4" fmla="*/ 400116 h 1125754"/>
                <a:gd name="connsiteX0" fmla="*/ 0 w 1358634"/>
                <a:gd name="connsiteY0" fmla="*/ 400116 h 1125754"/>
                <a:gd name="connsiteX1" fmla="*/ 400116 w 1358634"/>
                <a:gd name="connsiteY1" fmla="*/ 0 h 1125754"/>
                <a:gd name="connsiteX2" fmla="*/ 1097743 w 1358634"/>
                <a:gd name="connsiteY2" fmla="*/ 0 h 1125754"/>
                <a:gd name="connsiteX3" fmla="*/ 697627 w 1358634"/>
                <a:gd name="connsiteY3" fmla="*/ 400116 h 1125754"/>
                <a:gd name="connsiteX4" fmla="*/ 0 w 1358634"/>
                <a:gd name="connsiteY4" fmla="*/ 400116 h 1125754"/>
                <a:gd name="connsiteX0" fmla="*/ 0 w 1358634"/>
                <a:gd name="connsiteY0" fmla="*/ 400116 h 1125754"/>
                <a:gd name="connsiteX1" fmla="*/ 400116 w 1358634"/>
                <a:gd name="connsiteY1" fmla="*/ 0 h 1125754"/>
                <a:gd name="connsiteX2" fmla="*/ 1097743 w 1358634"/>
                <a:gd name="connsiteY2" fmla="*/ 0 h 1125754"/>
                <a:gd name="connsiteX3" fmla="*/ 1358634 w 1358634"/>
                <a:gd name="connsiteY3" fmla="*/ 1112773 h 1125754"/>
                <a:gd name="connsiteX4" fmla="*/ 697627 w 1358634"/>
                <a:gd name="connsiteY4" fmla="*/ 1125754 h 1125754"/>
                <a:gd name="connsiteX5" fmla="*/ 0 w 1358634"/>
                <a:gd name="connsiteY5" fmla="*/ 1125754 h 1125754"/>
                <a:gd name="connsiteX6" fmla="*/ 0 w 1358634"/>
                <a:gd name="connsiteY6" fmla="*/ 400116 h 1125754"/>
                <a:gd name="connsiteX7" fmla="*/ 0 w 1358634"/>
                <a:gd name="connsiteY7" fmla="*/ 400116 h 1125754"/>
                <a:gd name="connsiteX8" fmla="*/ 697627 w 1358634"/>
                <a:gd name="connsiteY8" fmla="*/ 400116 h 1125754"/>
                <a:gd name="connsiteX9" fmla="*/ 1281578 w 1358634"/>
                <a:gd name="connsiteY9" fmla="*/ 234873 h 1125754"/>
                <a:gd name="connsiteX10" fmla="*/ 697627 w 1358634"/>
                <a:gd name="connsiteY10" fmla="*/ 400116 h 1125754"/>
                <a:gd name="connsiteX11" fmla="*/ 697627 w 1358634"/>
                <a:gd name="connsiteY11" fmla="*/ 1125754 h 1125754"/>
                <a:gd name="connsiteX0" fmla="*/ 0 w 1358634"/>
                <a:gd name="connsiteY0" fmla="*/ 400116 h 1427585"/>
                <a:gd name="connsiteX1" fmla="*/ 697627 w 1358634"/>
                <a:gd name="connsiteY1" fmla="*/ 400116 h 1427585"/>
                <a:gd name="connsiteX2" fmla="*/ 697627 w 1358634"/>
                <a:gd name="connsiteY2" fmla="*/ 1125754 h 1427585"/>
                <a:gd name="connsiteX3" fmla="*/ 0 w 1358634"/>
                <a:gd name="connsiteY3" fmla="*/ 1125754 h 1427585"/>
                <a:gd name="connsiteX4" fmla="*/ 0 w 1358634"/>
                <a:gd name="connsiteY4" fmla="*/ 400116 h 1427585"/>
                <a:gd name="connsiteX0" fmla="*/ 697627 w 1358634"/>
                <a:gd name="connsiteY0" fmla="*/ 400116 h 1427585"/>
                <a:gd name="connsiteX1" fmla="*/ 1097743 w 1358634"/>
                <a:gd name="connsiteY1" fmla="*/ 0 h 1427585"/>
                <a:gd name="connsiteX2" fmla="*/ 1354919 w 1358634"/>
                <a:gd name="connsiteY2" fmla="*/ 1121481 h 1427585"/>
                <a:gd name="connsiteX3" fmla="*/ 697627 w 1358634"/>
                <a:gd name="connsiteY3" fmla="*/ 1125754 h 1427585"/>
                <a:gd name="connsiteX4" fmla="*/ 697627 w 1358634"/>
                <a:gd name="connsiteY4" fmla="*/ 400116 h 1427585"/>
                <a:gd name="connsiteX0" fmla="*/ 0 w 1358634"/>
                <a:gd name="connsiteY0" fmla="*/ 400116 h 1427585"/>
                <a:gd name="connsiteX1" fmla="*/ 400116 w 1358634"/>
                <a:gd name="connsiteY1" fmla="*/ 0 h 1427585"/>
                <a:gd name="connsiteX2" fmla="*/ 1097743 w 1358634"/>
                <a:gd name="connsiteY2" fmla="*/ 0 h 1427585"/>
                <a:gd name="connsiteX3" fmla="*/ 697627 w 1358634"/>
                <a:gd name="connsiteY3" fmla="*/ 400116 h 1427585"/>
                <a:gd name="connsiteX4" fmla="*/ 0 w 1358634"/>
                <a:gd name="connsiteY4" fmla="*/ 400116 h 1427585"/>
                <a:gd name="connsiteX0" fmla="*/ 0 w 1358634"/>
                <a:gd name="connsiteY0" fmla="*/ 400116 h 1427585"/>
                <a:gd name="connsiteX1" fmla="*/ 400116 w 1358634"/>
                <a:gd name="connsiteY1" fmla="*/ 0 h 1427585"/>
                <a:gd name="connsiteX2" fmla="*/ 1097743 w 1358634"/>
                <a:gd name="connsiteY2" fmla="*/ 0 h 1427585"/>
                <a:gd name="connsiteX3" fmla="*/ 1358634 w 1358634"/>
                <a:gd name="connsiteY3" fmla="*/ 1112773 h 1427585"/>
                <a:gd name="connsiteX4" fmla="*/ 697627 w 1358634"/>
                <a:gd name="connsiteY4" fmla="*/ 1125754 h 1427585"/>
                <a:gd name="connsiteX5" fmla="*/ 0 w 1358634"/>
                <a:gd name="connsiteY5" fmla="*/ 1125754 h 1427585"/>
                <a:gd name="connsiteX6" fmla="*/ 0 w 1358634"/>
                <a:gd name="connsiteY6" fmla="*/ 400116 h 1427585"/>
                <a:gd name="connsiteX7" fmla="*/ 0 w 1358634"/>
                <a:gd name="connsiteY7" fmla="*/ 400116 h 1427585"/>
                <a:gd name="connsiteX8" fmla="*/ 697627 w 1358634"/>
                <a:gd name="connsiteY8" fmla="*/ 400116 h 1427585"/>
                <a:gd name="connsiteX9" fmla="*/ 1281578 w 1358634"/>
                <a:gd name="connsiteY9" fmla="*/ 234873 h 1427585"/>
                <a:gd name="connsiteX10" fmla="*/ 697627 w 1358634"/>
                <a:gd name="connsiteY10" fmla="*/ 400116 h 1427585"/>
                <a:gd name="connsiteX11" fmla="*/ 826132 w 1358634"/>
                <a:gd name="connsiteY11" fmla="*/ 1427585 h 1427585"/>
                <a:gd name="connsiteX0" fmla="*/ 0 w 1358634"/>
                <a:gd name="connsiteY0" fmla="*/ 400116 h 1427585"/>
                <a:gd name="connsiteX1" fmla="*/ 697627 w 1358634"/>
                <a:gd name="connsiteY1" fmla="*/ 400116 h 1427585"/>
                <a:gd name="connsiteX2" fmla="*/ 697627 w 1358634"/>
                <a:gd name="connsiteY2" fmla="*/ 1125754 h 1427585"/>
                <a:gd name="connsiteX3" fmla="*/ 0 w 1358634"/>
                <a:gd name="connsiteY3" fmla="*/ 1125754 h 1427585"/>
                <a:gd name="connsiteX4" fmla="*/ 0 w 1358634"/>
                <a:gd name="connsiteY4" fmla="*/ 400116 h 1427585"/>
                <a:gd name="connsiteX0" fmla="*/ 697627 w 1358634"/>
                <a:gd name="connsiteY0" fmla="*/ 400116 h 1427585"/>
                <a:gd name="connsiteX1" fmla="*/ 1097743 w 1358634"/>
                <a:gd name="connsiteY1" fmla="*/ 0 h 1427585"/>
                <a:gd name="connsiteX2" fmla="*/ 1354919 w 1358634"/>
                <a:gd name="connsiteY2" fmla="*/ 1121481 h 1427585"/>
                <a:gd name="connsiteX3" fmla="*/ 697627 w 1358634"/>
                <a:gd name="connsiteY3" fmla="*/ 1125754 h 1427585"/>
                <a:gd name="connsiteX4" fmla="*/ 697627 w 1358634"/>
                <a:gd name="connsiteY4" fmla="*/ 400116 h 1427585"/>
                <a:gd name="connsiteX0" fmla="*/ 0 w 1358634"/>
                <a:gd name="connsiteY0" fmla="*/ 400116 h 1427585"/>
                <a:gd name="connsiteX1" fmla="*/ 400116 w 1358634"/>
                <a:gd name="connsiteY1" fmla="*/ 0 h 1427585"/>
                <a:gd name="connsiteX2" fmla="*/ 1097743 w 1358634"/>
                <a:gd name="connsiteY2" fmla="*/ 0 h 1427585"/>
                <a:gd name="connsiteX3" fmla="*/ 697627 w 1358634"/>
                <a:gd name="connsiteY3" fmla="*/ 400116 h 1427585"/>
                <a:gd name="connsiteX4" fmla="*/ 0 w 1358634"/>
                <a:gd name="connsiteY4" fmla="*/ 400116 h 1427585"/>
                <a:gd name="connsiteX0" fmla="*/ 0 w 1358634"/>
                <a:gd name="connsiteY0" fmla="*/ 400116 h 1427585"/>
                <a:gd name="connsiteX1" fmla="*/ 400116 w 1358634"/>
                <a:gd name="connsiteY1" fmla="*/ 0 h 1427585"/>
                <a:gd name="connsiteX2" fmla="*/ 1097743 w 1358634"/>
                <a:gd name="connsiteY2" fmla="*/ 0 h 1427585"/>
                <a:gd name="connsiteX3" fmla="*/ 1358634 w 1358634"/>
                <a:gd name="connsiteY3" fmla="*/ 1112773 h 1427585"/>
                <a:gd name="connsiteX4" fmla="*/ 697627 w 1358634"/>
                <a:gd name="connsiteY4" fmla="*/ 1125754 h 1427585"/>
                <a:gd name="connsiteX5" fmla="*/ 0 w 1358634"/>
                <a:gd name="connsiteY5" fmla="*/ 1125754 h 1427585"/>
                <a:gd name="connsiteX6" fmla="*/ 0 w 1358634"/>
                <a:gd name="connsiteY6" fmla="*/ 400116 h 1427585"/>
                <a:gd name="connsiteX7" fmla="*/ 0 w 1358634"/>
                <a:gd name="connsiteY7" fmla="*/ 400116 h 1427585"/>
                <a:gd name="connsiteX8" fmla="*/ 697627 w 1358634"/>
                <a:gd name="connsiteY8" fmla="*/ 400116 h 1427585"/>
                <a:gd name="connsiteX9" fmla="*/ 1281578 w 1358634"/>
                <a:gd name="connsiteY9" fmla="*/ 234873 h 1427585"/>
                <a:gd name="connsiteX10" fmla="*/ 697627 w 1358634"/>
                <a:gd name="connsiteY10" fmla="*/ 400116 h 1427585"/>
                <a:gd name="connsiteX11" fmla="*/ 826132 w 1358634"/>
                <a:gd name="connsiteY11" fmla="*/ 1427585 h 1427585"/>
                <a:gd name="connsiteX0" fmla="*/ 0 w 1358634"/>
                <a:gd name="connsiteY0" fmla="*/ 400116 h 1427585"/>
                <a:gd name="connsiteX1" fmla="*/ 697627 w 1358634"/>
                <a:gd name="connsiteY1" fmla="*/ 400116 h 1427585"/>
                <a:gd name="connsiteX2" fmla="*/ 697627 w 1358634"/>
                <a:gd name="connsiteY2" fmla="*/ 1125754 h 1427585"/>
                <a:gd name="connsiteX3" fmla="*/ 0 w 1358634"/>
                <a:gd name="connsiteY3" fmla="*/ 1125754 h 1427585"/>
                <a:gd name="connsiteX4" fmla="*/ 0 w 1358634"/>
                <a:gd name="connsiteY4" fmla="*/ 400116 h 1427585"/>
                <a:gd name="connsiteX0" fmla="*/ 697627 w 1358634"/>
                <a:gd name="connsiteY0" fmla="*/ 400116 h 1427585"/>
                <a:gd name="connsiteX1" fmla="*/ 1097743 w 1358634"/>
                <a:gd name="connsiteY1" fmla="*/ 0 h 1427585"/>
                <a:gd name="connsiteX2" fmla="*/ 1354919 w 1358634"/>
                <a:gd name="connsiteY2" fmla="*/ 1121481 h 1427585"/>
                <a:gd name="connsiteX3" fmla="*/ 697627 w 1358634"/>
                <a:gd name="connsiteY3" fmla="*/ 1125754 h 1427585"/>
                <a:gd name="connsiteX4" fmla="*/ 697627 w 1358634"/>
                <a:gd name="connsiteY4" fmla="*/ 400116 h 1427585"/>
                <a:gd name="connsiteX0" fmla="*/ 0 w 1358634"/>
                <a:gd name="connsiteY0" fmla="*/ 400116 h 1427585"/>
                <a:gd name="connsiteX1" fmla="*/ 400116 w 1358634"/>
                <a:gd name="connsiteY1" fmla="*/ 0 h 1427585"/>
                <a:gd name="connsiteX2" fmla="*/ 1097743 w 1358634"/>
                <a:gd name="connsiteY2" fmla="*/ 0 h 1427585"/>
                <a:gd name="connsiteX3" fmla="*/ 697627 w 1358634"/>
                <a:gd name="connsiteY3" fmla="*/ 400116 h 1427585"/>
                <a:gd name="connsiteX4" fmla="*/ 0 w 1358634"/>
                <a:gd name="connsiteY4" fmla="*/ 400116 h 1427585"/>
                <a:gd name="connsiteX0" fmla="*/ 0 w 1358634"/>
                <a:gd name="connsiteY0" fmla="*/ 400116 h 1427585"/>
                <a:gd name="connsiteX1" fmla="*/ 400116 w 1358634"/>
                <a:gd name="connsiteY1" fmla="*/ 0 h 1427585"/>
                <a:gd name="connsiteX2" fmla="*/ 1097743 w 1358634"/>
                <a:gd name="connsiteY2" fmla="*/ 0 h 1427585"/>
                <a:gd name="connsiteX3" fmla="*/ 1358634 w 1358634"/>
                <a:gd name="connsiteY3" fmla="*/ 1112773 h 1427585"/>
                <a:gd name="connsiteX4" fmla="*/ 792072 w 1358634"/>
                <a:gd name="connsiteY4" fmla="*/ 1425403 h 1427585"/>
                <a:gd name="connsiteX5" fmla="*/ 0 w 1358634"/>
                <a:gd name="connsiteY5" fmla="*/ 1125754 h 1427585"/>
                <a:gd name="connsiteX6" fmla="*/ 0 w 1358634"/>
                <a:gd name="connsiteY6" fmla="*/ 400116 h 1427585"/>
                <a:gd name="connsiteX7" fmla="*/ 0 w 1358634"/>
                <a:gd name="connsiteY7" fmla="*/ 400116 h 1427585"/>
                <a:gd name="connsiteX8" fmla="*/ 697627 w 1358634"/>
                <a:gd name="connsiteY8" fmla="*/ 400116 h 1427585"/>
                <a:gd name="connsiteX9" fmla="*/ 1281578 w 1358634"/>
                <a:gd name="connsiteY9" fmla="*/ 234873 h 1427585"/>
                <a:gd name="connsiteX10" fmla="*/ 697627 w 1358634"/>
                <a:gd name="connsiteY10" fmla="*/ 400116 h 1427585"/>
                <a:gd name="connsiteX11" fmla="*/ 826132 w 1358634"/>
                <a:gd name="connsiteY11" fmla="*/ 1427585 h 1427585"/>
                <a:gd name="connsiteX0" fmla="*/ 0 w 1358634"/>
                <a:gd name="connsiteY0" fmla="*/ 400116 h 1432323"/>
                <a:gd name="connsiteX1" fmla="*/ 697627 w 1358634"/>
                <a:gd name="connsiteY1" fmla="*/ 400116 h 1432323"/>
                <a:gd name="connsiteX2" fmla="*/ 697627 w 1358634"/>
                <a:gd name="connsiteY2" fmla="*/ 1125754 h 1432323"/>
                <a:gd name="connsiteX3" fmla="*/ 0 w 1358634"/>
                <a:gd name="connsiteY3" fmla="*/ 1125754 h 1432323"/>
                <a:gd name="connsiteX4" fmla="*/ 0 w 1358634"/>
                <a:gd name="connsiteY4" fmla="*/ 400116 h 1432323"/>
                <a:gd name="connsiteX0" fmla="*/ 697627 w 1358634"/>
                <a:gd name="connsiteY0" fmla="*/ 400116 h 1432323"/>
                <a:gd name="connsiteX1" fmla="*/ 1097743 w 1358634"/>
                <a:gd name="connsiteY1" fmla="*/ 0 h 1432323"/>
                <a:gd name="connsiteX2" fmla="*/ 1354919 w 1358634"/>
                <a:gd name="connsiteY2" fmla="*/ 1121481 h 1432323"/>
                <a:gd name="connsiteX3" fmla="*/ 817937 w 1358634"/>
                <a:gd name="connsiteY3" fmla="*/ 1432323 h 1432323"/>
                <a:gd name="connsiteX4" fmla="*/ 697627 w 1358634"/>
                <a:gd name="connsiteY4" fmla="*/ 400116 h 1432323"/>
                <a:gd name="connsiteX0" fmla="*/ 0 w 1358634"/>
                <a:gd name="connsiteY0" fmla="*/ 400116 h 1432323"/>
                <a:gd name="connsiteX1" fmla="*/ 400116 w 1358634"/>
                <a:gd name="connsiteY1" fmla="*/ 0 h 1432323"/>
                <a:gd name="connsiteX2" fmla="*/ 1097743 w 1358634"/>
                <a:gd name="connsiteY2" fmla="*/ 0 h 1432323"/>
                <a:gd name="connsiteX3" fmla="*/ 697627 w 1358634"/>
                <a:gd name="connsiteY3" fmla="*/ 400116 h 1432323"/>
                <a:gd name="connsiteX4" fmla="*/ 0 w 1358634"/>
                <a:gd name="connsiteY4" fmla="*/ 400116 h 1432323"/>
                <a:gd name="connsiteX0" fmla="*/ 0 w 1358634"/>
                <a:gd name="connsiteY0" fmla="*/ 400116 h 1432323"/>
                <a:gd name="connsiteX1" fmla="*/ 400116 w 1358634"/>
                <a:gd name="connsiteY1" fmla="*/ 0 h 1432323"/>
                <a:gd name="connsiteX2" fmla="*/ 1097743 w 1358634"/>
                <a:gd name="connsiteY2" fmla="*/ 0 h 1432323"/>
                <a:gd name="connsiteX3" fmla="*/ 1358634 w 1358634"/>
                <a:gd name="connsiteY3" fmla="*/ 1112773 h 1432323"/>
                <a:gd name="connsiteX4" fmla="*/ 792072 w 1358634"/>
                <a:gd name="connsiteY4" fmla="*/ 1425403 h 1432323"/>
                <a:gd name="connsiteX5" fmla="*/ 0 w 1358634"/>
                <a:gd name="connsiteY5" fmla="*/ 1125754 h 1432323"/>
                <a:gd name="connsiteX6" fmla="*/ 0 w 1358634"/>
                <a:gd name="connsiteY6" fmla="*/ 400116 h 1432323"/>
                <a:gd name="connsiteX7" fmla="*/ 0 w 1358634"/>
                <a:gd name="connsiteY7" fmla="*/ 400116 h 1432323"/>
                <a:gd name="connsiteX8" fmla="*/ 697627 w 1358634"/>
                <a:gd name="connsiteY8" fmla="*/ 400116 h 1432323"/>
                <a:gd name="connsiteX9" fmla="*/ 1281578 w 1358634"/>
                <a:gd name="connsiteY9" fmla="*/ 234873 h 1432323"/>
                <a:gd name="connsiteX10" fmla="*/ 697627 w 1358634"/>
                <a:gd name="connsiteY10" fmla="*/ 400116 h 1432323"/>
                <a:gd name="connsiteX11" fmla="*/ 826132 w 1358634"/>
                <a:gd name="connsiteY11" fmla="*/ 1427585 h 1432323"/>
                <a:gd name="connsiteX0" fmla="*/ 0 w 1358634"/>
                <a:gd name="connsiteY0" fmla="*/ 400116 h 1432323"/>
                <a:gd name="connsiteX1" fmla="*/ 697627 w 1358634"/>
                <a:gd name="connsiteY1" fmla="*/ 400116 h 1432323"/>
                <a:gd name="connsiteX2" fmla="*/ 783110 w 1358634"/>
                <a:gd name="connsiteY2" fmla="*/ 1417463 h 1432323"/>
                <a:gd name="connsiteX3" fmla="*/ 0 w 1358634"/>
                <a:gd name="connsiteY3" fmla="*/ 1125754 h 1432323"/>
                <a:gd name="connsiteX4" fmla="*/ 0 w 1358634"/>
                <a:gd name="connsiteY4" fmla="*/ 400116 h 1432323"/>
                <a:gd name="connsiteX0" fmla="*/ 697627 w 1358634"/>
                <a:gd name="connsiteY0" fmla="*/ 400116 h 1432323"/>
                <a:gd name="connsiteX1" fmla="*/ 1097743 w 1358634"/>
                <a:gd name="connsiteY1" fmla="*/ 0 h 1432323"/>
                <a:gd name="connsiteX2" fmla="*/ 1354919 w 1358634"/>
                <a:gd name="connsiteY2" fmla="*/ 1121481 h 1432323"/>
                <a:gd name="connsiteX3" fmla="*/ 817937 w 1358634"/>
                <a:gd name="connsiteY3" fmla="*/ 1432323 h 1432323"/>
                <a:gd name="connsiteX4" fmla="*/ 697627 w 1358634"/>
                <a:gd name="connsiteY4" fmla="*/ 400116 h 1432323"/>
                <a:gd name="connsiteX0" fmla="*/ 0 w 1358634"/>
                <a:gd name="connsiteY0" fmla="*/ 400116 h 1432323"/>
                <a:gd name="connsiteX1" fmla="*/ 400116 w 1358634"/>
                <a:gd name="connsiteY1" fmla="*/ 0 h 1432323"/>
                <a:gd name="connsiteX2" fmla="*/ 1097743 w 1358634"/>
                <a:gd name="connsiteY2" fmla="*/ 0 h 1432323"/>
                <a:gd name="connsiteX3" fmla="*/ 697627 w 1358634"/>
                <a:gd name="connsiteY3" fmla="*/ 400116 h 1432323"/>
                <a:gd name="connsiteX4" fmla="*/ 0 w 1358634"/>
                <a:gd name="connsiteY4" fmla="*/ 400116 h 1432323"/>
                <a:gd name="connsiteX0" fmla="*/ 0 w 1358634"/>
                <a:gd name="connsiteY0" fmla="*/ 400116 h 1432323"/>
                <a:gd name="connsiteX1" fmla="*/ 400116 w 1358634"/>
                <a:gd name="connsiteY1" fmla="*/ 0 h 1432323"/>
                <a:gd name="connsiteX2" fmla="*/ 1097743 w 1358634"/>
                <a:gd name="connsiteY2" fmla="*/ 0 h 1432323"/>
                <a:gd name="connsiteX3" fmla="*/ 1358634 w 1358634"/>
                <a:gd name="connsiteY3" fmla="*/ 1112773 h 1432323"/>
                <a:gd name="connsiteX4" fmla="*/ 792072 w 1358634"/>
                <a:gd name="connsiteY4" fmla="*/ 1425403 h 1432323"/>
                <a:gd name="connsiteX5" fmla="*/ 0 w 1358634"/>
                <a:gd name="connsiteY5" fmla="*/ 1125754 h 1432323"/>
                <a:gd name="connsiteX6" fmla="*/ 0 w 1358634"/>
                <a:gd name="connsiteY6" fmla="*/ 400116 h 1432323"/>
                <a:gd name="connsiteX7" fmla="*/ 0 w 1358634"/>
                <a:gd name="connsiteY7" fmla="*/ 400116 h 1432323"/>
                <a:gd name="connsiteX8" fmla="*/ 697627 w 1358634"/>
                <a:gd name="connsiteY8" fmla="*/ 400116 h 1432323"/>
                <a:gd name="connsiteX9" fmla="*/ 1281578 w 1358634"/>
                <a:gd name="connsiteY9" fmla="*/ 234873 h 1432323"/>
                <a:gd name="connsiteX10" fmla="*/ 697627 w 1358634"/>
                <a:gd name="connsiteY10" fmla="*/ 400116 h 1432323"/>
                <a:gd name="connsiteX11" fmla="*/ 826132 w 1358634"/>
                <a:gd name="connsiteY11" fmla="*/ 1427585 h 1432323"/>
                <a:gd name="connsiteX0" fmla="*/ 0 w 1358634"/>
                <a:gd name="connsiteY0" fmla="*/ 400116 h 1432323"/>
                <a:gd name="connsiteX1" fmla="*/ 697627 w 1358634"/>
                <a:gd name="connsiteY1" fmla="*/ 400116 h 1432323"/>
                <a:gd name="connsiteX2" fmla="*/ 783110 w 1358634"/>
                <a:gd name="connsiteY2" fmla="*/ 1417463 h 1432323"/>
                <a:gd name="connsiteX3" fmla="*/ 0 w 1358634"/>
                <a:gd name="connsiteY3" fmla="*/ 1125754 h 1432323"/>
                <a:gd name="connsiteX4" fmla="*/ 0 w 1358634"/>
                <a:gd name="connsiteY4" fmla="*/ 400116 h 1432323"/>
                <a:gd name="connsiteX0" fmla="*/ 697627 w 1358634"/>
                <a:gd name="connsiteY0" fmla="*/ 400116 h 1432323"/>
                <a:gd name="connsiteX1" fmla="*/ 1097743 w 1358634"/>
                <a:gd name="connsiteY1" fmla="*/ 0 h 1432323"/>
                <a:gd name="connsiteX2" fmla="*/ 1354919 w 1358634"/>
                <a:gd name="connsiteY2" fmla="*/ 1121481 h 1432323"/>
                <a:gd name="connsiteX3" fmla="*/ 817937 w 1358634"/>
                <a:gd name="connsiteY3" fmla="*/ 1432323 h 1432323"/>
                <a:gd name="connsiteX4" fmla="*/ 697627 w 1358634"/>
                <a:gd name="connsiteY4" fmla="*/ 400116 h 1432323"/>
                <a:gd name="connsiteX0" fmla="*/ 0 w 1358634"/>
                <a:gd name="connsiteY0" fmla="*/ 400116 h 1432323"/>
                <a:gd name="connsiteX1" fmla="*/ 400116 w 1358634"/>
                <a:gd name="connsiteY1" fmla="*/ 0 h 1432323"/>
                <a:gd name="connsiteX2" fmla="*/ 1097743 w 1358634"/>
                <a:gd name="connsiteY2" fmla="*/ 0 h 1432323"/>
                <a:gd name="connsiteX3" fmla="*/ 697627 w 1358634"/>
                <a:gd name="connsiteY3" fmla="*/ 400116 h 1432323"/>
                <a:gd name="connsiteX4" fmla="*/ 0 w 1358634"/>
                <a:gd name="connsiteY4" fmla="*/ 400116 h 1432323"/>
                <a:gd name="connsiteX0" fmla="*/ 0 w 1358634"/>
                <a:gd name="connsiteY0" fmla="*/ 400116 h 1432323"/>
                <a:gd name="connsiteX1" fmla="*/ 400116 w 1358634"/>
                <a:gd name="connsiteY1" fmla="*/ 0 h 1432323"/>
                <a:gd name="connsiteX2" fmla="*/ 1097743 w 1358634"/>
                <a:gd name="connsiteY2" fmla="*/ 0 h 1432323"/>
                <a:gd name="connsiteX3" fmla="*/ 1358634 w 1358634"/>
                <a:gd name="connsiteY3" fmla="*/ 1112773 h 1432323"/>
                <a:gd name="connsiteX4" fmla="*/ 792072 w 1358634"/>
                <a:gd name="connsiteY4" fmla="*/ 1425403 h 1432323"/>
                <a:gd name="connsiteX5" fmla="*/ 17388 w 1358634"/>
                <a:gd name="connsiteY5" fmla="*/ 1273140 h 1432323"/>
                <a:gd name="connsiteX6" fmla="*/ 0 w 1358634"/>
                <a:gd name="connsiteY6" fmla="*/ 400116 h 1432323"/>
                <a:gd name="connsiteX7" fmla="*/ 0 w 1358634"/>
                <a:gd name="connsiteY7" fmla="*/ 400116 h 1432323"/>
                <a:gd name="connsiteX8" fmla="*/ 697627 w 1358634"/>
                <a:gd name="connsiteY8" fmla="*/ 400116 h 1432323"/>
                <a:gd name="connsiteX9" fmla="*/ 1281578 w 1358634"/>
                <a:gd name="connsiteY9" fmla="*/ 234873 h 1432323"/>
                <a:gd name="connsiteX10" fmla="*/ 697627 w 1358634"/>
                <a:gd name="connsiteY10" fmla="*/ 400116 h 1432323"/>
                <a:gd name="connsiteX11" fmla="*/ 826132 w 1358634"/>
                <a:gd name="connsiteY11" fmla="*/ 1427585 h 1432323"/>
                <a:gd name="connsiteX0" fmla="*/ 0 w 1358634"/>
                <a:gd name="connsiteY0" fmla="*/ 400116 h 1432323"/>
                <a:gd name="connsiteX1" fmla="*/ 697627 w 1358634"/>
                <a:gd name="connsiteY1" fmla="*/ 400116 h 1432323"/>
                <a:gd name="connsiteX2" fmla="*/ 783110 w 1358634"/>
                <a:gd name="connsiteY2" fmla="*/ 1417463 h 1432323"/>
                <a:gd name="connsiteX3" fmla="*/ 18154 w 1358634"/>
                <a:gd name="connsiteY3" fmla="*/ 1285817 h 1432323"/>
                <a:gd name="connsiteX4" fmla="*/ 0 w 1358634"/>
                <a:gd name="connsiteY4" fmla="*/ 400116 h 1432323"/>
                <a:gd name="connsiteX0" fmla="*/ 697627 w 1358634"/>
                <a:gd name="connsiteY0" fmla="*/ 400116 h 1432323"/>
                <a:gd name="connsiteX1" fmla="*/ 1097743 w 1358634"/>
                <a:gd name="connsiteY1" fmla="*/ 0 h 1432323"/>
                <a:gd name="connsiteX2" fmla="*/ 1354919 w 1358634"/>
                <a:gd name="connsiteY2" fmla="*/ 1121481 h 1432323"/>
                <a:gd name="connsiteX3" fmla="*/ 817937 w 1358634"/>
                <a:gd name="connsiteY3" fmla="*/ 1432323 h 1432323"/>
                <a:gd name="connsiteX4" fmla="*/ 697627 w 1358634"/>
                <a:gd name="connsiteY4" fmla="*/ 400116 h 1432323"/>
                <a:gd name="connsiteX0" fmla="*/ 0 w 1358634"/>
                <a:gd name="connsiteY0" fmla="*/ 400116 h 1432323"/>
                <a:gd name="connsiteX1" fmla="*/ 400116 w 1358634"/>
                <a:gd name="connsiteY1" fmla="*/ 0 h 1432323"/>
                <a:gd name="connsiteX2" fmla="*/ 1097743 w 1358634"/>
                <a:gd name="connsiteY2" fmla="*/ 0 h 1432323"/>
                <a:gd name="connsiteX3" fmla="*/ 697627 w 1358634"/>
                <a:gd name="connsiteY3" fmla="*/ 400116 h 1432323"/>
                <a:gd name="connsiteX4" fmla="*/ 0 w 1358634"/>
                <a:gd name="connsiteY4" fmla="*/ 400116 h 1432323"/>
                <a:gd name="connsiteX0" fmla="*/ 0 w 1358634"/>
                <a:gd name="connsiteY0" fmla="*/ 400116 h 1432323"/>
                <a:gd name="connsiteX1" fmla="*/ 400116 w 1358634"/>
                <a:gd name="connsiteY1" fmla="*/ 0 h 1432323"/>
                <a:gd name="connsiteX2" fmla="*/ 1097743 w 1358634"/>
                <a:gd name="connsiteY2" fmla="*/ 0 h 1432323"/>
                <a:gd name="connsiteX3" fmla="*/ 1358634 w 1358634"/>
                <a:gd name="connsiteY3" fmla="*/ 1112773 h 1432323"/>
                <a:gd name="connsiteX4" fmla="*/ 792072 w 1358634"/>
                <a:gd name="connsiteY4" fmla="*/ 1425403 h 1432323"/>
                <a:gd name="connsiteX5" fmla="*/ 17388 w 1358634"/>
                <a:gd name="connsiteY5" fmla="*/ 1273140 h 1432323"/>
                <a:gd name="connsiteX6" fmla="*/ 0 w 1358634"/>
                <a:gd name="connsiteY6" fmla="*/ 400116 h 1432323"/>
                <a:gd name="connsiteX7" fmla="*/ 0 w 1358634"/>
                <a:gd name="connsiteY7" fmla="*/ 400116 h 1432323"/>
                <a:gd name="connsiteX8" fmla="*/ 697627 w 1358634"/>
                <a:gd name="connsiteY8" fmla="*/ 400116 h 1432323"/>
                <a:gd name="connsiteX9" fmla="*/ 1281578 w 1358634"/>
                <a:gd name="connsiteY9" fmla="*/ 234873 h 1432323"/>
                <a:gd name="connsiteX10" fmla="*/ 697627 w 1358634"/>
                <a:gd name="connsiteY10" fmla="*/ 400116 h 1432323"/>
                <a:gd name="connsiteX11" fmla="*/ 826132 w 1358634"/>
                <a:gd name="connsiteY11" fmla="*/ 1427585 h 1432323"/>
                <a:gd name="connsiteX0" fmla="*/ 0 w 1358634"/>
                <a:gd name="connsiteY0" fmla="*/ 400116 h 1432323"/>
                <a:gd name="connsiteX1" fmla="*/ 697627 w 1358634"/>
                <a:gd name="connsiteY1" fmla="*/ 400116 h 1432323"/>
                <a:gd name="connsiteX2" fmla="*/ 783110 w 1358634"/>
                <a:gd name="connsiteY2" fmla="*/ 1417463 h 1432323"/>
                <a:gd name="connsiteX3" fmla="*/ 18154 w 1358634"/>
                <a:gd name="connsiteY3" fmla="*/ 1285817 h 1432323"/>
                <a:gd name="connsiteX4" fmla="*/ 0 w 1358634"/>
                <a:gd name="connsiteY4" fmla="*/ 400116 h 1432323"/>
                <a:gd name="connsiteX0" fmla="*/ 697627 w 1358634"/>
                <a:gd name="connsiteY0" fmla="*/ 400116 h 1432323"/>
                <a:gd name="connsiteX1" fmla="*/ 1097743 w 1358634"/>
                <a:gd name="connsiteY1" fmla="*/ 0 h 1432323"/>
                <a:gd name="connsiteX2" fmla="*/ 1354919 w 1358634"/>
                <a:gd name="connsiteY2" fmla="*/ 1121481 h 1432323"/>
                <a:gd name="connsiteX3" fmla="*/ 817937 w 1358634"/>
                <a:gd name="connsiteY3" fmla="*/ 1432323 h 1432323"/>
                <a:gd name="connsiteX4" fmla="*/ 697627 w 1358634"/>
                <a:gd name="connsiteY4" fmla="*/ 400116 h 1432323"/>
                <a:gd name="connsiteX0" fmla="*/ 0 w 1358634"/>
                <a:gd name="connsiteY0" fmla="*/ 400116 h 1432323"/>
                <a:gd name="connsiteX1" fmla="*/ 400116 w 1358634"/>
                <a:gd name="connsiteY1" fmla="*/ 0 h 1432323"/>
                <a:gd name="connsiteX2" fmla="*/ 1097743 w 1358634"/>
                <a:gd name="connsiteY2" fmla="*/ 0 h 1432323"/>
                <a:gd name="connsiteX3" fmla="*/ 697627 w 1358634"/>
                <a:gd name="connsiteY3" fmla="*/ 400116 h 1432323"/>
                <a:gd name="connsiteX4" fmla="*/ 0 w 1358634"/>
                <a:gd name="connsiteY4" fmla="*/ 400116 h 1432323"/>
                <a:gd name="connsiteX0" fmla="*/ 0 w 1358634"/>
                <a:gd name="connsiteY0" fmla="*/ 400116 h 1432323"/>
                <a:gd name="connsiteX1" fmla="*/ 400116 w 1358634"/>
                <a:gd name="connsiteY1" fmla="*/ 0 h 1432323"/>
                <a:gd name="connsiteX2" fmla="*/ 1097743 w 1358634"/>
                <a:gd name="connsiteY2" fmla="*/ 0 h 1432323"/>
                <a:gd name="connsiteX3" fmla="*/ 1358634 w 1358634"/>
                <a:gd name="connsiteY3" fmla="*/ 1112773 h 1432323"/>
                <a:gd name="connsiteX4" fmla="*/ 792072 w 1358634"/>
                <a:gd name="connsiteY4" fmla="*/ 1425403 h 1432323"/>
                <a:gd name="connsiteX5" fmla="*/ 17388 w 1358634"/>
                <a:gd name="connsiteY5" fmla="*/ 1273140 h 1432323"/>
                <a:gd name="connsiteX6" fmla="*/ 0 w 1358634"/>
                <a:gd name="connsiteY6" fmla="*/ 400116 h 1432323"/>
                <a:gd name="connsiteX7" fmla="*/ 0 w 1358634"/>
                <a:gd name="connsiteY7" fmla="*/ 400116 h 1432323"/>
                <a:gd name="connsiteX8" fmla="*/ 697627 w 1358634"/>
                <a:gd name="connsiteY8" fmla="*/ 400116 h 1432323"/>
                <a:gd name="connsiteX9" fmla="*/ 1281578 w 1358634"/>
                <a:gd name="connsiteY9" fmla="*/ 234873 h 1432323"/>
                <a:gd name="connsiteX10" fmla="*/ 736398 w 1358634"/>
                <a:gd name="connsiteY10" fmla="*/ 550451 h 1432323"/>
                <a:gd name="connsiteX11" fmla="*/ 826132 w 1358634"/>
                <a:gd name="connsiteY11" fmla="*/ 1427585 h 1432323"/>
                <a:gd name="connsiteX0" fmla="*/ 0 w 1358634"/>
                <a:gd name="connsiteY0" fmla="*/ 400116 h 1432323"/>
                <a:gd name="connsiteX1" fmla="*/ 697627 w 1358634"/>
                <a:gd name="connsiteY1" fmla="*/ 400116 h 1432323"/>
                <a:gd name="connsiteX2" fmla="*/ 783110 w 1358634"/>
                <a:gd name="connsiteY2" fmla="*/ 1417463 h 1432323"/>
                <a:gd name="connsiteX3" fmla="*/ 18154 w 1358634"/>
                <a:gd name="connsiteY3" fmla="*/ 1285817 h 1432323"/>
                <a:gd name="connsiteX4" fmla="*/ 0 w 1358634"/>
                <a:gd name="connsiteY4" fmla="*/ 400116 h 1432323"/>
                <a:gd name="connsiteX0" fmla="*/ 697627 w 1358634"/>
                <a:gd name="connsiteY0" fmla="*/ 400116 h 1432323"/>
                <a:gd name="connsiteX1" fmla="*/ 1097743 w 1358634"/>
                <a:gd name="connsiteY1" fmla="*/ 0 h 1432323"/>
                <a:gd name="connsiteX2" fmla="*/ 1354919 w 1358634"/>
                <a:gd name="connsiteY2" fmla="*/ 1121481 h 1432323"/>
                <a:gd name="connsiteX3" fmla="*/ 817937 w 1358634"/>
                <a:gd name="connsiteY3" fmla="*/ 1432323 h 1432323"/>
                <a:gd name="connsiteX4" fmla="*/ 697627 w 1358634"/>
                <a:gd name="connsiteY4" fmla="*/ 400116 h 1432323"/>
                <a:gd name="connsiteX0" fmla="*/ 0 w 1358634"/>
                <a:gd name="connsiteY0" fmla="*/ 400116 h 1432323"/>
                <a:gd name="connsiteX1" fmla="*/ 400116 w 1358634"/>
                <a:gd name="connsiteY1" fmla="*/ 0 h 1432323"/>
                <a:gd name="connsiteX2" fmla="*/ 1097743 w 1358634"/>
                <a:gd name="connsiteY2" fmla="*/ 0 h 1432323"/>
                <a:gd name="connsiteX3" fmla="*/ 697627 w 1358634"/>
                <a:gd name="connsiteY3" fmla="*/ 400116 h 1432323"/>
                <a:gd name="connsiteX4" fmla="*/ 0 w 1358634"/>
                <a:gd name="connsiteY4" fmla="*/ 400116 h 1432323"/>
                <a:gd name="connsiteX0" fmla="*/ 0 w 1358634"/>
                <a:gd name="connsiteY0" fmla="*/ 400116 h 1432323"/>
                <a:gd name="connsiteX1" fmla="*/ 400116 w 1358634"/>
                <a:gd name="connsiteY1" fmla="*/ 0 h 1432323"/>
                <a:gd name="connsiteX2" fmla="*/ 1097743 w 1358634"/>
                <a:gd name="connsiteY2" fmla="*/ 0 h 1432323"/>
                <a:gd name="connsiteX3" fmla="*/ 1358634 w 1358634"/>
                <a:gd name="connsiteY3" fmla="*/ 1112773 h 1432323"/>
                <a:gd name="connsiteX4" fmla="*/ 792072 w 1358634"/>
                <a:gd name="connsiteY4" fmla="*/ 1425403 h 1432323"/>
                <a:gd name="connsiteX5" fmla="*/ 17388 w 1358634"/>
                <a:gd name="connsiteY5" fmla="*/ 1273140 h 1432323"/>
                <a:gd name="connsiteX6" fmla="*/ 0 w 1358634"/>
                <a:gd name="connsiteY6" fmla="*/ 400116 h 1432323"/>
                <a:gd name="connsiteX7" fmla="*/ 0 w 1358634"/>
                <a:gd name="connsiteY7" fmla="*/ 400116 h 1432323"/>
                <a:gd name="connsiteX8" fmla="*/ 730896 w 1358634"/>
                <a:gd name="connsiteY8" fmla="*/ 529579 h 1432323"/>
                <a:gd name="connsiteX9" fmla="*/ 1281578 w 1358634"/>
                <a:gd name="connsiteY9" fmla="*/ 234873 h 1432323"/>
                <a:gd name="connsiteX10" fmla="*/ 736398 w 1358634"/>
                <a:gd name="connsiteY10" fmla="*/ 550451 h 1432323"/>
                <a:gd name="connsiteX11" fmla="*/ 826132 w 1358634"/>
                <a:gd name="connsiteY11" fmla="*/ 1427585 h 1432323"/>
                <a:gd name="connsiteX0" fmla="*/ 0 w 1358634"/>
                <a:gd name="connsiteY0" fmla="*/ 400116 h 1432323"/>
                <a:gd name="connsiteX1" fmla="*/ 697627 w 1358634"/>
                <a:gd name="connsiteY1" fmla="*/ 400116 h 1432323"/>
                <a:gd name="connsiteX2" fmla="*/ 783110 w 1358634"/>
                <a:gd name="connsiteY2" fmla="*/ 1417463 h 1432323"/>
                <a:gd name="connsiteX3" fmla="*/ 18154 w 1358634"/>
                <a:gd name="connsiteY3" fmla="*/ 1285817 h 1432323"/>
                <a:gd name="connsiteX4" fmla="*/ 0 w 1358634"/>
                <a:gd name="connsiteY4" fmla="*/ 400116 h 1432323"/>
                <a:gd name="connsiteX0" fmla="*/ 697627 w 1358634"/>
                <a:gd name="connsiteY0" fmla="*/ 400116 h 1432323"/>
                <a:gd name="connsiteX1" fmla="*/ 1097743 w 1358634"/>
                <a:gd name="connsiteY1" fmla="*/ 0 h 1432323"/>
                <a:gd name="connsiteX2" fmla="*/ 1354919 w 1358634"/>
                <a:gd name="connsiteY2" fmla="*/ 1121481 h 1432323"/>
                <a:gd name="connsiteX3" fmla="*/ 817937 w 1358634"/>
                <a:gd name="connsiteY3" fmla="*/ 1432323 h 1432323"/>
                <a:gd name="connsiteX4" fmla="*/ 697627 w 1358634"/>
                <a:gd name="connsiteY4" fmla="*/ 400116 h 1432323"/>
                <a:gd name="connsiteX0" fmla="*/ 0 w 1358634"/>
                <a:gd name="connsiteY0" fmla="*/ 400116 h 1432323"/>
                <a:gd name="connsiteX1" fmla="*/ 400116 w 1358634"/>
                <a:gd name="connsiteY1" fmla="*/ 0 h 1432323"/>
                <a:gd name="connsiteX2" fmla="*/ 1097743 w 1358634"/>
                <a:gd name="connsiteY2" fmla="*/ 0 h 1432323"/>
                <a:gd name="connsiteX3" fmla="*/ 711046 w 1358634"/>
                <a:gd name="connsiteY3" fmla="*/ 551983 h 1432323"/>
                <a:gd name="connsiteX4" fmla="*/ 0 w 1358634"/>
                <a:gd name="connsiteY4" fmla="*/ 400116 h 1432323"/>
                <a:gd name="connsiteX0" fmla="*/ 0 w 1358634"/>
                <a:gd name="connsiteY0" fmla="*/ 400116 h 1432323"/>
                <a:gd name="connsiteX1" fmla="*/ 400116 w 1358634"/>
                <a:gd name="connsiteY1" fmla="*/ 0 h 1432323"/>
                <a:gd name="connsiteX2" fmla="*/ 1097743 w 1358634"/>
                <a:gd name="connsiteY2" fmla="*/ 0 h 1432323"/>
                <a:gd name="connsiteX3" fmla="*/ 1358634 w 1358634"/>
                <a:gd name="connsiteY3" fmla="*/ 1112773 h 1432323"/>
                <a:gd name="connsiteX4" fmla="*/ 792072 w 1358634"/>
                <a:gd name="connsiteY4" fmla="*/ 1425403 h 1432323"/>
                <a:gd name="connsiteX5" fmla="*/ 17388 w 1358634"/>
                <a:gd name="connsiteY5" fmla="*/ 1273140 h 1432323"/>
                <a:gd name="connsiteX6" fmla="*/ 0 w 1358634"/>
                <a:gd name="connsiteY6" fmla="*/ 400116 h 1432323"/>
                <a:gd name="connsiteX7" fmla="*/ 0 w 1358634"/>
                <a:gd name="connsiteY7" fmla="*/ 400116 h 1432323"/>
                <a:gd name="connsiteX8" fmla="*/ 730896 w 1358634"/>
                <a:gd name="connsiteY8" fmla="*/ 529579 h 1432323"/>
                <a:gd name="connsiteX9" fmla="*/ 1281578 w 1358634"/>
                <a:gd name="connsiteY9" fmla="*/ 234873 h 1432323"/>
                <a:gd name="connsiteX10" fmla="*/ 736398 w 1358634"/>
                <a:gd name="connsiteY10" fmla="*/ 550451 h 1432323"/>
                <a:gd name="connsiteX11" fmla="*/ 826132 w 1358634"/>
                <a:gd name="connsiteY11" fmla="*/ 1427585 h 1432323"/>
                <a:gd name="connsiteX0" fmla="*/ 0 w 1358634"/>
                <a:gd name="connsiteY0" fmla="*/ 400116 h 1432323"/>
                <a:gd name="connsiteX1" fmla="*/ 697627 w 1358634"/>
                <a:gd name="connsiteY1" fmla="*/ 400116 h 1432323"/>
                <a:gd name="connsiteX2" fmla="*/ 783110 w 1358634"/>
                <a:gd name="connsiteY2" fmla="*/ 1417463 h 1432323"/>
                <a:gd name="connsiteX3" fmla="*/ 18154 w 1358634"/>
                <a:gd name="connsiteY3" fmla="*/ 1285817 h 1432323"/>
                <a:gd name="connsiteX4" fmla="*/ 0 w 1358634"/>
                <a:gd name="connsiteY4" fmla="*/ 400116 h 1432323"/>
                <a:gd name="connsiteX0" fmla="*/ 697627 w 1358634"/>
                <a:gd name="connsiteY0" fmla="*/ 400116 h 1432323"/>
                <a:gd name="connsiteX1" fmla="*/ 1097743 w 1358634"/>
                <a:gd name="connsiteY1" fmla="*/ 0 h 1432323"/>
                <a:gd name="connsiteX2" fmla="*/ 1354919 w 1358634"/>
                <a:gd name="connsiteY2" fmla="*/ 1121481 h 1432323"/>
                <a:gd name="connsiteX3" fmla="*/ 817937 w 1358634"/>
                <a:gd name="connsiteY3" fmla="*/ 1432323 h 1432323"/>
                <a:gd name="connsiteX4" fmla="*/ 697627 w 1358634"/>
                <a:gd name="connsiteY4" fmla="*/ 400116 h 1432323"/>
                <a:gd name="connsiteX0" fmla="*/ 0 w 1358634"/>
                <a:gd name="connsiteY0" fmla="*/ 400116 h 1432323"/>
                <a:gd name="connsiteX1" fmla="*/ 400116 w 1358634"/>
                <a:gd name="connsiteY1" fmla="*/ 0 h 1432323"/>
                <a:gd name="connsiteX2" fmla="*/ 1097743 w 1358634"/>
                <a:gd name="connsiteY2" fmla="*/ 0 h 1432323"/>
                <a:gd name="connsiteX3" fmla="*/ 711046 w 1358634"/>
                <a:gd name="connsiteY3" fmla="*/ 551983 h 1432323"/>
                <a:gd name="connsiteX4" fmla="*/ 0 w 1358634"/>
                <a:gd name="connsiteY4" fmla="*/ 400116 h 1432323"/>
                <a:gd name="connsiteX0" fmla="*/ 0 w 1358634"/>
                <a:gd name="connsiteY0" fmla="*/ 400116 h 1432323"/>
                <a:gd name="connsiteX1" fmla="*/ 400116 w 1358634"/>
                <a:gd name="connsiteY1" fmla="*/ 0 h 1432323"/>
                <a:gd name="connsiteX2" fmla="*/ 1280555 w 1358634"/>
                <a:gd name="connsiteY2" fmla="*/ 217971 h 1432323"/>
                <a:gd name="connsiteX3" fmla="*/ 1358634 w 1358634"/>
                <a:gd name="connsiteY3" fmla="*/ 1112773 h 1432323"/>
                <a:gd name="connsiteX4" fmla="*/ 792072 w 1358634"/>
                <a:gd name="connsiteY4" fmla="*/ 1425403 h 1432323"/>
                <a:gd name="connsiteX5" fmla="*/ 17388 w 1358634"/>
                <a:gd name="connsiteY5" fmla="*/ 1273140 h 1432323"/>
                <a:gd name="connsiteX6" fmla="*/ 0 w 1358634"/>
                <a:gd name="connsiteY6" fmla="*/ 400116 h 1432323"/>
                <a:gd name="connsiteX7" fmla="*/ 0 w 1358634"/>
                <a:gd name="connsiteY7" fmla="*/ 400116 h 1432323"/>
                <a:gd name="connsiteX8" fmla="*/ 730896 w 1358634"/>
                <a:gd name="connsiteY8" fmla="*/ 529579 h 1432323"/>
                <a:gd name="connsiteX9" fmla="*/ 1281578 w 1358634"/>
                <a:gd name="connsiteY9" fmla="*/ 234873 h 1432323"/>
                <a:gd name="connsiteX10" fmla="*/ 736398 w 1358634"/>
                <a:gd name="connsiteY10" fmla="*/ 550451 h 1432323"/>
                <a:gd name="connsiteX11" fmla="*/ 826132 w 1358634"/>
                <a:gd name="connsiteY11" fmla="*/ 1427585 h 1432323"/>
                <a:gd name="connsiteX0" fmla="*/ 0 w 1358634"/>
                <a:gd name="connsiteY0" fmla="*/ 400116 h 1432323"/>
                <a:gd name="connsiteX1" fmla="*/ 697627 w 1358634"/>
                <a:gd name="connsiteY1" fmla="*/ 400116 h 1432323"/>
                <a:gd name="connsiteX2" fmla="*/ 783110 w 1358634"/>
                <a:gd name="connsiteY2" fmla="*/ 1417463 h 1432323"/>
                <a:gd name="connsiteX3" fmla="*/ 18154 w 1358634"/>
                <a:gd name="connsiteY3" fmla="*/ 1285817 h 1432323"/>
                <a:gd name="connsiteX4" fmla="*/ 0 w 1358634"/>
                <a:gd name="connsiteY4" fmla="*/ 400116 h 1432323"/>
                <a:gd name="connsiteX0" fmla="*/ 697627 w 1358634"/>
                <a:gd name="connsiteY0" fmla="*/ 400116 h 1432323"/>
                <a:gd name="connsiteX1" fmla="*/ 1097743 w 1358634"/>
                <a:gd name="connsiteY1" fmla="*/ 0 h 1432323"/>
                <a:gd name="connsiteX2" fmla="*/ 1354919 w 1358634"/>
                <a:gd name="connsiteY2" fmla="*/ 1121481 h 1432323"/>
                <a:gd name="connsiteX3" fmla="*/ 817937 w 1358634"/>
                <a:gd name="connsiteY3" fmla="*/ 1432323 h 1432323"/>
                <a:gd name="connsiteX4" fmla="*/ 697627 w 1358634"/>
                <a:gd name="connsiteY4" fmla="*/ 400116 h 1432323"/>
                <a:gd name="connsiteX0" fmla="*/ 0 w 1358634"/>
                <a:gd name="connsiteY0" fmla="*/ 400116 h 1432323"/>
                <a:gd name="connsiteX1" fmla="*/ 400116 w 1358634"/>
                <a:gd name="connsiteY1" fmla="*/ 0 h 1432323"/>
                <a:gd name="connsiteX2" fmla="*/ 1305910 w 1358634"/>
                <a:gd name="connsiteY2" fmla="*/ 216439 h 1432323"/>
                <a:gd name="connsiteX3" fmla="*/ 711046 w 1358634"/>
                <a:gd name="connsiteY3" fmla="*/ 551983 h 1432323"/>
                <a:gd name="connsiteX4" fmla="*/ 0 w 1358634"/>
                <a:gd name="connsiteY4" fmla="*/ 400116 h 1432323"/>
                <a:gd name="connsiteX0" fmla="*/ 0 w 1358634"/>
                <a:gd name="connsiteY0" fmla="*/ 400116 h 1432323"/>
                <a:gd name="connsiteX1" fmla="*/ 400116 w 1358634"/>
                <a:gd name="connsiteY1" fmla="*/ 0 h 1432323"/>
                <a:gd name="connsiteX2" fmla="*/ 1280555 w 1358634"/>
                <a:gd name="connsiteY2" fmla="*/ 217971 h 1432323"/>
                <a:gd name="connsiteX3" fmla="*/ 1358634 w 1358634"/>
                <a:gd name="connsiteY3" fmla="*/ 1112773 h 1432323"/>
                <a:gd name="connsiteX4" fmla="*/ 792072 w 1358634"/>
                <a:gd name="connsiteY4" fmla="*/ 1425403 h 1432323"/>
                <a:gd name="connsiteX5" fmla="*/ 17388 w 1358634"/>
                <a:gd name="connsiteY5" fmla="*/ 1273140 h 1432323"/>
                <a:gd name="connsiteX6" fmla="*/ 0 w 1358634"/>
                <a:gd name="connsiteY6" fmla="*/ 400116 h 1432323"/>
                <a:gd name="connsiteX7" fmla="*/ 0 w 1358634"/>
                <a:gd name="connsiteY7" fmla="*/ 400116 h 1432323"/>
                <a:gd name="connsiteX8" fmla="*/ 730896 w 1358634"/>
                <a:gd name="connsiteY8" fmla="*/ 529579 h 1432323"/>
                <a:gd name="connsiteX9" fmla="*/ 1281578 w 1358634"/>
                <a:gd name="connsiteY9" fmla="*/ 234873 h 1432323"/>
                <a:gd name="connsiteX10" fmla="*/ 736398 w 1358634"/>
                <a:gd name="connsiteY10" fmla="*/ 550451 h 1432323"/>
                <a:gd name="connsiteX11" fmla="*/ 826132 w 1358634"/>
                <a:gd name="connsiteY11" fmla="*/ 1427585 h 1432323"/>
                <a:gd name="connsiteX0" fmla="*/ 0 w 1358634"/>
                <a:gd name="connsiteY0" fmla="*/ 400116 h 1432323"/>
                <a:gd name="connsiteX1" fmla="*/ 697627 w 1358634"/>
                <a:gd name="connsiteY1" fmla="*/ 400116 h 1432323"/>
                <a:gd name="connsiteX2" fmla="*/ 783110 w 1358634"/>
                <a:gd name="connsiteY2" fmla="*/ 1417463 h 1432323"/>
                <a:gd name="connsiteX3" fmla="*/ 18154 w 1358634"/>
                <a:gd name="connsiteY3" fmla="*/ 1285817 h 1432323"/>
                <a:gd name="connsiteX4" fmla="*/ 0 w 1358634"/>
                <a:gd name="connsiteY4" fmla="*/ 400116 h 1432323"/>
                <a:gd name="connsiteX0" fmla="*/ 697627 w 1358634"/>
                <a:gd name="connsiteY0" fmla="*/ 400116 h 1432323"/>
                <a:gd name="connsiteX1" fmla="*/ 1299502 w 1358634"/>
                <a:gd name="connsiteY1" fmla="*/ 250755 h 1432323"/>
                <a:gd name="connsiteX2" fmla="*/ 1354919 w 1358634"/>
                <a:gd name="connsiteY2" fmla="*/ 1121481 h 1432323"/>
                <a:gd name="connsiteX3" fmla="*/ 817937 w 1358634"/>
                <a:gd name="connsiteY3" fmla="*/ 1432323 h 1432323"/>
                <a:gd name="connsiteX4" fmla="*/ 697627 w 1358634"/>
                <a:gd name="connsiteY4" fmla="*/ 400116 h 1432323"/>
                <a:gd name="connsiteX0" fmla="*/ 0 w 1358634"/>
                <a:gd name="connsiteY0" fmla="*/ 400116 h 1432323"/>
                <a:gd name="connsiteX1" fmla="*/ 400116 w 1358634"/>
                <a:gd name="connsiteY1" fmla="*/ 0 h 1432323"/>
                <a:gd name="connsiteX2" fmla="*/ 1305910 w 1358634"/>
                <a:gd name="connsiteY2" fmla="*/ 216439 h 1432323"/>
                <a:gd name="connsiteX3" fmla="*/ 711046 w 1358634"/>
                <a:gd name="connsiteY3" fmla="*/ 551983 h 1432323"/>
                <a:gd name="connsiteX4" fmla="*/ 0 w 1358634"/>
                <a:gd name="connsiteY4" fmla="*/ 400116 h 1432323"/>
                <a:gd name="connsiteX0" fmla="*/ 0 w 1358634"/>
                <a:gd name="connsiteY0" fmla="*/ 400116 h 1432323"/>
                <a:gd name="connsiteX1" fmla="*/ 400116 w 1358634"/>
                <a:gd name="connsiteY1" fmla="*/ 0 h 1432323"/>
                <a:gd name="connsiteX2" fmla="*/ 1280555 w 1358634"/>
                <a:gd name="connsiteY2" fmla="*/ 217971 h 1432323"/>
                <a:gd name="connsiteX3" fmla="*/ 1358634 w 1358634"/>
                <a:gd name="connsiteY3" fmla="*/ 1112773 h 1432323"/>
                <a:gd name="connsiteX4" fmla="*/ 792072 w 1358634"/>
                <a:gd name="connsiteY4" fmla="*/ 1425403 h 1432323"/>
                <a:gd name="connsiteX5" fmla="*/ 17388 w 1358634"/>
                <a:gd name="connsiteY5" fmla="*/ 1273140 h 1432323"/>
                <a:gd name="connsiteX6" fmla="*/ 0 w 1358634"/>
                <a:gd name="connsiteY6" fmla="*/ 400116 h 1432323"/>
                <a:gd name="connsiteX7" fmla="*/ 0 w 1358634"/>
                <a:gd name="connsiteY7" fmla="*/ 400116 h 1432323"/>
                <a:gd name="connsiteX8" fmla="*/ 730896 w 1358634"/>
                <a:gd name="connsiteY8" fmla="*/ 529579 h 1432323"/>
                <a:gd name="connsiteX9" fmla="*/ 1281578 w 1358634"/>
                <a:gd name="connsiteY9" fmla="*/ 234873 h 1432323"/>
                <a:gd name="connsiteX10" fmla="*/ 736398 w 1358634"/>
                <a:gd name="connsiteY10" fmla="*/ 550451 h 1432323"/>
                <a:gd name="connsiteX11" fmla="*/ 826132 w 1358634"/>
                <a:gd name="connsiteY11" fmla="*/ 1427585 h 1432323"/>
                <a:gd name="connsiteX0" fmla="*/ 0 w 1358634"/>
                <a:gd name="connsiteY0" fmla="*/ 400116 h 1432323"/>
                <a:gd name="connsiteX1" fmla="*/ 697627 w 1358634"/>
                <a:gd name="connsiteY1" fmla="*/ 400116 h 1432323"/>
                <a:gd name="connsiteX2" fmla="*/ 783110 w 1358634"/>
                <a:gd name="connsiteY2" fmla="*/ 1417463 h 1432323"/>
                <a:gd name="connsiteX3" fmla="*/ 18154 w 1358634"/>
                <a:gd name="connsiteY3" fmla="*/ 1285817 h 1432323"/>
                <a:gd name="connsiteX4" fmla="*/ 0 w 1358634"/>
                <a:gd name="connsiteY4" fmla="*/ 400116 h 1432323"/>
                <a:gd name="connsiteX0" fmla="*/ 697627 w 1358634"/>
                <a:gd name="connsiteY0" fmla="*/ 400116 h 1432323"/>
                <a:gd name="connsiteX1" fmla="*/ 1299502 w 1358634"/>
                <a:gd name="connsiteY1" fmla="*/ 250755 h 1432323"/>
                <a:gd name="connsiteX2" fmla="*/ 1354919 w 1358634"/>
                <a:gd name="connsiteY2" fmla="*/ 1121481 h 1432323"/>
                <a:gd name="connsiteX3" fmla="*/ 817937 w 1358634"/>
                <a:gd name="connsiteY3" fmla="*/ 1432323 h 1432323"/>
                <a:gd name="connsiteX4" fmla="*/ 697627 w 1358634"/>
                <a:gd name="connsiteY4" fmla="*/ 400116 h 1432323"/>
                <a:gd name="connsiteX0" fmla="*/ 0 w 1358634"/>
                <a:gd name="connsiteY0" fmla="*/ 400116 h 1432323"/>
                <a:gd name="connsiteX1" fmla="*/ 400116 w 1358634"/>
                <a:gd name="connsiteY1" fmla="*/ 0 h 1432323"/>
                <a:gd name="connsiteX2" fmla="*/ 1305910 w 1358634"/>
                <a:gd name="connsiteY2" fmla="*/ 216439 h 1432323"/>
                <a:gd name="connsiteX3" fmla="*/ 711046 w 1358634"/>
                <a:gd name="connsiteY3" fmla="*/ 551983 h 1432323"/>
                <a:gd name="connsiteX4" fmla="*/ 0 w 1358634"/>
                <a:gd name="connsiteY4" fmla="*/ 400116 h 1432323"/>
                <a:gd name="connsiteX0" fmla="*/ 0 w 1358634"/>
                <a:gd name="connsiteY0" fmla="*/ 400116 h 1432323"/>
                <a:gd name="connsiteX1" fmla="*/ 529043 w 1358634"/>
                <a:gd name="connsiteY1" fmla="*/ 98237 h 1432323"/>
                <a:gd name="connsiteX2" fmla="*/ 1280555 w 1358634"/>
                <a:gd name="connsiteY2" fmla="*/ 217971 h 1432323"/>
                <a:gd name="connsiteX3" fmla="*/ 1358634 w 1358634"/>
                <a:gd name="connsiteY3" fmla="*/ 1112773 h 1432323"/>
                <a:gd name="connsiteX4" fmla="*/ 792072 w 1358634"/>
                <a:gd name="connsiteY4" fmla="*/ 1425403 h 1432323"/>
                <a:gd name="connsiteX5" fmla="*/ 17388 w 1358634"/>
                <a:gd name="connsiteY5" fmla="*/ 1273140 h 1432323"/>
                <a:gd name="connsiteX6" fmla="*/ 0 w 1358634"/>
                <a:gd name="connsiteY6" fmla="*/ 400116 h 1432323"/>
                <a:gd name="connsiteX7" fmla="*/ 0 w 1358634"/>
                <a:gd name="connsiteY7" fmla="*/ 400116 h 1432323"/>
                <a:gd name="connsiteX8" fmla="*/ 730896 w 1358634"/>
                <a:gd name="connsiteY8" fmla="*/ 529579 h 1432323"/>
                <a:gd name="connsiteX9" fmla="*/ 1281578 w 1358634"/>
                <a:gd name="connsiteY9" fmla="*/ 234873 h 1432323"/>
                <a:gd name="connsiteX10" fmla="*/ 736398 w 1358634"/>
                <a:gd name="connsiteY10" fmla="*/ 550451 h 1432323"/>
                <a:gd name="connsiteX11" fmla="*/ 826132 w 1358634"/>
                <a:gd name="connsiteY11" fmla="*/ 1427585 h 1432323"/>
                <a:gd name="connsiteX0" fmla="*/ 0 w 1358634"/>
                <a:gd name="connsiteY0" fmla="*/ 311353 h 1343560"/>
                <a:gd name="connsiteX1" fmla="*/ 697627 w 1358634"/>
                <a:gd name="connsiteY1" fmla="*/ 311353 h 1343560"/>
                <a:gd name="connsiteX2" fmla="*/ 783110 w 1358634"/>
                <a:gd name="connsiteY2" fmla="*/ 1328700 h 1343560"/>
                <a:gd name="connsiteX3" fmla="*/ 18154 w 1358634"/>
                <a:gd name="connsiteY3" fmla="*/ 1197054 h 1343560"/>
                <a:gd name="connsiteX4" fmla="*/ 0 w 1358634"/>
                <a:gd name="connsiteY4" fmla="*/ 311353 h 1343560"/>
                <a:gd name="connsiteX0" fmla="*/ 697627 w 1358634"/>
                <a:gd name="connsiteY0" fmla="*/ 311353 h 1343560"/>
                <a:gd name="connsiteX1" fmla="*/ 1299502 w 1358634"/>
                <a:gd name="connsiteY1" fmla="*/ 161992 h 1343560"/>
                <a:gd name="connsiteX2" fmla="*/ 1354919 w 1358634"/>
                <a:gd name="connsiteY2" fmla="*/ 1032718 h 1343560"/>
                <a:gd name="connsiteX3" fmla="*/ 817937 w 1358634"/>
                <a:gd name="connsiteY3" fmla="*/ 1343560 h 1343560"/>
                <a:gd name="connsiteX4" fmla="*/ 697627 w 1358634"/>
                <a:gd name="connsiteY4" fmla="*/ 311353 h 1343560"/>
                <a:gd name="connsiteX0" fmla="*/ 0 w 1358634"/>
                <a:gd name="connsiteY0" fmla="*/ 311353 h 1343560"/>
                <a:gd name="connsiteX1" fmla="*/ 545434 w 1358634"/>
                <a:gd name="connsiteY1" fmla="*/ 0 h 1343560"/>
                <a:gd name="connsiteX2" fmla="*/ 1305910 w 1358634"/>
                <a:gd name="connsiteY2" fmla="*/ 127676 h 1343560"/>
                <a:gd name="connsiteX3" fmla="*/ 711046 w 1358634"/>
                <a:gd name="connsiteY3" fmla="*/ 463220 h 1343560"/>
                <a:gd name="connsiteX4" fmla="*/ 0 w 1358634"/>
                <a:gd name="connsiteY4" fmla="*/ 311353 h 1343560"/>
                <a:gd name="connsiteX0" fmla="*/ 0 w 1358634"/>
                <a:gd name="connsiteY0" fmla="*/ 311353 h 1343560"/>
                <a:gd name="connsiteX1" fmla="*/ 529043 w 1358634"/>
                <a:gd name="connsiteY1" fmla="*/ 9474 h 1343560"/>
                <a:gd name="connsiteX2" fmla="*/ 1280555 w 1358634"/>
                <a:gd name="connsiteY2" fmla="*/ 129208 h 1343560"/>
                <a:gd name="connsiteX3" fmla="*/ 1358634 w 1358634"/>
                <a:gd name="connsiteY3" fmla="*/ 1024010 h 1343560"/>
                <a:gd name="connsiteX4" fmla="*/ 792072 w 1358634"/>
                <a:gd name="connsiteY4" fmla="*/ 1336640 h 1343560"/>
                <a:gd name="connsiteX5" fmla="*/ 17388 w 1358634"/>
                <a:gd name="connsiteY5" fmla="*/ 1184377 h 1343560"/>
                <a:gd name="connsiteX6" fmla="*/ 0 w 1358634"/>
                <a:gd name="connsiteY6" fmla="*/ 311353 h 1343560"/>
                <a:gd name="connsiteX7" fmla="*/ 0 w 1358634"/>
                <a:gd name="connsiteY7" fmla="*/ 311353 h 1343560"/>
                <a:gd name="connsiteX8" fmla="*/ 730896 w 1358634"/>
                <a:gd name="connsiteY8" fmla="*/ 440816 h 1343560"/>
                <a:gd name="connsiteX9" fmla="*/ 1281578 w 1358634"/>
                <a:gd name="connsiteY9" fmla="*/ 146110 h 1343560"/>
                <a:gd name="connsiteX10" fmla="*/ 736398 w 1358634"/>
                <a:gd name="connsiteY10" fmla="*/ 461688 h 1343560"/>
                <a:gd name="connsiteX11" fmla="*/ 826132 w 1358634"/>
                <a:gd name="connsiteY11" fmla="*/ 1338822 h 1343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58634" h="1343560" stroke="0" extrusionOk="0">
                  <a:moveTo>
                    <a:pt x="0" y="311353"/>
                  </a:moveTo>
                  <a:lnTo>
                    <a:pt x="697627" y="311353"/>
                  </a:lnTo>
                  <a:lnTo>
                    <a:pt x="783110" y="1328700"/>
                  </a:lnTo>
                  <a:lnTo>
                    <a:pt x="18154" y="1197054"/>
                  </a:lnTo>
                  <a:lnTo>
                    <a:pt x="0" y="311353"/>
                  </a:lnTo>
                  <a:close/>
                </a:path>
                <a:path w="1358634" h="1343560" fill="darkenLess" stroke="0" extrusionOk="0">
                  <a:moveTo>
                    <a:pt x="697627" y="311353"/>
                  </a:moveTo>
                  <a:lnTo>
                    <a:pt x="1299502" y="161992"/>
                  </a:lnTo>
                  <a:lnTo>
                    <a:pt x="1354919" y="1032718"/>
                  </a:lnTo>
                  <a:lnTo>
                    <a:pt x="817937" y="1343560"/>
                  </a:lnTo>
                  <a:lnTo>
                    <a:pt x="697627" y="311353"/>
                  </a:lnTo>
                  <a:close/>
                </a:path>
                <a:path w="1358634" h="1343560" fill="lightenLess" stroke="0" extrusionOk="0">
                  <a:moveTo>
                    <a:pt x="0" y="311353"/>
                  </a:moveTo>
                  <a:lnTo>
                    <a:pt x="545434" y="0"/>
                  </a:lnTo>
                  <a:lnTo>
                    <a:pt x="1305910" y="127676"/>
                  </a:lnTo>
                  <a:lnTo>
                    <a:pt x="711046" y="463220"/>
                  </a:lnTo>
                  <a:lnTo>
                    <a:pt x="0" y="311353"/>
                  </a:lnTo>
                  <a:close/>
                </a:path>
                <a:path w="1358634" h="1343560" fill="none" extrusionOk="0">
                  <a:moveTo>
                    <a:pt x="0" y="311353"/>
                  </a:moveTo>
                  <a:lnTo>
                    <a:pt x="529043" y="9474"/>
                  </a:lnTo>
                  <a:lnTo>
                    <a:pt x="1280555" y="129208"/>
                  </a:lnTo>
                  <a:lnTo>
                    <a:pt x="1358634" y="1024010"/>
                  </a:lnTo>
                  <a:lnTo>
                    <a:pt x="792072" y="1336640"/>
                  </a:lnTo>
                  <a:lnTo>
                    <a:pt x="17388" y="1184377"/>
                  </a:lnTo>
                  <a:lnTo>
                    <a:pt x="0" y="311353"/>
                  </a:lnTo>
                  <a:close/>
                  <a:moveTo>
                    <a:pt x="0" y="311353"/>
                  </a:moveTo>
                  <a:lnTo>
                    <a:pt x="730896" y="440816"/>
                  </a:lnTo>
                  <a:cubicBezTo>
                    <a:pt x="925546" y="385735"/>
                    <a:pt x="1275410" y="232212"/>
                    <a:pt x="1281578" y="146110"/>
                  </a:cubicBezTo>
                  <a:moveTo>
                    <a:pt x="736398" y="461688"/>
                  </a:moveTo>
                  <a:cubicBezTo>
                    <a:pt x="779233" y="804178"/>
                    <a:pt x="934347" y="1250150"/>
                    <a:pt x="826132" y="1338822"/>
                  </a:cubicBezTo>
                </a:path>
              </a:pathLst>
            </a:custGeom>
            <a:solidFill>
              <a:srgbClr val="5B5B5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88" name="Graphic 187" descr="Cube with solid fill">
              <a:extLst>
                <a:ext uri="{FF2B5EF4-FFF2-40B4-BE49-F238E27FC236}">
                  <a16:creationId xmlns:a16="http://schemas.microsoft.com/office/drawing/2014/main" id="{E8E16628-ACBA-CB6D-C9BA-FFAB7B7913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17429" y="2632429"/>
              <a:ext cx="1828800" cy="1828800"/>
            </a:xfrm>
            <a:prstGeom prst="rect">
              <a:avLst/>
            </a:prstGeom>
          </p:spPr>
        </p:pic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641B9E-E857-A88D-1184-F64849FDB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6913" y="6148388"/>
            <a:ext cx="2539339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it-IT" altLang="en-US"/>
              <a:t>Pagina </a:t>
            </a:r>
            <a:fld id="{2780327B-D601-4ACF-BB2C-9F603DCDF26D}" type="slidenum">
              <a:rPr lang="it-IT" altLang="en-US" smtClean="0"/>
              <a:pPr>
                <a:defRPr/>
              </a:pPr>
              <a:t>13</a:t>
            </a:fld>
            <a:endParaRPr lang="it-IT" alt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9D6FF4E-F763-420F-AE01-2ED3396E2759}"/>
              </a:ext>
            </a:extLst>
          </p:cNvPr>
          <p:cNvSpPr txBox="1">
            <a:spLocks/>
          </p:cNvSpPr>
          <p:nvPr/>
        </p:nvSpPr>
        <p:spPr bwMode="auto">
          <a:xfrm>
            <a:off x="612619" y="207501"/>
            <a:ext cx="10969943" cy="711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8224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Methodology</a:t>
            </a:r>
            <a:endParaRPr lang="en-US" dirty="0"/>
          </a:p>
          <a:p>
            <a:r>
              <a:rPr lang="en-US" dirty="0"/>
              <a:t>Homogenization of 3D Model</a:t>
            </a:r>
          </a:p>
          <a:p>
            <a:endParaRPr lang="en-US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5F4793AF-6BE2-C1D0-76EE-BB4942C130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206" y="1043898"/>
            <a:ext cx="7913428" cy="1423598"/>
          </a:xfrm>
        </p:spPr>
        <p:txBody>
          <a:bodyPr/>
          <a:lstStyle/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A size-effect is predicted by micropolar theory for the torsion of circular cylinders. 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It is possible to determine the micropolar parameters by measuring the torsional rigidity vs size.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Specimens at different length scales, while keeping unit cell size constant.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DF06ED7-F211-E700-71DF-8C0D0B526FC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599" r="35327" b="16487"/>
          <a:stretch/>
        </p:blipFill>
        <p:spPr>
          <a:xfrm>
            <a:off x="9067801" y="890443"/>
            <a:ext cx="2965879" cy="2177901"/>
          </a:xfrm>
          <a:prstGeom prst="rect">
            <a:avLst/>
          </a:prstGeom>
          <a:ln>
            <a:solidFill>
              <a:srgbClr val="822433"/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109DBF5-4D27-1005-DDF8-ACDD07E898C0}"/>
              </a:ext>
            </a:extLst>
          </p:cNvPr>
          <p:cNvSpPr txBox="1"/>
          <p:nvPr/>
        </p:nvSpPr>
        <p:spPr>
          <a:xfrm>
            <a:off x="9373535" y="202852"/>
            <a:ext cx="1986003" cy="984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2000" dirty="0">
                <a:latin typeface="FuturaStd-Book"/>
              </a:rPr>
              <a:t>d: Diameter</a:t>
            </a:r>
          </a:p>
          <a:p>
            <a:pPr algn="r"/>
            <a:r>
              <a:rPr lang="en-US" sz="2000" dirty="0">
                <a:latin typeface="FuturaStd-Book"/>
              </a:rPr>
              <a:t>J: Rigidity</a:t>
            </a:r>
          </a:p>
          <a:p>
            <a:pPr algn="r"/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FD9C38EA-8655-E767-15B9-166AC43CD036}"/>
              </a:ext>
            </a:extLst>
          </p:cNvPr>
          <p:cNvGrpSpPr/>
          <p:nvPr/>
        </p:nvGrpSpPr>
        <p:grpSpPr>
          <a:xfrm>
            <a:off x="790390" y="3394649"/>
            <a:ext cx="2572570" cy="2958062"/>
            <a:chOff x="536390" y="3394649"/>
            <a:chExt cx="2572570" cy="2958062"/>
          </a:xfrm>
        </p:grpSpPr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46C8A172-8C3C-271E-D5A2-59FDB036D925}"/>
                </a:ext>
              </a:extLst>
            </p:cNvPr>
            <p:cNvGrpSpPr/>
            <p:nvPr/>
          </p:nvGrpSpPr>
          <p:grpSpPr>
            <a:xfrm>
              <a:off x="681199" y="3394649"/>
              <a:ext cx="2122591" cy="2122592"/>
              <a:chOff x="589759" y="3543239"/>
              <a:chExt cx="2122591" cy="2122592"/>
            </a:xfrm>
          </p:grpSpPr>
          <p:sp>
            <p:nvSpPr>
              <p:cNvPr id="112" name="Cube 2">
                <a:extLst>
                  <a:ext uri="{FF2B5EF4-FFF2-40B4-BE49-F238E27FC236}">
                    <a16:creationId xmlns:a16="http://schemas.microsoft.com/office/drawing/2014/main" id="{C592A44E-2D73-1BAA-D22C-6528341546C0}"/>
                  </a:ext>
                </a:extLst>
              </p:cNvPr>
              <p:cNvSpPr/>
              <p:nvPr/>
            </p:nvSpPr>
            <p:spPr>
              <a:xfrm rot="20803930" flipH="1">
                <a:off x="797304" y="3818758"/>
                <a:ext cx="1778821" cy="1533110"/>
              </a:xfrm>
              <a:custGeom>
                <a:avLst/>
                <a:gdLst>
                  <a:gd name="connsiteX0" fmla="*/ 0 w 1710891"/>
                  <a:gd name="connsiteY0" fmla="*/ 498451 h 1622561"/>
                  <a:gd name="connsiteX1" fmla="*/ 1212440 w 1710891"/>
                  <a:gd name="connsiteY1" fmla="*/ 498451 h 1622561"/>
                  <a:gd name="connsiteX2" fmla="*/ 1212440 w 1710891"/>
                  <a:gd name="connsiteY2" fmla="*/ 1622561 h 1622561"/>
                  <a:gd name="connsiteX3" fmla="*/ 0 w 1710891"/>
                  <a:gd name="connsiteY3" fmla="*/ 1622561 h 1622561"/>
                  <a:gd name="connsiteX4" fmla="*/ 0 w 1710891"/>
                  <a:gd name="connsiteY4" fmla="*/ 498451 h 1622561"/>
                  <a:gd name="connsiteX0" fmla="*/ 1212440 w 1710891"/>
                  <a:gd name="connsiteY0" fmla="*/ 498451 h 1622561"/>
                  <a:gd name="connsiteX1" fmla="*/ 1710891 w 1710891"/>
                  <a:gd name="connsiteY1" fmla="*/ 0 h 1622561"/>
                  <a:gd name="connsiteX2" fmla="*/ 1710891 w 1710891"/>
                  <a:gd name="connsiteY2" fmla="*/ 1124110 h 1622561"/>
                  <a:gd name="connsiteX3" fmla="*/ 1212440 w 1710891"/>
                  <a:gd name="connsiteY3" fmla="*/ 1622561 h 1622561"/>
                  <a:gd name="connsiteX4" fmla="*/ 1212440 w 1710891"/>
                  <a:gd name="connsiteY4" fmla="*/ 498451 h 1622561"/>
                  <a:gd name="connsiteX0" fmla="*/ 0 w 1710891"/>
                  <a:gd name="connsiteY0" fmla="*/ 498451 h 1622561"/>
                  <a:gd name="connsiteX1" fmla="*/ 498451 w 1710891"/>
                  <a:gd name="connsiteY1" fmla="*/ 0 h 1622561"/>
                  <a:gd name="connsiteX2" fmla="*/ 1710891 w 1710891"/>
                  <a:gd name="connsiteY2" fmla="*/ 0 h 1622561"/>
                  <a:gd name="connsiteX3" fmla="*/ 1212440 w 1710891"/>
                  <a:gd name="connsiteY3" fmla="*/ 498451 h 1622561"/>
                  <a:gd name="connsiteX4" fmla="*/ 0 w 1710891"/>
                  <a:gd name="connsiteY4" fmla="*/ 498451 h 1622561"/>
                  <a:gd name="connsiteX0" fmla="*/ 0 w 1710891"/>
                  <a:gd name="connsiteY0" fmla="*/ 498451 h 1622561"/>
                  <a:gd name="connsiteX1" fmla="*/ 498451 w 1710891"/>
                  <a:gd name="connsiteY1" fmla="*/ 0 h 1622561"/>
                  <a:gd name="connsiteX2" fmla="*/ 1710891 w 1710891"/>
                  <a:gd name="connsiteY2" fmla="*/ 0 h 1622561"/>
                  <a:gd name="connsiteX3" fmla="*/ 1710891 w 1710891"/>
                  <a:gd name="connsiteY3" fmla="*/ 1124110 h 1622561"/>
                  <a:gd name="connsiteX4" fmla="*/ 1212440 w 1710891"/>
                  <a:gd name="connsiteY4" fmla="*/ 1622561 h 1622561"/>
                  <a:gd name="connsiteX5" fmla="*/ 0 w 1710891"/>
                  <a:gd name="connsiteY5" fmla="*/ 1622561 h 1622561"/>
                  <a:gd name="connsiteX6" fmla="*/ 0 w 1710891"/>
                  <a:gd name="connsiteY6" fmla="*/ 498451 h 1622561"/>
                  <a:gd name="connsiteX7" fmla="*/ 0 w 1710891"/>
                  <a:gd name="connsiteY7" fmla="*/ 498451 h 1622561"/>
                  <a:gd name="connsiteX8" fmla="*/ 1212440 w 1710891"/>
                  <a:gd name="connsiteY8" fmla="*/ 498451 h 1622561"/>
                  <a:gd name="connsiteX9" fmla="*/ 1710891 w 1710891"/>
                  <a:gd name="connsiteY9" fmla="*/ 0 h 1622561"/>
                  <a:gd name="connsiteX10" fmla="*/ 1212440 w 1710891"/>
                  <a:gd name="connsiteY10" fmla="*/ 498451 h 1622561"/>
                  <a:gd name="connsiteX11" fmla="*/ 1212440 w 1710891"/>
                  <a:gd name="connsiteY11" fmla="*/ 1622561 h 1622561"/>
                  <a:gd name="connsiteX0" fmla="*/ 0 w 1710891"/>
                  <a:gd name="connsiteY0" fmla="*/ 498451 h 1622561"/>
                  <a:gd name="connsiteX1" fmla="*/ 1212440 w 1710891"/>
                  <a:gd name="connsiteY1" fmla="*/ 498451 h 1622561"/>
                  <a:gd name="connsiteX2" fmla="*/ 1212440 w 1710891"/>
                  <a:gd name="connsiteY2" fmla="*/ 1622561 h 1622561"/>
                  <a:gd name="connsiteX3" fmla="*/ 0 w 1710891"/>
                  <a:gd name="connsiteY3" fmla="*/ 1622561 h 1622561"/>
                  <a:gd name="connsiteX4" fmla="*/ 0 w 1710891"/>
                  <a:gd name="connsiteY4" fmla="*/ 498451 h 1622561"/>
                  <a:gd name="connsiteX0" fmla="*/ 1212440 w 1710891"/>
                  <a:gd name="connsiteY0" fmla="*/ 498451 h 1622561"/>
                  <a:gd name="connsiteX1" fmla="*/ 1710891 w 1710891"/>
                  <a:gd name="connsiteY1" fmla="*/ 0 h 1622561"/>
                  <a:gd name="connsiteX2" fmla="*/ 1710891 w 1710891"/>
                  <a:gd name="connsiteY2" fmla="*/ 1124110 h 1622561"/>
                  <a:gd name="connsiteX3" fmla="*/ 1212440 w 1710891"/>
                  <a:gd name="connsiteY3" fmla="*/ 1622561 h 1622561"/>
                  <a:gd name="connsiteX4" fmla="*/ 1212440 w 1710891"/>
                  <a:gd name="connsiteY4" fmla="*/ 498451 h 1622561"/>
                  <a:gd name="connsiteX0" fmla="*/ 0 w 1710891"/>
                  <a:gd name="connsiteY0" fmla="*/ 498451 h 1622561"/>
                  <a:gd name="connsiteX1" fmla="*/ 498451 w 1710891"/>
                  <a:gd name="connsiteY1" fmla="*/ 0 h 1622561"/>
                  <a:gd name="connsiteX2" fmla="*/ 1710891 w 1710891"/>
                  <a:gd name="connsiteY2" fmla="*/ 0 h 1622561"/>
                  <a:gd name="connsiteX3" fmla="*/ 1212440 w 1710891"/>
                  <a:gd name="connsiteY3" fmla="*/ 498451 h 1622561"/>
                  <a:gd name="connsiteX4" fmla="*/ 0 w 1710891"/>
                  <a:gd name="connsiteY4" fmla="*/ 498451 h 1622561"/>
                  <a:gd name="connsiteX0" fmla="*/ 0 w 1710891"/>
                  <a:gd name="connsiteY0" fmla="*/ 498451 h 1622561"/>
                  <a:gd name="connsiteX1" fmla="*/ 498451 w 1710891"/>
                  <a:gd name="connsiteY1" fmla="*/ 0 h 1622561"/>
                  <a:gd name="connsiteX2" fmla="*/ 1710891 w 1710891"/>
                  <a:gd name="connsiteY2" fmla="*/ 0 h 1622561"/>
                  <a:gd name="connsiteX3" fmla="*/ 1710891 w 1710891"/>
                  <a:gd name="connsiteY3" fmla="*/ 1124110 h 1622561"/>
                  <a:gd name="connsiteX4" fmla="*/ 1212440 w 1710891"/>
                  <a:gd name="connsiteY4" fmla="*/ 1622561 h 1622561"/>
                  <a:gd name="connsiteX5" fmla="*/ 0 w 1710891"/>
                  <a:gd name="connsiteY5" fmla="*/ 1622561 h 1622561"/>
                  <a:gd name="connsiteX6" fmla="*/ 0 w 1710891"/>
                  <a:gd name="connsiteY6" fmla="*/ 498451 h 1622561"/>
                  <a:gd name="connsiteX7" fmla="*/ 20403 w 1710891"/>
                  <a:gd name="connsiteY7" fmla="*/ 584978 h 1622561"/>
                  <a:gd name="connsiteX8" fmla="*/ 1212440 w 1710891"/>
                  <a:gd name="connsiteY8" fmla="*/ 498451 h 1622561"/>
                  <a:gd name="connsiteX9" fmla="*/ 1710891 w 1710891"/>
                  <a:gd name="connsiteY9" fmla="*/ 0 h 1622561"/>
                  <a:gd name="connsiteX10" fmla="*/ 1212440 w 1710891"/>
                  <a:gd name="connsiteY10" fmla="*/ 498451 h 1622561"/>
                  <a:gd name="connsiteX11" fmla="*/ 1212440 w 1710891"/>
                  <a:gd name="connsiteY11" fmla="*/ 1622561 h 1622561"/>
                  <a:gd name="connsiteX0" fmla="*/ 0 w 1710891"/>
                  <a:gd name="connsiteY0" fmla="*/ 498451 h 1622561"/>
                  <a:gd name="connsiteX1" fmla="*/ 1212440 w 1710891"/>
                  <a:gd name="connsiteY1" fmla="*/ 498451 h 1622561"/>
                  <a:gd name="connsiteX2" fmla="*/ 1212440 w 1710891"/>
                  <a:gd name="connsiteY2" fmla="*/ 1622561 h 1622561"/>
                  <a:gd name="connsiteX3" fmla="*/ 0 w 1710891"/>
                  <a:gd name="connsiteY3" fmla="*/ 1622561 h 1622561"/>
                  <a:gd name="connsiteX4" fmla="*/ 0 w 1710891"/>
                  <a:gd name="connsiteY4" fmla="*/ 498451 h 1622561"/>
                  <a:gd name="connsiteX0" fmla="*/ 1212440 w 1710891"/>
                  <a:gd name="connsiteY0" fmla="*/ 498451 h 1622561"/>
                  <a:gd name="connsiteX1" fmla="*/ 1710891 w 1710891"/>
                  <a:gd name="connsiteY1" fmla="*/ 0 h 1622561"/>
                  <a:gd name="connsiteX2" fmla="*/ 1710891 w 1710891"/>
                  <a:gd name="connsiteY2" fmla="*/ 1124110 h 1622561"/>
                  <a:gd name="connsiteX3" fmla="*/ 1212440 w 1710891"/>
                  <a:gd name="connsiteY3" fmla="*/ 1622561 h 1622561"/>
                  <a:gd name="connsiteX4" fmla="*/ 1212440 w 1710891"/>
                  <a:gd name="connsiteY4" fmla="*/ 498451 h 1622561"/>
                  <a:gd name="connsiteX0" fmla="*/ 0 w 1710891"/>
                  <a:gd name="connsiteY0" fmla="*/ 498451 h 1622561"/>
                  <a:gd name="connsiteX1" fmla="*/ 498451 w 1710891"/>
                  <a:gd name="connsiteY1" fmla="*/ 0 h 1622561"/>
                  <a:gd name="connsiteX2" fmla="*/ 1710891 w 1710891"/>
                  <a:gd name="connsiteY2" fmla="*/ 0 h 1622561"/>
                  <a:gd name="connsiteX3" fmla="*/ 1212440 w 1710891"/>
                  <a:gd name="connsiteY3" fmla="*/ 498451 h 1622561"/>
                  <a:gd name="connsiteX4" fmla="*/ 0 w 1710891"/>
                  <a:gd name="connsiteY4" fmla="*/ 498451 h 1622561"/>
                  <a:gd name="connsiteX0" fmla="*/ 17313 w 1710891"/>
                  <a:gd name="connsiteY0" fmla="*/ 585707 h 1622561"/>
                  <a:gd name="connsiteX1" fmla="*/ 498451 w 1710891"/>
                  <a:gd name="connsiteY1" fmla="*/ 0 h 1622561"/>
                  <a:gd name="connsiteX2" fmla="*/ 1710891 w 1710891"/>
                  <a:gd name="connsiteY2" fmla="*/ 0 h 1622561"/>
                  <a:gd name="connsiteX3" fmla="*/ 1710891 w 1710891"/>
                  <a:gd name="connsiteY3" fmla="*/ 1124110 h 1622561"/>
                  <a:gd name="connsiteX4" fmla="*/ 1212440 w 1710891"/>
                  <a:gd name="connsiteY4" fmla="*/ 1622561 h 1622561"/>
                  <a:gd name="connsiteX5" fmla="*/ 0 w 1710891"/>
                  <a:gd name="connsiteY5" fmla="*/ 1622561 h 1622561"/>
                  <a:gd name="connsiteX6" fmla="*/ 17313 w 1710891"/>
                  <a:gd name="connsiteY6" fmla="*/ 585707 h 1622561"/>
                  <a:gd name="connsiteX7" fmla="*/ 20403 w 1710891"/>
                  <a:gd name="connsiteY7" fmla="*/ 584978 h 1622561"/>
                  <a:gd name="connsiteX8" fmla="*/ 1212440 w 1710891"/>
                  <a:gd name="connsiteY8" fmla="*/ 498451 h 1622561"/>
                  <a:gd name="connsiteX9" fmla="*/ 1710891 w 1710891"/>
                  <a:gd name="connsiteY9" fmla="*/ 0 h 1622561"/>
                  <a:gd name="connsiteX10" fmla="*/ 1212440 w 1710891"/>
                  <a:gd name="connsiteY10" fmla="*/ 498451 h 1622561"/>
                  <a:gd name="connsiteX11" fmla="*/ 1212440 w 1710891"/>
                  <a:gd name="connsiteY11" fmla="*/ 1622561 h 1622561"/>
                  <a:gd name="connsiteX0" fmla="*/ 0 w 1710891"/>
                  <a:gd name="connsiteY0" fmla="*/ 498451 h 1622561"/>
                  <a:gd name="connsiteX1" fmla="*/ 1212440 w 1710891"/>
                  <a:gd name="connsiteY1" fmla="*/ 498451 h 1622561"/>
                  <a:gd name="connsiteX2" fmla="*/ 1212440 w 1710891"/>
                  <a:gd name="connsiteY2" fmla="*/ 1622561 h 1622561"/>
                  <a:gd name="connsiteX3" fmla="*/ 0 w 1710891"/>
                  <a:gd name="connsiteY3" fmla="*/ 1622561 h 1622561"/>
                  <a:gd name="connsiteX4" fmla="*/ 0 w 1710891"/>
                  <a:gd name="connsiteY4" fmla="*/ 498451 h 1622561"/>
                  <a:gd name="connsiteX0" fmla="*/ 1212440 w 1710891"/>
                  <a:gd name="connsiteY0" fmla="*/ 498451 h 1622561"/>
                  <a:gd name="connsiteX1" fmla="*/ 1710891 w 1710891"/>
                  <a:gd name="connsiteY1" fmla="*/ 0 h 1622561"/>
                  <a:gd name="connsiteX2" fmla="*/ 1710891 w 1710891"/>
                  <a:gd name="connsiteY2" fmla="*/ 1124110 h 1622561"/>
                  <a:gd name="connsiteX3" fmla="*/ 1212440 w 1710891"/>
                  <a:gd name="connsiteY3" fmla="*/ 1622561 h 1622561"/>
                  <a:gd name="connsiteX4" fmla="*/ 1212440 w 1710891"/>
                  <a:gd name="connsiteY4" fmla="*/ 498451 h 1622561"/>
                  <a:gd name="connsiteX0" fmla="*/ 8773 w 1710891"/>
                  <a:gd name="connsiteY0" fmla="*/ 590983 h 1622561"/>
                  <a:gd name="connsiteX1" fmla="*/ 498451 w 1710891"/>
                  <a:gd name="connsiteY1" fmla="*/ 0 h 1622561"/>
                  <a:gd name="connsiteX2" fmla="*/ 1710891 w 1710891"/>
                  <a:gd name="connsiteY2" fmla="*/ 0 h 1622561"/>
                  <a:gd name="connsiteX3" fmla="*/ 1212440 w 1710891"/>
                  <a:gd name="connsiteY3" fmla="*/ 498451 h 1622561"/>
                  <a:gd name="connsiteX4" fmla="*/ 8773 w 1710891"/>
                  <a:gd name="connsiteY4" fmla="*/ 590983 h 1622561"/>
                  <a:gd name="connsiteX0" fmla="*/ 17313 w 1710891"/>
                  <a:gd name="connsiteY0" fmla="*/ 585707 h 1622561"/>
                  <a:gd name="connsiteX1" fmla="*/ 498451 w 1710891"/>
                  <a:gd name="connsiteY1" fmla="*/ 0 h 1622561"/>
                  <a:gd name="connsiteX2" fmla="*/ 1710891 w 1710891"/>
                  <a:gd name="connsiteY2" fmla="*/ 0 h 1622561"/>
                  <a:gd name="connsiteX3" fmla="*/ 1710891 w 1710891"/>
                  <a:gd name="connsiteY3" fmla="*/ 1124110 h 1622561"/>
                  <a:gd name="connsiteX4" fmla="*/ 1212440 w 1710891"/>
                  <a:gd name="connsiteY4" fmla="*/ 1622561 h 1622561"/>
                  <a:gd name="connsiteX5" fmla="*/ 0 w 1710891"/>
                  <a:gd name="connsiteY5" fmla="*/ 1622561 h 1622561"/>
                  <a:gd name="connsiteX6" fmla="*/ 17313 w 1710891"/>
                  <a:gd name="connsiteY6" fmla="*/ 585707 h 1622561"/>
                  <a:gd name="connsiteX7" fmla="*/ 20403 w 1710891"/>
                  <a:gd name="connsiteY7" fmla="*/ 584978 h 1622561"/>
                  <a:gd name="connsiteX8" fmla="*/ 1212440 w 1710891"/>
                  <a:gd name="connsiteY8" fmla="*/ 498451 h 1622561"/>
                  <a:gd name="connsiteX9" fmla="*/ 1710891 w 1710891"/>
                  <a:gd name="connsiteY9" fmla="*/ 0 h 1622561"/>
                  <a:gd name="connsiteX10" fmla="*/ 1212440 w 1710891"/>
                  <a:gd name="connsiteY10" fmla="*/ 498451 h 1622561"/>
                  <a:gd name="connsiteX11" fmla="*/ 1212440 w 1710891"/>
                  <a:gd name="connsiteY11" fmla="*/ 1622561 h 1622561"/>
                  <a:gd name="connsiteX0" fmla="*/ 0 w 1710891"/>
                  <a:gd name="connsiteY0" fmla="*/ 498451 h 1622561"/>
                  <a:gd name="connsiteX1" fmla="*/ 1212440 w 1710891"/>
                  <a:gd name="connsiteY1" fmla="*/ 498451 h 1622561"/>
                  <a:gd name="connsiteX2" fmla="*/ 1212440 w 1710891"/>
                  <a:gd name="connsiteY2" fmla="*/ 1622561 h 1622561"/>
                  <a:gd name="connsiteX3" fmla="*/ 0 w 1710891"/>
                  <a:gd name="connsiteY3" fmla="*/ 1622561 h 1622561"/>
                  <a:gd name="connsiteX4" fmla="*/ 0 w 1710891"/>
                  <a:gd name="connsiteY4" fmla="*/ 498451 h 1622561"/>
                  <a:gd name="connsiteX0" fmla="*/ 1212440 w 1710891"/>
                  <a:gd name="connsiteY0" fmla="*/ 498451 h 1622561"/>
                  <a:gd name="connsiteX1" fmla="*/ 1710891 w 1710891"/>
                  <a:gd name="connsiteY1" fmla="*/ 0 h 1622561"/>
                  <a:gd name="connsiteX2" fmla="*/ 1710891 w 1710891"/>
                  <a:gd name="connsiteY2" fmla="*/ 1124110 h 1622561"/>
                  <a:gd name="connsiteX3" fmla="*/ 1212440 w 1710891"/>
                  <a:gd name="connsiteY3" fmla="*/ 1622561 h 1622561"/>
                  <a:gd name="connsiteX4" fmla="*/ 1212440 w 1710891"/>
                  <a:gd name="connsiteY4" fmla="*/ 498451 h 1622561"/>
                  <a:gd name="connsiteX0" fmla="*/ 8773 w 1710891"/>
                  <a:gd name="connsiteY0" fmla="*/ 590983 h 1622561"/>
                  <a:gd name="connsiteX1" fmla="*/ 498451 w 1710891"/>
                  <a:gd name="connsiteY1" fmla="*/ 0 h 1622561"/>
                  <a:gd name="connsiteX2" fmla="*/ 1710891 w 1710891"/>
                  <a:gd name="connsiteY2" fmla="*/ 0 h 1622561"/>
                  <a:gd name="connsiteX3" fmla="*/ 1212440 w 1710891"/>
                  <a:gd name="connsiteY3" fmla="*/ 498451 h 1622561"/>
                  <a:gd name="connsiteX4" fmla="*/ 8773 w 1710891"/>
                  <a:gd name="connsiteY4" fmla="*/ 590983 h 1622561"/>
                  <a:gd name="connsiteX0" fmla="*/ 17313 w 1710891"/>
                  <a:gd name="connsiteY0" fmla="*/ 585707 h 1622561"/>
                  <a:gd name="connsiteX1" fmla="*/ 610130 w 1710891"/>
                  <a:gd name="connsiteY1" fmla="*/ 113936 h 1622561"/>
                  <a:gd name="connsiteX2" fmla="*/ 1710891 w 1710891"/>
                  <a:gd name="connsiteY2" fmla="*/ 0 h 1622561"/>
                  <a:gd name="connsiteX3" fmla="*/ 1710891 w 1710891"/>
                  <a:gd name="connsiteY3" fmla="*/ 1124110 h 1622561"/>
                  <a:gd name="connsiteX4" fmla="*/ 1212440 w 1710891"/>
                  <a:gd name="connsiteY4" fmla="*/ 1622561 h 1622561"/>
                  <a:gd name="connsiteX5" fmla="*/ 0 w 1710891"/>
                  <a:gd name="connsiteY5" fmla="*/ 1622561 h 1622561"/>
                  <a:gd name="connsiteX6" fmla="*/ 17313 w 1710891"/>
                  <a:gd name="connsiteY6" fmla="*/ 585707 h 1622561"/>
                  <a:gd name="connsiteX7" fmla="*/ 20403 w 1710891"/>
                  <a:gd name="connsiteY7" fmla="*/ 584978 h 1622561"/>
                  <a:gd name="connsiteX8" fmla="*/ 1212440 w 1710891"/>
                  <a:gd name="connsiteY8" fmla="*/ 498451 h 1622561"/>
                  <a:gd name="connsiteX9" fmla="*/ 1710891 w 1710891"/>
                  <a:gd name="connsiteY9" fmla="*/ 0 h 1622561"/>
                  <a:gd name="connsiteX10" fmla="*/ 1212440 w 1710891"/>
                  <a:gd name="connsiteY10" fmla="*/ 498451 h 1622561"/>
                  <a:gd name="connsiteX11" fmla="*/ 1212440 w 1710891"/>
                  <a:gd name="connsiteY11" fmla="*/ 1622561 h 1622561"/>
                  <a:gd name="connsiteX0" fmla="*/ 0 w 1710891"/>
                  <a:gd name="connsiteY0" fmla="*/ 498451 h 1622561"/>
                  <a:gd name="connsiteX1" fmla="*/ 1212440 w 1710891"/>
                  <a:gd name="connsiteY1" fmla="*/ 498451 h 1622561"/>
                  <a:gd name="connsiteX2" fmla="*/ 1212440 w 1710891"/>
                  <a:gd name="connsiteY2" fmla="*/ 1622561 h 1622561"/>
                  <a:gd name="connsiteX3" fmla="*/ 0 w 1710891"/>
                  <a:gd name="connsiteY3" fmla="*/ 1622561 h 1622561"/>
                  <a:gd name="connsiteX4" fmla="*/ 0 w 1710891"/>
                  <a:gd name="connsiteY4" fmla="*/ 498451 h 1622561"/>
                  <a:gd name="connsiteX0" fmla="*/ 1212440 w 1710891"/>
                  <a:gd name="connsiteY0" fmla="*/ 498451 h 1622561"/>
                  <a:gd name="connsiteX1" fmla="*/ 1710891 w 1710891"/>
                  <a:gd name="connsiteY1" fmla="*/ 0 h 1622561"/>
                  <a:gd name="connsiteX2" fmla="*/ 1710891 w 1710891"/>
                  <a:gd name="connsiteY2" fmla="*/ 1124110 h 1622561"/>
                  <a:gd name="connsiteX3" fmla="*/ 1212440 w 1710891"/>
                  <a:gd name="connsiteY3" fmla="*/ 1622561 h 1622561"/>
                  <a:gd name="connsiteX4" fmla="*/ 1212440 w 1710891"/>
                  <a:gd name="connsiteY4" fmla="*/ 498451 h 1622561"/>
                  <a:gd name="connsiteX0" fmla="*/ 8773 w 1710891"/>
                  <a:gd name="connsiteY0" fmla="*/ 590983 h 1622561"/>
                  <a:gd name="connsiteX1" fmla="*/ 591589 w 1710891"/>
                  <a:gd name="connsiteY1" fmla="*/ 118307 h 1622561"/>
                  <a:gd name="connsiteX2" fmla="*/ 1710891 w 1710891"/>
                  <a:gd name="connsiteY2" fmla="*/ 0 h 1622561"/>
                  <a:gd name="connsiteX3" fmla="*/ 1212440 w 1710891"/>
                  <a:gd name="connsiteY3" fmla="*/ 498451 h 1622561"/>
                  <a:gd name="connsiteX4" fmla="*/ 8773 w 1710891"/>
                  <a:gd name="connsiteY4" fmla="*/ 590983 h 1622561"/>
                  <a:gd name="connsiteX0" fmla="*/ 17313 w 1710891"/>
                  <a:gd name="connsiteY0" fmla="*/ 585707 h 1622561"/>
                  <a:gd name="connsiteX1" fmla="*/ 610130 w 1710891"/>
                  <a:gd name="connsiteY1" fmla="*/ 113936 h 1622561"/>
                  <a:gd name="connsiteX2" fmla="*/ 1710891 w 1710891"/>
                  <a:gd name="connsiteY2" fmla="*/ 0 h 1622561"/>
                  <a:gd name="connsiteX3" fmla="*/ 1710891 w 1710891"/>
                  <a:gd name="connsiteY3" fmla="*/ 1124110 h 1622561"/>
                  <a:gd name="connsiteX4" fmla="*/ 1212440 w 1710891"/>
                  <a:gd name="connsiteY4" fmla="*/ 1622561 h 1622561"/>
                  <a:gd name="connsiteX5" fmla="*/ 0 w 1710891"/>
                  <a:gd name="connsiteY5" fmla="*/ 1622561 h 1622561"/>
                  <a:gd name="connsiteX6" fmla="*/ 17313 w 1710891"/>
                  <a:gd name="connsiteY6" fmla="*/ 585707 h 1622561"/>
                  <a:gd name="connsiteX7" fmla="*/ 20403 w 1710891"/>
                  <a:gd name="connsiteY7" fmla="*/ 584978 h 1622561"/>
                  <a:gd name="connsiteX8" fmla="*/ 1212440 w 1710891"/>
                  <a:gd name="connsiteY8" fmla="*/ 498451 h 1622561"/>
                  <a:gd name="connsiteX9" fmla="*/ 1710891 w 1710891"/>
                  <a:gd name="connsiteY9" fmla="*/ 0 h 1622561"/>
                  <a:gd name="connsiteX10" fmla="*/ 1212440 w 1710891"/>
                  <a:gd name="connsiteY10" fmla="*/ 498451 h 1622561"/>
                  <a:gd name="connsiteX11" fmla="*/ 1212440 w 1710891"/>
                  <a:gd name="connsiteY11" fmla="*/ 1622561 h 1622561"/>
                  <a:gd name="connsiteX0" fmla="*/ 0 w 1710891"/>
                  <a:gd name="connsiteY0" fmla="*/ 498451 h 1622561"/>
                  <a:gd name="connsiteX1" fmla="*/ 1212440 w 1710891"/>
                  <a:gd name="connsiteY1" fmla="*/ 498451 h 1622561"/>
                  <a:gd name="connsiteX2" fmla="*/ 1212440 w 1710891"/>
                  <a:gd name="connsiteY2" fmla="*/ 1622561 h 1622561"/>
                  <a:gd name="connsiteX3" fmla="*/ 0 w 1710891"/>
                  <a:gd name="connsiteY3" fmla="*/ 1622561 h 1622561"/>
                  <a:gd name="connsiteX4" fmla="*/ 0 w 1710891"/>
                  <a:gd name="connsiteY4" fmla="*/ 498451 h 1622561"/>
                  <a:gd name="connsiteX0" fmla="*/ 1212440 w 1710891"/>
                  <a:gd name="connsiteY0" fmla="*/ 498451 h 1622561"/>
                  <a:gd name="connsiteX1" fmla="*/ 1710891 w 1710891"/>
                  <a:gd name="connsiteY1" fmla="*/ 0 h 1622561"/>
                  <a:gd name="connsiteX2" fmla="*/ 1710891 w 1710891"/>
                  <a:gd name="connsiteY2" fmla="*/ 1124110 h 1622561"/>
                  <a:gd name="connsiteX3" fmla="*/ 1212440 w 1710891"/>
                  <a:gd name="connsiteY3" fmla="*/ 1622561 h 1622561"/>
                  <a:gd name="connsiteX4" fmla="*/ 1212440 w 1710891"/>
                  <a:gd name="connsiteY4" fmla="*/ 498451 h 1622561"/>
                  <a:gd name="connsiteX0" fmla="*/ 8773 w 1710891"/>
                  <a:gd name="connsiteY0" fmla="*/ 590983 h 1622561"/>
                  <a:gd name="connsiteX1" fmla="*/ 591589 w 1710891"/>
                  <a:gd name="connsiteY1" fmla="*/ 118307 h 1622561"/>
                  <a:gd name="connsiteX2" fmla="*/ 1710891 w 1710891"/>
                  <a:gd name="connsiteY2" fmla="*/ 0 h 1622561"/>
                  <a:gd name="connsiteX3" fmla="*/ 1212440 w 1710891"/>
                  <a:gd name="connsiteY3" fmla="*/ 498451 h 1622561"/>
                  <a:gd name="connsiteX4" fmla="*/ 8773 w 1710891"/>
                  <a:gd name="connsiteY4" fmla="*/ 590983 h 1622561"/>
                  <a:gd name="connsiteX0" fmla="*/ 17313 w 1710891"/>
                  <a:gd name="connsiteY0" fmla="*/ 585707 h 1622561"/>
                  <a:gd name="connsiteX1" fmla="*/ 610130 w 1710891"/>
                  <a:gd name="connsiteY1" fmla="*/ 113936 h 1622561"/>
                  <a:gd name="connsiteX2" fmla="*/ 1710891 w 1710891"/>
                  <a:gd name="connsiteY2" fmla="*/ 0 h 1622561"/>
                  <a:gd name="connsiteX3" fmla="*/ 1710891 w 1710891"/>
                  <a:gd name="connsiteY3" fmla="*/ 1124110 h 1622561"/>
                  <a:gd name="connsiteX4" fmla="*/ 1212440 w 1710891"/>
                  <a:gd name="connsiteY4" fmla="*/ 1622561 h 1622561"/>
                  <a:gd name="connsiteX5" fmla="*/ 0 w 1710891"/>
                  <a:gd name="connsiteY5" fmla="*/ 1622561 h 1622561"/>
                  <a:gd name="connsiteX6" fmla="*/ 17313 w 1710891"/>
                  <a:gd name="connsiteY6" fmla="*/ 585707 h 1622561"/>
                  <a:gd name="connsiteX7" fmla="*/ 20403 w 1710891"/>
                  <a:gd name="connsiteY7" fmla="*/ 584978 h 1622561"/>
                  <a:gd name="connsiteX8" fmla="*/ 1212440 w 1710891"/>
                  <a:gd name="connsiteY8" fmla="*/ 498451 h 1622561"/>
                  <a:gd name="connsiteX9" fmla="*/ 1606051 w 1710891"/>
                  <a:gd name="connsiteY9" fmla="*/ 122584 h 1622561"/>
                  <a:gd name="connsiteX10" fmla="*/ 1212440 w 1710891"/>
                  <a:gd name="connsiteY10" fmla="*/ 498451 h 1622561"/>
                  <a:gd name="connsiteX11" fmla="*/ 1212440 w 1710891"/>
                  <a:gd name="connsiteY11" fmla="*/ 1622561 h 1622561"/>
                  <a:gd name="connsiteX0" fmla="*/ 0 w 1710891"/>
                  <a:gd name="connsiteY0" fmla="*/ 498451 h 1622561"/>
                  <a:gd name="connsiteX1" fmla="*/ 1212440 w 1710891"/>
                  <a:gd name="connsiteY1" fmla="*/ 498451 h 1622561"/>
                  <a:gd name="connsiteX2" fmla="*/ 1212440 w 1710891"/>
                  <a:gd name="connsiteY2" fmla="*/ 1622561 h 1622561"/>
                  <a:gd name="connsiteX3" fmla="*/ 0 w 1710891"/>
                  <a:gd name="connsiteY3" fmla="*/ 1622561 h 1622561"/>
                  <a:gd name="connsiteX4" fmla="*/ 0 w 1710891"/>
                  <a:gd name="connsiteY4" fmla="*/ 498451 h 1622561"/>
                  <a:gd name="connsiteX0" fmla="*/ 1212440 w 1710891"/>
                  <a:gd name="connsiteY0" fmla="*/ 498451 h 1622561"/>
                  <a:gd name="connsiteX1" fmla="*/ 1710891 w 1710891"/>
                  <a:gd name="connsiteY1" fmla="*/ 0 h 1622561"/>
                  <a:gd name="connsiteX2" fmla="*/ 1710891 w 1710891"/>
                  <a:gd name="connsiteY2" fmla="*/ 1124110 h 1622561"/>
                  <a:gd name="connsiteX3" fmla="*/ 1212440 w 1710891"/>
                  <a:gd name="connsiteY3" fmla="*/ 1622561 h 1622561"/>
                  <a:gd name="connsiteX4" fmla="*/ 1212440 w 1710891"/>
                  <a:gd name="connsiteY4" fmla="*/ 498451 h 1622561"/>
                  <a:gd name="connsiteX0" fmla="*/ 8773 w 1710891"/>
                  <a:gd name="connsiteY0" fmla="*/ 590983 h 1622561"/>
                  <a:gd name="connsiteX1" fmla="*/ 591589 w 1710891"/>
                  <a:gd name="connsiteY1" fmla="*/ 118307 h 1622561"/>
                  <a:gd name="connsiteX2" fmla="*/ 1710891 w 1710891"/>
                  <a:gd name="connsiteY2" fmla="*/ 0 h 1622561"/>
                  <a:gd name="connsiteX3" fmla="*/ 1212440 w 1710891"/>
                  <a:gd name="connsiteY3" fmla="*/ 498451 h 1622561"/>
                  <a:gd name="connsiteX4" fmla="*/ 8773 w 1710891"/>
                  <a:gd name="connsiteY4" fmla="*/ 590983 h 1622561"/>
                  <a:gd name="connsiteX0" fmla="*/ 17313 w 1710891"/>
                  <a:gd name="connsiteY0" fmla="*/ 585707 h 1622561"/>
                  <a:gd name="connsiteX1" fmla="*/ 610130 w 1710891"/>
                  <a:gd name="connsiteY1" fmla="*/ 113936 h 1622561"/>
                  <a:gd name="connsiteX2" fmla="*/ 1595850 w 1710891"/>
                  <a:gd name="connsiteY2" fmla="*/ 79320 h 1622561"/>
                  <a:gd name="connsiteX3" fmla="*/ 1710891 w 1710891"/>
                  <a:gd name="connsiteY3" fmla="*/ 1124110 h 1622561"/>
                  <a:gd name="connsiteX4" fmla="*/ 1212440 w 1710891"/>
                  <a:gd name="connsiteY4" fmla="*/ 1622561 h 1622561"/>
                  <a:gd name="connsiteX5" fmla="*/ 0 w 1710891"/>
                  <a:gd name="connsiteY5" fmla="*/ 1622561 h 1622561"/>
                  <a:gd name="connsiteX6" fmla="*/ 17313 w 1710891"/>
                  <a:gd name="connsiteY6" fmla="*/ 585707 h 1622561"/>
                  <a:gd name="connsiteX7" fmla="*/ 20403 w 1710891"/>
                  <a:gd name="connsiteY7" fmla="*/ 584978 h 1622561"/>
                  <a:gd name="connsiteX8" fmla="*/ 1212440 w 1710891"/>
                  <a:gd name="connsiteY8" fmla="*/ 498451 h 1622561"/>
                  <a:gd name="connsiteX9" fmla="*/ 1606051 w 1710891"/>
                  <a:gd name="connsiteY9" fmla="*/ 122584 h 1622561"/>
                  <a:gd name="connsiteX10" fmla="*/ 1212440 w 1710891"/>
                  <a:gd name="connsiteY10" fmla="*/ 498451 h 1622561"/>
                  <a:gd name="connsiteX11" fmla="*/ 1212440 w 1710891"/>
                  <a:gd name="connsiteY11" fmla="*/ 1622561 h 1622561"/>
                  <a:gd name="connsiteX0" fmla="*/ 0 w 1710891"/>
                  <a:gd name="connsiteY0" fmla="*/ 498451 h 1622561"/>
                  <a:gd name="connsiteX1" fmla="*/ 1212440 w 1710891"/>
                  <a:gd name="connsiteY1" fmla="*/ 498451 h 1622561"/>
                  <a:gd name="connsiteX2" fmla="*/ 1212440 w 1710891"/>
                  <a:gd name="connsiteY2" fmla="*/ 1622561 h 1622561"/>
                  <a:gd name="connsiteX3" fmla="*/ 0 w 1710891"/>
                  <a:gd name="connsiteY3" fmla="*/ 1622561 h 1622561"/>
                  <a:gd name="connsiteX4" fmla="*/ 0 w 1710891"/>
                  <a:gd name="connsiteY4" fmla="*/ 498451 h 1622561"/>
                  <a:gd name="connsiteX0" fmla="*/ 1212440 w 1710891"/>
                  <a:gd name="connsiteY0" fmla="*/ 498451 h 1622561"/>
                  <a:gd name="connsiteX1" fmla="*/ 1710891 w 1710891"/>
                  <a:gd name="connsiteY1" fmla="*/ 0 h 1622561"/>
                  <a:gd name="connsiteX2" fmla="*/ 1710891 w 1710891"/>
                  <a:gd name="connsiteY2" fmla="*/ 1124110 h 1622561"/>
                  <a:gd name="connsiteX3" fmla="*/ 1212440 w 1710891"/>
                  <a:gd name="connsiteY3" fmla="*/ 1622561 h 1622561"/>
                  <a:gd name="connsiteX4" fmla="*/ 1212440 w 1710891"/>
                  <a:gd name="connsiteY4" fmla="*/ 498451 h 1622561"/>
                  <a:gd name="connsiteX0" fmla="*/ 8773 w 1710891"/>
                  <a:gd name="connsiteY0" fmla="*/ 590983 h 1622561"/>
                  <a:gd name="connsiteX1" fmla="*/ 591589 w 1710891"/>
                  <a:gd name="connsiteY1" fmla="*/ 118307 h 1622561"/>
                  <a:gd name="connsiteX2" fmla="*/ 1595121 w 1710891"/>
                  <a:gd name="connsiteY2" fmla="*/ 76229 h 1622561"/>
                  <a:gd name="connsiteX3" fmla="*/ 1212440 w 1710891"/>
                  <a:gd name="connsiteY3" fmla="*/ 498451 h 1622561"/>
                  <a:gd name="connsiteX4" fmla="*/ 8773 w 1710891"/>
                  <a:gd name="connsiteY4" fmla="*/ 590983 h 1622561"/>
                  <a:gd name="connsiteX0" fmla="*/ 17313 w 1710891"/>
                  <a:gd name="connsiteY0" fmla="*/ 585707 h 1622561"/>
                  <a:gd name="connsiteX1" fmla="*/ 610130 w 1710891"/>
                  <a:gd name="connsiteY1" fmla="*/ 113936 h 1622561"/>
                  <a:gd name="connsiteX2" fmla="*/ 1595850 w 1710891"/>
                  <a:gd name="connsiteY2" fmla="*/ 79320 h 1622561"/>
                  <a:gd name="connsiteX3" fmla="*/ 1710891 w 1710891"/>
                  <a:gd name="connsiteY3" fmla="*/ 1124110 h 1622561"/>
                  <a:gd name="connsiteX4" fmla="*/ 1212440 w 1710891"/>
                  <a:gd name="connsiteY4" fmla="*/ 1622561 h 1622561"/>
                  <a:gd name="connsiteX5" fmla="*/ 0 w 1710891"/>
                  <a:gd name="connsiteY5" fmla="*/ 1622561 h 1622561"/>
                  <a:gd name="connsiteX6" fmla="*/ 17313 w 1710891"/>
                  <a:gd name="connsiteY6" fmla="*/ 585707 h 1622561"/>
                  <a:gd name="connsiteX7" fmla="*/ 20403 w 1710891"/>
                  <a:gd name="connsiteY7" fmla="*/ 584978 h 1622561"/>
                  <a:gd name="connsiteX8" fmla="*/ 1212440 w 1710891"/>
                  <a:gd name="connsiteY8" fmla="*/ 498451 h 1622561"/>
                  <a:gd name="connsiteX9" fmla="*/ 1606051 w 1710891"/>
                  <a:gd name="connsiteY9" fmla="*/ 122584 h 1622561"/>
                  <a:gd name="connsiteX10" fmla="*/ 1212440 w 1710891"/>
                  <a:gd name="connsiteY10" fmla="*/ 498451 h 1622561"/>
                  <a:gd name="connsiteX11" fmla="*/ 1212440 w 1710891"/>
                  <a:gd name="connsiteY11" fmla="*/ 1622561 h 1622561"/>
                  <a:gd name="connsiteX0" fmla="*/ 0 w 1710891"/>
                  <a:gd name="connsiteY0" fmla="*/ 498451 h 1622561"/>
                  <a:gd name="connsiteX1" fmla="*/ 1212440 w 1710891"/>
                  <a:gd name="connsiteY1" fmla="*/ 498451 h 1622561"/>
                  <a:gd name="connsiteX2" fmla="*/ 1212440 w 1710891"/>
                  <a:gd name="connsiteY2" fmla="*/ 1622561 h 1622561"/>
                  <a:gd name="connsiteX3" fmla="*/ 0 w 1710891"/>
                  <a:gd name="connsiteY3" fmla="*/ 1622561 h 1622561"/>
                  <a:gd name="connsiteX4" fmla="*/ 0 w 1710891"/>
                  <a:gd name="connsiteY4" fmla="*/ 498451 h 1622561"/>
                  <a:gd name="connsiteX0" fmla="*/ 1212440 w 1710891"/>
                  <a:gd name="connsiteY0" fmla="*/ 498451 h 1622561"/>
                  <a:gd name="connsiteX1" fmla="*/ 1710891 w 1710891"/>
                  <a:gd name="connsiteY1" fmla="*/ 0 h 1622561"/>
                  <a:gd name="connsiteX2" fmla="*/ 1710891 w 1710891"/>
                  <a:gd name="connsiteY2" fmla="*/ 1124110 h 1622561"/>
                  <a:gd name="connsiteX3" fmla="*/ 1212440 w 1710891"/>
                  <a:gd name="connsiteY3" fmla="*/ 1622561 h 1622561"/>
                  <a:gd name="connsiteX4" fmla="*/ 1212440 w 1710891"/>
                  <a:gd name="connsiteY4" fmla="*/ 498451 h 1622561"/>
                  <a:gd name="connsiteX0" fmla="*/ 8773 w 1710891"/>
                  <a:gd name="connsiteY0" fmla="*/ 590983 h 1622561"/>
                  <a:gd name="connsiteX1" fmla="*/ 591589 w 1710891"/>
                  <a:gd name="connsiteY1" fmla="*/ 118307 h 1622561"/>
                  <a:gd name="connsiteX2" fmla="*/ 1595121 w 1710891"/>
                  <a:gd name="connsiteY2" fmla="*/ 76229 h 1622561"/>
                  <a:gd name="connsiteX3" fmla="*/ 1212440 w 1710891"/>
                  <a:gd name="connsiteY3" fmla="*/ 498451 h 1622561"/>
                  <a:gd name="connsiteX4" fmla="*/ 8773 w 1710891"/>
                  <a:gd name="connsiteY4" fmla="*/ 590983 h 1622561"/>
                  <a:gd name="connsiteX0" fmla="*/ 17313 w 1710891"/>
                  <a:gd name="connsiteY0" fmla="*/ 585707 h 1622561"/>
                  <a:gd name="connsiteX1" fmla="*/ 610130 w 1710891"/>
                  <a:gd name="connsiteY1" fmla="*/ 113936 h 1622561"/>
                  <a:gd name="connsiteX2" fmla="*/ 1564043 w 1710891"/>
                  <a:gd name="connsiteY2" fmla="*/ 96606 h 1622561"/>
                  <a:gd name="connsiteX3" fmla="*/ 1710891 w 1710891"/>
                  <a:gd name="connsiteY3" fmla="*/ 1124110 h 1622561"/>
                  <a:gd name="connsiteX4" fmla="*/ 1212440 w 1710891"/>
                  <a:gd name="connsiteY4" fmla="*/ 1622561 h 1622561"/>
                  <a:gd name="connsiteX5" fmla="*/ 0 w 1710891"/>
                  <a:gd name="connsiteY5" fmla="*/ 1622561 h 1622561"/>
                  <a:gd name="connsiteX6" fmla="*/ 17313 w 1710891"/>
                  <a:gd name="connsiteY6" fmla="*/ 585707 h 1622561"/>
                  <a:gd name="connsiteX7" fmla="*/ 20403 w 1710891"/>
                  <a:gd name="connsiteY7" fmla="*/ 584978 h 1622561"/>
                  <a:gd name="connsiteX8" fmla="*/ 1212440 w 1710891"/>
                  <a:gd name="connsiteY8" fmla="*/ 498451 h 1622561"/>
                  <a:gd name="connsiteX9" fmla="*/ 1606051 w 1710891"/>
                  <a:gd name="connsiteY9" fmla="*/ 122584 h 1622561"/>
                  <a:gd name="connsiteX10" fmla="*/ 1212440 w 1710891"/>
                  <a:gd name="connsiteY10" fmla="*/ 498451 h 1622561"/>
                  <a:gd name="connsiteX11" fmla="*/ 1212440 w 1710891"/>
                  <a:gd name="connsiteY11" fmla="*/ 1622561 h 1622561"/>
                  <a:gd name="connsiteX0" fmla="*/ 0 w 1710891"/>
                  <a:gd name="connsiteY0" fmla="*/ 498451 h 1622561"/>
                  <a:gd name="connsiteX1" fmla="*/ 1212440 w 1710891"/>
                  <a:gd name="connsiteY1" fmla="*/ 498451 h 1622561"/>
                  <a:gd name="connsiteX2" fmla="*/ 1212440 w 1710891"/>
                  <a:gd name="connsiteY2" fmla="*/ 1622561 h 1622561"/>
                  <a:gd name="connsiteX3" fmla="*/ 0 w 1710891"/>
                  <a:gd name="connsiteY3" fmla="*/ 1622561 h 1622561"/>
                  <a:gd name="connsiteX4" fmla="*/ 0 w 1710891"/>
                  <a:gd name="connsiteY4" fmla="*/ 498451 h 1622561"/>
                  <a:gd name="connsiteX0" fmla="*/ 1212440 w 1710891"/>
                  <a:gd name="connsiteY0" fmla="*/ 498451 h 1622561"/>
                  <a:gd name="connsiteX1" fmla="*/ 1710891 w 1710891"/>
                  <a:gd name="connsiteY1" fmla="*/ 0 h 1622561"/>
                  <a:gd name="connsiteX2" fmla="*/ 1710891 w 1710891"/>
                  <a:gd name="connsiteY2" fmla="*/ 1124110 h 1622561"/>
                  <a:gd name="connsiteX3" fmla="*/ 1212440 w 1710891"/>
                  <a:gd name="connsiteY3" fmla="*/ 1622561 h 1622561"/>
                  <a:gd name="connsiteX4" fmla="*/ 1212440 w 1710891"/>
                  <a:gd name="connsiteY4" fmla="*/ 498451 h 1622561"/>
                  <a:gd name="connsiteX0" fmla="*/ 8773 w 1710891"/>
                  <a:gd name="connsiteY0" fmla="*/ 590983 h 1622561"/>
                  <a:gd name="connsiteX1" fmla="*/ 591589 w 1710891"/>
                  <a:gd name="connsiteY1" fmla="*/ 118307 h 1622561"/>
                  <a:gd name="connsiteX2" fmla="*/ 1595121 w 1710891"/>
                  <a:gd name="connsiteY2" fmla="*/ 76229 h 1622561"/>
                  <a:gd name="connsiteX3" fmla="*/ 1212440 w 1710891"/>
                  <a:gd name="connsiteY3" fmla="*/ 498451 h 1622561"/>
                  <a:gd name="connsiteX4" fmla="*/ 8773 w 1710891"/>
                  <a:gd name="connsiteY4" fmla="*/ 590983 h 1622561"/>
                  <a:gd name="connsiteX0" fmla="*/ 17313 w 1710891"/>
                  <a:gd name="connsiteY0" fmla="*/ 585707 h 1622561"/>
                  <a:gd name="connsiteX1" fmla="*/ 610130 w 1710891"/>
                  <a:gd name="connsiteY1" fmla="*/ 113936 h 1622561"/>
                  <a:gd name="connsiteX2" fmla="*/ 1530954 w 1710891"/>
                  <a:gd name="connsiteY2" fmla="*/ 94622 h 1622561"/>
                  <a:gd name="connsiteX3" fmla="*/ 1710891 w 1710891"/>
                  <a:gd name="connsiteY3" fmla="*/ 1124110 h 1622561"/>
                  <a:gd name="connsiteX4" fmla="*/ 1212440 w 1710891"/>
                  <a:gd name="connsiteY4" fmla="*/ 1622561 h 1622561"/>
                  <a:gd name="connsiteX5" fmla="*/ 0 w 1710891"/>
                  <a:gd name="connsiteY5" fmla="*/ 1622561 h 1622561"/>
                  <a:gd name="connsiteX6" fmla="*/ 17313 w 1710891"/>
                  <a:gd name="connsiteY6" fmla="*/ 585707 h 1622561"/>
                  <a:gd name="connsiteX7" fmla="*/ 20403 w 1710891"/>
                  <a:gd name="connsiteY7" fmla="*/ 584978 h 1622561"/>
                  <a:gd name="connsiteX8" fmla="*/ 1212440 w 1710891"/>
                  <a:gd name="connsiteY8" fmla="*/ 498451 h 1622561"/>
                  <a:gd name="connsiteX9" fmla="*/ 1606051 w 1710891"/>
                  <a:gd name="connsiteY9" fmla="*/ 122584 h 1622561"/>
                  <a:gd name="connsiteX10" fmla="*/ 1212440 w 1710891"/>
                  <a:gd name="connsiteY10" fmla="*/ 498451 h 1622561"/>
                  <a:gd name="connsiteX11" fmla="*/ 1212440 w 1710891"/>
                  <a:gd name="connsiteY11" fmla="*/ 1622561 h 1622561"/>
                  <a:gd name="connsiteX0" fmla="*/ 0 w 1710891"/>
                  <a:gd name="connsiteY0" fmla="*/ 422222 h 1546332"/>
                  <a:gd name="connsiteX1" fmla="*/ 1212440 w 1710891"/>
                  <a:gd name="connsiteY1" fmla="*/ 422222 h 1546332"/>
                  <a:gd name="connsiteX2" fmla="*/ 1212440 w 1710891"/>
                  <a:gd name="connsiteY2" fmla="*/ 1546332 h 1546332"/>
                  <a:gd name="connsiteX3" fmla="*/ 0 w 1710891"/>
                  <a:gd name="connsiteY3" fmla="*/ 1546332 h 1546332"/>
                  <a:gd name="connsiteX4" fmla="*/ 0 w 1710891"/>
                  <a:gd name="connsiteY4" fmla="*/ 422222 h 1546332"/>
                  <a:gd name="connsiteX0" fmla="*/ 1212440 w 1710891"/>
                  <a:gd name="connsiteY0" fmla="*/ 422222 h 1546332"/>
                  <a:gd name="connsiteX1" fmla="*/ 1600221 w 1710891"/>
                  <a:gd name="connsiteY1" fmla="*/ 21632 h 1546332"/>
                  <a:gd name="connsiteX2" fmla="*/ 1710891 w 1710891"/>
                  <a:gd name="connsiteY2" fmla="*/ 1047881 h 1546332"/>
                  <a:gd name="connsiteX3" fmla="*/ 1212440 w 1710891"/>
                  <a:gd name="connsiteY3" fmla="*/ 1546332 h 1546332"/>
                  <a:gd name="connsiteX4" fmla="*/ 1212440 w 1710891"/>
                  <a:gd name="connsiteY4" fmla="*/ 422222 h 1546332"/>
                  <a:gd name="connsiteX0" fmla="*/ 8773 w 1710891"/>
                  <a:gd name="connsiteY0" fmla="*/ 514754 h 1546332"/>
                  <a:gd name="connsiteX1" fmla="*/ 591589 w 1710891"/>
                  <a:gd name="connsiteY1" fmla="*/ 42078 h 1546332"/>
                  <a:gd name="connsiteX2" fmla="*/ 1595121 w 1710891"/>
                  <a:gd name="connsiteY2" fmla="*/ 0 h 1546332"/>
                  <a:gd name="connsiteX3" fmla="*/ 1212440 w 1710891"/>
                  <a:gd name="connsiteY3" fmla="*/ 422222 h 1546332"/>
                  <a:gd name="connsiteX4" fmla="*/ 8773 w 1710891"/>
                  <a:gd name="connsiteY4" fmla="*/ 514754 h 1546332"/>
                  <a:gd name="connsiteX0" fmla="*/ 17313 w 1710891"/>
                  <a:gd name="connsiteY0" fmla="*/ 509478 h 1546332"/>
                  <a:gd name="connsiteX1" fmla="*/ 610130 w 1710891"/>
                  <a:gd name="connsiteY1" fmla="*/ 37707 h 1546332"/>
                  <a:gd name="connsiteX2" fmla="*/ 1530954 w 1710891"/>
                  <a:gd name="connsiteY2" fmla="*/ 18393 h 1546332"/>
                  <a:gd name="connsiteX3" fmla="*/ 1710891 w 1710891"/>
                  <a:gd name="connsiteY3" fmla="*/ 1047881 h 1546332"/>
                  <a:gd name="connsiteX4" fmla="*/ 1212440 w 1710891"/>
                  <a:gd name="connsiteY4" fmla="*/ 1546332 h 1546332"/>
                  <a:gd name="connsiteX5" fmla="*/ 0 w 1710891"/>
                  <a:gd name="connsiteY5" fmla="*/ 1546332 h 1546332"/>
                  <a:gd name="connsiteX6" fmla="*/ 17313 w 1710891"/>
                  <a:gd name="connsiteY6" fmla="*/ 509478 h 1546332"/>
                  <a:gd name="connsiteX7" fmla="*/ 20403 w 1710891"/>
                  <a:gd name="connsiteY7" fmla="*/ 508749 h 1546332"/>
                  <a:gd name="connsiteX8" fmla="*/ 1212440 w 1710891"/>
                  <a:gd name="connsiteY8" fmla="*/ 422222 h 1546332"/>
                  <a:gd name="connsiteX9" fmla="*/ 1606051 w 1710891"/>
                  <a:gd name="connsiteY9" fmla="*/ 46355 h 1546332"/>
                  <a:gd name="connsiteX10" fmla="*/ 1212440 w 1710891"/>
                  <a:gd name="connsiteY10" fmla="*/ 422222 h 1546332"/>
                  <a:gd name="connsiteX11" fmla="*/ 1212440 w 1710891"/>
                  <a:gd name="connsiteY11" fmla="*/ 1546332 h 1546332"/>
                  <a:gd name="connsiteX0" fmla="*/ 0 w 1787594"/>
                  <a:gd name="connsiteY0" fmla="*/ 422222 h 1546332"/>
                  <a:gd name="connsiteX1" fmla="*/ 1212440 w 1787594"/>
                  <a:gd name="connsiteY1" fmla="*/ 422222 h 1546332"/>
                  <a:gd name="connsiteX2" fmla="*/ 1212440 w 1787594"/>
                  <a:gd name="connsiteY2" fmla="*/ 1546332 h 1546332"/>
                  <a:gd name="connsiteX3" fmla="*/ 0 w 1787594"/>
                  <a:gd name="connsiteY3" fmla="*/ 1546332 h 1546332"/>
                  <a:gd name="connsiteX4" fmla="*/ 0 w 1787594"/>
                  <a:gd name="connsiteY4" fmla="*/ 422222 h 1546332"/>
                  <a:gd name="connsiteX0" fmla="*/ 1212440 w 1787594"/>
                  <a:gd name="connsiteY0" fmla="*/ 422222 h 1546332"/>
                  <a:gd name="connsiteX1" fmla="*/ 1600221 w 1787594"/>
                  <a:gd name="connsiteY1" fmla="*/ 21632 h 1546332"/>
                  <a:gd name="connsiteX2" fmla="*/ 1710891 w 1787594"/>
                  <a:gd name="connsiteY2" fmla="*/ 1047881 h 1546332"/>
                  <a:gd name="connsiteX3" fmla="*/ 1212440 w 1787594"/>
                  <a:gd name="connsiteY3" fmla="*/ 1546332 h 1546332"/>
                  <a:gd name="connsiteX4" fmla="*/ 1212440 w 1787594"/>
                  <a:gd name="connsiteY4" fmla="*/ 422222 h 1546332"/>
                  <a:gd name="connsiteX0" fmla="*/ 8773 w 1787594"/>
                  <a:gd name="connsiteY0" fmla="*/ 514754 h 1546332"/>
                  <a:gd name="connsiteX1" fmla="*/ 591589 w 1787594"/>
                  <a:gd name="connsiteY1" fmla="*/ 42078 h 1546332"/>
                  <a:gd name="connsiteX2" fmla="*/ 1595121 w 1787594"/>
                  <a:gd name="connsiteY2" fmla="*/ 0 h 1546332"/>
                  <a:gd name="connsiteX3" fmla="*/ 1212440 w 1787594"/>
                  <a:gd name="connsiteY3" fmla="*/ 422222 h 1546332"/>
                  <a:gd name="connsiteX4" fmla="*/ 8773 w 1787594"/>
                  <a:gd name="connsiteY4" fmla="*/ 514754 h 1546332"/>
                  <a:gd name="connsiteX0" fmla="*/ 17313 w 1787594"/>
                  <a:gd name="connsiteY0" fmla="*/ 509478 h 1546332"/>
                  <a:gd name="connsiteX1" fmla="*/ 610130 w 1787594"/>
                  <a:gd name="connsiteY1" fmla="*/ 37707 h 1546332"/>
                  <a:gd name="connsiteX2" fmla="*/ 1530954 w 1787594"/>
                  <a:gd name="connsiteY2" fmla="*/ 18393 h 1546332"/>
                  <a:gd name="connsiteX3" fmla="*/ 1787594 w 1787594"/>
                  <a:gd name="connsiteY3" fmla="*/ 1013485 h 1546332"/>
                  <a:gd name="connsiteX4" fmla="*/ 1212440 w 1787594"/>
                  <a:gd name="connsiteY4" fmla="*/ 1546332 h 1546332"/>
                  <a:gd name="connsiteX5" fmla="*/ 0 w 1787594"/>
                  <a:gd name="connsiteY5" fmla="*/ 1546332 h 1546332"/>
                  <a:gd name="connsiteX6" fmla="*/ 17313 w 1787594"/>
                  <a:gd name="connsiteY6" fmla="*/ 509478 h 1546332"/>
                  <a:gd name="connsiteX7" fmla="*/ 20403 w 1787594"/>
                  <a:gd name="connsiteY7" fmla="*/ 508749 h 1546332"/>
                  <a:gd name="connsiteX8" fmla="*/ 1212440 w 1787594"/>
                  <a:gd name="connsiteY8" fmla="*/ 422222 h 1546332"/>
                  <a:gd name="connsiteX9" fmla="*/ 1606051 w 1787594"/>
                  <a:gd name="connsiteY9" fmla="*/ 46355 h 1546332"/>
                  <a:gd name="connsiteX10" fmla="*/ 1212440 w 1787594"/>
                  <a:gd name="connsiteY10" fmla="*/ 422222 h 1546332"/>
                  <a:gd name="connsiteX11" fmla="*/ 1212440 w 1787594"/>
                  <a:gd name="connsiteY11" fmla="*/ 1546332 h 1546332"/>
                  <a:gd name="connsiteX0" fmla="*/ 0 w 1787594"/>
                  <a:gd name="connsiteY0" fmla="*/ 422222 h 1546332"/>
                  <a:gd name="connsiteX1" fmla="*/ 1212440 w 1787594"/>
                  <a:gd name="connsiteY1" fmla="*/ 422222 h 1546332"/>
                  <a:gd name="connsiteX2" fmla="*/ 1212440 w 1787594"/>
                  <a:gd name="connsiteY2" fmla="*/ 1546332 h 1546332"/>
                  <a:gd name="connsiteX3" fmla="*/ 0 w 1787594"/>
                  <a:gd name="connsiteY3" fmla="*/ 1546332 h 1546332"/>
                  <a:gd name="connsiteX4" fmla="*/ 0 w 1787594"/>
                  <a:gd name="connsiteY4" fmla="*/ 422222 h 1546332"/>
                  <a:gd name="connsiteX0" fmla="*/ 1212440 w 1787594"/>
                  <a:gd name="connsiteY0" fmla="*/ 422222 h 1546332"/>
                  <a:gd name="connsiteX1" fmla="*/ 1600221 w 1787594"/>
                  <a:gd name="connsiteY1" fmla="*/ 21632 h 1546332"/>
                  <a:gd name="connsiteX2" fmla="*/ 1783046 w 1787594"/>
                  <a:gd name="connsiteY2" fmla="*/ 1008034 h 1546332"/>
                  <a:gd name="connsiteX3" fmla="*/ 1212440 w 1787594"/>
                  <a:gd name="connsiteY3" fmla="*/ 1546332 h 1546332"/>
                  <a:gd name="connsiteX4" fmla="*/ 1212440 w 1787594"/>
                  <a:gd name="connsiteY4" fmla="*/ 422222 h 1546332"/>
                  <a:gd name="connsiteX0" fmla="*/ 8773 w 1787594"/>
                  <a:gd name="connsiteY0" fmla="*/ 514754 h 1546332"/>
                  <a:gd name="connsiteX1" fmla="*/ 591589 w 1787594"/>
                  <a:gd name="connsiteY1" fmla="*/ 42078 h 1546332"/>
                  <a:gd name="connsiteX2" fmla="*/ 1595121 w 1787594"/>
                  <a:gd name="connsiteY2" fmla="*/ 0 h 1546332"/>
                  <a:gd name="connsiteX3" fmla="*/ 1212440 w 1787594"/>
                  <a:gd name="connsiteY3" fmla="*/ 422222 h 1546332"/>
                  <a:gd name="connsiteX4" fmla="*/ 8773 w 1787594"/>
                  <a:gd name="connsiteY4" fmla="*/ 514754 h 1546332"/>
                  <a:gd name="connsiteX0" fmla="*/ 17313 w 1787594"/>
                  <a:gd name="connsiteY0" fmla="*/ 509478 h 1546332"/>
                  <a:gd name="connsiteX1" fmla="*/ 610130 w 1787594"/>
                  <a:gd name="connsiteY1" fmla="*/ 37707 h 1546332"/>
                  <a:gd name="connsiteX2" fmla="*/ 1530954 w 1787594"/>
                  <a:gd name="connsiteY2" fmla="*/ 18393 h 1546332"/>
                  <a:gd name="connsiteX3" fmla="*/ 1787594 w 1787594"/>
                  <a:gd name="connsiteY3" fmla="*/ 1013485 h 1546332"/>
                  <a:gd name="connsiteX4" fmla="*/ 1212440 w 1787594"/>
                  <a:gd name="connsiteY4" fmla="*/ 1546332 h 1546332"/>
                  <a:gd name="connsiteX5" fmla="*/ 0 w 1787594"/>
                  <a:gd name="connsiteY5" fmla="*/ 1546332 h 1546332"/>
                  <a:gd name="connsiteX6" fmla="*/ 17313 w 1787594"/>
                  <a:gd name="connsiteY6" fmla="*/ 509478 h 1546332"/>
                  <a:gd name="connsiteX7" fmla="*/ 20403 w 1787594"/>
                  <a:gd name="connsiteY7" fmla="*/ 508749 h 1546332"/>
                  <a:gd name="connsiteX8" fmla="*/ 1212440 w 1787594"/>
                  <a:gd name="connsiteY8" fmla="*/ 422222 h 1546332"/>
                  <a:gd name="connsiteX9" fmla="*/ 1606051 w 1787594"/>
                  <a:gd name="connsiteY9" fmla="*/ 46355 h 1546332"/>
                  <a:gd name="connsiteX10" fmla="*/ 1212440 w 1787594"/>
                  <a:gd name="connsiteY10" fmla="*/ 422222 h 1546332"/>
                  <a:gd name="connsiteX11" fmla="*/ 1212440 w 1787594"/>
                  <a:gd name="connsiteY11" fmla="*/ 1546332 h 1546332"/>
                  <a:gd name="connsiteX0" fmla="*/ 0 w 1787594"/>
                  <a:gd name="connsiteY0" fmla="*/ 422222 h 1546332"/>
                  <a:gd name="connsiteX1" fmla="*/ 1212440 w 1787594"/>
                  <a:gd name="connsiteY1" fmla="*/ 422222 h 1546332"/>
                  <a:gd name="connsiteX2" fmla="*/ 1212440 w 1787594"/>
                  <a:gd name="connsiteY2" fmla="*/ 1546332 h 1546332"/>
                  <a:gd name="connsiteX3" fmla="*/ 0 w 1787594"/>
                  <a:gd name="connsiteY3" fmla="*/ 1546332 h 1546332"/>
                  <a:gd name="connsiteX4" fmla="*/ 0 w 1787594"/>
                  <a:gd name="connsiteY4" fmla="*/ 422222 h 1546332"/>
                  <a:gd name="connsiteX0" fmla="*/ 1212440 w 1787594"/>
                  <a:gd name="connsiteY0" fmla="*/ 422222 h 1546332"/>
                  <a:gd name="connsiteX1" fmla="*/ 1600221 w 1787594"/>
                  <a:gd name="connsiteY1" fmla="*/ 21632 h 1546332"/>
                  <a:gd name="connsiteX2" fmla="*/ 1783046 w 1787594"/>
                  <a:gd name="connsiteY2" fmla="*/ 1008034 h 1546332"/>
                  <a:gd name="connsiteX3" fmla="*/ 1212440 w 1787594"/>
                  <a:gd name="connsiteY3" fmla="*/ 1546332 h 1546332"/>
                  <a:gd name="connsiteX4" fmla="*/ 1212440 w 1787594"/>
                  <a:gd name="connsiteY4" fmla="*/ 422222 h 1546332"/>
                  <a:gd name="connsiteX0" fmla="*/ 8773 w 1787594"/>
                  <a:gd name="connsiteY0" fmla="*/ 514754 h 1546332"/>
                  <a:gd name="connsiteX1" fmla="*/ 591589 w 1787594"/>
                  <a:gd name="connsiteY1" fmla="*/ 42078 h 1546332"/>
                  <a:gd name="connsiteX2" fmla="*/ 1595121 w 1787594"/>
                  <a:gd name="connsiteY2" fmla="*/ 0 h 1546332"/>
                  <a:gd name="connsiteX3" fmla="*/ 1212440 w 1787594"/>
                  <a:gd name="connsiteY3" fmla="*/ 422222 h 1546332"/>
                  <a:gd name="connsiteX4" fmla="*/ 8773 w 1787594"/>
                  <a:gd name="connsiteY4" fmla="*/ 514754 h 1546332"/>
                  <a:gd name="connsiteX0" fmla="*/ 17313 w 1787594"/>
                  <a:gd name="connsiteY0" fmla="*/ 509478 h 1546332"/>
                  <a:gd name="connsiteX1" fmla="*/ 610130 w 1787594"/>
                  <a:gd name="connsiteY1" fmla="*/ 37707 h 1546332"/>
                  <a:gd name="connsiteX2" fmla="*/ 1530954 w 1787594"/>
                  <a:gd name="connsiteY2" fmla="*/ 18393 h 1546332"/>
                  <a:gd name="connsiteX3" fmla="*/ 1787594 w 1787594"/>
                  <a:gd name="connsiteY3" fmla="*/ 1013485 h 1546332"/>
                  <a:gd name="connsiteX4" fmla="*/ 1212440 w 1787594"/>
                  <a:gd name="connsiteY4" fmla="*/ 1546332 h 1546332"/>
                  <a:gd name="connsiteX5" fmla="*/ 0 w 1787594"/>
                  <a:gd name="connsiteY5" fmla="*/ 1546332 h 1546332"/>
                  <a:gd name="connsiteX6" fmla="*/ 17313 w 1787594"/>
                  <a:gd name="connsiteY6" fmla="*/ 509478 h 1546332"/>
                  <a:gd name="connsiteX7" fmla="*/ 20403 w 1787594"/>
                  <a:gd name="connsiteY7" fmla="*/ 508749 h 1546332"/>
                  <a:gd name="connsiteX8" fmla="*/ 1212440 w 1787594"/>
                  <a:gd name="connsiteY8" fmla="*/ 422222 h 1546332"/>
                  <a:gd name="connsiteX9" fmla="*/ 1606051 w 1787594"/>
                  <a:gd name="connsiteY9" fmla="*/ 46355 h 1546332"/>
                  <a:gd name="connsiteX10" fmla="*/ 1212440 w 1787594"/>
                  <a:gd name="connsiteY10" fmla="*/ 422222 h 1546332"/>
                  <a:gd name="connsiteX11" fmla="*/ 1293866 w 1787594"/>
                  <a:gd name="connsiteY11" fmla="*/ 1504297 h 1546332"/>
                  <a:gd name="connsiteX0" fmla="*/ 0 w 1787594"/>
                  <a:gd name="connsiteY0" fmla="*/ 422222 h 1546332"/>
                  <a:gd name="connsiteX1" fmla="*/ 1212440 w 1787594"/>
                  <a:gd name="connsiteY1" fmla="*/ 422222 h 1546332"/>
                  <a:gd name="connsiteX2" fmla="*/ 1212440 w 1787594"/>
                  <a:gd name="connsiteY2" fmla="*/ 1546332 h 1546332"/>
                  <a:gd name="connsiteX3" fmla="*/ 0 w 1787594"/>
                  <a:gd name="connsiteY3" fmla="*/ 1546332 h 1546332"/>
                  <a:gd name="connsiteX4" fmla="*/ 0 w 1787594"/>
                  <a:gd name="connsiteY4" fmla="*/ 422222 h 1546332"/>
                  <a:gd name="connsiteX0" fmla="*/ 1212440 w 1787594"/>
                  <a:gd name="connsiteY0" fmla="*/ 422222 h 1546332"/>
                  <a:gd name="connsiteX1" fmla="*/ 1600221 w 1787594"/>
                  <a:gd name="connsiteY1" fmla="*/ 21632 h 1546332"/>
                  <a:gd name="connsiteX2" fmla="*/ 1783046 w 1787594"/>
                  <a:gd name="connsiteY2" fmla="*/ 1008034 h 1546332"/>
                  <a:gd name="connsiteX3" fmla="*/ 1212440 w 1787594"/>
                  <a:gd name="connsiteY3" fmla="*/ 1546332 h 1546332"/>
                  <a:gd name="connsiteX4" fmla="*/ 1212440 w 1787594"/>
                  <a:gd name="connsiteY4" fmla="*/ 422222 h 1546332"/>
                  <a:gd name="connsiteX0" fmla="*/ 8773 w 1787594"/>
                  <a:gd name="connsiteY0" fmla="*/ 514754 h 1546332"/>
                  <a:gd name="connsiteX1" fmla="*/ 591589 w 1787594"/>
                  <a:gd name="connsiteY1" fmla="*/ 42078 h 1546332"/>
                  <a:gd name="connsiteX2" fmla="*/ 1595121 w 1787594"/>
                  <a:gd name="connsiteY2" fmla="*/ 0 h 1546332"/>
                  <a:gd name="connsiteX3" fmla="*/ 1212440 w 1787594"/>
                  <a:gd name="connsiteY3" fmla="*/ 422222 h 1546332"/>
                  <a:gd name="connsiteX4" fmla="*/ 8773 w 1787594"/>
                  <a:gd name="connsiteY4" fmla="*/ 514754 h 1546332"/>
                  <a:gd name="connsiteX0" fmla="*/ 17313 w 1787594"/>
                  <a:gd name="connsiteY0" fmla="*/ 509478 h 1546332"/>
                  <a:gd name="connsiteX1" fmla="*/ 610130 w 1787594"/>
                  <a:gd name="connsiteY1" fmla="*/ 37707 h 1546332"/>
                  <a:gd name="connsiteX2" fmla="*/ 1530954 w 1787594"/>
                  <a:gd name="connsiteY2" fmla="*/ 18393 h 1546332"/>
                  <a:gd name="connsiteX3" fmla="*/ 1787594 w 1787594"/>
                  <a:gd name="connsiteY3" fmla="*/ 1013485 h 1546332"/>
                  <a:gd name="connsiteX4" fmla="*/ 1275325 w 1787594"/>
                  <a:gd name="connsiteY4" fmla="*/ 1508669 h 1546332"/>
                  <a:gd name="connsiteX5" fmla="*/ 0 w 1787594"/>
                  <a:gd name="connsiteY5" fmla="*/ 1546332 h 1546332"/>
                  <a:gd name="connsiteX6" fmla="*/ 17313 w 1787594"/>
                  <a:gd name="connsiteY6" fmla="*/ 509478 h 1546332"/>
                  <a:gd name="connsiteX7" fmla="*/ 20403 w 1787594"/>
                  <a:gd name="connsiteY7" fmla="*/ 508749 h 1546332"/>
                  <a:gd name="connsiteX8" fmla="*/ 1212440 w 1787594"/>
                  <a:gd name="connsiteY8" fmla="*/ 422222 h 1546332"/>
                  <a:gd name="connsiteX9" fmla="*/ 1606051 w 1787594"/>
                  <a:gd name="connsiteY9" fmla="*/ 46355 h 1546332"/>
                  <a:gd name="connsiteX10" fmla="*/ 1212440 w 1787594"/>
                  <a:gd name="connsiteY10" fmla="*/ 422222 h 1546332"/>
                  <a:gd name="connsiteX11" fmla="*/ 1293866 w 1787594"/>
                  <a:gd name="connsiteY11" fmla="*/ 1504297 h 1546332"/>
                  <a:gd name="connsiteX0" fmla="*/ 0 w 1787594"/>
                  <a:gd name="connsiteY0" fmla="*/ 422222 h 1546332"/>
                  <a:gd name="connsiteX1" fmla="*/ 1212440 w 1787594"/>
                  <a:gd name="connsiteY1" fmla="*/ 422222 h 1546332"/>
                  <a:gd name="connsiteX2" fmla="*/ 1212440 w 1787594"/>
                  <a:gd name="connsiteY2" fmla="*/ 1546332 h 1546332"/>
                  <a:gd name="connsiteX3" fmla="*/ 0 w 1787594"/>
                  <a:gd name="connsiteY3" fmla="*/ 1546332 h 1546332"/>
                  <a:gd name="connsiteX4" fmla="*/ 0 w 1787594"/>
                  <a:gd name="connsiteY4" fmla="*/ 422222 h 1546332"/>
                  <a:gd name="connsiteX0" fmla="*/ 1212440 w 1787594"/>
                  <a:gd name="connsiteY0" fmla="*/ 422222 h 1546332"/>
                  <a:gd name="connsiteX1" fmla="*/ 1600221 w 1787594"/>
                  <a:gd name="connsiteY1" fmla="*/ 21632 h 1546332"/>
                  <a:gd name="connsiteX2" fmla="*/ 1783046 w 1787594"/>
                  <a:gd name="connsiteY2" fmla="*/ 1008034 h 1546332"/>
                  <a:gd name="connsiteX3" fmla="*/ 1294595 w 1787594"/>
                  <a:gd name="connsiteY3" fmla="*/ 1507390 h 1546332"/>
                  <a:gd name="connsiteX4" fmla="*/ 1212440 w 1787594"/>
                  <a:gd name="connsiteY4" fmla="*/ 422222 h 1546332"/>
                  <a:gd name="connsiteX0" fmla="*/ 8773 w 1787594"/>
                  <a:gd name="connsiteY0" fmla="*/ 514754 h 1546332"/>
                  <a:gd name="connsiteX1" fmla="*/ 591589 w 1787594"/>
                  <a:gd name="connsiteY1" fmla="*/ 42078 h 1546332"/>
                  <a:gd name="connsiteX2" fmla="*/ 1595121 w 1787594"/>
                  <a:gd name="connsiteY2" fmla="*/ 0 h 1546332"/>
                  <a:gd name="connsiteX3" fmla="*/ 1212440 w 1787594"/>
                  <a:gd name="connsiteY3" fmla="*/ 422222 h 1546332"/>
                  <a:gd name="connsiteX4" fmla="*/ 8773 w 1787594"/>
                  <a:gd name="connsiteY4" fmla="*/ 514754 h 1546332"/>
                  <a:gd name="connsiteX0" fmla="*/ 17313 w 1787594"/>
                  <a:gd name="connsiteY0" fmla="*/ 509478 h 1546332"/>
                  <a:gd name="connsiteX1" fmla="*/ 610130 w 1787594"/>
                  <a:gd name="connsiteY1" fmla="*/ 37707 h 1546332"/>
                  <a:gd name="connsiteX2" fmla="*/ 1530954 w 1787594"/>
                  <a:gd name="connsiteY2" fmla="*/ 18393 h 1546332"/>
                  <a:gd name="connsiteX3" fmla="*/ 1787594 w 1787594"/>
                  <a:gd name="connsiteY3" fmla="*/ 1013485 h 1546332"/>
                  <a:gd name="connsiteX4" fmla="*/ 1275325 w 1787594"/>
                  <a:gd name="connsiteY4" fmla="*/ 1508669 h 1546332"/>
                  <a:gd name="connsiteX5" fmla="*/ 0 w 1787594"/>
                  <a:gd name="connsiteY5" fmla="*/ 1546332 h 1546332"/>
                  <a:gd name="connsiteX6" fmla="*/ 17313 w 1787594"/>
                  <a:gd name="connsiteY6" fmla="*/ 509478 h 1546332"/>
                  <a:gd name="connsiteX7" fmla="*/ 20403 w 1787594"/>
                  <a:gd name="connsiteY7" fmla="*/ 508749 h 1546332"/>
                  <a:gd name="connsiteX8" fmla="*/ 1212440 w 1787594"/>
                  <a:gd name="connsiteY8" fmla="*/ 422222 h 1546332"/>
                  <a:gd name="connsiteX9" fmla="*/ 1606051 w 1787594"/>
                  <a:gd name="connsiteY9" fmla="*/ 46355 h 1546332"/>
                  <a:gd name="connsiteX10" fmla="*/ 1212440 w 1787594"/>
                  <a:gd name="connsiteY10" fmla="*/ 422222 h 1546332"/>
                  <a:gd name="connsiteX11" fmla="*/ 1293866 w 1787594"/>
                  <a:gd name="connsiteY11" fmla="*/ 1504297 h 1546332"/>
                  <a:gd name="connsiteX0" fmla="*/ 0 w 1787594"/>
                  <a:gd name="connsiteY0" fmla="*/ 422222 h 1546332"/>
                  <a:gd name="connsiteX1" fmla="*/ 1212440 w 1787594"/>
                  <a:gd name="connsiteY1" fmla="*/ 422222 h 1546332"/>
                  <a:gd name="connsiteX2" fmla="*/ 1270602 w 1787594"/>
                  <a:gd name="connsiteY2" fmla="*/ 1516308 h 1546332"/>
                  <a:gd name="connsiteX3" fmla="*/ 0 w 1787594"/>
                  <a:gd name="connsiteY3" fmla="*/ 1546332 h 1546332"/>
                  <a:gd name="connsiteX4" fmla="*/ 0 w 1787594"/>
                  <a:gd name="connsiteY4" fmla="*/ 422222 h 1546332"/>
                  <a:gd name="connsiteX0" fmla="*/ 1212440 w 1787594"/>
                  <a:gd name="connsiteY0" fmla="*/ 422222 h 1546332"/>
                  <a:gd name="connsiteX1" fmla="*/ 1600221 w 1787594"/>
                  <a:gd name="connsiteY1" fmla="*/ 21632 h 1546332"/>
                  <a:gd name="connsiteX2" fmla="*/ 1783046 w 1787594"/>
                  <a:gd name="connsiteY2" fmla="*/ 1008034 h 1546332"/>
                  <a:gd name="connsiteX3" fmla="*/ 1294595 w 1787594"/>
                  <a:gd name="connsiteY3" fmla="*/ 1507390 h 1546332"/>
                  <a:gd name="connsiteX4" fmla="*/ 1212440 w 1787594"/>
                  <a:gd name="connsiteY4" fmla="*/ 422222 h 1546332"/>
                  <a:gd name="connsiteX0" fmla="*/ 8773 w 1787594"/>
                  <a:gd name="connsiteY0" fmla="*/ 514754 h 1546332"/>
                  <a:gd name="connsiteX1" fmla="*/ 591589 w 1787594"/>
                  <a:gd name="connsiteY1" fmla="*/ 42078 h 1546332"/>
                  <a:gd name="connsiteX2" fmla="*/ 1595121 w 1787594"/>
                  <a:gd name="connsiteY2" fmla="*/ 0 h 1546332"/>
                  <a:gd name="connsiteX3" fmla="*/ 1212440 w 1787594"/>
                  <a:gd name="connsiteY3" fmla="*/ 422222 h 1546332"/>
                  <a:gd name="connsiteX4" fmla="*/ 8773 w 1787594"/>
                  <a:gd name="connsiteY4" fmla="*/ 514754 h 1546332"/>
                  <a:gd name="connsiteX0" fmla="*/ 17313 w 1787594"/>
                  <a:gd name="connsiteY0" fmla="*/ 509478 h 1546332"/>
                  <a:gd name="connsiteX1" fmla="*/ 610130 w 1787594"/>
                  <a:gd name="connsiteY1" fmla="*/ 37707 h 1546332"/>
                  <a:gd name="connsiteX2" fmla="*/ 1530954 w 1787594"/>
                  <a:gd name="connsiteY2" fmla="*/ 18393 h 1546332"/>
                  <a:gd name="connsiteX3" fmla="*/ 1787594 w 1787594"/>
                  <a:gd name="connsiteY3" fmla="*/ 1013485 h 1546332"/>
                  <a:gd name="connsiteX4" fmla="*/ 1275325 w 1787594"/>
                  <a:gd name="connsiteY4" fmla="*/ 1508669 h 1546332"/>
                  <a:gd name="connsiteX5" fmla="*/ 0 w 1787594"/>
                  <a:gd name="connsiteY5" fmla="*/ 1546332 h 1546332"/>
                  <a:gd name="connsiteX6" fmla="*/ 17313 w 1787594"/>
                  <a:gd name="connsiteY6" fmla="*/ 509478 h 1546332"/>
                  <a:gd name="connsiteX7" fmla="*/ 20403 w 1787594"/>
                  <a:gd name="connsiteY7" fmla="*/ 508749 h 1546332"/>
                  <a:gd name="connsiteX8" fmla="*/ 1212440 w 1787594"/>
                  <a:gd name="connsiteY8" fmla="*/ 422222 h 1546332"/>
                  <a:gd name="connsiteX9" fmla="*/ 1606051 w 1787594"/>
                  <a:gd name="connsiteY9" fmla="*/ 46355 h 1546332"/>
                  <a:gd name="connsiteX10" fmla="*/ 1212440 w 1787594"/>
                  <a:gd name="connsiteY10" fmla="*/ 422222 h 1546332"/>
                  <a:gd name="connsiteX11" fmla="*/ 1293866 w 1787594"/>
                  <a:gd name="connsiteY11" fmla="*/ 1504297 h 1546332"/>
                  <a:gd name="connsiteX0" fmla="*/ 0 w 1787594"/>
                  <a:gd name="connsiteY0" fmla="*/ 422222 h 1546332"/>
                  <a:gd name="connsiteX1" fmla="*/ 1212440 w 1787594"/>
                  <a:gd name="connsiteY1" fmla="*/ 422222 h 1546332"/>
                  <a:gd name="connsiteX2" fmla="*/ 1270602 w 1787594"/>
                  <a:gd name="connsiteY2" fmla="*/ 1516308 h 1546332"/>
                  <a:gd name="connsiteX3" fmla="*/ 0 w 1787594"/>
                  <a:gd name="connsiteY3" fmla="*/ 1546332 h 1546332"/>
                  <a:gd name="connsiteX4" fmla="*/ 0 w 1787594"/>
                  <a:gd name="connsiteY4" fmla="*/ 422222 h 1546332"/>
                  <a:gd name="connsiteX0" fmla="*/ 1212440 w 1787594"/>
                  <a:gd name="connsiteY0" fmla="*/ 422222 h 1546332"/>
                  <a:gd name="connsiteX1" fmla="*/ 1600221 w 1787594"/>
                  <a:gd name="connsiteY1" fmla="*/ 21632 h 1546332"/>
                  <a:gd name="connsiteX2" fmla="*/ 1783046 w 1787594"/>
                  <a:gd name="connsiteY2" fmla="*/ 1008034 h 1546332"/>
                  <a:gd name="connsiteX3" fmla="*/ 1294595 w 1787594"/>
                  <a:gd name="connsiteY3" fmla="*/ 1507390 h 1546332"/>
                  <a:gd name="connsiteX4" fmla="*/ 1212440 w 1787594"/>
                  <a:gd name="connsiteY4" fmla="*/ 422222 h 1546332"/>
                  <a:gd name="connsiteX0" fmla="*/ 8773 w 1787594"/>
                  <a:gd name="connsiteY0" fmla="*/ 514754 h 1546332"/>
                  <a:gd name="connsiteX1" fmla="*/ 591589 w 1787594"/>
                  <a:gd name="connsiteY1" fmla="*/ 42078 h 1546332"/>
                  <a:gd name="connsiteX2" fmla="*/ 1595121 w 1787594"/>
                  <a:gd name="connsiteY2" fmla="*/ 0 h 1546332"/>
                  <a:gd name="connsiteX3" fmla="*/ 1212440 w 1787594"/>
                  <a:gd name="connsiteY3" fmla="*/ 422222 h 1546332"/>
                  <a:gd name="connsiteX4" fmla="*/ 8773 w 1787594"/>
                  <a:gd name="connsiteY4" fmla="*/ 514754 h 1546332"/>
                  <a:gd name="connsiteX0" fmla="*/ 17313 w 1787594"/>
                  <a:gd name="connsiteY0" fmla="*/ 509478 h 1546332"/>
                  <a:gd name="connsiteX1" fmla="*/ 610130 w 1787594"/>
                  <a:gd name="connsiteY1" fmla="*/ 37707 h 1546332"/>
                  <a:gd name="connsiteX2" fmla="*/ 1530954 w 1787594"/>
                  <a:gd name="connsiteY2" fmla="*/ 18393 h 1546332"/>
                  <a:gd name="connsiteX3" fmla="*/ 1787594 w 1787594"/>
                  <a:gd name="connsiteY3" fmla="*/ 1013485 h 1546332"/>
                  <a:gd name="connsiteX4" fmla="*/ 1275325 w 1787594"/>
                  <a:gd name="connsiteY4" fmla="*/ 1508669 h 1546332"/>
                  <a:gd name="connsiteX5" fmla="*/ 0 w 1787594"/>
                  <a:gd name="connsiteY5" fmla="*/ 1546332 h 1546332"/>
                  <a:gd name="connsiteX6" fmla="*/ 17313 w 1787594"/>
                  <a:gd name="connsiteY6" fmla="*/ 509478 h 1546332"/>
                  <a:gd name="connsiteX7" fmla="*/ 20403 w 1787594"/>
                  <a:gd name="connsiteY7" fmla="*/ 508749 h 1546332"/>
                  <a:gd name="connsiteX8" fmla="*/ 1212440 w 1787594"/>
                  <a:gd name="connsiteY8" fmla="*/ 422222 h 1546332"/>
                  <a:gd name="connsiteX9" fmla="*/ 1606051 w 1787594"/>
                  <a:gd name="connsiteY9" fmla="*/ 46355 h 1546332"/>
                  <a:gd name="connsiteX10" fmla="*/ 1091947 w 1787594"/>
                  <a:gd name="connsiteY10" fmla="*/ 506089 h 1546332"/>
                  <a:gd name="connsiteX11" fmla="*/ 1293866 w 1787594"/>
                  <a:gd name="connsiteY11" fmla="*/ 1504297 h 1546332"/>
                  <a:gd name="connsiteX0" fmla="*/ 0 w 1787594"/>
                  <a:gd name="connsiteY0" fmla="*/ 422222 h 1546332"/>
                  <a:gd name="connsiteX1" fmla="*/ 1212440 w 1787594"/>
                  <a:gd name="connsiteY1" fmla="*/ 422222 h 1546332"/>
                  <a:gd name="connsiteX2" fmla="*/ 1270602 w 1787594"/>
                  <a:gd name="connsiteY2" fmla="*/ 1516308 h 1546332"/>
                  <a:gd name="connsiteX3" fmla="*/ 0 w 1787594"/>
                  <a:gd name="connsiteY3" fmla="*/ 1546332 h 1546332"/>
                  <a:gd name="connsiteX4" fmla="*/ 0 w 1787594"/>
                  <a:gd name="connsiteY4" fmla="*/ 422222 h 1546332"/>
                  <a:gd name="connsiteX0" fmla="*/ 1212440 w 1787594"/>
                  <a:gd name="connsiteY0" fmla="*/ 422222 h 1546332"/>
                  <a:gd name="connsiteX1" fmla="*/ 1600221 w 1787594"/>
                  <a:gd name="connsiteY1" fmla="*/ 21632 h 1546332"/>
                  <a:gd name="connsiteX2" fmla="*/ 1783046 w 1787594"/>
                  <a:gd name="connsiteY2" fmla="*/ 1008034 h 1546332"/>
                  <a:gd name="connsiteX3" fmla="*/ 1294595 w 1787594"/>
                  <a:gd name="connsiteY3" fmla="*/ 1507390 h 1546332"/>
                  <a:gd name="connsiteX4" fmla="*/ 1212440 w 1787594"/>
                  <a:gd name="connsiteY4" fmla="*/ 422222 h 1546332"/>
                  <a:gd name="connsiteX0" fmla="*/ 8773 w 1787594"/>
                  <a:gd name="connsiteY0" fmla="*/ 514754 h 1546332"/>
                  <a:gd name="connsiteX1" fmla="*/ 591589 w 1787594"/>
                  <a:gd name="connsiteY1" fmla="*/ 42078 h 1546332"/>
                  <a:gd name="connsiteX2" fmla="*/ 1595121 w 1787594"/>
                  <a:gd name="connsiteY2" fmla="*/ 0 h 1546332"/>
                  <a:gd name="connsiteX3" fmla="*/ 1212440 w 1787594"/>
                  <a:gd name="connsiteY3" fmla="*/ 422222 h 1546332"/>
                  <a:gd name="connsiteX4" fmla="*/ 8773 w 1787594"/>
                  <a:gd name="connsiteY4" fmla="*/ 514754 h 1546332"/>
                  <a:gd name="connsiteX0" fmla="*/ 17313 w 1787594"/>
                  <a:gd name="connsiteY0" fmla="*/ 509478 h 1546332"/>
                  <a:gd name="connsiteX1" fmla="*/ 610130 w 1787594"/>
                  <a:gd name="connsiteY1" fmla="*/ 37707 h 1546332"/>
                  <a:gd name="connsiteX2" fmla="*/ 1530954 w 1787594"/>
                  <a:gd name="connsiteY2" fmla="*/ 18393 h 1546332"/>
                  <a:gd name="connsiteX3" fmla="*/ 1787594 w 1787594"/>
                  <a:gd name="connsiteY3" fmla="*/ 1013485 h 1546332"/>
                  <a:gd name="connsiteX4" fmla="*/ 1275325 w 1787594"/>
                  <a:gd name="connsiteY4" fmla="*/ 1508669 h 1546332"/>
                  <a:gd name="connsiteX5" fmla="*/ 0 w 1787594"/>
                  <a:gd name="connsiteY5" fmla="*/ 1546332 h 1546332"/>
                  <a:gd name="connsiteX6" fmla="*/ 17313 w 1787594"/>
                  <a:gd name="connsiteY6" fmla="*/ 509478 h 1546332"/>
                  <a:gd name="connsiteX7" fmla="*/ 20403 w 1787594"/>
                  <a:gd name="connsiteY7" fmla="*/ 508749 h 1546332"/>
                  <a:gd name="connsiteX8" fmla="*/ 1119030 w 1787594"/>
                  <a:gd name="connsiteY8" fmla="*/ 496441 h 1546332"/>
                  <a:gd name="connsiteX9" fmla="*/ 1606051 w 1787594"/>
                  <a:gd name="connsiteY9" fmla="*/ 46355 h 1546332"/>
                  <a:gd name="connsiteX10" fmla="*/ 1091947 w 1787594"/>
                  <a:gd name="connsiteY10" fmla="*/ 506089 h 1546332"/>
                  <a:gd name="connsiteX11" fmla="*/ 1293866 w 1787594"/>
                  <a:gd name="connsiteY11" fmla="*/ 1504297 h 1546332"/>
                  <a:gd name="connsiteX0" fmla="*/ 0 w 1787594"/>
                  <a:gd name="connsiteY0" fmla="*/ 422222 h 1546332"/>
                  <a:gd name="connsiteX1" fmla="*/ 1212440 w 1787594"/>
                  <a:gd name="connsiteY1" fmla="*/ 422222 h 1546332"/>
                  <a:gd name="connsiteX2" fmla="*/ 1270602 w 1787594"/>
                  <a:gd name="connsiteY2" fmla="*/ 1516308 h 1546332"/>
                  <a:gd name="connsiteX3" fmla="*/ 0 w 1787594"/>
                  <a:gd name="connsiteY3" fmla="*/ 1546332 h 1546332"/>
                  <a:gd name="connsiteX4" fmla="*/ 0 w 1787594"/>
                  <a:gd name="connsiteY4" fmla="*/ 422222 h 1546332"/>
                  <a:gd name="connsiteX0" fmla="*/ 1212440 w 1787594"/>
                  <a:gd name="connsiteY0" fmla="*/ 422222 h 1546332"/>
                  <a:gd name="connsiteX1" fmla="*/ 1600221 w 1787594"/>
                  <a:gd name="connsiteY1" fmla="*/ 21632 h 1546332"/>
                  <a:gd name="connsiteX2" fmla="*/ 1783046 w 1787594"/>
                  <a:gd name="connsiteY2" fmla="*/ 1008034 h 1546332"/>
                  <a:gd name="connsiteX3" fmla="*/ 1294595 w 1787594"/>
                  <a:gd name="connsiteY3" fmla="*/ 1507390 h 1546332"/>
                  <a:gd name="connsiteX4" fmla="*/ 1212440 w 1787594"/>
                  <a:gd name="connsiteY4" fmla="*/ 422222 h 1546332"/>
                  <a:gd name="connsiteX0" fmla="*/ 8773 w 1787594"/>
                  <a:gd name="connsiteY0" fmla="*/ 514754 h 1546332"/>
                  <a:gd name="connsiteX1" fmla="*/ 591589 w 1787594"/>
                  <a:gd name="connsiteY1" fmla="*/ 42078 h 1546332"/>
                  <a:gd name="connsiteX2" fmla="*/ 1595121 w 1787594"/>
                  <a:gd name="connsiteY2" fmla="*/ 0 h 1546332"/>
                  <a:gd name="connsiteX3" fmla="*/ 1107222 w 1787594"/>
                  <a:gd name="connsiteY3" fmla="*/ 515536 h 1546332"/>
                  <a:gd name="connsiteX4" fmla="*/ 8773 w 1787594"/>
                  <a:gd name="connsiteY4" fmla="*/ 514754 h 1546332"/>
                  <a:gd name="connsiteX0" fmla="*/ 17313 w 1787594"/>
                  <a:gd name="connsiteY0" fmla="*/ 509478 h 1546332"/>
                  <a:gd name="connsiteX1" fmla="*/ 610130 w 1787594"/>
                  <a:gd name="connsiteY1" fmla="*/ 37707 h 1546332"/>
                  <a:gd name="connsiteX2" fmla="*/ 1530954 w 1787594"/>
                  <a:gd name="connsiteY2" fmla="*/ 18393 h 1546332"/>
                  <a:gd name="connsiteX3" fmla="*/ 1787594 w 1787594"/>
                  <a:gd name="connsiteY3" fmla="*/ 1013485 h 1546332"/>
                  <a:gd name="connsiteX4" fmla="*/ 1275325 w 1787594"/>
                  <a:gd name="connsiteY4" fmla="*/ 1508669 h 1546332"/>
                  <a:gd name="connsiteX5" fmla="*/ 0 w 1787594"/>
                  <a:gd name="connsiteY5" fmla="*/ 1546332 h 1546332"/>
                  <a:gd name="connsiteX6" fmla="*/ 17313 w 1787594"/>
                  <a:gd name="connsiteY6" fmla="*/ 509478 h 1546332"/>
                  <a:gd name="connsiteX7" fmla="*/ 20403 w 1787594"/>
                  <a:gd name="connsiteY7" fmla="*/ 508749 h 1546332"/>
                  <a:gd name="connsiteX8" fmla="*/ 1119030 w 1787594"/>
                  <a:gd name="connsiteY8" fmla="*/ 496441 h 1546332"/>
                  <a:gd name="connsiteX9" fmla="*/ 1606051 w 1787594"/>
                  <a:gd name="connsiteY9" fmla="*/ 46355 h 1546332"/>
                  <a:gd name="connsiteX10" fmla="*/ 1091947 w 1787594"/>
                  <a:gd name="connsiteY10" fmla="*/ 506089 h 1546332"/>
                  <a:gd name="connsiteX11" fmla="*/ 1293866 w 1787594"/>
                  <a:gd name="connsiteY11" fmla="*/ 1504297 h 1546332"/>
                  <a:gd name="connsiteX0" fmla="*/ 0 w 1787594"/>
                  <a:gd name="connsiteY0" fmla="*/ 422222 h 1546332"/>
                  <a:gd name="connsiteX1" fmla="*/ 1212440 w 1787594"/>
                  <a:gd name="connsiteY1" fmla="*/ 422222 h 1546332"/>
                  <a:gd name="connsiteX2" fmla="*/ 1270602 w 1787594"/>
                  <a:gd name="connsiteY2" fmla="*/ 1516308 h 1546332"/>
                  <a:gd name="connsiteX3" fmla="*/ 0 w 1787594"/>
                  <a:gd name="connsiteY3" fmla="*/ 1546332 h 1546332"/>
                  <a:gd name="connsiteX4" fmla="*/ 0 w 1787594"/>
                  <a:gd name="connsiteY4" fmla="*/ 422222 h 1546332"/>
                  <a:gd name="connsiteX0" fmla="*/ 1106494 w 1787594"/>
                  <a:gd name="connsiteY0" fmla="*/ 512445 h 1546332"/>
                  <a:gd name="connsiteX1" fmla="*/ 1600221 w 1787594"/>
                  <a:gd name="connsiteY1" fmla="*/ 21632 h 1546332"/>
                  <a:gd name="connsiteX2" fmla="*/ 1783046 w 1787594"/>
                  <a:gd name="connsiteY2" fmla="*/ 1008034 h 1546332"/>
                  <a:gd name="connsiteX3" fmla="*/ 1294595 w 1787594"/>
                  <a:gd name="connsiteY3" fmla="*/ 1507390 h 1546332"/>
                  <a:gd name="connsiteX4" fmla="*/ 1106494 w 1787594"/>
                  <a:gd name="connsiteY4" fmla="*/ 512445 h 1546332"/>
                  <a:gd name="connsiteX0" fmla="*/ 8773 w 1787594"/>
                  <a:gd name="connsiteY0" fmla="*/ 514754 h 1546332"/>
                  <a:gd name="connsiteX1" fmla="*/ 591589 w 1787594"/>
                  <a:gd name="connsiteY1" fmla="*/ 42078 h 1546332"/>
                  <a:gd name="connsiteX2" fmla="*/ 1595121 w 1787594"/>
                  <a:gd name="connsiteY2" fmla="*/ 0 h 1546332"/>
                  <a:gd name="connsiteX3" fmla="*/ 1107222 w 1787594"/>
                  <a:gd name="connsiteY3" fmla="*/ 515536 h 1546332"/>
                  <a:gd name="connsiteX4" fmla="*/ 8773 w 1787594"/>
                  <a:gd name="connsiteY4" fmla="*/ 514754 h 1546332"/>
                  <a:gd name="connsiteX0" fmla="*/ 17313 w 1787594"/>
                  <a:gd name="connsiteY0" fmla="*/ 509478 h 1546332"/>
                  <a:gd name="connsiteX1" fmla="*/ 610130 w 1787594"/>
                  <a:gd name="connsiteY1" fmla="*/ 37707 h 1546332"/>
                  <a:gd name="connsiteX2" fmla="*/ 1530954 w 1787594"/>
                  <a:gd name="connsiteY2" fmla="*/ 18393 h 1546332"/>
                  <a:gd name="connsiteX3" fmla="*/ 1787594 w 1787594"/>
                  <a:gd name="connsiteY3" fmla="*/ 1013485 h 1546332"/>
                  <a:gd name="connsiteX4" fmla="*/ 1275325 w 1787594"/>
                  <a:gd name="connsiteY4" fmla="*/ 1508669 h 1546332"/>
                  <a:gd name="connsiteX5" fmla="*/ 0 w 1787594"/>
                  <a:gd name="connsiteY5" fmla="*/ 1546332 h 1546332"/>
                  <a:gd name="connsiteX6" fmla="*/ 17313 w 1787594"/>
                  <a:gd name="connsiteY6" fmla="*/ 509478 h 1546332"/>
                  <a:gd name="connsiteX7" fmla="*/ 20403 w 1787594"/>
                  <a:gd name="connsiteY7" fmla="*/ 508749 h 1546332"/>
                  <a:gd name="connsiteX8" fmla="*/ 1119030 w 1787594"/>
                  <a:gd name="connsiteY8" fmla="*/ 496441 h 1546332"/>
                  <a:gd name="connsiteX9" fmla="*/ 1606051 w 1787594"/>
                  <a:gd name="connsiteY9" fmla="*/ 46355 h 1546332"/>
                  <a:gd name="connsiteX10" fmla="*/ 1091947 w 1787594"/>
                  <a:gd name="connsiteY10" fmla="*/ 506089 h 1546332"/>
                  <a:gd name="connsiteX11" fmla="*/ 1293866 w 1787594"/>
                  <a:gd name="connsiteY11" fmla="*/ 1504297 h 1546332"/>
                  <a:gd name="connsiteX0" fmla="*/ 0 w 1787594"/>
                  <a:gd name="connsiteY0" fmla="*/ 422222 h 1546332"/>
                  <a:gd name="connsiteX1" fmla="*/ 1105036 w 1787594"/>
                  <a:gd name="connsiteY1" fmla="*/ 506265 h 1546332"/>
                  <a:gd name="connsiteX2" fmla="*/ 1270602 w 1787594"/>
                  <a:gd name="connsiteY2" fmla="*/ 1516308 h 1546332"/>
                  <a:gd name="connsiteX3" fmla="*/ 0 w 1787594"/>
                  <a:gd name="connsiteY3" fmla="*/ 1546332 h 1546332"/>
                  <a:gd name="connsiteX4" fmla="*/ 0 w 1787594"/>
                  <a:gd name="connsiteY4" fmla="*/ 422222 h 1546332"/>
                  <a:gd name="connsiteX0" fmla="*/ 1106494 w 1787594"/>
                  <a:gd name="connsiteY0" fmla="*/ 512445 h 1546332"/>
                  <a:gd name="connsiteX1" fmla="*/ 1600221 w 1787594"/>
                  <a:gd name="connsiteY1" fmla="*/ 21632 h 1546332"/>
                  <a:gd name="connsiteX2" fmla="*/ 1783046 w 1787594"/>
                  <a:gd name="connsiteY2" fmla="*/ 1008034 h 1546332"/>
                  <a:gd name="connsiteX3" fmla="*/ 1294595 w 1787594"/>
                  <a:gd name="connsiteY3" fmla="*/ 1507390 h 1546332"/>
                  <a:gd name="connsiteX4" fmla="*/ 1106494 w 1787594"/>
                  <a:gd name="connsiteY4" fmla="*/ 512445 h 1546332"/>
                  <a:gd name="connsiteX0" fmla="*/ 8773 w 1787594"/>
                  <a:gd name="connsiteY0" fmla="*/ 514754 h 1546332"/>
                  <a:gd name="connsiteX1" fmla="*/ 591589 w 1787594"/>
                  <a:gd name="connsiteY1" fmla="*/ 42078 h 1546332"/>
                  <a:gd name="connsiteX2" fmla="*/ 1595121 w 1787594"/>
                  <a:gd name="connsiteY2" fmla="*/ 0 h 1546332"/>
                  <a:gd name="connsiteX3" fmla="*/ 1107222 w 1787594"/>
                  <a:gd name="connsiteY3" fmla="*/ 515536 h 1546332"/>
                  <a:gd name="connsiteX4" fmla="*/ 8773 w 1787594"/>
                  <a:gd name="connsiteY4" fmla="*/ 514754 h 1546332"/>
                  <a:gd name="connsiteX0" fmla="*/ 17313 w 1787594"/>
                  <a:gd name="connsiteY0" fmla="*/ 509478 h 1546332"/>
                  <a:gd name="connsiteX1" fmla="*/ 610130 w 1787594"/>
                  <a:gd name="connsiteY1" fmla="*/ 37707 h 1546332"/>
                  <a:gd name="connsiteX2" fmla="*/ 1530954 w 1787594"/>
                  <a:gd name="connsiteY2" fmla="*/ 18393 h 1546332"/>
                  <a:gd name="connsiteX3" fmla="*/ 1787594 w 1787594"/>
                  <a:gd name="connsiteY3" fmla="*/ 1013485 h 1546332"/>
                  <a:gd name="connsiteX4" fmla="*/ 1275325 w 1787594"/>
                  <a:gd name="connsiteY4" fmla="*/ 1508669 h 1546332"/>
                  <a:gd name="connsiteX5" fmla="*/ 0 w 1787594"/>
                  <a:gd name="connsiteY5" fmla="*/ 1546332 h 1546332"/>
                  <a:gd name="connsiteX6" fmla="*/ 17313 w 1787594"/>
                  <a:gd name="connsiteY6" fmla="*/ 509478 h 1546332"/>
                  <a:gd name="connsiteX7" fmla="*/ 20403 w 1787594"/>
                  <a:gd name="connsiteY7" fmla="*/ 508749 h 1546332"/>
                  <a:gd name="connsiteX8" fmla="*/ 1119030 w 1787594"/>
                  <a:gd name="connsiteY8" fmla="*/ 496441 h 1546332"/>
                  <a:gd name="connsiteX9" fmla="*/ 1606051 w 1787594"/>
                  <a:gd name="connsiteY9" fmla="*/ 46355 h 1546332"/>
                  <a:gd name="connsiteX10" fmla="*/ 1091947 w 1787594"/>
                  <a:gd name="connsiteY10" fmla="*/ 506089 h 1546332"/>
                  <a:gd name="connsiteX11" fmla="*/ 1293866 w 1787594"/>
                  <a:gd name="connsiteY11" fmla="*/ 1504297 h 1546332"/>
                  <a:gd name="connsiteX0" fmla="*/ 0 w 1787594"/>
                  <a:gd name="connsiteY0" fmla="*/ 422222 h 1546332"/>
                  <a:gd name="connsiteX1" fmla="*/ 1105036 w 1787594"/>
                  <a:gd name="connsiteY1" fmla="*/ 506265 h 1546332"/>
                  <a:gd name="connsiteX2" fmla="*/ 1270602 w 1787594"/>
                  <a:gd name="connsiteY2" fmla="*/ 1516308 h 1546332"/>
                  <a:gd name="connsiteX3" fmla="*/ 0 w 1787594"/>
                  <a:gd name="connsiteY3" fmla="*/ 1546332 h 1546332"/>
                  <a:gd name="connsiteX4" fmla="*/ 0 w 1787594"/>
                  <a:gd name="connsiteY4" fmla="*/ 422222 h 1546332"/>
                  <a:gd name="connsiteX0" fmla="*/ 1106494 w 1787594"/>
                  <a:gd name="connsiteY0" fmla="*/ 512445 h 1546332"/>
                  <a:gd name="connsiteX1" fmla="*/ 1600221 w 1787594"/>
                  <a:gd name="connsiteY1" fmla="*/ 21632 h 1546332"/>
                  <a:gd name="connsiteX2" fmla="*/ 1783046 w 1787594"/>
                  <a:gd name="connsiteY2" fmla="*/ 1008034 h 1546332"/>
                  <a:gd name="connsiteX3" fmla="*/ 1294595 w 1787594"/>
                  <a:gd name="connsiteY3" fmla="*/ 1507390 h 1546332"/>
                  <a:gd name="connsiteX4" fmla="*/ 1106494 w 1787594"/>
                  <a:gd name="connsiteY4" fmla="*/ 512445 h 1546332"/>
                  <a:gd name="connsiteX0" fmla="*/ 8773 w 1787594"/>
                  <a:gd name="connsiteY0" fmla="*/ 514754 h 1546332"/>
                  <a:gd name="connsiteX1" fmla="*/ 591589 w 1787594"/>
                  <a:gd name="connsiteY1" fmla="*/ 42078 h 1546332"/>
                  <a:gd name="connsiteX2" fmla="*/ 1595121 w 1787594"/>
                  <a:gd name="connsiteY2" fmla="*/ 0 h 1546332"/>
                  <a:gd name="connsiteX3" fmla="*/ 1107222 w 1787594"/>
                  <a:gd name="connsiteY3" fmla="*/ 515536 h 1546332"/>
                  <a:gd name="connsiteX4" fmla="*/ 8773 w 1787594"/>
                  <a:gd name="connsiteY4" fmla="*/ 514754 h 1546332"/>
                  <a:gd name="connsiteX0" fmla="*/ 17313 w 1787594"/>
                  <a:gd name="connsiteY0" fmla="*/ 509478 h 1546332"/>
                  <a:gd name="connsiteX1" fmla="*/ 610130 w 1787594"/>
                  <a:gd name="connsiteY1" fmla="*/ 37707 h 1546332"/>
                  <a:gd name="connsiteX2" fmla="*/ 1530954 w 1787594"/>
                  <a:gd name="connsiteY2" fmla="*/ 18393 h 1546332"/>
                  <a:gd name="connsiteX3" fmla="*/ 1787594 w 1787594"/>
                  <a:gd name="connsiteY3" fmla="*/ 1013485 h 1546332"/>
                  <a:gd name="connsiteX4" fmla="*/ 1275325 w 1787594"/>
                  <a:gd name="connsiteY4" fmla="*/ 1508669 h 1546332"/>
                  <a:gd name="connsiteX5" fmla="*/ 275963 w 1787594"/>
                  <a:gd name="connsiteY5" fmla="*/ 1526930 h 1546332"/>
                  <a:gd name="connsiteX6" fmla="*/ 17313 w 1787594"/>
                  <a:gd name="connsiteY6" fmla="*/ 509478 h 1546332"/>
                  <a:gd name="connsiteX7" fmla="*/ 20403 w 1787594"/>
                  <a:gd name="connsiteY7" fmla="*/ 508749 h 1546332"/>
                  <a:gd name="connsiteX8" fmla="*/ 1119030 w 1787594"/>
                  <a:gd name="connsiteY8" fmla="*/ 496441 h 1546332"/>
                  <a:gd name="connsiteX9" fmla="*/ 1606051 w 1787594"/>
                  <a:gd name="connsiteY9" fmla="*/ 46355 h 1546332"/>
                  <a:gd name="connsiteX10" fmla="*/ 1091947 w 1787594"/>
                  <a:gd name="connsiteY10" fmla="*/ 506089 h 1546332"/>
                  <a:gd name="connsiteX11" fmla="*/ 1293866 w 1787594"/>
                  <a:gd name="connsiteY11" fmla="*/ 1504297 h 1546332"/>
                  <a:gd name="connsiteX0" fmla="*/ 0 w 1787594"/>
                  <a:gd name="connsiteY0" fmla="*/ 422222 h 1533110"/>
                  <a:gd name="connsiteX1" fmla="*/ 1105036 w 1787594"/>
                  <a:gd name="connsiteY1" fmla="*/ 506265 h 1533110"/>
                  <a:gd name="connsiteX2" fmla="*/ 1270602 w 1787594"/>
                  <a:gd name="connsiteY2" fmla="*/ 1516308 h 1533110"/>
                  <a:gd name="connsiteX3" fmla="*/ 277420 w 1787594"/>
                  <a:gd name="connsiteY3" fmla="*/ 1533110 h 1533110"/>
                  <a:gd name="connsiteX4" fmla="*/ 0 w 1787594"/>
                  <a:gd name="connsiteY4" fmla="*/ 422222 h 1533110"/>
                  <a:gd name="connsiteX0" fmla="*/ 1106494 w 1787594"/>
                  <a:gd name="connsiteY0" fmla="*/ 512445 h 1533110"/>
                  <a:gd name="connsiteX1" fmla="*/ 1600221 w 1787594"/>
                  <a:gd name="connsiteY1" fmla="*/ 21632 h 1533110"/>
                  <a:gd name="connsiteX2" fmla="*/ 1783046 w 1787594"/>
                  <a:gd name="connsiteY2" fmla="*/ 1008034 h 1533110"/>
                  <a:gd name="connsiteX3" fmla="*/ 1294595 w 1787594"/>
                  <a:gd name="connsiteY3" fmla="*/ 1507390 h 1533110"/>
                  <a:gd name="connsiteX4" fmla="*/ 1106494 w 1787594"/>
                  <a:gd name="connsiteY4" fmla="*/ 512445 h 1533110"/>
                  <a:gd name="connsiteX0" fmla="*/ 8773 w 1787594"/>
                  <a:gd name="connsiteY0" fmla="*/ 514754 h 1533110"/>
                  <a:gd name="connsiteX1" fmla="*/ 591589 w 1787594"/>
                  <a:gd name="connsiteY1" fmla="*/ 42078 h 1533110"/>
                  <a:gd name="connsiteX2" fmla="*/ 1595121 w 1787594"/>
                  <a:gd name="connsiteY2" fmla="*/ 0 h 1533110"/>
                  <a:gd name="connsiteX3" fmla="*/ 1107222 w 1787594"/>
                  <a:gd name="connsiteY3" fmla="*/ 515536 h 1533110"/>
                  <a:gd name="connsiteX4" fmla="*/ 8773 w 1787594"/>
                  <a:gd name="connsiteY4" fmla="*/ 514754 h 1533110"/>
                  <a:gd name="connsiteX0" fmla="*/ 17313 w 1787594"/>
                  <a:gd name="connsiteY0" fmla="*/ 509478 h 1533110"/>
                  <a:gd name="connsiteX1" fmla="*/ 610130 w 1787594"/>
                  <a:gd name="connsiteY1" fmla="*/ 37707 h 1533110"/>
                  <a:gd name="connsiteX2" fmla="*/ 1530954 w 1787594"/>
                  <a:gd name="connsiteY2" fmla="*/ 18393 h 1533110"/>
                  <a:gd name="connsiteX3" fmla="*/ 1787594 w 1787594"/>
                  <a:gd name="connsiteY3" fmla="*/ 1013485 h 1533110"/>
                  <a:gd name="connsiteX4" fmla="*/ 1275325 w 1787594"/>
                  <a:gd name="connsiteY4" fmla="*/ 1508669 h 1533110"/>
                  <a:gd name="connsiteX5" fmla="*/ 275963 w 1787594"/>
                  <a:gd name="connsiteY5" fmla="*/ 1526930 h 1533110"/>
                  <a:gd name="connsiteX6" fmla="*/ 17313 w 1787594"/>
                  <a:gd name="connsiteY6" fmla="*/ 509478 h 1533110"/>
                  <a:gd name="connsiteX7" fmla="*/ 20403 w 1787594"/>
                  <a:gd name="connsiteY7" fmla="*/ 508749 h 1533110"/>
                  <a:gd name="connsiteX8" fmla="*/ 1119030 w 1787594"/>
                  <a:gd name="connsiteY8" fmla="*/ 496441 h 1533110"/>
                  <a:gd name="connsiteX9" fmla="*/ 1606051 w 1787594"/>
                  <a:gd name="connsiteY9" fmla="*/ 46355 h 1533110"/>
                  <a:gd name="connsiteX10" fmla="*/ 1091947 w 1787594"/>
                  <a:gd name="connsiteY10" fmla="*/ 506089 h 1533110"/>
                  <a:gd name="connsiteX11" fmla="*/ 1293866 w 1787594"/>
                  <a:gd name="connsiteY11" fmla="*/ 1504297 h 1533110"/>
                  <a:gd name="connsiteX0" fmla="*/ 0 w 1787594"/>
                  <a:gd name="connsiteY0" fmla="*/ 422222 h 1533110"/>
                  <a:gd name="connsiteX1" fmla="*/ 1105036 w 1787594"/>
                  <a:gd name="connsiteY1" fmla="*/ 506265 h 1533110"/>
                  <a:gd name="connsiteX2" fmla="*/ 1270602 w 1787594"/>
                  <a:gd name="connsiteY2" fmla="*/ 1516308 h 1533110"/>
                  <a:gd name="connsiteX3" fmla="*/ 277420 w 1787594"/>
                  <a:gd name="connsiteY3" fmla="*/ 1533110 h 1533110"/>
                  <a:gd name="connsiteX4" fmla="*/ 0 w 1787594"/>
                  <a:gd name="connsiteY4" fmla="*/ 422222 h 1533110"/>
                  <a:gd name="connsiteX0" fmla="*/ 1106494 w 1787594"/>
                  <a:gd name="connsiteY0" fmla="*/ 512445 h 1533110"/>
                  <a:gd name="connsiteX1" fmla="*/ 1600221 w 1787594"/>
                  <a:gd name="connsiteY1" fmla="*/ 21632 h 1533110"/>
                  <a:gd name="connsiteX2" fmla="*/ 1783046 w 1787594"/>
                  <a:gd name="connsiteY2" fmla="*/ 1008034 h 1533110"/>
                  <a:gd name="connsiteX3" fmla="*/ 1294595 w 1787594"/>
                  <a:gd name="connsiteY3" fmla="*/ 1507390 h 1533110"/>
                  <a:gd name="connsiteX4" fmla="*/ 1106494 w 1787594"/>
                  <a:gd name="connsiteY4" fmla="*/ 512445 h 1533110"/>
                  <a:gd name="connsiteX0" fmla="*/ 8773 w 1787594"/>
                  <a:gd name="connsiteY0" fmla="*/ 514754 h 1533110"/>
                  <a:gd name="connsiteX1" fmla="*/ 591589 w 1787594"/>
                  <a:gd name="connsiteY1" fmla="*/ 42078 h 1533110"/>
                  <a:gd name="connsiteX2" fmla="*/ 1595121 w 1787594"/>
                  <a:gd name="connsiteY2" fmla="*/ 0 h 1533110"/>
                  <a:gd name="connsiteX3" fmla="*/ 1107222 w 1787594"/>
                  <a:gd name="connsiteY3" fmla="*/ 515536 h 1533110"/>
                  <a:gd name="connsiteX4" fmla="*/ 8773 w 1787594"/>
                  <a:gd name="connsiteY4" fmla="*/ 514754 h 1533110"/>
                  <a:gd name="connsiteX0" fmla="*/ 17313 w 1787594"/>
                  <a:gd name="connsiteY0" fmla="*/ 509478 h 1533110"/>
                  <a:gd name="connsiteX1" fmla="*/ 610130 w 1787594"/>
                  <a:gd name="connsiteY1" fmla="*/ 37707 h 1533110"/>
                  <a:gd name="connsiteX2" fmla="*/ 1587307 w 1787594"/>
                  <a:gd name="connsiteY2" fmla="*/ 8368 h 1533110"/>
                  <a:gd name="connsiteX3" fmla="*/ 1787594 w 1787594"/>
                  <a:gd name="connsiteY3" fmla="*/ 1013485 h 1533110"/>
                  <a:gd name="connsiteX4" fmla="*/ 1275325 w 1787594"/>
                  <a:gd name="connsiteY4" fmla="*/ 1508669 h 1533110"/>
                  <a:gd name="connsiteX5" fmla="*/ 275963 w 1787594"/>
                  <a:gd name="connsiteY5" fmla="*/ 1526930 h 1533110"/>
                  <a:gd name="connsiteX6" fmla="*/ 17313 w 1787594"/>
                  <a:gd name="connsiteY6" fmla="*/ 509478 h 1533110"/>
                  <a:gd name="connsiteX7" fmla="*/ 20403 w 1787594"/>
                  <a:gd name="connsiteY7" fmla="*/ 508749 h 1533110"/>
                  <a:gd name="connsiteX8" fmla="*/ 1119030 w 1787594"/>
                  <a:gd name="connsiteY8" fmla="*/ 496441 h 1533110"/>
                  <a:gd name="connsiteX9" fmla="*/ 1606051 w 1787594"/>
                  <a:gd name="connsiteY9" fmla="*/ 46355 h 1533110"/>
                  <a:gd name="connsiteX10" fmla="*/ 1091947 w 1787594"/>
                  <a:gd name="connsiteY10" fmla="*/ 506089 h 1533110"/>
                  <a:gd name="connsiteX11" fmla="*/ 1293866 w 1787594"/>
                  <a:gd name="connsiteY11" fmla="*/ 1504297 h 1533110"/>
                  <a:gd name="connsiteX0" fmla="*/ 14720 w 1778821"/>
                  <a:gd name="connsiteY0" fmla="*/ 508020 h 1533110"/>
                  <a:gd name="connsiteX1" fmla="*/ 1096263 w 1778821"/>
                  <a:gd name="connsiteY1" fmla="*/ 506265 h 1533110"/>
                  <a:gd name="connsiteX2" fmla="*/ 1261829 w 1778821"/>
                  <a:gd name="connsiteY2" fmla="*/ 1516308 h 1533110"/>
                  <a:gd name="connsiteX3" fmla="*/ 268647 w 1778821"/>
                  <a:gd name="connsiteY3" fmla="*/ 1533110 h 1533110"/>
                  <a:gd name="connsiteX4" fmla="*/ 14720 w 1778821"/>
                  <a:gd name="connsiteY4" fmla="*/ 508020 h 1533110"/>
                  <a:gd name="connsiteX0" fmla="*/ 1097721 w 1778821"/>
                  <a:gd name="connsiteY0" fmla="*/ 512445 h 1533110"/>
                  <a:gd name="connsiteX1" fmla="*/ 1591448 w 1778821"/>
                  <a:gd name="connsiteY1" fmla="*/ 21632 h 1533110"/>
                  <a:gd name="connsiteX2" fmla="*/ 1774273 w 1778821"/>
                  <a:gd name="connsiteY2" fmla="*/ 1008034 h 1533110"/>
                  <a:gd name="connsiteX3" fmla="*/ 1285822 w 1778821"/>
                  <a:gd name="connsiteY3" fmla="*/ 1507390 h 1533110"/>
                  <a:gd name="connsiteX4" fmla="*/ 1097721 w 1778821"/>
                  <a:gd name="connsiteY4" fmla="*/ 512445 h 1533110"/>
                  <a:gd name="connsiteX0" fmla="*/ 0 w 1778821"/>
                  <a:gd name="connsiteY0" fmla="*/ 514754 h 1533110"/>
                  <a:gd name="connsiteX1" fmla="*/ 582816 w 1778821"/>
                  <a:gd name="connsiteY1" fmla="*/ 42078 h 1533110"/>
                  <a:gd name="connsiteX2" fmla="*/ 1586348 w 1778821"/>
                  <a:gd name="connsiteY2" fmla="*/ 0 h 1533110"/>
                  <a:gd name="connsiteX3" fmla="*/ 1098449 w 1778821"/>
                  <a:gd name="connsiteY3" fmla="*/ 515536 h 1533110"/>
                  <a:gd name="connsiteX4" fmla="*/ 0 w 1778821"/>
                  <a:gd name="connsiteY4" fmla="*/ 514754 h 1533110"/>
                  <a:gd name="connsiteX0" fmla="*/ 8540 w 1778821"/>
                  <a:gd name="connsiteY0" fmla="*/ 509478 h 1533110"/>
                  <a:gd name="connsiteX1" fmla="*/ 601357 w 1778821"/>
                  <a:gd name="connsiteY1" fmla="*/ 37707 h 1533110"/>
                  <a:gd name="connsiteX2" fmla="*/ 1578534 w 1778821"/>
                  <a:gd name="connsiteY2" fmla="*/ 8368 h 1533110"/>
                  <a:gd name="connsiteX3" fmla="*/ 1778821 w 1778821"/>
                  <a:gd name="connsiteY3" fmla="*/ 1013485 h 1533110"/>
                  <a:gd name="connsiteX4" fmla="*/ 1266552 w 1778821"/>
                  <a:gd name="connsiteY4" fmla="*/ 1508669 h 1533110"/>
                  <a:gd name="connsiteX5" fmla="*/ 267190 w 1778821"/>
                  <a:gd name="connsiteY5" fmla="*/ 1526930 h 1533110"/>
                  <a:gd name="connsiteX6" fmla="*/ 8540 w 1778821"/>
                  <a:gd name="connsiteY6" fmla="*/ 509478 h 1533110"/>
                  <a:gd name="connsiteX7" fmla="*/ 11630 w 1778821"/>
                  <a:gd name="connsiteY7" fmla="*/ 508749 h 1533110"/>
                  <a:gd name="connsiteX8" fmla="*/ 1110257 w 1778821"/>
                  <a:gd name="connsiteY8" fmla="*/ 496441 h 1533110"/>
                  <a:gd name="connsiteX9" fmla="*/ 1597278 w 1778821"/>
                  <a:gd name="connsiteY9" fmla="*/ 46355 h 1533110"/>
                  <a:gd name="connsiteX10" fmla="*/ 1083174 w 1778821"/>
                  <a:gd name="connsiteY10" fmla="*/ 506089 h 1533110"/>
                  <a:gd name="connsiteX11" fmla="*/ 1285093 w 1778821"/>
                  <a:gd name="connsiteY11" fmla="*/ 1504297 h 1533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778821" h="1533110" stroke="0" extrusionOk="0">
                    <a:moveTo>
                      <a:pt x="14720" y="508020"/>
                    </a:moveTo>
                    <a:lnTo>
                      <a:pt x="1096263" y="506265"/>
                    </a:lnTo>
                    <a:lnTo>
                      <a:pt x="1261829" y="1516308"/>
                    </a:lnTo>
                    <a:lnTo>
                      <a:pt x="268647" y="1533110"/>
                    </a:lnTo>
                    <a:lnTo>
                      <a:pt x="14720" y="508020"/>
                    </a:lnTo>
                    <a:close/>
                  </a:path>
                  <a:path w="1778821" h="1533110" fill="darkenLess" stroke="0" extrusionOk="0">
                    <a:moveTo>
                      <a:pt x="1097721" y="512445"/>
                    </a:moveTo>
                    <a:lnTo>
                      <a:pt x="1591448" y="21632"/>
                    </a:lnTo>
                    <a:lnTo>
                      <a:pt x="1774273" y="1008034"/>
                    </a:lnTo>
                    <a:lnTo>
                      <a:pt x="1285822" y="1507390"/>
                    </a:lnTo>
                    <a:lnTo>
                      <a:pt x="1097721" y="512445"/>
                    </a:lnTo>
                    <a:close/>
                  </a:path>
                  <a:path w="1778821" h="1533110" fill="lightenLess" stroke="0" extrusionOk="0">
                    <a:moveTo>
                      <a:pt x="0" y="514754"/>
                    </a:moveTo>
                    <a:lnTo>
                      <a:pt x="582816" y="42078"/>
                    </a:lnTo>
                    <a:lnTo>
                      <a:pt x="1586348" y="0"/>
                    </a:lnTo>
                    <a:lnTo>
                      <a:pt x="1098449" y="515536"/>
                    </a:lnTo>
                    <a:lnTo>
                      <a:pt x="0" y="514754"/>
                    </a:lnTo>
                    <a:close/>
                  </a:path>
                  <a:path w="1778821" h="1533110" fill="none" extrusionOk="0">
                    <a:moveTo>
                      <a:pt x="8540" y="509478"/>
                    </a:moveTo>
                    <a:lnTo>
                      <a:pt x="601357" y="37707"/>
                    </a:lnTo>
                    <a:lnTo>
                      <a:pt x="1578534" y="8368"/>
                    </a:lnTo>
                    <a:lnTo>
                      <a:pt x="1778821" y="1013485"/>
                    </a:lnTo>
                    <a:lnTo>
                      <a:pt x="1266552" y="1508669"/>
                    </a:lnTo>
                    <a:lnTo>
                      <a:pt x="267190" y="1526930"/>
                    </a:lnTo>
                    <a:lnTo>
                      <a:pt x="8540" y="509478"/>
                    </a:lnTo>
                    <a:close/>
                    <a:moveTo>
                      <a:pt x="11630" y="508749"/>
                    </a:moveTo>
                    <a:lnTo>
                      <a:pt x="1110257" y="496441"/>
                    </a:lnTo>
                    <a:lnTo>
                      <a:pt x="1597278" y="46355"/>
                    </a:lnTo>
                    <a:moveTo>
                      <a:pt x="1083174" y="506089"/>
                    </a:moveTo>
                    <a:lnTo>
                      <a:pt x="1285093" y="1504297"/>
                    </a:lnTo>
                  </a:path>
                </a:pathLst>
              </a:custGeom>
              <a:blipFill>
                <a:blip r:embed="rId6">
                  <a:extLst>
                    <a:ext uri="{837473B0-CC2E-450A-ABE3-18F120FF3D39}">
                      <a1611:picAttrSrcUrl xmlns:a1611="http://schemas.microsoft.com/office/drawing/2016/11/main" r:id="rId7"/>
                    </a:ext>
                  </a:extLst>
                </a:blip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pic>
            <p:nvPicPr>
              <p:cNvPr id="113" name="Graphic 112" descr="Cube with solid fill">
                <a:extLst>
                  <a:ext uri="{FF2B5EF4-FFF2-40B4-BE49-F238E27FC236}">
                    <a16:creationId xmlns:a16="http://schemas.microsoft.com/office/drawing/2014/main" id="{A1519C31-945D-FD02-1FF7-D8E7A72D36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589759" y="3543239"/>
                <a:ext cx="2122591" cy="2122592"/>
              </a:xfrm>
              <a:prstGeom prst="rect">
                <a:avLst/>
              </a:prstGeom>
            </p:spPr>
          </p:pic>
        </p:grpSp>
        <p:sp>
          <p:nvSpPr>
            <p:cNvPr id="110" name="Rectangle: Folded Corner 109">
              <a:extLst>
                <a:ext uri="{FF2B5EF4-FFF2-40B4-BE49-F238E27FC236}">
                  <a16:creationId xmlns:a16="http://schemas.microsoft.com/office/drawing/2014/main" id="{6DC8F0CB-4955-AB94-D30B-3D270D54FFB6}"/>
                </a:ext>
              </a:extLst>
            </p:cNvPr>
            <p:cNvSpPr/>
            <p:nvPr/>
          </p:nvSpPr>
          <p:spPr bwMode="auto">
            <a:xfrm>
              <a:off x="536390" y="3394649"/>
              <a:ext cx="2572570" cy="2650929"/>
            </a:xfrm>
            <a:prstGeom prst="foldedCorner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079AB5E4-5089-CE12-6B21-864B9AB41502}"/>
                </a:ext>
              </a:extLst>
            </p:cNvPr>
            <p:cNvSpPr txBox="1"/>
            <p:nvPr/>
          </p:nvSpPr>
          <p:spPr>
            <a:xfrm>
              <a:off x="584393" y="5275493"/>
              <a:ext cx="2204642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/>
              <a:r>
                <a:rPr lang="en-US" sz="2400" b="1" dirty="0">
                  <a:solidFill>
                    <a:srgbClr val="E7E6E6">
                      <a:lumMod val="50000"/>
                    </a:srgbClr>
                  </a:solidFill>
                  <a:latin typeface="Calibri" panose="020F0502020204030204"/>
                </a:rPr>
                <a:t>Cauchy </a:t>
              </a:r>
              <a:br>
                <a:rPr lang="en-US" sz="2400" b="1" dirty="0">
                  <a:solidFill>
                    <a:srgbClr val="E7E6E6">
                      <a:lumMod val="50000"/>
                    </a:srgbClr>
                  </a:solidFill>
                  <a:latin typeface="Calibri" panose="020F0502020204030204"/>
                </a:rPr>
              </a:br>
              <a:r>
                <a:rPr lang="en-US" sz="2400" b="1" dirty="0">
                  <a:solidFill>
                    <a:srgbClr val="E7E6E6">
                      <a:lumMod val="50000"/>
                    </a:srgbClr>
                  </a:solidFill>
                  <a:latin typeface="Calibri" panose="020F0502020204030204"/>
                </a:rPr>
                <a:t>Detailed Model</a:t>
              </a:r>
            </a:p>
            <a:p>
              <a:pPr algn="ctr" defTabSz="457200"/>
              <a:endParaRPr lang="en-US" sz="1600" b="1" dirty="0">
                <a:solidFill>
                  <a:srgbClr val="E7E6E6">
                    <a:lumMod val="50000"/>
                  </a:srgbClr>
                </a:solidFill>
                <a:latin typeface="Calibri" panose="020F0502020204030204"/>
              </a:endParaRPr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97D1AA98-7FF8-81A1-D224-E06D31ED647B}"/>
              </a:ext>
            </a:extLst>
          </p:cNvPr>
          <p:cNvGrpSpPr/>
          <p:nvPr/>
        </p:nvGrpSpPr>
        <p:grpSpPr>
          <a:xfrm>
            <a:off x="8075501" y="3391200"/>
            <a:ext cx="3165697" cy="2961511"/>
            <a:chOff x="143081" y="3394649"/>
            <a:chExt cx="3165697" cy="2961511"/>
          </a:xfrm>
        </p:grpSpPr>
        <p:sp>
          <p:nvSpPr>
            <p:cNvPr id="120" name="Rectangle: Folded Corner 119">
              <a:extLst>
                <a:ext uri="{FF2B5EF4-FFF2-40B4-BE49-F238E27FC236}">
                  <a16:creationId xmlns:a16="http://schemas.microsoft.com/office/drawing/2014/main" id="{5713AB70-BB3C-6568-625C-498C470C3787}"/>
                </a:ext>
              </a:extLst>
            </p:cNvPr>
            <p:cNvSpPr/>
            <p:nvPr/>
          </p:nvSpPr>
          <p:spPr bwMode="auto">
            <a:xfrm>
              <a:off x="342900" y="3394649"/>
              <a:ext cx="2965878" cy="2650929"/>
            </a:xfrm>
            <a:prstGeom prst="foldedCorner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DCD8753B-B6CB-5880-CE56-D6A7ADD09042}"/>
                </a:ext>
              </a:extLst>
            </p:cNvPr>
            <p:cNvSpPr txBox="1"/>
            <p:nvPr/>
          </p:nvSpPr>
          <p:spPr>
            <a:xfrm>
              <a:off x="143081" y="5278942"/>
              <a:ext cx="296587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/>
              <a:r>
                <a:rPr lang="en-US" sz="2400" b="1" dirty="0">
                  <a:solidFill>
                    <a:srgbClr val="E7E6E6">
                      <a:lumMod val="50000"/>
                    </a:srgbClr>
                  </a:solidFill>
                  <a:latin typeface="Calibri" panose="020F0502020204030204"/>
                </a:rPr>
                <a:t>Micropolar</a:t>
              </a:r>
            </a:p>
            <a:p>
              <a:pPr algn="ctr" defTabSz="457200"/>
              <a:r>
                <a:rPr lang="en-US" sz="2400" b="1" dirty="0">
                  <a:solidFill>
                    <a:srgbClr val="E7E6E6">
                      <a:lumMod val="50000"/>
                    </a:srgbClr>
                  </a:solidFill>
                  <a:latin typeface="Calibri" panose="020F0502020204030204"/>
                </a:rPr>
                <a:t>Equivalent Model</a:t>
              </a:r>
            </a:p>
            <a:p>
              <a:pPr algn="ctr" defTabSz="457200"/>
              <a:endParaRPr lang="en-US" sz="1600" b="1" dirty="0">
                <a:solidFill>
                  <a:srgbClr val="E7E6E6">
                    <a:lumMod val="50000"/>
                  </a:srgbClr>
                </a:solidFill>
                <a:latin typeface="Calibri" panose="020F0502020204030204"/>
              </a:endParaRP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2B6BBF1A-2B7A-3F01-89CC-30BEB11506D0}"/>
              </a:ext>
            </a:extLst>
          </p:cNvPr>
          <p:cNvGrpSpPr/>
          <p:nvPr/>
        </p:nvGrpSpPr>
        <p:grpSpPr>
          <a:xfrm>
            <a:off x="3782998" y="2965271"/>
            <a:ext cx="1501899" cy="2960029"/>
            <a:chOff x="1013312" y="3206950"/>
            <a:chExt cx="3946502" cy="7653773"/>
          </a:xfrm>
        </p:grpSpPr>
        <p:grpSp>
          <p:nvGrpSpPr>
            <p:cNvPr id="140" name="Canvas 5">
              <a:extLst>
                <a:ext uri="{FF2B5EF4-FFF2-40B4-BE49-F238E27FC236}">
                  <a16:creationId xmlns:a16="http://schemas.microsoft.com/office/drawing/2014/main" id="{6CB29D75-3488-AD87-21F9-55AD9E133A5C}"/>
                </a:ext>
              </a:extLst>
            </p:cNvPr>
            <p:cNvGrpSpPr/>
            <p:nvPr/>
          </p:nvGrpSpPr>
          <p:grpSpPr>
            <a:xfrm>
              <a:off x="1013312" y="4299362"/>
              <a:ext cx="3504004" cy="5656754"/>
              <a:chOff x="193218" y="180000"/>
              <a:chExt cx="909037" cy="1467521"/>
            </a:xfrm>
          </p:grpSpPr>
          <p:sp>
            <p:nvSpPr>
              <p:cNvPr id="151" name="Cylinder 150">
                <a:extLst>
                  <a:ext uri="{FF2B5EF4-FFF2-40B4-BE49-F238E27FC236}">
                    <a16:creationId xmlns:a16="http://schemas.microsoft.com/office/drawing/2014/main" id="{66967426-10FA-BFBF-4C4F-08BFD080F850}"/>
                  </a:ext>
                </a:extLst>
              </p:cNvPr>
              <p:cNvSpPr/>
              <p:nvPr/>
            </p:nvSpPr>
            <p:spPr>
              <a:xfrm>
                <a:off x="193218" y="1318591"/>
                <a:ext cx="909037" cy="328930"/>
              </a:xfrm>
              <a:prstGeom prst="can">
                <a:avLst>
                  <a:gd name="adj" fmla="val 35441"/>
                </a:avLst>
              </a:prstGeom>
              <a:solidFill>
                <a:srgbClr val="E97132"/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="horz" wrap="square" lIns="116586" tIns="58293" rIns="116586" bIns="5829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116586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295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</a:endParaRPr>
              </a:p>
            </p:txBody>
          </p:sp>
          <p:sp>
            <p:nvSpPr>
              <p:cNvPr id="152" name="Cylinder 151">
                <a:extLst>
                  <a:ext uri="{FF2B5EF4-FFF2-40B4-BE49-F238E27FC236}">
                    <a16:creationId xmlns:a16="http://schemas.microsoft.com/office/drawing/2014/main" id="{226B59A7-45B0-638E-48B4-797727413614}"/>
                  </a:ext>
                </a:extLst>
              </p:cNvPr>
              <p:cNvSpPr/>
              <p:nvPr/>
            </p:nvSpPr>
            <p:spPr>
              <a:xfrm>
                <a:off x="218735" y="220640"/>
                <a:ext cx="857885" cy="1258570"/>
              </a:xfrm>
              <a:prstGeom prst="can">
                <a:avLst/>
              </a:prstGeom>
              <a:blipFill>
                <a:blip r:embed="rId6">
                  <a:extLst>
                    <a:ext uri="{837473B0-CC2E-450A-ABE3-18F120FF3D39}">
                      <a1611:picAttrSrcUrl xmlns:a1611="http://schemas.microsoft.com/office/drawing/2016/11/main" r:id="rId8"/>
                    </a:ext>
                  </a:extLst>
                </a:blip>
                <a:stretch>
                  <a:fillRect/>
                </a:stretch>
              </a:blipFill>
              <a:ln w="76200" cap="flat" cmpd="sng" algn="ctr">
                <a:solidFill>
                  <a:srgbClr val="E97132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116586" tIns="58293" rIns="116586" bIns="5829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116586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295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</a:endParaRPr>
              </a:p>
            </p:txBody>
          </p:sp>
          <p:sp>
            <p:nvSpPr>
              <p:cNvPr id="153" name="Cylinder 152">
                <a:extLst>
                  <a:ext uri="{FF2B5EF4-FFF2-40B4-BE49-F238E27FC236}">
                    <a16:creationId xmlns:a16="http://schemas.microsoft.com/office/drawing/2014/main" id="{2857A4F9-ECE5-542E-A059-A4132AE913A8}"/>
                  </a:ext>
                </a:extLst>
              </p:cNvPr>
              <p:cNvSpPr/>
              <p:nvPr/>
            </p:nvSpPr>
            <p:spPr>
              <a:xfrm>
                <a:off x="194301" y="180000"/>
                <a:ext cx="907954" cy="274320"/>
              </a:xfrm>
              <a:prstGeom prst="can">
                <a:avLst/>
              </a:prstGeom>
              <a:solidFill>
                <a:srgbClr val="E97132"/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="horz" wrap="square" lIns="116586" tIns="58293" rIns="116586" bIns="5829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116586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295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</a:endParaRPr>
              </a:p>
            </p:txBody>
          </p:sp>
        </p:grpSp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1C5003CF-E615-AC5A-AC0C-FEC21AA6917B}"/>
                </a:ext>
              </a:extLst>
            </p:cNvPr>
            <p:cNvGrpSpPr/>
            <p:nvPr/>
          </p:nvGrpSpPr>
          <p:grpSpPr>
            <a:xfrm>
              <a:off x="1050693" y="9610376"/>
              <a:ext cx="3444943" cy="1250347"/>
              <a:chOff x="824073" y="4870558"/>
              <a:chExt cx="2701914" cy="980666"/>
            </a:xfrm>
          </p:grpSpPr>
          <p:grpSp>
            <p:nvGrpSpPr>
              <p:cNvPr id="146" name="Group 145">
                <a:extLst>
                  <a:ext uri="{FF2B5EF4-FFF2-40B4-BE49-F238E27FC236}">
                    <a16:creationId xmlns:a16="http://schemas.microsoft.com/office/drawing/2014/main" id="{40306462-F52D-3BEA-3187-18BEA4F19A1D}"/>
                  </a:ext>
                </a:extLst>
              </p:cNvPr>
              <p:cNvGrpSpPr/>
              <p:nvPr/>
            </p:nvGrpSpPr>
            <p:grpSpPr>
              <a:xfrm rot="16200000">
                <a:off x="1849987" y="3844644"/>
                <a:ext cx="650086" cy="2701914"/>
                <a:chOff x="3479395" y="1440971"/>
                <a:chExt cx="1285923" cy="1117229"/>
              </a:xfrm>
            </p:grpSpPr>
            <p:cxnSp>
              <p:nvCxnSpPr>
                <p:cNvPr id="148" name="Straight Connector 147">
                  <a:extLst>
                    <a:ext uri="{FF2B5EF4-FFF2-40B4-BE49-F238E27FC236}">
                      <a16:creationId xmlns:a16="http://schemas.microsoft.com/office/drawing/2014/main" id="{95E50524-6A13-3A76-2545-32DAEA5EB44C}"/>
                    </a:ext>
                  </a:extLst>
                </p:cNvPr>
                <p:cNvCxnSpPr/>
                <p:nvPr/>
              </p:nvCxnSpPr>
              <p:spPr bwMode="auto">
                <a:xfrm flipH="1">
                  <a:off x="3499186" y="2558200"/>
                  <a:ext cx="1266132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49" name="Straight Arrow Connector 148">
                  <a:extLst>
                    <a:ext uri="{FF2B5EF4-FFF2-40B4-BE49-F238E27FC236}">
                      <a16:creationId xmlns:a16="http://schemas.microsoft.com/office/drawing/2014/main" id="{343E7572-7BAB-08D7-D64E-4C6F39BA0887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3990419" y="1445499"/>
                  <a:ext cx="0" cy="1102792"/>
                </a:xfrm>
                <a:prstGeom prst="straightConnector1">
                  <a:avLst/>
                </a:prstGeom>
                <a:noFill/>
                <a:ln w="9525" cap="flat" cmpd="sng" algn="ctr">
                  <a:solidFill>
                    <a:srgbClr val="FFC000"/>
                  </a:solidFill>
                  <a:prstDash val="solid"/>
                  <a:round/>
                  <a:headEnd type="triangle" w="med" len="med"/>
                  <a:tailEnd type="triangle" w="med" len="med"/>
                </a:ln>
                <a:effectLst/>
              </p:spPr>
            </p:cxnSp>
            <p:cxnSp>
              <p:nvCxnSpPr>
                <p:cNvPr id="150" name="Straight Connector 149">
                  <a:extLst>
                    <a:ext uri="{FF2B5EF4-FFF2-40B4-BE49-F238E27FC236}">
                      <a16:creationId xmlns:a16="http://schemas.microsoft.com/office/drawing/2014/main" id="{05BE5702-7C09-842E-3324-6D652FAC5F00}"/>
                    </a:ext>
                  </a:extLst>
                </p:cNvPr>
                <p:cNvCxnSpPr/>
                <p:nvPr/>
              </p:nvCxnSpPr>
              <p:spPr bwMode="auto">
                <a:xfrm flipH="1">
                  <a:off x="3479395" y="1440971"/>
                  <a:ext cx="126613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</p:grpSp>
          <mc:AlternateContent xmlns:mc="http://schemas.openxmlformats.org/markup-compatibility/2006" xmlns:a14="http://schemas.microsoft.com/office/drawing/2010/main">
            <mc:Choice Requires="a14">
              <p:graphicFrame>
                <p:nvGraphicFramePr>
                  <p:cNvPr id="147" name="Object 146">
                    <a:extLst>
                      <a:ext uri="{FF2B5EF4-FFF2-40B4-BE49-F238E27FC236}">
                        <a16:creationId xmlns:a16="http://schemas.microsoft.com/office/drawing/2014/main" id="{D816C5A3-6900-F581-58B3-EE95BE38B0EA}"/>
                      </a:ext>
                    </a:extLst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1025251099"/>
                      </p:ext>
                    </p:extLst>
                  </p:nvPr>
                </p:nvGraphicFramePr>
                <p:xfrm>
                  <a:off x="1957388" y="5219917"/>
                  <a:ext cx="527859" cy="631307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name="Equation" r:id="rId9" imgW="190440" imgH="228600" progId="Equation.DSMT4">
                          <p:embed/>
                        </p:oleObj>
                      </mc:Choice>
                      <mc:Fallback>
                        <p:oleObj name="Equation" r:id="rId9" imgW="190440" imgH="228600" progId="Equation.DSMT4">
                          <p:embed/>
                          <p:pic>
                            <p:nvPicPr>
                              <p:cNvPr id="35" name="Object 34">
                                <a:extLst>
                                  <a:ext uri="{FF2B5EF4-FFF2-40B4-BE49-F238E27FC236}">
                                    <a16:creationId xmlns:a16="http://schemas.microsoft.com/office/drawing/2014/main" id="{D816C5A3-6900-F581-58B3-EE95BE38B0EA}"/>
                                  </a:ext>
                                </a:extLst>
                              </p:cNvPr>
                              <p:cNvPicPr/>
                              <p:nvPr/>
                            </p:nvPicPr>
                            <p:blipFill>
                              <a:blip r:embed="rId10"/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1957388" y="5219917"/>
                                <a:ext cx="527859" cy="631307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Choice>
            <mc:Fallback xmlns="">
              <p:graphicFrame>
                <p:nvGraphicFramePr>
                  <p:cNvPr id="147" name="Object 146">
                    <a:extLst>
                      <a:ext uri="{FF2B5EF4-FFF2-40B4-BE49-F238E27FC236}">
                        <a16:creationId xmlns:a16="http://schemas.microsoft.com/office/drawing/2014/main" id="{D816C5A3-6900-F581-58B3-EE95BE38B0EA}"/>
                      </a:ext>
                    </a:extLst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1025251099"/>
                      </p:ext>
                    </p:extLst>
                  </p:nvPr>
                </p:nvGraphicFramePr>
                <p:xfrm>
                  <a:off x="1957388" y="5219917"/>
                  <a:ext cx="527859" cy="631307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name="Equation" r:id="rId11" imgW="190440" imgH="228600" progId="Equation.DSMT4">
                          <p:embed/>
                        </p:oleObj>
                      </mc:Choice>
                      <mc:Fallback>
                        <p:oleObj name="Equation" r:id="rId11" imgW="190440" imgH="228600" progId="Equation.DSMT4">
                          <p:embed/>
                          <p:pic>
                            <p:nvPicPr>
                              <p:cNvPr id="35" name="Object 34">
                                <a:extLst>
                                  <a:ext uri="{FF2B5EF4-FFF2-40B4-BE49-F238E27FC236}">
                                    <a16:creationId xmlns:a16="http://schemas.microsoft.com/office/drawing/2014/main" id="{D816C5A3-6900-F581-58B3-EE95BE38B0EA}"/>
                                  </a:ext>
                                </a:extLst>
                              </p:cNvPr>
                              <p:cNvPicPr/>
                              <p:nvPr/>
                            </p:nvPicPr>
                            <p:blipFill>
                              <a:blip r:embed="rId12"/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1957388" y="5219917"/>
                                <a:ext cx="527859" cy="631307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Fallback>
          </mc:AlternateContent>
        </p:grpSp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B0633F61-EE16-4752-7C4A-D97AC3D0FE2E}"/>
                </a:ext>
              </a:extLst>
            </p:cNvPr>
            <p:cNvGrpSpPr/>
            <p:nvPr/>
          </p:nvGrpSpPr>
          <p:grpSpPr>
            <a:xfrm>
              <a:off x="1259327" y="3206950"/>
              <a:ext cx="3700487" cy="1019293"/>
              <a:chOff x="1035332" y="-151750"/>
              <a:chExt cx="2902343" cy="799450"/>
            </a:xfrm>
          </p:grpSpPr>
          <p:sp>
            <p:nvSpPr>
              <p:cNvPr id="144" name="Arc 143">
                <a:extLst>
                  <a:ext uri="{FF2B5EF4-FFF2-40B4-BE49-F238E27FC236}">
                    <a16:creationId xmlns:a16="http://schemas.microsoft.com/office/drawing/2014/main" id="{E9C06220-F066-8B85-BC74-2AF6437BB27F}"/>
                  </a:ext>
                </a:extLst>
              </p:cNvPr>
              <p:cNvSpPr/>
              <p:nvPr/>
            </p:nvSpPr>
            <p:spPr>
              <a:xfrm>
                <a:off x="1053170" y="421475"/>
                <a:ext cx="2312330" cy="226225"/>
              </a:xfrm>
              <a:prstGeom prst="arc">
                <a:avLst>
                  <a:gd name="adj1" fmla="val 18148433"/>
                  <a:gd name="adj2" fmla="val 14527306"/>
                </a:avLst>
              </a:prstGeom>
              <a:noFill/>
              <a:ln w="19050" cap="flat" cmpd="sng" algn="ctr">
                <a:solidFill>
                  <a:srgbClr val="44546A">
                    <a:lumMod val="50000"/>
                    <a:lumOff val="50000"/>
                  </a:srgbClr>
                </a:solidFill>
                <a:prstDash val="solid"/>
                <a:miter lim="800000"/>
                <a:headEnd type="triangl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16586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295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5" name="TextBox 144">
                    <a:extLst>
                      <a:ext uri="{FF2B5EF4-FFF2-40B4-BE49-F238E27FC236}">
                        <a16:creationId xmlns:a16="http://schemas.microsoft.com/office/drawing/2014/main" id="{22754AFC-F882-2E5D-13FF-2387738CD24E}"/>
                      </a:ext>
                    </a:extLst>
                  </p:cNvPr>
                  <p:cNvSpPr txBox="1"/>
                  <p:nvPr/>
                </p:nvSpPr>
                <p:spPr>
                  <a:xfrm>
                    <a:off x="1035332" y="-151750"/>
                    <a:ext cx="2902343" cy="634308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marL="0" marR="0" lvl="0" indent="0" defTabSz="116586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E2841">
                                  <a:lumMod val="50000"/>
                                  <a:lumOff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𝑻</m:t>
                          </m:r>
                        </m:oMath>
                      </m:oMathPara>
                    </a14:m>
                    <a:endParaRPr kumimoji="0" lang="en-GB" sz="2000" b="1" i="1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E2841">
                          <a:lumMod val="50000"/>
                          <a:lumOff val="50000"/>
                        </a:srgbClr>
                      </a:solidFill>
                      <a:effectLst/>
                      <a:uLnTx/>
                      <a:uFillTx/>
                      <a:latin typeface="Aptos" panose="02110004020202020204"/>
                    </a:endParaRPr>
                  </a:p>
                </p:txBody>
              </p:sp>
            </mc:Choice>
            <mc:Fallback xmlns="">
              <p:sp>
                <p:nvSpPr>
                  <p:cNvPr id="145" name="TextBox 144">
                    <a:extLst>
                      <a:ext uri="{FF2B5EF4-FFF2-40B4-BE49-F238E27FC236}">
                        <a16:creationId xmlns:a16="http://schemas.microsoft.com/office/drawing/2014/main" id="{22754AFC-F882-2E5D-13FF-2387738CD24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35332" y="-151750"/>
                    <a:ext cx="2902343" cy="634308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b="-3922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05F40D5C-6713-FCA0-5D20-264450353C21}"/>
                </a:ext>
              </a:extLst>
            </p:cNvPr>
            <p:cNvCxnSpPr>
              <a:cxnSpLocks/>
            </p:cNvCxnSpPr>
            <p:nvPr/>
          </p:nvCxnSpPr>
          <p:spPr>
            <a:xfrm>
              <a:off x="2768918" y="3424714"/>
              <a:ext cx="0" cy="6555690"/>
            </a:xfrm>
            <a:prstGeom prst="line">
              <a:avLst/>
            </a:prstGeom>
            <a:noFill/>
            <a:ln w="12700" cap="flat" cmpd="sng" algn="ctr">
              <a:solidFill>
                <a:srgbClr val="4472C4"/>
              </a:solidFill>
              <a:prstDash val="lgDashDot"/>
              <a:miter lim="800000"/>
            </a:ln>
            <a:effectLst/>
          </p:spPr>
        </p:cxn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08A4916D-AF7D-D603-1168-9B7ECB183614}"/>
              </a:ext>
            </a:extLst>
          </p:cNvPr>
          <p:cNvGrpSpPr/>
          <p:nvPr/>
        </p:nvGrpSpPr>
        <p:grpSpPr>
          <a:xfrm>
            <a:off x="5264645" y="2965271"/>
            <a:ext cx="1435879" cy="2928358"/>
            <a:chOff x="7778788" y="3285929"/>
            <a:chExt cx="3700487" cy="7546839"/>
          </a:xfrm>
        </p:grpSpPr>
        <p:grpSp>
          <p:nvGrpSpPr>
            <p:cNvPr id="155" name="Canvas 5">
              <a:extLst>
                <a:ext uri="{FF2B5EF4-FFF2-40B4-BE49-F238E27FC236}">
                  <a16:creationId xmlns:a16="http://schemas.microsoft.com/office/drawing/2014/main" id="{DD9EF110-8705-4360-3A48-01D3D13A6B6C}"/>
                </a:ext>
              </a:extLst>
            </p:cNvPr>
            <p:cNvGrpSpPr/>
            <p:nvPr/>
          </p:nvGrpSpPr>
          <p:grpSpPr>
            <a:xfrm>
              <a:off x="8002494" y="4343651"/>
              <a:ext cx="2417922" cy="5620363"/>
              <a:chOff x="192135" y="176855"/>
              <a:chExt cx="627277" cy="1458081"/>
            </a:xfrm>
          </p:grpSpPr>
          <p:sp>
            <p:nvSpPr>
              <p:cNvPr id="166" name="Cylinder 165">
                <a:extLst>
                  <a:ext uri="{FF2B5EF4-FFF2-40B4-BE49-F238E27FC236}">
                    <a16:creationId xmlns:a16="http://schemas.microsoft.com/office/drawing/2014/main" id="{6C8CB04F-5C07-E899-113B-CE2F732EC700}"/>
                  </a:ext>
                </a:extLst>
              </p:cNvPr>
              <p:cNvSpPr/>
              <p:nvPr/>
            </p:nvSpPr>
            <p:spPr>
              <a:xfrm>
                <a:off x="192135" y="1306006"/>
                <a:ext cx="626215" cy="328930"/>
              </a:xfrm>
              <a:prstGeom prst="can">
                <a:avLst>
                  <a:gd name="adj" fmla="val 39783"/>
                </a:avLst>
              </a:prstGeom>
              <a:solidFill>
                <a:srgbClr val="E97132"/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="horz" wrap="square" lIns="116586" tIns="58293" rIns="116586" bIns="5829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116586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295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</a:endParaRPr>
              </a:p>
            </p:txBody>
          </p:sp>
          <p:sp>
            <p:nvSpPr>
              <p:cNvPr id="167" name="Cylinder 166">
                <a:extLst>
                  <a:ext uri="{FF2B5EF4-FFF2-40B4-BE49-F238E27FC236}">
                    <a16:creationId xmlns:a16="http://schemas.microsoft.com/office/drawing/2014/main" id="{43B47149-332A-4FDE-8F14-431208E7FDFA}"/>
                  </a:ext>
                </a:extLst>
              </p:cNvPr>
              <p:cNvSpPr/>
              <p:nvPr/>
            </p:nvSpPr>
            <p:spPr>
              <a:xfrm>
                <a:off x="218159" y="199391"/>
                <a:ext cx="575644" cy="1258570"/>
              </a:xfrm>
              <a:prstGeom prst="can">
                <a:avLst/>
              </a:prstGeom>
              <a:blipFill>
                <a:blip r:embed="rId6">
                  <a:extLst>
                    <a:ext uri="{837473B0-CC2E-450A-ABE3-18F120FF3D39}">
                      <a1611:picAttrSrcUrl xmlns:a1611="http://schemas.microsoft.com/office/drawing/2016/11/main" r:id="rId8"/>
                    </a:ext>
                  </a:extLst>
                </a:blip>
                <a:stretch>
                  <a:fillRect l="-25324" r="-23706"/>
                </a:stretch>
              </a:blipFill>
              <a:ln w="76200" cap="flat" cmpd="sng" algn="ctr">
                <a:solidFill>
                  <a:srgbClr val="E97132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116586" tIns="58293" rIns="116586" bIns="5829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116586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295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</a:endParaRPr>
              </a:p>
            </p:txBody>
          </p:sp>
          <p:sp>
            <p:nvSpPr>
              <p:cNvPr id="168" name="Cylinder 167">
                <a:extLst>
                  <a:ext uri="{FF2B5EF4-FFF2-40B4-BE49-F238E27FC236}">
                    <a16:creationId xmlns:a16="http://schemas.microsoft.com/office/drawing/2014/main" id="{3FC8A0BC-9089-9862-5D12-C9708802A4A3}"/>
                  </a:ext>
                </a:extLst>
              </p:cNvPr>
              <p:cNvSpPr/>
              <p:nvPr/>
            </p:nvSpPr>
            <p:spPr>
              <a:xfrm>
                <a:off x="192135" y="176855"/>
                <a:ext cx="627277" cy="274320"/>
              </a:xfrm>
              <a:prstGeom prst="can">
                <a:avLst/>
              </a:prstGeom>
              <a:solidFill>
                <a:srgbClr val="E97132"/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="horz" wrap="square" lIns="116586" tIns="58293" rIns="116586" bIns="5829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116586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295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156" name="Object 155">
                  <a:extLst>
                    <a:ext uri="{FF2B5EF4-FFF2-40B4-BE49-F238E27FC236}">
                      <a16:creationId xmlns:a16="http://schemas.microsoft.com/office/drawing/2014/main" id="{E19E0C6A-816D-07CF-8787-33AE785133DF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489825369"/>
                    </p:ext>
                  </p:extLst>
                </p:nvPr>
              </p:nvGraphicFramePr>
              <p:xfrm>
                <a:off x="9428045" y="7596307"/>
                <a:ext cx="295513" cy="348139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name="Equation" r:id="rId14" imgW="231733" imgH="272911" progId="Equation.DSMT4">
                        <p:embed/>
                      </p:oleObj>
                    </mc:Choice>
                    <mc:Fallback>
                      <p:oleObj name="Equation" r:id="rId14" imgW="231733" imgH="272911" progId="Equation.DSMT4">
                        <p:embed/>
                        <p:pic>
                          <p:nvPicPr>
                            <p:cNvPr id="44" name="Object 43">
                              <a:extLst>
                                <a:ext uri="{FF2B5EF4-FFF2-40B4-BE49-F238E27FC236}">
                                  <a16:creationId xmlns:a16="http://schemas.microsoft.com/office/drawing/2014/main" id="{E19E0C6A-816D-07CF-8787-33AE785133DF}"/>
                                </a:ext>
                              </a:extLst>
                            </p:cNvPr>
                            <p:cNvPicPr/>
                            <p:nvPr/>
                          </p:nvPicPr>
                          <p:blipFill>
                            <a:blip r:embed="rId15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9428045" y="7596307"/>
                              <a:ext cx="295513" cy="348139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79" name="Object 78">
                  <a:extLst>
                    <a:ext uri="{FF2B5EF4-FFF2-40B4-BE49-F238E27FC236}">
                      <a16:creationId xmlns:a16="http://schemas.microsoft.com/office/drawing/2014/main" id="{5DDE8C95-3094-C0E8-F2D1-48DD7B855413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689587832"/>
                    </p:ext>
                  </p:extLst>
                </p:nvPr>
              </p:nvGraphicFramePr>
              <p:xfrm>
                <a:off x="9428045" y="7596307"/>
                <a:ext cx="295513" cy="348139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name="Equation" r:id="rId27" imgW="231733" imgH="272911" progId="Equation.DSMT4">
                        <p:embed/>
                      </p:oleObj>
                    </mc:Choice>
                    <mc:Fallback>
                      <p:oleObj name="Equation" r:id="rId27" imgW="231733" imgH="272911" progId="Equation.DSMT4">
                        <p:embed/>
                        <p:pic>
                          <p:nvPicPr>
                            <p:cNvPr id="216" name="Object 215">
                              <a:extLst>
                                <a:ext uri="{FF2B5EF4-FFF2-40B4-BE49-F238E27FC236}">
                                  <a16:creationId xmlns:a16="http://schemas.microsoft.com/office/drawing/2014/main" id="{A488F733-DC96-7B1B-EDF1-CF4083671A07}"/>
                                </a:ext>
                              </a:extLst>
                            </p:cNvPr>
                            <p:cNvPicPr/>
                            <p:nvPr/>
                          </p:nvPicPr>
                          <p:blipFill>
                            <a:blip r:embed="rId28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9428045" y="7596307"/>
                              <a:ext cx="295513" cy="348139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id="{EBF8E81D-BDF5-EFF3-ED1D-6A0AAF233BF2}"/>
                </a:ext>
              </a:extLst>
            </p:cNvPr>
            <p:cNvGrpSpPr/>
            <p:nvPr/>
          </p:nvGrpSpPr>
          <p:grpSpPr>
            <a:xfrm>
              <a:off x="8050467" y="9697847"/>
              <a:ext cx="2323826" cy="1134921"/>
              <a:chOff x="4899660" y="4939133"/>
              <a:chExt cx="1822609" cy="890130"/>
            </a:xfrm>
          </p:grpSpPr>
          <p:grpSp>
            <p:nvGrpSpPr>
              <p:cNvPr id="161" name="Group 160">
                <a:extLst>
                  <a:ext uri="{FF2B5EF4-FFF2-40B4-BE49-F238E27FC236}">
                    <a16:creationId xmlns:a16="http://schemas.microsoft.com/office/drawing/2014/main" id="{BAFA2392-4A92-5BDD-73CA-B6977426394C}"/>
                  </a:ext>
                </a:extLst>
              </p:cNvPr>
              <p:cNvGrpSpPr/>
              <p:nvPr/>
            </p:nvGrpSpPr>
            <p:grpSpPr>
              <a:xfrm rot="16200000">
                <a:off x="5531640" y="4307153"/>
                <a:ext cx="558649" cy="1822609"/>
                <a:chOff x="3841144" y="1445499"/>
                <a:chExt cx="1105052" cy="1102792"/>
              </a:xfrm>
            </p:grpSpPr>
            <p:cxnSp>
              <p:nvCxnSpPr>
                <p:cNvPr id="163" name="Straight Connector 162">
                  <a:extLst>
                    <a:ext uri="{FF2B5EF4-FFF2-40B4-BE49-F238E27FC236}">
                      <a16:creationId xmlns:a16="http://schemas.microsoft.com/office/drawing/2014/main" id="{AA4E24B7-7206-6F43-65CC-B563823C520F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10800000" flipH="1">
                  <a:off x="3860942" y="2548291"/>
                  <a:ext cx="1085254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64" name="Straight Arrow Connector 163">
                  <a:extLst>
                    <a:ext uri="{FF2B5EF4-FFF2-40B4-BE49-F238E27FC236}">
                      <a16:creationId xmlns:a16="http://schemas.microsoft.com/office/drawing/2014/main" id="{5B216404-FF66-38AA-B503-600A9137E8C9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4324374" y="1445499"/>
                  <a:ext cx="0" cy="1102792"/>
                </a:xfrm>
                <a:prstGeom prst="straightConnector1">
                  <a:avLst/>
                </a:prstGeom>
                <a:noFill/>
                <a:ln w="9525" cap="flat" cmpd="sng" algn="ctr">
                  <a:solidFill>
                    <a:srgbClr val="FFC000"/>
                  </a:solidFill>
                  <a:prstDash val="solid"/>
                  <a:round/>
                  <a:headEnd type="triangle" w="med" len="med"/>
                  <a:tailEnd type="triangle" w="med" len="med"/>
                </a:ln>
                <a:effectLst/>
              </p:spPr>
            </p:cxnSp>
            <p:cxnSp>
              <p:nvCxnSpPr>
                <p:cNvPr id="165" name="Straight Connector 164">
                  <a:extLst>
                    <a:ext uri="{FF2B5EF4-FFF2-40B4-BE49-F238E27FC236}">
                      <a16:creationId xmlns:a16="http://schemas.microsoft.com/office/drawing/2014/main" id="{FAA30680-2325-7CCA-214A-0EB9A8D04DA5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10800000" flipH="1">
                  <a:off x="3841144" y="1445499"/>
                  <a:ext cx="1085254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</p:grpSp>
          <mc:AlternateContent xmlns:mc="http://schemas.openxmlformats.org/markup-compatibility/2006" xmlns:a14="http://schemas.microsoft.com/office/drawing/2010/main">
            <mc:Choice Requires="a14">
              <p:graphicFrame>
                <p:nvGraphicFramePr>
                  <p:cNvPr id="162" name="Object 161">
                    <a:extLst>
                      <a:ext uri="{FF2B5EF4-FFF2-40B4-BE49-F238E27FC236}">
                        <a16:creationId xmlns:a16="http://schemas.microsoft.com/office/drawing/2014/main" id="{29F148A9-C741-AFB2-8F1B-3638D4D5ACF1}"/>
                      </a:ext>
                    </a:extLst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1414940255"/>
                      </p:ext>
                    </p:extLst>
                  </p:nvPr>
                </p:nvGraphicFramePr>
                <p:xfrm>
                  <a:off x="5610222" y="5227842"/>
                  <a:ext cx="535724" cy="601421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name="Equation" r:id="rId29" imgW="203040" imgH="228600" progId="Equation.DSMT4">
                          <p:embed/>
                        </p:oleObj>
                      </mc:Choice>
                      <mc:Fallback>
                        <p:oleObj name="Equation" r:id="rId29" imgW="203040" imgH="228600" progId="Equation.DSMT4">
                          <p:embed/>
                          <p:pic>
                            <p:nvPicPr>
                              <p:cNvPr id="50" name="Object 49">
                                <a:extLst>
                                  <a:ext uri="{FF2B5EF4-FFF2-40B4-BE49-F238E27FC236}">
                                    <a16:creationId xmlns:a16="http://schemas.microsoft.com/office/drawing/2014/main" id="{29F148A9-C741-AFB2-8F1B-3638D4D5ACF1}"/>
                                  </a:ext>
                                </a:extLst>
                              </p:cNvPr>
                              <p:cNvPicPr/>
                              <p:nvPr/>
                            </p:nvPicPr>
                            <p:blipFill>
                              <a:blip r:embed="rId30"/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5610222" y="5227842"/>
                                <a:ext cx="535724" cy="601421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Choice>
            <mc:Fallback xmlns="">
              <p:graphicFrame>
                <p:nvGraphicFramePr>
                  <p:cNvPr id="162" name="Object 161">
                    <a:extLst>
                      <a:ext uri="{FF2B5EF4-FFF2-40B4-BE49-F238E27FC236}">
                        <a16:creationId xmlns:a16="http://schemas.microsoft.com/office/drawing/2014/main" id="{29F148A9-C741-AFB2-8F1B-3638D4D5ACF1}"/>
                      </a:ext>
                    </a:extLst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1414940255"/>
                      </p:ext>
                    </p:extLst>
                  </p:nvPr>
                </p:nvGraphicFramePr>
                <p:xfrm>
                  <a:off x="5610222" y="5227842"/>
                  <a:ext cx="535724" cy="601421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name="Equation" r:id="rId31" imgW="203040" imgH="228600" progId="Equation.DSMT4">
                          <p:embed/>
                        </p:oleObj>
                      </mc:Choice>
                      <mc:Fallback>
                        <p:oleObj name="Equation" r:id="rId31" imgW="203040" imgH="228600" progId="Equation.DSMT4">
                          <p:embed/>
                          <p:pic>
                            <p:nvPicPr>
                              <p:cNvPr id="50" name="Object 49">
                                <a:extLst>
                                  <a:ext uri="{FF2B5EF4-FFF2-40B4-BE49-F238E27FC236}">
                                    <a16:creationId xmlns:a16="http://schemas.microsoft.com/office/drawing/2014/main" id="{29F148A9-C741-AFB2-8F1B-3638D4D5ACF1}"/>
                                  </a:ext>
                                </a:extLst>
                              </p:cNvPr>
                              <p:cNvPicPr/>
                              <p:nvPr/>
                            </p:nvPicPr>
                            <p:blipFill>
                              <a:blip r:embed="rId32"/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5610222" y="5227842"/>
                                <a:ext cx="535724" cy="601421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Fallback>
          </mc:AlternateContent>
        </p:grpSp>
        <p:sp>
          <p:nvSpPr>
            <p:cNvPr id="158" name="Arc 157">
              <a:extLst>
                <a:ext uri="{FF2B5EF4-FFF2-40B4-BE49-F238E27FC236}">
                  <a16:creationId xmlns:a16="http://schemas.microsoft.com/office/drawing/2014/main" id="{2B1BD68C-6013-D6B2-4FC2-B4EE3B3E5ABA}"/>
                </a:ext>
              </a:extLst>
            </p:cNvPr>
            <p:cNvSpPr/>
            <p:nvPr/>
          </p:nvSpPr>
          <p:spPr>
            <a:xfrm>
              <a:off x="8134667" y="4002576"/>
              <a:ext cx="2153603" cy="288437"/>
            </a:xfrm>
            <a:prstGeom prst="arc">
              <a:avLst>
                <a:gd name="adj1" fmla="val 18148433"/>
                <a:gd name="adj2" fmla="val 14527306"/>
              </a:avLst>
            </a:prstGeom>
            <a:noFill/>
            <a:ln w="19050" cap="flat" cmpd="sng" algn="ctr">
              <a:solidFill>
                <a:srgbClr val="44546A">
                  <a:lumMod val="50000"/>
                  <a:lumOff val="50000"/>
                </a:srgbClr>
              </a:solidFill>
              <a:prstDash val="solid"/>
              <a:miter lim="800000"/>
              <a:headEnd type="triangl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116586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295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9" name="TextBox 158">
                  <a:extLst>
                    <a:ext uri="{FF2B5EF4-FFF2-40B4-BE49-F238E27FC236}">
                      <a16:creationId xmlns:a16="http://schemas.microsoft.com/office/drawing/2014/main" id="{412FFE2F-1014-5E22-A400-8CA4D5989A42}"/>
                    </a:ext>
                  </a:extLst>
                </p:cNvPr>
                <p:cNvSpPr txBox="1"/>
                <p:nvPr/>
              </p:nvSpPr>
              <p:spPr>
                <a:xfrm>
                  <a:off x="7778788" y="3285929"/>
                  <a:ext cx="3700487" cy="79319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116586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20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E2841">
                                <a:lumMod val="50000"/>
                                <a:lumOff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𝑻</m:t>
                        </m:r>
                      </m:oMath>
                    </m:oMathPara>
                  </a14:m>
                  <a:endParaRPr kumimoji="0" lang="en-GB" sz="20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0E2841">
                        <a:lumMod val="50000"/>
                        <a:lumOff val="50000"/>
                      </a:srgbClr>
                    </a:solidFill>
                    <a:effectLst/>
                    <a:uLnTx/>
                    <a:uFillTx/>
                    <a:latin typeface="Aptos" panose="02110004020202020204"/>
                  </a:endParaRPr>
                </a:p>
              </p:txBody>
            </p:sp>
          </mc:Choice>
          <mc:Fallback xmlns="">
            <p:sp>
              <p:nvSpPr>
                <p:cNvPr id="159" name="TextBox 158">
                  <a:extLst>
                    <a:ext uri="{FF2B5EF4-FFF2-40B4-BE49-F238E27FC236}">
                      <a16:creationId xmlns:a16="http://schemas.microsoft.com/office/drawing/2014/main" id="{412FFE2F-1014-5E22-A400-8CA4D5989A4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78788" y="3285929"/>
                  <a:ext cx="3700487" cy="793190"/>
                </a:xfrm>
                <a:prstGeom prst="rect">
                  <a:avLst/>
                </a:prstGeom>
                <a:blipFill>
                  <a:blip r:embed="rId33"/>
                  <a:stretch>
                    <a:fillRect b="-6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id="{2130295E-05D4-43ED-E971-901AEDDF68AE}"/>
                </a:ext>
              </a:extLst>
            </p:cNvPr>
            <p:cNvCxnSpPr>
              <a:cxnSpLocks/>
            </p:cNvCxnSpPr>
            <p:nvPr/>
          </p:nvCxnSpPr>
          <p:spPr>
            <a:xfrm>
              <a:off x="9247902" y="3436858"/>
              <a:ext cx="0" cy="6555690"/>
            </a:xfrm>
            <a:prstGeom prst="line">
              <a:avLst/>
            </a:prstGeom>
            <a:noFill/>
            <a:ln w="12700" cap="flat" cmpd="sng" algn="ctr">
              <a:solidFill>
                <a:srgbClr val="4472C4"/>
              </a:solidFill>
              <a:prstDash val="lgDashDot"/>
              <a:miter lim="800000"/>
            </a:ln>
            <a:effectLst/>
          </p:spPr>
        </p:cxn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D087F3A8-7AF6-9E0B-2CC6-2F795804BE99}"/>
              </a:ext>
            </a:extLst>
          </p:cNvPr>
          <p:cNvGrpSpPr/>
          <p:nvPr/>
        </p:nvGrpSpPr>
        <p:grpSpPr>
          <a:xfrm>
            <a:off x="6586526" y="2965271"/>
            <a:ext cx="790729" cy="2901611"/>
            <a:chOff x="12670055" y="3204498"/>
            <a:chExt cx="2095017" cy="7687749"/>
          </a:xfrm>
        </p:grpSpPr>
        <p:grpSp>
          <p:nvGrpSpPr>
            <p:cNvPr id="170" name="Canvas 5">
              <a:extLst>
                <a:ext uri="{FF2B5EF4-FFF2-40B4-BE49-F238E27FC236}">
                  <a16:creationId xmlns:a16="http://schemas.microsoft.com/office/drawing/2014/main" id="{DBF1B908-05CC-2C03-FF11-B23F842094AB}"/>
                </a:ext>
              </a:extLst>
            </p:cNvPr>
            <p:cNvGrpSpPr/>
            <p:nvPr/>
          </p:nvGrpSpPr>
          <p:grpSpPr>
            <a:xfrm>
              <a:off x="12670055" y="4318166"/>
              <a:ext cx="1455287" cy="5619378"/>
              <a:chOff x="246866" y="180000"/>
              <a:chExt cx="377542" cy="1457825"/>
            </a:xfrm>
          </p:grpSpPr>
          <p:sp>
            <p:nvSpPr>
              <p:cNvPr id="180" name="Cylinder 179">
                <a:extLst>
                  <a:ext uri="{FF2B5EF4-FFF2-40B4-BE49-F238E27FC236}">
                    <a16:creationId xmlns:a16="http://schemas.microsoft.com/office/drawing/2014/main" id="{92D15477-7C30-4254-7CBE-FA80700BBB36}"/>
                  </a:ext>
                </a:extLst>
              </p:cNvPr>
              <p:cNvSpPr/>
              <p:nvPr/>
            </p:nvSpPr>
            <p:spPr>
              <a:xfrm>
                <a:off x="246866" y="1308895"/>
                <a:ext cx="377542" cy="328930"/>
              </a:xfrm>
              <a:prstGeom prst="can">
                <a:avLst>
                  <a:gd name="adj" fmla="val 35481"/>
                </a:avLst>
              </a:prstGeom>
              <a:solidFill>
                <a:srgbClr val="E97132"/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="horz" wrap="square" lIns="116586" tIns="58293" rIns="116586" bIns="5829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116586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295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</a:endParaRPr>
              </a:p>
            </p:txBody>
          </p:sp>
          <p:sp>
            <p:nvSpPr>
              <p:cNvPr id="181" name="Cylinder 180">
                <a:extLst>
                  <a:ext uri="{FF2B5EF4-FFF2-40B4-BE49-F238E27FC236}">
                    <a16:creationId xmlns:a16="http://schemas.microsoft.com/office/drawing/2014/main" id="{6DF50B40-4187-E13F-6F77-515F7D976CE3}"/>
                  </a:ext>
                </a:extLst>
              </p:cNvPr>
              <p:cNvSpPr/>
              <p:nvPr/>
            </p:nvSpPr>
            <p:spPr>
              <a:xfrm>
                <a:off x="271820" y="196249"/>
                <a:ext cx="326849" cy="1258570"/>
              </a:xfrm>
              <a:prstGeom prst="can">
                <a:avLst/>
              </a:prstGeom>
              <a:blipFill>
                <a:blip r:embed="rId6">
                  <a:extLst>
                    <a:ext uri="{837473B0-CC2E-450A-ABE3-18F120FF3D39}">
                      <a1611:picAttrSrcUrl xmlns:a1611="http://schemas.microsoft.com/office/drawing/2016/11/main" r:id="rId8"/>
                    </a:ext>
                  </a:extLst>
                </a:blip>
                <a:stretch>
                  <a:fillRect l="-61016" r="-101446"/>
                </a:stretch>
              </a:blipFill>
              <a:ln w="76200" cap="flat" cmpd="sng" algn="ctr">
                <a:solidFill>
                  <a:srgbClr val="E97132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116586" tIns="58293" rIns="116586" bIns="5829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116586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295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</a:endParaRPr>
              </a:p>
            </p:txBody>
          </p:sp>
          <p:sp>
            <p:nvSpPr>
              <p:cNvPr id="182" name="Cylinder 181">
                <a:extLst>
                  <a:ext uri="{FF2B5EF4-FFF2-40B4-BE49-F238E27FC236}">
                    <a16:creationId xmlns:a16="http://schemas.microsoft.com/office/drawing/2014/main" id="{8E4984C7-CC1E-6EA5-C9C7-9FFDE923B853}"/>
                  </a:ext>
                </a:extLst>
              </p:cNvPr>
              <p:cNvSpPr/>
              <p:nvPr/>
            </p:nvSpPr>
            <p:spPr>
              <a:xfrm>
                <a:off x="254595" y="180000"/>
                <a:ext cx="365300" cy="274320"/>
              </a:xfrm>
              <a:prstGeom prst="can">
                <a:avLst/>
              </a:prstGeom>
              <a:solidFill>
                <a:srgbClr val="E97132"/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="horz" wrap="square" lIns="116586" tIns="58293" rIns="116586" bIns="5829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116586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295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1" name="TextBox 170">
                  <a:extLst>
                    <a:ext uri="{FF2B5EF4-FFF2-40B4-BE49-F238E27FC236}">
                      <a16:creationId xmlns:a16="http://schemas.microsoft.com/office/drawing/2014/main" id="{EE99A9D2-9094-ED76-A920-62548D5DA0A8}"/>
                    </a:ext>
                  </a:extLst>
                </p:cNvPr>
                <p:cNvSpPr txBox="1"/>
                <p:nvPr/>
              </p:nvSpPr>
              <p:spPr>
                <a:xfrm>
                  <a:off x="12678331" y="3204498"/>
                  <a:ext cx="2086741" cy="81544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116586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20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E2841">
                                <a:lumMod val="50000"/>
                                <a:lumOff val="50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𝑻</m:t>
                        </m:r>
                      </m:oMath>
                    </m:oMathPara>
                  </a14:m>
                  <a:endParaRPr kumimoji="0" lang="en-GB" sz="20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0E2841">
                        <a:lumMod val="50000"/>
                        <a:lumOff val="50000"/>
                      </a:srgbClr>
                    </a:solidFill>
                    <a:effectLst/>
                    <a:uLnTx/>
                    <a:uFillTx/>
                    <a:latin typeface="Aptos" panose="02110004020202020204"/>
                  </a:endParaRPr>
                </a:p>
              </p:txBody>
            </p:sp>
          </mc:Choice>
          <mc:Fallback xmlns="">
            <p:sp>
              <p:nvSpPr>
                <p:cNvPr id="171" name="TextBox 170">
                  <a:extLst>
                    <a:ext uri="{FF2B5EF4-FFF2-40B4-BE49-F238E27FC236}">
                      <a16:creationId xmlns:a16="http://schemas.microsoft.com/office/drawing/2014/main" id="{EE99A9D2-9094-ED76-A920-62548D5DA0A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678331" y="3204498"/>
                  <a:ext cx="2086741" cy="815448"/>
                </a:xfrm>
                <a:prstGeom prst="rect">
                  <a:avLst/>
                </a:prstGeom>
                <a:blipFill>
                  <a:blip r:embed="rId34"/>
                  <a:stretch>
                    <a:fillRect b="-6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72" name="Group 171">
              <a:extLst>
                <a:ext uri="{FF2B5EF4-FFF2-40B4-BE49-F238E27FC236}">
                  <a16:creationId xmlns:a16="http://schemas.microsoft.com/office/drawing/2014/main" id="{3F62881C-6662-9E5C-03E3-61C4C1D7CA26}"/>
                </a:ext>
              </a:extLst>
            </p:cNvPr>
            <p:cNvGrpSpPr/>
            <p:nvPr/>
          </p:nvGrpSpPr>
          <p:grpSpPr>
            <a:xfrm>
              <a:off x="12710916" y="3449003"/>
              <a:ext cx="1386111" cy="7443244"/>
              <a:chOff x="12710916" y="3449003"/>
              <a:chExt cx="1386111" cy="7443244"/>
            </a:xfrm>
          </p:grpSpPr>
          <p:grpSp>
            <p:nvGrpSpPr>
              <p:cNvPr id="173" name="Group 172">
                <a:extLst>
                  <a:ext uri="{FF2B5EF4-FFF2-40B4-BE49-F238E27FC236}">
                    <a16:creationId xmlns:a16="http://schemas.microsoft.com/office/drawing/2014/main" id="{38C0EC43-DC44-6D79-D373-A1EF2541C0FA}"/>
                  </a:ext>
                </a:extLst>
              </p:cNvPr>
              <p:cNvGrpSpPr/>
              <p:nvPr/>
            </p:nvGrpSpPr>
            <p:grpSpPr>
              <a:xfrm rot="16200000">
                <a:off x="13047835" y="9352824"/>
                <a:ext cx="712273" cy="1386111"/>
                <a:chOff x="3841145" y="1440450"/>
                <a:chExt cx="1105050" cy="1122984"/>
              </a:xfrm>
            </p:grpSpPr>
            <p:cxnSp>
              <p:nvCxnSpPr>
                <p:cNvPr id="177" name="Straight Connector 176">
                  <a:extLst>
                    <a:ext uri="{FF2B5EF4-FFF2-40B4-BE49-F238E27FC236}">
                      <a16:creationId xmlns:a16="http://schemas.microsoft.com/office/drawing/2014/main" id="{C685E4C0-02E5-9C95-DBA4-09392BB2DCB3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10800000" flipH="1">
                  <a:off x="3860942" y="2563434"/>
                  <a:ext cx="1085253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78" name="Straight Arrow Connector 177">
                  <a:extLst>
                    <a:ext uri="{FF2B5EF4-FFF2-40B4-BE49-F238E27FC236}">
                      <a16:creationId xmlns:a16="http://schemas.microsoft.com/office/drawing/2014/main" id="{DEA7899A-1D4F-1D55-00C0-C1159CD25AF9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4211545" y="1445499"/>
                  <a:ext cx="0" cy="1102792"/>
                </a:xfrm>
                <a:prstGeom prst="straightConnector1">
                  <a:avLst/>
                </a:prstGeom>
                <a:noFill/>
                <a:ln w="9525" cap="flat" cmpd="sng" algn="ctr">
                  <a:solidFill>
                    <a:srgbClr val="FFC000"/>
                  </a:solidFill>
                  <a:prstDash val="solid"/>
                  <a:round/>
                  <a:headEnd type="triangle" w="med" len="med"/>
                  <a:tailEnd type="triangle" w="med" len="med"/>
                </a:ln>
                <a:effectLst/>
              </p:spPr>
            </p:cxnSp>
            <p:cxnSp>
              <p:nvCxnSpPr>
                <p:cNvPr id="179" name="Straight Connector 178">
                  <a:extLst>
                    <a:ext uri="{FF2B5EF4-FFF2-40B4-BE49-F238E27FC236}">
                      <a16:creationId xmlns:a16="http://schemas.microsoft.com/office/drawing/2014/main" id="{B114BD2C-82E9-F907-17AD-8B8031A14DC3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10800000" flipH="1">
                  <a:off x="3841145" y="1440450"/>
                  <a:ext cx="1085255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</p:grpSp>
          <mc:AlternateContent xmlns:mc="http://schemas.openxmlformats.org/markup-compatibility/2006" xmlns:a14="http://schemas.microsoft.com/office/drawing/2010/main">
            <mc:Choice Requires="a14">
              <p:graphicFrame>
                <p:nvGraphicFramePr>
                  <p:cNvPr id="174" name="Object 173">
                    <a:extLst>
                      <a:ext uri="{FF2B5EF4-FFF2-40B4-BE49-F238E27FC236}">
                        <a16:creationId xmlns:a16="http://schemas.microsoft.com/office/drawing/2014/main" id="{AD655AB0-36C9-EF3A-3A49-87165BD86153}"/>
                      </a:ext>
                    </a:extLst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2944174238"/>
                      </p:ext>
                    </p:extLst>
                  </p:nvPr>
                </p:nvGraphicFramePr>
                <p:xfrm>
                  <a:off x="13171485" y="10103925"/>
                  <a:ext cx="702207" cy="788322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name="Equation" r:id="rId35" imgW="203040" imgH="228600" progId="Equation.DSMT4">
                          <p:embed/>
                        </p:oleObj>
                      </mc:Choice>
                      <mc:Fallback>
                        <p:oleObj name="Equation" r:id="rId35" imgW="203040" imgH="228600" progId="Equation.DSMT4">
                          <p:embed/>
                          <p:pic>
                            <p:nvPicPr>
                              <p:cNvPr id="62" name="Object 61">
                                <a:extLst>
                                  <a:ext uri="{FF2B5EF4-FFF2-40B4-BE49-F238E27FC236}">
                                    <a16:creationId xmlns:a16="http://schemas.microsoft.com/office/drawing/2014/main" id="{AD655AB0-36C9-EF3A-3A49-87165BD86153}"/>
                                  </a:ext>
                                </a:extLst>
                              </p:cNvPr>
                              <p:cNvPicPr/>
                              <p:nvPr/>
                            </p:nvPicPr>
                            <p:blipFill>
                              <a:blip r:embed="rId36"/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13171485" y="10103925"/>
                                <a:ext cx="702207" cy="788322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Choice>
            <mc:Fallback xmlns="">
              <p:graphicFrame>
                <p:nvGraphicFramePr>
                  <p:cNvPr id="174" name="Object 173">
                    <a:extLst>
                      <a:ext uri="{FF2B5EF4-FFF2-40B4-BE49-F238E27FC236}">
                        <a16:creationId xmlns:a16="http://schemas.microsoft.com/office/drawing/2014/main" id="{AD655AB0-36C9-EF3A-3A49-87165BD86153}"/>
                      </a:ext>
                    </a:extLst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2944174238"/>
                      </p:ext>
                    </p:extLst>
                  </p:nvPr>
                </p:nvGraphicFramePr>
                <p:xfrm>
                  <a:off x="13171485" y="10103925"/>
                  <a:ext cx="702207" cy="788322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name="Equation" r:id="rId37" imgW="203040" imgH="228600" progId="Equation.DSMT4">
                          <p:embed/>
                        </p:oleObj>
                      </mc:Choice>
                      <mc:Fallback>
                        <p:oleObj name="Equation" r:id="rId37" imgW="203040" imgH="228600" progId="Equation.DSMT4">
                          <p:embed/>
                          <p:pic>
                            <p:nvPicPr>
                              <p:cNvPr id="62" name="Object 61">
                                <a:extLst>
                                  <a:ext uri="{FF2B5EF4-FFF2-40B4-BE49-F238E27FC236}">
                                    <a16:creationId xmlns:a16="http://schemas.microsoft.com/office/drawing/2014/main" id="{AD655AB0-36C9-EF3A-3A49-87165BD86153}"/>
                                  </a:ext>
                                </a:extLst>
                              </p:cNvPr>
                              <p:cNvPicPr/>
                              <p:nvPr/>
                            </p:nvPicPr>
                            <p:blipFill>
                              <a:blip r:embed="rId38"/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13171485" y="10103925"/>
                                <a:ext cx="702207" cy="788322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Fallback>
          </mc:AlternateContent>
          <p:sp>
            <p:nvSpPr>
              <p:cNvPr id="175" name="Arc 174">
                <a:extLst>
                  <a:ext uri="{FF2B5EF4-FFF2-40B4-BE49-F238E27FC236}">
                    <a16:creationId xmlns:a16="http://schemas.microsoft.com/office/drawing/2014/main" id="{371B84E6-F5A5-61EA-DBFF-945F50BD045C}"/>
                  </a:ext>
                </a:extLst>
              </p:cNvPr>
              <p:cNvSpPr/>
              <p:nvPr/>
            </p:nvSpPr>
            <p:spPr>
              <a:xfrm>
                <a:off x="12791630" y="3970191"/>
                <a:ext cx="1214438" cy="337014"/>
              </a:xfrm>
              <a:prstGeom prst="arc">
                <a:avLst>
                  <a:gd name="adj1" fmla="val 18148433"/>
                  <a:gd name="adj2" fmla="val 14527306"/>
                </a:avLst>
              </a:prstGeom>
              <a:noFill/>
              <a:ln w="19050" cap="flat" cmpd="sng" algn="ctr">
                <a:solidFill>
                  <a:srgbClr val="44546A">
                    <a:lumMod val="50000"/>
                    <a:lumOff val="50000"/>
                  </a:srgbClr>
                </a:solidFill>
                <a:prstDash val="solid"/>
                <a:miter lim="800000"/>
                <a:headEnd type="triangl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16586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295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cxnSp>
            <p:nvCxnSpPr>
              <p:cNvPr id="176" name="Straight Connector 175">
                <a:extLst>
                  <a:ext uri="{FF2B5EF4-FFF2-40B4-BE49-F238E27FC236}">
                    <a16:creationId xmlns:a16="http://schemas.microsoft.com/office/drawing/2014/main" id="{EAE1CA13-BBF1-6BE4-B046-10D89B6B3D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425567" y="3449003"/>
                <a:ext cx="0" cy="6555690"/>
              </a:xfrm>
              <a:prstGeom prst="line">
                <a:avLst/>
              </a:prstGeom>
              <a:noFill/>
              <a:ln w="12700" cap="flat" cmpd="sng" algn="ctr">
                <a:solidFill>
                  <a:srgbClr val="4472C4"/>
                </a:solidFill>
                <a:prstDash val="lgDashDot"/>
                <a:miter lim="800000"/>
              </a:ln>
              <a:effectLst/>
            </p:spPr>
          </p:cxnSp>
        </p:grpSp>
      </p:grpSp>
    </p:spTree>
    <p:extLst>
      <p:ext uri="{BB962C8B-B14F-4D97-AF65-F5344CB8AC3E}">
        <p14:creationId xmlns:p14="http://schemas.microsoft.com/office/powerpoint/2010/main" val="16041654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641B9E-E857-A88D-1184-F64849FDB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6913" y="6148388"/>
            <a:ext cx="2539339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it-IT" altLang="en-US"/>
              <a:t>Pagina </a:t>
            </a:r>
            <a:fld id="{2780327B-D601-4ACF-BB2C-9F603DCDF26D}" type="slidenum">
              <a:rPr lang="it-IT" altLang="en-US" smtClean="0"/>
              <a:pPr>
                <a:defRPr/>
              </a:pPr>
              <a:t>14</a:t>
            </a:fld>
            <a:endParaRPr lang="it-IT" alt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9D6FF4E-F763-420F-AE01-2ED3396E2759}"/>
              </a:ext>
            </a:extLst>
          </p:cNvPr>
          <p:cNvSpPr txBox="1">
            <a:spLocks/>
          </p:cNvSpPr>
          <p:nvPr/>
        </p:nvSpPr>
        <p:spPr bwMode="auto">
          <a:xfrm>
            <a:off x="612619" y="207501"/>
            <a:ext cx="10969943" cy="711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8224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Methodology</a:t>
            </a:r>
            <a:endParaRPr lang="en-US" dirty="0"/>
          </a:p>
          <a:p>
            <a:r>
              <a:rPr lang="en-US" dirty="0"/>
              <a:t>Homogenization of 3D Model</a:t>
            </a:r>
          </a:p>
          <a:p>
            <a:endParaRPr lang="en-US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5F4793AF-6BE2-C1D0-76EE-BB4942C130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206" y="1043898"/>
            <a:ext cx="5566436" cy="1397464"/>
          </a:xfrm>
        </p:spPr>
        <p:txBody>
          <a:bodyPr/>
          <a:lstStyle/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Bio-inspired 3D microstructures such as gyroids and other Triply Periodic Minimal Surfaces (TPMS) can be employed for designing GBR bone scaffolds.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Studying the impact of changes in microstructural architecture which reflects in the equivalent micropolar parameters.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The unit cell design, porous structure and CAD model are developed using nTop software.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Final 3D meshed part is imported in COMSOL for further FEM analyses.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F510CCC-AF90-1992-A15D-AB4495C58144}"/>
              </a:ext>
            </a:extLst>
          </p:cNvPr>
          <p:cNvGrpSpPr/>
          <p:nvPr/>
        </p:nvGrpSpPr>
        <p:grpSpPr>
          <a:xfrm>
            <a:off x="6309752" y="680475"/>
            <a:ext cx="2884631" cy="4837725"/>
            <a:chOff x="-240742" y="-295482"/>
            <a:chExt cx="2776212" cy="4838803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6FD9588-A7EB-65EB-33FC-E3344F1F3499}"/>
                </a:ext>
              </a:extLst>
            </p:cNvPr>
            <p:cNvSpPr/>
            <p:nvPr/>
          </p:nvSpPr>
          <p:spPr>
            <a:xfrm>
              <a:off x="-240742" y="-63995"/>
              <a:ext cx="2765863" cy="4607316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99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56376C0-B572-8604-ED05-9319FC20C7D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262626"/>
                </a:clrFrom>
                <a:clrTo>
                  <a:srgbClr val="262626">
                    <a:alpha val="0"/>
                  </a:srgbClr>
                </a:clrTo>
              </a:clrChange>
            </a:blip>
            <a:srcRect l="8709" t="3100" r="9220" b="2007"/>
            <a:stretch/>
          </p:blipFill>
          <p:spPr>
            <a:xfrm>
              <a:off x="-178680" y="318257"/>
              <a:ext cx="1813855" cy="4126718"/>
            </a:xfrm>
            <a:prstGeom prst="rect">
              <a:avLst/>
            </a:prstGeom>
          </p:spPr>
        </p:pic>
        <p:pic>
          <p:nvPicPr>
            <p:cNvPr id="16" name="Picture 15" descr="A close up of a logo&#10;&#10;Description automatically generated">
              <a:extLst>
                <a:ext uri="{FF2B5EF4-FFF2-40B4-BE49-F238E27FC236}">
                  <a16:creationId xmlns:a16="http://schemas.microsoft.com/office/drawing/2014/main" id="{AC8B5AE3-77CA-CC90-A3A2-5D2BB909AC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213" b="23110"/>
            <a:stretch/>
          </p:blipFill>
          <p:spPr>
            <a:xfrm>
              <a:off x="-231778" y="-295482"/>
              <a:ext cx="1765973" cy="526627"/>
            </a:xfrm>
            <a:prstGeom prst="rect">
              <a:avLst/>
            </a:prstGeom>
            <a:ln>
              <a:solidFill>
                <a:srgbClr val="C00000"/>
              </a:solidFill>
            </a:ln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A7A529DF-DE08-F64F-16A7-3FC9470D5D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 l="11767" r="76595" b="48370"/>
            <a:stretch/>
          </p:blipFill>
          <p:spPr>
            <a:xfrm>
              <a:off x="1490006" y="1451981"/>
              <a:ext cx="913724" cy="1554826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E1393F55-DA14-AD31-A8EC-3050AB8E63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 l="23634" r="63754" b="48370"/>
            <a:stretch/>
          </p:blipFill>
          <p:spPr>
            <a:xfrm>
              <a:off x="1545268" y="2763562"/>
              <a:ext cx="990202" cy="1554826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65A3CD38-295C-88D9-8B24-2BCF801F62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 r="87652" b="48370"/>
            <a:stretch/>
          </p:blipFill>
          <p:spPr>
            <a:xfrm>
              <a:off x="1555617" y="197558"/>
              <a:ext cx="969504" cy="1554826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607BA2B-11DA-746A-470A-FA39533A0EB6}"/>
              </a:ext>
            </a:extLst>
          </p:cNvPr>
          <p:cNvGrpSpPr/>
          <p:nvPr/>
        </p:nvGrpSpPr>
        <p:grpSpPr>
          <a:xfrm>
            <a:off x="9334559" y="613174"/>
            <a:ext cx="2820014" cy="4896592"/>
            <a:chOff x="760412" y="1505015"/>
            <a:chExt cx="3112399" cy="541255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EC8A98A-3FCE-567F-2A04-B78EE51D1793}"/>
                </a:ext>
              </a:extLst>
            </p:cNvPr>
            <p:cNvSpPr/>
            <p:nvPr/>
          </p:nvSpPr>
          <p:spPr>
            <a:xfrm>
              <a:off x="760412" y="1835229"/>
              <a:ext cx="3069605" cy="507878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F62F0102-D929-A12D-F98F-BCC5FA5929C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9494" r="17043" b="-1339"/>
            <a:stretch/>
          </p:blipFill>
          <p:spPr>
            <a:xfrm>
              <a:off x="901800" y="2111384"/>
              <a:ext cx="2971011" cy="4806181"/>
            </a:xfrm>
            <a:prstGeom prst="rect">
              <a:avLst/>
            </a:prstGeom>
          </p:spPr>
        </p:pic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629DC79C-A43F-EC33-40EB-5AC7ECD8B297}"/>
                </a:ext>
              </a:extLst>
            </p:cNvPr>
            <p:cNvGrpSpPr/>
            <p:nvPr/>
          </p:nvGrpSpPr>
          <p:grpSpPr>
            <a:xfrm>
              <a:off x="760413" y="1505015"/>
              <a:ext cx="2764831" cy="845574"/>
              <a:chOff x="2625213" y="374970"/>
              <a:chExt cx="2764831" cy="845574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CECEFE06-13F1-FF5A-F999-9FDF7B539430}"/>
                  </a:ext>
                </a:extLst>
              </p:cNvPr>
              <p:cNvSpPr/>
              <p:nvPr/>
            </p:nvSpPr>
            <p:spPr>
              <a:xfrm>
                <a:off x="2625213" y="374970"/>
                <a:ext cx="2764830" cy="84557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1254473C-B76A-D191-879B-650637B4A8D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625213" y="374970"/>
                <a:ext cx="2764831" cy="838534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87463D26-7444-77F8-431B-F79B63CABD49}"/>
              </a:ext>
            </a:extLst>
          </p:cNvPr>
          <p:cNvSpPr txBox="1"/>
          <p:nvPr/>
        </p:nvSpPr>
        <p:spPr>
          <a:xfrm>
            <a:off x="6807200" y="5597567"/>
            <a:ext cx="1929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CAD Model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1F817A1-FB73-C2EB-8733-B42B3465C415}"/>
              </a:ext>
            </a:extLst>
          </p:cNvPr>
          <p:cNvSpPr txBox="1"/>
          <p:nvPr/>
        </p:nvSpPr>
        <p:spPr>
          <a:xfrm>
            <a:off x="9843762" y="5576682"/>
            <a:ext cx="1929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FEM Tests</a:t>
            </a:r>
          </a:p>
        </p:txBody>
      </p:sp>
    </p:spTree>
    <p:extLst>
      <p:ext uri="{BB962C8B-B14F-4D97-AF65-F5344CB8AC3E}">
        <p14:creationId xmlns:p14="http://schemas.microsoft.com/office/powerpoint/2010/main" val="3072643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A61283D-51AA-A5AD-74B5-6F47E75090C6}"/>
              </a:ext>
            </a:extLst>
          </p:cNvPr>
          <p:cNvSpPr txBox="1">
            <a:spLocks/>
          </p:cNvSpPr>
          <p:nvPr/>
        </p:nvSpPr>
        <p:spPr bwMode="auto">
          <a:xfrm>
            <a:off x="612619" y="1270620"/>
            <a:ext cx="11346144" cy="10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22433"/>
              </a:buClr>
              <a:buChar char="•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562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981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77800" algn="justLow">
              <a:buFont typeface="Wingdings" panose="05000000000000000000" pitchFamily="2" charset="2"/>
              <a:buChar char="§"/>
            </a:pPr>
            <a:endParaRPr lang="en-GB" sz="7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Multiplying balance equations by the test functions, integrating over computational domain D</a:t>
            </a:r>
          </a:p>
          <a:p>
            <a:pPr algn="justLow">
              <a:buFont typeface="Wingdings" panose="05000000000000000000" pitchFamily="2" charset="2"/>
              <a:buChar char="§"/>
            </a:pPr>
            <a:endParaRPr lang="en-US" sz="20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endParaRPr lang="en-US" sz="20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endParaRPr lang="en-US" sz="20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endParaRPr lang="en-US" sz="20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endParaRPr lang="en-US" sz="16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Based on the product rule of derivatives:</a:t>
            </a:r>
          </a:p>
          <a:p>
            <a:pPr algn="justLow">
              <a:buFont typeface="Wingdings" panose="05000000000000000000" pitchFamily="2" charset="2"/>
              <a:buChar char="§"/>
            </a:pPr>
            <a:endParaRPr lang="en-US" sz="20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endParaRPr lang="en-US" sz="2000" dirty="0">
              <a:latin typeface="FuturaStd-Book"/>
            </a:endParaRPr>
          </a:p>
          <a:p>
            <a:pPr marL="0" indent="0" algn="justLow">
              <a:buNone/>
            </a:pPr>
            <a:r>
              <a:rPr lang="en-US" sz="2000" dirty="0">
                <a:latin typeface="FuturaStd-Book"/>
              </a:rPr>
              <a:t> </a:t>
            </a:r>
            <a:endParaRPr lang="en-GB" sz="2000" dirty="0">
              <a:latin typeface="FuturaStd-Book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993D487-57A8-168F-D4F1-4BB768F5F7D2}"/>
              </a:ext>
            </a:extLst>
          </p:cNvPr>
          <p:cNvSpPr/>
          <p:nvPr/>
        </p:nvSpPr>
        <p:spPr bwMode="auto">
          <a:xfrm>
            <a:off x="2677248" y="1973982"/>
            <a:ext cx="3285630" cy="175882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A601760-2DFC-AEFD-B22B-22FCDE171B1B}"/>
              </a:ext>
            </a:extLst>
          </p:cNvPr>
          <p:cNvSpPr/>
          <p:nvPr/>
        </p:nvSpPr>
        <p:spPr bwMode="auto">
          <a:xfrm>
            <a:off x="4589992" y="1983220"/>
            <a:ext cx="1370342" cy="321342"/>
          </a:xfrm>
          <a:prstGeom prst="rect">
            <a:avLst/>
          </a:prstGeom>
          <a:solidFill>
            <a:srgbClr val="DCEFF0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744AFEE-68D6-59CE-30C1-2D23150904E5}"/>
              </a:ext>
            </a:extLst>
          </p:cNvPr>
          <p:cNvSpPr/>
          <p:nvPr/>
        </p:nvSpPr>
        <p:spPr bwMode="auto">
          <a:xfrm>
            <a:off x="6229123" y="1978187"/>
            <a:ext cx="5729640" cy="177625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29EBA73-7204-5320-66F8-84EE9BA43B8B}"/>
              </a:ext>
            </a:extLst>
          </p:cNvPr>
          <p:cNvSpPr/>
          <p:nvPr/>
        </p:nvSpPr>
        <p:spPr bwMode="auto">
          <a:xfrm>
            <a:off x="10590201" y="1973982"/>
            <a:ext cx="1370342" cy="321342"/>
          </a:xfrm>
          <a:prstGeom prst="rect">
            <a:avLst/>
          </a:prstGeom>
          <a:solidFill>
            <a:srgbClr val="DCEFF0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0318DB-77E7-4F57-9034-3F58330CD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altLang="en-US"/>
              <a:t>Pagina </a:t>
            </a:r>
            <a:fld id="{2780327B-D601-4ACF-BB2C-9F603DCDF26D}" type="slidenum">
              <a:rPr lang="it-IT" altLang="en-US" smtClean="0"/>
              <a:pPr>
                <a:defRPr/>
              </a:pPr>
              <a:t>15</a:t>
            </a:fld>
            <a:endParaRPr lang="it-IT" alt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76D029C-1C5D-6947-844E-D77C65708647}"/>
              </a:ext>
            </a:extLst>
          </p:cNvPr>
          <p:cNvSpPr txBox="1"/>
          <p:nvPr/>
        </p:nvSpPr>
        <p:spPr>
          <a:xfrm>
            <a:off x="4153890" y="1920705"/>
            <a:ext cx="20505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PTimes"/>
                <a:ea typeface="Calibri" panose="020F0502020204030204" pitchFamily="34" charset="0"/>
                <a:cs typeface="AdvPTimes"/>
              </a:rPr>
              <a:t>Strong Form</a:t>
            </a:r>
            <a:endParaRPr lang="en-GB" dirty="0">
              <a:latin typeface="AdvPTimes"/>
              <a:ea typeface="Calibri" panose="020F0502020204030204" pitchFamily="34" charset="0"/>
              <a:cs typeface="AdvPTimes"/>
            </a:endParaRPr>
          </a:p>
        </p:txBody>
      </p:sp>
      <p:sp>
        <p:nvSpPr>
          <p:cNvPr id="37" name="Callout: Right Arrow 36">
            <a:extLst>
              <a:ext uri="{FF2B5EF4-FFF2-40B4-BE49-F238E27FC236}">
                <a16:creationId xmlns:a16="http://schemas.microsoft.com/office/drawing/2014/main" id="{7772BC3A-4537-E376-537C-AFA39214B5F7}"/>
              </a:ext>
            </a:extLst>
          </p:cNvPr>
          <p:cNvSpPr/>
          <p:nvPr/>
        </p:nvSpPr>
        <p:spPr bwMode="auto">
          <a:xfrm>
            <a:off x="837399" y="2302408"/>
            <a:ext cx="1770734" cy="1293266"/>
          </a:xfrm>
          <a:prstGeom prst="rightArrowCallout">
            <a:avLst>
              <a:gd name="adj1" fmla="val 80695"/>
              <a:gd name="adj2" fmla="val 50000"/>
              <a:gd name="adj3" fmla="val 30685"/>
              <a:gd name="adj4" fmla="val 70191"/>
            </a:avLst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571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200" b="1" dirty="0">
                <a:latin typeface="AdvPTimes"/>
                <a:ea typeface="Calibri" panose="020F0502020204030204" pitchFamily="34" charset="0"/>
                <a:cs typeface="AdvPTimes"/>
              </a:rPr>
              <a:t>Balance Equations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54B6ECF-37C2-B801-5D7B-1B2369B5A534}"/>
              </a:ext>
            </a:extLst>
          </p:cNvPr>
          <p:cNvSpPr txBox="1"/>
          <p:nvPr/>
        </p:nvSpPr>
        <p:spPr>
          <a:xfrm>
            <a:off x="10191344" y="1930922"/>
            <a:ext cx="1865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PTimes"/>
                <a:ea typeface="Calibri" panose="020F0502020204030204" pitchFamily="34" charset="0"/>
                <a:cs typeface="AdvPTimes"/>
              </a:rPr>
              <a:t>Weak Form</a:t>
            </a:r>
            <a:endParaRPr lang="en-GB" dirty="0">
              <a:latin typeface="AdvPTimes"/>
              <a:ea typeface="Calibri" panose="020F0502020204030204" pitchFamily="34" charset="0"/>
              <a:cs typeface="AdvPTime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86874EA8-7A17-D069-DCE5-DD807D76B6A9}"/>
                  </a:ext>
                </a:extLst>
              </p:cNvPr>
              <p:cNvSpPr txBox="1"/>
              <p:nvPr/>
            </p:nvSpPr>
            <p:spPr>
              <a:xfrm>
                <a:off x="9652679" y="2812771"/>
                <a:ext cx="2371397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/>
                <a:r>
                  <a:rPr lang="en-GB" sz="1600" dirty="0">
                    <a:solidFill>
                      <a:srgbClr val="FF7F3F"/>
                    </a:solidFill>
                    <a:latin typeface="AdvPTimes"/>
                    <a:ea typeface="Calibri" panose="020F0502020204030204" pitchFamily="34" charset="0"/>
                    <a:cs typeface="AdvPTimes"/>
                  </a:rPr>
                  <a:t>Test Function for </a:t>
                </a:r>
                <a14:m>
                  <m:oMath xmlns:m="http://schemas.openxmlformats.org/officeDocument/2006/math">
                    <m:r>
                      <a:rPr lang="el-GR" sz="1600" b="1" i="1" dirty="0" smtClean="0">
                        <a:solidFill>
                          <a:srgbClr val="FF7F3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dvPTimes"/>
                      </a:rPr>
                      <m:t>𝜱</m:t>
                    </m:r>
                  </m:oMath>
                </a14:m>
                <a:endParaRPr lang="en-GB" sz="1600" b="1" dirty="0">
                  <a:solidFill>
                    <a:srgbClr val="FF7F3F"/>
                  </a:solidFill>
                  <a:latin typeface="AdvPTimes"/>
                  <a:ea typeface="Calibri" panose="020F0502020204030204" pitchFamily="34" charset="0"/>
                  <a:cs typeface="AdvPTimes"/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86874EA8-7A17-D069-DCE5-DD807D76B6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52679" y="2812771"/>
                <a:ext cx="2371397" cy="338554"/>
              </a:xfrm>
              <a:prstGeom prst="rect">
                <a:avLst/>
              </a:prstGeom>
              <a:blipFill>
                <a:blip r:embed="rId3"/>
                <a:stretch>
                  <a:fillRect t="-5357" b="-2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TextBox 51">
            <a:extLst>
              <a:ext uri="{FF2B5EF4-FFF2-40B4-BE49-F238E27FC236}">
                <a16:creationId xmlns:a16="http://schemas.microsoft.com/office/drawing/2014/main" id="{C4CD096B-ABEA-D671-8912-B8F514771036}"/>
              </a:ext>
            </a:extLst>
          </p:cNvPr>
          <p:cNvSpPr txBox="1"/>
          <p:nvPr/>
        </p:nvSpPr>
        <p:spPr>
          <a:xfrm>
            <a:off x="8309429" y="2017154"/>
            <a:ext cx="22514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sz="1600" dirty="0">
                <a:solidFill>
                  <a:srgbClr val="FF00FF"/>
                </a:solidFill>
                <a:latin typeface="AdvPTimes"/>
                <a:ea typeface="Calibri" panose="020F0502020204030204" pitchFamily="34" charset="0"/>
                <a:cs typeface="AdvPTimes"/>
              </a:rPr>
              <a:t>Test Function for </a:t>
            </a:r>
            <a:r>
              <a:rPr lang="en-US" sz="1600" b="1" dirty="0">
                <a:solidFill>
                  <a:srgbClr val="FF00F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</a:t>
            </a:r>
            <a:endParaRPr lang="en-GB" sz="1600" b="1" dirty="0">
              <a:solidFill>
                <a:srgbClr val="FF00FF"/>
              </a:solidFill>
              <a:latin typeface="AdvPTimes"/>
              <a:ea typeface="Calibri" panose="020F0502020204030204" pitchFamily="34" charset="0"/>
              <a:cs typeface="AdvPTimes"/>
            </a:endParaRPr>
          </a:p>
        </p:txBody>
      </p:sp>
      <p:sp>
        <p:nvSpPr>
          <p:cNvPr id="73" name="Title 1">
            <a:extLst>
              <a:ext uri="{FF2B5EF4-FFF2-40B4-BE49-F238E27FC236}">
                <a16:creationId xmlns:a16="http://schemas.microsoft.com/office/drawing/2014/main" id="{D211344F-224B-FF5C-18E8-AAF8D7053EA3}"/>
              </a:ext>
            </a:extLst>
          </p:cNvPr>
          <p:cNvSpPr txBox="1">
            <a:spLocks/>
          </p:cNvSpPr>
          <p:nvPr/>
        </p:nvSpPr>
        <p:spPr bwMode="auto">
          <a:xfrm>
            <a:off x="612619" y="207501"/>
            <a:ext cx="10969943" cy="711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8224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Methodology</a:t>
            </a:r>
            <a:endParaRPr lang="en-US" dirty="0"/>
          </a:p>
          <a:p>
            <a:r>
              <a:rPr lang="en-US" dirty="0"/>
              <a:t>FEM Micropolar Model in COMSOL Using PDE Weak Form</a:t>
            </a:r>
          </a:p>
        </p:txBody>
      </p:sp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4C900083-6B08-B790-A44C-B6F809C8D7D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8022254"/>
              </p:ext>
            </p:extLst>
          </p:nvPr>
        </p:nvGraphicFramePr>
        <p:xfrm>
          <a:off x="6326188" y="3057525"/>
          <a:ext cx="4348162" cy="696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81080" imgH="317160" progId="Equation.DSMT4">
                  <p:embed/>
                </p:oleObj>
              </mc:Choice>
              <mc:Fallback>
                <p:oleObj name="Equation" r:id="rId4" imgW="1981080" imgH="317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326188" y="3057525"/>
                        <a:ext cx="4348162" cy="696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Object 56">
            <a:extLst>
              <a:ext uri="{FF2B5EF4-FFF2-40B4-BE49-F238E27FC236}">
                <a16:creationId xmlns:a16="http://schemas.microsoft.com/office/drawing/2014/main" id="{3FDDA034-657C-99E8-C2F3-E1376EBFC49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2175703"/>
              </p:ext>
            </p:extLst>
          </p:nvPr>
        </p:nvGraphicFramePr>
        <p:xfrm>
          <a:off x="1051922" y="5185339"/>
          <a:ext cx="3562709" cy="64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879600" imgH="330200" progId="Equation.DSMT4">
                  <p:embed/>
                </p:oleObj>
              </mc:Choice>
              <mc:Fallback>
                <p:oleObj name="Equation" r:id="rId6" imgW="1879600" imgH="3302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1922" y="5185339"/>
                        <a:ext cx="3562709" cy="6400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" name="Object 68">
            <a:extLst>
              <a:ext uri="{FF2B5EF4-FFF2-40B4-BE49-F238E27FC236}">
                <a16:creationId xmlns:a16="http://schemas.microsoft.com/office/drawing/2014/main" id="{B36477AC-346A-EBE2-ED5D-44CB68C2EFF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0853524"/>
              </p:ext>
            </p:extLst>
          </p:nvPr>
        </p:nvGraphicFramePr>
        <p:xfrm>
          <a:off x="6319838" y="2260600"/>
          <a:ext cx="3046412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269720" imgH="317160" progId="Equation.DSMT4">
                  <p:embed/>
                </p:oleObj>
              </mc:Choice>
              <mc:Fallback>
                <p:oleObj name="Equation" r:id="rId8" imgW="1269720" imgH="317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319838" y="2260600"/>
                        <a:ext cx="3046412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" name="Object 70">
            <a:extLst>
              <a:ext uri="{FF2B5EF4-FFF2-40B4-BE49-F238E27FC236}">
                <a16:creationId xmlns:a16="http://schemas.microsoft.com/office/drawing/2014/main" id="{1CD7028D-F70C-F53E-3435-E4EE656AAB8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6348220"/>
              </p:ext>
            </p:extLst>
          </p:nvPr>
        </p:nvGraphicFramePr>
        <p:xfrm>
          <a:off x="1051922" y="4439425"/>
          <a:ext cx="3304117" cy="64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770740" imgH="343572" progId="Equation.DSMT4">
                  <p:embed/>
                </p:oleObj>
              </mc:Choice>
              <mc:Fallback>
                <p:oleObj name="Equation" r:id="rId10" imgW="1770740" imgH="343572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051922" y="4439425"/>
                        <a:ext cx="3304117" cy="640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" name="Object 75">
            <a:extLst>
              <a:ext uri="{FF2B5EF4-FFF2-40B4-BE49-F238E27FC236}">
                <a16:creationId xmlns:a16="http://schemas.microsoft.com/office/drawing/2014/main" id="{274E6E71-130D-573F-30CA-DB5D7EFD06D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9487237"/>
              </p:ext>
            </p:extLst>
          </p:nvPr>
        </p:nvGraphicFramePr>
        <p:xfrm>
          <a:off x="2862807" y="2412512"/>
          <a:ext cx="1528764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660113" imgH="203112" progId="Equation.DSMT4">
                  <p:embed/>
                </p:oleObj>
              </mc:Choice>
              <mc:Fallback>
                <p:oleObj name="Equation" r:id="rId12" imgW="660113" imgH="203112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2807" y="2412512"/>
                        <a:ext cx="1528764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" name="Object 76">
            <a:extLst>
              <a:ext uri="{FF2B5EF4-FFF2-40B4-BE49-F238E27FC236}">
                <a16:creationId xmlns:a16="http://schemas.microsoft.com/office/drawing/2014/main" id="{13755600-3B72-D523-864E-A0343C0E5B5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1310123"/>
              </p:ext>
            </p:extLst>
          </p:nvPr>
        </p:nvGraphicFramePr>
        <p:xfrm>
          <a:off x="2833277" y="3177944"/>
          <a:ext cx="2557464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129810" imgH="203112" progId="Equation.DSMT4">
                  <p:embed/>
                </p:oleObj>
              </mc:Choice>
              <mc:Fallback>
                <p:oleObj name="Equation" r:id="rId14" imgW="1129810" imgH="203112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3277" y="3177944"/>
                        <a:ext cx="2557464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0" name="Graphic 79" descr="Back with solid fill">
            <a:extLst>
              <a:ext uri="{FF2B5EF4-FFF2-40B4-BE49-F238E27FC236}">
                <a16:creationId xmlns:a16="http://schemas.microsoft.com/office/drawing/2014/main" id="{0D90E67A-594B-7A85-8346-71867DE7340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20561196">
            <a:off x="8479649" y="2127348"/>
            <a:ext cx="379311" cy="335395"/>
          </a:xfrm>
          <a:prstGeom prst="rect">
            <a:avLst/>
          </a:prstGeom>
        </p:spPr>
      </p:pic>
      <p:pic>
        <p:nvPicPr>
          <p:cNvPr id="81" name="Graphic 80" descr="Back with solid fill">
            <a:extLst>
              <a:ext uri="{FF2B5EF4-FFF2-40B4-BE49-F238E27FC236}">
                <a16:creationId xmlns:a16="http://schemas.microsoft.com/office/drawing/2014/main" id="{BA65EAAA-7451-980F-5106-3C68B1B6838F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 rot="20561196">
            <a:off x="9831881" y="2913797"/>
            <a:ext cx="379311" cy="335395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4F6A14C9-91B1-08F7-6E9C-AC72C0AE51E5}"/>
              </a:ext>
            </a:extLst>
          </p:cNvPr>
          <p:cNvGrpSpPr/>
          <p:nvPr/>
        </p:nvGrpSpPr>
        <p:grpSpPr>
          <a:xfrm>
            <a:off x="6327095" y="4321192"/>
            <a:ext cx="5621957" cy="1693217"/>
            <a:chOff x="6229121" y="4342964"/>
            <a:chExt cx="5621957" cy="1693217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56582741-D2C7-721B-72B2-74A4B17662F2}"/>
                </a:ext>
              </a:extLst>
            </p:cNvPr>
            <p:cNvSpPr/>
            <p:nvPr/>
          </p:nvSpPr>
          <p:spPr bwMode="auto">
            <a:xfrm>
              <a:off x="6229121" y="4342964"/>
              <a:ext cx="5621957" cy="1693217"/>
            </a:xfrm>
            <a:prstGeom prst="roundRect">
              <a:avLst>
                <a:gd name="adj" fmla="val 8624"/>
              </a:avLst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16" tIns="45708" rIns="91416" bIns="45708" numCol="1" rtlCol="0" anchor="t" anchorCtr="0" compatLnSpc="1">
              <a:prstTxWarp prst="textNoShape">
                <a:avLst/>
              </a:prstTxWarp>
            </a:bodyPr>
            <a:lstStyle/>
            <a:p>
              <a:pPr defTabSz="9141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  <p:graphicFrame>
          <p:nvGraphicFramePr>
            <p:cNvPr id="9" name="Object 8">
              <a:extLst>
                <a:ext uri="{FF2B5EF4-FFF2-40B4-BE49-F238E27FC236}">
                  <a16:creationId xmlns:a16="http://schemas.microsoft.com/office/drawing/2014/main" id="{870818AC-ADBA-DE75-605A-8EC4590AE5CD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97133481"/>
                </p:ext>
              </p:extLst>
            </p:nvPr>
          </p:nvGraphicFramePr>
          <p:xfrm>
            <a:off x="6316888" y="4390832"/>
            <a:ext cx="3783006" cy="7315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0" imgW="1723242" imgH="333838" progId="Equation.DSMT4">
                    <p:embed/>
                  </p:oleObj>
                </mc:Choice>
                <mc:Fallback>
                  <p:oleObj name="Equation" r:id="rId20" imgW="1723242" imgH="333838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1"/>
                        <a:stretch>
                          <a:fillRect/>
                        </a:stretch>
                      </p:blipFill>
                      <p:spPr>
                        <a:xfrm>
                          <a:off x="6316888" y="4390832"/>
                          <a:ext cx="3783006" cy="73152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Object 9">
              <a:extLst>
                <a:ext uri="{FF2B5EF4-FFF2-40B4-BE49-F238E27FC236}">
                  <a16:creationId xmlns:a16="http://schemas.microsoft.com/office/drawing/2014/main" id="{13FFC240-C764-8C16-5BF9-74A4F1036AD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45461964"/>
                </p:ext>
              </p:extLst>
            </p:nvPr>
          </p:nvGraphicFramePr>
          <p:xfrm>
            <a:off x="6336808" y="5293776"/>
            <a:ext cx="5514270" cy="7315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2" imgW="2513436" imgH="333838" progId="Equation.DSMT4">
                    <p:embed/>
                  </p:oleObj>
                </mc:Choice>
                <mc:Fallback>
                  <p:oleObj name="Equation" r:id="rId22" imgW="2513436" imgH="333838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3"/>
                        <a:stretch>
                          <a:fillRect/>
                        </a:stretch>
                      </p:blipFill>
                      <p:spPr>
                        <a:xfrm>
                          <a:off x="6336808" y="5293776"/>
                          <a:ext cx="5514270" cy="73152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C9745D3E-54A8-1D8D-9716-5FE939417188}"/>
              </a:ext>
            </a:extLst>
          </p:cNvPr>
          <p:cNvSpPr txBox="1">
            <a:spLocks/>
          </p:cNvSpPr>
          <p:nvPr/>
        </p:nvSpPr>
        <p:spPr bwMode="auto">
          <a:xfrm>
            <a:off x="6229123" y="3680025"/>
            <a:ext cx="5827534" cy="10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22433"/>
              </a:buClr>
              <a:buChar char="•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562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981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77800" algn="justLow">
              <a:buFont typeface="Wingdings" panose="05000000000000000000" pitchFamily="2" charset="2"/>
              <a:buChar char="§"/>
            </a:pPr>
            <a:endParaRPr lang="en-GB" sz="7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And by using the divergence theorem:</a:t>
            </a:r>
          </a:p>
          <a:p>
            <a:pPr marL="0" indent="0" algn="justLow">
              <a:buNone/>
            </a:pPr>
            <a:r>
              <a:rPr lang="en-US" sz="2000" dirty="0">
                <a:latin typeface="FuturaStd-Book"/>
              </a:rPr>
              <a:t> </a:t>
            </a:r>
            <a:endParaRPr lang="en-GB" sz="2000" dirty="0">
              <a:latin typeface="FuturaStd-Book"/>
            </a:endParaRPr>
          </a:p>
        </p:txBody>
      </p:sp>
    </p:spTree>
    <p:extLst>
      <p:ext uri="{BB962C8B-B14F-4D97-AF65-F5344CB8AC3E}">
        <p14:creationId xmlns:p14="http://schemas.microsoft.com/office/powerpoint/2010/main" val="21972693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0318DB-77E7-4F57-9034-3F58330CD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altLang="en-US"/>
              <a:t>Pagina </a:t>
            </a:r>
            <a:fld id="{2780327B-D601-4ACF-BB2C-9F603DCDF26D}" type="slidenum">
              <a:rPr lang="it-IT" altLang="en-US" smtClean="0"/>
              <a:pPr>
                <a:defRPr/>
              </a:pPr>
              <a:t>16</a:t>
            </a:fld>
            <a:endParaRPr lang="it-IT" altLang="en-US"/>
          </a:p>
        </p:txBody>
      </p:sp>
      <p:sp>
        <p:nvSpPr>
          <p:cNvPr id="73" name="Title 1">
            <a:extLst>
              <a:ext uri="{FF2B5EF4-FFF2-40B4-BE49-F238E27FC236}">
                <a16:creationId xmlns:a16="http://schemas.microsoft.com/office/drawing/2014/main" id="{D211344F-224B-FF5C-18E8-AAF8D7053EA3}"/>
              </a:ext>
            </a:extLst>
          </p:cNvPr>
          <p:cNvSpPr txBox="1">
            <a:spLocks/>
          </p:cNvSpPr>
          <p:nvPr/>
        </p:nvSpPr>
        <p:spPr bwMode="auto">
          <a:xfrm>
            <a:off x="612619" y="207501"/>
            <a:ext cx="10969943" cy="711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8224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Methodology</a:t>
            </a:r>
            <a:endParaRPr lang="en-US" dirty="0"/>
          </a:p>
          <a:p>
            <a:r>
              <a:rPr lang="en-US" dirty="0"/>
              <a:t>FEM Micropolar Model in COMSOL Using PDE Weak Form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A61283D-51AA-A5AD-74B5-6F47E75090C6}"/>
              </a:ext>
            </a:extLst>
          </p:cNvPr>
          <p:cNvSpPr txBox="1">
            <a:spLocks/>
          </p:cNvSpPr>
          <p:nvPr/>
        </p:nvSpPr>
        <p:spPr bwMode="auto">
          <a:xfrm>
            <a:off x="612619" y="1271387"/>
            <a:ext cx="7867352" cy="10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22433"/>
              </a:buClr>
              <a:buChar char="•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562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981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77800" algn="justLow">
              <a:buFont typeface="Wingdings" panose="05000000000000000000" pitchFamily="2" charset="2"/>
              <a:buChar char="§"/>
            </a:pPr>
            <a:endParaRPr lang="en-GB" sz="7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By using partial differential equation (PDE) modelling in COMSOL instead of traditional FE modelling, no user subroutine is required.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Various complex geometries, B.C., and loadings can be applied in a user-friendly graphical interface.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Visualisation of the results is convenient.</a:t>
            </a:r>
          </a:p>
          <a:p>
            <a:pPr algn="justLow">
              <a:buFont typeface="Wingdings" panose="05000000000000000000" pitchFamily="2" charset="2"/>
              <a:buChar char="§"/>
            </a:pPr>
            <a:endParaRPr lang="en-US" sz="20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endParaRPr lang="en-US" sz="20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endParaRPr lang="en-GB" sz="2000" dirty="0">
              <a:latin typeface="FuturaStd-Book"/>
            </a:endParaRPr>
          </a:p>
        </p:txBody>
      </p:sp>
      <p:sp>
        <p:nvSpPr>
          <p:cNvPr id="67" name="Rectangle 3">
            <a:extLst>
              <a:ext uri="{FF2B5EF4-FFF2-40B4-BE49-F238E27FC236}">
                <a16:creationId xmlns:a16="http://schemas.microsoft.com/office/drawing/2014/main" id="{33A86D70-E50C-BFDF-77C5-CE5C33DEAE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547" y="424057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C5B2FE-EC09-52E6-AF3B-F032846724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93578" y="1271387"/>
            <a:ext cx="3566081" cy="433024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BCC47EC-7A86-3A0E-8CD9-F5A8A96B95BF}"/>
              </a:ext>
            </a:extLst>
          </p:cNvPr>
          <p:cNvSpPr txBox="1"/>
          <p:nvPr/>
        </p:nvSpPr>
        <p:spPr>
          <a:xfrm>
            <a:off x="1032933" y="3457726"/>
            <a:ext cx="7447037" cy="88428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Arial" panose="020B0604020202020204" pitchFamily="34" charset="0"/>
              </a:rPr>
              <a:t>-(s11*test(ux)+s12*test(uy)+s21*test(vx)+s22*test(vy)</a:t>
            </a:r>
            <a:br>
              <a:rPr lang="en-GB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Arial" panose="020B0604020202020204" pitchFamily="34" charset="0"/>
              </a:rPr>
              <a:t>+s23*test(vz)+s31*test(wx)+s32*test(wy)+s33*test(wz))</a:t>
            </a:r>
            <a:b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Arial" panose="020B0604020202020204" pitchFamily="34" charset="0"/>
              </a:rPr>
              <a:t>+ p1*test(u)+p2*test(v)+p3*test(w)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Graphic 6" descr="Back with solid fill">
            <a:extLst>
              <a:ext uri="{FF2B5EF4-FFF2-40B4-BE49-F238E27FC236}">
                <a16:creationId xmlns:a16="http://schemas.microsoft.com/office/drawing/2014/main" id="{D2FDEA6B-EF81-A247-CDC3-33689A3DA3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9575858" flipH="1">
            <a:off x="8426645" y="3126141"/>
            <a:ext cx="780114" cy="68979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833BA7B-C611-9CD6-CC94-F61235CEEA73}"/>
              </a:ext>
            </a:extLst>
          </p:cNvPr>
          <p:cNvSpPr/>
          <p:nvPr/>
        </p:nvSpPr>
        <p:spPr bwMode="auto">
          <a:xfrm>
            <a:off x="9259836" y="3353413"/>
            <a:ext cx="1325614" cy="177187"/>
          </a:xfrm>
          <a:prstGeom prst="rect">
            <a:avLst/>
          </a:prstGeom>
          <a:noFill/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5904A5-7926-10E5-8DEB-E1BB408154A6}"/>
              </a:ext>
            </a:extLst>
          </p:cNvPr>
          <p:cNvSpPr txBox="1"/>
          <p:nvPr/>
        </p:nvSpPr>
        <p:spPr>
          <a:xfrm>
            <a:off x="1032932" y="4546470"/>
            <a:ext cx="7447037" cy="177337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Arial" panose="020B0604020202020204" pitchFamily="34" charset="0"/>
              </a:rPr>
              <a:t>-(mu11*test(phi1x)+mu12*test(phi1y)+mu13*test(phi1z)</a:t>
            </a:r>
            <a:br>
              <a:rPr lang="en-GB" sz="18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sz="18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Arial" panose="020B0604020202020204" pitchFamily="34" charset="0"/>
              </a:rPr>
              <a:t>+mu21*test(phi2x)+mu22*test(phi2y)+mu23*test(phi2z)</a:t>
            </a:r>
            <a:br>
              <a:rPr lang="en-GB" sz="18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sz="18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Arial" panose="020B0604020202020204" pitchFamily="34" charset="0"/>
              </a:rPr>
              <a:t>+mu31*test(phi3x)+mu32*test(phi3y) + mu33*test(phi3z))</a:t>
            </a:r>
            <a:br>
              <a:rPr lang="en-GB" sz="18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sz="18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Arial" panose="020B0604020202020204" pitchFamily="34" charset="0"/>
              </a:rPr>
              <a:t>-((s12-s21)*test(phi3)+(s31-s13)*test(phi2)</a:t>
            </a:r>
            <a:br>
              <a:rPr lang="en-GB" sz="18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sz="18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Arial" panose="020B0604020202020204" pitchFamily="34" charset="0"/>
              </a:rPr>
              <a:t>+(s23-s32)*test(phi1))+q1*test(phi1)+q2*test(phi2)</a:t>
            </a:r>
            <a:br>
              <a:rPr lang="en-GB" dirty="0">
                <a:solidFill>
                  <a:srgbClr val="000000"/>
                </a:solidFill>
                <a:latin typeface="Courier New" panose="02070309020205020404" pitchFamily="49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sz="18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Arial" panose="020B0604020202020204" pitchFamily="34" charset="0"/>
              </a:rPr>
              <a:t>+q3*test(phi3)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Graphic 1" descr="Back with solid fill">
            <a:extLst>
              <a:ext uri="{FF2B5EF4-FFF2-40B4-BE49-F238E27FC236}">
                <a16:creationId xmlns:a16="http://schemas.microsoft.com/office/drawing/2014/main" id="{313E8C80-B318-9A80-7789-AB018745C9C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9163629" flipH="1">
            <a:off x="8377488" y="4320240"/>
            <a:ext cx="824936" cy="72942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7BBA443-F830-F145-C8C4-AFB8FE92485A}"/>
              </a:ext>
            </a:extLst>
          </p:cNvPr>
          <p:cNvSpPr/>
          <p:nvPr/>
        </p:nvSpPr>
        <p:spPr bwMode="auto">
          <a:xfrm>
            <a:off x="9259836" y="4546470"/>
            <a:ext cx="1325614" cy="177187"/>
          </a:xfrm>
          <a:prstGeom prst="rect">
            <a:avLst/>
          </a:prstGeom>
          <a:noFill/>
          <a:ln w="28575">
            <a:solidFill>
              <a:srgbClr val="82243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217739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: Top Corners Rounded 54">
            <a:extLst>
              <a:ext uri="{FF2B5EF4-FFF2-40B4-BE49-F238E27FC236}">
                <a16:creationId xmlns:a16="http://schemas.microsoft.com/office/drawing/2014/main" id="{82B2AA60-038F-4C19-8BC4-E74745BFBAA4}"/>
              </a:ext>
            </a:extLst>
          </p:cNvPr>
          <p:cNvSpPr/>
          <p:nvPr/>
        </p:nvSpPr>
        <p:spPr bwMode="auto">
          <a:xfrm>
            <a:off x="599172" y="1809370"/>
            <a:ext cx="5768930" cy="4287897"/>
          </a:xfrm>
          <a:prstGeom prst="round2SameRect">
            <a:avLst>
              <a:gd name="adj1" fmla="val 2722"/>
              <a:gd name="adj2" fmla="val 0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16" tIns="45708" rIns="91416" bIns="45708" numCol="1" rtlCol="0" anchor="t" anchorCtr="0" compatLnSpc="1">
            <a:prstTxWarp prst="textNoShape">
              <a:avLst/>
            </a:prstTxWarp>
          </a:bodyPr>
          <a:lstStyle/>
          <a:p>
            <a:pPr defTabSz="914126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90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91" name="Rectangle 190">
            <a:extLst>
              <a:ext uri="{FF2B5EF4-FFF2-40B4-BE49-F238E27FC236}">
                <a16:creationId xmlns:a16="http://schemas.microsoft.com/office/drawing/2014/main" id="{789A0F6C-F02D-CF88-2BFF-F969263DBEF1}"/>
              </a:ext>
            </a:extLst>
          </p:cNvPr>
          <p:cNvSpPr/>
          <p:nvPr/>
        </p:nvSpPr>
        <p:spPr bwMode="auto">
          <a:xfrm>
            <a:off x="1003334" y="2582407"/>
            <a:ext cx="3829050" cy="31064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73" name="Title 1">
            <a:extLst>
              <a:ext uri="{FF2B5EF4-FFF2-40B4-BE49-F238E27FC236}">
                <a16:creationId xmlns:a16="http://schemas.microsoft.com/office/drawing/2014/main" id="{D211344F-224B-FF5C-18E8-AAF8D7053EA3}"/>
              </a:ext>
            </a:extLst>
          </p:cNvPr>
          <p:cNvSpPr txBox="1">
            <a:spLocks/>
          </p:cNvSpPr>
          <p:nvPr/>
        </p:nvSpPr>
        <p:spPr bwMode="auto">
          <a:xfrm>
            <a:off x="612619" y="207501"/>
            <a:ext cx="10969943" cy="711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8224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Methodology</a:t>
            </a:r>
            <a:endParaRPr lang="en-US" dirty="0"/>
          </a:p>
          <a:p>
            <a:r>
              <a:rPr lang="en-US" dirty="0"/>
              <a:t>FEM Micropolar Model in COMSOL / Benchmarks for 2D Model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A61283D-51AA-A5AD-74B5-6F47E75090C6}"/>
              </a:ext>
            </a:extLst>
          </p:cNvPr>
          <p:cNvSpPr txBox="1">
            <a:spLocks/>
          </p:cNvSpPr>
          <p:nvPr/>
        </p:nvSpPr>
        <p:spPr bwMode="auto">
          <a:xfrm>
            <a:off x="612619" y="1271387"/>
            <a:ext cx="5768930" cy="10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22433"/>
              </a:buClr>
              <a:buChar char="•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562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981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77800" algn="justLow">
              <a:buFont typeface="Wingdings" panose="05000000000000000000" pitchFamily="2" charset="2"/>
              <a:buChar char="§"/>
            </a:pPr>
            <a:endParaRPr lang="en-GB" sz="700" dirty="0">
              <a:latin typeface="FuturaStd-Book"/>
            </a:endParaRPr>
          </a:p>
          <a:p>
            <a:pPr marL="0" indent="0" algn="ctr">
              <a:buNone/>
            </a:pPr>
            <a:r>
              <a:rPr lang="en-US" sz="2000" dirty="0">
                <a:latin typeface="FuturaStd-Book"/>
              </a:rPr>
              <a:t>Patch Tests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Test 1 (Cauchy)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Test 2 (Micropolar, without Curvature)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b="1" dirty="0">
                <a:latin typeface="FuturaStd-Book"/>
              </a:rPr>
              <a:t>Test 3</a:t>
            </a:r>
            <a:r>
              <a:rPr lang="en-US" sz="2000" dirty="0">
                <a:latin typeface="FuturaStd-Book"/>
              </a:rPr>
              <a:t> (Micropolar + Curvature)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C9E66FA-46BA-4816-CE11-C0151F86E4ED}"/>
              </a:ext>
            </a:extLst>
          </p:cNvPr>
          <p:cNvGrpSpPr/>
          <p:nvPr/>
        </p:nvGrpSpPr>
        <p:grpSpPr>
          <a:xfrm>
            <a:off x="3235662" y="3395932"/>
            <a:ext cx="3574161" cy="630510"/>
            <a:chOff x="3831016" y="3376514"/>
            <a:chExt cx="3574161" cy="630510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9C88FEFE-A222-6421-8017-8DDFC73C5550}"/>
                </a:ext>
              </a:extLst>
            </p:cNvPr>
            <p:cNvSpPr/>
            <p:nvPr/>
          </p:nvSpPr>
          <p:spPr bwMode="auto">
            <a:xfrm>
              <a:off x="3867005" y="3376514"/>
              <a:ext cx="2957700" cy="5896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9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BC3AF9B7-3209-78C0-99EE-24157871E47C}"/>
                </a:ext>
              </a:extLst>
            </p:cNvPr>
            <p:cNvSpPr txBox="1"/>
            <p:nvPr/>
          </p:nvSpPr>
          <p:spPr>
            <a:xfrm>
              <a:off x="4303529" y="3406860"/>
              <a:ext cx="3101648" cy="6001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i-FI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Merriweather" panose="00000500000000000000" pitchFamily="2" charset="0"/>
                  <a:ea typeface="ＭＳ Ｐゴシック"/>
                  <a:cs typeface="+mn-cs"/>
                </a:rPr>
                <a:t>E. Providas, M.A. Kattis, 2002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100" dirty="0">
                  <a:solidFill>
                    <a:srgbClr val="FFFFFF">
                      <a:lumMod val="50000"/>
                    </a:srgbClr>
                  </a:solidFill>
                  <a:latin typeface="Merriweather" panose="00000500000000000000" pitchFamily="2" charset="0"/>
                  <a:ea typeface="ＭＳ Ｐゴシック"/>
                </a:rPr>
                <a:t>DOI: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100" dirty="0">
                  <a:solidFill>
                    <a:srgbClr val="FFFFFF">
                      <a:lumMod val="50000"/>
                    </a:srgbClr>
                  </a:solidFill>
                  <a:latin typeface="Merriweather" panose="00000500000000000000" pitchFamily="2" charset="0"/>
                  <a:ea typeface="ＭＳ Ｐゴシック"/>
                </a:rPr>
                <a:t>10.1016/S0045-7949(02)00262-6</a:t>
              </a:r>
            </a:p>
          </p:txBody>
        </p:sp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F3224FDA-71CD-28E7-6C52-E4E8DFC96B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08" b="2308"/>
            <a:stretch/>
          </p:blipFill>
          <p:spPr>
            <a:xfrm>
              <a:off x="3831016" y="3425264"/>
              <a:ext cx="573987" cy="547497"/>
            </a:xfrm>
            <a:prstGeom prst="rect">
              <a:avLst/>
            </a:prstGeom>
          </p:spPr>
        </p:pic>
      </p:grpSp>
      <p:sp>
        <p:nvSpPr>
          <p:cNvPr id="63" name="Rectangle: Top Corners Rounded 62">
            <a:extLst>
              <a:ext uri="{FF2B5EF4-FFF2-40B4-BE49-F238E27FC236}">
                <a16:creationId xmlns:a16="http://schemas.microsoft.com/office/drawing/2014/main" id="{77034470-FDCD-E2E5-1251-C9377795000C}"/>
              </a:ext>
            </a:extLst>
          </p:cNvPr>
          <p:cNvSpPr/>
          <p:nvPr/>
        </p:nvSpPr>
        <p:spPr bwMode="auto">
          <a:xfrm>
            <a:off x="6516611" y="1792863"/>
            <a:ext cx="5626100" cy="4287897"/>
          </a:xfrm>
          <a:prstGeom prst="round2SameRect">
            <a:avLst>
              <a:gd name="adj1" fmla="val 5113"/>
              <a:gd name="adj2" fmla="val 0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16" tIns="45708" rIns="91416" bIns="45708" numCol="1" rtlCol="0" anchor="t" anchorCtr="0" compatLnSpc="1">
            <a:prstTxWarp prst="textNoShape">
              <a:avLst/>
            </a:prstTxWarp>
          </a:bodyPr>
          <a:lstStyle/>
          <a:p>
            <a:pPr defTabSz="914126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90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graphicFrame>
        <p:nvGraphicFramePr>
          <p:cNvPr id="3" name="Table 9">
            <a:extLst>
              <a:ext uri="{FF2B5EF4-FFF2-40B4-BE49-F238E27FC236}">
                <a16:creationId xmlns:a16="http://schemas.microsoft.com/office/drawing/2014/main" id="{D6F95E85-75F0-A636-1C5C-2D661BC7FD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6897086"/>
              </p:ext>
            </p:extLst>
          </p:nvPr>
        </p:nvGraphicFramePr>
        <p:xfrm>
          <a:off x="3271651" y="4050937"/>
          <a:ext cx="2957699" cy="19875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2215">
                  <a:extLst>
                    <a:ext uri="{9D8B030D-6E8A-4147-A177-3AD203B41FA5}">
                      <a16:colId xmlns:a16="http://schemas.microsoft.com/office/drawing/2014/main" val="3833271686"/>
                    </a:ext>
                  </a:extLst>
                </a:gridCol>
                <a:gridCol w="666271">
                  <a:extLst>
                    <a:ext uri="{9D8B030D-6E8A-4147-A177-3AD203B41FA5}">
                      <a16:colId xmlns:a16="http://schemas.microsoft.com/office/drawing/2014/main" val="413738199"/>
                    </a:ext>
                  </a:extLst>
                </a:gridCol>
                <a:gridCol w="938836">
                  <a:extLst>
                    <a:ext uri="{9D8B030D-6E8A-4147-A177-3AD203B41FA5}">
                      <a16:colId xmlns:a16="http://schemas.microsoft.com/office/drawing/2014/main" val="2570172607"/>
                    </a:ext>
                  </a:extLst>
                </a:gridCol>
                <a:gridCol w="880377">
                  <a:extLst>
                    <a:ext uri="{9D8B030D-6E8A-4147-A177-3AD203B41FA5}">
                      <a16:colId xmlns:a16="http://schemas.microsoft.com/office/drawing/2014/main" val="3603759180"/>
                    </a:ext>
                  </a:extLst>
                </a:gridCol>
              </a:tblGrid>
              <a:tr h="283939">
                <a:tc>
                  <a:txBody>
                    <a:bodyPr/>
                    <a:lstStyle/>
                    <a:p>
                      <a:pPr algn="ctr"/>
                      <a:endParaRPr lang="en-US" sz="13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@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Benchmark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COMSOL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59409536"/>
                  </a:ext>
                </a:extLst>
              </a:tr>
              <a:tr h="283939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u1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P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0.1950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3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0.19500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34347004"/>
                  </a:ext>
                </a:extLst>
              </a:tr>
              <a:tr h="283939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u2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822433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rPr>
                        <a:t>P</a:t>
                      </a:r>
                      <a:endParaRPr lang="en-US" sz="13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0.2100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3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0.21000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72865682"/>
                  </a:ext>
                </a:extLst>
              </a:tr>
              <a:tr h="283939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phi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822433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rPr>
                        <a:t>P</a:t>
                      </a:r>
                      <a:endParaRPr lang="en-US" sz="13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0.0004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3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0.00040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70311237"/>
                  </a:ext>
                </a:extLst>
              </a:tr>
              <a:tr h="283939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S11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Node 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4.0000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3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4.00000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47350292"/>
                  </a:ext>
                </a:extLst>
              </a:tr>
              <a:tr h="283939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S21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/>
                        <a:t>Node 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1.4667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3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1.46670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7005781"/>
                  </a:ext>
                </a:extLst>
              </a:tr>
              <a:tr h="283939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Mu31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/>
                        <a:t>Node 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0.0400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3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0.04000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793723204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80625226-2E56-0E57-D57A-BFE1F154E5D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4" t="16199" r="14896" b="12872"/>
          <a:stretch/>
        </p:blipFill>
        <p:spPr>
          <a:xfrm>
            <a:off x="702768" y="4791392"/>
            <a:ext cx="2301377" cy="1224731"/>
          </a:xfrm>
          <a:prstGeom prst="rect">
            <a:avLst/>
          </a:prstGeom>
        </p:spPr>
      </p:pic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09A758FE-887C-4B30-7E54-0B98CC38BF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3824571"/>
              </p:ext>
            </p:extLst>
          </p:nvPr>
        </p:nvGraphicFramePr>
        <p:xfrm>
          <a:off x="8499106" y="4451575"/>
          <a:ext cx="3624291" cy="15704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403">
                  <a:extLst>
                    <a:ext uri="{9D8B030D-6E8A-4147-A177-3AD203B41FA5}">
                      <a16:colId xmlns:a16="http://schemas.microsoft.com/office/drawing/2014/main" val="3833271686"/>
                    </a:ext>
                  </a:extLst>
                </a:gridCol>
                <a:gridCol w="531173">
                  <a:extLst>
                    <a:ext uri="{9D8B030D-6E8A-4147-A177-3AD203B41FA5}">
                      <a16:colId xmlns:a16="http://schemas.microsoft.com/office/drawing/2014/main" val="2010705143"/>
                    </a:ext>
                  </a:extLst>
                </a:gridCol>
                <a:gridCol w="860122">
                  <a:extLst>
                    <a:ext uri="{9D8B030D-6E8A-4147-A177-3AD203B41FA5}">
                      <a16:colId xmlns:a16="http://schemas.microsoft.com/office/drawing/2014/main" val="266489656"/>
                    </a:ext>
                  </a:extLst>
                </a:gridCol>
                <a:gridCol w="1041201">
                  <a:extLst>
                    <a:ext uri="{9D8B030D-6E8A-4147-A177-3AD203B41FA5}">
                      <a16:colId xmlns:a16="http://schemas.microsoft.com/office/drawing/2014/main" val="2570172607"/>
                    </a:ext>
                  </a:extLst>
                </a:gridCol>
                <a:gridCol w="954392">
                  <a:extLst>
                    <a:ext uri="{9D8B030D-6E8A-4147-A177-3AD203B41FA5}">
                      <a16:colId xmlns:a16="http://schemas.microsoft.com/office/drawing/2014/main" val="3603759180"/>
                    </a:ext>
                  </a:extLst>
                </a:gridCol>
              </a:tblGrid>
              <a:tr h="314081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68188" marR="68188" marT="34093" marB="340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L / 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Element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Benchmark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COMSOL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59409536"/>
                  </a:ext>
                </a:extLst>
              </a:tr>
              <a:tr h="314081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822433"/>
                          </a:solidFill>
                        </a:rPr>
                        <a:t>1</a:t>
                      </a:r>
                    </a:p>
                  </a:txBody>
                  <a:tcPr marL="68188" marR="68188" marT="34093" marB="34093"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3.0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4Node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2.49640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2.50110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34347004"/>
                  </a:ext>
                </a:extLst>
              </a:tr>
              <a:tr h="314081">
                <a:tc>
                  <a:txBody>
                    <a:bodyPr/>
                    <a:lstStyle/>
                    <a:p>
                      <a:r>
                        <a:rPr lang="en-US" sz="1400" b="1" dirty="0"/>
                        <a:t>2</a:t>
                      </a:r>
                    </a:p>
                  </a:txBody>
                  <a:tcPr marL="68188" marR="68188" marT="34093" marB="34093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3.0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9Node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2.42046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2.42128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72865682"/>
                  </a:ext>
                </a:extLst>
              </a:tr>
              <a:tr h="314081"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8188" marR="68188" marT="34093" marB="340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10.0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4Node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2.28474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2.29980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70311237"/>
                  </a:ext>
                </a:extLst>
              </a:tr>
              <a:tr h="314081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822433"/>
                          </a:solidFill>
                        </a:rPr>
                        <a:t>4</a:t>
                      </a:r>
                    </a:p>
                  </a:txBody>
                  <a:tcPr marL="68188" marR="68188" marT="34093" marB="34093"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10.0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9Node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2.22525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2.26834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47350292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CDA9989-5D4C-2A26-1382-907DF58FD8B3}"/>
                  </a:ext>
                </a:extLst>
              </p:cNvPr>
              <p:cNvSpPr txBox="1"/>
              <p:nvPr/>
            </p:nvSpPr>
            <p:spPr>
              <a:xfrm>
                <a:off x="6337548" y="5234188"/>
                <a:ext cx="2271693" cy="5661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b="1" i="1" smtClean="0">
                          <a:latin typeface="Cambria Math" panose="02040503050406030204" pitchFamily="18" charset="0"/>
                        </a:rPr>
                        <m:t>𝑺𝑪𝑭</m:t>
                      </m:r>
                      <m:r>
                        <a:rPr lang="en-US" sz="1500" b="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500" b="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500" b="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500" b="1" i="1">
                                  <a:latin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n-US" sz="1500" b="1" i="1">
                                  <a:latin typeface="Cambria Math" panose="02040503050406030204" pitchFamily="18" charset="0"/>
                                </a:rPr>
                                <m:t>𝒙𝒙</m:t>
                              </m:r>
                            </m:sub>
                          </m:sSub>
                          <m:r>
                            <a:rPr lang="en-US" sz="1500" b="0" i="0">
                              <a:latin typeface="Cambria Math" panose="02040503050406030204" pitchFamily="18" charset="0"/>
                            </a:rPr>
                            <m:t>@</m:t>
                          </m:r>
                          <m:r>
                            <a:rPr lang="en-US" sz="1500" b="1" i="1">
                              <a:latin typeface="Cambria Math" panose="02040503050406030204" pitchFamily="18" charset="0"/>
                            </a:rPr>
                            <m:t>𝑷𝒐𝒊𝒏𝒕</m:t>
                          </m:r>
                          <m:r>
                            <a:rPr lang="en-US" sz="1500" b="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500" b="1" i="1">
                              <a:latin typeface="Cambria Math" panose="02040503050406030204" pitchFamily="18" charset="0"/>
                            </a:rPr>
                            <m:t>𝑨</m:t>
                          </m:r>
                        </m:num>
                        <m:den>
                          <m:sSub>
                            <m:sSubPr>
                              <m:ctrlPr>
                                <a:rPr lang="en-US" sz="1500" b="1" i="1" smtClean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500" b="1" i="1">
                                  <a:latin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n-US" sz="1500" b="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CDA9989-5D4C-2A26-1382-907DF58FD8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7548" y="5234188"/>
                <a:ext cx="2271693" cy="56611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 hidden="1">
            <a:extLst>
              <a:ext uri="{FF2B5EF4-FFF2-40B4-BE49-F238E27FC236}">
                <a16:creationId xmlns:a16="http://schemas.microsoft.com/office/drawing/2014/main" id="{52FFC217-1660-0443-94AD-4C5790E44E1F}"/>
              </a:ext>
            </a:extLst>
          </p:cNvPr>
          <p:cNvGrpSpPr/>
          <p:nvPr/>
        </p:nvGrpSpPr>
        <p:grpSpPr>
          <a:xfrm>
            <a:off x="4013312" y="653650"/>
            <a:ext cx="2407808" cy="2291798"/>
            <a:chOff x="10011204" y="3585132"/>
            <a:chExt cx="2407808" cy="229179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AB4EC9E7-42A7-A5AA-419D-2355A3F29FA1}"/>
                </a:ext>
              </a:extLst>
            </p:cNvPr>
            <p:cNvGrpSpPr/>
            <p:nvPr/>
          </p:nvGrpSpPr>
          <p:grpSpPr>
            <a:xfrm>
              <a:off x="10011204" y="3585132"/>
              <a:ext cx="2407808" cy="2291798"/>
              <a:chOff x="7856011" y="3882564"/>
              <a:chExt cx="2407808" cy="2291798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FB5008E0-8F14-AAD0-3023-AEB6258D140B}"/>
                  </a:ext>
                </a:extLst>
              </p:cNvPr>
              <p:cNvGrpSpPr/>
              <p:nvPr/>
            </p:nvGrpSpPr>
            <p:grpSpPr>
              <a:xfrm>
                <a:off x="7856011" y="4325254"/>
                <a:ext cx="2048384" cy="1849108"/>
                <a:chOff x="7081709" y="3872250"/>
                <a:chExt cx="2136903" cy="1929016"/>
              </a:xfrm>
            </p:grpSpPr>
            <p:grpSp>
              <p:nvGrpSpPr>
                <p:cNvPr id="23" name="Group 22">
                  <a:extLst>
                    <a:ext uri="{FF2B5EF4-FFF2-40B4-BE49-F238E27FC236}">
                      <a16:creationId xmlns:a16="http://schemas.microsoft.com/office/drawing/2014/main" id="{809F9FE5-6887-91AE-1122-9511C1B461E6}"/>
                    </a:ext>
                  </a:extLst>
                </p:cNvPr>
                <p:cNvGrpSpPr/>
                <p:nvPr/>
              </p:nvGrpSpPr>
              <p:grpSpPr>
                <a:xfrm>
                  <a:off x="8913812" y="3937000"/>
                  <a:ext cx="304800" cy="1701800"/>
                  <a:chOff x="8913812" y="3937000"/>
                  <a:chExt cx="304800" cy="1701800"/>
                </a:xfrm>
              </p:grpSpPr>
              <p:cxnSp>
                <p:nvCxnSpPr>
                  <p:cNvPr id="28" name="Straight Arrow Connector 27">
                    <a:extLst>
                      <a:ext uri="{FF2B5EF4-FFF2-40B4-BE49-F238E27FC236}">
                        <a16:creationId xmlns:a16="http://schemas.microsoft.com/office/drawing/2014/main" id="{B14DF2D4-746C-966D-82EF-B9E85FFE144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rot="16200000">
                    <a:off x="9066212" y="3784600"/>
                    <a:ext cx="0" cy="304800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Straight Arrow Connector 28">
                    <a:extLst>
                      <a:ext uri="{FF2B5EF4-FFF2-40B4-BE49-F238E27FC236}">
                        <a16:creationId xmlns:a16="http://schemas.microsoft.com/office/drawing/2014/main" id="{9F63854B-8FA5-2E20-8266-D1FB532A4C2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rot="16200000">
                    <a:off x="9066212" y="3937000"/>
                    <a:ext cx="0" cy="304800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Straight Arrow Connector 29">
                    <a:extLst>
                      <a:ext uri="{FF2B5EF4-FFF2-40B4-BE49-F238E27FC236}">
                        <a16:creationId xmlns:a16="http://schemas.microsoft.com/office/drawing/2014/main" id="{287DE5CF-1EB4-8A97-EC4A-7C3B93B3E6E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rot="16200000">
                    <a:off x="9066212" y="4089400"/>
                    <a:ext cx="0" cy="304800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Arrow Connector 30">
                    <a:extLst>
                      <a:ext uri="{FF2B5EF4-FFF2-40B4-BE49-F238E27FC236}">
                        <a16:creationId xmlns:a16="http://schemas.microsoft.com/office/drawing/2014/main" id="{9510F184-764A-EBBA-22EF-F7D739B39EA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rot="16200000">
                    <a:off x="9066212" y="4241800"/>
                    <a:ext cx="0" cy="304800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Arrow Connector 31">
                    <a:extLst>
                      <a:ext uri="{FF2B5EF4-FFF2-40B4-BE49-F238E27FC236}">
                        <a16:creationId xmlns:a16="http://schemas.microsoft.com/office/drawing/2014/main" id="{0EB7A460-179A-C2D8-362B-09924C0DB69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rot="16200000">
                    <a:off x="9066212" y="4394200"/>
                    <a:ext cx="0" cy="304800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Arrow Connector 32">
                    <a:extLst>
                      <a:ext uri="{FF2B5EF4-FFF2-40B4-BE49-F238E27FC236}">
                        <a16:creationId xmlns:a16="http://schemas.microsoft.com/office/drawing/2014/main" id="{B75DF134-0027-57AF-CC75-171A50E1C90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rot="16200000">
                    <a:off x="9066212" y="4546600"/>
                    <a:ext cx="0" cy="304800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Arrow Connector 33">
                    <a:extLst>
                      <a:ext uri="{FF2B5EF4-FFF2-40B4-BE49-F238E27FC236}">
                        <a16:creationId xmlns:a16="http://schemas.microsoft.com/office/drawing/2014/main" id="{79ACE1E5-9F51-E7E8-7598-B4AE925CDE0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rot="16200000">
                    <a:off x="9066212" y="4699000"/>
                    <a:ext cx="0" cy="304800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Arrow Connector 34">
                    <a:extLst>
                      <a:ext uri="{FF2B5EF4-FFF2-40B4-BE49-F238E27FC236}">
                        <a16:creationId xmlns:a16="http://schemas.microsoft.com/office/drawing/2014/main" id="{F3D8CA3A-3DBF-7B26-ED48-DA060F84809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rot="16200000">
                    <a:off x="9066212" y="4851400"/>
                    <a:ext cx="0" cy="304800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Arrow Connector 35">
                    <a:extLst>
                      <a:ext uri="{FF2B5EF4-FFF2-40B4-BE49-F238E27FC236}">
                        <a16:creationId xmlns:a16="http://schemas.microsoft.com/office/drawing/2014/main" id="{3309B1D8-B305-3A66-8294-20008A78AA7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rot="16200000">
                    <a:off x="9066212" y="5003800"/>
                    <a:ext cx="0" cy="304800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Arrow Connector 36">
                    <a:extLst>
                      <a:ext uri="{FF2B5EF4-FFF2-40B4-BE49-F238E27FC236}">
                        <a16:creationId xmlns:a16="http://schemas.microsoft.com/office/drawing/2014/main" id="{E4C4E78B-C931-30F3-91E5-4CDB5A1F811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rot="16200000">
                    <a:off x="9066212" y="5156200"/>
                    <a:ext cx="0" cy="304800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Arrow Connector 39">
                    <a:extLst>
                      <a:ext uri="{FF2B5EF4-FFF2-40B4-BE49-F238E27FC236}">
                        <a16:creationId xmlns:a16="http://schemas.microsoft.com/office/drawing/2014/main" id="{2416E08E-2548-DE87-14DF-6364A77723B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rot="16200000">
                    <a:off x="9066212" y="5334000"/>
                    <a:ext cx="0" cy="304800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Straight Arrow Connector 43">
                    <a:extLst>
                      <a:ext uri="{FF2B5EF4-FFF2-40B4-BE49-F238E27FC236}">
                        <a16:creationId xmlns:a16="http://schemas.microsoft.com/office/drawing/2014/main" id="{B1770287-9369-D4C5-A556-621244326AE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rot="16200000">
                    <a:off x="9066212" y="5486400"/>
                    <a:ext cx="0" cy="304800"/>
                  </a:xfrm>
                  <a:prstGeom prst="straightConnector1">
                    <a:avLst/>
                  </a:prstGeom>
                  <a:ln w="28575">
                    <a:tailEnd type="triangle"/>
                  </a:ln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F828F821-B1B5-3C64-B7A7-877B5C658621}"/>
                    </a:ext>
                  </a:extLst>
                </p:cNvPr>
                <p:cNvGrpSpPr/>
                <p:nvPr/>
              </p:nvGrpSpPr>
              <p:grpSpPr>
                <a:xfrm>
                  <a:off x="7081709" y="3872250"/>
                  <a:ext cx="1871792" cy="1929016"/>
                  <a:chOff x="7081709" y="3872250"/>
                  <a:chExt cx="1871792" cy="1929016"/>
                </a:xfrm>
              </p:grpSpPr>
              <p:sp>
                <p:nvSpPr>
                  <p:cNvPr id="25" name="Rectangle 24">
                    <a:extLst>
                      <a:ext uri="{FF2B5EF4-FFF2-40B4-BE49-F238E27FC236}">
                        <a16:creationId xmlns:a16="http://schemas.microsoft.com/office/drawing/2014/main" id="{5E3D4EE8-7E4A-CB40-E874-F4BE68E6A3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081709" y="3921125"/>
                    <a:ext cx="76201" cy="1143000"/>
                  </a:xfrm>
                  <a:prstGeom prst="rect">
                    <a:avLst/>
                  </a:prstGeom>
                  <a:pattFill prst="wdUpDiag">
                    <a:fgClr>
                      <a:schemeClr val="accent4">
                        <a:lumMod val="50000"/>
                      </a:schemeClr>
                    </a:fgClr>
                    <a:bgClr>
                      <a:srgbClr val="FBFBFB"/>
                    </a:bgClr>
                  </a:pattFill>
                  <a:ln>
                    <a:noFill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900">
                      <a:solidFill>
                        <a:schemeClr val="bg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endParaRPr>
                  </a:p>
                </p:txBody>
              </p:sp>
              <p:sp>
                <p:nvSpPr>
                  <p:cNvPr id="26" name="Rectangle 25">
                    <a:extLst>
                      <a:ext uri="{FF2B5EF4-FFF2-40B4-BE49-F238E27FC236}">
                        <a16:creationId xmlns:a16="http://schemas.microsoft.com/office/drawing/2014/main" id="{C0EB29AD-A441-2F3F-158C-A5A393057CAC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8339137" y="5191666"/>
                    <a:ext cx="76201" cy="1143000"/>
                  </a:xfrm>
                  <a:prstGeom prst="rect">
                    <a:avLst/>
                  </a:prstGeom>
                  <a:pattFill prst="wdUpDiag">
                    <a:fgClr>
                      <a:schemeClr val="accent4">
                        <a:lumMod val="50000"/>
                      </a:schemeClr>
                    </a:fgClr>
                    <a:bgClr>
                      <a:srgbClr val="FBFBFB"/>
                    </a:bgClr>
                  </a:pattFill>
                  <a:ln>
                    <a:noFill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900">
                      <a:solidFill>
                        <a:schemeClr val="bg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endParaRPr>
                  </a:p>
                </p:txBody>
              </p:sp>
              <p:pic>
                <p:nvPicPr>
                  <p:cNvPr id="27" name="Picture 26">
                    <a:extLst>
                      <a:ext uri="{FF2B5EF4-FFF2-40B4-BE49-F238E27FC236}">
                        <a16:creationId xmlns:a16="http://schemas.microsoft.com/office/drawing/2014/main" id="{3E419A43-F864-4533-3B31-8A6FFBE3CEF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6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 l="13362" t="9302" r="22616" b="11046"/>
                  <a:stretch/>
                </p:blipFill>
                <p:spPr>
                  <a:xfrm>
                    <a:off x="7237413" y="3872250"/>
                    <a:ext cx="1716088" cy="1785600"/>
                  </a:xfrm>
                  <a:prstGeom prst="rect">
                    <a:avLst/>
                  </a:prstGeom>
                </p:spPr>
              </p:pic>
            </p:grp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D6B23A56-3CAD-457D-0EE5-C7D84CD3C60D}"/>
                      </a:ext>
                    </a:extLst>
                  </p:cNvPr>
                  <p:cNvSpPr txBox="1"/>
                  <p:nvPr/>
                </p:nvSpPr>
                <p:spPr>
                  <a:xfrm>
                    <a:off x="9425619" y="3882564"/>
                    <a:ext cx="838200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oMath>
                      </m:oMathPara>
                    </a14:m>
                    <a:endParaRPr lang="en-US" b="1" dirty="0"/>
                  </a:p>
                </p:txBody>
              </p:sp>
            </mc:Choice>
            <mc:Fallback xmlns="">
              <p:sp>
                <p:nvSpPr>
                  <p:cNvPr id="41" name="TextBox 40">
                    <a:extLst>
                      <a:ext uri="{FF2B5EF4-FFF2-40B4-BE49-F238E27FC236}">
                        <a16:creationId xmlns:a16="http://schemas.microsoft.com/office/drawing/2014/main" id="{D6B23A56-3CAD-457D-0EE5-C7D84CD3C60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425619" y="3882564"/>
                    <a:ext cx="838200" cy="369332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4A08A0AA-64CA-A5F2-3E92-FCAB1937F148}"/>
                </a:ext>
              </a:extLst>
            </p:cNvPr>
            <p:cNvGrpSpPr/>
            <p:nvPr/>
          </p:nvGrpSpPr>
          <p:grpSpPr>
            <a:xfrm>
              <a:off x="10075856" y="4076696"/>
              <a:ext cx="80979" cy="1066808"/>
              <a:chOff x="10075856" y="4076696"/>
              <a:chExt cx="80979" cy="1066808"/>
            </a:xfrm>
          </p:grpSpPr>
          <p:sp>
            <p:nvSpPr>
              <p:cNvPr id="47" name="Flowchart: Connector 46">
                <a:extLst>
                  <a:ext uri="{FF2B5EF4-FFF2-40B4-BE49-F238E27FC236}">
                    <a16:creationId xmlns:a16="http://schemas.microsoft.com/office/drawing/2014/main" id="{034723D0-8BF7-09C9-25E0-3A5206364B6C}"/>
                  </a:ext>
                </a:extLst>
              </p:cNvPr>
              <p:cNvSpPr/>
              <p:nvPr/>
            </p:nvSpPr>
            <p:spPr bwMode="auto">
              <a:xfrm>
                <a:off x="10075864" y="4076696"/>
                <a:ext cx="76200" cy="76200"/>
              </a:xfrm>
              <a:prstGeom prst="flowChartConnector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00" b="1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endParaRPr>
              </a:p>
            </p:txBody>
          </p:sp>
          <p:sp>
            <p:nvSpPr>
              <p:cNvPr id="48" name="Flowchart: Connector 47">
                <a:extLst>
                  <a:ext uri="{FF2B5EF4-FFF2-40B4-BE49-F238E27FC236}">
                    <a16:creationId xmlns:a16="http://schemas.microsoft.com/office/drawing/2014/main" id="{F88E416B-8C26-6EFA-725C-6AF53B9488B7}"/>
                  </a:ext>
                </a:extLst>
              </p:cNvPr>
              <p:cNvSpPr/>
              <p:nvPr/>
            </p:nvSpPr>
            <p:spPr bwMode="auto">
              <a:xfrm>
                <a:off x="10075856" y="4267200"/>
                <a:ext cx="76200" cy="76200"/>
              </a:xfrm>
              <a:prstGeom prst="flowChartConnector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00" b="1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endParaRPr>
              </a:p>
            </p:txBody>
          </p:sp>
          <p:sp>
            <p:nvSpPr>
              <p:cNvPr id="49" name="Flowchart: Connector 48">
                <a:extLst>
                  <a:ext uri="{FF2B5EF4-FFF2-40B4-BE49-F238E27FC236}">
                    <a16:creationId xmlns:a16="http://schemas.microsoft.com/office/drawing/2014/main" id="{3B9A6C79-9957-66B3-DE2B-2CFD9B228CBD}"/>
                  </a:ext>
                </a:extLst>
              </p:cNvPr>
              <p:cNvSpPr/>
              <p:nvPr/>
            </p:nvSpPr>
            <p:spPr bwMode="auto">
              <a:xfrm>
                <a:off x="10080635" y="4475155"/>
                <a:ext cx="76200" cy="76200"/>
              </a:xfrm>
              <a:prstGeom prst="flowChartConnector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00" b="1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endParaRPr>
              </a:p>
            </p:txBody>
          </p:sp>
          <p:sp>
            <p:nvSpPr>
              <p:cNvPr id="50" name="Flowchart: Connector 49">
                <a:extLst>
                  <a:ext uri="{FF2B5EF4-FFF2-40B4-BE49-F238E27FC236}">
                    <a16:creationId xmlns:a16="http://schemas.microsoft.com/office/drawing/2014/main" id="{ACCCD5D4-D1AA-1183-8619-C845ED3D39FE}"/>
                  </a:ext>
                </a:extLst>
              </p:cNvPr>
              <p:cNvSpPr/>
              <p:nvPr/>
            </p:nvSpPr>
            <p:spPr bwMode="auto">
              <a:xfrm>
                <a:off x="10080627" y="4665659"/>
                <a:ext cx="76200" cy="76200"/>
              </a:xfrm>
              <a:prstGeom prst="flowChartConnector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00" b="1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endParaRPr>
              </a:p>
            </p:txBody>
          </p:sp>
          <p:sp>
            <p:nvSpPr>
              <p:cNvPr id="54" name="Flowchart: Connector 53">
                <a:extLst>
                  <a:ext uri="{FF2B5EF4-FFF2-40B4-BE49-F238E27FC236}">
                    <a16:creationId xmlns:a16="http://schemas.microsoft.com/office/drawing/2014/main" id="{83A959DA-208B-0B92-5E94-AE3D2DB4371D}"/>
                  </a:ext>
                </a:extLst>
              </p:cNvPr>
              <p:cNvSpPr/>
              <p:nvPr/>
            </p:nvSpPr>
            <p:spPr bwMode="auto">
              <a:xfrm>
                <a:off x="10080627" y="4876800"/>
                <a:ext cx="76200" cy="76200"/>
              </a:xfrm>
              <a:prstGeom prst="flowChartConnector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00" b="1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endParaRPr>
              </a:p>
            </p:txBody>
          </p:sp>
          <p:sp>
            <p:nvSpPr>
              <p:cNvPr id="20" name="Flowchart: Connector 19">
                <a:extLst>
                  <a:ext uri="{FF2B5EF4-FFF2-40B4-BE49-F238E27FC236}">
                    <a16:creationId xmlns:a16="http://schemas.microsoft.com/office/drawing/2014/main" id="{C26E5778-8837-8C70-318C-7F311F6D0C36}"/>
                  </a:ext>
                </a:extLst>
              </p:cNvPr>
              <p:cNvSpPr/>
              <p:nvPr/>
            </p:nvSpPr>
            <p:spPr bwMode="auto">
              <a:xfrm>
                <a:off x="10080619" y="5067304"/>
                <a:ext cx="76200" cy="76200"/>
              </a:xfrm>
              <a:prstGeom prst="flowChartConnector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00" b="1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endParaRP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59886B92-9B69-5360-9506-348BD9876CE7}"/>
                </a:ext>
              </a:extLst>
            </p:cNvPr>
            <p:cNvGrpSpPr/>
            <p:nvPr/>
          </p:nvGrpSpPr>
          <p:grpSpPr>
            <a:xfrm rot="5400000">
              <a:off x="11206940" y="5226849"/>
              <a:ext cx="80979" cy="1066808"/>
              <a:chOff x="10075856" y="4076696"/>
              <a:chExt cx="80979" cy="1066808"/>
            </a:xfrm>
          </p:grpSpPr>
          <p:sp>
            <p:nvSpPr>
              <p:cNvPr id="60" name="Flowchart: Connector 59">
                <a:extLst>
                  <a:ext uri="{FF2B5EF4-FFF2-40B4-BE49-F238E27FC236}">
                    <a16:creationId xmlns:a16="http://schemas.microsoft.com/office/drawing/2014/main" id="{88AA416A-8612-4AC2-FD2A-A46DD99DF71C}"/>
                  </a:ext>
                </a:extLst>
              </p:cNvPr>
              <p:cNvSpPr/>
              <p:nvPr/>
            </p:nvSpPr>
            <p:spPr bwMode="auto">
              <a:xfrm>
                <a:off x="10075864" y="4076696"/>
                <a:ext cx="76200" cy="76200"/>
              </a:xfrm>
              <a:prstGeom prst="flowChartConnector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00" b="1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endParaRPr>
              </a:p>
            </p:txBody>
          </p:sp>
          <p:sp>
            <p:nvSpPr>
              <p:cNvPr id="17" name="Flowchart: Connector 16">
                <a:extLst>
                  <a:ext uri="{FF2B5EF4-FFF2-40B4-BE49-F238E27FC236}">
                    <a16:creationId xmlns:a16="http://schemas.microsoft.com/office/drawing/2014/main" id="{AE165E43-D60B-9014-B5F8-27A519569924}"/>
                  </a:ext>
                </a:extLst>
              </p:cNvPr>
              <p:cNvSpPr/>
              <p:nvPr/>
            </p:nvSpPr>
            <p:spPr bwMode="auto">
              <a:xfrm>
                <a:off x="10075856" y="4267200"/>
                <a:ext cx="76200" cy="76200"/>
              </a:xfrm>
              <a:prstGeom prst="flowChartConnector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00" b="1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endParaRPr>
              </a:p>
            </p:txBody>
          </p:sp>
          <p:sp>
            <p:nvSpPr>
              <p:cNvPr id="18" name="Flowchart: Connector 17">
                <a:extLst>
                  <a:ext uri="{FF2B5EF4-FFF2-40B4-BE49-F238E27FC236}">
                    <a16:creationId xmlns:a16="http://schemas.microsoft.com/office/drawing/2014/main" id="{1D7F2B86-AB9D-1795-F1A0-FEBE5BC470A6}"/>
                  </a:ext>
                </a:extLst>
              </p:cNvPr>
              <p:cNvSpPr/>
              <p:nvPr/>
            </p:nvSpPr>
            <p:spPr bwMode="auto">
              <a:xfrm>
                <a:off x="10080635" y="4475155"/>
                <a:ext cx="76200" cy="76200"/>
              </a:xfrm>
              <a:prstGeom prst="flowChartConnector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00" b="1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endParaRPr>
              </a:p>
            </p:txBody>
          </p:sp>
          <p:sp>
            <p:nvSpPr>
              <p:cNvPr id="19" name="Flowchart: Connector 18">
                <a:extLst>
                  <a:ext uri="{FF2B5EF4-FFF2-40B4-BE49-F238E27FC236}">
                    <a16:creationId xmlns:a16="http://schemas.microsoft.com/office/drawing/2014/main" id="{B3520824-70BB-A981-FF1E-4EF2B4809DAC}"/>
                  </a:ext>
                </a:extLst>
              </p:cNvPr>
              <p:cNvSpPr/>
              <p:nvPr/>
            </p:nvSpPr>
            <p:spPr bwMode="auto">
              <a:xfrm>
                <a:off x="10080627" y="4665659"/>
                <a:ext cx="76200" cy="76200"/>
              </a:xfrm>
              <a:prstGeom prst="flowChartConnector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00" b="1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endParaRPr>
              </a:p>
            </p:txBody>
          </p:sp>
          <p:sp>
            <p:nvSpPr>
              <p:cNvPr id="64" name="Flowchart: Connector 63">
                <a:extLst>
                  <a:ext uri="{FF2B5EF4-FFF2-40B4-BE49-F238E27FC236}">
                    <a16:creationId xmlns:a16="http://schemas.microsoft.com/office/drawing/2014/main" id="{BA09CBCE-060F-DA3F-BEFD-4BEFB8F6AE72}"/>
                  </a:ext>
                </a:extLst>
              </p:cNvPr>
              <p:cNvSpPr/>
              <p:nvPr/>
            </p:nvSpPr>
            <p:spPr bwMode="auto">
              <a:xfrm>
                <a:off x="10080627" y="4876800"/>
                <a:ext cx="76200" cy="76200"/>
              </a:xfrm>
              <a:prstGeom prst="flowChartConnector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00" b="1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endParaRPr>
              </a:p>
            </p:txBody>
          </p:sp>
          <p:sp>
            <p:nvSpPr>
              <p:cNvPr id="65" name="Flowchart: Connector 64">
                <a:extLst>
                  <a:ext uri="{FF2B5EF4-FFF2-40B4-BE49-F238E27FC236}">
                    <a16:creationId xmlns:a16="http://schemas.microsoft.com/office/drawing/2014/main" id="{A935FFB9-C762-74E9-B6DA-F955F17E0DD6}"/>
                  </a:ext>
                </a:extLst>
              </p:cNvPr>
              <p:cNvSpPr/>
              <p:nvPr/>
            </p:nvSpPr>
            <p:spPr bwMode="auto">
              <a:xfrm>
                <a:off x="10080619" y="5067304"/>
                <a:ext cx="76200" cy="76200"/>
              </a:xfrm>
              <a:prstGeom prst="flowChartConnector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00" b="1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endParaRPr>
              </a:p>
            </p:txBody>
          </p:sp>
        </p:grp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BE7548B7-F7F1-0FE0-A5EB-BC803276F728}"/>
              </a:ext>
            </a:extLst>
          </p:cNvPr>
          <p:cNvGrpSpPr/>
          <p:nvPr/>
        </p:nvGrpSpPr>
        <p:grpSpPr>
          <a:xfrm>
            <a:off x="9284336" y="2818653"/>
            <a:ext cx="2933686" cy="937668"/>
            <a:chOff x="4061198" y="3069878"/>
            <a:chExt cx="2933686" cy="937668"/>
          </a:xfrm>
        </p:grpSpPr>
        <p:sp>
          <p:nvSpPr>
            <p:cNvPr id="180" name="Rectangle 179">
              <a:extLst>
                <a:ext uri="{FF2B5EF4-FFF2-40B4-BE49-F238E27FC236}">
                  <a16:creationId xmlns:a16="http://schemas.microsoft.com/office/drawing/2014/main" id="{7090E51A-FF2F-BD7A-9480-72D1E85120D2}"/>
                </a:ext>
              </a:extLst>
            </p:cNvPr>
            <p:cNvSpPr/>
            <p:nvPr/>
          </p:nvSpPr>
          <p:spPr bwMode="auto">
            <a:xfrm>
              <a:off x="4718422" y="3069878"/>
              <a:ext cx="1361440" cy="5896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9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  <p:sp>
          <p:nvSpPr>
            <p:cNvPr id="176" name="Rectangle 175">
              <a:extLst>
                <a:ext uri="{FF2B5EF4-FFF2-40B4-BE49-F238E27FC236}">
                  <a16:creationId xmlns:a16="http://schemas.microsoft.com/office/drawing/2014/main" id="{4BD0E476-2514-F8F9-B40A-C193A29C0337}"/>
                </a:ext>
              </a:extLst>
            </p:cNvPr>
            <p:cNvSpPr/>
            <p:nvPr/>
          </p:nvSpPr>
          <p:spPr bwMode="auto">
            <a:xfrm>
              <a:off x="4088502" y="3376514"/>
              <a:ext cx="2804782" cy="5896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9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EAA86CEE-D228-D291-6BAE-5798B91C803A}"/>
                </a:ext>
              </a:extLst>
            </p:cNvPr>
            <p:cNvSpPr txBox="1"/>
            <p:nvPr/>
          </p:nvSpPr>
          <p:spPr>
            <a:xfrm>
              <a:off x="4504060" y="3407382"/>
              <a:ext cx="2490824" cy="6001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Merriweather" panose="00000500000000000000" pitchFamily="2" charset="0"/>
                  <a:ea typeface="ＭＳ Ｐゴシック"/>
                  <a:cs typeface="+mn-cs"/>
                </a:rPr>
                <a:t>M. Tuna et al., 2021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100" dirty="0">
                  <a:solidFill>
                    <a:srgbClr val="FFFFFF">
                      <a:lumMod val="50000"/>
                    </a:srgbClr>
                  </a:solidFill>
                  <a:latin typeface="Merriweather" panose="00000500000000000000" pitchFamily="2" charset="0"/>
                  <a:ea typeface="ＭＳ Ｐゴシック"/>
                </a:rPr>
                <a:t>DOI: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100" dirty="0">
                  <a:solidFill>
                    <a:srgbClr val="FFFFFF">
                      <a:lumMod val="50000"/>
                    </a:srgbClr>
                  </a:solidFill>
                  <a:latin typeface="Merriweather" panose="00000500000000000000" pitchFamily="2" charset="0"/>
                  <a:ea typeface="ＭＳ Ｐゴシック"/>
                </a:rPr>
                <a:t>10.1007/978-3-030-63050-8_11</a:t>
              </a:r>
            </a:p>
          </p:txBody>
        </p:sp>
        <p:pic>
          <p:nvPicPr>
            <p:cNvPr id="178" name="Picture 177">
              <a:extLst>
                <a:ext uri="{FF2B5EF4-FFF2-40B4-BE49-F238E27FC236}">
                  <a16:creationId xmlns:a16="http://schemas.microsoft.com/office/drawing/2014/main" id="{8E561E6C-47A3-8EAB-86C4-2D5C2517CAFD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5194" y="3407382"/>
              <a:ext cx="368888" cy="252112"/>
            </a:xfrm>
            <a:prstGeom prst="rect">
              <a:avLst/>
            </a:prstGeom>
          </p:spPr>
        </p:pic>
        <p:pic>
          <p:nvPicPr>
            <p:cNvPr id="179" name="Picture 178">
              <a:extLst>
                <a:ext uri="{FF2B5EF4-FFF2-40B4-BE49-F238E27FC236}">
                  <a16:creationId xmlns:a16="http://schemas.microsoft.com/office/drawing/2014/main" id="{72736890-FBEA-D1D6-6EDA-B527FF715A13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08" b="2308"/>
            <a:stretch/>
          </p:blipFill>
          <p:spPr>
            <a:xfrm>
              <a:off x="4061198" y="3430357"/>
              <a:ext cx="568389" cy="542157"/>
            </a:xfrm>
            <a:prstGeom prst="rect">
              <a:avLst/>
            </a:prstGeom>
          </p:spPr>
        </p:pic>
      </p:grpSp>
      <p:sp>
        <p:nvSpPr>
          <p:cNvPr id="69" name="Content Placeholder 2">
            <a:extLst>
              <a:ext uri="{FF2B5EF4-FFF2-40B4-BE49-F238E27FC236}">
                <a16:creationId xmlns:a16="http://schemas.microsoft.com/office/drawing/2014/main" id="{0FB977A2-0F22-7E49-766D-302F12FDE25E}"/>
              </a:ext>
            </a:extLst>
          </p:cNvPr>
          <p:cNvSpPr txBox="1">
            <a:spLocks/>
          </p:cNvSpPr>
          <p:nvPr/>
        </p:nvSpPr>
        <p:spPr bwMode="auto">
          <a:xfrm>
            <a:off x="6516611" y="1237370"/>
            <a:ext cx="5530609" cy="10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22433"/>
              </a:buClr>
              <a:buChar char="•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562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981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77800" algn="justLow">
              <a:buFont typeface="Wingdings" panose="05000000000000000000" pitchFamily="2" charset="2"/>
              <a:buChar char="§"/>
            </a:pPr>
            <a:endParaRPr lang="en-GB" sz="700" dirty="0">
              <a:latin typeface="FuturaStd-Book"/>
            </a:endParaRPr>
          </a:p>
          <a:p>
            <a:pPr marL="0" indent="0" algn="ctr">
              <a:buNone/>
            </a:pPr>
            <a:r>
              <a:rPr lang="en-US" sz="2000" dirty="0">
                <a:latin typeface="FuturaStd-Book"/>
              </a:rPr>
              <a:t>Stress Concentration Factor 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Micropolar plate with a circular hole under uniform tension.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Stress concentration factor (SCF) is compared with those of Reference.</a:t>
            </a:r>
          </a:p>
        </p:txBody>
      </p:sp>
      <p:pic>
        <p:nvPicPr>
          <p:cNvPr id="181" name="Picture 180">
            <a:extLst>
              <a:ext uri="{FF2B5EF4-FFF2-40B4-BE49-F238E27FC236}">
                <a16:creationId xmlns:a16="http://schemas.microsoft.com/office/drawing/2014/main" id="{2721824C-71E0-8AF6-EBC8-BAF2C0843106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662" y="3438442"/>
            <a:ext cx="368888" cy="252112"/>
          </a:xfrm>
          <a:prstGeom prst="rect">
            <a:avLst/>
          </a:prstGeom>
        </p:spPr>
      </p:pic>
      <p:grpSp>
        <p:nvGrpSpPr>
          <p:cNvPr id="192" name="Group 191">
            <a:extLst>
              <a:ext uri="{FF2B5EF4-FFF2-40B4-BE49-F238E27FC236}">
                <a16:creationId xmlns:a16="http://schemas.microsoft.com/office/drawing/2014/main" id="{91A14131-84CF-F14F-C25E-B6D6758F63F7}"/>
              </a:ext>
            </a:extLst>
          </p:cNvPr>
          <p:cNvGrpSpPr/>
          <p:nvPr/>
        </p:nvGrpSpPr>
        <p:grpSpPr>
          <a:xfrm>
            <a:off x="6474434" y="3630658"/>
            <a:ext cx="2190242" cy="1581417"/>
            <a:chOff x="6486214" y="3533764"/>
            <a:chExt cx="2190242" cy="1581417"/>
          </a:xfrm>
        </p:grpSpPr>
        <p:pic>
          <p:nvPicPr>
            <p:cNvPr id="174" name="Picture 173">
              <a:extLst>
                <a:ext uri="{FF2B5EF4-FFF2-40B4-BE49-F238E27FC236}">
                  <a16:creationId xmlns:a16="http://schemas.microsoft.com/office/drawing/2014/main" id="{A372D196-552D-B072-738B-F2CDDF53B2EF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6486214" y="3544777"/>
              <a:ext cx="2190242" cy="1570404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4" name="TextBox 183">
                  <a:extLst>
                    <a:ext uri="{FF2B5EF4-FFF2-40B4-BE49-F238E27FC236}">
                      <a16:creationId xmlns:a16="http://schemas.microsoft.com/office/drawing/2014/main" id="{89B9E8B0-80A9-ED5F-2DF6-C15294CCD196}"/>
                    </a:ext>
                  </a:extLst>
                </p:cNvPr>
                <p:cNvSpPr txBox="1"/>
                <p:nvPr/>
              </p:nvSpPr>
              <p:spPr>
                <a:xfrm>
                  <a:off x="7252724" y="3718430"/>
                  <a:ext cx="310094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𝑨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84" name="TextBox 183">
                  <a:extLst>
                    <a:ext uri="{FF2B5EF4-FFF2-40B4-BE49-F238E27FC236}">
                      <a16:creationId xmlns:a16="http://schemas.microsoft.com/office/drawing/2014/main" id="{89B9E8B0-80A9-ED5F-2DF6-C15294CCD19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52724" y="3718430"/>
                  <a:ext cx="310094" cy="369332"/>
                </a:xfrm>
                <a:prstGeom prst="rect">
                  <a:avLst/>
                </a:prstGeom>
                <a:blipFill>
                  <a:blip r:embed="rId18"/>
                  <a:stretch>
                    <a:fillRect r="-392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6" name="TextBox 185">
                  <a:extLst>
                    <a:ext uri="{FF2B5EF4-FFF2-40B4-BE49-F238E27FC236}">
                      <a16:creationId xmlns:a16="http://schemas.microsoft.com/office/drawing/2014/main" id="{FDC98EFD-A187-4C74-68C2-26D8C6A26011}"/>
                    </a:ext>
                  </a:extLst>
                </p:cNvPr>
                <p:cNvSpPr txBox="1"/>
                <p:nvPr/>
              </p:nvSpPr>
              <p:spPr>
                <a:xfrm>
                  <a:off x="8320795" y="3533764"/>
                  <a:ext cx="309036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b="1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1" i="1">
                                <a:latin typeface="Cambria Math" panose="02040503050406030204" pitchFamily="18" charset="0"/>
                              </a:rPr>
                              <m:t>𝝈</m:t>
                            </m:r>
                          </m:e>
                          <m:sub>
                            <m:r>
                              <a:rPr lang="en-US" sz="1800" b="0" i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86" name="TextBox 185">
                  <a:extLst>
                    <a:ext uri="{FF2B5EF4-FFF2-40B4-BE49-F238E27FC236}">
                      <a16:creationId xmlns:a16="http://schemas.microsoft.com/office/drawing/2014/main" id="{FDC98EFD-A187-4C74-68C2-26D8C6A2601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20795" y="3533764"/>
                  <a:ext cx="309036" cy="369332"/>
                </a:xfrm>
                <a:prstGeom prst="rect">
                  <a:avLst/>
                </a:prstGeom>
                <a:blipFill>
                  <a:blip r:embed="rId19"/>
                  <a:stretch>
                    <a:fillRect r="-27451" b="-166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F5445D1F-5EEC-07CC-BCA2-8C7B2B01815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485471" y="3990591"/>
              <a:ext cx="45720" cy="45720"/>
            </a:xfrm>
            <a:prstGeom prst="ellips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9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</p:grpSp>
      <p:sp>
        <p:nvSpPr>
          <p:cNvPr id="190" name="Graphic 188" descr="Back with solid fill">
            <a:extLst>
              <a:ext uri="{FF2B5EF4-FFF2-40B4-BE49-F238E27FC236}">
                <a16:creationId xmlns:a16="http://schemas.microsoft.com/office/drawing/2014/main" id="{8B40DA96-BB4D-7FB6-B33D-DCADBC9401AA}"/>
              </a:ext>
            </a:extLst>
          </p:cNvPr>
          <p:cNvSpPr/>
          <p:nvPr/>
        </p:nvSpPr>
        <p:spPr>
          <a:xfrm rot="11848908" flipH="1">
            <a:off x="1326551" y="3165841"/>
            <a:ext cx="1887806" cy="1160846"/>
          </a:xfrm>
          <a:custGeom>
            <a:avLst/>
            <a:gdLst>
              <a:gd name="connsiteX0" fmla="*/ 1935753 w 1935753"/>
              <a:gd name="connsiteY0" fmla="*/ 513490 h 1262329"/>
              <a:gd name="connsiteX1" fmla="*/ 1243722 w 1935753"/>
              <a:gd name="connsiteY1" fmla="*/ 0 h 1262329"/>
              <a:gd name="connsiteX2" fmla="*/ 1243722 w 1935753"/>
              <a:gd name="connsiteY2" fmla="*/ 299536 h 1262329"/>
              <a:gd name="connsiteX3" fmla="*/ 0 w 1935753"/>
              <a:gd name="connsiteY3" fmla="*/ 1262330 h 1262329"/>
              <a:gd name="connsiteX4" fmla="*/ 1243722 w 1935753"/>
              <a:gd name="connsiteY4" fmla="*/ 748840 h 1262329"/>
              <a:gd name="connsiteX5" fmla="*/ 1243722 w 1935753"/>
              <a:gd name="connsiteY5" fmla="*/ 1026980 h 1262329"/>
              <a:gd name="connsiteX6" fmla="*/ 1935753 w 1935753"/>
              <a:gd name="connsiteY6" fmla="*/ 513490 h 1262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5753" h="1262329">
                <a:moveTo>
                  <a:pt x="1935753" y="513490"/>
                </a:moveTo>
                <a:lnTo>
                  <a:pt x="1243722" y="0"/>
                </a:lnTo>
                <a:lnTo>
                  <a:pt x="1243722" y="299536"/>
                </a:lnTo>
                <a:cubicBezTo>
                  <a:pt x="181477" y="308094"/>
                  <a:pt x="0" y="1262330"/>
                  <a:pt x="0" y="1262330"/>
                </a:cubicBezTo>
                <a:cubicBezTo>
                  <a:pt x="0" y="1262330"/>
                  <a:pt x="394410" y="755258"/>
                  <a:pt x="1243722" y="748840"/>
                </a:cubicBezTo>
                <a:lnTo>
                  <a:pt x="1243722" y="1026980"/>
                </a:lnTo>
                <a:lnTo>
                  <a:pt x="1935753" y="513490"/>
                </a:lnTo>
                <a:close/>
              </a:path>
            </a:pathLst>
          </a:custGeom>
          <a:solidFill>
            <a:srgbClr val="DCEFF0">
              <a:alpha val="23000"/>
            </a:srgbClr>
          </a:solidFill>
          <a:ln w="24110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F1F2006-6666-A0AF-1027-0B095D2C3C03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574700" y="3361482"/>
            <a:ext cx="2161941" cy="1456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4768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: Top Corners Rounded 62">
            <a:extLst>
              <a:ext uri="{FF2B5EF4-FFF2-40B4-BE49-F238E27FC236}">
                <a16:creationId xmlns:a16="http://schemas.microsoft.com/office/drawing/2014/main" id="{77034470-FDCD-E2E5-1251-C9377795000C}"/>
              </a:ext>
            </a:extLst>
          </p:cNvPr>
          <p:cNvSpPr/>
          <p:nvPr/>
        </p:nvSpPr>
        <p:spPr bwMode="auto">
          <a:xfrm>
            <a:off x="6516611" y="1792863"/>
            <a:ext cx="5626100" cy="4287897"/>
          </a:xfrm>
          <a:prstGeom prst="round2SameRect">
            <a:avLst>
              <a:gd name="adj1" fmla="val 3766"/>
              <a:gd name="adj2" fmla="val 0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16" tIns="45708" rIns="91416" bIns="45708" numCol="1" rtlCol="0" anchor="t" anchorCtr="0" compatLnSpc="1">
            <a:prstTxWarp prst="textNoShape">
              <a:avLst/>
            </a:prstTxWarp>
          </a:bodyPr>
          <a:lstStyle/>
          <a:p>
            <a:pPr defTabSz="914126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90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5" name="Rectangle: Top Corners Rounded 54">
            <a:extLst>
              <a:ext uri="{FF2B5EF4-FFF2-40B4-BE49-F238E27FC236}">
                <a16:creationId xmlns:a16="http://schemas.microsoft.com/office/drawing/2014/main" id="{82B2AA60-038F-4C19-8BC4-E74745BFBAA4}"/>
              </a:ext>
            </a:extLst>
          </p:cNvPr>
          <p:cNvSpPr/>
          <p:nvPr/>
        </p:nvSpPr>
        <p:spPr bwMode="auto">
          <a:xfrm>
            <a:off x="577993" y="1809370"/>
            <a:ext cx="5790109" cy="4287897"/>
          </a:xfrm>
          <a:prstGeom prst="round2SameRect">
            <a:avLst>
              <a:gd name="adj1" fmla="val 1824"/>
              <a:gd name="adj2" fmla="val 0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16" tIns="45708" rIns="91416" bIns="45708" numCol="1" rtlCol="0" anchor="t" anchorCtr="0" compatLnSpc="1">
            <a:prstTxWarp prst="textNoShape">
              <a:avLst/>
            </a:prstTxWarp>
          </a:bodyPr>
          <a:lstStyle/>
          <a:p>
            <a:pPr defTabSz="914126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90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C88FEFE-A222-6421-8017-8DDFC73C5550}"/>
              </a:ext>
            </a:extLst>
          </p:cNvPr>
          <p:cNvSpPr/>
          <p:nvPr/>
        </p:nvSpPr>
        <p:spPr bwMode="auto">
          <a:xfrm>
            <a:off x="3497084" y="3376513"/>
            <a:ext cx="2814816" cy="9233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73" name="Title 1">
            <a:extLst>
              <a:ext uri="{FF2B5EF4-FFF2-40B4-BE49-F238E27FC236}">
                <a16:creationId xmlns:a16="http://schemas.microsoft.com/office/drawing/2014/main" id="{D211344F-224B-FF5C-18E8-AAF8D7053EA3}"/>
              </a:ext>
            </a:extLst>
          </p:cNvPr>
          <p:cNvSpPr txBox="1">
            <a:spLocks/>
          </p:cNvSpPr>
          <p:nvPr/>
        </p:nvSpPr>
        <p:spPr bwMode="auto">
          <a:xfrm>
            <a:off x="612619" y="207501"/>
            <a:ext cx="10969943" cy="711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8224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Methodology</a:t>
            </a:r>
            <a:endParaRPr lang="en-US" dirty="0"/>
          </a:p>
          <a:p>
            <a:r>
              <a:rPr lang="en-US" dirty="0"/>
              <a:t>FEM Micropolar Model in COMSOL / Benchmarks for 3D Model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A61283D-51AA-A5AD-74B5-6F47E75090C6}"/>
              </a:ext>
            </a:extLst>
          </p:cNvPr>
          <p:cNvSpPr txBox="1">
            <a:spLocks/>
          </p:cNvSpPr>
          <p:nvPr/>
        </p:nvSpPr>
        <p:spPr bwMode="auto">
          <a:xfrm>
            <a:off x="612619" y="1319513"/>
            <a:ext cx="5768930" cy="10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22433"/>
              </a:buClr>
              <a:buChar char="•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562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981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77800" algn="justLow">
              <a:buFont typeface="Wingdings" panose="05000000000000000000" pitchFamily="2" charset="2"/>
              <a:buChar char="§"/>
            </a:pPr>
            <a:endParaRPr lang="en-GB" sz="700" dirty="0">
              <a:latin typeface="FuturaStd-Book"/>
            </a:endParaRPr>
          </a:p>
          <a:p>
            <a:pPr marL="0" indent="0" algn="ctr">
              <a:buNone/>
            </a:pPr>
            <a:r>
              <a:rPr lang="en-US" sz="2000" dirty="0">
                <a:latin typeface="FuturaStd-Book"/>
              </a:rPr>
              <a:t>Force Patch Test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Cantilever beam subject to pure tension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Seeking the state of constant stress.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For an arbitrary number of finite elements.</a:t>
            </a:r>
          </a:p>
          <a:p>
            <a:pPr algn="justLow">
              <a:buFont typeface="Wingdings" panose="05000000000000000000" pitchFamily="2" charset="2"/>
              <a:buChar char="§"/>
            </a:pPr>
            <a:endParaRPr lang="en-US" sz="2000" dirty="0">
              <a:latin typeface="FuturaStd-Book"/>
            </a:endParaRPr>
          </a:p>
          <a:p>
            <a:pPr marL="0" indent="0" algn="justLow">
              <a:buNone/>
            </a:pPr>
            <a:endParaRPr lang="en-US" sz="20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endParaRPr lang="en-US" sz="20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endParaRPr lang="en-US" sz="20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endParaRPr lang="en-US" sz="20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endParaRPr lang="en-US" sz="20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endParaRPr lang="en-US" sz="20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endParaRPr lang="en-GB" sz="2000" dirty="0">
              <a:latin typeface="FuturaStd-Book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ABF7D7EF-64EA-CF3B-95B7-5A4C15921A26}"/>
              </a:ext>
            </a:extLst>
          </p:cNvPr>
          <p:cNvGrpSpPr/>
          <p:nvPr/>
        </p:nvGrpSpPr>
        <p:grpSpPr>
          <a:xfrm>
            <a:off x="3791830" y="4457660"/>
            <a:ext cx="2448560" cy="1570498"/>
            <a:chOff x="9526088" y="4372405"/>
            <a:chExt cx="2636441" cy="1691004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BE7FE018-34DC-1A37-F044-3A981FA993B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4299" t="13954" r="15310" b="4812"/>
            <a:stretch/>
          </p:blipFill>
          <p:spPr>
            <a:xfrm>
              <a:off x="9526088" y="4372405"/>
              <a:ext cx="2636441" cy="1691004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DF338123-A923-A41B-B2AF-2942DD930BA9}"/>
                    </a:ext>
                  </a:extLst>
                </p:cNvPr>
                <p:cNvSpPr txBox="1"/>
                <p:nvPr/>
              </p:nvSpPr>
              <p:spPr>
                <a:xfrm>
                  <a:off x="9570376" y="4372405"/>
                  <a:ext cx="270933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𝝈</m:t>
                            </m:r>
                          </m:e>
                          <m:sub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22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DF338123-A923-A41B-B2AF-2942DD930BA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70376" y="4372405"/>
                  <a:ext cx="270933" cy="369332"/>
                </a:xfrm>
                <a:prstGeom prst="rect">
                  <a:avLst/>
                </a:prstGeom>
                <a:blipFill>
                  <a:blip r:embed="rId4"/>
                  <a:stretch>
                    <a:fillRect r="-95122" b="-701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130D9F99-9590-5ACE-4BC7-3F235DB1915E}"/>
              </a:ext>
            </a:extLst>
          </p:cNvPr>
          <p:cNvGrpSpPr/>
          <p:nvPr/>
        </p:nvGrpSpPr>
        <p:grpSpPr>
          <a:xfrm>
            <a:off x="945739" y="3332228"/>
            <a:ext cx="2551345" cy="1125432"/>
            <a:chOff x="9357406" y="2919293"/>
            <a:chExt cx="2551345" cy="1125432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EDBFAA98-6A89-CA51-FEBE-D94267026A4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14" r="19697"/>
            <a:stretch/>
          </p:blipFill>
          <p:spPr bwMode="auto">
            <a:xfrm>
              <a:off x="9357406" y="2930300"/>
              <a:ext cx="2225156" cy="1114425"/>
            </a:xfrm>
            <a:prstGeom prst="rect">
              <a:avLst/>
            </a:prstGeom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1E68416D-94BB-4CDC-4445-64F4ABCE2282}"/>
                    </a:ext>
                  </a:extLst>
                </p:cNvPr>
                <p:cNvSpPr txBox="1"/>
                <p:nvPr/>
              </p:nvSpPr>
              <p:spPr>
                <a:xfrm>
                  <a:off x="9373688" y="2919293"/>
                  <a:ext cx="2448560" cy="33727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sz="1400" b="1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sub>
                        </m:sSub>
                        <m:r>
                          <a:rPr lang="en-US" sz="1400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400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  <m:r>
                          <a:rPr lang="en-US" sz="1400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  <m:r>
                          <a:rPr lang="en-US" sz="1400" b="1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sSup>
                          <m:sSupPr>
                            <m:ctrlPr>
                              <a:rPr lang="en-US" sz="1400" b="1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b="1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  <m:sup>
                            <m:r>
                              <a:rPr lang="en-US" sz="1400" b="1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oMath>
                    </m:oMathPara>
                  </a14:m>
                  <a:endParaRPr lang="en-GB" sz="1400" dirty="0"/>
                </a:p>
              </p:txBody>
            </p:sp>
          </mc:Choice>
          <mc:Fallback xmlns="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1E68416D-94BB-4CDC-4445-64F4ABCE228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73688" y="2919293"/>
                  <a:ext cx="2448560" cy="337272"/>
                </a:xfrm>
                <a:prstGeom prst="rect">
                  <a:avLst/>
                </a:prstGeom>
                <a:blipFill>
                  <a:blip r:embed="rId6"/>
                  <a:stretch>
                    <a:fillRect b="-181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1DD083DE-31C1-5DC3-F4DD-0DB62874185D}"/>
                    </a:ext>
                  </a:extLst>
                </p:cNvPr>
                <p:cNvSpPr txBox="1"/>
                <p:nvPr/>
              </p:nvSpPr>
              <p:spPr>
                <a:xfrm>
                  <a:off x="11424940" y="3255857"/>
                  <a:ext cx="483811" cy="36112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1DD083DE-31C1-5DC3-F4DD-0DB62874185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424940" y="3255857"/>
                  <a:ext cx="483811" cy="361125"/>
                </a:xfrm>
                <a:prstGeom prst="rect">
                  <a:avLst/>
                </a:prstGeom>
                <a:blipFill>
                  <a:blip r:embed="rId7"/>
                  <a:stretch>
                    <a:fillRect b="-169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51" name="Picture 50">
            <a:extLst>
              <a:ext uri="{FF2B5EF4-FFF2-40B4-BE49-F238E27FC236}">
                <a16:creationId xmlns:a16="http://schemas.microsoft.com/office/drawing/2014/main" id="{E496ADF5-C1E0-0DB5-6EF4-259B412A8D70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8793" t="13289" r="23266" b="13379"/>
          <a:stretch/>
        </p:blipFill>
        <p:spPr>
          <a:xfrm>
            <a:off x="945739" y="4602379"/>
            <a:ext cx="2097048" cy="1416549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BC3AF9B7-3209-78C0-99EE-24157871E47C}"/>
              </a:ext>
            </a:extLst>
          </p:cNvPr>
          <p:cNvSpPr txBox="1"/>
          <p:nvPr/>
        </p:nvSpPr>
        <p:spPr>
          <a:xfrm>
            <a:off x="3421072" y="3838201"/>
            <a:ext cx="33356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Merriweather" panose="00000500000000000000" pitchFamily="2" charset="0"/>
                <a:ea typeface="ＭＳ Ｐゴシック"/>
                <a:cs typeface="+mn-cs"/>
              </a:rPr>
              <a:t>S. Grbčić et al., 2018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FFFFFF">
                    <a:lumMod val="50000"/>
                  </a:srgbClr>
                </a:solidFill>
                <a:latin typeface="Merriweather" panose="00000500000000000000" pitchFamily="2" charset="0"/>
                <a:ea typeface="ＭＳ Ｐゴシック"/>
              </a:rPr>
              <a:t>DOI:10.1016/j.compstruc.2018.04.005</a:t>
            </a:r>
          </a:p>
        </p:txBody>
      </p:sp>
      <p:pic>
        <p:nvPicPr>
          <p:cNvPr id="59" name="Picture 58">
            <a:extLst>
              <a:ext uri="{FF2B5EF4-FFF2-40B4-BE49-F238E27FC236}">
                <a16:creationId xmlns:a16="http://schemas.microsoft.com/office/drawing/2014/main" id="{48F5C59D-C498-BA08-5AB8-D5912E57ADF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7084" y="3493566"/>
            <a:ext cx="520586" cy="355788"/>
          </a:xfrm>
          <a:prstGeom prst="rect">
            <a:avLst/>
          </a:prstGeom>
        </p:spPr>
      </p:pic>
      <p:pic>
        <p:nvPicPr>
          <p:cNvPr id="61" name="Picture 60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F3224FDA-71CD-28E7-6C52-E4E8DFC96B24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8" t="8023" r="12264" b="29615"/>
          <a:stretch/>
        </p:blipFill>
        <p:spPr>
          <a:xfrm>
            <a:off x="4043719" y="3426486"/>
            <a:ext cx="448255" cy="427567"/>
          </a:xfrm>
          <a:prstGeom prst="rect">
            <a:avLst/>
          </a:prstGeom>
        </p:spPr>
      </p:pic>
      <p:sp>
        <p:nvSpPr>
          <p:cNvPr id="69" name="Content Placeholder 2">
            <a:extLst>
              <a:ext uri="{FF2B5EF4-FFF2-40B4-BE49-F238E27FC236}">
                <a16:creationId xmlns:a16="http://schemas.microsoft.com/office/drawing/2014/main" id="{0FB977A2-0F22-7E49-766D-302F12FDE25E}"/>
              </a:ext>
            </a:extLst>
          </p:cNvPr>
          <p:cNvSpPr txBox="1">
            <a:spLocks/>
          </p:cNvSpPr>
          <p:nvPr/>
        </p:nvSpPr>
        <p:spPr bwMode="auto">
          <a:xfrm>
            <a:off x="6593614" y="1280167"/>
            <a:ext cx="5530609" cy="10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22433"/>
              </a:buClr>
              <a:buChar char="•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562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981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77800" algn="justLow">
              <a:buFont typeface="Wingdings" panose="05000000000000000000" pitchFamily="2" charset="2"/>
              <a:buChar char="§"/>
            </a:pPr>
            <a:endParaRPr lang="en-GB" sz="700" dirty="0">
              <a:latin typeface="FuturaStd-Book"/>
            </a:endParaRPr>
          </a:p>
          <a:p>
            <a:pPr marL="0" indent="0" algn="ctr">
              <a:buNone/>
            </a:pPr>
            <a:r>
              <a:rPr lang="en-US" sz="2000" dirty="0">
                <a:latin typeface="FuturaStd-Book"/>
              </a:rPr>
              <a:t>Displacement Patch Tests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A generalization of 2D patch tests.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Discretization with 7 arbitrarily distorted hexahedral finite elements.</a:t>
            </a:r>
          </a:p>
        </p:txBody>
      </p:sp>
      <p:pic>
        <p:nvPicPr>
          <p:cNvPr id="71" name="Picture 70">
            <a:extLst>
              <a:ext uri="{FF2B5EF4-FFF2-40B4-BE49-F238E27FC236}">
                <a16:creationId xmlns:a16="http://schemas.microsoft.com/office/drawing/2014/main" id="{4D3E1AE8-8E7D-5BFC-5344-3375B52BD117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418" y="4428034"/>
            <a:ext cx="2512988" cy="1625623"/>
          </a:xfrm>
          <a:prstGeom prst="rect">
            <a:avLst/>
          </a:prstGeom>
        </p:spPr>
      </p:pic>
      <p:pic>
        <p:nvPicPr>
          <p:cNvPr id="70" name="Graphic 69">
            <a:extLst>
              <a:ext uri="{FF2B5EF4-FFF2-40B4-BE49-F238E27FC236}">
                <a16:creationId xmlns:a16="http://schemas.microsoft.com/office/drawing/2014/main" id="{565829ED-F94A-7711-ABBD-EC369C37E6E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502709" y="2907841"/>
            <a:ext cx="2429606" cy="145610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4" name="Table 9">
                <a:extLst>
                  <a:ext uri="{FF2B5EF4-FFF2-40B4-BE49-F238E27FC236}">
                    <a16:creationId xmlns:a16="http://schemas.microsoft.com/office/drawing/2014/main" id="{B06C0191-DF98-B32D-08BA-56D76EAA138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32217734"/>
                  </p:ext>
                </p:extLst>
              </p:nvPr>
            </p:nvGraphicFramePr>
            <p:xfrm>
              <a:off x="9080824" y="3544605"/>
              <a:ext cx="3034828" cy="20966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83866">
                      <a:extLst>
                        <a:ext uri="{9D8B030D-6E8A-4147-A177-3AD203B41FA5}">
                          <a16:colId xmlns:a16="http://schemas.microsoft.com/office/drawing/2014/main" val="3833271686"/>
                        </a:ext>
                      </a:extLst>
                    </a:gridCol>
                    <a:gridCol w="1083866">
                      <a:extLst>
                        <a:ext uri="{9D8B030D-6E8A-4147-A177-3AD203B41FA5}">
                          <a16:colId xmlns:a16="http://schemas.microsoft.com/office/drawing/2014/main" val="2570172607"/>
                        </a:ext>
                      </a:extLst>
                    </a:gridCol>
                    <a:gridCol w="867096">
                      <a:extLst>
                        <a:ext uri="{9D8B030D-6E8A-4147-A177-3AD203B41FA5}">
                          <a16:colId xmlns:a16="http://schemas.microsoft.com/office/drawing/2014/main" val="3603759180"/>
                        </a:ext>
                      </a:extLst>
                    </a:gridCol>
                  </a:tblGrid>
                  <a:tr h="187455"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3960" marR="63960" marT="31980" marB="3198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dirty="0"/>
                            <a:t>Benchmark</a:t>
                          </a:r>
                        </a:p>
                      </a:txBody>
                      <a:tcPr marL="63960" marR="63960" marT="31980" marB="3198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dirty="0"/>
                            <a:t>COMSOL</a:t>
                          </a:r>
                        </a:p>
                      </a:txBody>
                      <a:tcPr marL="63960" marR="63960" marT="31980" marB="31980"/>
                    </a:tc>
                    <a:extLst>
                      <a:ext uri="{0D108BD9-81ED-4DB2-BD59-A6C34878D82A}">
                        <a16:rowId xmlns:a16="http://schemas.microsoft.com/office/drawing/2014/main" val="4059409536"/>
                      </a:ext>
                    </a:extLst>
                  </a:tr>
                  <a:tr h="187455"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u1(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30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300" i="1" smtClean="0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×</m:t>
                                  </m:r>
                                  <m:r>
                                    <a:rPr lang="en-US" sz="1300">
                                      <a:effectLst/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300">
                                      <a:effectLst/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1300" b="0" i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300" dirty="0"/>
                            <a:t>)</a:t>
                          </a:r>
                        </a:p>
                      </a:txBody>
                      <a:tcPr marL="63960" marR="63960" marT="31980" marB="3198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kern="1200" dirty="0">
                              <a:solidFill>
                                <a:srgbClr val="00B05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0.600</a:t>
                          </a:r>
                        </a:p>
                      </a:txBody>
                      <a:tcPr marL="63960" marR="63960" marT="31980" marB="31980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1300" b="1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0.60000</a:t>
                          </a:r>
                        </a:p>
                      </a:txBody>
                      <a:tcPr marL="63960" marR="63960" marT="31980" marB="31980"/>
                    </a:tc>
                    <a:extLst>
                      <a:ext uri="{0D108BD9-81ED-4DB2-BD59-A6C34878D82A}">
                        <a16:rowId xmlns:a16="http://schemas.microsoft.com/office/drawing/2014/main" val="3834347004"/>
                      </a:ext>
                    </a:extLst>
                  </a:tr>
                  <a:tr h="187455"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u2(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30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300" i="1" smtClean="0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×</m:t>
                                  </m:r>
                                  <m:r>
                                    <a:rPr lang="en-US" sz="1300">
                                      <a:effectLst/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300">
                                      <a:effectLst/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1300" b="0" i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300" dirty="0"/>
                            <a:t>)</a:t>
                          </a:r>
                        </a:p>
                      </a:txBody>
                      <a:tcPr marL="63960" marR="63960" marT="31980" marB="3198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kern="1200" dirty="0">
                              <a:solidFill>
                                <a:srgbClr val="00B05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0.700</a:t>
                          </a:r>
                        </a:p>
                      </a:txBody>
                      <a:tcPr marL="63960" marR="63960" marT="31980" marB="31980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1300" b="1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0.70000</a:t>
                          </a:r>
                        </a:p>
                      </a:txBody>
                      <a:tcPr marL="63960" marR="63960" marT="31980" marB="31980"/>
                    </a:tc>
                    <a:extLst>
                      <a:ext uri="{0D108BD9-81ED-4DB2-BD59-A6C34878D82A}">
                        <a16:rowId xmlns:a16="http://schemas.microsoft.com/office/drawing/2014/main" val="4172865682"/>
                      </a:ext>
                    </a:extLst>
                  </a:tr>
                  <a:tr h="187455"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u3(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30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300" i="1" smtClean="0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×</m:t>
                                  </m:r>
                                  <m:r>
                                    <a:rPr lang="en-US" sz="1300">
                                      <a:effectLst/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300">
                                      <a:effectLst/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1300" b="0" i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300" dirty="0"/>
                            <a:t>)</a:t>
                          </a:r>
                        </a:p>
                      </a:txBody>
                      <a:tcPr marL="63960" marR="63960" marT="31980" marB="3198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kern="1200" dirty="0">
                              <a:solidFill>
                                <a:srgbClr val="00B05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0.700</a:t>
                          </a:r>
                        </a:p>
                      </a:txBody>
                      <a:tcPr marL="63960" marR="63960" marT="31980" marB="31980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1300" b="1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0.70000</a:t>
                          </a:r>
                        </a:p>
                      </a:txBody>
                      <a:tcPr marL="63960" marR="63960" marT="31980" marB="31980"/>
                    </a:tc>
                    <a:extLst>
                      <a:ext uri="{0D108BD9-81ED-4DB2-BD59-A6C34878D82A}">
                        <a16:rowId xmlns:a16="http://schemas.microsoft.com/office/drawing/2014/main" val="1263195577"/>
                      </a:ext>
                    </a:extLst>
                  </a:tr>
                  <a:tr h="187455"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phi1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00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i="1" smtClean="0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×</m:t>
                                  </m:r>
                                  <m:r>
                                    <a:rPr lang="en-US" sz="1000">
                                      <a:effectLst/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000">
                                      <a:effectLst/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1000" b="0" i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300" dirty="0"/>
                            <a:t>)</a:t>
                          </a:r>
                        </a:p>
                      </a:txBody>
                      <a:tcPr marL="63960" marR="63960" marT="31980" marB="3198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kern="1200" dirty="0">
                              <a:solidFill>
                                <a:srgbClr val="00B05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2.100</a:t>
                          </a:r>
                        </a:p>
                      </a:txBody>
                      <a:tcPr marL="63960" marR="63960" marT="31980" marB="31980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1300" b="1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2.10000</a:t>
                          </a:r>
                        </a:p>
                      </a:txBody>
                      <a:tcPr marL="63960" marR="63960" marT="31980" marB="31980"/>
                    </a:tc>
                    <a:extLst>
                      <a:ext uri="{0D108BD9-81ED-4DB2-BD59-A6C34878D82A}">
                        <a16:rowId xmlns:a16="http://schemas.microsoft.com/office/drawing/2014/main" val="3870311237"/>
                      </a:ext>
                    </a:extLst>
                  </a:tr>
                  <a:tr h="187455"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S11</a:t>
                          </a:r>
                        </a:p>
                      </a:txBody>
                      <a:tcPr marL="63960" marR="63960" marT="31980" marB="3198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kern="1200" dirty="0">
                              <a:solidFill>
                                <a:srgbClr val="00B05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5.000</a:t>
                          </a:r>
                        </a:p>
                      </a:txBody>
                      <a:tcPr marL="63960" marR="63960" marT="31980" marB="31980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1300" b="1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5.00000</a:t>
                          </a:r>
                        </a:p>
                      </a:txBody>
                      <a:tcPr marL="63960" marR="63960" marT="31980" marB="31980"/>
                    </a:tc>
                    <a:extLst>
                      <a:ext uri="{0D108BD9-81ED-4DB2-BD59-A6C34878D82A}">
                        <a16:rowId xmlns:a16="http://schemas.microsoft.com/office/drawing/2014/main" val="4147350292"/>
                      </a:ext>
                    </a:extLst>
                  </a:tr>
                  <a:tr h="187455"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Mu11</a:t>
                          </a:r>
                        </a:p>
                      </a:txBody>
                      <a:tcPr marL="63960" marR="63960" marT="31980" marB="3198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kern="1200" dirty="0">
                              <a:solidFill>
                                <a:srgbClr val="00B05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0.020</a:t>
                          </a:r>
                        </a:p>
                      </a:txBody>
                      <a:tcPr marL="63960" marR="63960" marT="31980" marB="31980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1300" b="1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0.02000</a:t>
                          </a:r>
                        </a:p>
                      </a:txBody>
                      <a:tcPr marL="63960" marR="63960" marT="31980" marB="31980"/>
                    </a:tc>
                    <a:extLst>
                      <a:ext uri="{0D108BD9-81ED-4DB2-BD59-A6C34878D82A}">
                        <a16:rowId xmlns:a16="http://schemas.microsoft.com/office/drawing/2014/main" val="127005781"/>
                      </a:ext>
                    </a:extLst>
                  </a:tr>
                  <a:tr h="187455"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Mu12</a:t>
                          </a:r>
                        </a:p>
                      </a:txBody>
                      <a:tcPr marL="63960" marR="63960" marT="31980" marB="3198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kern="1200" dirty="0">
                              <a:solidFill>
                                <a:srgbClr val="00B05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-0.0400</a:t>
                          </a:r>
                        </a:p>
                      </a:txBody>
                      <a:tcPr marL="63960" marR="63960" marT="31980" marB="31980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1300" b="1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-0.04000</a:t>
                          </a:r>
                        </a:p>
                      </a:txBody>
                      <a:tcPr marL="63960" marR="63960" marT="31980" marB="31980"/>
                    </a:tc>
                    <a:extLst>
                      <a:ext uri="{0D108BD9-81ED-4DB2-BD59-A6C34878D82A}">
                        <a16:rowId xmlns:a16="http://schemas.microsoft.com/office/drawing/2014/main" val="37937232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4" name="Table 9">
                <a:extLst>
                  <a:ext uri="{FF2B5EF4-FFF2-40B4-BE49-F238E27FC236}">
                    <a16:creationId xmlns:a16="http://schemas.microsoft.com/office/drawing/2014/main" id="{B06C0191-DF98-B32D-08BA-56D76EAA138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32217734"/>
                  </p:ext>
                </p:extLst>
              </p:nvPr>
            </p:nvGraphicFramePr>
            <p:xfrm>
              <a:off x="9080824" y="3544605"/>
              <a:ext cx="3034828" cy="20966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83866">
                      <a:extLst>
                        <a:ext uri="{9D8B030D-6E8A-4147-A177-3AD203B41FA5}">
                          <a16:colId xmlns:a16="http://schemas.microsoft.com/office/drawing/2014/main" val="3833271686"/>
                        </a:ext>
                      </a:extLst>
                    </a:gridCol>
                    <a:gridCol w="1083866">
                      <a:extLst>
                        <a:ext uri="{9D8B030D-6E8A-4147-A177-3AD203B41FA5}">
                          <a16:colId xmlns:a16="http://schemas.microsoft.com/office/drawing/2014/main" val="2570172607"/>
                        </a:ext>
                      </a:extLst>
                    </a:gridCol>
                    <a:gridCol w="867096">
                      <a:extLst>
                        <a:ext uri="{9D8B030D-6E8A-4147-A177-3AD203B41FA5}">
                          <a16:colId xmlns:a16="http://schemas.microsoft.com/office/drawing/2014/main" val="3603759180"/>
                        </a:ext>
                      </a:extLst>
                    </a:gridCol>
                  </a:tblGrid>
                  <a:tr h="262080">
                    <a:tc>
                      <a:txBody>
                        <a:bodyPr/>
                        <a:lstStyle/>
                        <a:p>
                          <a:endParaRPr lang="en-US" sz="1300" dirty="0"/>
                        </a:p>
                      </a:txBody>
                      <a:tcPr marL="63960" marR="63960" marT="31980" marB="3198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dirty="0"/>
                            <a:t>Benchmark</a:t>
                          </a:r>
                        </a:p>
                      </a:txBody>
                      <a:tcPr marL="63960" marR="63960" marT="31980" marB="3198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dirty="0"/>
                            <a:t>COMSOL</a:t>
                          </a:r>
                        </a:p>
                      </a:txBody>
                      <a:tcPr marL="63960" marR="63960" marT="31980" marB="31980"/>
                    </a:tc>
                    <a:extLst>
                      <a:ext uri="{0D108BD9-81ED-4DB2-BD59-A6C34878D82A}">
                        <a16:rowId xmlns:a16="http://schemas.microsoft.com/office/drawing/2014/main" val="4059409536"/>
                      </a:ext>
                    </a:extLst>
                  </a:tr>
                  <a:tr h="262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3960" marR="63960" marT="31980" marB="31980">
                        <a:blipFill>
                          <a:blip r:embed="rId14"/>
                          <a:stretch>
                            <a:fillRect l="-562" t="-106977" r="-182584" b="-6255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kern="1200" dirty="0">
                              <a:solidFill>
                                <a:srgbClr val="00B05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0.600</a:t>
                          </a:r>
                        </a:p>
                      </a:txBody>
                      <a:tcPr marL="63960" marR="63960" marT="31980" marB="31980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1300" b="1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0.60000</a:t>
                          </a:r>
                        </a:p>
                      </a:txBody>
                      <a:tcPr marL="63960" marR="63960" marT="31980" marB="31980"/>
                    </a:tc>
                    <a:extLst>
                      <a:ext uri="{0D108BD9-81ED-4DB2-BD59-A6C34878D82A}">
                        <a16:rowId xmlns:a16="http://schemas.microsoft.com/office/drawing/2014/main" val="3834347004"/>
                      </a:ext>
                    </a:extLst>
                  </a:tr>
                  <a:tr h="262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3960" marR="63960" marT="31980" marB="31980">
                        <a:blipFill>
                          <a:blip r:embed="rId14"/>
                          <a:stretch>
                            <a:fillRect l="-562" t="-206977" r="-182584" b="-5255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kern="1200" dirty="0">
                              <a:solidFill>
                                <a:srgbClr val="00B05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0.700</a:t>
                          </a:r>
                        </a:p>
                      </a:txBody>
                      <a:tcPr marL="63960" marR="63960" marT="31980" marB="31980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1300" b="1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0.70000</a:t>
                          </a:r>
                        </a:p>
                      </a:txBody>
                      <a:tcPr marL="63960" marR="63960" marT="31980" marB="31980"/>
                    </a:tc>
                    <a:extLst>
                      <a:ext uri="{0D108BD9-81ED-4DB2-BD59-A6C34878D82A}">
                        <a16:rowId xmlns:a16="http://schemas.microsoft.com/office/drawing/2014/main" val="4172865682"/>
                      </a:ext>
                    </a:extLst>
                  </a:tr>
                  <a:tr h="262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3960" marR="63960" marT="31980" marB="31980">
                        <a:blipFill>
                          <a:blip r:embed="rId14"/>
                          <a:stretch>
                            <a:fillRect l="-562" t="-300000" r="-182584" b="-41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kern="1200" dirty="0">
                              <a:solidFill>
                                <a:srgbClr val="00B05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0.700</a:t>
                          </a:r>
                        </a:p>
                      </a:txBody>
                      <a:tcPr marL="63960" marR="63960" marT="31980" marB="31980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1300" b="1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0.70000</a:t>
                          </a:r>
                        </a:p>
                      </a:txBody>
                      <a:tcPr marL="63960" marR="63960" marT="31980" marB="31980"/>
                    </a:tc>
                    <a:extLst>
                      <a:ext uri="{0D108BD9-81ED-4DB2-BD59-A6C34878D82A}">
                        <a16:rowId xmlns:a16="http://schemas.microsoft.com/office/drawing/2014/main" val="1263195577"/>
                      </a:ext>
                    </a:extLst>
                  </a:tr>
                  <a:tr h="262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3960" marR="63960" marT="31980" marB="31980">
                        <a:blipFill>
                          <a:blip r:embed="rId14"/>
                          <a:stretch>
                            <a:fillRect l="-562" t="-409302" r="-182584" b="-3232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kern="1200" dirty="0">
                              <a:solidFill>
                                <a:srgbClr val="00B05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2.100</a:t>
                          </a:r>
                        </a:p>
                      </a:txBody>
                      <a:tcPr marL="63960" marR="63960" marT="31980" marB="31980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1300" b="1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2.10000</a:t>
                          </a:r>
                        </a:p>
                      </a:txBody>
                      <a:tcPr marL="63960" marR="63960" marT="31980" marB="31980"/>
                    </a:tc>
                    <a:extLst>
                      <a:ext uri="{0D108BD9-81ED-4DB2-BD59-A6C34878D82A}">
                        <a16:rowId xmlns:a16="http://schemas.microsoft.com/office/drawing/2014/main" val="3870311237"/>
                      </a:ext>
                    </a:extLst>
                  </a:tr>
                  <a:tr h="262080"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S11</a:t>
                          </a:r>
                        </a:p>
                      </a:txBody>
                      <a:tcPr marL="63960" marR="63960" marT="31980" marB="3198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kern="1200" dirty="0">
                              <a:solidFill>
                                <a:srgbClr val="00B05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5.000</a:t>
                          </a:r>
                        </a:p>
                      </a:txBody>
                      <a:tcPr marL="63960" marR="63960" marT="31980" marB="31980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1300" b="1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5.00000</a:t>
                          </a:r>
                        </a:p>
                      </a:txBody>
                      <a:tcPr marL="63960" marR="63960" marT="31980" marB="31980"/>
                    </a:tc>
                    <a:extLst>
                      <a:ext uri="{0D108BD9-81ED-4DB2-BD59-A6C34878D82A}">
                        <a16:rowId xmlns:a16="http://schemas.microsoft.com/office/drawing/2014/main" val="4147350292"/>
                      </a:ext>
                    </a:extLst>
                  </a:tr>
                  <a:tr h="262080"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Mu11</a:t>
                          </a:r>
                        </a:p>
                      </a:txBody>
                      <a:tcPr marL="63960" marR="63960" marT="31980" marB="3198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kern="1200" dirty="0">
                              <a:solidFill>
                                <a:srgbClr val="00B05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0.020</a:t>
                          </a:r>
                        </a:p>
                      </a:txBody>
                      <a:tcPr marL="63960" marR="63960" marT="31980" marB="31980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1300" b="1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0.02000</a:t>
                          </a:r>
                        </a:p>
                      </a:txBody>
                      <a:tcPr marL="63960" marR="63960" marT="31980" marB="31980"/>
                    </a:tc>
                    <a:extLst>
                      <a:ext uri="{0D108BD9-81ED-4DB2-BD59-A6C34878D82A}">
                        <a16:rowId xmlns:a16="http://schemas.microsoft.com/office/drawing/2014/main" val="127005781"/>
                      </a:ext>
                    </a:extLst>
                  </a:tr>
                  <a:tr h="262080">
                    <a:tc>
                      <a:txBody>
                        <a:bodyPr/>
                        <a:lstStyle/>
                        <a:p>
                          <a:r>
                            <a:rPr lang="en-US" sz="1300" dirty="0"/>
                            <a:t>Mu12</a:t>
                          </a:r>
                        </a:p>
                      </a:txBody>
                      <a:tcPr marL="63960" marR="63960" marT="31980" marB="3198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kern="1200" dirty="0">
                              <a:solidFill>
                                <a:srgbClr val="00B05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-0.0400</a:t>
                          </a:r>
                        </a:p>
                      </a:txBody>
                      <a:tcPr marL="63960" marR="63960" marT="31980" marB="31980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1300" b="1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-0.04000</a:t>
                          </a:r>
                        </a:p>
                      </a:txBody>
                      <a:tcPr marL="63960" marR="63960" marT="31980" marB="31980"/>
                    </a:tc>
                    <a:extLst>
                      <a:ext uri="{0D108BD9-81ED-4DB2-BD59-A6C34878D82A}">
                        <a16:rowId xmlns:a16="http://schemas.microsoft.com/office/drawing/2014/main" val="379372320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2" name="Speech Bubble: Rectangle 2">
            <a:extLst>
              <a:ext uri="{FF2B5EF4-FFF2-40B4-BE49-F238E27FC236}">
                <a16:creationId xmlns:a16="http://schemas.microsoft.com/office/drawing/2014/main" id="{9BDEDC2E-C10D-4E20-1B5E-2B8307C7B013}"/>
              </a:ext>
            </a:extLst>
          </p:cNvPr>
          <p:cNvSpPr/>
          <p:nvPr/>
        </p:nvSpPr>
        <p:spPr bwMode="auto">
          <a:xfrm>
            <a:off x="7231507" y="3500863"/>
            <a:ext cx="4876578" cy="2140381"/>
          </a:xfrm>
          <a:custGeom>
            <a:avLst/>
            <a:gdLst>
              <a:gd name="connsiteX0" fmla="*/ 0 w 4419600"/>
              <a:gd name="connsiteY0" fmla="*/ 0 h 3048000"/>
              <a:gd name="connsiteX1" fmla="*/ 736600 w 4419600"/>
              <a:gd name="connsiteY1" fmla="*/ 0 h 3048000"/>
              <a:gd name="connsiteX2" fmla="*/ 736600 w 4419600"/>
              <a:gd name="connsiteY2" fmla="*/ 0 h 3048000"/>
              <a:gd name="connsiteX3" fmla="*/ 1841500 w 4419600"/>
              <a:gd name="connsiteY3" fmla="*/ 0 h 3048000"/>
              <a:gd name="connsiteX4" fmla="*/ 4419600 w 4419600"/>
              <a:gd name="connsiteY4" fmla="*/ 0 h 3048000"/>
              <a:gd name="connsiteX5" fmla="*/ 4419600 w 4419600"/>
              <a:gd name="connsiteY5" fmla="*/ 1778000 h 3048000"/>
              <a:gd name="connsiteX6" fmla="*/ 4419600 w 4419600"/>
              <a:gd name="connsiteY6" fmla="*/ 1778000 h 3048000"/>
              <a:gd name="connsiteX7" fmla="*/ 4419600 w 4419600"/>
              <a:gd name="connsiteY7" fmla="*/ 2540000 h 3048000"/>
              <a:gd name="connsiteX8" fmla="*/ 4419600 w 4419600"/>
              <a:gd name="connsiteY8" fmla="*/ 3048000 h 3048000"/>
              <a:gd name="connsiteX9" fmla="*/ 1841500 w 4419600"/>
              <a:gd name="connsiteY9" fmla="*/ 3048000 h 3048000"/>
              <a:gd name="connsiteX10" fmla="*/ 736600 w 4419600"/>
              <a:gd name="connsiteY10" fmla="*/ 3048000 h 3048000"/>
              <a:gd name="connsiteX11" fmla="*/ 736600 w 4419600"/>
              <a:gd name="connsiteY11" fmla="*/ 3048000 h 3048000"/>
              <a:gd name="connsiteX12" fmla="*/ 0 w 4419600"/>
              <a:gd name="connsiteY12" fmla="*/ 3048000 h 3048000"/>
              <a:gd name="connsiteX13" fmla="*/ 0 w 4419600"/>
              <a:gd name="connsiteY13" fmla="*/ 2540000 h 3048000"/>
              <a:gd name="connsiteX14" fmla="*/ -2682167 w 4419600"/>
              <a:gd name="connsiteY14" fmla="*/ 2303648 h 3048000"/>
              <a:gd name="connsiteX15" fmla="*/ 0 w 4419600"/>
              <a:gd name="connsiteY15" fmla="*/ 1778000 h 3048000"/>
              <a:gd name="connsiteX16" fmla="*/ 0 w 4419600"/>
              <a:gd name="connsiteY16" fmla="*/ 0 h 3048000"/>
              <a:gd name="connsiteX0" fmla="*/ 2682167 w 7101767"/>
              <a:gd name="connsiteY0" fmla="*/ 0 h 3048000"/>
              <a:gd name="connsiteX1" fmla="*/ 3418767 w 7101767"/>
              <a:gd name="connsiteY1" fmla="*/ 0 h 3048000"/>
              <a:gd name="connsiteX2" fmla="*/ 3418767 w 7101767"/>
              <a:gd name="connsiteY2" fmla="*/ 0 h 3048000"/>
              <a:gd name="connsiteX3" fmla="*/ 4523667 w 7101767"/>
              <a:gd name="connsiteY3" fmla="*/ 0 h 3048000"/>
              <a:gd name="connsiteX4" fmla="*/ 7101767 w 7101767"/>
              <a:gd name="connsiteY4" fmla="*/ 0 h 3048000"/>
              <a:gd name="connsiteX5" fmla="*/ 7101767 w 7101767"/>
              <a:gd name="connsiteY5" fmla="*/ 1778000 h 3048000"/>
              <a:gd name="connsiteX6" fmla="*/ 7101767 w 7101767"/>
              <a:gd name="connsiteY6" fmla="*/ 1778000 h 3048000"/>
              <a:gd name="connsiteX7" fmla="*/ 7101767 w 7101767"/>
              <a:gd name="connsiteY7" fmla="*/ 2540000 h 3048000"/>
              <a:gd name="connsiteX8" fmla="*/ 7101767 w 7101767"/>
              <a:gd name="connsiteY8" fmla="*/ 3048000 h 3048000"/>
              <a:gd name="connsiteX9" fmla="*/ 4523667 w 7101767"/>
              <a:gd name="connsiteY9" fmla="*/ 3048000 h 3048000"/>
              <a:gd name="connsiteX10" fmla="*/ 3418767 w 7101767"/>
              <a:gd name="connsiteY10" fmla="*/ 3048000 h 3048000"/>
              <a:gd name="connsiteX11" fmla="*/ 3418767 w 7101767"/>
              <a:gd name="connsiteY11" fmla="*/ 3048000 h 3048000"/>
              <a:gd name="connsiteX12" fmla="*/ 2682167 w 7101767"/>
              <a:gd name="connsiteY12" fmla="*/ 3048000 h 3048000"/>
              <a:gd name="connsiteX13" fmla="*/ 2682167 w 7101767"/>
              <a:gd name="connsiteY13" fmla="*/ 2540000 h 3048000"/>
              <a:gd name="connsiteX14" fmla="*/ 0 w 7101767"/>
              <a:gd name="connsiteY14" fmla="*/ 2303648 h 3048000"/>
              <a:gd name="connsiteX15" fmla="*/ 2682167 w 7101767"/>
              <a:gd name="connsiteY15" fmla="*/ 2011916 h 3048000"/>
              <a:gd name="connsiteX16" fmla="*/ 2682167 w 7101767"/>
              <a:gd name="connsiteY16" fmla="*/ 0 h 3048000"/>
              <a:gd name="connsiteX0" fmla="*/ 2682167 w 7101767"/>
              <a:gd name="connsiteY0" fmla="*/ 0 h 3048000"/>
              <a:gd name="connsiteX1" fmla="*/ 3418767 w 7101767"/>
              <a:gd name="connsiteY1" fmla="*/ 0 h 3048000"/>
              <a:gd name="connsiteX2" fmla="*/ 3418767 w 7101767"/>
              <a:gd name="connsiteY2" fmla="*/ 0 h 3048000"/>
              <a:gd name="connsiteX3" fmla="*/ 4523667 w 7101767"/>
              <a:gd name="connsiteY3" fmla="*/ 0 h 3048000"/>
              <a:gd name="connsiteX4" fmla="*/ 7101767 w 7101767"/>
              <a:gd name="connsiteY4" fmla="*/ 0 h 3048000"/>
              <a:gd name="connsiteX5" fmla="*/ 7101767 w 7101767"/>
              <a:gd name="connsiteY5" fmla="*/ 1778000 h 3048000"/>
              <a:gd name="connsiteX6" fmla="*/ 7101767 w 7101767"/>
              <a:gd name="connsiteY6" fmla="*/ 1778000 h 3048000"/>
              <a:gd name="connsiteX7" fmla="*/ 7101767 w 7101767"/>
              <a:gd name="connsiteY7" fmla="*/ 2540000 h 3048000"/>
              <a:gd name="connsiteX8" fmla="*/ 7101767 w 7101767"/>
              <a:gd name="connsiteY8" fmla="*/ 3048000 h 3048000"/>
              <a:gd name="connsiteX9" fmla="*/ 4523667 w 7101767"/>
              <a:gd name="connsiteY9" fmla="*/ 3048000 h 3048000"/>
              <a:gd name="connsiteX10" fmla="*/ 3418767 w 7101767"/>
              <a:gd name="connsiteY10" fmla="*/ 3048000 h 3048000"/>
              <a:gd name="connsiteX11" fmla="*/ 3418767 w 7101767"/>
              <a:gd name="connsiteY11" fmla="*/ 3048000 h 3048000"/>
              <a:gd name="connsiteX12" fmla="*/ 2682167 w 7101767"/>
              <a:gd name="connsiteY12" fmla="*/ 3048000 h 3048000"/>
              <a:gd name="connsiteX13" fmla="*/ 2682167 w 7101767"/>
              <a:gd name="connsiteY13" fmla="*/ 2221023 h 3048000"/>
              <a:gd name="connsiteX14" fmla="*/ 0 w 7101767"/>
              <a:gd name="connsiteY14" fmla="*/ 2303648 h 3048000"/>
              <a:gd name="connsiteX15" fmla="*/ 2682167 w 7101767"/>
              <a:gd name="connsiteY15" fmla="*/ 2011916 h 3048000"/>
              <a:gd name="connsiteX16" fmla="*/ 2682167 w 7101767"/>
              <a:gd name="connsiteY16" fmla="*/ 0 h 3048000"/>
              <a:gd name="connsiteX0" fmla="*/ 2682167 w 7101767"/>
              <a:gd name="connsiteY0" fmla="*/ 0 h 3048000"/>
              <a:gd name="connsiteX1" fmla="*/ 3418767 w 7101767"/>
              <a:gd name="connsiteY1" fmla="*/ 0 h 3048000"/>
              <a:gd name="connsiteX2" fmla="*/ 3418767 w 7101767"/>
              <a:gd name="connsiteY2" fmla="*/ 0 h 3048000"/>
              <a:gd name="connsiteX3" fmla="*/ 4523667 w 7101767"/>
              <a:gd name="connsiteY3" fmla="*/ 0 h 3048000"/>
              <a:gd name="connsiteX4" fmla="*/ 7101767 w 7101767"/>
              <a:gd name="connsiteY4" fmla="*/ 0 h 3048000"/>
              <a:gd name="connsiteX5" fmla="*/ 7101767 w 7101767"/>
              <a:gd name="connsiteY5" fmla="*/ 1778000 h 3048000"/>
              <a:gd name="connsiteX6" fmla="*/ 7101767 w 7101767"/>
              <a:gd name="connsiteY6" fmla="*/ 1778000 h 3048000"/>
              <a:gd name="connsiteX7" fmla="*/ 7101767 w 7101767"/>
              <a:gd name="connsiteY7" fmla="*/ 2540000 h 3048000"/>
              <a:gd name="connsiteX8" fmla="*/ 7101767 w 7101767"/>
              <a:gd name="connsiteY8" fmla="*/ 3048000 h 3048000"/>
              <a:gd name="connsiteX9" fmla="*/ 4523667 w 7101767"/>
              <a:gd name="connsiteY9" fmla="*/ 3048000 h 3048000"/>
              <a:gd name="connsiteX10" fmla="*/ 3418767 w 7101767"/>
              <a:gd name="connsiteY10" fmla="*/ 3048000 h 3048000"/>
              <a:gd name="connsiteX11" fmla="*/ 3418767 w 7101767"/>
              <a:gd name="connsiteY11" fmla="*/ 3048000 h 3048000"/>
              <a:gd name="connsiteX12" fmla="*/ 2682167 w 7101767"/>
              <a:gd name="connsiteY12" fmla="*/ 3048000 h 3048000"/>
              <a:gd name="connsiteX13" fmla="*/ 2682167 w 7101767"/>
              <a:gd name="connsiteY13" fmla="*/ 2221023 h 3048000"/>
              <a:gd name="connsiteX14" fmla="*/ 0 w 7101767"/>
              <a:gd name="connsiteY14" fmla="*/ 2947868 h 3048000"/>
              <a:gd name="connsiteX15" fmla="*/ 2682167 w 7101767"/>
              <a:gd name="connsiteY15" fmla="*/ 2011916 h 3048000"/>
              <a:gd name="connsiteX16" fmla="*/ 2682167 w 7101767"/>
              <a:gd name="connsiteY16" fmla="*/ 0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101767" h="3048000">
                <a:moveTo>
                  <a:pt x="2682167" y="0"/>
                </a:moveTo>
                <a:lnTo>
                  <a:pt x="3418767" y="0"/>
                </a:lnTo>
                <a:lnTo>
                  <a:pt x="3418767" y="0"/>
                </a:lnTo>
                <a:lnTo>
                  <a:pt x="4523667" y="0"/>
                </a:lnTo>
                <a:lnTo>
                  <a:pt x="7101767" y="0"/>
                </a:lnTo>
                <a:lnTo>
                  <a:pt x="7101767" y="1778000"/>
                </a:lnTo>
                <a:lnTo>
                  <a:pt x="7101767" y="1778000"/>
                </a:lnTo>
                <a:lnTo>
                  <a:pt x="7101767" y="2540000"/>
                </a:lnTo>
                <a:lnTo>
                  <a:pt x="7101767" y="3048000"/>
                </a:lnTo>
                <a:lnTo>
                  <a:pt x="4523667" y="3048000"/>
                </a:lnTo>
                <a:lnTo>
                  <a:pt x="3418767" y="3048000"/>
                </a:lnTo>
                <a:lnTo>
                  <a:pt x="3418767" y="3048000"/>
                </a:lnTo>
                <a:lnTo>
                  <a:pt x="2682167" y="3048000"/>
                </a:lnTo>
                <a:lnTo>
                  <a:pt x="2682167" y="2221023"/>
                </a:lnTo>
                <a:lnTo>
                  <a:pt x="0" y="2947868"/>
                </a:lnTo>
                <a:lnTo>
                  <a:pt x="2682167" y="2011916"/>
                </a:lnTo>
                <a:lnTo>
                  <a:pt x="2682167" y="0"/>
                </a:lnTo>
                <a:close/>
              </a:path>
            </a:pathLst>
          </a:custGeom>
          <a:noFill/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00" i="0" u="none" strike="noStrike" normalizeH="0" baseline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89447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0318DB-77E7-4F57-9034-3F58330CD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6913" y="6148388"/>
            <a:ext cx="2539339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it-IT" altLang="en-US"/>
              <a:t>Pagina </a:t>
            </a:r>
            <a:fld id="{2780327B-D601-4ACF-BB2C-9F603DCDF26D}" type="slidenum">
              <a:rPr lang="it-IT" altLang="en-US" smtClean="0"/>
              <a:pPr>
                <a:defRPr/>
              </a:pPr>
              <a:t>19</a:t>
            </a:fld>
            <a:endParaRPr lang="it-IT" alt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F1A3C9-CE02-6A6C-725F-8E8D6FC61825}"/>
              </a:ext>
            </a:extLst>
          </p:cNvPr>
          <p:cNvSpPr txBox="1">
            <a:spLocks/>
          </p:cNvSpPr>
          <p:nvPr/>
        </p:nvSpPr>
        <p:spPr bwMode="auto">
          <a:xfrm>
            <a:off x="612619" y="207501"/>
            <a:ext cx="10969943" cy="711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8224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Results</a:t>
            </a:r>
            <a:endParaRPr lang="en-US" dirty="0"/>
          </a:p>
          <a:p>
            <a:r>
              <a:rPr lang="en-GB" dirty="0">
                <a:latin typeface="FuturaStd-Book"/>
              </a:rPr>
              <a:t>Parametric Study for Various Pore Patterns Using COMSOL</a:t>
            </a:r>
            <a:endParaRPr lang="en-US" dirty="0">
              <a:latin typeface="FuturaStd-Book"/>
              <a:sym typeface="Wingdings" panose="05000000000000000000" pitchFamily="2" charset="2"/>
            </a:endParaRPr>
          </a:p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4334F8B-233D-4B3B-E909-C4C7DA490646}"/>
              </a:ext>
            </a:extLst>
          </p:cNvPr>
          <p:cNvGrpSpPr/>
          <p:nvPr/>
        </p:nvGrpSpPr>
        <p:grpSpPr>
          <a:xfrm>
            <a:off x="304182" y="937260"/>
            <a:ext cx="11886230" cy="1835436"/>
            <a:chOff x="302594" y="937260"/>
            <a:chExt cx="11886230" cy="1835436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2295D2B5-49CE-380A-9CEE-1F97FC5674BD}"/>
                </a:ext>
              </a:extLst>
            </p:cNvPr>
            <p:cNvSpPr/>
            <p:nvPr/>
          </p:nvSpPr>
          <p:spPr bwMode="auto">
            <a:xfrm>
              <a:off x="696499" y="1090948"/>
              <a:ext cx="11492325" cy="1681748"/>
            </a:xfrm>
            <a:prstGeom prst="roundRect">
              <a:avLst>
                <a:gd name="adj" fmla="val 9110"/>
              </a:avLst>
            </a:prstGeom>
            <a:solidFill>
              <a:schemeClr val="accent5"/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  <p:sp>
          <p:nvSpPr>
            <p:cNvPr id="7" name="Content Placeholder 2">
              <a:extLst>
                <a:ext uri="{FF2B5EF4-FFF2-40B4-BE49-F238E27FC236}">
                  <a16:creationId xmlns:a16="http://schemas.microsoft.com/office/drawing/2014/main" id="{BBB954CE-EF70-47D4-85E8-35A06C8EDCD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02594" y="937260"/>
              <a:ext cx="5238750" cy="182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822433"/>
                </a:buClr>
                <a:buChar char="•"/>
                <a:defRPr sz="24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5621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4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981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57200" lvl="1" indent="0" algn="justLow">
                <a:lnSpc>
                  <a:spcPct val="150000"/>
                </a:lnSpc>
                <a:buNone/>
              </a:pPr>
              <a:r>
                <a:rPr 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FuturaStd-Book"/>
                  <a:sym typeface="Wingdings" panose="05000000000000000000" pitchFamily="2" charset="2"/>
                </a:rPr>
                <a:t>Pore Type &amp; Pattern:</a:t>
              </a:r>
            </a:p>
            <a:p>
              <a:pPr lvl="1" algn="justLow">
                <a:buFontTx/>
                <a:buChar char="-"/>
              </a:pPr>
              <a:r>
                <a:rPr lang="en-US" sz="18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FuturaStd-Book"/>
                  <a:sym typeface="Wingdings" panose="05000000000000000000" pitchFamily="2" charset="2"/>
                </a:rPr>
                <a:t>Rectangular pores</a:t>
              </a:r>
            </a:p>
            <a:p>
              <a:pPr lvl="1" algn="justLow">
                <a:buFontTx/>
                <a:buChar char="-"/>
              </a:pPr>
              <a:r>
                <a:rPr lang="en-US" sz="18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FuturaStd-Book"/>
                  <a:sym typeface="Wingdings" panose="05000000000000000000" pitchFamily="2" charset="2"/>
                </a:rPr>
                <a:t>Honeycomb pattern</a:t>
              </a:r>
            </a:p>
            <a:p>
              <a:pPr lvl="1" algn="justLow">
                <a:buFontTx/>
                <a:buChar char="-"/>
              </a:pPr>
              <a:r>
                <a:rPr lang="en-US" sz="18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FuturaStd-Book"/>
                  <a:sym typeface="Wingdings" panose="05000000000000000000" pitchFamily="2" charset="2"/>
                </a:rPr>
                <a:t>Triangular pores, Honeycomb pattern</a:t>
              </a:r>
            </a:p>
            <a:p>
              <a:pPr lvl="1" algn="justLow">
                <a:buFontTx/>
                <a:buChar char="-"/>
              </a:pPr>
              <a:r>
                <a:rPr lang="en-US" sz="1800" dirty="0">
                  <a:latin typeface="FuturaStd-Book"/>
                </a:rPr>
                <a:t>...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FAEBA604-C2A7-B7A2-73C9-736C80E3B41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0"/>
                    </a14:imgEffect>
                  </a14:imgLayer>
                </a14:imgProps>
              </a:ext>
            </a:extLst>
          </a:blip>
          <a:srcRect l="26249" t="5281" r="20980" b="9666"/>
          <a:stretch/>
        </p:blipFill>
        <p:spPr>
          <a:xfrm>
            <a:off x="7225146" y="1173480"/>
            <a:ext cx="1574189" cy="1563624"/>
          </a:xfrm>
          <a:prstGeom prst="rect">
            <a:avLst/>
          </a:prstGeom>
          <a:ln w="28575">
            <a:solidFill>
              <a:srgbClr val="AAD5DA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A9BBCC0-FB0B-4001-3823-F28E1A3ADC6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00000"/>
                    </a14:imgEffect>
                  </a14:imgLayer>
                </a14:imgProps>
              </a:ext>
            </a:extLst>
          </a:blip>
          <a:srcRect l="24628" t="2651" r="19359" b="6451"/>
          <a:stretch/>
        </p:blipFill>
        <p:spPr>
          <a:xfrm>
            <a:off x="8880765" y="1162049"/>
            <a:ext cx="1564594" cy="1564594"/>
          </a:xfrm>
          <a:prstGeom prst="rect">
            <a:avLst/>
          </a:prstGeom>
          <a:ln w="28575">
            <a:solidFill>
              <a:srgbClr val="AAD5DA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3F20C71-F507-65AE-0383-49297A8CD6B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398"/>
          <a:stretch/>
        </p:blipFill>
        <p:spPr bwMode="auto">
          <a:xfrm>
            <a:off x="10572174" y="1177289"/>
            <a:ext cx="1558738" cy="1563624"/>
          </a:xfrm>
          <a:prstGeom prst="rect">
            <a:avLst/>
          </a:prstGeom>
          <a:ln w="28575" cap="flat" cmpd="sng" algn="ctr">
            <a:solidFill>
              <a:srgbClr val="AAD5DA"/>
            </a:solidFill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 sd="0">
                  <a:custGeom>
                    <a:avLst/>
                    <a:gdLst/>
                    <a:ahLst/>
                    <a:cxnLst/>
                    <a:rect l="0" t="0" r="0" b="0"/>
                    <a:pathLst/>
                  </a:custGeom>
                  <ask:type/>
                </ask:lineSketchStyleProps>
              </a:ext>
            </a:extLst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8CE9D14-771D-7A41-F4AD-549AA8E179F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74" b="-2591"/>
          <a:stretch/>
        </p:blipFill>
        <p:spPr bwMode="auto">
          <a:xfrm>
            <a:off x="5514110" y="1162050"/>
            <a:ext cx="1612984" cy="1597660"/>
          </a:xfrm>
          <a:prstGeom prst="rect">
            <a:avLst/>
          </a:prstGeom>
          <a:ln w="28575">
            <a:solidFill>
              <a:srgbClr val="AAD5DA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1206E4C8-BBB4-8791-6DEC-68FBC160C3ED}"/>
              </a:ext>
            </a:extLst>
          </p:cNvPr>
          <p:cNvGrpSpPr/>
          <p:nvPr/>
        </p:nvGrpSpPr>
        <p:grpSpPr>
          <a:xfrm>
            <a:off x="304800" y="2819400"/>
            <a:ext cx="8686800" cy="1676400"/>
            <a:chOff x="302594" y="685800"/>
            <a:chExt cx="8686800" cy="2324556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9898AE8F-3DA7-A28E-8559-40174F913282}"/>
                </a:ext>
              </a:extLst>
            </p:cNvPr>
            <p:cNvSpPr/>
            <p:nvPr/>
          </p:nvSpPr>
          <p:spPr bwMode="auto">
            <a:xfrm>
              <a:off x="696499" y="685800"/>
              <a:ext cx="8292895" cy="2324556"/>
            </a:xfrm>
            <a:prstGeom prst="roundRect">
              <a:avLst>
                <a:gd name="adj" fmla="val 9110"/>
              </a:avLst>
            </a:prstGeom>
            <a:solidFill>
              <a:srgbClr val="FCEBE0"/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  <p:sp>
          <p:nvSpPr>
            <p:cNvPr id="17" name="Content Placeholder 2">
              <a:extLst>
                <a:ext uri="{FF2B5EF4-FFF2-40B4-BE49-F238E27FC236}">
                  <a16:creationId xmlns:a16="http://schemas.microsoft.com/office/drawing/2014/main" id="{0621FDA7-CB57-AB9F-605C-D0A1FBDDAEA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02594" y="685800"/>
              <a:ext cx="5238750" cy="182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822433"/>
                </a:buClr>
                <a:buChar char="•"/>
                <a:defRPr sz="24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5621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4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981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57200" lvl="1" indent="0" algn="justLow">
                <a:lnSpc>
                  <a:spcPct val="150000"/>
                </a:lnSpc>
                <a:buNone/>
              </a:pPr>
              <a:r>
                <a:rPr 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FuturaStd-Book"/>
                  <a:sym typeface="Wingdings" panose="05000000000000000000" pitchFamily="2" charset="2"/>
                </a:rPr>
                <a:t>Pore Size:</a:t>
              </a:r>
            </a:p>
            <a:p>
              <a:pPr lvl="1" algn="justLow">
                <a:buFontTx/>
                <a:buChar char="-"/>
              </a:pPr>
              <a:r>
                <a:rPr lang="en-US" sz="1800" dirty="0">
                  <a:latin typeface="FuturaStd-Book"/>
                </a:rPr>
                <a:t>Different length scale</a:t>
              </a:r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5E9C18E8-47AE-1280-0A71-6B94DEEA8D3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22" t="-808" r="-2730" b="-2613"/>
          <a:stretch/>
        </p:blipFill>
        <p:spPr bwMode="auto">
          <a:xfrm flipH="1">
            <a:off x="7366832" y="2960423"/>
            <a:ext cx="1477883" cy="1460765"/>
          </a:xfrm>
          <a:prstGeom prst="rect">
            <a:avLst/>
          </a:prstGeom>
          <a:ln w="28575">
            <a:solidFill>
              <a:srgbClr val="F5BC99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4719406-F133-8EBC-4580-4A14C51ED21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74" b="-2591"/>
          <a:stretch/>
        </p:blipFill>
        <p:spPr bwMode="auto">
          <a:xfrm>
            <a:off x="5732199" y="2971800"/>
            <a:ext cx="1460765" cy="1446886"/>
          </a:xfrm>
          <a:prstGeom prst="rect">
            <a:avLst/>
          </a:prstGeom>
          <a:ln w="28575">
            <a:solidFill>
              <a:srgbClr val="F5BC99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72ED3B2A-4079-43B9-663E-A45EC456C92A}"/>
              </a:ext>
            </a:extLst>
          </p:cNvPr>
          <p:cNvGrpSpPr/>
          <p:nvPr/>
        </p:nvGrpSpPr>
        <p:grpSpPr>
          <a:xfrm>
            <a:off x="304800" y="4448177"/>
            <a:ext cx="8686801" cy="1571623"/>
            <a:chOff x="302594" y="685800"/>
            <a:chExt cx="8625739" cy="2179270"/>
          </a:xfrm>
        </p:grpSpPr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7CEB764A-2E11-677E-62C7-01474E698908}"/>
                </a:ext>
              </a:extLst>
            </p:cNvPr>
            <p:cNvSpPr/>
            <p:nvPr/>
          </p:nvSpPr>
          <p:spPr bwMode="auto">
            <a:xfrm>
              <a:off x="696499" y="820992"/>
              <a:ext cx="8231834" cy="2044078"/>
            </a:xfrm>
            <a:prstGeom prst="roundRect">
              <a:avLst>
                <a:gd name="adj" fmla="val 9110"/>
              </a:avLst>
            </a:prstGeom>
            <a:solidFill>
              <a:srgbClr val="FFFFCC"/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  <p:sp>
          <p:nvSpPr>
            <p:cNvPr id="22" name="Content Placeholder 2">
              <a:extLst>
                <a:ext uri="{FF2B5EF4-FFF2-40B4-BE49-F238E27FC236}">
                  <a16:creationId xmlns:a16="http://schemas.microsoft.com/office/drawing/2014/main" id="{E368CE5A-A338-D2A5-1ED4-6C0B3840BE95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02594" y="685800"/>
              <a:ext cx="5238750" cy="182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822433"/>
                </a:buClr>
                <a:buChar char="•"/>
                <a:defRPr sz="24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15621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4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1981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457200" lvl="1" indent="0" algn="justLow">
                <a:lnSpc>
                  <a:spcPct val="150000"/>
                </a:lnSpc>
                <a:buNone/>
              </a:pPr>
              <a:r>
                <a:rPr 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FuturaStd-Book"/>
                  <a:sym typeface="Wingdings" panose="05000000000000000000" pitchFamily="2" charset="2"/>
                </a:rPr>
                <a:t>Pore Density:</a:t>
              </a:r>
            </a:p>
            <a:p>
              <a:pPr lvl="1" algn="justLow">
                <a:buFontTx/>
                <a:buChar char="-"/>
              </a:pPr>
              <a:r>
                <a:rPr lang="en-US" sz="1800" dirty="0">
                  <a:latin typeface="FuturaStd-Book"/>
                </a:rPr>
                <a:t>Different No. of pores per length</a:t>
              </a:r>
            </a:p>
          </p:txBody>
        </p:sp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E275871F-2332-41DB-C3DD-7DA6346D616E}"/>
              </a:ext>
            </a:extLst>
          </p:cNvPr>
          <p:cNvSpPr/>
          <p:nvPr/>
        </p:nvSpPr>
        <p:spPr bwMode="auto">
          <a:xfrm>
            <a:off x="9736931" y="4343400"/>
            <a:ext cx="76200" cy="76200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90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FDD9BCA4-CCB7-6031-4888-422C3EC510F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74" b="-2591"/>
          <a:stretch/>
        </p:blipFill>
        <p:spPr bwMode="auto">
          <a:xfrm>
            <a:off x="5735667" y="4591048"/>
            <a:ext cx="1412683" cy="1399261"/>
          </a:xfrm>
          <a:prstGeom prst="rect">
            <a:avLst/>
          </a:prstGeom>
          <a:ln w="28575">
            <a:solidFill>
              <a:srgbClr val="FFFF6D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F0679CEB-F4A0-F3D9-BEE2-9189419308D4}"/>
              </a:ext>
            </a:extLst>
          </p:cNvPr>
          <p:cNvGrpSpPr/>
          <p:nvPr/>
        </p:nvGrpSpPr>
        <p:grpSpPr>
          <a:xfrm>
            <a:off x="7385980" y="4608487"/>
            <a:ext cx="1365592" cy="1365581"/>
            <a:chOff x="3951281" y="3400425"/>
            <a:chExt cx="1533536" cy="1533523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0F1C5E60-52D3-5D57-2154-4C03B3011C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67" t="1653" r="3471" b="1414"/>
            <a:stretch/>
          </p:blipFill>
          <p:spPr bwMode="auto">
            <a:xfrm>
              <a:off x="3952875" y="3400425"/>
              <a:ext cx="1476375" cy="1476376"/>
            </a:xfrm>
            <a:prstGeom prst="rect">
              <a:avLst/>
            </a:prstGeom>
            <a:ln w="28575">
              <a:solidFill>
                <a:srgbClr val="FFFF6D"/>
              </a:solidFill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652F564E-FA68-82D8-3B04-C1EB68AB80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clrChange>
                <a:clrFrom>
                  <a:srgbClr val="C8C8C8"/>
                </a:clrFrom>
                <a:clrTo>
                  <a:srgbClr val="C8C8C8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67" t="3842" r="3471" b="1415"/>
            <a:stretch/>
          </p:blipFill>
          <p:spPr bwMode="auto">
            <a:xfrm>
              <a:off x="3951281" y="3490913"/>
              <a:ext cx="1476375" cy="1443035"/>
            </a:xfrm>
            <a:prstGeom prst="rect">
              <a:avLst/>
            </a:prstGeom>
            <a:ln w="28575"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D51BA359-9D83-37A2-C319-98432965FB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clrChange>
                <a:clrFrom>
                  <a:srgbClr val="C8C8C8"/>
                </a:clrFrom>
                <a:clrTo>
                  <a:srgbClr val="C8C8C8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67" t="2591" r="3471" b="1414"/>
            <a:stretch/>
          </p:blipFill>
          <p:spPr bwMode="auto">
            <a:xfrm>
              <a:off x="4008434" y="3409950"/>
              <a:ext cx="1476375" cy="1462087"/>
            </a:xfrm>
            <a:prstGeom prst="rect">
              <a:avLst/>
            </a:prstGeom>
            <a:ln w="28575">
              <a:solidFill>
                <a:srgbClr val="FFFF6D"/>
              </a:solidFill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76621C58-471D-59B9-AE40-34E541F9B7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clrChange>
                <a:clrFrom>
                  <a:srgbClr val="C8C8C8"/>
                </a:clrFrom>
                <a:clrTo>
                  <a:srgbClr val="C8C8C8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67" t="3529" r="3471" b="1414"/>
            <a:stretch/>
          </p:blipFill>
          <p:spPr bwMode="auto">
            <a:xfrm>
              <a:off x="4008442" y="3481388"/>
              <a:ext cx="1476375" cy="1447802"/>
            </a:xfrm>
            <a:prstGeom prst="rect">
              <a:avLst/>
            </a:prstGeom>
            <a:ln w="28575"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EA8EFBFD-121C-49B9-BACC-4D3D45C6275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469" y="3411380"/>
            <a:ext cx="2859055" cy="2644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714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0318DB-77E7-4F57-9034-3F58330CD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6913" y="6148388"/>
            <a:ext cx="2539339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it-IT" altLang="en-US" dirty="0"/>
              <a:t>Pagina </a:t>
            </a:r>
            <a:fld id="{2780327B-D601-4ACF-BB2C-9F603DCDF26D}" type="slidenum">
              <a:rPr lang="it-IT" altLang="en-US" smtClean="0"/>
              <a:pPr>
                <a:defRPr/>
              </a:pPr>
              <a:t>2</a:t>
            </a:fld>
            <a:endParaRPr lang="it-IT" altLang="en-US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0A2401F8-E797-79FF-21D7-BE49AD7CDD0B}"/>
              </a:ext>
            </a:extLst>
          </p:cNvPr>
          <p:cNvSpPr txBox="1">
            <a:spLocks/>
          </p:cNvSpPr>
          <p:nvPr/>
        </p:nvSpPr>
        <p:spPr bwMode="auto">
          <a:xfrm>
            <a:off x="612619" y="207501"/>
            <a:ext cx="10969943" cy="711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8224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Introduction</a:t>
            </a:r>
            <a:endParaRPr lang="en-US" dirty="0"/>
          </a:p>
          <a:p>
            <a:r>
              <a:rPr lang="en-US" dirty="0">
                <a:latin typeface="FuturaStd-Book"/>
                <a:sym typeface="Wingdings" panose="05000000000000000000" pitchFamily="2" charset="2"/>
              </a:rPr>
              <a:t>Guided Bone Regeneration (GBR) Mesh</a:t>
            </a:r>
          </a:p>
          <a:p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A59875A-EAC0-BA61-9FF0-FA13A0E0CB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209" y="1043899"/>
            <a:ext cx="6753862" cy="1031787"/>
          </a:xfrm>
        </p:spPr>
        <p:txBody>
          <a:bodyPr/>
          <a:lstStyle/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Using a mechanical barrier, such as a membrane, to separate and protect the area of bone loss from the surrounding tissue.</a:t>
            </a:r>
          </a:p>
          <a:p>
            <a:pPr marL="0" indent="0">
              <a:buNone/>
            </a:pPr>
            <a:r>
              <a:rPr lang="en-US" sz="1800" b="1" dirty="0">
                <a:solidFill>
                  <a:schemeClr val="bg1"/>
                </a:solidFill>
                <a:highlight>
                  <a:srgbClr val="800000"/>
                </a:highlight>
                <a:latin typeface="FuturaStd-Book"/>
              </a:rPr>
              <a:t> 1</a:t>
            </a:r>
            <a:r>
              <a:rPr lang="en-US" sz="1800" dirty="0">
                <a:highlight>
                  <a:srgbClr val="800000"/>
                </a:highlight>
                <a:latin typeface="FuturaStd-Book"/>
              </a:rPr>
              <a:t> </a:t>
            </a:r>
            <a:r>
              <a:rPr lang="en-GB" sz="1800" dirty="0">
                <a:latin typeface="FuturaStd-Book"/>
              </a:rPr>
              <a:t> Exposing the Bone Defect: A small incision to access the area of defect.</a:t>
            </a:r>
            <a:endParaRPr lang="en-US" sz="1800" dirty="0">
              <a:latin typeface="FuturaStd-Book"/>
            </a:endParaRPr>
          </a:p>
          <a:p>
            <a:pPr marL="0" indent="0">
              <a:buNone/>
            </a:pPr>
            <a:r>
              <a:rPr lang="en-US" sz="1800" b="1" dirty="0">
                <a:solidFill>
                  <a:schemeClr val="bg1"/>
                </a:solidFill>
                <a:highlight>
                  <a:srgbClr val="800000"/>
                </a:highlight>
                <a:latin typeface="FuturaStd-Book"/>
              </a:rPr>
              <a:t> 2 </a:t>
            </a:r>
            <a:r>
              <a:rPr lang="en-GB" sz="1800" dirty="0">
                <a:latin typeface="FuturaStd-Book"/>
              </a:rPr>
              <a:t> Bone Grafting: a cement that may contain bone, antimicrobial additives  and stimulants that promotes new bone growth is placed under the membrane.</a:t>
            </a:r>
            <a:endParaRPr lang="en-US" sz="1800" dirty="0">
              <a:latin typeface="FuturaStd-Book"/>
            </a:endParaRPr>
          </a:p>
          <a:p>
            <a:pPr marL="0" indent="0" algn="justLow">
              <a:buNone/>
            </a:pPr>
            <a:r>
              <a:rPr lang="en-US" sz="1800" b="1" dirty="0">
                <a:solidFill>
                  <a:schemeClr val="bg1"/>
                </a:solidFill>
                <a:highlight>
                  <a:srgbClr val="800000"/>
                </a:highlight>
                <a:latin typeface="FuturaStd-Book"/>
              </a:rPr>
              <a:t> 3</a:t>
            </a:r>
            <a:r>
              <a:rPr lang="en-US" sz="1800" dirty="0">
                <a:highlight>
                  <a:srgbClr val="800000"/>
                </a:highlight>
                <a:latin typeface="FuturaStd-Book"/>
              </a:rPr>
              <a:t> </a:t>
            </a:r>
            <a:r>
              <a:rPr lang="en-GB" sz="1800" dirty="0">
                <a:latin typeface="FuturaStd-Book"/>
              </a:rPr>
              <a:t> Preparing GBR Mesh: cut and formed by the surgeon</a:t>
            </a:r>
            <a:endParaRPr lang="en-US" sz="1800" dirty="0">
              <a:latin typeface="FuturaStd-Book"/>
            </a:endParaRPr>
          </a:p>
          <a:p>
            <a:pPr marL="0" indent="0" algn="justLow">
              <a:buNone/>
            </a:pPr>
            <a:r>
              <a:rPr lang="en-US" sz="1800" b="1" dirty="0">
                <a:solidFill>
                  <a:schemeClr val="bg1"/>
                </a:solidFill>
                <a:highlight>
                  <a:srgbClr val="800000"/>
                </a:highlight>
                <a:latin typeface="FuturaStd-Book"/>
              </a:rPr>
              <a:t> 4</a:t>
            </a:r>
            <a:r>
              <a:rPr lang="en-US" sz="1800" b="1" dirty="0">
                <a:highlight>
                  <a:srgbClr val="800000"/>
                </a:highlight>
                <a:latin typeface="FuturaStd-Book"/>
              </a:rPr>
              <a:t> </a:t>
            </a:r>
            <a:r>
              <a:rPr lang="en-GB" sz="1800" dirty="0">
                <a:latin typeface="FuturaStd-Book"/>
              </a:rPr>
              <a:t> Placing and fixing the GBR Mesh</a:t>
            </a:r>
            <a:endParaRPr lang="en-US" sz="20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endParaRPr lang="en-US" sz="2000" dirty="0">
              <a:latin typeface="FuturaStd-Book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00CE606-5E60-F050-2169-5C395CDB8867}"/>
              </a:ext>
            </a:extLst>
          </p:cNvPr>
          <p:cNvGrpSpPr/>
          <p:nvPr/>
        </p:nvGrpSpPr>
        <p:grpSpPr>
          <a:xfrm>
            <a:off x="7827999" y="105115"/>
            <a:ext cx="4246326" cy="3791695"/>
            <a:chOff x="7791686" y="1389905"/>
            <a:chExt cx="4246326" cy="3791695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AD90A107-560A-8FCA-44F4-7CDCC125D7F7}"/>
                </a:ext>
              </a:extLst>
            </p:cNvPr>
            <p:cNvGrpSpPr/>
            <p:nvPr/>
          </p:nvGrpSpPr>
          <p:grpSpPr>
            <a:xfrm>
              <a:off x="7791686" y="1389905"/>
              <a:ext cx="4246326" cy="3791695"/>
              <a:chOff x="7791686" y="1389905"/>
              <a:chExt cx="4246326" cy="3791695"/>
            </a:xfrm>
          </p:grpSpPr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C6D5CE90-3C3D-6FC2-2851-CF999B34B4C5}"/>
                  </a:ext>
                </a:extLst>
              </p:cNvPr>
              <p:cNvGrpSpPr/>
              <p:nvPr/>
            </p:nvGrpSpPr>
            <p:grpSpPr>
              <a:xfrm>
                <a:off x="7791686" y="1389905"/>
                <a:ext cx="4246326" cy="3791695"/>
                <a:chOff x="7791686" y="1389905"/>
                <a:chExt cx="4246326" cy="3791695"/>
              </a:xfrm>
            </p:grpSpPr>
            <p:grpSp>
              <p:nvGrpSpPr>
                <p:cNvPr id="30" name="Group 29">
                  <a:extLst>
                    <a:ext uri="{FF2B5EF4-FFF2-40B4-BE49-F238E27FC236}">
                      <a16:creationId xmlns:a16="http://schemas.microsoft.com/office/drawing/2014/main" id="{55240D8B-E730-0E7E-7507-0CD8C3F59263}"/>
                    </a:ext>
                  </a:extLst>
                </p:cNvPr>
                <p:cNvGrpSpPr/>
                <p:nvPr/>
              </p:nvGrpSpPr>
              <p:grpSpPr>
                <a:xfrm>
                  <a:off x="7791686" y="1389905"/>
                  <a:ext cx="4246326" cy="3791695"/>
                  <a:chOff x="9241122" y="925088"/>
                  <a:chExt cx="4246326" cy="3791695"/>
                </a:xfrm>
              </p:grpSpPr>
              <p:pic>
                <p:nvPicPr>
                  <p:cNvPr id="15" name="Picture 14" descr="A collage of a model of teeth&#10;&#10;Description automatically generated">
                    <a:extLst>
                      <a:ext uri="{FF2B5EF4-FFF2-40B4-BE49-F238E27FC236}">
                        <a16:creationId xmlns:a16="http://schemas.microsoft.com/office/drawing/2014/main" id="{262F5997-668B-2558-D699-947A49F5C17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154" t="3471" r="69015" b="60386"/>
                  <a:stretch/>
                </p:blipFill>
                <p:spPr>
                  <a:xfrm>
                    <a:off x="9241122" y="925088"/>
                    <a:ext cx="2022038" cy="1801368"/>
                  </a:xfrm>
                  <a:prstGeom prst="rect">
                    <a:avLst/>
                  </a:prstGeom>
                  <a:ln>
                    <a:solidFill>
                      <a:srgbClr val="822433"/>
                    </a:solidFill>
                  </a:ln>
                </p:spPr>
              </p:pic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4FAB945B-593E-ECEE-4D44-7799F9230E24}"/>
                      </a:ext>
                    </a:extLst>
                  </p:cNvPr>
                  <p:cNvSpPr txBox="1"/>
                  <p:nvPr/>
                </p:nvSpPr>
                <p:spPr>
                  <a:xfrm>
                    <a:off x="9268449" y="1209642"/>
                    <a:ext cx="1228221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400" b="1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Bone Defect</a:t>
                    </a:r>
                  </a:p>
                </p:txBody>
              </p:sp>
              <p:cxnSp>
                <p:nvCxnSpPr>
                  <p:cNvPr id="25" name="Straight Connector 24">
                    <a:extLst>
                      <a:ext uri="{FF2B5EF4-FFF2-40B4-BE49-F238E27FC236}">
                        <a16:creationId xmlns:a16="http://schemas.microsoft.com/office/drawing/2014/main" id="{0DE988D4-39C1-6DA5-9E17-A301C5C16AB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 flipH="1" flipV="1">
                    <a:off x="9815606" y="1447800"/>
                    <a:ext cx="179388" cy="39624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35" name="Picture 34" descr="A collage of a model of teeth&#10;&#10;Description automatically generated">
                    <a:extLst>
                      <a:ext uri="{FF2B5EF4-FFF2-40B4-BE49-F238E27FC236}">
                        <a16:creationId xmlns:a16="http://schemas.microsoft.com/office/drawing/2014/main" id="{04A8637D-F298-4381-3E1B-97E9A871701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69098" t="3738" r="2103" b="60119"/>
                  <a:stretch/>
                </p:blipFill>
                <p:spPr>
                  <a:xfrm>
                    <a:off x="11467642" y="926592"/>
                    <a:ext cx="2019806" cy="1801368"/>
                  </a:xfrm>
                  <a:prstGeom prst="rect">
                    <a:avLst/>
                  </a:prstGeom>
                  <a:ln>
                    <a:solidFill>
                      <a:srgbClr val="822433"/>
                    </a:solidFill>
                  </a:ln>
                </p:spPr>
              </p:pic>
              <p:pic>
                <p:nvPicPr>
                  <p:cNvPr id="36" name="Picture 35" descr="A collage of a model of teeth&#10;&#10;Description automatically generated">
                    <a:extLst>
                      <a:ext uri="{FF2B5EF4-FFF2-40B4-BE49-F238E27FC236}">
                        <a16:creationId xmlns:a16="http://schemas.microsoft.com/office/drawing/2014/main" id="{C211B34C-E23C-7C95-3C79-71EA544D8B0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012" t="52676" r="69189" b="11181"/>
                  <a:stretch/>
                </p:blipFill>
                <p:spPr>
                  <a:xfrm>
                    <a:off x="9243354" y="2915415"/>
                    <a:ext cx="2019806" cy="1801368"/>
                  </a:xfrm>
                  <a:prstGeom prst="rect">
                    <a:avLst/>
                  </a:prstGeom>
                  <a:ln>
                    <a:solidFill>
                      <a:srgbClr val="822433"/>
                    </a:solidFill>
                  </a:ln>
                </p:spPr>
              </p:pic>
              <p:pic>
                <p:nvPicPr>
                  <p:cNvPr id="43" name="Picture 42" descr="A collage of a model of teeth&#10;&#10;Description automatically generated">
                    <a:extLst>
                      <a:ext uri="{FF2B5EF4-FFF2-40B4-BE49-F238E27FC236}">
                        <a16:creationId xmlns:a16="http://schemas.microsoft.com/office/drawing/2014/main" id="{B1ECD270-C80B-7D3F-E9C8-DAF72BDB8B6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5195" t="52122" r="36006" b="11735"/>
                  <a:stretch/>
                </p:blipFill>
                <p:spPr>
                  <a:xfrm>
                    <a:off x="11467642" y="2915415"/>
                    <a:ext cx="2019806" cy="1801368"/>
                  </a:xfrm>
                  <a:prstGeom prst="rect">
                    <a:avLst/>
                  </a:prstGeom>
                  <a:ln>
                    <a:solidFill>
                      <a:srgbClr val="822433"/>
                    </a:solidFill>
                  </a:ln>
                </p:spPr>
              </p:pic>
            </p:grpSp>
            <p:sp>
              <p:nvSpPr>
                <p:cNvPr id="44" name="Rectangle: Rounded Corners 43">
                  <a:extLst>
                    <a:ext uri="{FF2B5EF4-FFF2-40B4-BE49-F238E27FC236}">
                      <a16:creationId xmlns:a16="http://schemas.microsoft.com/office/drawing/2014/main" id="{0DBDB586-6126-12DF-3B0D-5A9CEA19885D}"/>
                    </a:ext>
                  </a:extLst>
                </p:cNvPr>
                <p:cNvSpPr/>
                <p:nvPr/>
              </p:nvSpPr>
              <p:spPr bwMode="auto">
                <a:xfrm>
                  <a:off x="7828538" y="1427143"/>
                  <a:ext cx="182880" cy="182880"/>
                </a:xfrm>
                <a:prstGeom prst="roundRect">
                  <a:avLst/>
                </a:prstGeom>
                <a:ln/>
              </p:spPr>
              <p:style>
                <a:lnRef idx="2">
                  <a:schemeClr val="dk1">
                    <a:shade val="15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GB" sz="1050" b="1" dirty="0">
                      <a:ln w="0"/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Arial" panose="020B0604020202020204" pitchFamily="34" charset="0"/>
                      <a:ea typeface="ＭＳ Ｐゴシック" panose="020B0600070205080204" pitchFamily="34" charset="-128"/>
                    </a:rPr>
                    <a:t>1</a:t>
                  </a:r>
                </a:p>
              </p:txBody>
            </p:sp>
            <p:sp>
              <p:nvSpPr>
                <p:cNvPr id="46" name="Rectangle: Rounded Corners 45">
                  <a:extLst>
                    <a:ext uri="{FF2B5EF4-FFF2-40B4-BE49-F238E27FC236}">
                      <a16:creationId xmlns:a16="http://schemas.microsoft.com/office/drawing/2014/main" id="{E7EE8BC1-FDD3-0054-C038-B99BAA10DC7A}"/>
                    </a:ext>
                  </a:extLst>
                </p:cNvPr>
                <p:cNvSpPr/>
                <p:nvPr/>
              </p:nvSpPr>
              <p:spPr bwMode="auto">
                <a:xfrm>
                  <a:off x="10047287" y="1417618"/>
                  <a:ext cx="182880" cy="182880"/>
                </a:xfrm>
                <a:prstGeom prst="roundRect">
                  <a:avLst/>
                </a:prstGeom>
                <a:ln/>
              </p:spPr>
              <p:style>
                <a:lnRef idx="2">
                  <a:schemeClr val="dk1">
                    <a:shade val="15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GB" sz="1050" b="1" dirty="0">
                      <a:ln w="0"/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Arial" panose="020B0604020202020204" pitchFamily="34" charset="0"/>
                      <a:ea typeface="ＭＳ Ｐゴシック" panose="020B0600070205080204" pitchFamily="34" charset="-128"/>
                    </a:rPr>
                    <a:t>2</a:t>
                  </a:r>
                </a:p>
              </p:txBody>
            </p:sp>
            <p:sp>
              <p:nvSpPr>
                <p:cNvPr id="63" name="Rectangle: Rounded Corners 62">
                  <a:extLst>
                    <a:ext uri="{FF2B5EF4-FFF2-40B4-BE49-F238E27FC236}">
                      <a16:creationId xmlns:a16="http://schemas.microsoft.com/office/drawing/2014/main" id="{FB67C155-8894-E9CA-6DB1-D68FF109A7CF}"/>
                    </a:ext>
                  </a:extLst>
                </p:cNvPr>
                <p:cNvSpPr/>
                <p:nvPr/>
              </p:nvSpPr>
              <p:spPr bwMode="auto">
                <a:xfrm>
                  <a:off x="7818378" y="3400347"/>
                  <a:ext cx="182880" cy="182880"/>
                </a:xfrm>
                <a:prstGeom prst="roundRect">
                  <a:avLst/>
                </a:prstGeom>
                <a:ln/>
              </p:spPr>
              <p:style>
                <a:lnRef idx="2">
                  <a:schemeClr val="dk1">
                    <a:shade val="15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GB" sz="1050" b="1" dirty="0">
                      <a:ln w="0"/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Arial" panose="020B0604020202020204" pitchFamily="34" charset="0"/>
                      <a:ea typeface="ＭＳ Ｐゴシック" panose="020B0600070205080204" pitchFamily="34" charset="-128"/>
                    </a:rPr>
                    <a:t>3</a:t>
                  </a:r>
                </a:p>
              </p:txBody>
            </p:sp>
            <p:sp>
              <p:nvSpPr>
                <p:cNvPr id="80" name="Rectangle: Rounded Corners 79">
                  <a:extLst>
                    <a:ext uri="{FF2B5EF4-FFF2-40B4-BE49-F238E27FC236}">
                      <a16:creationId xmlns:a16="http://schemas.microsoft.com/office/drawing/2014/main" id="{04C70484-8AFD-B076-3187-DAAB01AC6674}"/>
                    </a:ext>
                  </a:extLst>
                </p:cNvPr>
                <p:cNvSpPr/>
                <p:nvPr/>
              </p:nvSpPr>
              <p:spPr bwMode="auto">
                <a:xfrm>
                  <a:off x="10047287" y="3400347"/>
                  <a:ext cx="182880" cy="182880"/>
                </a:xfrm>
                <a:prstGeom prst="roundRect">
                  <a:avLst/>
                </a:prstGeom>
                <a:ln/>
              </p:spPr>
              <p:style>
                <a:lnRef idx="2">
                  <a:schemeClr val="dk1">
                    <a:shade val="15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vert="horz" wrap="square" lIns="0" tIns="0" rIns="0" bIns="0" numCol="1" rtlCol="0" anchor="ctr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GB" sz="1050" b="1" dirty="0">
                      <a:ln w="0"/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Arial" panose="020B0604020202020204" pitchFamily="34" charset="0"/>
                      <a:ea typeface="ＭＳ Ｐゴシック" panose="020B0600070205080204" pitchFamily="34" charset="-128"/>
                    </a:rPr>
                    <a:t>4</a:t>
                  </a:r>
                </a:p>
              </p:txBody>
            </p:sp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4FCA7E21-8F12-84C0-57C1-00CE6F675D0F}"/>
                    </a:ext>
                  </a:extLst>
                </p:cNvPr>
                <p:cNvSpPr txBox="1"/>
                <p:nvPr/>
              </p:nvSpPr>
              <p:spPr>
                <a:xfrm>
                  <a:off x="10252630" y="3511716"/>
                  <a:ext cx="153824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b="1" dirty="0">
                      <a:solidFill>
                        <a:srgbClr val="00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GBR Mesh</a:t>
                  </a:r>
                </a:p>
              </p:txBody>
            </p:sp>
          </p:grp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1E4B3FF-F3BC-58E5-D74E-4C00CAE5BA0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10742612" y="3819493"/>
                <a:ext cx="76200" cy="523882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1270E69A-06BD-7208-66B5-CB123E33A441}"/>
                  </a:ext>
                </a:extLst>
              </p:cNvPr>
              <p:cNvSpPr/>
              <p:nvPr/>
            </p:nvSpPr>
            <p:spPr bwMode="auto">
              <a:xfrm>
                <a:off x="10780712" y="4280916"/>
                <a:ext cx="76200" cy="76200"/>
              </a:xfrm>
              <a:prstGeom prst="ellipse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900" dirty="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endParaRPr>
              </a:p>
            </p:txBody>
          </p:sp>
        </p:grp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950663E-1C08-ABF3-B78F-8C9056EEAFB2}"/>
                </a:ext>
              </a:extLst>
            </p:cNvPr>
            <p:cNvSpPr/>
            <p:nvPr/>
          </p:nvSpPr>
          <p:spPr bwMode="auto">
            <a:xfrm>
              <a:off x="8507458" y="2290589"/>
              <a:ext cx="76200" cy="76200"/>
            </a:xfrm>
            <a:prstGeom prst="ellips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4EBD8259-95DB-8E2B-46F8-6FD3F6B531BC}"/>
              </a:ext>
            </a:extLst>
          </p:cNvPr>
          <p:cNvGrpSpPr/>
          <p:nvPr/>
        </p:nvGrpSpPr>
        <p:grpSpPr>
          <a:xfrm>
            <a:off x="8369284" y="3947833"/>
            <a:ext cx="3457902" cy="288377"/>
            <a:chOff x="8107362" y="5742691"/>
            <a:chExt cx="5457643" cy="251846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4F4AA50C-4237-F586-EBA5-D7D97FCA9D61}"/>
                </a:ext>
              </a:extLst>
            </p:cNvPr>
            <p:cNvSpPr txBox="1"/>
            <p:nvPr/>
          </p:nvSpPr>
          <p:spPr>
            <a:xfrm>
              <a:off x="8384992" y="5748316"/>
              <a:ext cx="5180013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1218987">
                <a:defRPr/>
              </a:pPr>
              <a:r>
                <a:rPr lang="en-US" sz="1000" b="1" dirty="0">
                  <a:solidFill>
                    <a:schemeClr val="accent3">
                      <a:lumMod val="50000"/>
                    </a:schemeClr>
                  </a:solidFill>
                  <a:latin typeface="Merriweather" panose="00000500000000000000" pitchFamily="2" charset="0"/>
                  <a:ea typeface="ＭＳ Ｐゴシック"/>
                </a:rPr>
                <a:t>https://www.indigoortho.co.uk/gbr-systems</a:t>
              </a:r>
              <a:endParaRPr lang="en-US" sz="1100" dirty="0">
                <a:solidFill>
                  <a:schemeClr val="accent3">
                    <a:lumMod val="50000"/>
                  </a:schemeClr>
                </a:solidFill>
                <a:latin typeface="Merriweather" panose="00000500000000000000" pitchFamily="2" charset="0"/>
                <a:ea typeface="ＭＳ Ｐゴシック"/>
              </a:endParaRPr>
            </a:p>
          </p:txBody>
        </p:sp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D968FE0E-9FB0-FB96-3447-C518DF6376A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07362" y="5742691"/>
              <a:ext cx="288789" cy="197369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4FE6FDE-F0DA-40ED-454D-8588992F2D39}"/>
              </a:ext>
            </a:extLst>
          </p:cNvPr>
          <p:cNvGrpSpPr/>
          <p:nvPr/>
        </p:nvGrpSpPr>
        <p:grpSpPr>
          <a:xfrm>
            <a:off x="8407103" y="4130726"/>
            <a:ext cx="4136986" cy="2085909"/>
            <a:chOff x="8701185" y="2593982"/>
            <a:chExt cx="3429000" cy="3429000"/>
          </a:xfrm>
        </p:grpSpPr>
        <p:pic>
          <p:nvPicPr>
            <p:cNvPr id="9" name="Graphic 8" descr="Weights Uneven with solid fill">
              <a:extLst>
                <a:ext uri="{FF2B5EF4-FFF2-40B4-BE49-F238E27FC236}">
                  <a16:creationId xmlns:a16="http://schemas.microsoft.com/office/drawing/2014/main" id="{1888F635-1250-2F62-1694-4BE39A1455F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701185" y="2593982"/>
              <a:ext cx="3429000" cy="342900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E676C07-70EA-3497-56EB-4DD0FEC62940}"/>
                </a:ext>
              </a:extLst>
            </p:cNvPr>
            <p:cNvSpPr txBox="1"/>
            <p:nvPr/>
          </p:nvSpPr>
          <p:spPr>
            <a:xfrm>
              <a:off x="8994204" y="4231613"/>
              <a:ext cx="903922" cy="6071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n>
                    <a:solidFill>
                      <a:schemeClr val="bg1">
                        <a:lumMod val="95000"/>
                      </a:schemeClr>
                    </a:solidFill>
                  </a:ln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Franklin Gothic Heavy" panose="020B0903020102020204" pitchFamily="34" charset="0"/>
                </a:rPr>
                <a:t>Porosity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D4E7FC4-6AFE-5920-318A-164305675BD4}"/>
                </a:ext>
              </a:extLst>
            </p:cNvPr>
            <p:cNvSpPr txBox="1"/>
            <p:nvPr/>
          </p:nvSpPr>
          <p:spPr>
            <a:xfrm>
              <a:off x="10853592" y="3507609"/>
              <a:ext cx="981995" cy="6071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n>
                    <a:solidFill>
                      <a:schemeClr val="bg1">
                        <a:lumMod val="95000"/>
                      </a:schemeClr>
                    </a:solidFill>
                  </a:ln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Franklin Gothic Heavy" panose="020B0903020102020204" pitchFamily="34" charset="0"/>
                </a:rPr>
                <a:t>Stiffness</a:t>
              </a:r>
            </a:p>
          </p:txBody>
        </p:sp>
      </p:grp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5492094-1326-827A-A57D-BBF70738C75E}"/>
              </a:ext>
            </a:extLst>
          </p:cNvPr>
          <p:cNvSpPr txBox="1">
            <a:spLocks/>
          </p:cNvSpPr>
          <p:nvPr/>
        </p:nvSpPr>
        <p:spPr bwMode="auto">
          <a:xfrm>
            <a:off x="704058" y="3896810"/>
            <a:ext cx="7766174" cy="10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22433"/>
              </a:buClr>
              <a:buChar char="•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562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981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Low">
              <a:buNone/>
            </a:pPr>
            <a:endParaRPr lang="en-US" sz="20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New bone can grow in the designated area. </a:t>
            </a:r>
            <a:endParaRPr lang="en-US" sz="2000" b="1" dirty="0">
              <a:solidFill>
                <a:srgbClr val="8224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uturaStd-Book"/>
              <a:ea typeface="+mj-ea"/>
              <a:cs typeface="+mj-cs"/>
            </a:endParaRP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Enough stiffness to create and maintain a suitable space for the intended bone regeneration.</a:t>
            </a:r>
            <a:endParaRPr lang="en-US" sz="11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Enough porosity to facilitate the diffusion of fluids, oxygen, nutrients, and bioactive substances for cell growth.</a:t>
            </a:r>
          </a:p>
          <a:p>
            <a:pPr algn="justLow">
              <a:buFont typeface="Wingdings" panose="05000000000000000000" pitchFamily="2" charset="2"/>
              <a:buChar char="§"/>
            </a:pPr>
            <a:endParaRPr lang="en-US" sz="12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endParaRPr lang="en-US" sz="20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endParaRPr lang="en-US" sz="600" dirty="0">
              <a:latin typeface="FuturaStd-Book"/>
            </a:endParaRPr>
          </a:p>
          <a:p>
            <a:pPr marL="0" indent="0" algn="justLow">
              <a:buFontTx/>
              <a:buNone/>
            </a:pPr>
            <a:endParaRPr lang="en-US" sz="20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endParaRPr lang="en-US" sz="20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endParaRPr lang="en-US" sz="2000" dirty="0">
              <a:latin typeface="FuturaStd-Book"/>
            </a:endParaRPr>
          </a:p>
        </p:txBody>
      </p:sp>
    </p:spTree>
    <p:extLst>
      <p:ext uri="{BB962C8B-B14F-4D97-AF65-F5344CB8AC3E}">
        <p14:creationId xmlns:p14="http://schemas.microsoft.com/office/powerpoint/2010/main" val="9376819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0318DB-77E7-4F57-9034-3F58330CD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6913" y="6148388"/>
            <a:ext cx="2539339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it-IT" altLang="en-US"/>
              <a:t>Pagina </a:t>
            </a:r>
            <a:fld id="{2780327B-D601-4ACF-BB2C-9F603DCDF26D}" type="slidenum">
              <a:rPr lang="it-IT" altLang="en-US" smtClean="0"/>
              <a:pPr>
                <a:defRPr/>
              </a:pPr>
              <a:t>20</a:t>
            </a:fld>
            <a:endParaRPr lang="it-IT" alt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F1A3C9-CE02-6A6C-725F-8E8D6FC61825}"/>
              </a:ext>
            </a:extLst>
          </p:cNvPr>
          <p:cNvSpPr txBox="1">
            <a:spLocks/>
          </p:cNvSpPr>
          <p:nvPr/>
        </p:nvSpPr>
        <p:spPr bwMode="auto">
          <a:xfrm>
            <a:off x="612619" y="207501"/>
            <a:ext cx="11349195" cy="711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8224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Results</a:t>
            </a:r>
            <a:endParaRPr lang="en-US" dirty="0"/>
          </a:p>
          <a:p>
            <a:r>
              <a:rPr lang="en-GB" dirty="0">
                <a:latin typeface="FuturaStd-Book"/>
              </a:rPr>
              <a:t>Parametric Study for Various Pore Patterns Using COMSOL / Parametrisation</a:t>
            </a:r>
            <a:endParaRPr lang="en-US" dirty="0">
              <a:latin typeface="FuturaStd-Book"/>
              <a:sym typeface="Wingdings" panose="05000000000000000000" pitchFamily="2" charset="2"/>
            </a:endParaRPr>
          </a:p>
          <a:p>
            <a:endParaRPr lang="en-US" dirty="0"/>
          </a:p>
        </p:txBody>
      </p:sp>
      <p:pic>
        <p:nvPicPr>
          <p:cNvPr id="85" name="Picture 84">
            <a:extLst>
              <a:ext uri="{FF2B5EF4-FFF2-40B4-BE49-F238E27FC236}">
                <a16:creationId xmlns:a16="http://schemas.microsoft.com/office/drawing/2014/main" id="{141152DC-BC1E-6042-3A6C-B8AB4BC4A71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204"/>
          <a:stretch/>
        </p:blipFill>
        <p:spPr>
          <a:xfrm>
            <a:off x="1588" y="1473200"/>
            <a:ext cx="8991600" cy="4507108"/>
          </a:xfrm>
          <a:prstGeom prst="rect">
            <a:avLst/>
          </a:prstGeom>
        </p:spPr>
      </p:pic>
      <p:graphicFrame>
        <p:nvGraphicFramePr>
          <p:cNvPr id="87" name="Table 86">
            <a:extLst>
              <a:ext uri="{FF2B5EF4-FFF2-40B4-BE49-F238E27FC236}">
                <a16:creationId xmlns:a16="http://schemas.microsoft.com/office/drawing/2014/main" id="{84E1BE77-4508-330D-6732-C56175EC5B54}"/>
              </a:ext>
            </a:extLst>
          </p:cNvPr>
          <p:cNvGraphicFramePr>
            <a:graphicFrameLocks noGrp="1"/>
          </p:cNvGraphicFramePr>
          <p:nvPr/>
        </p:nvGraphicFramePr>
        <p:xfrm>
          <a:off x="9220201" y="1432561"/>
          <a:ext cx="2741613" cy="33832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0961">
                  <a:extLst>
                    <a:ext uri="{9D8B030D-6E8A-4147-A177-3AD203B41FA5}">
                      <a16:colId xmlns:a16="http://schemas.microsoft.com/office/drawing/2014/main" val="1397760360"/>
                    </a:ext>
                  </a:extLst>
                </a:gridCol>
                <a:gridCol w="1450652">
                  <a:extLst>
                    <a:ext uri="{9D8B030D-6E8A-4147-A177-3AD203B41FA5}">
                      <a16:colId xmlns:a16="http://schemas.microsoft.com/office/drawing/2014/main" val="570660736"/>
                    </a:ext>
                  </a:extLst>
                </a:gridCol>
              </a:tblGrid>
              <a:tr h="98542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Titanium Alloy</a:t>
                      </a:r>
                    </a:p>
                    <a:p>
                      <a:pPr algn="ctr"/>
                      <a:r>
                        <a:rPr lang="en-GB" sz="1800" b="1" kern="1200" dirty="0">
                          <a:solidFill>
                            <a:schemeClr val="l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Ti6Al4V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Poly- Lactic Acid</a:t>
                      </a:r>
                    </a:p>
                    <a:p>
                      <a:pPr algn="ctr"/>
                      <a:r>
                        <a:rPr lang="en-GB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(PLA)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2725179"/>
                  </a:ext>
                </a:extLst>
              </a:tr>
              <a:tr h="399643">
                <a:tc gridSpan="2">
                  <a:txBody>
                    <a:bodyPr/>
                    <a:lstStyle/>
                    <a:p>
                      <a:r>
                        <a:rPr lang="en-GB" dirty="0"/>
                        <a:t>Young’s Modulus, GPa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3275796"/>
                  </a:ext>
                </a:extLst>
              </a:tr>
              <a:tr h="3996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rial Bold" panose="020B0704020202020204" pitchFamily="34" charset="0"/>
                          <a:ea typeface="Calibri" panose="020F0502020204030204" pitchFamily="34" charset="0"/>
                          <a:cs typeface="Arial Bold" panose="020B0704020202020204" pitchFamily="34" charset="0"/>
                        </a:rPr>
                        <a:t>114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Arial Bold" panose="020B0704020202020204" pitchFamily="34" charset="0"/>
                        <a:ea typeface="Calibri" panose="020F0502020204030204" pitchFamily="34" charset="0"/>
                        <a:cs typeface="Arial Bold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effectLst/>
                          <a:latin typeface="Arial Bold" panose="020B0704020202020204" pitchFamily="34" charset="0"/>
                          <a:ea typeface="Calibri" panose="020F0502020204030204" pitchFamily="34" charset="0"/>
                          <a:cs typeface="Arial Bold" panose="020B0704020202020204" pitchFamily="34" charset="0"/>
                        </a:rPr>
                        <a:t>1.03</a:t>
                      </a:r>
                      <a:endParaRPr lang="en-GB" sz="1800" dirty="0">
                        <a:solidFill>
                          <a:srgbClr val="000000"/>
                        </a:solidFill>
                        <a:effectLst/>
                        <a:latin typeface="Arial Bold" panose="020B0704020202020204" pitchFamily="34" charset="0"/>
                        <a:ea typeface="Calibri" panose="020F0502020204030204" pitchFamily="34" charset="0"/>
                        <a:cs typeface="Arial Bold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78961456"/>
                  </a:ext>
                </a:extLst>
              </a:tr>
              <a:tr h="399643">
                <a:tc gridSpan="2">
                  <a:txBody>
                    <a:bodyPr/>
                    <a:lstStyle/>
                    <a:p>
                      <a:r>
                        <a:rPr lang="en-GB" dirty="0"/>
                        <a:t>Poisson Ratio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7509897"/>
                  </a:ext>
                </a:extLst>
              </a:tr>
              <a:tr h="399643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kern="1200" dirty="0">
                          <a:solidFill>
                            <a:srgbClr val="000000"/>
                          </a:solidFill>
                          <a:effectLst/>
                          <a:latin typeface="Arial Bold" panose="020B0704020202020204" pitchFamily="34" charset="0"/>
                          <a:cs typeface="Arial Bold" panose="020B0704020202020204" pitchFamily="34" charset="0"/>
                        </a:rPr>
                        <a:t>0.30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kern="1200" dirty="0">
                          <a:solidFill>
                            <a:srgbClr val="000000"/>
                          </a:solidFill>
                          <a:effectLst/>
                          <a:latin typeface="Arial Bold" panose="020B0704020202020204" pitchFamily="34" charset="0"/>
                          <a:cs typeface="Arial Bold" panose="020B0704020202020204" pitchFamily="34" charset="0"/>
                        </a:rPr>
                        <a:t>0.32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814102"/>
                  </a:ext>
                </a:extLst>
              </a:tr>
              <a:tr h="399643">
                <a:tc gridSpan="2">
                  <a:txBody>
                    <a:bodyPr/>
                    <a:lstStyle/>
                    <a:p>
                      <a:r>
                        <a:rPr lang="en-GB" dirty="0"/>
                        <a:t>Density, kg/m</a:t>
                      </a:r>
                      <a:r>
                        <a:rPr lang="en-GB" sz="1800" kern="1200" baseline="30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7324784"/>
                  </a:ext>
                </a:extLst>
              </a:tr>
              <a:tr h="3996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kern="1200">
                          <a:solidFill>
                            <a:srgbClr val="000000"/>
                          </a:solidFill>
                          <a:effectLst/>
                          <a:latin typeface="Arial Bold" panose="020B0704020202020204" pitchFamily="34" charset="0"/>
                          <a:ea typeface="+mn-ea"/>
                          <a:cs typeface="Arial Bold" panose="020B0704020202020204" pitchFamily="34" charset="0"/>
                        </a:rPr>
                        <a:t>4500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kern="1200" dirty="0">
                          <a:solidFill>
                            <a:srgbClr val="000000"/>
                          </a:solidFill>
                          <a:effectLst/>
                          <a:latin typeface="Arial Bold" panose="020B0704020202020204" pitchFamily="34" charset="0"/>
                          <a:ea typeface="+mn-ea"/>
                          <a:cs typeface="Arial Bold" panose="020B0704020202020204" pitchFamily="34" charset="0"/>
                        </a:rPr>
                        <a:t>1250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09694960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A8A4171E-57D6-F123-635B-93C50CC34A2D}"/>
              </a:ext>
            </a:extLst>
          </p:cNvPr>
          <p:cNvSpPr/>
          <p:nvPr/>
        </p:nvSpPr>
        <p:spPr bwMode="auto">
          <a:xfrm>
            <a:off x="209932" y="1432560"/>
            <a:ext cx="8857868" cy="4615816"/>
          </a:xfrm>
          <a:prstGeom prst="rect">
            <a:avLst/>
          </a:prstGeom>
          <a:noFill/>
          <a:ln w="190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90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37B7E0-6225-09C9-389D-D9683BBA8B65}"/>
              </a:ext>
            </a:extLst>
          </p:cNvPr>
          <p:cNvSpPr txBox="1"/>
          <p:nvPr/>
        </p:nvSpPr>
        <p:spPr>
          <a:xfrm>
            <a:off x="8241030" y="4851738"/>
            <a:ext cx="38100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18987" lvl="2" algn="justLow"/>
            <a:r>
              <a:rPr lang="en-US" sz="1000" b="1" dirty="0">
                <a:solidFill>
                  <a:srgbClr val="FFFFFF">
                    <a:lumMod val="50000"/>
                  </a:srgbClr>
                </a:solidFill>
                <a:latin typeface="Merriweather" panose="00000500000000000000" pitchFamily="2" charset="0"/>
                <a:ea typeface="ＭＳ Ｐゴシック"/>
              </a:rPr>
              <a:t>Mechanical Characterization of 3DPrinted Individualized Ti-Mesh for Alveolar Bone Defects </a:t>
            </a:r>
            <a:r>
              <a:rPr lang="en-US" sz="1000" dirty="0">
                <a:solidFill>
                  <a:srgbClr val="FFFFFF">
                    <a:lumMod val="50000"/>
                  </a:srgbClr>
                </a:solidFill>
                <a:latin typeface="Merriweather" panose="00000500000000000000" pitchFamily="2" charset="0"/>
                <a:ea typeface="ＭＳ Ｐゴシック"/>
              </a:rPr>
              <a:t>L. Bai et al.</a:t>
            </a:r>
          </a:p>
          <a:p>
            <a:pPr marL="1218987" lvl="2" algn="justLow"/>
            <a:endParaRPr lang="en-US" sz="1000" dirty="0">
              <a:solidFill>
                <a:srgbClr val="FFFFFF">
                  <a:lumMod val="50000"/>
                </a:srgbClr>
              </a:solidFill>
              <a:latin typeface="Merriweather" panose="00000500000000000000" pitchFamily="2" charset="0"/>
              <a:ea typeface="ＭＳ Ｐゴシック"/>
            </a:endParaRPr>
          </a:p>
          <a:p>
            <a:pPr marL="1218987" lvl="2" algn="justLow"/>
            <a:r>
              <a:rPr lang="en-US" sz="1000" b="1" dirty="0">
                <a:solidFill>
                  <a:srgbClr val="FFFFFF">
                    <a:lumMod val="50000"/>
                  </a:srgbClr>
                </a:solidFill>
                <a:latin typeface="Merriweather" panose="00000500000000000000" pitchFamily="2" charset="0"/>
                <a:ea typeface="ＭＳ Ｐゴシック"/>
              </a:rPr>
              <a:t>Physical and mechanical properties of PLA </a:t>
            </a:r>
            <a:r>
              <a:rPr lang="en-US" sz="1000" dirty="0">
                <a:solidFill>
                  <a:srgbClr val="FFFFFF">
                    <a:lumMod val="50000"/>
                  </a:srgbClr>
                </a:solidFill>
                <a:latin typeface="Merriweather" panose="00000500000000000000" pitchFamily="2" charset="0"/>
                <a:ea typeface="ＭＳ Ｐゴシック"/>
              </a:rPr>
              <a:t>S. Farah et al.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185BFD9-ED0F-51C1-69E2-7EB2729BF11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1" y="4905984"/>
            <a:ext cx="236789" cy="16183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8D61C0B-167B-9A35-9609-99E09A353E8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0" y="5468568"/>
            <a:ext cx="236789" cy="161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1292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: Top Corners Rounded 73">
            <a:extLst>
              <a:ext uri="{FF2B5EF4-FFF2-40B4-BE49-F238E27FC236}">
                <a16:creationId xmlns:a16="http://schemas.microsoft.com/office/drawing/2014/main" id="{4BBB0C99-5A49-1224-0B8C-B6F092E9A991}"/>
              </a:ext>
            </a:extLst>
          </p:cNvPr>
          <p:cNvSpPr/>
          <p:nvPr/>
        </p:nvSpPr>
        <p:spPr bwMode="auto">
          <a:xfrm>
            <a:off x="38518" y="3637311"/>
            <a:ext cx="12137243" cy="2235143"/>
          </a:xfrm>
          <a:prstGeom prst="round2SameRect">
            <a:avLst>
              <a:gd name="adj1" fmla="val 3620"/>
              <a:gd name="adj2" fmla="val 2918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16" tIns="45708" rIns="91416" bIns="45708" numCol="1" rtlCol="0" anchor="t" anchorCtr="0" compatLnSpc="1">
            <a:prstTxWarp prst="textNoShape">
              <a:avLst/>
            </a:prstTxWarp>
          </a:bodyPr>
          <a:lstStyle/>
          <a:p>
            <a:pPr defTabSz="914126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90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7" name="Rectangle: Top Corners Rounded 46">
            <a:extLst>
              <a:ext uri="{FF2B5EF4-FFF2-40B4-BE49-F238E27FC236}">
                <a16:creationId xmlns:a16="http://schemas.microsoft.com/office/drawing/2014/main" id="{88FB6438-CA39-131D-D271-153150EF6277}"/>
              </a:ext>
            </a:extLst>
          </p:cNvPr>
          <p:cNvSpPr/>
          <p:nvPr/>
        </p:nvSpPr>
        <p:spPr bwMode="auto">
          <a:xfrm>
            <a:off x="19250" y="1244708"/>
            <a:ext cx="12137243" cy="2235143"/>
          </a:xfrm>
          <a:prstGeom prst="round2SameRect">
            <a:avLst>
              <a:gd name="adj1" fmla="val 3620"/>
              <a:gd name="adj2" fmla="val 2918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16" tIns="45708" rIns="91416" bIns="45708" numCol="1" rtlCol="0" anchor="t" anchorCtr="0" compatLnSpc="1">
            <a:prstTxWarp prst="textNoShape">
              <a:avLst/>
            </a:prstTxWarp>
          </a:bodyPr>
          <a:lstStyle/>
          <a:p>
            <a:pPr defTabSz="914126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90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0318DB-77E7-4F57-9034-3F58330CD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6913" y="6148388"/>
            <a:ext cx="2539339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it-IT" altLang="en-US"/>
              <a:t>Pagina </a:t>
            </a:r>
            <a:fld id="{2780327B-D601-4ACF-BB2C-9F603DCDF26D}" type="slidenum">
              <a:rPr lang="it-IT" altLang="en-US" smtClean="0"/>
              <a:pPr>
                <a:defRPr/>
              </a:pPr>
              <a:t>21</a:t>
            </a:fld>
            <a:endParaRPr lang="it-IT" alt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F1A3C9-CE02-6A6C-725F-8E8D6FC61825}"/>
              </a:ext>
            </a:extLst>
          </p:cNvPr>
          <p:cNvSpPr txBox="1">
            <a:spLocks/>
          </p:cNvSpPr>
          <p:nvPr/>
        </p:nvSpPr>
        <p:spPr bwMode="auto">
          <a:xfrm>
            <a:off x="612619" y="207501"/>
            <a:ext cx="11349195" cy="711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8224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Results</a:t>
            </a:r>
            <a:endParaRPr lang="en-US" dirty="0"/>
          </a:p>
          <a:p>
            <a:r>
              <a:rPr lang="en-GB" dirty="0">
                <a:latin typeface="FuturaStd-Book"/>
              </a:rPr>
              <a:t>Parametric Study for Various Pore Patterns/Materials Using COMSOL</a:t>
            </a:r>
            <a:endParaRPr lang="en-US" dirty="0">
              <a:latin typeface="FuturaStd-Book"/>
              <a:sym typeface="Wingdings" panose="05000000000000000000" pitchFamily="2" charset="2"/>
            </a:endParaRPr>
          </a:p>
          <a:p>
            <a:endParaRPr lang="en-US" dirty="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2167A2D-A7E3-2679-7EAE-EBE7C7291735}"/>
              </a:ext>
            </a:extLst>
          </p:cNvPr>
          <p:cNvGrpSpPr/>
          <p:nvPr/>
        </p:nvGrpSpPr>
        <p:grpSpPr>
          <a:xfrm>
            <a:off x="97212" y="1600200"/>
            <a:ext cx="12210586" cy="3438571"/>
            <a:chOff x="20212" y="1600200"/>
            <a:chExt cx="12210586" cy="343857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FA2A683-A8AF-6F54-3701-B6627FAE51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7" t="19" b="19"/>
            <a:stretch/>
          </p:blipFill>
          <p:spPr>
            <a:xfrm>
              <a:off x="20212" y="1600200"/>
              <a:ext cx="2597668" cy="18288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53ECFB4-87CD-FB3D-6DD4-678A626EEF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7763" r="3531"/>
            <a:stretch/>
          </p:blipFill>
          <p:spPr>
            <a:xfrm>
              <a:off x="2619542" y="1600200"/>
              <a:ext cx="2344317" cy="18288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7969B13-6E8E-2B39-4E99-954B1131F18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7146"/>
            <a:stretch/>
          </p:blipFill>
          <p:spPr>
            <a:xfrm>
              <a:off x="4944356" y="1600200"/>
              <a:ext cx="2426573" cy="1828800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166C500-CF28-FDDF-0844-4A6146411A6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732"/>
            <a:stretch/>
          </p:blipFill>
          <p:spPr>
            <a:xfrm>
              <a:off x="7351426" y="1600200"/>
              <a:ext cx="2427499" cy="182880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C72CB10-983D-43B9-B935-46491083CA4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978"/>
            <a:stretch/>
          </p:blipFill>
          <p:spPr>
            <a:xfrm>
              <a:off x="9759421" y="1600200"/>
              <a:ext cx="2391202" cy="1828800"/>
            </a:xfrm>
            <a:prstGeom prst="rect">
              <a:avLst/>
            </a:prstGeom>
          </p:spPr>
        </p:pic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8FFA8823-3E0E-065D-30F4-E9913713206B}"/>
                </a:ext>
              </a:extLst>
            </p:cNvPr>
            <p:cNvGrpSpPr/>
            <p:nvPr/>
          </p:nvGrpSpPr>
          <p:grpSpPr>
            <a:xfrm>
              <a:off x="11370734" y="1714499"/>
              <a:ext cx="591082" cy="590985"/>
              <a:chOff x="2217977" y="1841654"/>
              <a:chExt cx="2110307" cy="2109966"/>
            </a:xfrm>
          </p:grpSpPr>
          <p:sp>
            <p:nvSpPr>
              <p:cNvPr id="16" name="Rectangle 11">
                <a:extLst>
                  <a:ext uri="{FF2B5EF4-FFF2-40B4-BE49-F238E27FC236}">
                    <a16:creationId xmlns:a16="http://schemas.microsoft.com/office/drawing/2014/main" id="{5D307B2C-06AD-5798-4F08-51CF94FD73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7977" y="1841654"/>
                <a:ext cx="2110307" cy="2109966"/>
              </a:xfrm>
              <a:prstGeom prst="rect">
                <a:avLst/>
              </a:prstGeom>
              <a:solidFill>
                <a:srgbClr val="5B9BD5">
                  <a:lumMod val="90000"/>
                </a:srgb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457200">
                  <a:defRPr/>
                </a:pPr>
                <a:endParaRPr lang="en-US" kern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FB4D93D7-806C-788F-443F-C29B17B42564}"/>
                  </a:ext>
                </a:extLst>
              </p:cNvPr>
              <p:cNvSpPr/>
              <p:nvPr/>
            </p:nvSpPr>
            <p:spPr>
              <a:xfrm>
                <a:off x="2322232" y="1949347"/>
                <a:ext cx="405126" cy="40512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1162EBAF-6362-2AC5-4245-607917866632}"/>
                  </a:ext>
                </a:extLst>
              </p:cNvPr>
              <p:cNvSpPr/>
              <p:nvPr/>
            </p:nvSpPr>
            <p:spPr>
              <a:xfrm>
                <a:off x="2824796" y="1949347"/>
                <a:ext cx="405126" cy="40512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28344D12-1F32-10DC-925C-4121BD2B7C8D}"/>
                  </a:ext>
                </a:extLst>
              </p:cNvPr>
              <p:cNvSpPr/>
              <p:nvPr/>
            </p:nvSpPr>
            <p:spPr>
              <a:xfrm>
                <a:off x="3829923" y="1949347"/>
                <a:ext cx="405126" cy="40512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56810FD1-871B-004E-1AE1-6DE9BAE0747C}"/>
                  </a:ext>
                </a:extLst>
              </p:cNvPr>
              <p:cNvSpPr/>
              <p:nvPr/>
            </p:nvSpPr>
            <p:spPr>
              <a:xfrm>
                <a:off x="3327360" y="1949347"/>
                <a:ext cx="405126" cy="40512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45BF805A-6761-E681-D981-F49AF470AB25}"/>
                  </a:ext>
                </a:extLst>
              </p:cNvPr>
              <p:cNvSpPr/>
              <p:nvPr/>
            </p:nvSpPr>
            <p:spPr>
              <a:xfrm>
                <a:off x="2330847" y="2431507"/>
                <a:ext cx="405126" cy="40512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BBCC3820-E14B-CCEB-7997-3331A19512E0}"/>
                  </a:ext>
                </a:extLst>
              </p:cNvPr>
              <p:cNvSpPr/>
              <p:nvPr/>
            </p:nvSpPr>
            <p:spPr>
              <a:xfrm>
                <a:off x="2833411" y="2431507"/>
                <a:ext cx="405126" cy="40512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8DA728D8-5AA9-85A0-9F61-88AE48168FD6}"/>
                  </a:ext>
                </a:extLst>
              </p:cNvPr>
              <p:cNvSpPr/>
              <p:nvPr/>
            </p:nvSpPr>
            <p:spPr>
              <a:xfrm>
                <a:off x="3838538" y="2431507"/>
                <a:ext cx="405126" cy="40512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60E3934C-E9B2-5AC7-7705-7882C30B0A84}"/>
                  </a:ext>
                </a:extLst>
              </p:cNvPr>
              <p:cNvSpPr/>
              <p:nvPr/>
            </p:nvSpPr>
            <p:spPr>
              <a:xfrm>
                <a:off x="3335975" y="2431507"/>
                <a:ext cx="405126" cy="40512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8D12BABB-F609-C952-A44E-1103292B8784}"/>
                  </a:ext>
                </a:extLst>
              </p:cNvPr>
              <p:cNvSpPr/>
              <p:nvPr/>
            </p:nvSpPr>
            <p:spPr>
              <a:xfrm>
                <a:off x="2330301" y="2916647"/>
                <a:ext cx="405126" cy="40512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F8CC4F31-2263-118B-320C-AD7614ABF296}"/>
                  </a:ext>
                </a:extLst>
              </p:cNvPr>
              <p:cNvSpPr/>
              <p:nvPr/>
            </p:nvSpPr>
            <p:spPr>
              <a:xfrm>
                <a:off x="2832865" y="2916647"/>
                <a:ext cx="405126" cy="40512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9FC66E55-0271-8FFF-DB7C-36E17380FE12}"/>
                  </a:ext>
                </a:extLst>
              </p:cNvPr>
              <p:cNvSpPr/>
              <p:nvPr/>
            </p:nvSpPr>
            <p:spPr>
              <a:xfrm>
                <a:off x="3837992" y="2916647"/>
                <a:ext cx="405126" cy="40512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56CEEF95-865F-CE84-EF76-7E2E421D0711}"/>
                  </a:ext>
                </a:extLst>
              </p:cNvPr>
              <p:cNvSpPr/>
              <p:nvPr/>
            </p:nvSpPr>
            <p:spPr>
              <a:xfrm>
                <a:off x="3335429" y="2916647"/>
                <a:ext cx="405126" cy="40512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4E6E696A-7259-6FF0-5F41-02DF2B44D437}"/>
                  </a:ext>
                </a:extLst>
              </p:cNvPr>
              <p:cNvSpPr/>
              <p:nvPr/>
            </p:nvSpPr>
            <p:spPr>
              <a:xfrm>
                <a:off x="2330301" y="3421815"/>
                <a:ext cx="405126" cy="40512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A4E5FB37-26E4-A3B0-C2A9-9B6E85A8EF2D}"/>
                  </a:ext>
                </a:extLst>
              </p:cNvPr>
              <p:cNvSpPr/>
              <p:nvPr/>
            </p:nvSpPr>
            <p:spPr>
              <a:xfrm>
                <a:off x="2832865" y="3421815"/>
                <a:ext cx="405126" cy="40512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A517B202-938E-09DB-A92E-7596A16B80F6}"/>
                  </a:ext>
                </a:extLst>
              </p:cNvPr>
              <p:cNvSpPr/>
              <p:nvPr/>
            </p:nvSpPr>
            <p:spPr>
              <a:xfrm>
                <a:off x="3837992" y="3421815"/>
                <a:ext cx="405126" cy="40512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FE61D2B7-B0EA-D4EC-C0E3-19F6062E17FD}"/>
                  </a:ext>
                </a:extLst>
              </p:cNvPr>
              <p:cNvSpPr/>
              <p:nvPr/>
            </p:nvSpPr>
            <p:spPr>
              <a:xfrm>
                <a:off x="3335429" y="3421815"/>
                <a:ext cx="405126" cy="40512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1F34D52D-79AE-662A-A388-535AE3719E0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8889" t="25628" r="11578" b="43214"/>
            <a:stretch/>
          </p:blipFill>
          <p:spPr>
            <a:xfrm>
              <a:off x="1302818" y="1701900"/>
              <a:ext cx="1197825" cy="676275"/>
            </a:xfrm>
            <a:prstGeom prst="rect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8B35FE9-E079-CD3F-29FC-BF7164C2FFD0}"/>
                </a:ext>
              </a:extLst>
            </p:cNvPr>
            <p:cNvSpPr txBox="1"/>
            <p:nvPr/>
          </p:nvSpPr>
          <p:spPr>
            <a:xfrm>
              <a:off x="11105472" y="2251289"/>
              <a:ext cx="109866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8224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/>
                  <a:ea typeface="ＭＳ Ｐゴシック"/>
                </a:rPr>
                <a:t>Ti6Al4V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6E7813AC-BA8C-9215-42D1-83DB8934DE0B}"/>
                </a:ext>
              </a:extLst>
            </p:cNvPr>
            <p:cNvSpPr txBox="1"/>
            <p:nvPr/>
          </p:nvSpPr>
          <p:spPr>
            <a:xfrm>
              <a:off x="11132130" y="4730994"/>
              <a:ext cx="109866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8224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/>
                  <a:ea typeface="ＭＳ Ｐゴシック"/>
                </a:rPr>
                <a:t>PLA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9535C625-677D-7EB4-DDC2-7CC3F2D75542}"/>
              </a:ext>
            </a:extLst>
          </p:cNvPr>
          <p:cNvGrpSpPr/>
          <p:nvPr/>
        </p:nvGrpSpPr>
        <p:grpSpPr>
          <a:xfrm>
            <a:off x="77962" y="4080089"/>
            <a:ext cx="12107406" cy="1742173"/>
            <a:chOff x="41378" y="3424187"/>
            <a:chExt cx="12107406" cy="1742173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FBAA8801-882A-4F59-6704-A692284E2EB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" b="5"/>
            <a:stretch/>
          </p:blipFill>
          <p:spPr>
            <a:xfrm>
              <a:off x="41378" y="3429000"/>
              <a:ext cx="2594688" cy="1737360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582F7DE4-7930-2424-A244-592B6F5486E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7629" r="2029"/>
            <a:stretch/>
          </p:blipFill>
          <p:spPr>
            <a:xfrm>
              <a:off x="2588530" y="3424187"/>
              <a:ext cx="2307528" cy="1737360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741BAAE3-79CC-C6AF-2FB7-6E73B14AEA4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7023" r="1404"/>
            <a:stretch/>
          </p:blipFill>
          <p:spPr>
            <a:xfrm>
              <a:off x="4896058" y="3424187"/>
              <a:ext cx="2495783" cy="1737360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F27E9EAB-7F90-799E-D27B-3A3818FD923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297"/>
            <a:stretch/>
          </p:blipFill>
          <p:spPr>
            <a:xfrm>
              <a:off x="7321613" y="3429000"/>
              <a:ext cx="2539340" cy="1737360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FE5E9DCE-B862-5C02-2F6F-1A854948968E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1068" r="1786"/>
            <a:stretch/>
          </p:blipFill>
          <p:spPr>
            <a:xfrm>
              <a:off x="9902086" y="3424187"/>
              <a:ext cx="2246698" cy="1737360"/>
            </a:xfrm>
            <a:prstGeom prst="rect">
              <a:avLst/>
            </a:prstGeom>
          </p:spPr>
        </p:pic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1C060823-634F-0F8D-F6E1-3D6CD53AD7B6}"/>
              </a:ext>
            </a:extLst>
          </p:cNvPr>
          <p:cNvGrpSpPr/>
          <p:nvPr/>
        </p:nvGrpSpPr>
        <p:grpSpPr>
          <a:xfrm>
            <a:off x="785975" y="1320794"/>
            <a:ext cx="10709307" cy="276999"/>
            <a:chOff x="785975" y="1320794"/>
            <a:chExt cx="10709307" cy="27699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7DA2782E-5E1D-6EB2-C17D-3BF7094A38EC}"/>
                    </a:ext>
                  </a:extLst>
                </p:cNvPr>
                <p:cNvSpPr txBox="1"/>
                <p:nvPr/>
              </p:nvSpPr>
              <p:spPr>
                <a:xfrm>
                  <a:off x="785975" y="1320794"/>
                  <a:ext cx="122014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1111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𝐺𝑃𝑎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7DA2782E-5E1D-6EB2-C17D-3BF7094A38E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5975" y="1320794"/>
                  <a:ext cx="1220142" cy="276999"/>
                </a:xfrm>
                <a:prstGeom prst="rect">
                  <a:avLst/>
                </a:prstGeom>
                <a:blipFill>
                  <a:blip r:embed="rId14"/>
                  <a:stretch>
                    <a:fillRect l="-4000" t="-2222" r="-6000" b="-3777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DCD25A37-DCD1-6781-8B3A-D842A932DB15}"/>
                    </a:ext>
                  </a:extLst>
                </p:cNvPr>
                <p:cNvSpPr txBox="1"/>
                <p:nvPr/>
              </p:nvSpPr>
              <p:spPr>
                <a:xfrm>
                  <a:off x="3258629" y="1320794"/>
                  <a:ext cx="122014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1122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𝐺𝑃𝑎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DCD25A37-DCD1-6781-8B3A-D842A932DB1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58629" y="1320794"/>
                  <a:ext cx="1220142" cy="276999"/>
                </a:xfrm>
                <a:prstGeom prst="rect">
                  <a:avLst/>
                </a:prstGeom>
                <a:blipFill>
                  <a:blip r:embed="rId15"/>
                  <a:stretch>
                    <a:fillRect l="-4000" t="-2222" r="-6000" b="-3777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3A7C917D-2568-8499-7322-90E097890DF2}"/>
                    </a:ext>
                  </a:extLst>
                </p:cNvPr>
                <p:cNvSpPr txBox="1"/>
                <p:nvPr/>
              </p:nvSpPr>
              <p:spPr>
                <a:xfrm>
                  <a:off x="5644475" y="1320794"/>
                  <a:ext cx="122014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1212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𝐺𝑃𝑎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3A7C917D-2568-8499-7322-90E097890DF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44475" y="1320794"/>
                  <a:ext cx="1220142" cy="276999"/>
                </a:xfrm>
                <a:prstGeom prst="rect">
                  <a:avLst/>
                </a:prstGeom>
                <a:blipFill>
                  <a:blip r:embed="rId16"/>
                  <a:stretch>
                    <a:fillRect l="-4000" t="-2222" r="-6000" b="-3777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CEFFBEA9-CAA3-2509-9CB5-BF992691A0C5}"/>
                    </a:ext>
                  </a:extLst>
                </p:cNvPr>
                <p:cNvSpPr txBox="1"/>
                <p:nvPr/>
              </p:nvSpPr>
              <p:spPr>
                <a:xfrm>
                  <a:off x="8032104" y="1320794"/>
                  <a:ext cx="122014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1221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𝐺𝑃𝑎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CEFFBEA9-CAA3-2509-9CB5-BF992691A0C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32104" y="1320794"/>
                  <a:ext cx="1220142" cy="276999"/>
                </a:xfrm>
                <a:prstGeom prst="rect">
                  <a:avLst/>
                </a:prstGeom>
                <a:blipFill>
                  <a:blip r:embed="rId17"/>
                  <a:stretch>
                    <a:fillRect l="-4000" t="-2222" r="-6000" b="-3777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5C7B1765-4037-EEA5-46FC-DE50B59F4BB9}"/>
                    </a:ext>
                  </a:extLst>
                </p:cNvPr>
                <p:cNvSpPr txBox="1"/>
                <p:nvPr/>
              </p:nvSpPr>
              <p:spPr>
                <a:xfrm>
                  <a:off x="10572401" y="1320794"/>
                  <a:ext cx="92288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11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𝐺𝑁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5C7B1765-4037-EEA5-46FC-DE50B59F4BB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72401" y="1320794"/>
                  <a:ext cx="922881" cy="276999"/>
                </a:xfrm>
                <a:prstGeom prst="rect">
                  <a:avLst/>
                </a:prstGeom>
                <a:blipFill>
                  <a:blip r:embed="rId18"/>
                  <a:stretch>
                    <a:fillRect l="-4605" t="-2222" r="-7895" b="-3777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58D23FE0-A7EC-B298-688D-46CBE25CEF7A}"/>
              </a:ext>
            </a:extLst>
          </p:cNvPr>
          <p:cNvGrpSpPr/>
          <p:nvPr/>
        </p:nvGrpSpPr>
        <p:grpSpPr>
          <a:xfrm>
            <a:off x="825953" y="3804095"/>
            <a:ext cx="10760603" cy="276999"/>
            <a:chOff x="785975" y="1320794"/>
            <a:chExt cx="10760603" cy="27699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F2FB480C-A2BC-F021-EBCD-A4534572971A}"/>
                    </a:ext>
                  </a:extLst>
                </p:cNvPr>
                <p:cNvSpPr txBox="1"/>
                <p:nvPr/>
              </p:nvSpPr>
              <p:spPr>
                <a:xfrm>
                  <a:off x="785975" y="1320794"/>
                  <a:ext cx="127143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1111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𝑀𝑃𝑎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F2FB480C-A2BC-F021-EBCD-A4534572971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5975" y="1320794"/>
                  <a:ext cx="1271437" cy="276999"/>
                </a:xfrm>
                <a:prstGeom prst="rect">
                  <a:avLst/>
                </a:prstGeom>
                <a:blipFill>
                  <a:blip r:embed="rId19"/>
                  <a:stretch>
                    <a:fillRect l="-3349" r="-5742" b="-3777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37E456C6-F6CD-993D-745F-C372A05DAF39}"/>
                    </a:ext>
                  </a:extLst>
                </p:cNvPr>
                <p:cNvSpPr txBox="1"/>
                <p:nvPr/>
              </p:nvSpPr>
              <p:spPr>
                <a:xfrm>
                  <a:off x="3258629" y="1320794"/>
                  <a:ext cx="127143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1122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𝑀𝑃𝑎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37E456C6-F6CD-993D-745F-C372A05DAF3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58629" y="1320794"/>
                  <a:ext cx="1271437" cy="276999"/>
                </a:xfrm>
                <a:prstGeom prst="rect">
                  <a:avLst/>
                </a:prstGeom>
                <a:blipFill>
                  <a:blip r:embed="rId20"/>
                  <a:stretch>
                    <a:fillRect l="-3349" r="-5742" b="-3777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6E3B9A11-5A99-6012-12AB-EEC5C2960D93}"/>
                    </a:ext>
                  </a:extLst>
                </p:cNvPr>
                <p:cNvSpPr txBox="1"/>
                <p:nvPr/>
              </p:nvSpPr>
              <p:spPr>
                <a:xfrm>
                  <a:off x="5644475" y="1320794"/>
                  <a:ext cx="127143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1212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𝑀𝑃𝑎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6E3B9A11-5A99-6012-12AB-EEC5C2960D9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44475" y="1320794"/>
                  <a:ext cx="1271437" cy="276999"/>
                </a:xfrm>
                <a:prstGeom prst="rect">
                  <a:avLst/>
                </a:prstGeom>
                <a:blipFill>
                  <a:blip r:embed="rId21"/>
                  <a:stretch>
                    <a:fillRect l="-3349" r="-5742" b="-3777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06916D01-1465-7F07-1662-036682C7DCE7}"/>
                    </a:ext>
                  </a:extLst>
                </p:cNvPr>
                <p:cNvSpPr txBox="1"/>
                <p:nvPr/>
              </p:nvSpPr>
              <p:spPr>
                <a:xfrm>
                  <a:off x="8032104" y="1320794"/>
                  <a:ext cx="127143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1221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𝑀𝑃𝑎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06916D01-1465-7F07-1662-036682C7DCE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32104" y="1320794"/>
                  <a:ext cx="1271437" cy="276999"/>
                </a:xfrm>
                <a:prstGeom prst="rect">
                  <a:avLst/>
                </a:prstGeom>
                <a:blipFill>
                  <a:blip r:embed="rId22"/>
                  <a:stretch>
                    <a:fillRect l="-3349" r="-5742" b="-3777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0537B055-20F4-1152-1023-212E77437329}"/>
                    </a:ext>
                  </a:extLst>
                </p:cNvPr>
                <p:cNvSpPr txBox="1"/>
                <p:nvPr/>
              </p:nvSpPr>
              <p:spPr>
                <a:xfrm>
                  <a:off x="10572401" y="1320794"/>
                  <a:ext cx="97417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11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𝑀𝑁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0537B055-20F4-1152-1023-212E7743732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72401" y="1320794"/>
                  <a:ext cx="974177" cy="276999"/>
                </a:xfrm>
                <a:prstGeom prst="rect">
                  <a:avLst/>
                </a:prstGeom>
                <a:blipFill>
                  <a:blip r:embed="rId23"/>
                  <a:stretch>
                    <a:fillRect l="-5000" r="-7500" b="-3777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1B3DC4BA-49CD-3E96-04BB-2A295BA605BA}"/>
              </a:ext>
            </a:extLst>
          </p:cNvPr>
          <p:cNvGrpSpPr/>
          <p:nvPr/>
        </p:nvGrpSpPr>
        <p:grpSpPr>
          <a:xfrm>
            <a:off x="11447734" y="4194379"/>
            <a:ext cx="591082" cy="590985"/>
            <a:chOff x="11600134" y="1866899"/>
            <a:chExt cx="591082" cy="590985"/>
          </a:xfrm>
        </p:grpSpPr>
        <p:sp>
          <p:nvSpPr>
            <p:cNvPr id="91" name="Rectangle 11">
              <a:extLst>
                <a:ext uri="{FF2B5EF4-FFF2-40B4-BE49-F238E27FC236}">
                  <a16:creationId xmlns:a16="http://schemas.microsoft.com/office/drawing/2014/main" id="{23718EF2-FE3D-8FB3-7354-4147AF2EFF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0134" y="1866899"/>
              <a:ext cx="591082" cy="590985"/>
            </a:xfrm>
            <a:prstGeom prst="rect">
              <a:avLst/>
            </a:prstGeom>
            <a:solidFill>
              <a:srgbClr val="5B9BD5">
                <a:lumMod val="9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>
                <a:defRPr/>
              </a:pPr>
              <a:endParaRPr lang="en-US" ker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09738BF9-6D2D-7727-2A01-02876C2B7956}"/>
                </a:ext>
              </a:extLst>
            </p:cNvPr>
            <p:cNvSpPr/>
            <p:nvPr/>
          </p:nvSpPr>
          <p:spPr>
            <a:xfrm>
              <a:off x="11629335" y="1897063"/>
              <a:ext cx="113473" cy="113473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1DF6CEC0-3976-FF61-8041-F33F0E8466EA}"/>
                </a:ext>
              </a:extLst>
            </p:cNvPr>
            <p:cNvSpPr/>
            <p:nvPr/>
          </p:nvSpPr>
          <p:spPr>
            <a:xfrm>
              <a:off x="11770100" y="1897063"/>
              <a:ext cx="113473" cy="113473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8681AB2D-C93D-20DC-BEE6-8FAA9470DF4E}"/>
                </a:ext>
              </a:extLst>
            </p:cNvPr>
            <p:cNvSpPr/>
            <p:nvPr/>
          </p:nvSpPr>
          <p:spPr>
            <a:xfrm>
              <a:off x="12051629" y="1897063"/>
              <a:ext cx="113473" cy="113473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63ABF1F1-54D6-4544-FAF0-F0EBF198328D}"/>
                </a:ext>
              </a:extLst>
            </p:cNvPr>
            <p:cNvSpPr/>
            <p:nvPr/>
          </p:nvSpPr>
          <p:spPr>
            <a:xfrm>
              <a:off x="11910864" y="1897063"/>
              <a:ext cx="113473" cy="113473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14C444F7-8348-D330-85A7-F68C74A9067D}"/>
                </a:ext>
              </a:extLst>
            </p:cNvPr>
            <p:cNvSpPr/>
            <p:nvPr/>
          </p:nvSpPr>
          <p:spPr>
            <a:xfrm>
              <a:off x="11631748" y="2032112"/>
              <a:ext cx="113473" cy="113473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3D042876-12BC-847D-DA46-6A3A680CC720}"/>
                </a:ext>
              </a:extLst>
            </p:cNvPr>
            <p:cNvSpPr/>
            <p:nvPr/>
          </p:nvSpPr>
          <p:spPr>
            <a:xfrm>
              <a:off x="11772513" y="2032112"/>
              <a:ext cx="113473" cy="113473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04D15E56-39EB-2D97-F3F9-8BAC354748DB}"/>
                </a:ext>
              </a:extLst>
            </p:cNvPr>
            <p:cNvSpPr/>
            <p:nvPr/>
          </p:nvSpPr>
          <p:spPr>
            <a:xfrm>
              <a:off x="12054042" y="2032112"/>
              <a:ext cx="113473" cy="113473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0F7A59B2-4332-7855-AB06-F885F8CDC635}"/>
                </a:ext>
              </a:extLst>
            </p:cNvPr>
            <p:cNvSpPr/>
            <p:nvPr/>
          </p:nvSpPr>
          <p:spPr>
            <a:xfrm>
              <a:off x="11913277" y="2032112"/>
              <a:ext cx="113473" cy="113473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760FF876-9262-B932-E4DB-A02F99CD94EA}"/>
                </a:ext>
              </a:extLst>
            </p:cNvPr>
            <p:cNvSpPr/>
            <p:nvPr/>
          </p:nvSpPr>
          <p:spPr>
            <a:xfrm>
              <a:off x="11631595" y="2167996"/>
              <a:ext cx="113473" cy="113473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ECF23D12-3F5C-1F9D-E636-7F02BC824734}"/>
                </a:ext>
              </a:extLst>
            </p:cNvPr>
            <p:cNvSpPr/>
            <p:nvPr/>
          </p:nvSpPr>
          <p:spPr>
            <a:xfrm>
              <a:off x="11772360" y="2167996"/>
              <a:ext cx="113473" cy="113473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FF49BF5F-0405-2341-126C-B9BE797FFA87}"/>
                </a:ext>
              </a:extLst>
            </p:cNvPr>
            <p:cNvSpPr/>
            <p:nvPr/>
          </p:nvSpPr>
          <p:spPr>
            <a:xfrm>
              <a:off x="12053889" y="2167996"/>
              <a:ext cx="113473" cy="113473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0874FCFE-DCA7-A951-CE87-F83896077235}"/>
                </a:ext>
              </a:extLst>
            </p:cNvPr>
            <p:cNvSpPr/>
            <p:nvPr/>
          </p:nvSpPr>
          <p:spPr>
            <a:xfrm>
              <a:off x="11913124" y="2167996"/>
              <a:ext cx="113473" cy="113473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9ED213E4-4A49-F996-F002-428CAC4D28AF}"/>
                </a:ext>
              </a:extLst>
            </p:cNvPr>
            <p:cNvSpPr/>
            <p:nvPr/>
          </p:nvSpPr>
          <p:spPr>
            <a:xfrm>
              <a:off x="11631595" y="2309490"/>
              <a:ext cx="113473" cy="113473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EB696FE4-297A-8CE1-80B4-9C5C29CA6CDA}"/>
                </a:ext>
              </a:extLst>
            </p:cNvPr>
            <p:cNvSpPr/>
            <p:nvPr/>
          </p:nvSpPr>
          <p:spPr>
            <a:xfrm>
              <a:off x="11772360" y="2309490"/>
              <a:ext cx="113473" cy="113473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2E6F3126-CAFD-BBB1-532F-9A785F09444F}"/>
                </a:ext>
              </a:extLst>
            </p:cNvPr>
            <p:cNvSpPr/>
            <p:nvPr/>
          </p:nvSpPr>
          <p:spPr>
            <a:xfrm>
              <a:off x="12053889" y="2309490"/>
              <a:ext cx="113473" cy="113473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900B8E1F-B504-C64B-3EAF-889BABF24E55}"/>
                </a:ext>
              </a:extLst>
            </p:cNvPr>
            <p:cNvSpPr/>
            <p:nvPr/>
          </p:nvSpPr>
          <p:spPr>
            <a:xfrm>
              <a:off x="11913124" y="2309490"/>
              <a:ext cx="113473" cy="113473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51592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0318DB-77E7-4F57-9034-3F58330CD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6913" y="6148388"/>
            <a:ext cx="2539339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it-IT" altLang="en-US"/>
              <a:t>Pagina </a:t>
            </a:r>
            <a:fld id="{2780327B-D601-4ACF-BB2C-9F603DCDF26D}" type="slidenum">
              <a:rPr lang="it-IT" altLang="en-US" smtClean="0"/>
              <a:pPr>
                <a:defRPr/>
              </a:pPr>
              <a:t>22</a:t>
            </a:fld>
            <a:endParaRPr lang="it-IT" alt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F1A3C9-CE02-6A6C-725F-8E8D6FC61825}"/>
              </a:ext>
            </a:extLst>
          </p:cNvPr>
          <p:cNvSpPr txBox="1">
            <a:spLocks/>
          </p:cNvSpPr>
          <p:nvPr/>
        </p:nvSpPr>
        <p:spPr bwMode="auto">
          <a:xfrm>
            <a:off x="612619" y="207501"/>
            <a:ext cx="10969943" cy="711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8224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Discussion</a:t>
            </a:r>
            <a:endParaRPr lang="en-US" dirty="0"/>
          </a:p>
          <a:p>
            <a:r>
              <a:rPr lang="en-US" dirty="0">
                <a:latin typeface="FuturaStd-Book"/>
              </a:rPr>
              <a:t>Using the Equivalent Mechanical Parameters for Designing GBR Mesh</a:t>
            </a:r>
            <a:endParaRPr lang="en-US" dirty="0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1EA9BCB8-8146-98F5-9E76-594A555B3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208" y="1229499"/>
            <a:ext cx="7158992" cy="1031787"/>
          </a:xfrm>
        </p:spPr>
        <p:txBody>
          <a:bodyPr/>
          <a:lstStyle/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Std-Book"/>
              </a:rPr>
              <a:t>Optimum Design for Porous GBR Meshes:</a:t>
            </a:r>
          </a:p>
          <a:p>
            <a:pPr marL="0" indent="346075" algn="justLow">
              <a:buNone/>
            </a:pPr>
            <a:r>
              <a:rPr lang="en-US" sz="2000" dirty="0">
                <a:latin typeface="FuturaStd-Book"/>
              </a:rPr>
              <a:t>Nearest mechanical properties to the bone.</a:t>
            </a:r>
          </a:p>
          <a:p>
            <a:pPr marL="0" indent="346075" algn="justLow">
              <a:buNone/>
            </a:pPr>
            <a:endParaRPr lang="en-US" sz="14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GBR mesh is in contact with the cortical (compact) bone.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Try to make the material parameters of the GBR mesh consistent with its adjacent bone.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Experimental estimate of the micropolar parameters of compact bone.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Finding a configuration with the material parameters close to those reported for compact bone in the literature.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CAEA164-4CCD-E94F-679F-15C4EAFD9185}"/>
              </a:ext>
            </a:extLst>
          </p:cNvPr>
          <p:cNvSpPr txBox="1"/>
          <p:nvPr/>
        </p:nvSpPr>
        <p:spPr>
          <a:xfrm>
            <a:off x="689420" y="5891724"/>
            <a:ext cx="875938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18987" lvl="2" algn="justLow"/>
            <a:r>
              <a:rPr lang="en-US" sz="1000" b="1" dirty="0">
                <a:solidFill>
                  <a:srgbClr val="FFFFFF">
                    <a:lumMod val="50000"/>
                  </a:srgbClr>
                </a:solidFill>
                <a:latin typeface="Merriweather" panose="00000500000000000000" pitchFamily="2" charset="0"/>
                <a:ea typeface="ＭＳ Ｐゴシック"/>
              </a:rPr>
              <a:t>Experimental study of micropolar and couple stress elasticity in compact bone in bending  </a:t>
            </a:r>
            <a:r>
              <a:rPr lang="en-US" sz="1000" dirty="0">
                <a:solidFill>
                  <a:srgbClr val="FFFFFF">
                    <a:lumMod val="50000"/>
                  </a:srgbClr>
                </a:solidFill>
                <a:latin typeface="Merriweather" panose="00000500000000000000" pitchFamily="2" charset="0"/>
                <a:ea typeface="ＭＳ Ｐゴシック"/>
              </a:rPr>
              <a:t>J. Yang &amp; R. Lakes</a:t>
            </a:r>
          </a:p>
          <a:p>
            <a:pPr marL="1218987" lvl="2" algn="justLow"/>
            <a:endParaRPr lang="en-US" sz="1200" dirty="0">
              <a:solidFill>
                <a:srgbClr val="FFFFFF">
                  <a:lumMod val="50000"/>
                </a:srgbClr>
              </a:solidFill>
              <a:latin typeface="Merriweather" panose="00000500000000000000" pitchFamily="2" charset="0"/>
              <a:ea typeface="ＭＳ Ｐゴシック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64AFD66-E0C1-EBFA-996B-2F10EE8B43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9384" y="5837113"/>
            <a:ext cx="346900" cy="23708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5DF9BD3-DFDA-D034-3DF1-CD18DB1C785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8472" y="1229499"/>
            <a:ext cx="3296407" cy="210976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789E10A-7B9E-B852-AA1C-F5415871AC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5654971"/>
              </p:ext>
            </p:extLst>
          </p:nvPr>
        </p:nvGraphicFramePr>
        <p:xfrm>
          <a:off x="8358472" y="3538194"/>
          <a:ext cx="3296407" cy="22989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5428">
                  <a:extLst>
                    <a:ext uri="{9D8B030D-6E8A-4147-A177-3AD203B41FA5}">
                      <a16:colId xmlns:a16="http://schemas.microsoft.com/office/drawing/2014/main" val="1397760360"/>
                    </a:ext>
                  </a:extLst>
                </a:gridCol>
                <a:gridCol w="1709454">
                  <a:extLst>
                    <a:ext uri="{9D8B030D-6E8A-4147-A177-3AD203B41FA5}">
                      <a16:colId xmlns:a16="http://schemas.microsoft.com/office/drawing/2014/main" val="174650287"/>
                    </a:ext>
                  </a:extLst>
                </a:gridCol>
                <a:gridCol w="691525">
                  <a:extLst>
                    <a:ext uri="{9D8B030D-6E8A-4147-A177-3AD203B41FA5}">
                      <a16:colId xmlns:a16="http://schemas.microsoft.com/office/drawing/2014/main" val="739298019"/>
                    </a:ext>
                  </a:extLst>
                </a:gridCol>
              </a:tblGrid>
              <a:tr h="385209">
                <a:tc>
                  <a:txBody>
                    <a:bodyPr/>
                    <a:lstStyle/>
                    <a:p>
                      <a:pPr algn="ctr"/>
                      <a:endParaRPr lang="en-GB" sz="1800" b="1" kern="1200" dirty="0">
                        <a:solidFill>
                          <a:schemeClr val="lt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Unit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2725179"/>
                  </a:ext>
                </a:extLst>
              </a:tr>
              <a:tr h="3827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en-GB" sz="1800" b="1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1111</a:t>
                      </a:r>
                      <a:endParaRPr lang="en-GB" sz="1800" b="1" dirty="0">
                        <a:solidFill>
                          <a:srgbClr val="000000"/>
                        </a:solidFill>
                        <a:effectLst/>
                        <a:latin typeface="Arial Bold" panose="020B0704020202020204" pitchFamily="34" charset="0"/>
                        <a:ea typeface="Calibri" panose="020F0502020204030204" pitchFamily="34" charset="0"/>
                        <a:cs typeface="Arial Bold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kern="1200" dirty="0">
                          <a:solidFill>
                            <a:srgbClr val="000000"/>
                          </a:solidFill>
                          <a:effectLst/>
                          <a:latin typeface="Arial Bold" panose="020B0704020202020204" pitchFamily="34" charset="0"/>
                          <a:ea typeface="Calibri" panose="020F0502020204030204" pitchFamily="34" charset="0"/>
                          <a:cs typeface="Arial Bold" panose="020B0704020202020204" pitchFamily="34" charset="0"/>
                        </a:rPr>
                        <a:t>12.00 ~ 43.43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kern="1200" dirty="0">
                          <a:solidFill>
                            <a:srgbClr val="000000"/>
                          </a:solidFill>
                          <a:effectLst/>
                          <a:latin typeface="Arial Bold" panose="020B0704020202020204" pitchFamily="34" charset="0"/>
                          <a:ea typeface="Calibri" panose="020F0502020204030204" pitchFamily="34" charset="0"/>
                          <a:cs typeface="Arial Bold" panose="020B0704020202020204" pitchFamily="34" charset="0"/>
                        </a:rPr>
                        <a:t>GPa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78961456"/>
                  </a:ext>
                </a:extLst>
              </a:tr>
              <a:tr h="38274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en-GB" sz="1800" b="1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1122</a:t>
                      </a:r>
                      <a:endParaRPr lang="en-GB" sz="1800" b="1" dirty="0">
                        <a:solidFill>
                          <a:srgbClr val="000000"/>
                        </a:solidFill>
                        <a:effectLst/>
                        <a:latin typeface="Arial Bold" panose="020B0704020202020204" pitchFamily="34" charset="0"/>
                        <a:ea typeface="Calibri" panose="020F0502020204030204" pitchFamily="34" charset="0"/>
                        <a:cs typeface="Arial Bold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kern="1200" dirty="0">
                          <a:solidFill>
                            <a:srgbClr val="000000"/>
                          </a:solidFill>
                          <a:effectLst/>
                          <a:latin typeface="Arial Bold" panose="020B0704020202020204" pitchFamily="34" charset="0"/>
                          <a:ea typeface="Calibri" panose="020F0502020204030204" pitchFamily="34" charset="0"/>
                          <a:cs typeface="Arial Bold" panose="020B0704020202020204" pitchFamily="34" charset="0"/>
                        </a:rPr>
                        <a:t>4.00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kern="1200" dirty="0">
                          <a:solidFill>
                            <a:srgbClr val="000000"/>
                          </a:solidFill>
                          <a:effectLst/>
                          <a:latin typeface="Arial Bold" panose="020B0704020202020204" pitchFamily="34" charset="0"/>
                          <a:ea typeface="Calibri" panose="020F0502020204030204" pitchFamily="34" charset="0"/>
                          <a:cs typeface="Arial Bold" panose="020B0704020202020204" pitchFamily="34" charset="0"/>
                        </a:rPr>
                        <a:t>GPa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09491733"/>
                  </a:ext>
                </a:extLst>
              </a:tr>
              <a:tr h="38274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en-GB" sz="1800" b="1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1212</a:t>
                      </a:r>
                      <a:endParaRPr lang="en-GB" sz="1800" b="1" dirty="0">
                        <a:solidFill>
                          <a:srgbClr val="000000"/>
                        </a:solidFill>
                        <a:effectLst/>
                        <a:latin typeface="Arial Bold" panose="020B0704020202020204" pitchFamily="34" charset="0"/>
                        <a:ea typeface="Calibri" panose="020F0502020204030204" pitchFamily="34" charset="0"/>
                        <a:cs typeface="Arial Bold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kern="1200" dirty="0">
                          <a:solidFill>
                            <a:srgbClr val="000000"/>
                          </a:solidFill>
                          <a:effectLst/>
                          <a:latin typeface="Arial Bold" panose="020B0704020202020204" pitchFamily="34" charset="0"/>
                          <a:ea typeface="Calibri" panose="020F0502020204030204" pitchFamily="34" charset="0"/>
                          <a:cs typeface="Arial Bold" panose="020B0704020202020204" pitchFamily="34" charset="0"/>
                        </a:rPr>
                        <a:t>21.10 ~ 36.77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kern="1200" dirty="0">
                          <a:solidFill>
                            <a:srgbClr val="000000"/>
                          </a:solidFill>
                          <a:effectLst/>
                          <a:latin typeface="Arial Bold" panose="020B0704020202020204" pitchFamily="34" charset="0"/>
                          <a:ea typeface="Calibri" panose="020F0502020204030204" pitchFamily="34" charset="0"/>
                          <a:cs typeface="Arial Bold" panose="020B0704020202020204" pitchFamily="34" charset="0"/>
                        </a:rPr>
                        <a:t>GPa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99256599"/>
                  </a:ext>
                </a:extLst>
              </a:tr>
              <a:tr h="38274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en-GB" sz="1800" b="1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1221</a:t>
                      </a:r>
                      <a:endParaRPr lang="en-GB" sz="1800" b="1" dirty="0">
                        <a:solidFill>
                          <a:srgbClr val="000000"/>
                        </a:solidFill>
                        <a:effectLst/>
                        <a:latin typeface="Arial Bold" panose="020B0704020202020204" pitchFamily="34" charset="0"/>
                        <a:ea typeface="Calibri" panose="020F0502020204030204" pitchFamily="34" charset="0"/>
                        <a:cs typeface="Arial Bold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kern="1200" dirty="0">
                          <a:solidFill>
                            <a:srgbClr val="000000"/>
                          </a:solidFill>
                          <a:effectLst/>
                          <a:latin typeface="Arial Bold" panose="020B0704020202020204" pitchFamily="34" charset="0"/>
                          <a:ea typeface="Calibri" panose="020F0502020204030204" pitchFamily="34" charset="0"/>
                          <a:cs typeface="Arial Bold" panose="020B0704020202020204" pitchFamily="34" charset="0"/>
                        </a:rPr>
                        <a:t>-13.05 ~ 2.67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kern="1200" dirty="0">
                          <a:solidFill>
                            <a:srgbClr val="000000"/>
                          </a:solidFill>
                          <a:effectLst/>
                          <a:latin typeface="Arial Bold" panose="020B0704020202020204" pitchFamily="34" charset="0"/>
                          <a:ea typeface="Calibri" panose="020F0502020204030204" pitchFamily="34" charset="0"/>
                          <a:cs typeface="Arial Bold" panose="020B0704020202020204" pitchFamily="34" charset="0"/>
                        </a:rPr>
                        <a:t>GPa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00673481"/>
                  </a:ext>
                </a:extLst>
              </a:tr>
              <a:tr h="38274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r>
                        <a:rPr lang="en-GB" sz="1800" b="1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en-GB" sz="1800" b="1" dirty="0">
                        <a:solidFill>
                          <a:srgbClr val="000000"/>
                        </a:solidFill>
                        <a:effectLst/>
                        <a:latin typeface="Arial Bold" panose="020B0704020202020204" pitchFamily="34" charset="0"/>
                        <a:ea typeface="Calibri" panose="020F0502020204030204" pitchFamily="34" charset="0"/>
                        <a:cs typeface="Arial Bold" panose="020B07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kern="1200" dirty="0">
                          <a:solidFill>
                            <a:srgbClr val="000000"/>
                          </a:solidFill>
                          <a:effectLst/>
                          <a:latin typeface="Arial Bold" panose="020B0704020202020204" pitchFamily="34" charset="0"/>
                          <a:ea typeface="Calibri" panose="020F0502020204030204" pitchFamily="34" charset="0"/>
                          <a:cs typeface="Arial Bold" panose="020B0704020202020204" pitchFamily="34" charset="0"/>
                        </a:rPr>
                        <a:t>3.24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b="1" kern="1200" dirty="0">
                          <a:solidFill>
                            <a:srgbClr val="000000"/>
                          </a:solidFill>
                          <a:effectLst/>
                          <a:latin typeface="Arial Bold" panose="020B0704020202020204" pitchFamily="34" charset="0"/>
                          <a:ea typeface="Calibri" panose="020F0502020204030204" pitchFamily="34" charset="0"/>
                          <a:cs typeface="Arial Bold" panose="020B0704020202020204" pitchFamily="34" charset="0"/>
                        </a:rPr>
                        <a:t>kN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128344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93801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0318DB-77E7-4F57-9034-3F58330CD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6913" y="6148388"/>
            <a:ext cx="2539339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it-IT" altLang="en-US"/>
              <a:t>Pagina </a:t>
            </a:r>
            <a:fld id="{2780327B-D601-4ACF-BB2C-9F603DCDF26D}" type="slidenum">
              <a:rPr lang="it-IT" altLang="en-US" smtClean="0"/>
              <a:pPr>
                <a:defRPr/>
              </a:pPr>
              <a:t>23</a:t>
            </a:fld>
            <a:endParaRPr lang="it-IT" alt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F1A3C9-CE02-6A6C-725F-8E8D6FC61825}"/>
              </a:ext>
            </a:extLst>
          </p:cNvPr>
          <p:cNvSpPr txBox="1">
            <a:spLocks/>
          </p:cNvSpPr>
          <p:nvPr/>
        </p:nvSpPr>
        <p:spPr bwMode="auto">
          <a:xfrm>
            <a:off x="612619" y="207501"/>
            <a:ext cx="10969943" cy="711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8224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Discussion</a:t>
            </a:r>
            <a:endParaRPr lang="en-US" dirty="0"/>
          </a:p>
          <a:p>
            <a:r>
              <a:rPr lang="en-US" dirty="0">
                <a:latin typeface="FuturaStd-Book"/>
              </a:rPr>
              <a:t>Using the Equivalent Mechanical Parameters for Designing GBR Mesh</a:t>
            </a:r>
            <a:endParaRPr lang="en-US" dirty="0"/>
          </a:p>
        </p:txBody>
      </p:sp>
      <p:sp>
        <p:nvSpPr>
          <p:cNvPr id="37" name="Content Placeholder 2">
            <a:extLst>
              <a:ext uri="{FF2B5EF4-FFF2-40B4-BE49-F238E27FC236}">
                <a16:creationId xmlns:a16="http://schemas.microsoft.com/office/drawing/2014/main" id="{7C22F24D-1143-D083-5226-50D8234BB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208" y="1229499"/>
            <a:ext cx="7246129" cy="1031787"/>
          </a:xfrm>
        </p:spPr>
        <p:txBody>
          <a:bodyPr/>
          <a:lstStyle/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Circular pores, Titanium Alloy </a:t>
            </a:r>
          </a:p>
          <a:p>
            <a:pPr marL="682625" indent="-401638" algn="justLow">
              <a:buNone/>
            </a:pPr>
            <a:r>
              <a:rPr lang="en-US" sz="2000" dirty="0">
                <a:solidFill>
                  <a:srgbClr val="822433"/>
                </a:solidFill>
                <a:latin typeface="FuturaStd-Book"/>
                <a:sym typeface="Wingdings" panose="05000000000000000000" pitchFamily="2" charset="2"/>
              </a:rPr>
              <a:t></a:t>
            </a:r>
            <a:r>
              <a:rPr lang="en-US" sz="2000" dirty="0">
                <a:latin typeface="FuturaStd-Book"/>
              </a:rPr>
              <a:t> Parameters are beyond the required values.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Rectangular pores, Titanium Alloy </a:t>
            </a:r>
          </a:p>
          <a:p>
            <a:pPr marL="341313" indent="-60325" algn="justLow">
              <a:buNone/>
            </a:pPr>
            <a:r>
              <a:rPr lang="en-US" sz="2000" dirty="0">
                <a:latin typeface="FuturaStd-Book"/>
              </a:rPr>
              <a:t> </a:t>
            </a:r>
            <a:r>
              <a:rPr lang="en-US" sz="2000" dirty="0">
                <a:solidFill>
                  <a:srgbClr val="822433"/>
                </a:solidFill>
                <a:latin typeface="FuturaStd-Book"/>
                <a:sym typeface="Wingdings" panose="05000000000000000000" pitchFamily="2" charset="2"/>
              </a:rPr>
              <a:t> </a:t>
            </a:r>
            <a:r>
              <a:rPr lang="en-US" sz="2000" dirty="0">
                <a:latin typeface="FuturaStd-Book"/>
                <a:sym typeface="Wingdings" panose="05000000000000000000" pitchFamily="2" charset="2"/>
              </a:rPr>
              <a:t>Pore</a:t>
            </a:r>
            <a:r>
              <a:rPr lang="en-US" sz="2000" dirty="0">
                <a:solidFill>
                  <a:srgbClr val="822433"/>
                </a:solidFill>
                <a:latin typeface="FuturaStd-Book"/>
                <a:sym typeface="Wingdings" panose="05000000000000000000" pitchFamily="2" charset="2"/>
              </a:rPr>
              <a:t> </a:t>
            </a:r>
            <a:r>
              <a:rPr lang="en-US" sz="2000" dirty="0">
                <a:latin typeface="FuturaStd-Book"/>
              </a:rPr>
              <a:t>sizes of 0.13 L - 0.15 L and porosity about 0.7, a good agreement for A1122, A1212, A1221 can be achieved.</a:t>
            </a:r>
          </a:p>
          <a:p>
            <a:pPr algn="justLow">
              <a:buFont typeface="Wingdings" panose="05000000000000000000" pitchFamily="2" charset="2"/>
              <a:buChar char="§"/>
            </a:pPr>
            <a:endParaRPr lang="en-US" sz="2000" dirty="0">
              <a:latin typeface="FuturaStd-Book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24F89AE9-559C-16AF-ABD2-5E2696585CC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1648" t="2702" r="3352" b="5000"/>
          <a:stretch/>
        </p:blipFill>
        <p:spPr>
          <a:xfrm>
            <a:off x="26107" y="3907790"/>
            <a:ext cx="2391911" cy="18288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BD89FE4-FCEC-249B-9CC8-03C8A9261EC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182" r="4928"/>
          <a:stretch/>
        </p:blipFill>
        <p:spPr>
          <a:xfrm>
            <a:off x="2447700" y="3923915"/>
            <a:ext cx="2251171" cy="18288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933B427D-CC86-C6E1-7045-C6259294457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825" r="4093" b="9527"/>
          <a:stretch/>
        </p:blipFill>
        <p:spPr>
          <a:xfrm>
            <a:off x="4728553" y="3923915"/>
            <a:ext cx="2502449" cy="18288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E6ACDA7B-6640-61EC-6421-D88448CAB94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7308" r="4736"/>
          <a:stretch/>
        </p:blipFill>
        <p:spPr>
          <a:xfrm>
            <a:off x="7260684" y="3923915"/>
            <a:ext cx="2354651" cy="18288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5733B6CC-C7F0-5258-AABA-221689AAD580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7415" r="5381"/>
          <a:stretch/>
        </p:blipFill>
        <p:spPr>
          <a:xfrm>
            <a:off x="9645016" y="3923915"/>
            <a:ext cx="2504723" cy="1828800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CC61D842-B1A9-9CE1-0F99-787C1BE4467A}"/>
              </a:ext>
            </a:extLst>
          </p:cNvPr>
          <p:cNvGrpSpPr/>
          <p:nvPr/>
        </p:nvGrpSpPr>
        <p:grpSpPr>
          <a:xfrm>
            <a:off x="664208" y="3546904"/>
            <a:ext cx="10709307" cy="276999"/>
            <a:chOff x="785975" y="1320794"/>
            <a:chExt cx="10709307" cy="27699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7A0A6A4E-3133-AC7B-FAE7-14EBA339FA73}"/>
                    </a:ext>
                  </a:extLst>
                </p:cNvPr>
                <p:cNvSpPr txBox="1"/>
                <p:nvPr/>
              </p:nvSpPr>
              <p:spPr>
                <a:xfrm>
                  <a:off x="785975" y="1320794"/>
                  <a:ext cx="122014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1111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𝐺𝑃𝑎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7A0A6A4E-3133-AC7B-FAE7-14EBA339FA7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5975" y="1320794"/>
                  <a:ext cx="1220142" cy="276999"/>
                </a:xfrm>
                <a:prstGeom prst="rect">
                  <a:avLst/>
                </a:prstGeom>
                <a:blipFill>
                  <a:blip r:embed="rId8"/>
                  <a:stretch>
                    <a:fillRect l="-4000" r="-6000" b="-3777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983BBF12-D5C0-575B-0DEF-A05F91161760}"/>
                    </a:ext>
                  </a:extLst>
                </p:cNvPr>
                <p:cNvSpPr txBox="1"/>
                <p:nvPr/>
              </p:nvSpPr>
              <p:spPr>
                <a:xfrm>
                  <a:off x="3258629" y="1320794"/>
                  <a:ext cx="122014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1122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𝐺𝑃𝑎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983BBF12-D5C0-575B-0DEF-A05F9116176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58629" y="1320794"/>
                  <a:ext cx="1220142" cy="276999"/>
                </a:xfrm>
                <a:prstGeom prst="rect">
                  <a:avLst/>
                </a:prstGeom>
                <a:blipFill>
                  <a:blip r:embed="rId9"/>
                  <a:stretch>
                    <a:fillRect l="-4000" r="-6000" b="-3777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38D86F2E-647B-AA39-207D-8AF92B5133A8}"/>
                    </a:ext>
                  </a:extLst>
                </p:cNvPr>
                <p:cNvSpPr txBox="1"/>
                <p:nvPr/>
              </p:nvSpPr>
              <p:spPr>
                <a:xfrm>
                  <a:off x="5644475" y="1320794"/>
                  <a:ext cx="122014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1212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𝐺𝑃𝑎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38D86F2E-647B-AA39-207D-8AF92B5133A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44475" y="1320794"/>
                  <a:ext cx="1220142" cy="276999"/>
                </a:xfrm>
                <a:prstGeom prst="rect">
                  <a:avLst/>
                </a:prstGeom>
                <a:blipFill>
                  <a:blip r:embed="rId10"/>
                  <a:stretch>
                    <a:fillRect l="-4000" r="-6000" b="-3777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E7F61590-3122-D991-F5BF-B566F5EE6524}"/>
                    </a:ext>
                  </a:extLst>
                </p:cNvPr>
                <p:cNvSpPr txBox="1"/>
                <p:nvPr/>
              </p:nvSpPr>
              <p:spPr>
                <a:xfrm>
                  <a:off x="8032104" y="1320794"/>
                  <a:ext cx="122014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1221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𝐺𝑃𝑎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E7F61590-3122-D991-F5BF-B566F5EE652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32104" y="1320794"/>
                  <a:ext cx="1220142" cy="276999"/>
                </a:xfrm>
                <a:prstGeom prst="rect">
                  <a:avLst/>
                </a:prstGeom>
                <a:blipFill>
                  <a:blip r:embed="rId11"/>
                  <a:stretch>
                    <a:fillRect l="-4000" r="-6000" b="-3777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CE62441E-6A52-E23B-2543-59D4F16E77F9}"/>
                    </a:ext>
                  </a:extLst>
                </p:cNvPr>
                <p:cNvSpPr txBox="1"/>
                <p:nvPr/>
              </p:nvSpPr>
              <p:spPr>
                <a:xfrm>
                  <a:off x="10572401" y="1320794"/>
                  <a:ext cx="92288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11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𝐺𝑁</m:t>
                        </m:r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CE62441E-6A52-E23B-2543-59D4F16E77F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72401" y="1320794"/>
                  <a:ext cx="922881" cy="276999"/>
                </a:xfrm>
                <a:prstGeom prst="rect">
                  <a:avLst/>
                </a:prstGeom>
                <a:blipFill>
                  <a:blip r:embed="rId12"/>
                  <a:stretch>
                    <a:fillRect l="-4605" r="-7895" b="-3777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0571F49F-F784-7845-3008-D6A3CCCA64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8435098"/>
              </p:ext>
            </p:extLst>
          </p:nvPr>
        </p:nvGraphicFramePr>
        <p:xfrm>
          <a:off x="8951690" y="1307710"/>
          <a:ext cx="2997887" cy="20907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339">
                  <a:extLst>
                    <a:ext uri="{9D8B030D-6E8A-4147-A177-3AD203B41FA5}">
                      <a16:colId xmlns:a16="http://schemas.microsoft.com/office/drawing/2014/main" val="1397760360"/>
                    </a:ext>
                  </a:extLst>
                </a:gridCol>
                <a:gridCol w="1554647">
                  <a:extLst>
                    <a:ext uri="{9D8B030D-6E8A-4147-A177-3AD203B41FA5}">
                      <a16:colId xmlns:a16="http://schemas.microsoft.com/office/drawing/2014/main" val="174650287"/>
                    </a:ext>
                  </a:extLst>
                </a:gridCol>
                <a:gridCol w="628901">
                  <a:extLst>
                    <a:ext uri="{9D8B030D-6E8A-4147-A177-3AD203B41FA5}">
                      <a16:colId xmlns:a16="http://schemas.microsoft.com/office/drawing/2014/main" val="739298019"/>
                    </a:ext>
                  </a:extLst>
                </a:gridCol>
              </a:tblGrid>
              <a:tr h="350324">
                <a:tc>
                  <a:txBody>
                    <a:bodyPr/>
                    <a:lstStyle/>
                    <a:p>
                      <a:pPr algn="ctr"/>
                      <a:endParaRPr lang="en-GB" sz="1600" b="1" kern="1200" dirty="0">
                        <a:solidFill>
                          <a:schemeClr val="lt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3159" marR="83159" marT="41580" marB="41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Value</a:t>
                      </a:r>
                    </a:p>
                  </a:txBody>
                  <a:tcPr marL="83159" marR="83159" marT="41580" marB="41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Unit</a:t>
                      </a:r>
                    </a:p>
                  </a:txBody>
                  <a:tcPr marL="83159" marR="83159" marT="41580" marB="41580"/>
                </a:tc>
                <a:extLst>
                  <a:ext uri="{0D108BD9-81ED-4DB2-BD59-A6C34878D82A}">
                    <a16:rowId xmlns:a16="http://schemas.microsoft.com/office/drawing/2014/main" val="3362725179"/>
                  </a:ext>
                </a:extLst>
              </a:tr>
              <a:tr h="3480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en-GB" sz="1600" b="1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1111</a:t>
                      </a:r>
                      <a:endParaRPr lang="en-GB" sz="1600" b="1" dirty="0">
                        <a:solidFill>
                          <a:srgbClr val="000000"/>
                        </a:solidFill>
                        <a:effectLst/>
                        <a:latin typeface="Arial Bold" panose="020B0704020202020204" pitchFamily="34" charset="0"/>
                        <a:ea typeface="Calibri" panose="020F0502020204030204" pitchFamily="34" charset="0"/>
                        <a:cs typeface="Arial Bold" panose="020B0704020202020204" pitchFamily="34" charset="0"/>
                      </a:endParaRPr>
                    </a:p>
                  </a:txBody>
                  <a:tcPr marL="62370" marR="6237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rgbClr val="000000"/>
                          </a:solidFill>
                          <a:effectLst/>
                          <a:latin typeface="Arial Bold" panose="020B0704020202020204" pitchFamily="34" charset="0"/>
                          <a:ea typeface="Calibri" panose="020F0502020204030204" pitchFamily="34" charset="0"/>
                          <a:cs typeface="Arial Bold" panose="020B0704020202020204" pitchFamily="34" charset="0"/>
                        </a:rPr>
                        <a:t>12.00 ~ 43.43</a:t>
                      </a:r>
                    </a:p>
                  </a:txBody>
                  <a:tcPr marL="62370" marR="6237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rgbClr val="000000"/>
                          </a:solidFill>
                          <a:effectLst/>
                          <a:latin typeface="Arial Bold" panose="020B0704020202020204" pitchFamily="34" charset="0"/>
                          <a:ea typeface="Calibri" panose="020F0502020204030204" pitchFamily="34" charset="0"/>
                          <a:cs typeface="Arial Bold" panose="020B0704020202020204" pitchFamily="34" charset="0"/>
                        </a:rPr>
                        <a:t>GPa</a:t>
                      </a:r>
                    </a:p>
                  </a:txBody>
                  <a:tcPr marL="62370" marR="62370" marT="0" marB="0" anchor="ctr"/>
                </a:tc>
                <a:extLst>
                  <a:ext uri="{0D108BD9-81ED-4DB2-BD59-A6C34878D82A}">
                    <a16:rowId xmlns:a16="http://schemas.microsoft.com/office/drawing/2014/main" val="2278961456"/>
                  </a:ext>
                </a:extLst>
              </a:tr>
              <a:tr h="34808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en-GB" sz="1600" b="1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1122</a:t>
                      </a:r>
                      <a:endParaRPr lang="en-GB" sz="1600" b="1" dirty="0">
                        <a:solidFill>
                          <a:srgbClr val="000000"/>
                        </a:solidFill>
                        <a:effectLst/>
                        <a:latin typeface="Arial Bold" panose="020B0704020202020204" pitchFamily="34" charset="0"/>
                        <a:ea typeface="Calibri" panose="020F0502020204030204" pitchFamily="34" charset="0"/>
                        <a:cs typeface="Arial Bold" panose="020B0704020202020204" pitchFamily="34" charset="0"/>
                      </a:endParaRPr>
                    </a:p>
                  </a:txBody>
                  <a:tcPr marL="62370" marR="6237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rgbClr val="000000"/>
                          </a:solidFill>
                          <a:effectLst/>
                          <a:latin typeface="Arial Bold" panose="020B0704020202020204" pitchFamily="34" charset="0"/>
                          <a:ea typeface="Calibri" panose="020F0502020204030204" pitchFamily="34" charset="0"/>
                          <a:cs typeface="Arial Bold" panose="020B0704020202020204" pitchFamily="34" charset="0"/>
                        </a:rPr>
                        <a:t>4.00</a:t>
                      </a:r>
                    </a:p>
                  </a:txBody>
                  <a:tcPr marL="62370" marR="6237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rgbClr val="000000"/>
                          </a:solidFill>
                          <a:effectLst/>
                          <a:latin typeface="Arial Bold" panose="020B0704020202020204" pitchFamily="34" charset="0"/>
                          <a:ea typeface="Calibri" panose="020F0502020204030204" pitchFamily="34" charset="0"/>
                          <a:cs typeface="Arial Bold" panose="020B0704020202020204" pitchFamily="34" charset="0"/>
                        </a:rPr>
                        <a:t>GPa</a:t>
                      </a:r>
                    </a:p>
                  </a:txBody>
                  <a:tcPr marL="62370" marR="62370" marT="0" marB="0" anchor="ctr"/>
                </a:tc>
                <a:extLst>
                  <a:ext uri="{0D108BD9-81ED-4DB2-BD59-A6C34878D82A}">
                    <a16:rowId xmlns:a16="http://schemas.microsoft.com/office/drawing/2014/main" val="2209491733"/>
                  </a:ext>
                </a:extLst>
              </a:tr>
              <a:tr h="34808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en-GB" sz="1600" b="1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1212</a:t>
                      </a:r>
                      <a:endParaRPr lang="en-GB" sz="1600" b="1" dirty="0">
                        <a:solidFill>
                          <a:srgbClr val="000000"/>
                        </a:solidFill>
                        <a:effectLst/>
                        <a:latin typeface="Arial Bold" panose="020B0704020202020204" pitchFamily="34" charset="0"/>
                        <a:ea typeface="Calibri" panose="020F0502020204030204" pitchFamily="34" charset="0"/>
                        <a:cs typeface="Arial Bold" panose="020B0704020202020204" pitchFamily="34" charset="0"/>
                      </a:endParaRPr>
                    </a:p>
                  </a:txBody>
                  <a:tcPr marL="62370" marR="6237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rgbClr val="000000"/>
                          </a:solidFill>
                          <a:effectLst/>
                          <a:latin typeface="Arial Bold" panose="020B0704020202020204" pitchFamily="34" charset="0"/>
                          <a:ea typeface="Calibri" panose="020F0502020204030204" pitchFamily="34" charset="0"/>
                          <a:cs typeface="Arial Bold" panose="020B0704020202020204" pitchFamily="34" charset="0"/>
                        </a:rPr>
                        <a:t>21.10 ~ 36.77</a:t>
                      </a:r>
                    </a:p>
                  </a:txBody>
                  <a:tcPr marL="62370" marR="6237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rgbClr val="000000"/>
                          </a:solidFill>
                          <a:effectLst/>
                          <a:latin typeface="Arial Bold" panose="020B0704020202020204" pitchFamily="34" charset="0"/>
                          <a:ea typeface="Calibri" panose="020F0502020204030204" pitchFamily="34" charset="0"/>
                          <a:cs typeface="Arial Bold" panose="020B0704020202020204" pitchFamily="34" charset="0"/>
                        </a:rPr>
                        <a:t>GPa</a:t>
                      </a:r>
                    </a:p>
                  </a:txBody>
                  <a:tcPr marL="62370" marR="62370" marT="0" marB="0" anchor="ctr"/>
                </a:tc>
                <a:extLst>
                  <a:ext uri="{0D108BD9-81ED-4DB2-BD59-A6C34878D82A}">
                    <a16:rowId xmlns:a16="http://schemas.microsoft.com/office/drawing/2014/main" val="3299256599"/>
                  </a:ext>
                </a:extLst>
              </a:tr>
              <a:tr h="34808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en-GB" sz="1600" b="1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1221</a:t>
                      </a:r>
                      <a:endParaRPr lang="en-GB" sz="1600" b="1" dirty="0">
                        <a:solidFill>
                          <a:srgbClr val="000000"/>
                        </a:solidFill>
                        <a:effectLst/>
                        <a:latin typeface="Arial Bold" panose="020B0704020202020204" pitchFamily="34" charset="0"/>
                        <a:ea typeface="Calibri" panose="020F0502020204030204" pitchFamily="34" charset="0"/>
                        <a:cs typeface="Arial Bold" panose="020B0704020202020204" pitchFamily="34" charset="0"/>
                      </a:endParaRPr>
                    </a:p>
                  </a:txBody>
                  <a:tcPr marL="62370" marR="6237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rgbClr val="000000"/>
                          </a:solidFill>
                          <a:effectLst/>
                          <a:latin typeface="Arial Bold" panose="020B0704020202020204" pitchFamily="34" charset="0"/>
                          <a:ea typeface="Calibri" panose="020F0502020204030204" pitchFamily="34" charset="0"/>
                          <a:cs typeface="Arial Bold" panose="020B0704020202020204" pitchFamily="34" charset="0"/>
                        </a:rPr>
                        <a:t>-13.05 ~ 2.67</a:t>
                      </a:r>
                    </a:p>
                  </a:txBody>
                  <a:tcPr marL="62370" marR="6237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rgbClr val="000000"/>
                          </a:solidFill>
                          <a:effectLst/>
                          <a:latin typeface="Arial Bold" panose="020B0704020202020204" pitchFamily="34" charset="0"/>
                          <a:ea typeface="Calibri" panose="020F0502020204030204" pitchFamily="34" charset="0"/>
                          <a:cs typeface="Arial Bold" panose="020B0704020202020204" pitchFamily="34" charset="0"/>
                        </a:rPr>
                        <a:t>GPa</a:t>
                      </a:r>
                    </a:p>
                  </a:txBody>
                  <a:tcPr marL="62370" marR="62370" marT="0" marB="0" anchor="ctr"/>
                </a:tc>
                <a:extLst>
                  <a:ext uri="{0D108BD9-81ED-4DB2-BD59-A6C34878D82A}">
                    <a16:rowId xmlns:a16="http://schemas.microsoft.com/office/drawing/2014/main" val="2400673481"/>
                  </a:ext>
                </a:extLst>
              </a:tr>
              <a:tr h="34808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r>
                        <a:rPr lang="en-GB" sz="1600" b="1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en-GB" sz="1600" b="1" dirty="0">
                        <a:solidFill>
                          <a:srgbClr val="000000"/>
                        </a:solidFill>
                        <a:effectLst/>
                        <a:latin typeface="Arial Bold" panose="020B0704020202020204" pitchFamily="34" charset="0"/>
                        <a:ea typeface="Calibri" panose="020F0502020204030204" pitchFamily="34" charset="0"/>
                        <a:cs typeface="Arial Bold" panose="020B0704020202020204" pitchFamily="34" charset="0"/>
                      </a:endParaRPr>
                    </a:p>
                  </a:txBody>
                  <a:tcPr marL="62370" marR="6237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rgbClr val="000000"/>
                          </a:solidFill>
                          <a:effectLst/>
                          <a:latin typeface="Arial Bold" panose="020B0704020202020204" pitchFamily="34" charset="0"/>
                          <a:ea typeface="Calibri" panose="020F0502020204030204" pitchFamily="34" charset="0"/>
                          <a:cs typeface="Arial Bold" panose="020B0704020202020204" pitchFamily="34" charset="0"/>
                        </a:rPr>
                        <a:t>3.24</a:t>
                      </a:r>
                    </a:p>
                  </a:txBody>
                  <a:tcPr marL="62370" marR="6237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>
                          <a:solidFill>
                            <a:srgbClr val="000000"/>
                          </a:solidFill>
                          <a:effectLst/>
                          <a:latin typeface="Arial Bold" panose="020B0704020202020204" pitchFamily="34" charset="0"/>
                          <a:ea typeface="Calibri" panose="020F0502020204030204" pitchFamily="34" charset="0"/>
                          <a:cs typeface="Arial Bold" panose="020B0704020202020204" pitchFamily="34" charset="0"/>
                        </a:rPr>
                        <a:t>kN</a:t>
                      </a:r>
                    </a:p>
                  </a:txBody>
                  <a:tcPr marL="62370" marR="62370" marT="0" marB="0" anchor="ctr"/>
                </a:tc>
                <a:extLst>
                  <a:ext uri="{0D108BD9-81ED-4DB2-BD59-A6C34878D82A}">
                    <a16:rowId xmlns:a16="http://schemas.microsoft.com/office/drawing/2014/main" val="8128344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30999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0318DB-77E7-4F57-9034-3F58330CD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6913" y="6148388"/>
            <a:ext cx="2539339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it-IT" altLang="en-US" dirty="0"/>
              <a:t>Pagina </a:t>
            </a:r>
            <a:fld id="{2780327B-D601-4ACF-BB2C-9F603DCDF26D}" type="slidenum">
              <a:rPr lang="it-IT" altLang="en-US" smtClean="0"/>
              <a:pPr>
                <a:defRPr/>
              </a:pPr>
              <a:t>24</a:t>
            </a:fld>
            <a:endParaRPr lang="it-IT" alt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F1A3C9-CE02-6A6C-725F-8E8D6FC61825}"/>
              </a:ext>
            </a:extLst>
          </p:cNvPr>
          <p:cNvSpPr txBox="1">
            <a:spLocks/>
          </p:cNvSpPr>
          <p:nvPr/>
        </p:nvSpPr>
        <p:spPr bwMode="auto">
          <a:xfrm>
            <a:off x="612619" y="207501"/>
            <a:ext cx="10969943" cy="711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8224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Discussion</a:t>
            </a:r>
            <a:endParaRPr lang="en-US" dirty="0"/>
          </a:p>
          <a:p>
            <a:r>
              <a:rPr lang="en-US" dirty="0">
                <a:latin typeface="FuturaStd-Book"/>
              </a:rPr>
              <a:t>Functionally Graded (FG) Porous Design for GBR Mesh</a:t>
            </a:r>
            <a:endParaRPr lang="en-US" dirty="0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1EA9BCB8-8146-98F5-9E76-594A555B3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208" y="1229499"/>
            <a:ext cx="6964259" cy="1031787"/>
          </a:xfrm>
        </p:spPr>
        <p:txBody>
          <a:bodyPr/>
          <a:lstStyle/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GBR meshes are fixed to the mandible bone using biocompatible screws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At these fixing locations higher stiffness is required. Therefore,  smaller pore sizes are more desirable there.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Mimicking natural FG structure of the bone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FG structure of type O is suggested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Central part </a:t>
            </a:r>
            <a:r>
              <a:rPr lang="en-US" sz="2000" dirty="0">
                <a:solidFill>
                  <a:srgbClr val="822433"/>
                </a:solidFill>
                <a:latin typeface="FuturaStd-Book"/>
                <a:sym typeface="Wingdings" panose="05000000000000000000" pitchFamily="2" charset="2"/>
              </a:rPr>
              <a:t> </a:t>
            </a:r>
            <a:r>
              <a:rPr lang="en-US" sz="2000" dirty="0">
                <a:latin typeface="FuturaStd-Book"/>
              </a:rPr>
              <a:t>mechanical properties close to cancellous (trabecular) bone while providing a proper diffusion properties.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Part near fixing areas </a:t>
            </a:r>
            <a:r>
              <a:rPr lang="en-US" sz="2000" dirty="0">
                <a:solidFill>
                  <a:srgbClr val="822433"/>
                </a:solidFill>
                <a:latin typeface="FuturaStd-Book"/>
                <a:sym typeface="Wingdings" panose="05000000000000000000" pitchFamily="2" charset="2"/>
              </a:rPr>
              <a:t> </a:t>
            </a:r>
            <a:r>
              <a:rPr lang="en-US" sz="2000" dirty="0">
                <a:latin typeface="FuturaStd-Book"/>
              </a:rPr>
              <a:t>as near as possible to cortical (compact) bone to provide required load-bearing capacities. </a:t>
            </a:r>
          </a:p>
          <a:p>
            <a:pPr algn="justLow">
              <a:buFont typeface="Wingdings" panose="05000000000000000000" pitchFamily="2" charset="2"/>
              <a:buChar char="§"/>
            </a:pPr>
            <a:endParaRPr lang="en-US" sz="2000" dirty="0">
              <a:latin typeface="FuturaStd-Book"/>
            </a:endParaRPr>
          </a:p>
        </p:txBody>
      </p:sp>
      <p:pic>
        <p:nvPicPr>
          <p:cNvPr id="20" name="Picture 19" descr="A model of teeth with metal grater&#10;&#10;Description automatically generated">
            <a:extLst>
              <a:ext uri="{FF2B5EF4-FFF2-40B4-BE49-F238E27FC236}">
                <a16:creationId xmlns:a16="http://schemas.microsoft.com/office/drawing/2014/main" id="{53F38C9F-6E15-F8C1-C4EF-AA6187D223C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0" r="4044"/>
          <a:stretch/>
        </p:blipFill>
        <p:spPr>
          <a:xfrm>
            <a:off x="8407349" y="1190934"/>
            <a:ext cx="2395951" cy="1348030"/>
          </a:xfrm>
          <a:prstGeom prst="rect">
            <a:avLst/>
          </a:prstGeom>
        </p:spPr>
      </p:pic>
      <p:pic>
        <p:nvPicPr>
          <p:cNvPr id="21" name="Picture 20" descr="A close-up of a grid&#10;&#10;Description automatically generated">
            <a:extLst>
              <a:ext uri="{FF2B5EF4-FFF2-40B4-BE49-F238E27FC236}">
                <a16:creationId xmlns:a16="http://schemas.microsoft.com/office/drawing/2014/main" id="{F20FD92A-9D60-0A19-1C4F-63CEEDC43EE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03" r="15789"/>
          <a:stretch/>
        </p:blipFill>
        <p:spPr>
          <a:xfrm>
            <a:off x="10479169" y="1838058"/>
            <a:ext cx="1577141" cy="1571892"/>
          </a:xfrm>
          <a:prstGeom prst="rect">
            <a:avLst/>
          </a:prstGeom>
        </p:spPr>
      </p:pic>
      <p:sp>
        <p:nvSpPr>
          <p:cNvPr id="22" name="Speech Bubble: Rectangle 21">
            <a:extLst>
              <a:ext uri="{FF2B5EF4-FFF2-40B4-BE49-F238E27FC236}">
                <a16:creationId xmlns:a16="http://schemas.microsoft.com/office/drawing/2014/main" id="{497F63B7-ADC3-E62D-2A2C-B6600A29B3D4}"/>
              </a:ext>
            </a:extLst>
          </p:cNvPr>
          <p:cNvSpPr/>
          <p:nvPr/>
        </p:nvSpPr>
        <p:spPr>
          <a:xfrm>
            <a:off x="10485520" y="1829380"/>
            <a:ext cx="1577141" cy="1581505"/>
          </a:xfrm>
          <a:prstGeom prst="wedgeRectCallout">
            <a:avLst>
              <a:gd name="adj1" fmla="val -90458"/>
              <a:gd name="adj2" fmla="val -52544"/>
            </a:avLst>
          </a:prstGeom>
          <a:noFill/>
          <a:ln w="28575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endParaRPr lang="en-GB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8E9444B-2299-4CB2-7CEF-83E35B62CAE0}"/>
              </a:ext>
            </a:extLst>
          </p:cNvPr>
          <p:cNvSpPr txBox="1"/>
          <p:nvPr/>
        </p:nvSpPr>
        <p:spPr>
          <a:xfrm>
            <a:off x="8170450" y="2620132"/>
            <a:ext cx="239595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/>
            <a:r>
              <a:rPr lang="en-AU" sz="2000" kern="0" dirty="0">
                <a:solidFill>
                  <a:srgbClr val="4472C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Conventional Design (uniform porosity)</a:t>
            </a:r>
            <a:endParaRPr lang="en-GB" sz="2000" dirty="0">
              <a:solidFill>
                <a:srgbClr val="4472C4"/>
              </a:solidFill>
              <a:latin typeface="Calibri" panose="020F0502020204030204"/>
            </a:endParaRPr>
          </a:p>
        </p:txBody>
      </p:sp>
      <p:pic>
        <p:nvPicPr>
          <p:cNvPr id="24" name="Picture 23" descr="A grey square with black dots&#10;&#10;Description automatically generated">
            <a:extLst>
              <a:ext uri="{FF2B5EF4-FFF2-40B4-BE49-F238E27FC236}">
                <a16:creationId xmlns:a16="http://schemas.microsoft.com/office/drawing/2014/main" id="{8299F3E3-E1DB-61E5-865C-53A485FED88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6" t="3333" r="18879" b="3333"/>
          <a:stretch/>
        </p:blipFill>
        <p:spPr>
          <a:xfrm>
            <a:off x="9323836" y="3852406"/>
            <a:ext cx="1769400" cy="1758930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04577C3-41D1-258C-61CE-20AF963F2C1D}"/>
              </a:ext>
            </a:extLst>
          </p:cNvPr>
          <p:cNvSpPr txBox="1"/>
          <p:nvPr/>
        </p:nvSpPr>
        <p:spPr>
          <a:xfrm>
            <a:off x="8989000" y="5633738"/>
            <a:ext cx="242801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/>
            <a:r>
              <a:rPr lang="en-AU" sz="2000" b="1" kern="0" dirty="0">
                <a:solidFill>
                  <a:srgbClr val="AB15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FG Porous Design </a:t>
            </a:r>
            <a:endParaRPr lang="en-GB" sz="2000" b="1" dirty="0">
              <a:solidFill>
                <a:srgbClr val="AB150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</a:endParaRPr>
          </a:p>
        </p:txBody>
      </p:sp>
      <p:pic>
        <p:nvPicPr>
          <p:cNvPr id="32" name="Graphic 31" descr="Back outline">
            <a:extLst>
              <a:ext uri="{FF2B5EF4-FFF2-40B4-BE49-F238E27FC236}">
                <a16:creationId xmlns:a16="http://schemas.microsoft.com/office/drawing/2014/main" id="{8D91E4E1-701A-893D-C61D-38349C8B943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9292610">
            <a:off x="11010409" y="3456196"/>
            <a:ext cx="1255348" cy="125534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F1B7EA5-B1F8-D81F-653A-23493D6915FD}"/>
                  </a:ext>
                </a:extLst>
              </p:cNvPr>
              <p:cNvSpPr txBox="1"/>
              <p:nvPr/>
            </p:nvSpPr>
            <p:spPr>
              <a:xfrm>
                <a:off x="7566450" y="4507285"/>
                <a:ext cx="2030407" cy="4276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1" i="1" smtClean="0">
                              <a:solidFill>
                                <a:prstClr val="black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prstClr val="black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𝒍</m:t>
                          </m:r>
                        </m:e>
                        <m:sub>
                          <m:r>
                            <a:rPr lang="en-GB" sz="2000" b="1" i="1">
                              <a:solidFill>
                                <a:prstClr val="black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𝒑</m:t>
                          </m:r>
                        </m:sub>
                      </m:sSub>
                      <m:r>
                        <a:rPr lang="en-US" sz="2000" b="1" i="0" smtClean="0">
                          <a:solidFill>
                            <a:prstClr val="black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000" b="1" i="0" smtClean="0">
                          <a:solidFill>
                            <a:prstClr val="black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𝟎</m:t>
                      </m:r>
                      <m:r>
                        <a:rPr lang="en-US" sz="2000" b="1" i="0" smtClean="0">
                          <a:solidFill>
                            <a:prstClr val="black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2000" b="1" i="0" smtClean="0">
                          <a:solidFill>
                            <a:prstClr val="black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𝟎𝟕𝟓𝐋</m:t>
                      </m:r>
                    </m:oMath>
                  </m:oMathPara>
                </a14:m>
                <a:endParaRPr lang="en-US" sz="2000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F1B7EA5-B1F8-D81F-653A-23493D6915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6450" y="4507285"/>
                <a:ext cx="2030407" cy="427618"/>
              </a:xfrm>
              <a:prstGeom prst="rect">
                <a:avLst/>
              </a:prstGeom>
              <a:blipFill>
                <a:blip r:embed="rId8"/>
                <a:stretch>
                  <a:fillRect b="-126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F5EEF0F-EF04-700E-9782-C21C0F0DF6CE}"/>
                  </a:ext>
                </a:extLst>
              </p:cNvPr>
              <p:cNvSpPr txBox="1"/>
              <p:nvPr/>
            </p:nvSpPr>
            <p:spPr>
              <a:xfrm>
                <a:off x="7664084" y="3715004"/>
                <a:ext cx="1941240" cy="4276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1" i="1" smtClean="0">
                              <a:solidFill>
                                <a:prstClr val="black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prstClr val="black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𝒍</m:t>
                          </m:r>
                        </m:e>
                        <m:sub>
                          <m:r>
                            <a:rPr lang="en-GB" sz="2000" b="1" i="1">
                              <a:solidFill>
                                <a:prstClr val="black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𝒑</m:t>
                          </m:r>
                        </m:sub>
                      </m:sSub>
                      <m:r>
                        <a:rPr lang="en-US" sz="2000" b="1" i="0" smtClean="0">
                          <a:solidFill>
                            <a:prstClr val="black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000" b="1" i="0" smtClean="0">
                          <a:solidFill>
                            <a:prstClr val="black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𝟎</m:t>
                      </m:r>
                      <m:r>
                        <a:rPr lang="en-US" sz="2000" b="1" i="0" smtClean="0">
                          <a:solidFill>
                            <a:prstClr val="black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2000" b="1" i="0" smtClean="0">
                          <a:solidFill>
                            <a:prstClr val="black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𝟎𝟏𝐋</m:t>
                      </m:r>
                    </m:oMath>
                  </m:oMathPara>
                </a14:m>
                <a:endParaRPr lang="en-US" sz="2000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F5EEF0F-EF04-700E-9782-C21C0F0DF6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4084" y="3715004"/>
                <a:ext cx="1941240" cy="427618"/>
              </a:xfrm>
              <a:prstGeom prst="rect">
                <a:avLst/>
              </a:prstGeom>
              <a:blipFill>
                <a:blip r:embed="rId9"/>
                <a:stretch>
                  <a:fillRect b="-126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9A95403-EFD8-011D-87E0-3AC20F9578A9}"/>
                  </a:ext>
                </a:extLst>
              </p:cNvPr>
              <p:cNvSpPr txBox="1"/>
              <p:nvPr/>
            </p:nvSpPr>
            <p:spPr>
              <a:xfrm>
                <a:off x="7653868" y="5298258"/>
                <a:ext cx="1941240" cy="4276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1" i="1" smtClean="0">
                              <a:solidFill>
                                <a:prstClr val="black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prstClr val="black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𝒍</m:t>
                          </m:r>
                        </m:e>
                        <m:sub>
                          <m:r>
                            <a:rPr lang="en-GB" sz="2000" b="1" i="1">
                              <a:solidFill>
                                <a:prstClr val="black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𝒑</m:t>
                          </m:r>
                        </m:sub>
                      </m:sSub>
                      <m:r>
                        <a:rPr lang="en-US" sz="2000" b="1" i="0" smtClean="0">
                          <a:solidFill>
                            <a:prstClr val="black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000" b="1" i="0" smtClean="0">
                          <a:solidFill>
                            <a:prstClr val="black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𝟎</m:t>
                      </m:r>
                      <m:r>
                        <a:rPr lang="en-US" sz="2000" b="1" i="0" smtClean="0">
                          <a:solidFill>
                            <a:prstClr val="black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.</m:t>
                      </m:r>
                      <m:r>
                        <a:rPr lang="en-US" sz="2000" b="1" i="0" smtClean="0">
                          <a:solidFill>
                            <a:prstClr val="black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𝟎𝟏𝐋</m:t>
                      </m:r>
                    </m:oMath>
                  </m:oMathPara>
                </a14:m>
                <a:endParaRPr lang="en-US" sz="2000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9A95403-EFD8-011D-87E0-3AC20F9578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3868" y="5298258"/>
                <a:ext cx="1941240" cy="427618"/>
              </a:xfrm>
              <a:prstGeom prst="rect">
                <a:avLst/>
              </a:prstGeom>
              <a:blipFill>
                <a:blip r:embed="rId10"/>
                <a:stretch>
                  <a:fillRect b="-1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985277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0318DB-77E7-4F57-9034-3F58330CD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6913" y="6148388"/>
            <a:ext cx="2539339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it-IT" altLang="en-US" dirty="0"/>
              <a:t>Pagina </a:t>
            </a:r>
            <a:fld id="{2780327B-D601-4ACF-BB2C-9F603DCDF26D}" type="slidenum">
              <a:rPr lang="it-IT" altLang="en-US" smtClean="0"/>
              <a:pPr>
                <a:defRPr/>
              </a:pPr>
              <a:t>25</a:t>
            </a:fld>
            <a:endParaRPr lang="it-IT" alt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DED88F5-3DCC-7795-41DF-1D15058560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034" y="1230071"/>
            <a:ext cx="6498767" cy="1031518"/>
          </a:xfrm>
        </p:spPr>
        <p:txBody>
          <a:bodyPr/>
          <a:lstStyle/>
          <a:p>
            <a:pPr algn="justLow">
              <a:buFont typeface="Wingdings" panose="05000000000000000000" pitchFamily="2" charset="2"/>
              <a:buChar char="§"/>
            </a:pPr>
            <a:r>
              <a:rPr lang="en-US" sz="1999" dirty="0">
                <a:latin typeface="FuturaStd-Book"/>
              </a:rPr>
              <a:t>Currently, metallic GBR sheets are used as a mechanical barrier and bone grafts are inserted into the space created by the barrier.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1999" dirty="0">
                <a:latin typeface="FuturaStd-Book"/>
              </a:rPr>
              <a:t>After the healing period, it is necessary another surgery for removing the GBR mesh.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1999" dirty="0">
                <a:latin typeface="FuturaStd-Book"/>
              </a:rPr>
              <a:t>To avoid a second surgery, a recent solution is to use biodegradable materials such as polylactic acid (PLA) instead of metallic meshes. 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1999" dirty="0">
                <a:latin typeface="FuturaStd-Book"/>
              </a:rPr>
              <a:t>However, suboptimal mechanical properties of biodegradable materials such as low stiffness and strength have limited their application.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4F6E09E-107C-561A-F452-2383E460A45A}"/>
              </a:ext>
            </a:extLst>
          </p:cNvPr>
          <p:cNvSpPr txBox="1">
            <a:spLocks/>
          </p:cNvSpPr>
          <p:nvPr/>
        </p:nvSpPr>
        <p:spPr bwMode="auto">
          <a:xfrm>
            <a:off x="614048" y="208340"/>
            <a:ext cx="10967086" cy="710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8224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Discussion</a:t>
            </a:r>
            <a:endParaRPr lang="en-US" dirty="0"/>
          </a:p>
          <a:p>
            <a:r>
              <a:rPr lang="en-US" sz="2399" dirty="0">
                <a:latin typeface="FuturaStd-Book"/>
              </a:rPr>
              <a:t>3D FG Design for Porous GBR Dental Scaffold</a:t>
            </a:r>
            <a:endParaRPr lang="en-US" sz="2399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575D4A4-7D04-1164-8BA0-EB38A9D7135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88390" y="124589"/>
            <a:ext cx="3977374" cy="2161410"/>
          </a:xfrm>
          <a:prstGeom prst="rect">
            <a:avLst/>
          </a:prstGeom>
        </p:spPr>
      </p:pic>
      <p:pic>
        <p:nvPicPr>
          <p:cNvPr id="6" name="Picture 5" descr="A picture containing boxing&#10;&#10;Description automatically generated">
            <a:extLst>
              <a:ext uri="{FF2B5EF4-FFF2-40B4-BE49-F238E27FC236}">
                <a16:creationId xmlns:a16="http://schemas.microsoft.com/office/drawing/2014/main" id="{B9309102-19DC-B2AE-04AE-C0AB467AC8B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14"/>
          <a:stretch/>
        </p:blipFill>
        <p:spPr>
          <a:xfrm>
            <a:off x="7407321" y="2096542"/>
            <a:ext cx="1594046" cy="1274533"/>
          </a:xfrm>
          <a:prstGeom prst="rect">
            <a:avLst/>
          </a:prstGeom>
        </p:spPr>
      </p:pic>
      <p:pic>
        <p:nvPicPr>
          <p:cNvPr id="7" name="Picture 6" descr="A picture containing diagram&#10;&#10;Description automatically generated">
            <a:extLst>
              <a:ext uri="{FF2B5EF4-FFF2-40B4-BE49-F238E27FC236}">
                <a16:creationId xmlns:a16="http://schemas.microsoft.com/office/drawing/2014/main" id="{30EE1A26-6A27-6C5A-D5E2-274993A6604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978" b="10964"/>
          <a:stretch/>
        </p:blipFill>
        <p:spPr>
          <a:xfrm>
            <a:off x="10172973" y="1970113"/>
            <a:ext cx="1594047" cy="1351988"/>
          </a:xfrm>
          <a:prstGeom prst="rect">
            <a:avLst/>
          </a:prstGeom>
        </p:spPr>
      </p:pic>
      <p:sp>
        <p:nvSpPr>
          <p:cNvPr id="8" name="Plus Sign 7">
            <a:extLst>
              <a:ext uri="{FF2B5EF4-FFF2-40B4-BE49-F238E27FC236}">
                <a16:creationId xmlns:a16="http://schemas.microsoft.com/office/drawing/2014/main" id="{D5FD20CD-256D-1FD3-FE3B-C3E40B89A25A}"/>
              </a:ext>
            </a:extLst>
          </p:cNvPr>
          <p:cNvSpPr/>
          <p:nvPr/>
        </p:nvSpPr>
        <p:spPr bwMode="auto">
          <a:xfrm>
            <a:off x="9225411" y="2409025"/>
            <a:ext cx="822960" cy="822960"/>
          </a:xfrm>
          <a:prstGeom prst="mathPlus">
            <a:avLst>
              <a:gd name="adj1" fmla="val 23695"/>
            </a:avLst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9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06DCB61-AA89-80F6-C6E7-A28C62BE0153}"/>
              </a:ext>
            </a:extLst>
          </p:cNvPr>
          <p:cNvSpPr txBox="1"/>
          <p:nvPr/>
        </p:nvSpPr>
        <p:spPr>
          <a:xfrm>
            <a:off x="9587673" y="3272790"/>
            <a:ext cx="27702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0000"/>
                </a:solidFill>
              </a:rPr>
              <a:t>GBR Mesh</a:t>
            </a:r>
          </a:p>
          <a:p>
            <a:pPr algn="ctr"/>
            <a:r>
              <a:rPr lang="en-US" sz="2000" dirty="0">
                <a:solidFill>
                  <a:srgbClr val="000000"/>
                </a:solidFill>
              </a:rPr>
              <a:t>(Space Maintaining)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1FD165D-0D6B-3F5C-1B06-C11E1CDAC803}"/>
              </a:ext>
            </a:extLst>
          </p:cNvPr>
          <p:cNvSpPr txBox="1"/>
          <p:nvPr/>
        </p:nvSpPr>
        <p:spPr>
          <a:xfrm>
            <a:off x="6894902" y="3237369"/>
            <a:ext cx="25797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0000"/>
                </a:solidFill>
              </a:rPr>
              <a:t>Bone Grafts</a:t>
            </a:r>
          </a:p>
          <a:p>
            <a:pPr algn="ctr"/>
            <a:r>
              <a:rPr lang="en-US" sz="2000" dirty="0">
                <a:solidFill>
                  <a:srgbClr val="000000"/>
                </a:solidFill>
              </a:rPr>
              <a:t>(Stimulating Bone Regeneration)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0D57E36-9D70-FBBB-A14C-592BD112208C}"/>
              </a:ext>
            </a:extLst>
          </p:cNvPr>
          <p:cNvSpPr txBox="1"/>
          <p:nvPr/>
        </p:nvSpPr>
        <p:spPr>
          <a:xfrm>
            <a:off x="10447542" y="4911494"/>
            <a:ext cx="12176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0000"/>
                </a:solidFill>
              </a:rPr>
              <a:t>3D GBR Dental Scaffold</a:t>
            </a:r>
          </a:p>
        </p:txBody>
      </p:sp>
      <p:pic>
        <p:nvPicPr>
          <p:cNvPr id="20" name="Picture 19" descr="A blue and black structure&#10;&#10;Description automatically generated with medium confidence">
            <a:extLst>
              <a:ext uri="{FF2B5EF4-FFF2-40B4-BE49-F238E27FC236}">
                <a16:creationId xmlns:a16="http://schemas.microsoft.com/office/drawing/2014/main" id="{8CEA03AA-36E0-198D-D126-5F68E70F2C3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365"/>
          <a:stretch/>
        </p:blipFill>
        <p:spPr>
          <a:xfrm rot="16489981">
            <a:off x="9044119" y="4535906"/>
            <a:ext cx="1182179" cy="1867661"/>
          </a:xfrm>
          <a:prstGeom prst="rect">
            <a:avLst/>
          </a:prstGeom>
        </p:spPr>
      </p:pic>
      <p:sp>
        <p:nvSpPr>
          <p:cNvPr id="10" name="Graphic 2" descr="Merger with solid fill">
            <a:extLst>
              <a:ext uri="{FF2B5EF4-FFF2-40B4-BE49-F238E27FC236}">
                <a16:creationId xmlns:a16="http://schemas.microsoft.com/office/drawing/2014/main" id="{DFCD93DB-F0E7-A5B7-9B36-3439ABF4E1EE}"/>
              </a:ext>
            </a:extLst>
          </p:cNvPr>
          <p:cNvSpPr/>
          <p:nvPr/>
        </p:nvSpPr>
        <p:spPr>
          <a:xfrm rot="5400000">
            <a:off x="9376576" y="2848189"/>
            <a:ext cx="517268" cy="3368522"/>
          </a:xfrm>
          <a:custGeom>
            <a:avLst/>
            <a:gdLst>
              <a:gd name="connsiteX0" fmla="*/ 451216 w 456339"/>
              <a:gd name="connsiteY0" fmla="*/ 1581492 h 3368521"/>
              <a:gd name="connsiteX1" fmla="*/ 451898 w 456339"/>
              <a:gd name="connsiteY1" fmla="*/ 1742907 h 3368521"/>
              <a:gd name="connsiteX2" fmla="*/ 451558 w 456339"/>
              <a:gd name="connsiteY2" fmla="*/ 1745351 h 3368521"/>
              <a:gd name="connsiteX3" fmla="*/ 401166 w 456339"/>
              <a:gd name="connsiteY3" fmla="*/ 2098189 h 3368521"/>
              <a:gd name="connsiteX4" fmla="*/ 378099 w 456339"/>
              <a:gd name="connsiteY4" fmla="*/ 2098212 h 3368521"/>
              <a:gd name="connsiteX5" fmla="*/ 377222 w 456339"/>
              <a:gd name="connsiteY5" fmla="*/ 2091566 h 3368521"/>
              <a:gd name="connsiteX6" fmla="*/ 378804 w 456339"/>
              <a:gd name="connsiteY6" fmla="*/ 1931704 h 3368521"/>
              <a:gd name="connsiteX7" fmla="*/ 401003 w 456339"/>
              <a:gd name="connsiteY7" fmla="*/ 1776239 h 3368521"/>
              <a:gd name="connsiteX8" fmla="*/ 181866 w 456339"/>
              <a:gd name="connsiteY8" fmla="*/ 1776239 h 3368521"/>
              <a:gd name="connsiteX9" fmla="*/ 32622 w 456339"/>
              <a:gd name="connsiteY9" fmla="*/ 2821451 h 3368521"/>
              <a:gd name="connsiteX10" fmla="*/ 32622 w 456339"/>
              <a:gd name="connsiteY10" fmla="*/ 3254334 h 3368521"/>
              <a:gd name="connsiteX11" fmla="*/ 16311 w 456339"/>
              <a:gd name="connsiteY11" fmla="*/ 3368522 h 3368521"/>
              <a:gd name="connsiteX12" fmla="*/ 16311 w 456339"/>
              <a:gd name="connsiteY12" fmla="*/ 3368522 h 3368521"/>
              <a:gd name="connsiteX13" fmla="*/ 0 w 456339"/>
              <a:gd name="connsiteY13" fmla="*/ 3254334 h 3368521"/>
              <a:gd name="connsiteX14" fmla="*/ 0 w 456339"/>
              <a:gd name="connsiteY14" fmla="*/ 2764357 h 3368521"/>
              <a:gd name="connsiteX15" fmla="*/ 100703 w 456339"/>
              <a:gd name="connsiteY15" fmla="*/ 1662108 h 3368521"/>
              <a:gd name="connsiteX16" fmla="*/ 0 w 456339"/>
              <a:gd name="connsiteY16" fmla="*/ 559917 h 3368521"/>
              <a:gd name="connsiteX17" fmla="*/ 0 w 456339"/>
              <a:gd name="connsiteY17" fmla="*/ 114187 h 3368521"/>
              <a:gd name="connsiteX18" fmla="*/ 16311 w 456339"/>
              <a:gd name="connsiteY18" fmla="*/ 0 h 3368521"/>
              <a:gd name="connsiteX19" fmla="*/ 16311 w 456339"/>
              <a:gd name="connsiteY19" fmla="*/ 0 h 3368521"/>
              <a:gd name="connsiteX20" fmla="*/ 32622 w 456339"/>
              <a:gd name="connsiteY20" fmla="*/ 114187 h 3368521"/>
              <a:gd name="connsiteX21" fmla="*/ 32622 w 456339"/>
              <a:gd name="connsiteY21" fmla="*/ 559917 h 3368521"/>
              <a:gd name="connsiteX22" fmla="*/ 181915 w 456339"/>
              <a:gd name="connsiteY22" fmla="*/ 1547921 h 3368521"/>
              <a:gd name="connsiteX23" fmla="*/ 398801 w 456339"/>
              <a:gd name="connsiteY23" fmla="*/ 1547921 h 3368521"/>
              <a:gd name="connsiteX24" fmla="*/ 379122 w 456339"/>
              <a:gd name="connsiteY24" fmla="*/ 1420089 h 3368521"/>
              <a:gd name="connsiteX25" fmla="*/ 375941 w 456339"/>
              <a:gd name="connsiteY25" fmla="*/ 1269819 h 3368521"/>
              <a:gd name="connsiteX26" fmla="*/ 398517 w 456339"/>
              <a:gd name="connsiteY26" fmla="*/ 1236676 h 3368521"/>
              <a:gd name="connsiteX27" fmla="*/ 400701 w 456339"/>
              <a:gd name="connsiteY27" fmla="*/ 1248637 h 3368521"/>
              <a:gd name="connsiteX0" fmla="*/ 451216 w 456339"/>
              <a:gd name="connsiteY0" fmla="*/ 1581492 h 3368522"/>
              <a:gd name="connsiteX1" fmla="*/ 451898 w 456339"/>
              <a:gd name="connsiteY1" fmla="*/ 1742907 h 3368522"/>
              <a:gd name="connsiteX2" fmla="*/ 451558 w 456339"/>
              <a:gd name="connsiteY2" fmla="*/ 1745351 h 3368522"/>
              <a:gd name="connsiteX3" fmla="*/ 401166 w 456339"/>
              <a:gd name="connsiteY3" fmla="*/ 2098189 h 3368522"/>
              <a:gd name="connsiteX4" fmla="*/ 378099 w 456339"/>
              <a:gd name="connsiteY4" fmla="*/ 2098212 h 3368522"/>
              <a:gd name="connsiteX5" fmla="*/ 377222 w 456339"/>
              <a:gd name="connsiteY5" fmla="*/ 2091566 h 3368522"/>
              <a:gd name="connsiteX6" fmla="*/ 378804 w 456339"/>
              <a:gd name="connsiteY6" fmla="*/ 1931704 h 3368522"/>
              <a:gd name="connsiteX7" fmla="*/ 401003 w 456339"/>
              <a:gd name="connsiteY7" fmla="*/ 1776239 h 3368522"/>
              <a:gd name="connsiteX8" fmla="*/ 181866 w 456339"/>
              <a:gd name="connsiteY8" fmla="*/ 1776239 h 3368522"/>
              <a:gd name="connsiteX9" fmla="*/ 32622 w 456339"/>
              <a:gd name="connsiteY9" fmla="*/ 2821451 h 3368522"/>
              <a:gd name="connsiteX10" fmla="*/ 32622 w 456339"/>
              <a:gd name="connsiteY10" fmla="*/ 3254334 h 3368522"/>
              <a:gd name="connsiteX11" fmla="*/ 16311 w 456339"/>
              <a:gd name="connsiteY11" fmla="*/ 3368522 h 3368522"/>
              <a:gd name="connsiteX12" fmla="*/ 16311 w 456339"/>
              <a:gd name="connsiteY12" fmla="*/ 3368522 h 3368522"/>
              <a:gd name="connsiteX13" fmla="*/ 0 w 456339"/>
              <a:gd name="connsiteY13" fmla="*/ 3254334 h 3368522"/>
              <a:gd name="connsiteX14" fmla="*/ 0 w 456339"/>
              <a:gd name="connsiteY14" fmla="*/ 2764357 h 3368522"/>
              <a:gd name="connsiteX15" fmla="*/ 100703 w 456339"/>
              <a:gd name="connsiteY15" fmla="*/ 1662108 h 3368522"/>
              <a:gd name="connsiteX16" fmla="*/ 0 w 456339"/>
              <a:gd name="connsiteY16" fmla="*/ 559917 h 3368522"/>
              <a:gd name="connsiteX17" fmla="*/ 0 w 456339"/>
              <a:gd name="connsiteY17" fmla="*/ 114187 h 3368522"/>
              <a:gd name="connsiteX18" fmla="*/ 16311 w 456339"/>
              <a:gd name="connsiteY18" fmla="*/ 0 h 3368522"/>
              <a:gd name="connsiteX19" fmla="*/ 16311 w 456339"/>
              <a:gd name="connsiteY19" fmla="*/ 0 h 3368522"/>
              <a:gd name="connsiteX20" fmla="*/ 32622 w 456339"/>
              <a:gd name="connsiteY20" fmla="*/ 114187 h 3368522"/>
              <a:gd name="connsiteX21" fmla="*/ 32622 w 456339"/>
              <a:gd name="connsiteY21" fmla="*/ 559917 h 3368522"/>
              <a:gd name="connsiteX22" fmla="*/ 181915 w 456339"/>
              <a:gd name="connsiteY22" fmla="*/ 1547921 h 3368522"/>
              <a:gd name="connsiteX23" fmla="*/ 398801 w 456339"/>
              <a:gd name="connsiteY23" fmla="*/ 1547921 h 3368522"/>
              <a:gd name="connsiteX24" fmla="*/ 379122 w 456339"/>
              <a:gd name="connsiteY24" fmla="*/ 1420089 h 3368522"/>
              <a:gd name="connsiteX25" fmla="*/ 375941 w 456339"/>
              <a:gd name="connsiteY25" fmla="*/ 1269819 h 3368522"/>
              <a:gd name="connsiteX26" fmla="*/ 377879 w 456339"/>
              <a:gd name="connsiteY26" fmla="*/ 1187464 h 3368522"/>
              <a:gd name="connsiteX27" fmla="*/ 400701 w 456339"/>
              <a:gd name="connsiteY27" fmla="*/ 1248637 h 3368522"/>
              <a:gd name="connsiteX28" fmla="*/ 451216 w 456339"/>
              <a:gd name="connsiteY28" fmla="*/ 1581492 h 3368522"/>
              <a:gd name="connsiteX0" fmla="*/ 451216 w 456339"/>
              <a:gd name="connsiteY0" fmla="*/ 1581492 h 3368522"/>
              <a:gd name="connsiteX1" fmla="*/ 451898 w 456339"/>
              <a:gd name="connsiteY1" fmla="*/ 1742907 h 3368522"/>
              <a:gd name="connsiteX2" fmla="*/ 451558 w 456339"/>
              <a:gd name="connsiteY2" fmla="*/ 1745351 h 3368522"/>
              <a:gd name="connsiteX3" fmla="*/ 390056 w 456339"/>
              <a:gd name="connsiteY3" fmla="*/ 2161689 h 3368522"/>
              <a:gd name="connsiteX4" fmla="*/ 378099 w 456339"/>
              <a:gd name="connsiteY4" fmla="*/ 2098212 h 3368522"/>
              <a:gd name="connsiteX5" fmla="*/ 377222 w 456339"/>
              <a:gd name="connsiteY5" fmla="*/ 2091566 h 3368522"/>
              <a:gd name="connsiteX6" fmla="*/ 378804 w 456339"/>
              <a:gd name="connsiteY6" fmla="*/ 1931704 h 3368522"/>
              <a:gd name="connsiteX7" fmla="*/ 401003 w 456339"/>
              <a:gd name="connsiteY7" fmla="*/ 1776239 h 3368522"/>
              <a:gd name="connsiteX8" fmla="*/ 181866 w 456339"/>
              <a:gd name="connsiteY8" fmla="*/ 1776239 h 3368522"/>
              <a:gd name="connsiteX9" fmla="*/ 32622 w 456339"/>
              <a:gd name="connsiteY9" fmla="*/ 2821451 h 3368522"/>
              <a:gd name="connsiteX10" fmla="*/ 32622 w 456339"/>
              <a:gd name="connsiteY10" fmla="*/ 3254334 h 3368522"/>
              <a:gd name="connsiteX11" fmla="*/ 16311 w 456339"/>
              <a:gd name="connsiteY11" fmla="*/ 3368522 h 3368522"/>
              <a:gd name="connsiteX12" fmla="*/ 16311 w 456339"/>
              <a:gd name="connsiteY12" fmla="*/ 3368522 h 3368522"/>
              <a:gd name="connsiteX13" fmla="*/ 0 w 456339"/>
              <a:gd name="connsiteY13" fmla="*/ 3254334 h 3368522"/>
              <a:gd name="connsiteX14" fmla="*/ 0 w 456339"/>
              <a:gd name="connsiteY14" fmla="*/ 2764357 h 3368522"/>
              <a:gd name="connsiteX15" fmla="*/ 100703 w 456339"/>
              <a:gd name="connsiteY15" fmla="*/ 1662108 h 3368522"/>
              <a:gd name="connsiteX16" fmla="*/ 0 w 456339"/>
              <a:gd name="connsiteY16" fmla="*/ 559917 h 3368522"/>
              <a:gd name="connsiteX17" fmla="*/ 0 w 456339"/>
              <a:gd name="connsiteY17" fmla="*/ 114187 h 3368522"/>
              <a:gd name="connsiteX18" fmla="*/ 16311 w 456339"/>
              <a:gd name="connsiteY18" fmla="*/ 0 h 3368522"/>
              <a:gd name="connsiteX19" fmla="*/ 16311 w 456339"/>
              <a:gd name="connsiteY19" fmla="*/ 0 h 3368522"/>
              <a:gd name="connsiteX20" fmla="*/ 32622 w 456339"/>
              <a:gd name="connsiteY20" fmla="*/ 114187 h 3368522"/>
              <a:gd name="connsiteX21" fmla="*/ 32622 w 456339"/>
              <a:gd name="connsiteY21" fmla="*/ 559917 h 3368522"/>
              <a:gd name="connsiteX22" fmla="*/ 181915 w 456339"/>
              <a:gd name="connsiteY22" fmla="*/ 1547921 h 3368522"/>
              <a:gd name="connsiteX23" fmla="*/ 398801 w 456339"/>
              <a:gd name="connsiteY23" fmla="*/ 1547921 h 3368522"/>
              <a:gd name="connsiteX24" fmla="*/ 379122 w 456339"/>
              <a:gd name="connsiteY24" fmla="*/ 1420089 h 3368522"/>
              <a:gd name="connsiteX25" fmla="*/ 375941 w 456339"/>
              <a:gd name="connsiteY25" fmla="*/ 1269819 h 3368522"/>
              <a:gd name="connsiteX26" fmla="*/ 377879 w 456339"/>
              <a:gd name="connsiteY26" fmla="*/ 1187464 h 3368522"/>
              <a:gd name="connsiteX27" fmla="*/ 400701 w 456339"/>
              <a:gd name="connsiteY27" fmla="*/ 1248637 h 3368522"/>
              <a:gd name="connsiteX28" fmla="*/ 451216 w 456339"/>
              <a:gd name="connsiteY28" fmla="*/ 1581492 h 3368522"/>
              <a:gd name="connsiteX0" fmla="*/ 451216 w 458720"/>
              <a:gd name="connsiteY0" fmla="*/ 1581492 h 3368522"/>
              <a:gd name="connsiteX1" fmla="*/ 458524 w 458720"/>
              <a:gd name="connsiteY1" fmla="*/ 1664296 h 3368522"/>
              <a:gd name="connsiteX2" fmla="*/ 451898 w 458720"/>
              <a:gd name="connsiteY2" fmla="*/ 1742907 h 3368522"/>
              <a:gd name="connsiteX3" fmla="*/ 451558 w 458720"/>
              <a:gd name="connsiteY3" fmla="*/ 1745351 h 3368522"/>
              <a:gd name="connsiteX4" fmla="*/ 390056 w 458720"/>
              <a:gd name="connsiteY4" fmla="*/ 2161689 h 3368522"/>
              <a:gd name="connsiteX5" fmla="*/ 378099 w 458720"/>
              <a:gd name="connsiteY5" fmla="*/ 2098212 h 3368522"/>
              <a:gd name="connsiteX6" fmla="*/ 377222 w 458720"/>
              <a:gd name="connsiteY6" fmla="*/ 2091566 h 3368522"/>
              <a:gd name="connsiteX7" fmla="*/ 378804 w 458720"/>
              <a:gd name="connsiteY7" fmla="*/ 1931704 h 3368522"/>
              <a:gd name="connsiteX8" fmla="*/ 401003 w 458720"/>
              <a:gd name="connsiteY8" fmla="*/ 1776239 h 3368522"/>
              <a:gd name="connsiteX9" fmla="*/ 181866 w 458720"/>
              <a:gd name="connsiteY9" fmla="*/ 1776239 h 3368522"/>
              <a:gd name="connsiteX10" fmla="*/ 32622 w 458720"/>
              <a:gd name="connsiteY10" fmla="*/ 2821451 h 3368522"/>
              <a:gd name="connsiteX11" fmla="*/ 32622 w 458720"/>
              <a:gd name="connsiteY11" fmla="*/ 3254334 h 3368522"/>
              <a:gd name="connsiteX12" fmla="*/ 16311 w 458720"/>
              <a:gd name="connsiteY12" fmla="*/ 3368522 h 3368522"/>
              <a:gd name="connsiteX13" fmla="*/ 16311 w 458720"/>
              <a:gd name="connsiteY13" fmla="*/ 3368522 h 3368522"/>
              <a:gd name="connsiteX14" fmla="*/ 0 w 458720"/>
              <a:gd name="connsiteY14" fmla="*/ 3254334 h 3368522"/>
              <a:gd name="connsiteX15" fmla="*/ 0 w 458720"/>
              <a:gd name="connsiteY15" fmla="*/ 2764357 h 3368522"/>
              <a:gd name="connsiteX16" fmla="*/ 100703 w 458720"/>
              <a:gd name="connsiteY16" fmla="*/ 1662108 h 3368522"/>
              <a:gd name="connsiteX17" fmla="*/ 0 w 458720"/>
              <a:gd name="connsiteY17" fmla="*/ 559917 h 3368522"/>
              <a:gd name="connsiteX18" fmla="*/ 0 w 458720"/>
              <a:gd name="connsiteY18" fmla="*/ 114187 h 3368522"/>
              <a:gd name="connsiteX19" fmla="*/ 16311 w 458720"/>
              <a:gd name="connsiteY19" fmla="*/ 0 h 3368522"/>
              <a:gd name="connsiteX20" fmla="*/ 16311 w 458720"/>
              <a:gd name="connsiteY20" fmla="*/ 0 h 3368522"/>
              <a:gd name="connsiteX21" fmla="*/ 32622 w 458720"/>
              <a:gd name="connsiteY21" fmla="*/ 114187 h 3368522"/>
              <a:gd name="connsiteX22" fmla="*/ 32622 w 458720"/>
              <a:gd name="connsiteY22" fmla="*/ 559917 h 3368522"/>
              <a:gd name="connsiteX23" fmla="*/ 181915 w 458720"/>
              <a:gd name="connsiteY23" fmla="*/ 1547921 h 3368522"/>
              <a:gd name="connsiteX24" fmla="*/ 398801 w 458720"/>
              <a:gd name="connsiteY24" fmla="*/ 1547921 h 3368522"/>
              <a:gd name="connsiteX25" fmla="*/ 379122 w 458720"/>
              <a:gd name="connsiteY25" fmla="*/ 1420089 h 3368522"/>
              <a:gd name="connsiteX26" fmla="*/ 375941 w 458720"/>
              <a:gd name="connsiteY26" fmla="*/ 1269819 h 3368522"/>
              <a:gd name="connsiteX27" fmla="*/ 377879 w 458720"/>
              <a:gd name="connsiteY27" fmla="*/ 1187464 h 3368522"/>
              <a:gd name="connsiteX28" fmla="*/ 400701 w 458720"/>
              <a:gd name="connsiteY28" fmla="*/ 1248637 h 3368522"/>
              <a:gd name="connsiteX29" fmla="*/ 451216 w 458720"/>
              <a:gd name="connsiteY29" fmla="*/ 1581492 h 3368522"/>
              <a:gd name="connsiteX0" fmla="*/ 451216 w 488687"/>
              <a:gd name="connsiteY0" fmla="*/ 1581492 h 3368522"/>
              <a:gd name="connsiteX1" fmla="*/ 488687 w 488687"/>
              <a:gd name="connsiteY1" fmla="*/ 1664296 h 3368522"/>
              <a:gd name="connsiteX2" fmla="*/ 451898 w 488687"/>
              <a:gd name="connsiteY2" fmla="*/ 1742907 h 3368522"/>
              <a:gd name="connsiteX3" fmla="*/ 451558 w 488687"/>
              <a:gd name="connsiteY3" fmla="*/ 1745351 h 3368522"/>
              <a:gd name="connsiteX4" fmla="*/ 390056 w 488687"/>
              <a:gd name="connsiteY4" fmla="*/ 2161689 h 3368522"/>
              <a:gd name="connsiteX5" fmla="*/ 378099 w 488687"/>
              <a:gd name="connsiteY5" fmla="*/ 2098212 h 3368522"/>
              <a:gd name="connsiteX6" fmla="*/ 377222 w 488687"/>
              <a:gd name="connsiteY6" fmla="*/ 2091566 h 3368522"/>
              <a:gd name="connsiteX7" fmla="*/ 378804 w 488687"/>
              <a:gd name="connsiteY7" fmla="*/ 1931704 h 3368522"/>
              <a:gd name="connsiteX8" fmla="*/ 401003 w 488687"/>
              <a:gd name="connsiteY8" fmla="*/ 1776239 h 3368522"/>
              <a:gd name="connsiteX9" fmla="*/ 181866 w 488687"/>
              <a:gd name="connsiteY9" fmla="*/ 1776239 h 3368522"/>
              <a:gd name="connsiteX10" fmla="*/ 32622 w 488687"/>
              <a:gd name="connsiteY10" fmla="*/ 2821451 h 3368522"/>
              <a:gd name="connsiteX11" fmla="*/ 32622 w 488687"/>
              <a:gd name="connsiteY11" fmla="*/ 3254334 h 3368522"/>
              <a:gd name="connsiteX12" fmla="*/ 16311 w 488687"/>
              <a:gd name="connsiteY12" fmla="*/ 3368522 h 3368522"/>
              <a:gd name="connsiteX13" fmla="*/ 16311 w 488687"/>
              <a:gd name="connsiteY13" fmla="*/ 3368522 h 3368522"/>
              <a:gd name="connsiteX14" fmla="*/ 0 w 488687"/>
              <a:gd name="connsiteY14" fmla="*/ 3254334 h 3368522"/>
              <a:gd name="connsiteX15" fmla="*/ 0 w 488687"/>
              <a:gd name="connsiteY15" fmla="*/ 2764357 h 3368522"/>
              <a:gd name="connsiteX16" fmla="*/ 100703 w 488687"/>
              <a:gd name="connsiteY16" fmla="*/ 1662108 h 3368522"/>
              <a:gd name="connsiteX17" fmla="*/ 0 w 488687"/>
              <a:gd name="connsiteY17" fmla="*/ 559917 h 3368522"/>
              <a:gd name="connsiteX18" fmla="*/ 0 w 488687"/>
              <a:gd name="connsiteY18" fmla="*/ 114187 h 3368522"/>
              <a:gd name="connsiteX19" fmla="*/ 16311 w 488687"/>
              <a:gd name="connsiteY19" fmla="*/ 0 h 3368522"/>
              <a:gd name="connsiteX20" fmla="*/ 16311 w 488687"/>
              <a:gd name="connsiteY20" fmla="*/ 0 h 3368522"/>
              <a:gd name="connsiteX21" fmla="*/ 32622 w 488687"/>
              <a:gd name="connsiteY21" fmla="*/ 114187 h 3368522"/>
              <a:gd name="connsiteX22" fmla="*/ 32622 w 488687"/>
              <a:gd name="connsiteY22" fmla="*/ 559917 h 3368522"/>
              <a:gd name="connsiteX23" fmla="*/ 181915 w 488687"/>
              <a:gd name="connsiteY23" fmla="*/ 1547921 h 3368522"/>
              <a:gd name="connsiteX24" fmla="*/ 398801 w 488687"/>
              <a:gd name="connsiteY24" fmla="*/ 1547921 h 3368522"/>
              <a:gd name="connsiteX25" fmla="*/ 379122 w 488687"/>
              <a:gd name="connsiteY25" fmla="*/ 1420089 h 3368522"/>
              <a:gd name="connsiteX26" fmla="*/ 375941 w 488687"/>
              <a:gd name="connsiteY26" fmla="*/ 1269819 h 3368522"/>
              <a:gd name="connsiteX27" fmla="*/ 377879 w 488687"/>
              <a:gd name="connsiteY27" fmla="*/ 1187464 h 3368522"/>
              <a:gd name="connsiteX28" fmla="*/ 400701 w 488687"/>
              <a:gd name="connsiteY28" fmla="*/ 1248637 h 3368522"/>
              <a:gd name="connsiteX29" fmla="*/ 451216 w 488687"/>
              <a:gd name="connsiteY29" fmla="*/ 1581492 h 3368522"/>
              <a:gd name="connsiteX0" fmla="*/ 451216 w 491865"/>
              <a:gd name="connsiteY0" fmla="*/ 1581492 h 3368522"/>
              <a:gd name="connsiteX1" fmla="*/ 491865 w 491865"/>
              <a:gd name="connsiteY1" fmla="*/ 1653183 h 3368522"/>
              <a:gd name="connsiteX2" fmla="*/ 451898 w 491865"/>
              <a:gd name="connsiteY2" fmla="*/ 1742907 h 3368522"/>
              <a:gd name="connsiteX3" fmla="*/ 451558 w 491865"/>
              <a:gd name="connsiteY3" fmla="*/ 1745351 h 3368522"/>
              <a:gd name="connsiteX4" fmla="*/ 390056 w 491865"/>
              <a:gd name="connsiteY4" fmla="*/ 2161689 h 3368522"/>
              <a:gd name="connsiteX5" fmla="*/ 378099 w 491865"/>
              <a:gd name="connsiteY5" fmla="*/ 2098212 h 3368522"/>
              <a:gd name="connsiteX6" fmla="*/ 377222 w 491865"/>
              <a:gd name="connsiteY6" fmla="*/ 2091566 h 3368522"/>
              <a:gd name="connsiteX7" fmla="*/ 378804 w 491865"/>
              <a:gd name="connsiteY7" fmla="*/ 1931704 h 3368522"/>
              <a:gd name="connsiteX8" fmla="*/ 401003 w 491865"/>
              <a:gd name="connsiteY8" fmla="*/ 1776239 h 3368522"/>
              <a:gd name="connsiteX9" fmla="*/ 181866 w 491865"/>
              <a:gd name="connsiteY9" fmla="*/ 1776239 h 3368522"/>
              <a:gd name="connsiteX10" fmla="*/ 32622 w 491865"/>
              <a:gd name="connsiteY10" fmla="*/ 2821451 h 3368522"/>
              <a:gd name="connsiteX11" fmla="*/ 32622 w 491865"/>
              <a:gd name="connsiteY11" fmla="*/ 3254334 h 3368522"/>
              <a:gd name="connsiteX12" fmla="*/ 16311 w 491865"/>
              <a:gd name="connsiteY12" fmla="*/ 3368522 h 3368522"/>
              <a:gd name="connsiteX13" fmla="*/ 16311 w 491865"/>
              <a:gd name="connsiteY13" fmla="*/ 3368522 h 3368522"/>
              <a:gd name="connsiteX14" fmla="*/ 0 w 491865"/>
              <a:gd name="connsiteY14" fmla="*/ 3254334 h 3368522"/>
              <a:gd name="connsiteX15" fmla="*/ 0 w 491865"/>
              <a:gd name="connsiteY15" fmla="*/ 2764357 h 3368522"/>
              <a:gd name="connsiteX16" fmla="*/ 100703 w 491865"/>
              <a:gd name="connsiteY16" fmla="*/ 1662108 h 3368522"/>
              <a:gd name="connsiteX17" fmla="*/ 0 w 491865"/>
              <a:gd name="connsiteY17" fmla="*/ 559917 h 3368522"/>
              <a:gd name="connsiteX18" fmla="*/ 0 w 491865"/>
              <a:gd name="connsiteY18" fmla="*/ 114187 h 3368522"/>
              <a:gd name="connsiteX19" fmla="*/ 16311 w 491865"/>
              <a:gd name="connsiteY19" fmla="*/ 0 h 3368522"/>
              <a:gd name="connsiteX20" fmla="*/ 16311 w 491865"/>
              <a:gd name="connsiteY20" fmla="*/ 0 h 3368522"/>
              <a:gd name="connsiteX21" fmla="*/ 32622 w 491865"/>
              <a:gd name="connsiteY21" fmla="*/ 114187 h 3368522"/>
              <a:gd name="connsiteX22" fmla="*/ 32622 w 491865"/>
              <a:gd name="connsiteY22" fmla="*/ 559917 h 3368522"/>
              <a:gd name="connsiteX23" fmla="*/ 181915 w 491865"/>
              <a:gd name="connsiteY23" fmla="*/ 1547921 h 3368522"/>
              <a:gd name="connsiteX24" fmla="*/ 398801 w 491865"/>
              <a:gd name="connsiteY24" fmla="*/ 1547921 h 3368522"/>
              <a:gd name="connsiteX25" fmla="*/ 379122 w 491865"/>
              <a:gd name="connsiteY25" fmla="*/ 1420089 h 3368522"/>
              <a:gd name="connsiteX26" fmla="*/ 375941 w 491865"/>
              <a:gd name="connsiteY26" fmla="*/ 1269819 h 3368522"/>
              <a:gd name="connsiteX27" fmla="*/ 377879 w 491865"/>
              <a:gd name="connsiteY27" fmla="*/ 1187464 h 3368522"/>
              <a:gd name="connsiteX28" fmla="*/ 400701 w 491865"/>
              <a:gd name="connsiteY28" fmla="*/ 1248637 h 3368522"/>
              <a:gd name="connsiteX29" fmla="*/ 451216 w 491865"/>
              <a:gd name="connsiteY29" fmla="*/ 1581492 h 3368522"/>
              <a:gd name="connsiteX0" fmla="*/ 460744 w 491865"/>
              <a:gd name="connsiteY0" fmla="*/ 1575142 h 3368522"/>
              <a:gd name="connsiteX1" fmla="*/ 491865 w 491865"/>
              <a:gd name="connsiteY1" fmla="*/ 1653183 h 3368522"/>
              <a:gd name="connsiteX2" fmla="*/ 451898 w 491865"/>
              <a:gd name="connsiteY2" fmla="*/ 1742907 h 3368522"/>
              <a:gd name="connsiteX3" fmla="*/ 451558 w 491865"/>
              <a:gd name="connsiteY3" fmla="*/ 1745351 h 3368522"/>
              <a:gd name="connsiteX4" fmla="*/ 390056 w 491865"/>
              <a:gd name="connsiteY4" fmla="*/ 2161689 h 3368522"/>
              <a:gd name="connsiteX5" fmla="*/ 378099 w 491865"/>
              <a:gd name="connsiteY5" fmla="*/ 2098212 h 3368522"/>
              <a:gd name="connsiteX6" fmla="*/ 377222 w 491865"/>
              <a:gd name="connsiteY6" fmla="*/ 2091566 h 3368522"/>
              <a:gd name="connsiteX7" fmla="*/ 378804 w 491865"/>
              <a:gd name="connsiteY7" fmla="*/ 1931704 h 3368522"/>
              <a:gd name="connsiteX8" fmla="*/ 401003 w 491865"/>
              <a:gd name="connsiteY8" fmla="*/ 1776239 h 3368522"/>
              <a:gd name="connsiteX9" fmla="*/ 181866 w 491865"/>
              <a:gd name="connsiteY9" fmla="*/ 1776239 h 3368522"/>
              <a:gd name="connsiteX10" fmla="*/ 32622 w 491865"/>
              <a:gd name="connsiteY10" fmla="*/ 2821451 h 3368522"/>
              <a:gd name="connsiteX11" fmla="*/ 32622 w 491865"/>
              <a:gd name="connsiteY11" fmla="*/ 3254334 h 3368522"/>
              <a:gd name="connsiteX12" fmla="*/ 16311 w 491865"/>
              <a:gd name="connsiteY12" fmla="*/ 3368522 h 3368522"/>
              <a:gd name="connsiteX13" fmla="*/ 16311 w 491865"/>
              <a:gd name="connsiteY13" fmla="*/ 3368522 h 3368522"/>
              <a:gd name="connsiteX14" fmla="*/ 0 w 491865"/>
              <a:gd name="connsiteY14" fmla="*/ 3254334 h 3368522"/>
              <a:gd name="connsiteX15" fmla="*/ 0 w 491865"/>
              <a:gd name="connsiteY15" fmla="*/ 2764357 h 3368522"/>
              <a:gd name="connsiteX16" fmla="*/ 100703 w 491865"/>
              <a:gd name="connsiteY16" fmla="*/ 1662108 h 3368522"/>
              <a:gd name="connsiteX17" fmla="*/ 0 w 491865"/>
              <a:gd name="connsiteY17" fmla="*/ 559917 h 3368522"/>
              <a:gd name="connsiteX18" fmla="*/ 0 w 491865"/>
              <a:gd name="connsiteY18" fmla="*/ 114187 h 3368522"/>
              <a:gd name="connsiteX19" fmla="*/ 16311 w 491865"/>
              <a:gd name="connsiteY19" fmla="*/ 0 h 3368522"/>
              <a:gd name="connsiteX20" fmla="*/ 16311 w 491865"/>
              <a:gd name="connsiteY20" fmla="*/ 0 h 3368522"/>
              <a:gd name="connsiteX21" fmla="*/ 32622 w 491865"/>
              <a:gd name="connsiteY21" fmla="*/ 114187 h 3368522"/>
              <a:gd name="connsiteX22" fmla="*/ 32622 w 491865"/>
              <a:gd name="connsiteY22" fmla="*/ 559917 h 3368522"/>
              <a:gd name="connsiteX23" fmla="*/ 181915 w 491865"/>
              <a:gd name="connsiteY23" fmla="*/ 1547921 h 3368522"/>
              <a:gd name="connsiteX24" fmla="*/ 398801 w 491865"/>
              <a:gd name="connsiteY24" fmla="*/ 1547921 h 3368522"/>
              <a:gd name="connsiteX25" fmla="*/ 379122 w 491865"/>
              <a:gd name="connsiteY25" fmla="*/ 1420089 h 3368522"/>
              <a:gd name="connsiteX26" fmla="*/ 375941 w 491865"/>
              <a:gd name="connsiteY26" fmla="*/ 1269819 h 3368522"/>
              <a:gd name="connsiteX27" fmla="*/ 377879 w 491865"/>
              <a:gd name="connsiteY27" fmla="*/ 1187464 h 3368522"/>
              <a:gd name="connsiteX28" fmla="*/ 400701 w 491865"/>
              <a:gd name="connsiteY28" fmla="*/ 1248637 h 3368522"/>
              <a:gd name="connsiteX29" fmla="*/ 460744 w 491865"/>
              <a:gd name="connsiteY29" fmla="*/ 1575142 h 3368522"/>
              <a:gd name="connsiteX0" fmla="*/ 460744 w 491865"/>
              <a:gd name="connsiteY0" fmla="*/ 1575142 h 3368522"/>
              <a:gd name="connsiteX1" fmla="*/ 491865 w 491865"/>
              <a:gd name="connsiteY1" fmla="*/ 1653183 h 3368522"/>
              <a:gd name="connsiteX2" fmla="*/ 451898 w 491865"/>
              <a:gd name="connsiteY2" fmla="*/ 1742907 h 3368522"/>
              <a:gd name="connsiteX3" fmla="*/ 451558 w 491865"/>
              <a:gd name="connsiteY3" fmla="*/ 1745351 h 3368522"/>
              <a:gd name="connsiteX4" fmla="*/ 390056 w 491865"/>
              <a:gd name="connsiteY4" fmla="*/ 2161689 h 3368522"/>
              <a:gd name="connsiteX5" fmla="*/ 378099 w 491865"/>
              <a:gd name="connsiteY5" fmla="*/ 2098212 h 3368522"/>
              <a:gd name="connsiteX6" fmla="*/ 377222 w 491865"/>
              <a:gd name="connsiteY6" fmla="*/ 2091566 h 3368522"/>
              <a:gd name="connsiteX7" fmla="*/ 378804 w 491865"/>
              <a:gd name="connsiteY7" fmla="*/ 1931704 h 3368522"/>
              <a:gd name="connsiteX8" fmla="*/ 401003 w 491865"/>
              <a:gd name="connsiteY8" fmla="*/ 1776239 h 3368522"/>
              <a:gd name="connsiteX9" fmla="*/ 181866 w 491865"/>
              <a:gd name="connsiteY9" fmla="*/ 1776239 h 3368522"/>
              <a:gd name="connsiteX10" fmla="*/ 32622 w 491865"/>
              <a:gd name="connsiteY10" fmla="*/ 2821451 h 3368522"/>
              <a:gd name="connsiteX11" fmla="*/ 32622 w 491865"/>
              <a:gd name="connsiteY11" fmla="*/ 3254334 h 3368522"/>
              <a:gd name="connsiteX12" fmla="*/ 16311 w 491865"/>
              <a:gd name="connsiteY12" fmla="*/ 3368522 h 3368522"/>
              <a:gd name="connsiteX13" fmla="*/ 16311 w 491865"/>
              <a:gd name="connsiteY13" fmla="*/ 3368522 h 3368522"/>
              <a:gd name="connsiteX14" fmla="*/ 0 w 491865"/>
              <a:gd name="connsiteY14" fmla="*/ 3254334 h 3368522"/>
              <a:gd name="connsiteX15" fmla="*/ 0 w 491865"/>
              <a:gd name="connsiteY15" fmla="*/ 2764357 h 3368522"/>
              <a:gd name="connsiteX16" fmla="*/ 100703 w 491865"/>
              <a:gd name="connsiteY16" fmla="*/ 1662108 h 3368522"/>
              <a:gd name="connsiteX17" fmla="*/ 0 w 491865"/>
              <a:gd name="connsiteY17" fmla="*/ 559917 h 3368522"/>
              <a:gd name="connsiteX18" fmla="*/ 0 w 491865"/>
              <a:gd name="connsiteY18" fmla="*/ 114187 h 3368522"/>
              <a:gd name="connsiteX19" fmla="*/ 16311 w 491865"/>
              <a:gd name="connsiteY19" fmla="*/ 0 h 3368522"/>
              <a:gd name="connsiteX20" fmla="*/ 16311 w 491865"/>
              <a:gd name="connsiteY20" fmla="*/ 0 h 3368522"/>
              <a:gd name="connsiteX21" fmla="*/ 32622 w 491865"/>
              <a:gd name="connsiteY21" fmla="*/ 114187 h 3368522"/>
              <a:gd name="connsiteX22" fmla="*/ 32622 w 491865"/>
              <a:gd name="connsiteY22" fmla="*/ 559917 h 3368522"/>
              <a:gd name="connsiteX23" fmla="*/ 181915 w 491865"/>
              <a:gd name="connsiteY23" fmla="*/ 1547921 h 3368522"/>
              <a:gd name="connsiteX24" fmla="*/ 398801 w 491865"/>
              <a:gd name="connsiteY24" fmla="*/ 1547921 h 3368522"/>
              <a:gd name="connsiteX25" fmla="*/ 379122 w 491865"/>
              <a:gd name="connsiteY25" fmla="*/ 1420089 h 3368522"/>
              <a:gd name="connsiteX26" fmla="*/ 375941 w 491865"/>
              <a:gd name="connsiteY26" fmla="*/ 1269819 h 3368522"/>
              <a:gd name="connsiteX27" fmla="*/ 377879 w 491865"/>
              <a:gd name="connsiteY27" fmla="*/ 1187464 h 3368522"/>
              <a:gd name="connsiteX28" fmla="*/ 400701 w 491865"/>
              <a:gd name="connsiteY28" fmla="*/ 1248637 h 3368522"/>
              <a:gd name="connsiteX29" fmla="*/ 460744 w 491865"/>
              <a:gd name="connsiteY29" fmla="*/ 1575142 h 3368522"/>
              <a:gd name="connsiteX0" fmla="*/ 460744 w 493456"/>
              <a:gd name="connsiteY0" fmla="*/ 1575142 h 3368522"/>
              <a:gd name="connsiteX1" fmla="*/ 493456 w 493456"/>
              <a:gd name="connsiteY1" fmla="*/ 1645246 h 3368522"/>
              <a:gd name="connsiteX2" fmla="*/ 451898 w 493456"/>
              <a:gd name="connsiteY2" fmla="*/ 1742907 h 3368522"/>
              <a:gd name="connsiteX3" fmla="*/ 451558 w 493456"/>
              <a:gd name="connsiteY3" fmla="*/ 1745351 h 3368522"/>
              <a:gd name="connsiteX4" fmla="*/ 390056 w 493456"/>
              <a:gd name="connsiteY4" fmla="*/ 2161689 h 3368522"/>
              <a:gd name="connsiteX5" fmla="*/ 378099 w 493456"/>
              <a:gd name="connsiteY5" fmla="*/ 2098212 h 3368522"/>
              <a:gd name="connsiteX6" fmla="*/ 377222 w 493456"/>
              <a:gd name="connsiteY6" fmla="*/ 2091566 h 3368522"/>
              <a:gd name="connsiteX7" fmla="*/ 378804 w 493456"/>
              <a:gd name="connsiteY7" fmla="*/ 1931704 h 3368522"/>
              <a:gd name="connsiteX8" fmla="*/ 401003 w 493456"/>
              <a:gd name="connsiteY8" fmla="*/ 1776239 h 3368522"/>
              <a:gd name="connsiteX9" fmla="*/ 181866 w 493456"/>
              <a:gd name="connsiteY9" fmla="*/ 1776239 h 3368522"/>
              <a:gd name="connsiteX10" fmla="*/ 32622 w 493456"/>
              <a:gd name="connsiteY10" fmla="*/ 2821451 h 3368522"/>
              <a:gd name="connsiteX11" fmla="*/ 32622 w 493456"/>
              <a:gd name="connsiteY11" fmla="*/ 3254334 h 3368522"/>
              <a:gd name="connsiteX12" fmla="*/ 16311 w 493456"/>
              <a:gd name="connsiteY12" fmla="*/ 3368522 h 3368522"/>
              <a:gd name="connsiteX13" fmla="*/ 16311 w 493456"/>
              <a:gd name="connsiteY13" fmla="*/ 3368522 h 3368522"/>
              <a:gd name="connsiteX14" fmla="*/ 0 w 493456"/>
              <a:gd name="connsiteY14" fmla="*/ 3254334 h 3368522"/>
              <a:gd name="connsiteX15" fmla="*/ 0 w 493456"/>
              <a:gd name="connsiteY15" fmla="*/ 2764357 h 3368522"/>
              <a:gd name="connsiteX16" fmla="*/ 100703 w 493456"/>
              <a:gd name="connsiteY16" fmla="*/ 1662108 h 3368522"/>
              <a:gd name="connsiteX17" fmla="*/ 0 w 493456"/>
              <a:gd name="connsiteY17" fmla="*/ 559917 h 3368522"/>
              <a:gd name="connsiteX18" fmla="*/ 0 w 493456"/>
              <a:gd name="connsiteY18" fmla="*/ 114187 h 3368522"/>
              <a:gd name="connsiteX19" fmla="*/ 16311 w 493456"/>
              <a:gd name="connsiteY19" fmla="*/ 0 h 3368522"/>
              <a:gd name="connsiteX20" fmla="*/ 16311 w 493456"/>
              <a:gd name="connsiteY20" fmla="*/ 0 h 3368522"/>
              <a:gd name="connsiteX21" fmla="*/ 32622 w 493456"/>
              <a:gd name="connsiteY21" fmla="*/ 114187 h 3368522"/>
              <a:gd name="connsiteX22" fmla="*/ 32622 w 493456"/>
              <a:gd name="connsiteY22" fmla="*/ 559917 h 3368522"/>
              <a:gd name="connsiteX23" fmla="*/ 181915 w 493456"/>
              <a:gd name="connsiteY23" fmla="*/ 1547921 h 3368522"/>
              <a:gd name="connsiteX24" fmla="*/ 398801 w 493456"/>
              <a:gd name="connsiteY24" fmla="*/ 1547921 h 3368522"/>
              <a:gd name="connsiteX25" fmla="*/ 379122 w 493456"/>
              <a:gd name="connsiteY25" fmla="*/ 1420089 h 3368522"/>
              <a:gd name="connsiteX26" fmla="*/ 375941 w 493456"/>
              <a:gd name="connsiteY26" fmla="*/ 1269819 h 3368522"/>
              <a:gd name="connsiteX27" fmla="*/ 377879 w 493456"/>
              <a:gd name="connsiteY27" fmla="*/ 1187464 h 3368522"/>
              <a:gd name="connsiteX28" fmla="*/ 400701 w 493456"/>
              <a:gd name="connsiteY28" fmla="*/ 1248637 h 3368522"/>
              <a:gd name="connsiteX29" fmla="*/ 460744 w 493456"/>
              <a:gd name="connsiteY29" fmla="*/ 1575142 h 3368522"/>
              <a:gd name="connsiteX0" fmla="*/ 460744 w 517268"/>
              <a:gd name="connsiteY0" fmla="*/ 1575142 h 3368522"/>
              <a:gd name="connsiteX1" fmla="*/ 517268 w 517268"/>
              <a:gd name="connsiteY1" fmla="*/ 1645246 h 3368522"/>
              <a:gd name="connsiteX2" fmla="*/ 451898 w 517268"/>
              <a:gd name="connsiteY2" fmla="*/ 1742907 h 3368522"/>
              <a:gd name="connsiteX3" fmla="*/ 451558 w 517268"/>
              <a:gd name="connsiteY3" fmla="*/ 1745351 h 3368522"/>
              <a:gd name="connsiteX4" fmla="*/ 390056 w 517268"/>
              <a:gd name="connsiteY4" fmla="*/ 2161689 h 3368522"/>
              <a:gd name="connsiteX5" fmla="*/ 378099 w 517268"/>
              <a:gd name="connsiteY5" fmla="*/ 2098212 h 3368522"/>
              <a:gd name="connsiteX6" fmla="*/ 377222 w 517268"/>
              <a:gd name="connsiteY6" fmla="*/ 2091566 h 3368522"/>
              <a:gd name="connsiteX7" fmla="*/ 378804 w 517268"/>
              <a:gd name="connsiteY7" fmla="*/ 1931704 h 3368522"/>
              <a:gd name="connsiteX8" fmla="*/ 401003 w 517268"/>
              <a:gd name="connsiteY8" fmla="*/ 1776239 h 3368522"/>
              <a:gd name="connsiteX9" fmla="*/ 181866 w 517268"/>
              <a:gd name="connsiteY9" fmla="*/ 1776239 h 3368522"/>
              <a:gd name="connsiteX10" fmla="*/ 32622 w 517268"/>
              <a:gd name="connsiteY10" fmla="*/ 2821451 h 3368522"/>
              <a:gd name="connsiteX11" fmla="*/ 32622 w 517268"/>
              <a:gd name="connsiteY11" fmla="*/ 3254334 h 3368522"/>
              <a:gd name="connsiteX12" fmla="*/ 16311 w 517268"/>
              <a:gd name="connsiteY12" fmla="*/ 3368522 h 3368522"/>
              <a:gd name="connsiteX13" fmla="*/ 16311 w 517268"/>
              <a:gd name="connsiteY13" fmla="*/ 3368522 h 3368522"/>
              <a:gd name="connsiteX14" fmla="*/ 0 w 517268"/>
              <a:gd name="connsiteY14" fmla="*/ 3254334 h 3368522"/>
              <a:gd name="connsiteX15" fmla="*/ 0 w 517268"/>
              <a:gd name="connsiteY15" fmla="*/ 2764357 h 3368522"/>
              <a:gd name="connsiteX16" fmla="*/ 100703 w 517268"/>
              <a:gd name="connsiteY16" fmla="*/ 1662108 h 3368522"/>
              <a:gd name="connsiteX17" fmla="*/ 0 w 517268"/>
              <a:gd name="connsiteY17" fmla="*/ 559917 h 3368522"/>
              <a:gd name="connsiteX18" fmla="*/ 0 w 517268"/>
              <a:gd name="connsiteY18" fmla="*/ 114187 h 3368522"/>
              <a:gd name="connsiteX19" fmla="*/ 16311 w 517268"/>
              <a:gd name="connsiteY19" fmla="*/ 0 h 3368522"/>
              <a:gd name="connsiteX20" fmla="*/ 16311 w 517268"/>
              <a:gd name="connsiteY20" fmla="*/ 0 h 3368522"/>
              <a:gd name="connsiteX21" fmla="*/ 32622 w 517268"/>
              <a:gd name="connsiteY21" fmla="*/ 114187 h 3368522"/>
              <a:gd name="connsiteX22" fmla="*/ 32622 w 517268"/>
              <a:gd name="connsiteY22" fmla="*/ 559917 h 3368522"/>
              <a:gd name="connsiteX23" fmla="*/ 181915 w 517268"/>
              <a:gd name="connsiteY23" fmla="*/ 1547921 h 3368522"/>
              <a:gd name="connsiteX24" fmla="*/ 398801 w 517268"/>
              <a:gd name="connsiteY24" fmla="*/ 1547921 h 3368522"/>
              <a:gd name="connsiteX25" fmla="*/ 379122 w 517268"/>
              <a:gd name="connsiteY25" fmla="*/ 1420089 h 3368522"/>
              <a:gd name="connsiteX26" fmla="*/ 375941 w 517268"/>
              <a:gd name="connsiteY26" fmla="*/ 1269819 h 3368522"/>
              <a:gd name="connsiteX27" fmla="*/ 377879 w 517268"/>
              <a:gd name="connsiteY27" fmla="*/ 1187464 h 3368522"/>
              <a:gd name="connsiteX28" fmla="*/ 400701 w 517268"/>
              <a:gd name="connsiteY28" fmla="*/ 1248637 h 3368522"/>
              <a:gd name="connsiteX29" fmla="*/ 460744 w 517268"/>
              <a:gd name="connsiteY29" fmla="*/ 1575142 h 3368522"/>
              <a:gd name="connsiteX0" fmla="*/ 471856 w 517268"/>
              <a:gd name="connsiteY0" fmla="*/ 1546567 h 3368522"/>
              <a:gd name="connsiteX1" fmla="*/ 517268 w 517268"/>
              <a:gd name="connsiteY1" fmla="*/ 1645246 h 3368522"/>
              <a:gd name="connsiteX2" fmla="*/ 451898 w 517268"/>
              <a:gd name="connsiteY2" fmla="*/ 1742907 h 3368522"/>
              <a:gd name="connsiteX3" fmla="*/ 451558 w 517268"/>
              <a:gd name="connsiteY3" fmla="*/ 1745351 h 3368522"/>
              <a:gd name="connsiteX4" fmla="*/ 390056 w 517268"/>
              <a:gd name="connsiteY4" fmla="*/ 2161689 h 3368522"/>
              <a:gd name="connsiteX5" fmla="*/ 378099 w 517268"/>
              <a:gd name="connsiteY5" fmla="*/ 2098212 h 3368522"/>
              <a:gd name="connsiteX6" fmla="*/ 377222 w 517268"/>
              <a:gd name="connsiteY6" fmla="*/ 2091566 h 3368522"/>
              <a:gd name="connsiteX7" fmla="*/ 378804 w 517268"/>
              <a:gd name="connsiteY7" fmla="*/ 1931704 h 3368522"/>
              <a:gd name="connsiteX8" fmla="*/ 401003 w 517268"/>
              <a:gd name="connsiteY8" fmla="*/ 1776239 h 3368522"/>
              <a:gd name="connsiteX9" fmla="*/ 181866 w 517268"/>
              <a:gd name="connsiteY9" fmla="*/ 1776239 h 3368522"/>
              <a:gd name="connsiteX10" fmla="*/ 32622 w 517268"/>
              <a:gd name="connsiteY10" fmla="*/ 2821451 h 3368522"/>
              <a:gd name="connsiteX11" fmla="*/ 32622 w 517268"/>
              <a:gd name="connsiteY11" fmla="*/ 3254334 h 3368522"/>
              <a:gd name="connsiteX12" fmla="*/ 16311 w 517268"/>
              <a:gd name="connsiteY12" fmla="*/ 3368522 h 3368522"/>
              <a:gd name="connsiteX13" fmla="*/ 16311 w 517268"/>
              <a:gd name="connsiteY13" fmla="*/ 3368522 h 3368522"/>
              <a:gd name="connsiteX14" fmla="*/ 0 w 517268"/>
              <a:gd name="connsiteY14" fmla="*/ 3254334 h 3368522"/>
              <a:gd name="connsiteX15" fmla="*/ 0 w 517268"/>
              <a:gd name="connsiteY15" fmla="*/ 2764357 h 3368522"/>
              <a:gd name="connsiteX16" fmla="*/ 100703 w 517268"/>
              <a:gd name="connsiteY16" fmla="*/ 1662108 h 3368522"/>
              <a:gd name="connsiteX17" fmla="*/ 0 w 517268"/>
              <a:gd name="connsiteY17" fmla="*/ 559917 h 3368522"/>
              <a:gd name="connsiteX18" fmla="*/ 0 w 517268"/>
              <a:gd name="connsiteY18" fmla="*/ 114187 h 3368522"/>
              <a:gd name="connsiteX19" fmla="*/ 16311 w 517268"/>
              <a:gd name="connsiteY19" fmla="*/ 0 h 3368522"/>
              <a:gd name="connsiteX20" fmla="*/ 16311 w 517268"/>
              <a:gd name="connsiteY20" fmla="*/ 0 h 3368522"/>
              <a:gd name="connsiteX21" fmla="*/ 32622 w 517268"/>
              <a:gd name="connsiteY21" fmla="*/ 114187 h 3368522"/>
              <a:gd name="connsiteX22" fmla="*/ 32622 w 517268"/>
              <a:gd name="connsiteY22" fmla="*/ 559917 h 3368522"/>
              <a:gd name="connsiteX23" fmla="*/ 181915 w 517268"/>
              <a:gd name="connsiteY23" fmla="*/ 1547921 h 3368522"/>
              <a:gd name="connsiteX24" fmla="*/ 398801 w 517268"/>
              <a:gd name="connsiteY24" fmla="*/ 1547921 h 3368522"/>
              <a:gd name="connsiteX25" fmla="*/ 379122 w 517268"/>
              <a:gd name="connsiteY25" fmla="*/ 1420089 h 3368522"/>
              <a:gd name="connsiteX26" fmla="*/ 375941 w 517268"/>
              <a:gd name="connsiteY26" fmla="*/ 1269819 h 3368522"/>
              <a:gd name="connsiteX27" fmla="*/ 377879 w 517268"/>
              <a:gd name="connsiteY27" fmla="*/ 1187464 h 3368522"/>
              <a:gd name="connsiteX28" fmla="*/ 400701 w 517268"/>
              <a:gd name="connsiteY28" fmla="*/ 1248637 h 3368522"/>
              <a:gd name="connsiteX29" fmla="*/ 471856 w 517268"/>
              <a:gd name="connsiteY29" fmla="*/ 1546567 h 3368522"/>
              <a:gd name="connsiteX0" fmla="*/ 471856 w 517268"/>
              <a:gd name="connsiteY0" fmla="*/ 1546567 h 3368522"/>
              <a:gd name="connsiteX1" fmla="*/ 517268 w 517268"/>
              <a:gd name="connsiteY1" fmla="*/ 1645246 h 3368522"/>
              <a:gd name="connsiteX2" fmla="*/ 451898 w 517268"/>
              <a:gd name="connsiteY2" fmla="*/ 1742907 h 3368522"/>
              <a:gd name="connsiteX3" fmla="*/ 470608 w 517268"/>
              <a:gd name="connsiteY3" fmla="*/ 1764401 h 3368522"/>
              <a:gd name="connsiteX4" fmla="*/ 390056 w 517268"/>
              <a:gd name="connsiteY4" fmla="*/ 2161689 h 3368522"/>
              <a:gd name="connsiteX5" fmla="*/ 378099 w 517268"/>
              <a:gd name="connsiteY5" fmla="*/ 2098212 h 3368522"/>
              <a:gd name="connsiteX6" fmla="*/ 377222 w 517268"/>
              <a:gd name="connsiteY6" fmla="*/ 2091566 h 3368522"/>
              <a:gd name="connsiteX7" fmla="*/ 378804 w 517268"/>
              <a:gd name="connsiteY7" fmla="*/ 1931704 h 3368522"/>
              <a:gd name="connsiteX8" fmla="*/ 401003 w 517268"/>
              <a:gd name="connsiteY8" fmla="*/ 1776239 h 3368522"/>
              <a:gd name="connsiteX9" fmla="*/ 181866 w 517268"/>
              <a:gd name="connsiteY9" fmla="*/ 1776239 h 3368522"/>
              <a:gd name="connsiteX10" fmla="*/ 32622 w 517268"/>
              <a:gd name="connsiteY10" fmla="*/ 2821451 h 3368522"/>
              <a:gd name="connsiteX11" fmla="*/ 32622 w 517268"/>
              <a:gd name="connsiteY11" fmla="*/ 3254334 h 3368522"/>
              <a:gd name="connsiteX12" fmla="*/ 16311 w 517268"/>
              <a:gd name="connsiteY12" fmla="*/ 3368522 h 3368522"/>
              <a:gd name="connsiteX13" fmla="*/ 16311 w 517268"/>
              <a:gd name="connsiteY13" fmla="*/ 3368522 h 3368522"/>
              <a:gd name="connsiteX14" fmla="*/ 0 w 517268"/>
              <a:gd name="connsiteY14" fmla="*/ 3254334 h 3368522"/>
              <a:gd name="connsiteX15" fmla="*/ 0 w 517268"/>
              <a:gd name="connsiteY15" fmla="*/ 2764357 h 3368522"/>
              <a:gd name="connsiteX16" fmla="*/ 100703 w 517268"/>
              <a:gd name="connsiteY16" fmla="*/ 1662108 h 3368522"/>
              <a:gd name="connsiteX17" fmla="*/ 0 w 517268"/>
              <a:gd name="connsiteY17" fmla="*/ 559917 h 3368522"/>
              <a:gd name="connsiteX18" fmla="*/ 0 w 517268"/>
              <a:gd name="connsiteY18" fmla="*/ 114187 h 3368522"/>
              <a:gd name="connsiteX19" fmla="*/ 16311 w 517268"/>
              <a:gd name="connsiteY19" fmla="*/ 0 h 3368522"/>
              <a:gd name="connsiteX20" fmla="*/ 16311 w 517268"/>
              <a:gd name="connsiteY20" fmla="*/ 0 h 3368522"/>
              <a:gd name="connsiteX21" fmla="*/ 32622 w 517268"/>
              <a:gd name="connsiteY21" fmla="*/ 114187 h 3368522"/>
              <a:gd name="connsiteX22" fmla="*/ 32622 w 517268"/>
              <a:gd name="connsiteY22" fmla="*/ 559917 h 3368522"/>
              <a:gd name="connsiteX23" fmla="*/ 181915 w 517268"/>
              <a:gd name="connsiteY23" fmla="*/ 1547921 h 3368522"/>
              <a:gd name="connsiteX24" fmla="*/ 398801 w 517268"/>
              <a:gd name="connsiteY24" fmla="*/ 1547921 h 3368522"/>
              <a:gd name="connsiteX25" fmla="*/ 379122 w 517268"/>
              <a:gd name="connsiteY25" fmla="*/ 1420089 h 3368522"/>
              <a:gd name="connsiteX26" fmla="*/ 375941 w 517268"/>
              <a:gd name="connsiteY26" fmla="*/ 1269819 h 3368522"/>
              <a:gd name="connsiteX27" fmla="*/ 377879 w 517268"/>
              <a:gd name="connsiteY27" fmla="*/ 1187464 h 3368522"/>
              <a:gd name="connsiteX28" fmla="*/ 400701 w 517268"/>
              <a:gd name="connsiteY28" fmla="*/ 1248637 h 3368522"/>
              <a:gd name="connsiteX29" fmla="*/ 471856 w 517268"/>
              <a:gd name="connsiteY29" fmla="*/ 1546567 h 3368522"/>
              <a:gd name="connsiteX0" fmla="*/ 471856 w 517268"/>
              <a:gd name="connsiteY0" fmla="*/ 1546567 h 3368522"/>
              <a:gd name="connsiteX1" fmla="*/ 517268 w 517268"/>
              <a:gd name="connsiteY1" fmla="*/ 1645246 h 3368522"/>
              <a:gd name="connsiteX2" fmla="*/ 478885 w 517268"/>
              <a:gd name="connsiteY2" fmla="*/ 1738145 h 3368522"/>
              <a:gd name="connsiteX3" fmla="*/ 470608 w 517268"/>
              <a:gd name="connsiteY3" fmla="*/ 1764401 h 3368522"/>
              <a:gd name="connsiteX4" fmla="*/ 390056 w 517268"/>
              <a:gd name="connsiteY4" fmla="*/ 2161689 h 3368522"/>
              <a:gd name="connsiteX5" fmla="*/ 378099 w 517268"/>
              <a:gd name="connsiteY5" fmla="*/ 2098212 h 3368522"/>
              <a:gd name="connsiteX6" fmla="*/ 377222 w 517268"/>
              <a:gd name="connsiteY6" fmla="*/ 2091566 h 3368522"/>
              <a:gd name="connsiteX7" fmla="*/ 378804 w 517268"/>
              <a:gd name="connsiteY7" fmla="*/ 1931704 h 3368522"/>
              <a:gd name="connsiteX8" fmla="*/ 401003 w 517268"/>
              <a:gd name="connsiteY8" fmla="*/ 1776239 h 3368522"/>
              <a:gd name="connsiteX9" fmla="*/ 181866 w 517268"/>
              <a:gd name="connsiteY9" fmla="*/ 1776239 h 3368522"/>
              <a:gd name="connsiteX10" fmla="*/ 32622 w 517268"/>
              <a:gd name="connsiteY10" fmla="*/ 2821451 h 3368522"/>
              <a:gd name="connsiteX11" fmla="*/ 32622 w 517268"/>
              <a:gd name="connsiteY11" fmla="*/ 3254334 h 3368522"/>
              <a:gd name="connsiteX12" fmla="*/ 16311 w 517268"/>
              <a:gd name="connsiteY12" fmla="*/ 3368522 h 3368522"/>
              <a:gd name="connsiteX13" fmla="*/ 16311 w 517268"/>
              <a:gd name="connsiteY13" fmla="*/ 3368522 h 3368522"/>
              <a:gd name="connsiteX14" fmla="*/ 0 w 517268"/>
              <a:gd name="connsiteY14" fmla="*/ 3254334 h 3368522"/>
              <a:gd name="connsiteX15" fmla="*/ 0 w 517268"/>
              <a:gd name="connsiteY15" fmla="*/ 2764357 h 3368522"/>
              <a:gd name="connsiteX16" fmla="*/ 100703 w 517268"/>
              <a:gd name="connsiteY16" fmla="*/ 1662108 h 3368522"/>
              <a:gd name="connsiteX17" fmla="*/ 0 w 517268"/>
              <a:gd name="connsiteY17" fmla="*/ 559917 h 3368522"/>
              <a:gd name="connsiteX18" fmla="*/ 0 w 517268"/>
              <a:gd name="connsiteY18" fmla="*/ 114187 h 3368522"/>
              <a:gd name="connsiteX19" fmla="*/ 16311 w 517268"/>
              <a:gd name="connsiteY19" fmla="*/ 0 h 3368522"/>
              <a:gd name="connsiteX20" fmla="*/ 16311 w 517268"/>
              <a:gd name="connsiteY20" fmla="*/ 0 h 3368522"/>
              <a:gd name="connsiteX21" fmla="*/ 32622 w 517268"/>
              <a:gd name="connsiteY21" fmla="*/ 114187 h 3368522"/>
              <a:gd name="connsiteX22" fmla="*/ 32622 w 517268"/>
              <a:gd name="connsiteY22" fmla="*/ 559917 h 3368522"/>
              <a:gd name="connsiteX23" fmla="*/ 181915 w 517268"/>
              <a:gd name="connsiteY23" fmla="*/ 1547921 h 3368522"/>
              <a:gd name="connsiteX24" fmla="*/ 398801 w 517268"/>
              <a:gd name="connsiteY24" fmla="*/ 1547921 h 3368522"/>
              <a:gd name="connsiteX25" fmla="*/ 379122 w 517268"/>
              <a:gd name="connsiteY25" fmla="*/ 1420089 h 3368522"/>
              <a:gd name="connsiteX26" fmla="*/ 375941 w 517268"/>
              <a:gd name="connsiteY26" fmla="*/ 1269819 h 3368522"/>
              <a:gd name="connsiteX27" fmla="*/ 377879 w 517268"/>
              <a:gd name="connsiteY27" fmla="*/ 1187464 h 3368522"/>
              <a:gd name="connsiteX28" fmla="*/ 400701 w 517268"/>
              <a:gd name="connsiteY28" fmla="*/ 1248637 h 3368522"/>
              <a:gd name="connsiteX29" fmla="*/ 471856 w 517268"/>
              <a:gd name="connsiteY29" fmla="*/ 1546567 h 3368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517268" h="3368522">
                <a:moveTo>
                  <a:pt x="471856" y="1546567"/>
                </a:moveTo>
                <a:cubicBezTo>
                  <a:pt x="492608" y="1606318"/>
                  <a:pt x="517154" y="1618344"/>
                  <a:pt x="517268" y="1645246"/>
                </a:cubicBezTo>
                <a:cubicBezTo>
                  <a:pt x="517382" y="1672148"/>
                  <a:pt x="480046" y="1724636"/>
                  <a:pt x="478885" y="1738145"/>
                </a:cubicBezTo>
                <a:cubicBezTo>
                  <a:pt x="478773" y="1738973"/>
                  <a:pt x="470723" y="1763596"/>
                  <a:pt x="470608" y="1764401"/>
                </a:cubicBezTo>
                <a:lnTo>
                  <a:pt x="390056" y="2161689"/>
                </a:lnTo>
                <a:cubicBezTo>
                  <a:pt x="383687" y="2206291"/>
                  <a:pt x="384469" y="2142802"/>
                  <a:pt x="378099" y="2098212"/>
                </a:cubicBezTo>
                <a:cubicBezTo>
                  <a:pt x="377794" y="2096083"/>
                  <a:pt x="377501" y="2093861"/>
                  <a:pt x="377222" y="2091566"/>
                </a:cubicBezTo>
                <a:cubicBezTo>
                  <a:pt x="371780" y="2043396"/>
                  <a:pt x="372465" y="1974159"/>
                  <a:pt x="378804" y="1931704"/>
                </a:cubicBezTo>
                <a:lnTo>
                  <a:pt x="401003" y="1776239"/>
                </a:lnTo>
                <a:lnTo>
                  <a:pt x="181866" y="1776239"/>
                </a:lnTo>
                <a:cubicBezTo>
                  <a:pt x="99530" y="1778123"/>
                  <a:pt x="32859" y="2245040"/>
                  <a:pt x="32622" y="2821451"/>
                </a:cubicBezTo>
                <a:lnTo>
                  <a:pt x="32622" y="3254334"/>
                </a:lnTo>
                <a:cubicBezTo>
                  <a:pt x="32622" y="3317400"/>
                  <a:pt x="25319" y="3368522"/>
                  <a:pt x="16311" y="3368522"/>
                </a:cubicBezTo>
                <a:lnTo>
                  <a:pt x="16311" y="3368522"/>
                </a:lnTo>
                <a:cubicBezTo>
                  <a:pt x="7302" y="3368522"/>
                  <a:pt x="0" y="3317400"/>
                  <a:pt x="0" y="3254334"/>
                </a:cubicBezTo>
                <a:lnTo>
                  <a:pt x="0" y="2764357"/>
                </a:lnTo>
                <a:cubicBezTo>
                  <a:pt x="103" y="2291126"/>
                  <a:pt x="39380" y="1861217"/>
                  <a:pt x="100703" y="1662108"/>
                </a:cubicBezTo>
                <a:cubicBezTo>
                  <a:pt x="39379" y="1463029"/>
                  <a:pt x="102" y="1033137"/>
                  <a:pt x="0" y="559917"/>
                </a:cubicBezTo>
                <a:lnTo>
                  <a:pt x="0" y="114187"/>
                </a:lnTo>
                <a:cubicBezTo>
                  <a:pt x="0" y="51122"/>
                  <a:pt x="7302" y="0"/>
                  <a:pt x="16311" y="0"/>
                </a:cubicBezTo>
                <a:lnTo>
                  <a:pt x="16311" y="0"/>
                </a:lnTo>
                <a:cubicBezTo>
                  <a:pt x="25319" y="0"/>
                  <a:pt x="32622" y="51122"/>
                  <a:pt x="32622" y="114187"/>
                </a:cubicBezTo>
                <a:lnTo>
                  <a:pt x="32622" y="559917"/>
                </a:lnTo>
                <a:cubicBezTo>
                  <a:pt x="32622" y="1104704"/>
                  <a:pt x="104096" y="1547921"/>
                  <a:pt x="181915" y="1547921"/>
                </a:cubicBezTo>
                <a:lnTo>
                  <a:pt x="398801" y="1547921"/>
                </a:lnTo>
                <a:lnTo>
                  <a:pt x="379122" y="1420089"/>
                </a:lnTo>
                <a:cubicBezTo>
                  <a:pt x="373001" y="1382007"/>
                  <a:pt x="371660" y="1318685"/>
                  <a:pt x="375941" y="1269819"/>
                </a:cubicBezTo>
                <a:cubicBezTo>
                  <a:pt x="380868" y="1217024"/>
                  <a:pt x="370338" y="1152973"/>
                  <a:pt x="377879" y="1187464"/>
                </a:cubicBezTo>
                <a:cubicBezTo>
                  <a:pt x="378655" y="1191009"/>
                  <a:pt x="400023" y="1244223"/>
                  <a:pt x="400701" y="1248637"/>
                </a:cubicBezTo>
                <a:lnTo>
                  <a:pt x="471856" y="1546567"/>
                </a:lnTo>
                <a:close/>
              </a:path>
            </a:pathLst>
          </a:custGeom>
          <a:solidFill>
            <a:srgbClr val="822433"/>
          </a:solidFill>
          <a:ln w="3241" cap="flat">
            <a:solidFill>
              <a:srgbClr val="822433"/>
            </a:soli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16636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0318DB-77E7-4F57-9034-3F58330CD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6913" y="6148388"/>
            <a:ext cx="2539339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it-IT" altLang="en-US" dirty="0"/>
              <a:t>Pagina </a:t>
            </a:r>
            <a:fld id="{2780327B-D601-4ACF-BB2C-9F603DCDF26D}" type="slidenum">
              <a:rPr lang="it-IT" altLang="en-US" smtClean="0"/>
              <a:pPr>
                <a:defRPr/>
              </a:pPr>
              <a:t>26</a:t>
            </a:fld>
            <a:endParaRPr lang="it-IT" alt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DED88F5-3DCC-7795-41DF-1D15058560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034" y="1230071"/>
            <a:ext cx="7743302" cy="1031518"/>
          </a:xfrm>
        </p:spPr>
        <p:txBody>
          <a:bodyPr/>
          <a:lstStyle/>
          <a:p>
            <a:pPr algn="justLow">
              <a:buFont typeface="Wingdings" panose="05000000000000000000" pitchFamily="2" charset="2"/>
              <a:buChar char="§"/>
            </a:pPr>
            <a:r>
              <a:rPr lang="en-GB" sz="1999" dirty="0">
                <a:latin typeface="FuturaStd-Book"/>
              </a:rPr>
              <a:t>With the developed framework, </a:t>
            </a:r>
            <a:r>
              <a:rPr lang="en-US" sz="1999" dirty="0">
                <a:latin typeface="FuturaStd-Book"/>
              </a:rPr>
              <a:t>an innovative 3D design for GBR meshes is suggested.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GB" sz="1999" dirty="0">
                <a:latin typeface="FuturaStd-Book"/>
              </a:rPr>
              <a:t>The microstructure evolves from the porous structure at the lower level to the compact structure at the top surface.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GB" sz="1999" dirty="0">
                <a:latin typeface="FuturaStd-Book"/>
              </a:rPr>
              <a:t> The porous structure can host bio-active agents for stimulating bone regeneration 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GB" sz="1999" dirty="0">
                <a:latin typeface="FuturaStd-Book"/>
              </a:rPr>
              <a:t>While the upper compact surface should provide the required stiffness.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GB" sz="1999" dirty="0">
                <a:latin typeface="FuturaStd-Book"/>
              </a:rPr>
              <a:t>By implementing our model, the distribution in both the internal structure and the material properties (for instance using bimodal material such as PLA+HA (Hydroxy appetite) or adding nano-reinforcements) can be customized.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4F6E09E-107C-561A-F452-2383E460A45A}"/>
              </a:ext>
            </a:extLst>
          </p:cNvPr>
          <p:cNvSpPr txBox="1">
            <a:spLocks/>
          </p:cNvSpPr>
          <p:nvPr/>
        </p:nvSpPr>
        <p:spPr bwMode="auto">
          <a:xfrm>
            <a:off x="614048" y="208340"/>
            <a:ext cx="10967086" cy="710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8224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sz="2399" dirty="0">
                <a:latin typeface="Calibri" panose="020F0502020204030204" pitchFamily="34" charset="0"/>
              </a:rPr>
              <a:t>Discussion</a:t>
            </a:r>
            <a:endParaRPr lang="en-US" sz="2399" dirty="0"/>
          </a:p>
          <a:p>
            <a:r>
              <a:rPr lang="en-US" sz="2399" dirty="0">
                <a:latin typeface="FuturaStd-Book"/>
              </a:rPr>
              <a:t>3D FG Design for Porous GBR Dental Scaffold</a:t>
            </a:r>
            <a:endParaRPr lang="en-US" sz="2399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0D57E36-9D70-FBBB-A14C-592BD112208C}"/>
              </a:ext>
            </a:extLst>
          </p:cNvPr>
          <p:cNvSpPr txBox="1"/>
          <p:nvPr/>
        </p:nvSpPr>
        <p:spPr>
          <a:xfrm>
            <a:off x="7772400" y="3571242"/>
            <a:ext cx="502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3D Design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 for 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GBR Dental Scaffold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2FA014C-F44D-792C-A94C-4218FC74DE62}"/>
              </a:ext>
            </a:extLst>
          </p:cNvPr>
          <p:cNvGrpSpPr/>
          <p:nvPr/>
        </p:nvGrpSpPr>
        <p:grpSpPr>
          <a:xfrm>
            <a:off x="8679215" y="457200"/>
            <a:ext cx="3293043" cy="3021872"/>
            <a:chOff x="8159869" y="814775"/>
            <a:chExt cx="3293043" cy="3021872"/>
          </a:xfrm>
        </p:grpSpPr>
        <p:pic>
          <p:nvPicPr>
            <p:cNvPr id="18" name="Picture 17" descr="A blue and black structure&#10;&#10;Description automatically generated with medium confidence">
              <a:extLst>
                <a:ext uri="{FF2B5EF4-FFF2-40B4-BE49-F238E27FC236}">
                  <a16:creationId xmlns:a16="http://schemas.microsoft.com/office/drawing/2014/main" id="{FEE871B3-3501-73EF-0A96-3DE228869D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489981">
              <a:off x="8833402" y="1217138"/>
              <a:ext cx="2241665" cy="2997354"/>
            </a:xfrm>
            <a:prstGeom prst="rect">
              <a:avLst/>
            </a:prstGeom>
          </p:spPr>
        </p:pic>
        <p:sp>
          <p:nvSpPr>
            <p:cNvPr id="20" name="Flowchart: Connector 19">
              <a:extLst>
                <a:ext uri="{FF2B5EF4-FFF2-40B4-BE49-F238E27FC236}">
                  <a16:creationId xmlns:a16="http://schemas.microsoft.com/office/drawing/2014/main" id="{04F1C974-5529-778F-ECB4-61743E156452}"/>
                </a:ext>
              </a:extLst>
            </p:cNvPr>
            <p:cNvSpPr/>
            <p:nvPr/>
          </p:nvSpPr>
          <p:spPr bwMode="auto">
            <a:xfrm>
              <a:off x="10361612" y="2600120"/>
              <a:ext cx="152400" cy="152400"/>
            </a:xfrm>
            <a:prstGeom prst="flowChartConnector">
              <a:avLst/>
            </a:prstGeom>
            <a:solidFill>
              <a:srgbClr val="822433"/>
            </a:solidFill>
            <a:ln>
              <a:solidFill>
                <a:srgbClr val="FFFFFF"/>
              </a:solidFill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900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47C5FBAD-4918-142F-29B1-B396FD845C1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444156" y="1257937"/>
              <a:ext cx="69856" cy="1409063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6E8F856-4268-29BD-1A41-0AA2B7D26493}"/>
                </a:ext>
              </a:extLst>
            </p:cNvPr>
            <p:cNvSpPr txBox="1"/>
            <p:nvPr/>
          </p:nvSpPr>
          <p:spPr>
            <a:xfrm>
              <a:off x="9901240" y="814775"/>
              <a:ext cx="11556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0000"/>
                  </a:solidFill>
                </a:rPr>
                <a:t>Porous</a:t>
              </a:r>
            </a:p>
          </p:txBody>
        </p:sp>
        <p:sp>
          <p:nvSpPr>
            <p:cNvPr id="25" name="Flowchart: Connector 24">
              <a:extLst>
                <a:ext uri="{FF2B5EF4-FFF2-40B4-BE49-F238E27FC236}">
                  <a16:creationId xmlns:a16="http://schemas.microsoft.com/office/drawing/2014/main" id="{CF9FDD1B-DE2F-04FD-BC7C-7DFFFFEC0599}"/>
                </a:ext>
              </a:extLst>
            </p:cNvPr>
            <p:cNvSpPr/>
            <p:nvPr/>
          </p:nvSpPr>
          <p:spPr bwMode="auto">
            <a:xfrm>
              <a:off x="8825648" y="2829363"/>
              <a:ext cx="152400" cy="152400"/>
            </a:xfrm>
            <a:prstGeom prst="flowChartConnector">
              <a:avLst/>
            </a:prstGeom>
            <a:solidFill>
              <a:srgbClr val="822433"/>
            </a:solidFill>
            <a:ln>
              <a:solidFill>
                <a:srgbClr val="FFFFFF"/>
              </a:solidFill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900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CC92AF89-59F8-AF02-AC7A-7EF9CB7730C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908192" y="1257937"/>
              <a:ext cx="0" cy="1638306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86650F0-748E-834E-6749-4177EC2B2D84}"/>
                </a:ext>
              </a:extLst>
            </p:cNvPr>
            <p:cNvSpPr txBox="1"/>
            <p:nvPr/>
          </p:nvSpPr>
          <p:spPr>
            <a:xfrm>
              <a:off x="8159869" y="837650"/>
              <a:ext cx="14553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0000"/>
                  </a:solidFill>
                </a:rPr>
                <a:t>Dense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99818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5687584-2E81-479B-B2EF-3F552CE1F2B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C3DEEF"/>
              </a:clrFrom>
              <a:clrTo>
                <a:srgbClr val="C3DEE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18" t="12765" r="11852" b="10706"/>
          <a:stretch/>
        </p:blipFill>
        <p:spPr>
          <a:xfrm>
            <a:off x="2400300" y="508000"/>
            <a:ext cx="8572500" cy="49022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1E2AC7C-4D28-478D-8248-104F9FC878F5}"/>
              </a:ext>
            </a:extLst>
          </p:cNvPr>
          <p:cNvSpPr txBox="1"/>
          <p:nvPr/>
        </p:nvSpPr>
        <p:spPr>
          <a:xfrm>
            <a:off x="4195690" y="3119314"/>
            <a:ext cx="62132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b="1" dirty="0">
                <a:latin typeface="Arial" panose="020B0604020202020204" pitchFamily="34" charset="0"/>
              </a:rPr>
              <a:t>For Your Attention and Time…</a:t>
            </a:r>
            <a:endParaRPr lang="fa-IR" b="1" dirty="0">
              <a:latin typeface="Arial" panose="020B0604020202020204" pitchFamily="34" charset="0"/>
            </a:endParaRPr>
          </a:p>
        </p:txBody>
      </p:sp>
      <p:pic>
        <p:nvPicPr>
          <p:cNvPr id="3" name="Graphic 2" descr="Woman with hands together">
            <a:extLst>
              <a:ext uri="{FF2B5EF4-FFF2-40B4-BE49-F238E27FC236}">
                <a16:creationId xmlns:a16="http://schemas.microsoft.com/office/drawing/2014/main" id="{ABE59843-F486-6E4C-0B9F-49D48F7400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62600" y="1447800"/>
            <a:ext cx="1276350" cy="11811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0692BE8-757D-7F12-C729-DFF3711E5C17}"/>
              </a:ext>
            </a:extLst>
          </p:cNvPr>
          <p:cNvSpPr/>
          <p:nvPr/>
        </p:nvSpPr>
        <p:spPr bwMode="auto">
          <a:xfrm>
            <a:off x="11410545" y="6215974"/>
            <a:ext cx="741995" cy="616625"/>
          </a:xfrm>
          <a:prstGeom prst="rect">
            <a:avLst/>
          </a:prstGeom>
          <a:solidFill>
            <a:srgbClr val="822433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99CD9B-B3A3-81A1-E405-D958AD561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altLang="en-US" dirty="0"/>
              <a:t>Pagina </a:t>
            </a:r>
            <a:fld id="{2780327B-D601-4ACF-BB2C-9F603DCDF26D}" type="slidenum">
              <a:rPr lang="it-IT" altLang="en-US" smtClean="0"/>
              <a:pPr>
                <a:defRPr/>
              </a:pPr>
              <a:t>27</a:t>
            </a:fld>
            <a:endParaRPr lang="it-IT" altLang="en-US" dirty="0"/>
          </a:p>
        </p:txBody>
      </p:sp>
    </p:spTree>
    <p:extLst>
      <p:ext uri="{BB962C8B-B14F-4D97-AF65-F5344CB8AC3E}">
        <p14:creationId xmlns:p14="http://schemas.microsoft.com/office/powerpoint/2010/main" val="13606919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0318DB-77E7-4F57-9034-3F58330CD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8987">
              <a:defRPr/>
            </a:pPr>
            <a:r>
              <a:rPr lang="it-IT" altLang="en-US" dirty="0">
                <a:solidFill>
                  <a:srgbClr val="822433"/>
                </a:solidFill>
                <a:latin typeface="Arial"/>
                <a:ea typeface="ＭＳ Ｐゴシック"/>
              </a:rPr>
              <a:t>Pagina </a:t>
            </a:r>
            <a:fld id="{2780327B-D601-4ACF-BB2C-9F603DCDF26D}" type="slidenum">
              <a:rPr lang="it-IT" altLang="en-US">
                <a:solidFill>
                  <a:srgbClr val="822433"/>
                </a:solidFill>
                <a:latin typeface="Arial"/>
                <a:ea typeface="ＭＳ Ｐゴシック"/>
              </a:rPr>
              <a:pPr defTabSz="1218987">
                <a:defRPr/>
              </a:pPr>
              <a:t>28</a:t>
            </a:fld>
            <a:endParaRPr lang="it-IT" altLang="en-US" dirty="0">
              <a:solidFill>
                <a:srgbClr val="822433"/>
              </a:solidFill>
              <a:latin typeface="Arial"/>
              <a:ea typeface="ＭＳ Ｐゴシック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123025C-154A-459B-9DF5-E9B90D8D9E5E}"/>
              </a:ext>
            </a:extLst>
          </p:cNvPr>
          <p:cNvSpPr txBox="1">
            <a:spLocks/>
          </p:cNvSpPr>
          <p:nvPr/>
        </p:nvSpPr>
        <p:spPr bwMode="auto">
          <a:xfrm>
            <a:off x="1220471" y="2455756"/>
            <a:ext cx="10969943" cy="711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8224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sz="11500" dirty="0">
                <a:latin typeface="Arial"/>
                <a:ea typeface="ＭＳ Ｐゴシック"/>
              </a:rPr>
              <a:t>Questions</a:t>
            </a:r>
          </a:p>
        </p:txBody>
      </p:sp>
      <p:pic>
        <p:nvPicPr>
          <p:cNvPr id="4" name="Graphic 3" descr="Questions with solid fill">
            <a:extLst>
              <a:ext uri="{FF2B5EF4-FFF2-40B4-BE49-F238E27FC236}">
                <a16:creationId xmlns:a16="http://schemas.microsoft.com/office/drawing/2014/main" id="{E36D6FB5-B7CA-7CAE-CA30-8104462422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7200" y="0"/>
            <a:ext cx="4267200" cy="4267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B77AE08-EC1C-285B-60B7-2152D48A2FBA}"/>
              </a:ext>
            </a:extLst>
          </p:cNvPr>
          <p:cNvSpPr/>
          <p:nvPr/>
        </p:nvSpPr>
        <p:spPr bwMode="auto">
          <a:xfrm>
            <a:off x="11410545" y="6215974"/>
            <a:ext cx="741995" cy="616625"/>
          </a:xfrm>
          <a:prstGeom prst="rect">
            <a:avLst/>
          </a:prstGeom>
          <a:solidFill>
            <a:srgbClr val="822433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695002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0318DB-77E7-4F57-9034-3F58330CD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6913" y="6148388"/>
            <a:ext cx="2539339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it-IT" altLang="en-US" dirty="0"/>
              <a:t>Pagina </a:t>
            </a:r>
            <a:fld id="{2780327B-D601-4ACF-BB2C-9F603DCDF26D}" type="slidenum">
              <a:rPr lang="it-IT" altLang="en-US" smtClean="0"/>
              <a:pPr>
                <a:defRPr/>
              </a:pPr>
              <a:t>29</a:t>
            </a:fld>
            <a:endParaRPr lang="it-IT" alt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F1A3C9-CE02-6A6C-725F-8E8D6FC61825}"/>
              </a:ext>
            </a:extLst>
          </p:cNvPr>
          <p:cNvSpPr txBox="1">
            <a:spLocks/>
          </p:cNvSpPr>
          <p:nvPr/>
        </p:nvSpPr>
        <p:spPr bwMode="auto">
          <a:xfrm>
            <a:off x="612619" y="207501"/>
            <a:ext cx="10969943" cy="711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8224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Results</a:t>
            </a:r>
            <a:endParaRPr lang="en-US" dirty="0"/>
          </a:p>
          <a:p>
            <a:r>
              <a:rPr lang="en-US" dirty="0">
                <a:latin typeface="FuturaStd-Book"/>
              </a:rPr>
              <a:t>Effectiveness of Homogenized Micropolar Model</a:t>
            </a:r>
            <a:endParaRPr lang="en-US" dirty="0"/>
          </a:p>
        </p:txBody>
      </p:sp>
      <p:sp>
        <p:nvSpPr>
          <p:cNvPr id="2170" name="TextBox 2169">
            <a:extLst>
              <a:ext uri="{FF2B5EF4-FFF2-40B4-BE49-F238E27FC236}">
                <a16:creationId xmlns:a16="http://schemas.microsoft.com/office/drawing/2014/main" id="{EA4A0EBE-03F8-743B-AE8D-0EBD8250D695}"/>
              </a:ext>
            </a:extLst>
          </p:cNvPr>
          <p:cNvSpPr txBox="1"/>
          <p:nvPr/>
        </p:nvSpPr>
        <p:spPr>
          <a:xfrm>
            <a:off x="2550442" y="6298332"/>
            <a:ext cx="1984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Micro Model</a:t>
            </a:r>
            <a:endParaRPr lang="en-GB" dirty="0"/>
          </a:p>
        </p:txBody>
      </p:sp>
      <p:sp>
        <p:nvSpPr>
          <p:cNvPr id="2171" name="TextBox 2170">
            <a:extLst>
              <a:ext uri="{FF2B5EF4-FFF2-40B4-BE49-F238E27FC236}">
                <a16:creationId xmlns:a16="http://schemas.microsoft.com/office/drawing/2014/main" id="{749A67C4-7862-6CEB-CB50-CF49FAF02079}"/>
              </a:ext>
            </a:extLst>
          </p:cNvPr>
          <p:cNvSpPr txBox="1"/>
          <p:nvPr/>
        </p:nvSpPr>
        <p:spPr>
          <a:xfrm>
            <a:off x="9071773" y="6262855"/>
            <a:ext cx="1984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Macro Model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1945277-37AB-F34C-CDFE-5866045ACC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208" y="1229499"/>
            <a:ext cx="8784593" cy="1031787"/>
          </a:xfrm>
        </p:spPr>
        <p:txBody>
          <a:bodyPr/>
          <a:lstStyle/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Comparison of displacement magnitude contours for detailed and homogenized micropolar model.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Indentation Test.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Predicted values are close to those of the detailed model</a:t>
            </a:r>
            <a:endParaRPr lang="en-US" sz="600" dirty="0">
              <a:latin typeface="FuturaStd-Book"/>
            </a:endParaRPr>
          </a:p>
          <a:p>
            <a:pPr marL="0" indent="0" algn="justLow">
              <a:buNone/>
            </a:pPr>
            <a:endParaRPr lang="en-US" sz="20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endParaRPr lang="en-US" sz="20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endParaRPr lang="en-US" sz="2000" dirty="0">
              <a:latin typeface="FuturaStd-Book"/>
            </a:endParaRPr>
          </a:p>
        </p:txBody>
      </p:sp>
      <p:pic>
        <p:nvPicPr>
          <p:cNvPr id="3" name="Picture 2" descr="A diagram of a building&#10;&#10;Description automatically generated">
            <a:extLst>
              <a:ext uri="{FF2B5EF4-FFF2-40B4-BE49-F238E27FC236}">
                <a16:creationId xmlns:a16="http://schemas.microsoft.com/office/drawing/2014/main" id="{B3BC124E-3703-EA91-74E3-63EE6194E3A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75" b="-1"/>
          <a:stretch/>
        </p:blipFill>
        <p:spPr bwMode="auto">
          <a:xfrm>
            <a:off x="1480925" y="2753249"/>
            <a:ext cx="3785342" cy="28752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69D2C5E0-9487-3ACA-CD3C-BF8FF21568A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767" r="2420" b="4814"/>
          <a:stretch/>
        </p:blipFill>
        <p:spPr bwMode="auto">
          <a:xfrm>
            <a:off x="6164476" y="2862761"/>
            <a:ext cx="5486562" cy="27657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0407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ollage of a model of teeth&#10;&#10;Description automatically generated">
            <a:extLst>
              <a:ext uri="{FF2B5EF4-FFF2-40B4-BE49-F238E27FC236}">
                <a16:creationId xmlns:a16="http://schemas.microsoft.com/office/drawing/2014/main" id="{7319FC13-39C4-854C-F996-410EC5DC069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1" t="52676" r="69189" b="15095"/>
          <a:stretch/>
        </p:blipFill>
        <p:spPr>
          <a:xfrm>
            <a:off x="8304907" y="996993"/>
            <a:ext cx="1484019" cy="1606308"/>
          </a:xfrm>
          <a:prstGeom prst="rect">
            <a:avLst/>
          </a:prstGeom>
          <a:ln>
            <a:solidFill>
              <a:srgbClr val="822433"/>
            </a:solidFill>
          </a:ln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58EDBD54-5EDA-2BA5-01CE-7CF745D961E2}"/>
              </a:ext>
            </a:extLst>
          </p:cNvPr>
          <p:cNvSpPr txBox="1">
            <a:spLocks/>
          </p:cNvSpPr>
          <p:nvPr/>
        </p:nvSpPr>
        <p:spPr bwMode="auto">
          <a:xfrm>
            <a:off x="612619" y="207501"/>
            <a:ext cx="10969943" cy="711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8224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defTabSz="1218987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Introduction</a:t>
            </a:r>
            <a:endParaRPr lang="en-US" dirty="0">
              <a:latin typeface="Arial"/>
              <a:ea typeface="ＭＳ Ｐゴシック"/>
            </a:endParaRPr>
          </a:p>
          <a:p>
            <a:pPr defTabSz="1218987"/>
            <a:r>
              <a:rPr lang="en-GB" dirty="0">
                <a:latin typeface="Arial"/>
                <a:ea typeface="ＭＳ Ｐゴシック"/>
              </a:rPr>
              <a:t>Equivalent Homogenised Models for Porous Structures</a:t>
            </a:r>
          </a:p>
          <a:p>
            <a:pPr defTabSz="1218987"/>
            <a:endParaRPr lang="en-US" dirty="0">
              <a:latin typeface="Arial"/>
              <a:ea typeface="ＭＳ Ｐゴシック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D975F4-C132-4FC7-D041-6CB1D20B6703}"/>
              </a:ext>
            </a:extLst>
          </p:cNvPr>
          <p:cNvSpPr txBox="1">
            <a:spLocks/>
          </p:cNvSpPr>
          <p:nvPr/>
        </p:nvSpPr>
        <p:spPr bwMode="auto">
          <a:xfrm>
            <a:off x="731856" y="1187561"/>
            <a:ext cx="6535218" cy="10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22433"/>
              </a:buClr>
              <a:buChar char="•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562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981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77800" algn="justLow">
              <a:buFont typeface="Wingdings" panose="05000000000000000000" pitchFamily="2" charset="2"/>
              <a:buChar char="§"/>
            </a:pPr>
            <a:endParaRPr lang="en-GB" sz="7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GB" sz="2000" dirty="0">
                <a:latin typeface="FuturaStd-Book"/>
              </a:rPr>
              <a:t>When the geometry includes pores, there is an internal structure. 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GB" sz="2000" dirty="0">
                <a:latin typeface="FuturaStd-Book"/>
              </a:rPr>
              <a:t>By using equivalent model and defining effective properties instead of the real microstructure, we can decrease computational expense of modelling and discretisation.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000" dirty="0">
                <a:latin typeface="FuturaStd-Book"/>
              </a:rPr>
              <a:t>Non-classical continuum theories can consider the internal structure without direct modelling of details.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GB" sz="2000" dirty="0">
                <a:latin typeface="FuturaStd-Book"/>
              </a:rPr>
              <a:t>In the present work, non-classical micropolar theory as the homogenised equivalent model is implemented for the porous structures in 2D and 3D.</a:t>
            </a:r>
          </a:p>
          <a:p>
            <a:pPr algn="justLow">
              <a:buFont typeface="Wingdings" panose="05000000000000000000" pitchFamily="2" charset="2"/>
              <a:buChar char="§"/>
            </a:pPr>
            <a:endParaRPr lang="en-GB" sz="2000" dirty="0">
              <a:latin typeface="FuturaStd-Book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4E7C55F-A877-1163-478F-BC6B0377E515}"/>
              </a:ext>
            </a:extLst>
          </p:cNvPr>
          <p:cNvSpPr txBox="1">
            <a:spLocks/>
          </p:cNvSpPr>
          <p:nvPr/>
        </p:nvSpPr>
        <p:spPr bwMode="auto">
          <a:xfrm>
            <a:off x="664208" y="1043899"/>
            <a:ext cx="6879593" cy="10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22433"/>
              </a:buClr>
              <a:buChar char="•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562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981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Low">
              <a:buFont typeface="Wingdings" panose="05000000000000000000" pitchFamily="2" charset="2"/>
              <a:buChar char="§"/>
            </a:pPr>
            <a:endParaRPr lang="en-US" sz="20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endParaRPr lang="en-US" sz="600" dirty="0">
              <a:latin typeface="FuturaStd-Book"/>
            </a:endParaRPr>
          </a:p>
          <a:p>
            <a:pPr marL="0" indent="0" algn="justLow">
              <a:buFontTx/>
              <a:buNone/>
            </a:pPr>
            <a:endParaRPr lang="en-US" sz="20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endParaRPr lang="en-US" sz="20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endParaRPr lang="en-US" sz="2000" dirty="0">
              <a:latin typeface="FuturaStd-Book"/>
            </a:endParaRP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B577D55D-363A-CE09-F687-FC51C2F2919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116388" y="243840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914400" imgH="198720" progId="Equation.DSMT4">
                  <p:embed/>
                </p:oleObj>
              </mc:Choice>
              <mc:Fallback>
                <p:oleObj name="Equation" r:id="rId4" imgW="914400" imgH="198720" progId="Equation.DSMT4">
                  <p:embed/>
                  <p:pic>
                    <p:nvPicPr>
                      <p:cNvPr id="38" name="Object 37">
                        <a:extLst>
                          <a:ext uri="{FF2B5EF4-FFF2-40B4-BE49-F238E27FC236}">
                            <a16:creationId xmlns:a16="http://schemas.microsoft.com/office/drawing/2014/main" id="{18148B50-9BD3-F28E-4512-4D68793E2E9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16388" y="2438400"/>
                        <a:ext cx="914400" cy="198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Group 10">
            <a:extLst>
              <a:ext uri="{FF2B5EF4-FFF2-40B4-BE49-F238E27FC236}">
                <a16:creationId xmlns:a16="http://schemas.microsoft.com/office/drawing/2014/main" id="{E5A567F1-0CAD-8E65-FA0D-81A6A816407B}"/>
              </a:ext>
            </a:extLst>
          </p:cNvPr>
          <p:cNvGrpSpPr/>
          <p:nvPr/>
        </p:nvGrpSpPr>
        <p:grpSpPr>
          <a:xfrm>
            <a:off x="7814687" y="1015094"/>
            <a:ext cx="7490690" cy="5711604"/>
            <a:chOff x="7573615" y="689645"/>
            <a:chExt cx="7490690" cy="5711604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8E7A6CA-12BB-1F48-F9D2-CD41CD4B142C}"/>
                </a:ext>
              </a:extLst>
            </p:cNvPr>
            <p:cNvSpPr/>
            <p:nvPr/>
          </p:nvSpPr>
          <p:spPr>
            <a:xfrm>
              <a:off x="8546246" y="5100290"/>
              <a:ext cx="457200" cy="130095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379499"/>
                  </a:lnTo>
                  <a:lnTo>
                    <a:pt x="3159622" y="379499"/>
                  </a:lnTo>
                </a:path>
              </a:pathLst>
            </a:cu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 dirty="0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261734C5-D251-A6FB-7C23-7E55887EE37C}"/>
                </a:ext>
              </a:extLst>
            </p:cNvPr>
            <p:cNvGrpSpPr/>
            <p:nvPr/>
          </p:nvGrpSpPr>
          <p:grpSpPr>
            <a:xfrm>
              <a:off x="7573615" y="689645"/>
              <a:ext cx="7490690" cy="5322116"/>
              <a:chOff x="7573615" y="689645"/>
              <a:chExt cx="7490690" cy="5322116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A54FD990-9CE1-5958-F554-C05AD570E5AD}"/>
                  </a:ext>
                </a:extLst>
              </p:cNvPr>
              <p:cNvGrpSpPr/>
              <p:nvPr/>
            </p:nvGrpSpPr>
            <p:grpSpPr>
              <a:xfrm>
                <a:off x="7573615" y="689645"/>
                <a:ext cx="7490690" cy="4932628"/>
                <a:chOff x="-218241" y="1505550"/>
                <a:chExt cx="7490690" cy="4932628"/>
              </a:xfrm>
            </p:grpSpPr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1BF1B740-ECC9-D398-F985-EA69FADD11E1}"/>
                    </a:ext>
                  </a:extLst>
                </p:cNvPr>
                <p:cNvGrpSpPr/>
                <p:nvPr/>
              </p:nvGrpSpPr>
              <p:grpSpPr>
                <a:xfrm>
                  <a:off x="531812" y="1676400"/>
                  <a:ext cx="6740637" cy="2272079"/>
                  <a:chOff x="566419" y="4724400"/>
                  <a:chExt cx="6613843" cy="2272079"/>
                </a:xfrm>
              </p:grpSpPr>
              <p:sp>
                <p:nvSpPr>
                  <p:cNvPr id="77" name="TextBox 76">
                    <a:extLst>
                      <a:ext uri="{FF2B5EF4-FFF2-40B4-BE49-F238E27FC236}">
                        <a16:creationId xmlns:a16="http://schemas.microsoft.com/office/drawing/2014/main" id="{B118877B-6C7B-9D7E-F078-BA484CC10107}"/>
                      </a:ext>
                    </a:extLst>
                  </p:cNvPr>
                  <p:cNvSpPr txBox="1"/>
                  <p:nvPr/>
                </p:nvSpPr>
                <p:spPr>
                  <a:xfrm>
                    <a:off x="997575" y="5057731"/>
                    <a:ext cx="2297826" cy="340519"/>
                  </a:xfrm>
                  <a:prstGeom prst="roundRect">
                    <a:avLst/>
                  </a:prstGeom>
                </p:spPr>
                <p:style>
                  <a:lnRef idx="2">
                    <a:schemeClr val="dk1">
                      <a:shade val="15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wrap="square" lIns="0" tIns="0" rIns="0" bIns="0">
                    <a:spAutoFit/>
                  </a:bodyPr>
                  <a:lstStyle/>
                  <a:p>
                    <a:pPr marL="0" lvl="1" algn="ctr"/>
                    <a:r>
                      <a:rPr lang="en-US" sz="2000" dirty="0">
                        <a:latin typeface="FuturaStd-Book"/>
                      </a:rPr>
                      <a:t>Internal Structure</a:t>
                    </a:r>
                  </a:p>
                </p:txBody>
              </p:sp>
              <p:sp>
                <p:nvSpPr>
                  <p:cNvPr id="78" name="TextBox 77">
                    <a:extLst>
                      <a:ext uri="{FF2B5EF4-FFF2-40B4-BE49-F238E27FC236}">
                        <a16:creationId xmlns:a16="http://schemas.microsoft.com/office/drawing/2014/main" id="{E99046F0-F84F-61F1-8FC7-90C87B1038A5}"/>
                      </a:ext>
                    </a:extLst>
                  </p:cNvPr>
                  <p:cNvSpPr txBox="1"/>
                  <p:nvPr/>
                </p:nvSpPr>
                <p:spPr>
                  <a:xfrm>
                    <a:off x="566419" y="6042660"/>
                    <a:ext cx="3051873" cy="738664"/>
                  </a:xfrm>
                  <a:prstGeom prst="rect">
                    <a:avLst/>
                  </a:prstGeom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wrap="square" lIns="0" tIns="0" rIns="0" bIns="0">
                    <a:spAutoFit/>
                  </a:bodyPr>
                  <a:lstStyle/>
                  <a:p>
                    <a:pPr marL="0" lvl="1" algn="ctr"/>
                    <a:r>
                      <a:rPr lang="en-US" sz="2400" dirty="0">
                        <a:latin typeface="FuturaStd-Book"/>
                      </a:rPr>
                      <a:t>Equivalent Continuum Model</a:t>
                    </a:r>
                  </a:p>
                </p:txBody>
              </p:sp>
              <p:sp>
                <p:nvSpPr>
                  <p:cNvPr id="79" name="TextBox 78">
                    <a:extLst>
                      <a:ext uri="{FF2B5EF4-FFF2-40B4-BE49-F238E27FC236}">
                        <a16:creationId xmlns:a16="http://schemas.microsoft.com/office/drawing/2014/main" id="{4F610687-5F59-B576-2D24-E1740F87B793}"/>
                      </a:ext>
                    </a:extLst>
                  </p:cNvPr>
                  <p:cNvSpPr txBox="1"/>
                  <p:nvPr/>
                </p:nvSpPr>
                <p:spPr>
                  <a:xfrm>
                    <a:off x="3148103" y="5888483"/>
                    <a:ext cx="685800" cy="110799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6600" b="1" dirty="0">
                        <a:ln w="12700" cmpd="sng">
                          <a:solidFill>
                            <a:schemeClr val="accent4"/>
                          </a:solidFill>
                          <a:prstDash val="solid"/>
                        </a:ln>
                        <a:solidFill>
                          <a:schemeClr val="tx1">
                            <a:lumMod val="20000"/>
                            <a:lumOff val="80000"/>
                          </a:schemeClr>
                        </a:solidFill>
                      </a:rPr>
                      <a:t>?</a:t>
                    </a:r>
                    <a:endParaRPr lang="en-US" b="1" dirty="0">
                      <a:ln w="12700" cmpd="sng">
                        <a:solidFill>
                          <a:schemeClr val="accent4"/>
                        </a:solidFill>
                        <a:prstDash val="solid"/>
                      </a:ln>
                      <a:solidFill>
                        <a:schemeClr val="tx1">
                          <a:lumMod val="20000"/>
                          <a:lumOff val="80000"/>
                        </a:schemeClr>
                      </a:solidFill>
                    </a:endParaRPr>
                  </a:p>
                </p:txBody>
              </p:sp>
              <p:sp>
                <p:nvSpPr>
                  <p:cNvPr id="80" name="Arrow: Right 79" hidden="1">
                    <a:extLst>
                      <a:ext uri="{FF2B5EF4-FFF2-40B4-BE49-F238E27FC236}">
                        <a16:creationId xmlns:a16="http://schemas.microsoft.com/office/drawing/2014/main" id="{E75B7612-9D43-BF0D-ADC5-2C5B5CD6458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46862" y="4724400"/>
                    <a:ext cx="533400" cy="381000"/>
                  </a:xfrm>
                  <a:prstGeom prst="rightArrow">
                    <a:avLst/>
                  </a:prstGeom>
                  <a:ln/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900" dirty="0">
                      <a:ln w="0"/>
                      <a:solidFill>
                        <a:schemeClr val="tx1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  <a:latin typeface="Arial" panose="020B0604020202020204" pitchFamily="34" charset="0"/>
                      <a:ea typeface="ＭＳ Ｐゴシック" panose="020B0600070205080204" pitchFamily="34" charset="-128"/>
                    </a:endParaRPr>
                  </a:p>
                </p:txBody>
              </p:sp>
            </p:grpSp>
            <p:grpSp>
              <p:nvGrpSpPr>
                <p:cNvPr id="46" name="Group 45">
                  <a:extLst>
                    <a:ext uri="{FF2B5EF4-FFF2-40B4-BE49-F238E27FC236}">
                      <a16:creationId xmlns:a16="http://schemas.microsoft.com/office/drawing/2014/main" id="{6D4C4EB1-BBFB-D338-8BC8-52A7AF642552}"/>
                    </a:ext>
                  </a:extLst>
                </p:cNvPr>
                <p:cNvGrpSpPr/>
                <p:nvPr/>
              </p:nvGrpSpPr>
              <p:grpSpPr>
                <a:xfrm>
                  <a:off x="-218241" y="1505550"/>
                  <a:ext cx="4114800" cy="539150"/>
                  <a:chOff x="-224185" y="3804250"/>
                  <a:chExt cx="4114800" cy="539150"/>
                </a:xfrm>
              </p:grpSpPr>
              <p:sp>
                <p:nvSpPr>
                  <p:cNvPr id="74" name="Rectangle 73">
                    <a:extLst>
                      <a:ext uri="{FF2B5EF4-FFF2-40B4-BE49-F238E27FC236}">
                        <a16:creationId xmlns:a16="http://schemas.microsoft.com/office/drawing/2014/main" id="{541CDA8C-E299-C4A6-4D49-AF9B051FEB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5812" y="3886200"/>
                    <a:ext cx="2717800" cy="457200"/>
                  </a:xfrm>
                  <a:prstGeom prst="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9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endParaRPr>
                  </a:p>
                </p:txBody>
              </p:sp>
              <p:sp>
                <p:nvSpPr>
                  <p:cNvPr id="75" name="TextBox 74">
                    <a:extLst>
                      <a:ext uri="{FF2B5EF4-FFF2-40B4-BE49-F238E27FC236}">
                        <a16:creationId xmlns:a16="http://schemas.microsoft.com/office/drawing/2014/main" id="{4298846C-8C78-2F04-EE0B-47155C77C557}"/>
                      </a:ext>
                    </a:extLst>
                  </p:cNvPr>
                  <p:cNvSpPr txBox="1"/>
                  <p:nvPr/>
                </p:nvSpPr>
                <p:spPr>
                  <a:xfrm>
                    <a:off x="-224185" y="3804250"/>
                    <a:ext cx="4114800" cy="495457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lvl="1" indent="800100" algn="justLow">
                      <a:lnSpc>
                        <a:spcPct val="150000"/>
                      </a:lnSpc>
                    </a:pPr>
                    <a:r>
                      <a:rPr lang="en-US" sz="2000" dirty="0">
                        <a:solidFill>
                          <a:srgbClr val="000000"/>
                        </a:solidFill>
                        <a:latin typeface="FuturaStd-Book"/>
                      </a:rPr>
                      <a:t>Porous Geometry</a:t>
                    </a:r>
                  </a:p>
                </p:txBody>
              </p:sp>
            </p:grpSp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163EADF9-4C4B-ED92-5C01-33684F326472}"/>
                    </a:ext>
                  </a:extLst>
                </p:cNvPr>
                <p:cNvSpPr txBox="1"/>
                <p:nvPr/>
              </p:nvSpPr>
              <p:spPr>
                <a:xfrm rot="5400000">
                  <a:off x="1789111" y="2308974"/>
                  <a:ext cx="609600" cy="64633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3600" b="1" dirty="0">
                      <a:latin typeface="FuturaStd-Book"/>
                      <a:sym typeface="Wingdings" panose="05000000000000000000" pitchFamily="2" charset="2"/>
                    </a:rPr>
                    <a:t> </a:t>
                  </a:r>
                  <a:endParaRPr lang="en-US" sz="3600" b="1" dirty="0"/>
                </a:p>
              </p:txBody>
            </p: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D85D76B3-C8CD-FC1E-5CE4-46F84F47472D}"/>
                    </a:ext>
                  </a:extLst>
                </p:cNvPr>
                <p:cNvGrpSpPr/>
                <p:nvPr/>
              </p:nvGrpSpPr>
              <p:grpSpPr>
                <a:xfrm>
                  <a:off x="394295" y="4340436"/>
                  <a:ext cx="3733758" cy="2097742"/>
                  <a:chOff x="5408603" y="5121154"/>
                  <a:chExt cx="3733758" cy="2097742"/>
                </a:xfrm>
              </p:grpSpPr>
              <p:sp>
                <p:nvSpPr>
                  <p:cNvPr id="69" name="Freeform: Shape 68">
                    <a:extLst>
                      <a:ext uri="{FF2B5EF4-FFF2-40B4-BE49-F238E27FC236}">
                        <a16:creationId xmlns:a16="http://schemas.microsoft.com/office/drawing/2014/main" id="{CD17F8E2-295B-51AA-0CFA-C287931DAE84}"/>
                      </a:ext>
                    </a:extLst>
                  </p:cNvPr>
                  <p:cNvSpPr/>
                  <p:nvPr/>
                </p:nvSpPr>
                <p:spPr>
                  <a:xfrm>
                    <a:off x="5768698" y="5558725"/>
                    <a:ext cx="457200" cy="130095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>
                        <a:moveTo>
                          <a:pt x="0" y="0"/>
                        </a:moveTo>
                        <a:lnTo>
                          <a:pt x="0" y="379499"/>
                        </a:lnTo>
                        <a:lnTo>
                          <a:pt x="3159622" y="379499"/>
                        </a:lnTo>
                      </a:path>
                    </a:pathLst>
                  </a:custGeom>
                  <a:noFill/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60000"/>
                      <a:hueOff val="0"/>
                      <a:satOff val="0"/>
                      <a:lumOff val="0"/>
                      <a:alphaOff val="0"/>
                    </a:schemeClr>
                  </a:lnRef>
                  <a:fillRef idx="0">
                    <a:scrgbClr r="0" g="0" b="0"/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/>
                  <a:lstStyle/>
                  <a:p>
                    <a:endParaRPr lang="en-GB" dirty="0"/>
                  </a:p>
                </p:txBody>
              </p:sp>
              <p:sp>
                <p:nvSpPr>
                  <p:cNvPr id="70" name="Freeform: Shape 69">
                    <a:extLst>
                      <a:ext uri="{FF2B5EF4-FFF2-40B4-BE49-F238E27FC236}">
                        <a16:creationId xmlns:a16="http://schemas.microsoft.com/office/drawing/2014/main" id="{1973F261-564D-46FC-901B-0683D82493A1}"/>
                      </a:ext>
                    </a:extLst>
                  </p:cNvPr>
                  <p:cNvSpPr/>
                  <p:nvPr/>
                </p:nvSpPr>
                <p:spPr>
                  <a:xfrm>
                    <a:off x="5408603" y="5121154"/>
                    <a:ext cx="3455979" cy="440538"/>
                  </a:xfrm>
                  <a:custGeom>
                    <a:avLst/>
                    <a:gdLst>
                      <a:gd name="connsiteX0" fmla="*/ 0 w 3455979"/>
                      <a:gd name="connsiteY0" fmla="*/ 44054 h 440538"/>
                      <a:gd name="connsiteX1" fmla="*/ 44054 w 3455979"/>
                      <a:gd name="connsiteY1" fmla="*/ 0 h 440538"/>
                      <a:gd name="connsiteX2" fmla="*/ 3411925 w 3455979"/>
                      <a:gd name="connsiteY2" fmla="*/ 0 h 440538"/>
                      <a:gd name="connsiteX3" fmla="*/ 3455979 w 3455979"/>
                      <a:gd name="connsiteY3" fmla="*/ 44054 h 440538"/>
                      <a:gd name="connsiteX4" fmla="*/ 3455979 w 3455979"/>
                      <a:gd name="connsiteY4" fmla="*/ 396484 h 440538"/>
                      <a:gd name="connsiteX5" fmla="*/ 3411925 w 3455979"/>
                      <a:gd name="connsiteY5" fmla="*/ 440538 h 440538"/>
                      <a:gd name="connsiteX6" fmla="*/ 44054 w 3455979"/>
                      <a:gd name="connsiteY6" fmla="*/ 440538 h 440538"/>
                      <a:gd name="connsiteX7" fmla="*/ 0 w 3455979"/>
                      <a:gd name="connsiteY7" fmla="*/ 396484 h 440538"/>
                      <a:gd name="connsiteX8" fmla="*/ 0 w 3455979"/>
                      <a:gd name="connsiteY8" fmla="*/ 44054 h 4405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455979" h="440538">
                        <a:moveTo>
                          <a:pt x="0" y="44054"/>
                        </a:moveTo>
                        <a:cubicBezTo>
                          <a:pt x="0" y="19724"/>
                          <a:pt x="19724" y="0"/>
                          <a:pt x="44054" y="0"/>
                        </a:cubicBezTo>
                        <a:lnTo>
                          <a:pt x="3411925" y="0"/>
                        </a:lnTo>
                        <a:cubicBezTo>
                          <a:pt x="3436255" y="0"/>
                          <a:pt x="3455979" y="19724"/>
                          <a:pt x="3455979" y="44054"/>
                        </a:cubicBezTo>
                        <a:lnTo>
                          <a:pt x="3455979" y="396484"/>
                        </a:lnTo>
                        <a:cubicBezTo>
                          <a:pt x="3455979" y="420814"/>
                          <a:pt x="3436255" y="440538"/>
                          <a:pt x="3411925" y="440538"/>
                        </a:cubicBezTo>
                        <a:lnTo>
                          <a:pt x="44054" y="440538"/>
                        </a:lnTo>
                        <a:cubicBezTo>
                          <a:pt x="19724" y="440538"/>
                          <a:pt x="0" y="420814"/>
                          <a:pt x="0" y="396484"/>
                        </a:cubicBezTo>
                        <a:lnTo>
                          <a:pt x="0" y="44054"/>
                        </a:lnTo>
                        <a:close/>
                      </a:path>
                    </a:pathLst>
                  </a:custGeom>
                  <a:solidFill>
                    <a:srgbClr val="0000FF"/>
                  </a:solidFill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58623" tIns="43383" rIns="58623" bIns="43383" numCol="1" spcCol="1270" anchor="ctr" anchorCtr="0">
                    <a:noAutofit/>
                  </a:bodyPr>
                  <a:lstStyle/>
                  <a:p>
                    <a:pPr algn="ctr" defTabSz="10668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r>
                      <a:rPr lang="en-US" sz="2400" dirty="0">
                        <a:latin typeface="FuturaStd-Book"/>
                      </a:rPr>
                      <a:t>Non-classical Theories</a:t>
                    </a:r>
                    <a:endParaRPr lang="en-US" sz="2400" dirty="0"/>
                  </a:p>
                </p:txBody>
              </p:sp>
              <p:sp>
                <p:nvSpPr>
                  <p:cNvPr id="71" name="Freeform: Shape 70">
                    <a:extLst>
                      <a:ext uri="{FF2B5EF4-FFF2-40B4-BE49-F238E27FC236}">
                        <a16:creationId xmlns:a16="http://schemas.microsoft.com/office/drawing/2014/main" id="{9B82CBDF-9996-9631-CCD1-20BB0A6C3E19}"/>
                      </a:ext>
                    </a:extLst>
                  </p:cNvPr>
                  <p:cNvSpPr/>
                  <p:nvPr/>
                </p:nvSpPr>
                <p:spPr>
                  <a:xfrm>
                    <a:off x="6175967" y="5652030"/>
                    <a:ext cx="2966394" cy="416111"/>
                  </a:xfrm>
                  <a:custGeom>
                    <a:avLst/>
                    <a:gdLst>
                      <a:gd name="connsiteX0" fmla="*/ 0 w 2966394"/>
                      <a:gd name="connsiteY0" fmla="*/ 41611 h 416111"/>
                      <a:gd name="connsiteX1" fmla="*/ 41611 w 2966394"/>
                      <a:gd name="connsiteY1" fmla="*/ 0 h 416111"/>
                      <a:gd name="connsiteX2" fmla="*/ 2924783 w 2966394"/>
                      <a:gd name="connsiteY2" fmla="*/ 0 h 416111"/>
                      <a:gd name="connsiteX3" fmla="*/ 2966394 w 2966394"/>
                      <a:gd name="connsiteY3" fmla="*/ 41611 h 416111"/>
                      <a:gd name="connsiteX4" fmla="*/ 2966394 w 2966394"/>
                      <a:gd name="connsiteY4" fmla="*/ 374500 h 416111"/>
                      <a:gd name="connsiteX5" fmla="*/ 2924783 w 2966394"/>
                      <a:gd name="connsiteY5" fmla="*/ 416111 h 416111"/>
                      <a:gd name="connsiteX6" fmla="*/ 41611 w 2966394"/>
                      <a:gd name="connsiteY6" fmla="*/ 416111 h 416111"/>
                      <a:gd name="connsiteX7" fmla="*/ 0 w 2966394"/>
                      <a:gd name="connsiteY7" fmla="*/ 374500 h 416111"/>
                      <a:gd name="connsiteX8" fmla="*/ 0 w 2966394"/>
                      <a:gd name="connsiteY8" fmla="*/ 41611 h 4161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966394" h="416111">
                        <a:moveTo>
                          <a:pt x="0" y="41611"/>
                        </a:moveTo>
                        <a:cubicBezTo>
                          <a:pt x="0" y="18630"/>
                          <a:pt x="18630" y="0"/>
                          <a:pt x="41611" y="0"/>
                        </a:cubicBezTo>
                        <a:lnTo>
                          <a:pt x="2924783" y="0"/>
                        </a:lnTo>
                        <a:cubicBezTo>
                          <a:pt x="2947764" y="0"/>
                          <a:pt x="2966394" y="18630"/>
                          <a:pt x="2966394" y="41611"/>
                        </a:cubicBezTo>
                        <a:lnTo>
                          <a:pt x="2966394" y="374500"/>
                        </a:lnTo>
                        <a:cubicBezTo>
                          <a:pt x="2966394" y="397481"/>
                          <a:pt x="2947764" y="416111"/>
                          <a:pt x="2924783" y="416111"/>
                        </a:cubicBezTo>
                        <a:lnTo>
                          <a:pt x="41611" y="416111"/>
                        </a:lnTo>
                        <a:cubicBezTo>
                          <a:pt x="18630" y="416111"/>
                          <a:pt x="0" y="397481"/>
                          <a:pt x="0" y="374500"/>
                        </a:cubicBezTo>
                        <a:lnTo>
                          <a:pt x="0" y="41611"/>
                        </a:lnTo>
                        <a:close/>
                      </a:path>
                    </a:pathLst>
                  </a:custGeom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lt1">
                      <a:alpha val="9000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9000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dk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57907" tIns="42667" rIns="57907" bIns="42667" numCol="1" spcCol="1270" anchor="ctr" anchorCtr="0">
                    <a:noAutofit/>
                  </a:bodyPr>
                  <a:lstStyle/>
                  <a:p>
                    <a:pPr algn="ctr" defTabSz="10668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r>
                      <a:rPr lang="en-US" sz="2200" b="1" dirty="0">
                        <a:solidFill>
                          <a:srgbClr val="E63B4B"/>
                        </a:solidFill>
                        <a:latin typeface="FuturaStd-Book"/>
                      </a:rPr>
                      <a:t>Micropolar Continua</a:t>
                    </a:r>
                    <a:r>
                      <a:rPr lang="en-US" sz="2200" b="1" dirty="0">
                        <a:solidFill>
                          <a:srgbClr val="E63B4B"/>
                        </a:solidFill>
                      </a:rPr>
                      <a:t> </a:t>
                    </a:r>
                  </a:p>
                </p:txBody>
              </p:sp>
              <p:sp>
                <p:nvSpPr>
                  <p:cNvPr id="72" name="Freeform: Shape 71">
                    <a:extLst>
                      <a:ext uri="{FF2B5EF4-FFF2-40B4-BE49-F238E27FC236}">
                        <a16:creationId xmlns:a16="http://schemas.microsoft.com/office/drawing/2014/main" id="{FAC1A9F3-B492-3422-6774-2968251FCA1C}"/>
                      </a:ext>
                    </a:extLst>
                  </p:cNvPr>
                  <p:cNvSpPr/>
                  <p:nvPr/>
                </p:nvSpPr>
                <p:spPr>
                  <a:xfrm>
                    <a:off x="5769894" y="5917937"/>
                    <a:ext cx="397488" cy="130095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>
                        <a:moveTo>
                          <a:pt x="0" y="0"/>
                        </a:moveTo>
                        <a:lnTo>
                          <a:pt x="0" y="379499"/>
                        </a:lnTo>
                        <a:lnTo>
                          <a:pt x="3159622" y="379499"/>
                        </a:lnTo>
                      </a:path>
                    </a:pathLst>
                  </a:custGeom>
                  <a:noFill/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shade val="60000"/>
                      <a:hueOff val="0"/>
                      <a:satOff val="0"/>
                      <a:lumOff val="0"/>
                      <a:alphaOff val="0"/>
                    </a:schemeClr>
                  </a:lnRef>
                  <a:fillRef idx="0">
                    <a:scrgbClr r="0" g="0" b="0"/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tx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/>
                  <a:lstStyle/>
                  <a:p>
                    <a:endParaRPr lang="en-GB" dirty="0"/>
                  </a:p>
                </p:txBody>
              </p:sp>
              <p:sp>
                <p:nvSpPr>
                  <p:cNvPr id="73" name="Freeform: Shape 72">
                    <a:extLst>
                      <a:ext uri="{FF2B5EF4-FFF2-40B4-BE49-F238E27FC236}">
                        <a16:creationId xmlns:a16="http://schemas.microsoft.com/office/drawing/2014/main" id="{5DE0BDF2-C576-103F-A1A7-3558500B2FD8}"/>
                      </a:ext>
                    </a:extLst>
                  </p:cNvPr>
                  <p:cNvSpPr/>
                  <p:nvPr/>
                </p:nvSpPr>
                <p:spPr>
                  <a:xfrm>
                    <a:off x="6170573" y="6154006"/>
                    <a:ext cx="2971788" cy="270916"/>
                  </a:xfrm>
                  <a:custGeom>
                    <a:avLst/>
                    <a:gdLst>
                      <a:gd name="connsiteX0" fmla="*/ 0 w 4040585"/>
                      <a:gd name="connsiteY0" fmla="*/ 27092 h 270916"/>
                      <a:gd name="connsiteX1" fmla="*/ 27092 w 4040585"/>
                      <a:gd name="connsiteY1" fmla="*/ 0 h 270916"/>
                      <a:gd name="connsiteX2" fmla="*/ 4013493 w 4040585"/>
                      <a:gd name="connsiteY2" fmla="*/ 0 h 270916"/>
                      <a:gd name="connsiteX3" fmla="*/ 4040585 w 4040585"/>
                      <a:gd name="connsiteY3" fmla="*/ 27092 h 270916"/>
                      <a:gd name="connsiteX4" fmla="*/ 4040585 w 4040585"/>
                      <a:gd name="connsiteY4" fmla="*/ 243824 h 270916"/>
                      <a:gd name="connsiteX5" fmla="*/ 4013493 w 4040585"/>
                      <a:gd name="connsiteY5" fmla="*/ 270916 h 270916"/>
                      <a:gd name="connsiteX6" fmla="*/ 27092 w 4040585"/>
                      <a:gd name="connsiteY6" fmla="*/ 270916 h 270916"/>
                      <a:gd name="connsiteX7" fmla="*/ 0 w 4040585"/>
                      <a:gd name="connsiteY7" fmla="*/ 243824 h 270916"/>
                      <a:gd name="connsiteX8" fmla="*/ 0 w 4040585"/>
                      <a:gd name="connsiteY8" fmla="*/ 27092 h 2709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040585" h="270916">
                        <a:moveTo>
                          <a:pt x="0" y="27092"/>
                        </a:moveTo>
                        <a:cubicBezTo>
                          <a:pt x="0" y="12130"/>
                          <a:pt x="12130" y="0"/>
                          <a:pt x="27092" y="0"/>
                        </a:cubicBezTo>
                        <a:lnTo>
                          <a:pt x="4013493" y="0"/>
                        </a:lnTo>
                        <a:cubicBezTo>
                          <a:pt x="4028455" y="0"/>
                          <a:pt x="4040585" y="12130"/>
                          <a:pt x="4040585" y="27092"/>
                        </a:cubicBezTo>
                        <a:lnTo>
                          <a:pt x="4040585" y="243824"/>
                        </a:lnTo>
                        <a:cubicBezTo>
                          <a:pt x="4040585" y="258786"/>
                          <a:pt x="4028455" y="270916"/>
                          <a:pt x="4013493" y="270916"/>
                        </a:cubicBezTo>
                        <a:lnTo>
                          <a:pt x="27092" y="270916"/>
                        </a:lnTo>
                        <a:cubicBezTo>
                          <a:pt x="12130" y="270916"/>
                          <a:pt x="0" y="258786"/>
                          <a:pt x="0" y="243824"/>
                        </a:cubicBezTo>
                        <a:lnTo>
                          <a:pt x="0" y="27092"/>
                        </a:lnTo>
                        <a:close/>
                      </a:path>
                    </a:pathLst>
                  </a:custGeom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hemeClr val="accen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lt1">
                      <a:alpha val="9000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9000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dk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38415" tIns="28255" rIns="38415" bIns="28255" numCol="1" spcCol="1270" anchor="ctr" anchorCtr="0">
                    <a:noAutofit/>
                  </a:bodyPr>
                  <a:lstStyle/>
                  <a:p>
                    <a:pPr algn="ctr" defTabSz="7112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r>
                      <a:rPr lang="en-US" sz="1600" dirty="0">
                        <a:solidFill>
                          <a:srgbClr val="000000"/>
                        </a:solidFill>
                      </a:rPr>
                      <a:t>Micromorphic Continua</a:t>
                    </a:r>
                  </a:p>
                </p:txBody>
              </p:sp>
            </p:grpSp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BC011C02-8D0A-1873-306C-CD22A3E4CBA9}"/>
                    </a:ext>
                  </a:extLst>
                </p:cNvPr>
                <p:cNvSpPr txBox="1"/>
                <p:nvPr/>
              </p:nvSpPr>
              <p:spPr>
                <a:xfrm rot="5400000">
                  <a:off x="1782201" y="3724883"/>
                  <a:ext cx="609600" cy="64633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3600" b="1" dirty="0">
                      <a:latin typeface="FuturaStd-Book"/>
                      <a:sym typeface="Wingdings" panose="05000000000000000000" pitchFamily="2" charset="2"/>
                    </a:rPr>
                    <a:t> </a:t>
                  </a:r>
                  <a:endParaRPr lang="en-US" sz="3600" b="1" dirty="0"/>
                </a:p>
              </p:txBody>
            </p:sp>
          </p:grp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6D5A1CC3-A9DC-63B9-F52B-E86054CD59C4}"/>
                  </a:ext>
                </a:extLst>
              </p:cNvPr>
              <p:cNvSpPr/>
              <p:nvPr/>
            </p:nvSpPr>
            <p:spPr>
              <a:xfrm>
                <a:off x="8546246" y="4710802"/>
                <a:ext cx="457200" cy="1300959"/>
              </a:xfrm>
              <a:custGeom>
                <a:avLst/>
                <a:gdLst/>
                <a:ahLst/>
                <a:cxnLst/>
                <a:rect l="0" t="0" r="0" b="0"/>
                <a:pathLst>
                  <a:path>
                    <a:moveTo>
                      <a:pt x="0" y="0"/>
                    </a:moveTo>
                    <a:lnTo>
                      <a:pt x="0" y="379499"/>
                    </a:lnTo>
                    <a:lnTo>
                      <a:pt x="3159622" y="379499"/>
                    </a:lnTo>
                  </a:path>
                </a:pathLst>
              </a:custGeom>
              <a:noFill/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2599D0BB-593F-67AE-77ED-DF8A4B0BA209}"/>
                  </a:ext>
                </a:extLst>
              </p:cNvPr>
              <p:cNvSpPr/>
              <p:nvPr/>
            </p:nvSpPr>
            <p:spPr>
              <a:xfrm>
                <a:off x="8948121" y="4968225"/>
                <a:ext cx="2971788" cy="270916"/>
              </a:xfrm>
              <a:custGeom>
                <a:avLst/>
                <a:gdLst>
                  <a:gd name="connsiteX0" fmla="*/ 0 w 4040585"/>
                  <a:gd name="connsiteY0" fmla="*/ 27092 h 270916"/>
                  <a:gd name="connsiteX1" fmla="*/ 27092 w 4040585"/>
                  <a:gd name="connsiteY1" fmla="*/ 0 h 270916"/>
                  <a:gd name="connsiteX2" fmla="*/ 4013493 w 4040585"/>
                  <a:gd name="connsiteY2" fmla="*/ 0 h 270916"/>
                  <a:gd name="connsiteX3" fmla="*/ 4040585 w 4040585"/>
                  <a:gd name="connsiteY3" fmla="*/ 27092 h 270916"/>
                  <a:gd name="connsiteX4" fmla="*/ 4040585 w 4040585"/>
                  <a:gd name="connsiteY4" fmla="*/ 243824 h 270916"/>
                  <a:gd name="connsiteX5" fmla="*/ 4013493 w 4040585"/>
                  <a:gd name="connsiteY5" fmla="*/ 270916 h 270916"/>
                  <a:gd name="connsiteX6" fmla="*/ 27092 w 4040585"/>
                  <a:gd name="connsiteY6" fmla="*/ 270916 h 270916"/>
                  <a:gd name="connsiteX7" fmla="*/ 0 w 4040585"/>
                  <a:gd name="connsiteY7" fmla="*/ 243824 h 270916"/>
                  <a:gd name="connsiteX8" fmla="*/ 0 w 4040585"/>
                  <a:gd name="connsiteY8" fmla="*/ 27092 h 270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40585" h="270916">
                    <a:moveTo>
                      <a:pt x="0" y="27092"/>
                    </a:moveTo>
                    <a:cubicBezTo>
                      <a:pt x="0" y="12130"/>
                      <a:pt x="12130" y="0"/>
                      <a:pt x="27092" y="0"/>
                    </a:cubicBezTo>
                    <a:lnTo>
                      <a:pt x="4013493" y="0"/>
                    </a:lnTo>
                    <a:cubicBezTo>
                      <a:pt x="4028455" y="0"/>
                      <a:pt x="4040585" y="12130"/>
                      <a:pt x="4040585" y="27092"/>
                    </a:cubicBezTo>
                    <a:lnTo>
                      <a:pt x="4040585" y="243824"/>
                    </a:lnTo>
                    <a:cubicBezTo>
                      <a:pt x="4040585" y="258786"/>
                      <a:pt x="4028455" y="270916"/>
                      <a:pt x="4013493" y="270916"/>
                    </a:cubicBezTo>
                    <a:lnTo>
                      <a:pt x="27092" y="270916"/>
                    </a:lnTo>
                    <a:cubicBezTo>
                      <a:pt x="12130" y="270916"/>
                      <a:pt x="0" y="258786"/>
                      <a:pt x="0" y="243824"/>
                    </a:cubicBezTo>
                    <a:lnTo>
                      <a:pt x="0" y="27092"/>
                    </a:lnTo>
                    <a:close/>
                  </a:path>
                </a:pathLst>
              </a:custGeom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38415" tIns="28255" rIns="38415" bIns="28255" numCol="1" spcCol="1270" anchor="ctr" anchorCtr="0">
                <a:noAutofit/>
              </a:bodyPr>
              <a:lstStyle/>
              <a:p>
                <a:pPr algn="ctr" defTabSz="711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600" dirty="0">
                    <a:solidFill>
                      <a:srgbClr val="000000"/>
                    </a:solidFill>
                  </a:rPr>
                  <a:t>Second-Gradient Continua</a:t>
                </a:r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C86D2ABF-D21F-95C6-5D53-B26DA54ACF56}"/>
                  </a:ext>
                </a:extLst>
              </p:cNvPr>
              <p:cNvSpPr/>
              <p:nvPr/>
            </p:nvSpPr>
            <p:spPr>
              <a:xfrm>
                <a:off x="8944930" y="5334000"/>
                <a:ext cx="2971788" cy="270916"/>
              </a:xfrm>
              <a:custGeom>
                <a:avLst/>
                <a:gdLst>
                  <a:gd name="connsiteX0" fmla="*/ 0 w 4040585"/>
                  <a:gd name="connsiteY0" fmla="*/ 27092 h 270916"/>
                  <a:gd name="connsiteX1" fmla="*/ 27092 w 4040585"/>
                  <a:gd name="connsiteY1" fmla="*/ 0 h 270916"/>
                  <a:gd name="connsiteX2" fmla="*/ 4013493 w 4040585"/>
                  <a:gd name="connsiteY2" fmla="*/ 0 h 270916"/>
                  <a:gd name="connsiteX3" fmla="*/ 4040585 w 4040585"/>
                  <a:gd name="connsiteY3" fmla="*/ 27092 h 270916"/>
                  <a:gd name="connsiteX4" fmla="*/ 4040585 w 4040585"/>
                  <a:gd name="connsiteY4" fmla="*/ 243824 h 270916"/>
                  <a:gd name="connsiteX5" fmla="*/ 4013493 w 4040585"/>
                  <a:gd name="connsiteY5" fmla="*/ 270916 h 270916"/>
                  <a:gd name="connsiteX6" fmla="*/ 27092 w 4040585"/>
                  <a:gd name="connsiteY6" fmla="*/ 270916 h 270916"/>
                  <a:gd name="connsiteX7" fmla="*/ 0 w 4040585"/>
                  <a:gd name="connsiteY7" fmla="*/ 243824 h 270916"/>
                  <a:gd name="connsiteX8" fmla="*/ 0 w 4040585"/>
                  <a:gd name="connsiteY8" fmla="*/ 27092 h 270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40585" h="270916">
                    <a:moveTo>
                      <a:pt x="0" y="27092"/>
                    </a:moveTo>
                    <a:cubicBezTo>
                      <a:pt x="0" y="12130"/>
                      <a:pt x="12130" y="0"/>
                      <a:pt x="27092" y="0"/>
                    </a:cubicBezTo>
                    <a:lnTo>
                      <a:pt x="4013493" y="0"/>
                    </a:lnTo>
                    <a:cubicBezTo>
                      <a:pt x="4028455" y="0"/>
                      <a:pt x="4040585" y="12130"/>
                      <a:pt x="4040585" y="27092"/>
                    </a:cubicBezTo>
                    <a:lnTo>
                      <a:pt x="4040585" y="243824"/>
                    </a:lnTo>
                    <a:cubicBezTo>
                      <a:pt x="4040585" y="258786"/>
                      <a:pt x="4028455" y="270916"/>
                      <a:pt x="4013493" y="270916"/>
                    </a:cubicBezTo>
                    <a:lnTo>
                      <a:pt x="27092" y="270916"/>
                    </a:lnTo>
                    <a:cubicBezTo>
                      <a:pt x="12130" y="270916"/>
                      <a:pt x="0" y="258786"/>
                      <a:pt x="0" y="243824"/>
                    </a:cubicBezTo>
                    <a:lnTo>
                      <a:pt x="0" y="27092"/>
                    </a:lnTo>
                    <a:close/>
                  </a:path>
                </a:pathLst>
              </a:custGeom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0" tIns="0" rIns="0" bIns="91440" numCol="1" spcCol="1270" anchor="ctr" anchorCtr="0">
                <a:noAutofit/>
              </a:bodyPr>
              <a:lstStyle/>
              <a:p>
                <a:pPr algn="ctr" defTabSz="7112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000" b="1" dirty="0"/>
                  <a:t>…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08371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0318DB-77E7-4F57-9034-3F58330CD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8987">
              <a:defRPr/>
            </a:pPr>
            <a:r>
              <a:rPr lang="it-IT" altLang="en-US" dirty="0">
                <a:solidFill>
                  <a:srgbClr val="822433"/>
                </a:solidFill>
                <a:latin typeface="Arial"/>
                <a:ea typeface="ＭＳ Ｐゴシック"/>
              </a:rPr>
              <a:t>Pagina </a:t>
            </a:r>
            <a:fld id="{2780327B-D601-4ACF-BB2C-9F603DCDF26D}" type="slidenum">
              <a:rPr lang="it-IT" altLang="en-US">
                <a:solidFill>
                  <a:srgbClr val="822433"/>
                </a:solidFill>
                <a:latin typeface="Arial"/>
                <a:ea typeface="ＭＳ Ｐゴシック"/>
              </a:rPr>
              <a:pPr defTabSz="1218987">
                <a:defRPr/>
              </a:pPr>
              <a:t>4</a:t>
            </a:fld>
            <a:endParaRPr lang="it-IT" altLang="en-US" dirty="0">
              <a:solidFill>
                <a:srgbClr val="822433"/>
              </a:solidFill>
              <a:latin typeface="Arial"/>
              <a:ea typeface="ＭＳ Ｐゴシック"/>
            </a:endParaRPr>
          </a:p>
        </p:txBody>
      </p:sp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1E71BA2C-2192-A59B-86CE-B522D81F25D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6901" y="3632200"/>
          <a:ext cx="144462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609336" imgH="241195" progId="Equation.DSMT4">
                  <p:embed/>
                </p:oleObj>
              </mc:Choice>
              <mc:Fallback>
                <p:oleObj name="Equation" r:id="rId3" imgW="609336" imgH="241195" progId="Equation.DSMT4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1E71BA2C-2192-A59B-86CE-B522D81F25D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901" y="3632200"/>
                        <a:ext cx="1444625" cy="533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" name="Rectangle 3">
            <a:extLst>
              <a:ext uri="{FF2B5EF4-FFF2-40B4-BE49-F238E27FC236}">
                <a16:creationId xmlns:a16="http://schemas.microsoft.com/office/drawing/2014/main" id="{93C80543-9A52-FD35-B2DB-1303123D3B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9" y="-2232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1218987"/>
            <a:endParaRPr lang="en-US" sz="2400" dirty="0">
              <a:solidFill>
                <a:srgbClr val="822433"/>
              </a:solidFill>
              <a:latin typeface="Arial"/>
              <a:ea typeface="ＭＳ Ｐゴシック"/>
            </a:endParaRPr>
          </a:p>
        </p:txBody>
      </p:sp>
      <p:sp>
        <p:nvSpPr>
          <p:cNvPr id="1035" name="Rectangle 4">
            <a:extLst>
              <a:ext uri="{FF2B5EF4-FFF2-40B4-BE49-F238E27FC236}">
                <a16:creationId xmlns:a16="http://schemas.microsoft.com/office/drawing/2014/main" id="{F7B0C7C3-2080-5984-288F-C4B6A886BA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9" y="702619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1218987"/>
            <a:endParaRPr lang="en-US" sz="2400" dirty="0">
              <a:solidFill>
                <a:srgbClr val="822433"/>
              </a:solidFill>
              <a:latin typeface="Arial"/>
              <a:ea typeface="ＭＳ Ｐゴシック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DC9D1777-38C9-4F8C-370E-710F013CAE07}"/>
              </a:ext>
            </a:extLst>
          </p:cNvPr>
          <p:cNvSpPr txBox="1">
            <a:spLocks/>
          </p:cNvSpPr>
          <p:nvPr/>
        </p:nvSpPr>
        <p:spPr bwMode="auto">
          <a:xfrm>
            <a:off x="612619" y="207501"/>
            <a:ext cx="10969943" cy="711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8224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defTabSz="1218987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Introduction</a:t>
            </a:r>
            <a:endParaRPr lang="en-US" dirty="0">
              <a:latin typeface="Arial"/>
              <a:ea typeface="ＭＳ Ｐゴシック"/>
            </a:endParaRPr>
          </a:p>
          <a:p>
            <a:pPr defTabSz="1218987"/>
            <a:r>
              <a:rPr lang="en-US" dirty="0">
                <a:latin typeface="FuturaStd-Book"/>
                <a:ea typeface="ＭＳ Ｐゴシック"/>
                <a:sym typeface="Wingdings" panose="05000000000000000000" pitchFamily="2" charset="2"/>
              </a:rPr>
              <a:t>Micropolar Theory</a:t>
            </a:r>
          </a:p>
          <a:p>
            <a:pPr defTabSz="1218987"/>
            <a:endParaRPr lang="en-US" dirty="0">
              <a:latin typeface="Arial"/>
              <a:ea typeface="ＭＳ Ｐゴシック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264ED489-C164-A5E4-48DE-E64F9424935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21792186"/>
                  </p:ext>
                </p:extLst>
              </p:nvPr>
            </p:nvGraphicFramePr>
            <p:xfrm>
              <a:off x="6758809" y="843578"/>
              <a:ext cx="2595261" cy="280035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44055">
                      <a:extLst>
                        <a:ext uri="{9D8B030D-6E8A-4147-A177-3AD203B41FA5}">
                          <a16:colId xmlns:a16="http://schemas.microsoft.com/office/drawing/2014/main" val="3198289525"/>
                        </a:ext>
                      </a:extLst>
                    </a:gridCol>
                    <a:gridCol w="2151206">
                      <a:extLst>
                        <a:ext uri="{9D8B030D-6E8A-4147-A177-3AD203B41FA5}">
                          <a16:colId xmlns:a16="http://schemas.microsoft.com/office/drawing/2014/main" val="2007165422"/>
                        </a:ext>
                      </a:extLst>
                    </a:gridCol>
                  </a:tblGrid>
                  <a:tr h="40005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800" b="1" i="1" dirty="0" smtClean="0">
                                    <a:solidFill>
                                      <a:srgbClr val="FF7F3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AdvPTimes"/>
                                  </a:rPr>
                                  <m:t>𝜱</m:t>
                                </m:r>
                              </m:oMath>
                            </m:oMathPara>
                          </a14:m>
                          <a:endParaRPr lang="en-US" sz="1600" b="1" dirty="0">
                            <a:solidFill>
                              <a:srgbClr val="FE54FE"/>
                            </a:solidFill>
                            <a:latin typeface="AdvPTimes"/>
                            <a:ea typeface="Calibri" panose="020F0502020204030204" pitchFamily="34" charset="0"/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solidFill>
                                <a:srgbClr val="FF7F3F"/>
                              </a:solidFill>
                              <a:latin typeface="AdvPTimes"/>
                              <a:ea typeface="Calibri" panose="020F0502020204030204" pitchFamily="34" charset="0"/>
                              <a:cs typeface="AdvPTimes"/>
                            </a:rPr>
                            <a:t>Micro-rotation</a:t>
                          </a: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30692571"/>
                      </a:ext>
                    </a:extLst>
                  </a:tr>
                  <a:tr h="40005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AdvPTimes"/>
                            </a:rPr>
                            <a:t>Nonsymmetric </a:t>
                          </a:r>
                          <a:r>
                            <a:rPr lang="en-GB" dirty="0">
                              <a:latin typeface="AdvPTimes"/>
                            </a:rPr>
                            <a:t>Strain</a:t>
                          </a:r>
                          <a:endParaRPr lang="en-US" dirty="0"/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45745676"/>
                      </a:ext>
                    </a:extLst>
                  </a:tr>
                  <a:tr h="40005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latin typeface="AdvPTimes"/>
                            </a:rPr>
                            <a:t>Curvature</a:t>
                          </a: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67781064"/>
                      </a:ext>
                    </a:extLst>
                  </a:tr>
                  <a:tr h="40005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AdvPTimes"/>
                            </a:rPr>
                            <a:t>Nonsymmetric</a:t>
                          </a:r>
                          <a:r>
                            <a:rPr lang="en-GB" dirty="0">
                              <a:latin typeface="AdvPTimes"/>
                            </a:rPr>
                            <a:t> Stress</a:t>
                          </a: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47206219"/>
                      </a:ext>
                    </a:extLst>
                  </a:tr>
                  <a:tr h="40005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latin typeface="AdvPTimes"/>
                            </a:rPr>
                            <a:t>Couple-stress</a:t>
                          </a: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53779422"/>
                      </a:ext>
                    </a:extLst>
                  </a:tr>
                  <a:tr h="40005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latin typeface="AdvPTimes"/>
                            </a:rPr>
                            <a:t>Body Force</a:t>
                          </a: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119985145"/>
                      </a:ext>
                    </a:extLst>
                  </a:tr>
                  <a:tr h="40005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latin typeface="AdvPTimes"/>
                            </a:rPr>
                            <a:t>Body Couple</a:t>
                          </a: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2735567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264ED489-C164-A5E4-48DE-E64F9424935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21792186"/>
                  </p:ext>
                </p:extLst>
              </p:nvPr>
            </p:nvGraphicFramePr>
            <p:xfrm>
              <a:off x="6758809" y="843578"/>
              <a:ext cx="2595261" cy="280035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44055">
                      <a:extLst>
                        <a:ext uri="{9D8B030D-6E8A-4147-A177-3AD203B41FA5}">
                          <a16:colId xmlns:a16="http://schemas.microsoft.com/office/drawing/2014/main" val="3198289525"/>
                        </a:ext>
                      </a:extLst>
                    </a:gridCol>
                    <a:gridCol w="2151206">
                      <a:extLst>
                        <a:ext uri="{9D8B030D-6E8A-4147-A177-3AD203B41FA5}">
                          <a16:colId xmlns:a16="http://schemas.microsoft.com/office/drawing/2014/main" val="2007165422"/>
                        </a:ext>
                      </a:extLst>
                    </a:gridCol>
                  </a:tblGrid>
                  <a:tr h="40005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370" t="-7576" r="-490411" b="-6121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solidFill>
                                <a:srgbClr val="FF7F3F"/>
                              </a:solidFill>
                              <a:latin typeface="AdvPTimes"/>
                              <a:ea typeface="Calibri" panose="020F0502020204030204" pitchFamily="34" charset="0"/>
                              <a:cs typeface="AdvPTimes"/>
                            </a:rPr>
                            <a:t>Micro-rotation</a:t>
                          </a: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30692571"/>
                      </a:ext>
                    </a:extLst>
                  </a:tr>
                  <a:tr h="40005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AdvPTimes"/>
                            </a:rPr>
                            <a:t>Nonsymmetric </a:t>
                          </a:r>
                          <a:r>
                            <a:rPr lang="en-GB" dirty="0">
                              <a:latin typeface="AdvPTimes"/>
                            </a:rPr>
                            <a:t>Strain</a:t>
                          </a:r>
                          <a:endParaRPr lang="en-US" dirty="0"/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45745676"/>
                      </a:ext>
                    </a:extLst>
                  </a:tr>
                  <a:tr h="40005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latin typeface="AdvPTimes"/>
                            </a:rPr>
                            <a:t>Curvature</a:t>
                          </a: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267781064"/>
                      </a:ext>
                    </a:extLst>
                  </a:tr>
                  <a:tr h="40005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AdvPTimes"/>
                            </a:rPr>
                            <a:t>Nonsymmetric</a:t>
                          </a:r>
                          <a:r>
                            <a:rPr lang="en-GB" dirty="0">
                              <a:latin typeface="AdvPTimes"/>
                            </a:rPr>
                            <a:t> Stress</a:t>
                          </a: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047206219"/>
                      </a:ext>
                    </a:extLst>
                  </a:tr>
                  <a:tr h="400050"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latin typeface="AdvPTimes"/>
                            </a:rPr>
                            <a:t>Couple-stress</a:t>
                          </a: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53779422"/>
                      </a:ext>
                    </a:extLst>
                  </a:tr>
                  <a:tr h="40005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latin typeface="AdvPTimes"/>
                            </a:rPr>
                            <a:t>Body Force</a:t>
                          </a: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119985145"/>
                      </a:ext>
                    </a:extLst>
                  </a:tr>
                  <a:tr h="40005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>
                              <a:latin typeface="AdvPTimes"/>
                            </a:rPr>
                            <a:t>Body Couple</a:t>
                          </a:r>
                        </a:p>
                      </a:txBody>
                      <a:tcP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127355677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31" name="Object 30">
            <a:extLst>
              <a:ext uri="{FF2B5EF4-FFF2-40B4-BE49-F238E27FC236}">
                <a16:creationId xmlns:a16="http://schemas.microsoft.com/office/drawing/2014/main" id="{99675586-11D7-B9B7-3523-052BE234D2D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0336630"/>
              </p:ext>
            </p:extLst>
          </p:nvPr>
        </p:nvGraphicFramePr>
        <p:xfrm>
          <a:off x="4116388" y="243840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914400" imgH="198720" progId="Equation.DSMT4">
                  <p:embed/>
                </p:oleObj>
              </mc:Choice>
              <mc:Fallback>
                <p:oleObj name="Equation" r:id="rId6" imgW="914400" imgH="198720" progId="Equation.DSMT4">
                  <p:embed/>
                  <p:pic>
                    <p:nvPicPr>
                      <p:cNvPr id="38" name="Object 37">
                        <a:extLst>
                          <a:ext uri="{FF2B5EF4-FFF2-40B4-BE49-F238E27FC236}">
                            <a16:creationId xmlns:a16="http://schemas.microsoft.com/office/drawing/2014/main" id="{18148B50-9BD3-F28E-4512-4D68793E2E9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116388" y="2438400"/>
                        <a:ext cx="914400" cy="198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2" name="Group 31">
            <a:extLst>
              <a:ext uri="{FF2B5EF4-FFF2-40B4-BE49-F238E27FC236}">
                <a16:creationId xmlns:a16="http://schemas.microsoft.com/office/drawing/2014/main" id="{870F6AD8-AA79-F6C4-E63F-89C2BDA37A47}"/>
              </a:ext>
            </a:extLst>
          </p:cNvPr>
          <p:cNvGrpSpPr/>
          <p:nvPr/>
        </p:nvGrpSpPr>
        <p:grpSpPr>
          <a:xfrm>
            <a:off x="6848475" y="1276350"/>
            <a:ext cx="360363" cy="2329498"/>
            <a:chOff x="7633714" y="1649798"/>
            <a:chExt cx="360363" cy="2329498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809D2FE8-59E0-341B-30C7-1D1CA2BF2411}"/>
                </a:ext>
              </a:extLst>
            </p:cNvPr>
            <p:cNvGrpSpPr/>
            <p:nvPr/>
          </p:nvGrpSpPr>
          <p:grpSpPr>
            <a:xfrm>
              <a:off x="7633714" y="2038736"/>
              <a:ext cx="360363" cy="1940560"/>
              <a:chOff x="4883942" y="3271382"/>
              <a:chExt cx="360363" cy="1940560"/>
            </a:xfrm>
          </p:grpSpPr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90A922EA-6426-F23F-5C81-2C5EE78F6788}"/>
                  </a:ext>
                </a:extLst>
              </p:cNvPr>
              <p:cNvGrpSpPr/>
              <p:nvPr/>
            </p:nvGrpSpPr>
            <p:grpSpPr>
              <a:xfrm>
                <a:off x="4885530" y="3271382"/>
                <a:ext cx="358775" cy="1125537"/>
                <a:chOff x="4885530" y="3271382"/>
                <a:chExt cx="358775" cy="1125537"/>
              </a:xfrm>
            </p:grpSpPr>
            <p:graphicFrame>
              <p:nvGraphicFramePr>
                <p:cNvPr id="45" name="Object 44">
                  <a:extLst>
                    <a:ext uri="{FF2B5EF4-FFF2-40B4-BE49-F238E27FC236}">
                      <a16:creationId xmlns:a16="http://schemas.microsoft.com/office/drawing/2014/main" id="{71FC2723-45B0-6E77-33CC-FE0D4B18F57F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543874118"/>
                    </p:ext>
                  </p:extLst>
                </p:nvPr>
              </p:nvGraphicFramePr>
              <p:xfrm>
                <a:off x="4898230" y="3271382"/>
                <a:ext cx="300037" cy="30003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Equation" r:id="rId8" imgW="164880" imgH="164880" progId="Equation.DSMT4">
                        <p:embed/>
                      </p:oleObj>
                    </mc:Choice>
                    <mc:Fallback>
                      <p:oleObj name="Equation" r:id="rId8" imgW="164880" imgH="164880" progId="Equation.DSMT4">
                        <p:embed/>
                        <p:pic>
                          <p:nvPicPr>
                            <p:cNvPr id="46" name="Object 45">
                              <a:extLst>
                                <a:ext uri="{FF2B5EF4-FFF2-40B4-BE49-F238E27FC236}">
                                  <a16:creationId xmlns:a16="http://schemas.microsoft.com/office/drawing/2014/main" id="{2F831DB0-4C08-BB1B-B73B-BEB13D8007E8}"/>
                                </a:ext>
                              </a:extLst>
                            </p:cNvPr>
                            <p:cNvPicPr/>
                            <p:nvPr/>
                          </p:nvPicPr>
                          <p:blipFill>
                            <a:blip r:embed="rId9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4898230" y="3271382"/>
                              <a:ext cx="300037" cy="300037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46" name="Object 45">
                  <a:extLst>
                    <a:ext uri="{FF2B5EF4-FFF2-40B4-BE49-F238E27FC236}">
                      <a16:creationId xmlns:a16="http://schemas.microsoft.com/office/drawing/2014/main" id="{1D654554-4863-1A90-0F93-0618BD896FB2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672787679"/>
                    </p:ext>
                  </p:extLst>
                </p:nvPr>
              </p:nvGraphicFramePr>
              <p:xfrm>
                <a:off x="4923630" y="3742869"/>
                <a:ext cx="250825" cy="27463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Equation" r:id="rId10" imgW="139680" imgH="152280" progId="Equation.DSMT4">
                        <p:embed/>
                      </p:oleObj>
                    </mc:Choice>
                    <mc:Fallback>
                      <p:oleObj name="Equation" r:id="rId10" imgW="139680" imgH="152280" progId="Equation.DSMT4">
                        <p:embed/>
                        <p:pic>
                          <p:nvPicPr>
                            <p:cNvPr id="47" name="Object 46">
                              <a:extLst>
                                <a:ext uri="{FF2B5EF4-FFF2-40B4-BE49-F238E27FC236}">
                                  <a16:creationId xmlns:a16="http://schemas.microsoft.com/office/drawing/2014/main" id="{6CE6EA13-11C2-D398-F262-40E600E7770D}"/>
                                </a:ext>
                              </a:extLst>
                            </p:cNvPr>
                            <p:cNvPicPr/>
                            <p:nvPr/>
                          </p:nvPicPr>
                          <p:blipFill>
                            <a:blip r:embed="rId11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4923630" y="3742869"/>
                              <a:ext cx="250825" cy="274638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47" name="Object 46">
                  <a:extLst>
                    <a:ext uri="{FF2B5EF4-FFF2-40B4-BE49-F238E27FC236}">
                      <a16:creationId xmlns:a16="http://schemas.microsoft.com/office/drawing/2014/main" id="{0E069E00-4F3B-0503-C684-CF5F00EC9064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802435699"/>
                    </p:ext>
                  </p:extLst>
                </p:nvPr>
              </p:nvGraphicFramePr>
              <p:xfrm>
                <a:off x="4885530" y="4106407"/>
                <a:ext cx="358775" cy="29051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Equation" r:id="rId12" imgW="203040" imgH="164880" progId="Equation.DSMT4">
                        <p:embed/>
                      </p:oleObj>
                    </mc:Choice>
                    <mc:Fallback>
                      <p:oleObj name="Equation" r:id="rId12" imgW="203040" imgH="164880" progId="Equation.DSMT4">
                        <p:embed/>
                        <p:pic>
                          <p:nvPicPr>
                            <p:cNvPr id="48" name="Object 47">
                              <a:extLst>
                                <a:ext uri="{FF2B5EF4-FFF2-40B4-BE49-F238E27FC236}">
                                  <a16:creationId xmlns:a16="http://schemas.microsoft.com/office/drawing/2014/main" id="{DCAF4BEE-0AA3-ACA0-DCD8-BC435C2080BF}"/>
                                </a:ext>
                              </a:extLst>
                            </p:cNvPr>
                            <p:cNvPicPr/>
                            <p:nvPr/>
                          </p:nvPicPr>
                          <p:blipFill>
                            <a:blip r:embed="rId13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4885530" y="4106407"/>
                              <a:ext cx="358775" cy="290512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aphicFrame>
            <p:nvGraphicFramePr>
              <p:cNvPr id="41" name="Object 40">
                <a:extLst>
                  <a:ext uri="{FF2B5EF4-FFF2-40B4-BE49-F238E27FC236}">
                    <a16:creationId xmlns:a16="http://schemas.microsoft.com/office/drawing/2014/main" id="{B2C9FA89-5867-BFEB-DDDB-EB9614E361D9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980745374"/>
                  </p:ext>
                </p:extLst>
              </p:nvPr>
            </p:nvGraphicFramePr>
            <p:xfrm>
              <a:off x="4883942" y="4523919"/>
              <a:ext cx="254000" cy="2746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14" imgW="152280" imgH="164880" progId="Equation.DSMT4">
                      <p:embed/>
                    </p:oleObj>
                  </mc:Choice>
                  <mc:Fallback>
                    <p:oleObj name="Equation" r:id="rId14" imgW="152280" imgH="164880" progId="Equation.DSMT4">
                      <p:embed/>
                      <p:pic>
                        <p:nvPicPr>
                          <p:cNvPr id="44" name="Object 43">
                            <a:extLst>
                              <a:ext uri="{FF2B5EF4-FFF2-40B4-BE49-F238E27FC236}">
                                <a16:creationId xmlns:a16="http://schemas.microsoft.com/office/drawing/2014/main" id="{59D94B77-ED21-EABE-2D6F-033D5EC7A345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15"/>
                          <a:stretch>
                            <a:fillRect/>
                          </a:stretch>
                        </p:blipFill>
                        <p:spPr>
                          <a:xfrm>
                            <a:off x="4883942" y="4523919"/>
                            <a:ext cx="254000" cy="274638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4" name="Object 43">
                <a:extLst>
                  <a:ext uri="{FF2B5EF4-FFF2-40B4-BE49-F238E27FC236}">
                    <a16:creationId xmlns:a16="http://schemas.microsoft.com/office/drawing/2014/main" id="{DCFC003B-334B-5B0E-07F5-D96546A156ED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668239469"/>
                  </p:ext>
                </p:extLst>
              </p:nvPr>
            </p:nvGraphicFramePr>
            <p:xfrm>
              <a:off x="4912518" y="4846182"/>
              <a:ext cx="266419" cy="36576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16" imgW="152280" imgH="203040" progId="Equation.DSMT4">
                      <p:embed/>
                    </p:oleObj>
                  </mc:Choice>
                  <mc:Fallback>
                    <p:oleObj name="Equation" r:id="rId16" imgW="152280" imgH="203040" progId="Equation.DSMT4">
                      <p:embed/>
                      <p:pic>
                        <p:nvPicPr>
                          <p:cNvPr id="45" name="Object 44">
                            <a:extLst>
                              <a:ext uri="{FF2B5EF4-FFF2-40B4-BE49-F238E27FC236}">
                                <a16:creationId xmlns:a16="http://schemas.microsoft.com/office/drawing/2014/main" id="{0DD68B78-DB30-541F-4965-F0E8D650A178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912518" y="4846182"/>
                            <a:ext cx="266419" cy="365760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39" name="Object 38">
              <a:extLst>
                <a:ext uri="{FF2B5EF4-FFF2-40B4-BE49-F238E27FC236}">
                  <a16:creationId xmlns:a16="http://schemas.microsoft.com/office/drawing/2014/main" id="{D69DA29E-C500-7DA4-9637-EB8BF381B8A7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48587730"/>
                </p:ext>
              </p:extLst>
            </p:nvPr>
          </p:nvGraphicFramePr>
          <p:xfrm>
            <a:off x="7633714" y="1649798"/>
            <a:ext cx="300038" cy="3270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8" imgW="152280" imgH="164880" progId="Equation.DSMT4">
                    <p:embed/>
                  </p:oleObj>
                </mc:Choice>
                <mc:Fallback>
                  <p:oleObj name="Equation" r:id="rId18" imgW="152280" imgH="164880" progId="Equation.DSMT4">
                    <p:embed/>
                    <p:pic>
                      <p:nvPicPr>
                        <p:cNvPr id="42" name="Object 41">
                          <a:extLst>
                            <a:ext uri="{FF2B5EF4-FFF2-40B4-BE49-F238E27FC236}">
                              <a16:creationId xmlns:a16="http://schemas.microsoft.com/office/drawing/2014/main" id="{9F6BDEFA-8D4C-3BFB-6769-560140FB2F76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9"/>
                        <a:stretch>
                          <a:fillRect/>
                        </a:stretch>
                      </p:blipFill>
                      <p:spPr>
                        <a:xfrm>
                          <a:off x="7633714" y="1649798"/>
                          <a:ext cx="300038" cy="3270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14238876-3E06-4902-8AC4-56434EB9A1E0}"/>
              </a:ext>
            </a:extLst>
          </p:cNvPr>
          <p:cNvSpPr txBox="1"/>
          <p:nvPr/>
        </p:nvSpPr>
        <p:spPr>
          <a:xfrm>
            <a:off x="7012782" y="4809178"/>
            <a:ext cx="4800600" cy="7017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Low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22433"/>
              </a:buClr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srgbClr val="000000"/>
                </a:solidFill>
                <a:latin typeface="FuturaStd-Book"/>
                <a:ea typeface="ＭＳ Ｐゴシック"/>
              </a:rPr>
              <a:t>New strain measure as </a:t>
            </a:r>
            <a:r>
              <a:rPr 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Std-Book"/>
                <a:ea typeface="ＭＳ Ｐゴシック"/>
              </a:rPr>
              <a:t>Curvature</a:t>
            </a:r>
            <a:r>
              <a:rPr lang="en-US" dirty="0">
                <a:solidFill>
                  <a:srgbClr val="000000"/>
                </a:solidFill>
                <a:latin typeface="FuturaStd-Book"/>
                <a:ea typeface="ＭＳ Ｐゴシック"/>
              </a:rPr>
              <a:t>.</a:t>
            </a:r>
          </a:p>
          <a:p>
            <a:pPr marL="342900" indent="-342900" algn="justLow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22433"/>
              </a:buClr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srgbClr val="000000"/>
                </a:solidFill>
                <a:latin typeface="FuturaStd-Book"/>
                <a:ea typeface="ＭＳ Ｐゴシック"/>
              </a:rPr>
              <a:t>New stress measure as </a:t>
            </a:r>
            <a:r>
              <a:rPr lang="en-US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Std-Book"/>
                <a:ea typeface="ＭＳ Ｐゴシック"/>
              </a:rPr>
              <a:t>Couple-stress</a:t>
            </a:r>
            <a:r>
              <a:rPr lang="en-US" dirty="0">
                <a:solidFill>
                  <a:srgbClr val="000000"/>
                </a:solidFill>
                <a:latin typeface="FuturaStd-Book"/>
                <a:ea typeface="ＭＳ Ｐゴシック"/>
              </a:rPr>
              <a:t>.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521936E-714F-D9F0-0E05-F5110C0D8252}"/>
              </a:ext>
            </a:extLst>
          </p:cNvPr>
          <p:cNvGrpSpPr/>
          <p:nvPr/>
        </p:nvGrpSpPr>
        <p:grpSpPr>
          <a:xfrm>
            <a:off x="638877" y="1267546"/>
            <a:ext cx="5985862" cy="3685565"/>
            <a:chOff x="44088" y="1787614"/>
            <a:chExt cx="5985862" cy="368556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Content Placeholder 2">
                  <a:extLst>
                    <a:ext uri="{FF2B5EF4-FFF2-40B4-BE49-F238E27FC236}">
                      <a16:creationId xmlns:a16="http://schemas.microsoft.com/office/drawing/2014/main" id="{9FFD9446-5A52-E3D2-42D7-AF62CBFF52E0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44088" y="1787614"/>
                  <a:ext cx="3869623" cy="10317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lvl1pPr marL="342900" indent="-3429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822433"/>
                    </a:buClr>
                    <a:buChar char="•"/>
                    <a:defRPr sz="2400" kern="1200">
                      <a:solidFill>
                        <a:srgbClr val="000000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42950" indent="-28575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000" kern="1200">
                      <a:solidFill>
                        <a:srgbClr val="000000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1600" kern="1200">
                      <a:solidFill>
                        <a:srgbClr val="000000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621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1400" kern="1200">
                      <a:solidFill>
                        <a:srgbClr val="000000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981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200" kern="1200">
                      <a:solidFill>
                        <a:srgbClr val="000000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indent="177800" algn="justLow">
                    <a:buFont typeface="Wingdings" panose="05000000000000000000" pitchFamily="2" charset="2"/>
                    <a:buChar char="§"/>
                  </a:pPr>
                  <a:endParaRPr lang="en-GB" sz="700" dirty="0">
                    <a:latin typeface="FuturaStd-Book"/>
                  </a:endParaRPr>
                </a:p>
                <a:p>
                  <a:pPr algn="justLow">
                    <a:buFont typeface="Wingdings" panose="05000000000000000000" pitchFamily="2" charset="2"/>
                    <a:buChar char="§"/>
                  </a:pPr>
                  <a:r>
                    <a:rPr lang="en-US" sz="2000" dirty="0">
                      <a:latin typeface="FuturaStd-Book"/>
                    </a:rPr>
                    <a:t>Degrees of Freedom: </a:t>
                  </a:r>
                  <a:r>
                    <a:rPr lang="en-US" sz="2000" b="1" dirty="0">
                      <a:latin typeface="FuturaStd-Book"/>
                    </a:rPr>
                    <a:t>U</a:t>
                  </a:r>
                  <a:r>
                    <a:rPr lang="en-US" sz="2000" dirty="0">
                      <a:latin typeface="FuturaStd-Book"/>
                    </a:rPr>
                    <a:t>, </a:t>
                  </a:r>
                  <a14:m>
                    <m:oMath xmlns:m="http://schemas.openxmlformats.org/officeDocument/2006/math">
                      <m:r>
                        <a:rPr lang="el-GR" sz="2000" b="1" i="1" dirty="0" smtClean="0">
                          <a:solidFill>
                            <a:srgbClr val="FF7F3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dvPTimes"/>
                        </a:rPr>
                        <m:t>𝜱</m:t>
                      </m:r>
                    </m:oMath>
                  </a14:m>
                  <a:endParaRPr lang="en-US" sz="1800" b="1" dirty="0">
                    <a:solidFill>
                      <a:srgbClr val="FE54FE"/>
                    </a:solidFill>
                    <a:latin typeface="AdvPTimes"/>
                    <a:ea typeface="Calibri" panose="020F0502020204030204" pitchFamily="34" charset="0"/>
                  </a:endParaRPr>
                </a:p>
                <a:p>
                  <a:pPr algn="justLow">
                    <a:buFont typeface="Wingdings" panose="05000000000000000000" pitchFamily="2" charset="2"/>
                    <a:buChar char="§"/>
                  </a:pPr>
                  <a:r>
                    <a:rPr lang="en-US" sz="2000" dirty="0">
                      <a:latin typeface="FuturaStd-Book"/>
                    </a:rPr>
                    <a:t>Kinematic Relations:</a:t>
                  </a:r>
                </a:p>
                <a:p>
                  <a:pPr algn="justLow">
                    <a:buFont typeface="Wingdings" panose="05000000000000000000" pitchFamily="2" charset="2"/>
                    <a:buChar char="§"/>
                  </a:pPr>
                  <a:endParaRPr lang="en-US" sz="2000" dirty="0">
                    <a:latin typeface="FuturaStd-Book"/>
                  </a:endParaRPr>
                </a:p>
                <a:p>
                  <a:pPr marL="0" indent="0" algn="justLow">
                    <a:buNone/>
                  </a:pPr>
                  <a:endParaRPr lang="en-US" sz="2000" dirty="0">
                    <a:latin typeface="FuturaStd-Book"/>
                  </a:endParaRPr>
                </a:p>
                <a:p>
                  <a:pPr algn="justLow">
                    <a:buFont typeface="Wingdings" panose="05000000000000000000" pitchFamily="2" charset="2"/>
                    <a:buChar char="§"/>
                  </a:pPr>
                  <a:r>
                    <a:rPr lang="en-US" sz="2000" dirty="0">
                      <a:latin typeface="FuturaStd-Book"/>
                    </a:rPr>
                    <a:t>Balance Equations:</a:t>
                  </a:r>
                </a:p>
                <a:p>
                  <a:pPr algn="justLow">
                    <a:buFont typeface="Wingdings" panose="05000000000000000000" pitchFamily="2" charset="2"/>
                    <a:buChar char="§"/>
                  </a:pPr>
                  <a:endParaRPr lang="en-US" sz="2000" dirty="0">
                    <a:latin typeface="FuturaStd-Book"/>
                  </a:endParaRPr>
                </a:p>
                <a:p>
                  <a:pPr marL="0" indent="0" algn="justLow">
                    <a:buNone/>
                  </a:pPr>
                  <a:endParaRPr lang="en-US" sz="2000" dirty="0">
                    <a:latin typeface="FuturaStd-Book"/>
                  </a:endParaRPr>
                </a:p>
                <a:p>
                  <a:pPr>
                    <a:buFont typeface="Wingdings" panose="05000000000000000000" pitchFamily="2" charset="2"/>
                    <a:buChar char="§"/>
                  </a:pPr>
                  <a:r>
                    <a:rPr lang="en-US" sz="2000" dirty="0">
                      <a:latin typeface="FuturaStd-Book"/>
                    </a:rPr>
                    <a:t>Constitutive Equations:</a:t>
                  </a:r>
                  <a:br>
                    <a:rPr lang="en-US" sz="2000" dirty="0">
                      <a:latin typeface="FuturaStd-Book"/>
                    </a:rPr>
                  </a:br>
                  <a:r>
                    <a:rPr lang="en-US" sz="2000" dirty="0">
                      <a:latin typeface="FuturaStd-Book"/>
                    </a:rPr>
                    <a:t>(Linear Elastic)</a:t>
                  </a:r>
                </a:p>
                <a:p>
                  <a:pPr algn="justLow">
                    <a:buFont typeface="Wingdings" panose="05000000000000000000" pitchFamily="2" charset="2"/>
                    <a:buChar char="§"/>
                  </a:pPr>
                  <a:endParaRPr lang="en-US" sz="2000" dirty="0">
                    <a:latin typeface="FuturaStd-Book"/>
                  </a:endParaRPr>
                </a:p>
                <a:p>
                  <a:pPr algn="justLow">
                    <a:buFont typeface="Wingdings" panose="05000000000000000000" pitchFamily="2" charset="2"/>
                    <a:buChar char="§"/>
                  </a:pPr>
                  <a:endParaRPr lang="en-US" sz="2000" dirty="0">
                    <a:latin typeface="FuturaStd-Book"/>
                  </a:endParaRPr>
                </a:p>
                <a:p>
                  <a:pPr algn="justLow">
                    <a:buFont typeface="Wingdings" panose="05000000000000000000" pitchFamily="2" charset="2"/>
                    <a:buChar char="§"/>
                  </a:pPr>
                  <a:endParaRPr lang="en-US" sz="2000" dirty="0">
                    <a:latin typeface="FuturaStd-Book"/>
                  </a:endParaRPr>
                </a:p>
                <a:p>
                  <a:pPr algn="justLow">
                    <a:buFont typeface="Wingdings" panose="05000000000000000000" pitchFamily="2" charset="2"/>
                    <a:buChar char="§"/>
                  </a:pPr>
                  <a:endParaRPr lang="en-US" sz="2000" dirty="0">
                    <a:latin typeface="FuturaStd-Book"/>
                  </a:endParaRPr>
                </a:p>
                <a:p>
                  <a:pPr algn="justLow">
                    <a:buFont typeface="Wingdings" panose="05000000000000000000" pitchFamily="2" charset="2"/>
                    <a:buChar char="§"/>
                  </a:pPr>
                  <a:endParaRPr lang="en-GB" sz="2000" dirty="0">
                    <a:latin typeface="FuturaStd-Book"/>
                  </a:endParaRPr>
                </a:p>
              </p:txBody>
            </p:sp>
          </mc:Choice>
          <mc:Fallback xmlns="">
            <p:sp>
              <p:nvSpPr>
                <p:cNvPr id="3" name="Content Placeholder 2">
                  <a:extLst>
                    <a:ext uri="{FF2B5EF4-FFF2-40B4-BE49-F238E27FC236}">
                      <a16:creationId xmlns:a16="http://schemas.microsoft.com/office/drawing/2014/main" id="{9FFD9446-5A52-E3D2-42D7-AF62CBFF52E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4088" y="1787614"/>
                  <a:ext cx="3869623" cy="1031787"/>
                </a:xfrm>
                <a:prstGeom prst="rect">
                  <a:avLst/>
                </a:prstGeom>
                <a:blipFill>
                  <a:blip r:embed="rId20"/>
                  <a:stretch>
                    <a:fillRect l="-1417" b="-243195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9F48F5B-B50B-94C0-5A04-0252888B5233}"/>
                </a:ext>
              </a:extLst>
            </p:cNvPr>
            <p:cNvGrpSpPr/>
            <p:nvPr/>
          </p:nvGrpSpPr>
          <p:grpSpPr>
            <a:xfrm>
              <a:off x="3025239" y="2353308"/>
              <a:ext cx="1813164" cy="914400"/>
              <a:chOff x="2928429" y="2395746"/>
              <a:chExt cx="1813164" cy="1066800"/>
            </a:xfrm>
          </p:grpSpPr>
          <mc:AlternateContent xmlns:mc="http://schemas.openxmlformats.org/markup-compatibility/2006" xmlns:a14="http://schemas.microsoft.com/office/drawing/2010/main">
            <mc:Choice Requires="a14">
              <p:graphicFrame>
                <p:nvGraphicFramePr>
                  <p:cNvPr id="19" name="Object 18">
                    <a:extLst>
                      <a:ext uri="{FF2B5EF4-FFF2-40B4-BE49-F238E27FC236}">
                        <a16:creationId xmlns:a16="http://schemas.microsoft.com/office/drawing/2014/main" id="{D5AC8E96-D830-578A-9EB7-554064AFA265}"/>
                      </a:ext>
                    </a:extLst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4070108400"/>
                      </p:ext>
                    </p:extLst>
                  </p:nvPr>
                </p:nvGraphicFramePr>
                <p:xfrm>
                  <a:off x="2933193" y="2395746"/>
                  <a:ext cx="1808400" cy="533400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name="Equation" r:id="rId21" imgW="1104840" imgH="241200" progId="Equation.DSMT4">
                          <p:embed/>
                        </p:oleObj>
                      </mc:Choice>
                      <mc:Fallback>
                        <p:oleObj name="Equation" r:id="rId21" imgW="1104840" imgH="241200" progId="Equation.DSMT4">
                          <p:embed/>
                          <p:pic>
                            <p:nvPicPr>
                              <p:cNvPr id="32" name="Object 31">
                                <a:extLst>
                                  <a:ext uri="{FF2B5EF4-FFF2-40B4-BE49-F238E27FC236}">
                                    <a16:creationId xmlns:a16="http://schemas.microsoft.com/office/drawing/2014/main" id="{E8211C90-1EEE-A305-F8C4-89C25BEEE473}"/>
                                  </a:ext>
                                </a:extLst>
                              </p:cNvPr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22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2933193" y="2395746"/>
                                <a:ext cx="1808400" cy="533400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Choice>
            <mc:Fallback xmlns="">
              <p:graphicFrame>
                <p:nvGraphicFramePr>
                  <p:cNvPr id="19" name="Object 18">
                    <a:extLst>
                      <a:ext uri="{FF2B5EF4-FFF2-40B4-BE49-F238E27FC236}">
                        <a16:creationId xmlns:a16="http://schemas.microsoft.com/office/drawing/2014/main" id="{D5AC8E96-D830-578A-9EB7-554064AFA265}"/>
                      </a:ext>
                    </a:extLst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4070108400"/>
                      </p:ext>
                    </p:extLst>
                  </p:nvPr>
                </p:nvGraphicFramePr>
                <p:xfrm>
                  <a:off x="2933193" y="2395746"/>
                  <a:ext cx="1808400" cy="533400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name="Equation" r:id="rId23" imgW="1104840" imgH="241200" progId="Equation.DSMT4">
                          <p:embed/>
                        </p:oleObj>
                      </mc:Choice>
                      <mc:Fallback>
                        <p:oleObj name="Equation" r:id="rId23" imgW="1104840" imgH="241200" progId="Equation.DSMT4">
                          <p:embed/>
                          <p:pic>
                            <p:nvPicPr>
                              <p:cNvPr id="32" name="Object 31">
                                <a:extLst>
                                  <a:ext uri="{FF2B5EF4-FFF2-40B4-BE49-F238E27FC236}">
                                    <a16:creationId xmlns:a16="http://schemas.microsoft.com/office/drawing/2014/main" id="{E8211C90-1EEE-A305-F8C4-89C25BEEE473}"/>
                                  </a:ext>
                                </a:extLst>
                              </p:cNvPr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24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2933193" y="2395746"/>
                                <a:ext cx="1808400" cy="533400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graphicFrame>
                <p:nvGraphicFramePr>
                  <p:cNvPr id="22" name="Object 21">
                    <a:extLst>
                      <a:ext uri="{FF2B5EF4-FFF2-40B4-BE49-F238E27FC236}">
                        <a16:creationId xmlns:a16="http://schemas.microsoft.com/office/drawing/2014/main" id="{A857C906-AC36-B61E-20FF-C870491FC1B8}"/>
                      </a:ext>
                    </a:extLst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2191628801"/>
                      </p:ext>
                    </p:extLst>
                  </p:nvPr>
                </p:nvGraphicFramePr>
                <p:xfrm>
                  <a:off x="2928429" y="2964071"/>
                  <a:ext cx="1309687" cy="498475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name="Equation" r:id="rId25" imgW="634680" imgH="241200" progId="Equation.DSMT4">
                          <p:embed/>
                        </p:oleObj>
                      </mc:Choice>
                      <mc:Fallback>
                        <p:oleObj name="Equation" r:id="rId25" imgW="634680" imgH="241200" progId="Equation.DSMT4">
                          <p:embed/>
                          <p:pic>
                            <p:nvPicPr>
                              <p:cNvPr id="33" name="Object 32">
                                <a:extLst>
                                  <a:ext uri="{FF2B5EF4-FFF2-40B4-BE49-F238E27FC236}">
                                    <a16:creationId xmlns:a16="http://schemas.microsoft.com/office/drawing/2014/main" id="{65272713-7014-002F-6038-6E78CFC0C72D}"/>
                                  </a:ext>
                                </a:extLst>
                              </p:cNvPr>
                              <p:cNvPicPr/>
                              <p:nvPr/>
                            </p:nvPicPr>
                            <p:blipFill>
                              <a:blip r:embed="rId26"/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2928429" y="2964071"/>
                                <a:ext cx="1309687" cy="498475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Choice>
            <mc:Fallback xmlns="">
              <p:graphicFrame>
                <p:nvGraphicFramePr>
                  <p:cNvPr id="22" name="Object 21">
                    <a:extLst>
                      <a:ext uri="{FF2B5EF4-FFF2-40B4-BE49-F238E27FC236}">
                        <a16:creationId xmlns:a16="http://schemas.microsoft.com/office/drawing/2014/main" id="{A857C906-AC36-B61E-20FF-C870491FC1B8}"/>
                      </a:ext>
                    </a:extLst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2191628801"/>
                      </p:ext>
                    </p:extLst>
                  </p:nvPr>
                </p:nvGraphicFramePr>
                <p:xfrm>
                  <a:off x="2928429" y="2964071"/>
                  <a:ext cx="1309687" cy="498475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name="Equation" r:id="rId27" imgW="634680" imgH="241200" progId="Equation.DSMT4">
                          <p:embed/>
                        </p:oleObj>
                      </mc:Choice>
                      <mc:Fallback>
                        <p:oleObj name="Equation" r:id="rId27" imgW="634680" imgH="241200" progId="Equation.DSMT4">
                          <p:embed/>
                          <p:pic>
                            <p:nvPicPr>
                              <p:cNvPr id="33" name="Object 32">
                                <a:extLst>
                                  <a:ext uri="{FF2B5EF4-FFF2-40B4-BE49-F238E27FC236}">
                                    <a16:creationId xmlns:a16="http://schemas.microsoft.com/office/drawing/2014/main" id="{65272713-7014-002F-6038-6E78CFC0C72D}"/>
                                  </a:ext>
                                </a:extLst>
                              </p:cNvPr>
                              <p:cNvPicPr/>
                              <p:nvPr/>
                            </p:nvPicPr>
                            <p:blipFill>
                              <a:blip r:embed="rId28"/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2928429" y="2964071"/>
                                <a:ext cx="1309687" cy="498475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Fallback>
          </mc:AlternateContent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834DF1FB-9443-06B4-C053-4DAE1682101F}"/>
                </a:ext>
              </a:extLst>
            </p:cNvPr>
            <p:cNvGrpSpPr/>
            <p:nvPr/>
          </p:nvGrpSpPr>
          <p:grpSpPr>
            <a:xfrm>
              <a:off x="2998251" y="3438809"/>
              <a:ext cx="2973387" cy="914400"/>
              <a:chOff x="2910000" y="4800368"/>
              <a:chExt cx="2444187" cy="920639"/>
            </a:xfrm>
          </p:grpSpPr>
          <mc:AlternateContent xmlns:mc="http://schemas.openxmlformats.org/markup-compatibility/2006" xmlns:a14="http://schemas.microsoft.com/office/drawing/2010/main">
            <mc:Choice Requires="a14">
              <p:graphicFrame>
                <p:nvGraphicFramePr>
                  <p:cNvPr id="27" name="Object 26">
                    <a:extLst>
                      <a:ext uri="{FF2B5EF4-FFF2-40B4-BE49-F238E27FC236}">
                        <a16:creationId xmlns:a16="http://schemas.microsoft.com/office/drawing/2014/main" id="{34702431-ABAA-B694-E323-72CB52621840}"/>
                      </a:ext>
                    </a:extLst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3089967467"/>
                      </p:ext>
                    </p:extLst>
                  </p:nvPr>
                </p:nvGraphicFramePr>
                <p:xfrm>
                  <a:off x="2923351" y="4800368"/>
                  <a:ext cx="1411288" cy="457200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name="Equation" r:id="rId29" imgW="761760" imgH="241200" progId="Equation.DSMT4">
                          <p:embed/>
                        </p:oleObj>
                      </mc:Choice>
                      <mc:Fallback>
                        <p:oleObj name="Equation" r:id="rId29" imgW="761760" imgH="241200" progId="Equation.DSMT4">
                          <p:embed/>
                          <p:pic>
                            <p:nvPicPr>
                              <p:cNvPr id="35" name="Object 34">
                                <a:extLst>
                                  <a:ext uri="{FF2B5EF4-FFF2-40B4-BE49-F238E27FC236}">
                                    <a16:creationId xmlns:a16="http://schemas.microsoft.com/office/drawing/2014/main" id="{0ADA2F5E-94A6-CC84-3A2A-82CE7C510B48}"/>
                                  </a:ext>
                                </a:extLst>
                              </p:cNvPr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30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2923351" y="4800368"/>
                                <a:ext cx="1411288" cy="457200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Choice>
            <mc:Fallback xmlns="">
              <p:graphicFrame>
                <p:nvGraphicFramePr>
                  <p:cNvPr id="27" name="Object 26">
                    <a:extLst>
                      <a:ext uri="{FF2B5EF4-FFF2-40B4-BE49-F238E27FC236}">
                        <a16:creationId xmlns:a16="http://schemas.microsoft.com/office/drawing/2014/main" id="{34702431-ABAA-B694-E323-72CB52621840}"/>
                      </a:ext>
                    </a:extLst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3089967467"/>
                      </p:ext>
                    </p:extLst>
                  </p:nvPr>
                </p:nvGraphicFramePr>
                <p:xfrm>
                  <a:off x="2923351" y="4800368"/>
                  <a:ext cx="1411288" cy="457200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name="Equation" r:id="rId31" imgW="761760" imgH="241200" progId="Equation.DSMT4">
                          <p:embed/>
                        </p:oleObj>
                      </mc:Choice>
                      <mc:Fallback>
                        <p:oleObj name="Equation" r:id="rId31" imgW="761760" imgH="241200" progId="Equation.DSMT4">
                          <p:embed/>
                          <p:pic>
                            <p:nvPicPr>
                              <p:cNvPr id="35" name="Object 34">
                                <a:extLst>
                                  <a:ext uri="{FF2B5EF4-FFF2-40B4-BE49-F238E27FC236}">
                                    <a16:creationId xmlns:a16="http://schemas.microsoft.com/office/drawing/2014/main" id="{0ADA2F5E-94A6-CC84-3A2A-82CE7C510B48}"/>
                                  </a:ext>
                                </a:extLst>
                              </p:cNvPr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32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2923351" y="4800368"/>
                                <a:ext cx="1411288" cy="457200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graphicFrame>
                <p:nvGraphicFramePr>
                  <p:cNvPr id="28" name="Object 27">
                    <a:extLst>
                      <a:ext uri="{FF2B5EF4-FFF2-40B4-BE49-F238E27FC236}">
                        <a16:creationId xmlns:a16="http://schemas.microsoft.com/office/drawing/2014/main" id="{1DCE6812-2E1E-5DAF-0CD2-33B95573654F}"/>
                      </a:ext>
                    </a:extLst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44304572"/>
                      </p:ext>
                    </p:extLst>
                  </p:nvPr>
                </p:nvGraphicFramePr>
                <p:xfrm>
                  <a:off x="2910000" y="5264271"/>
                  <a:ext cx="2444187" cy="456736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name="Equation" r:id="rId33" imgW="1333440" imgH="241200" progId="Equation.DSMT4">
                          <p:embed/>
                        </p:oleObj>
                      </mc:Choice>
                      <mc:Fallback>
                        <p:oleObj name="Equation" r:id="rId33" imgW="1333440" imgH="241200" progId="Equation.DSMT4">
                          <p:embed/>
                          <p:pic>
                            <p:nvPicPr>
                              <p:cNvPr id="36" name="Object 35">
                                <a:extLst>
                                  <a:ext uri="{FF2B5EF4-FFF2-40B4-BE49-F238E27FC236}">
                                    <a16:creationId xmlns:a16="http://schemas.microsoft.com/office/drawing/2014/main" id="{6310195E-5158-573E-CB95-DCD7701DFD8B}"/>
                                  </a:ext>
                                </a:extLst>
                              </p:cNvPr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34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2910000" y="5264271"/>
                                <a:ext cx="2444187" cy="456736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Choice>
            <mc:Fallback xmlns="">
              <p:graphicFrame>
                <p:nvGraphicFramePr>
                  <p:cNvPr id="28" name="Object 27">
                    <a:extLst>
                      <a:ext uri="{FF2B5EF4-FFF2-40B4-BE49-F238E27FC236}">
                        <a16:creationId xmlns:a16="http://schemas.microsoft.com/office/drawing/2014/main" id="{1DCE6812-2E1E-5DAF-0CD2-33B95573654F}"/>
                      </a:ext>
                    </a:extLst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44304572"/>
                      </p:ext>
                    </p:extLst>
                  </p:nvPr>
                </p:nvGraphicFramePr>
                <p:xfrm>
                  <a:off x="2910000" y="5264271"/>
                  <a:ext cx="2444187" cy="456736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name="Equation" r:id="rId35" imgW="1333440" imgH="241200" progId="Equation.DSMT4">
                          <p:embed/>
                        </p:oleObj>
                      </mc:Choice>
                      <mc:Fallback>
                        <p:oleObj name="Equation" r:id="rId35" imgW="1333440" imgH="241200" progId="Equation.DSMT4">
                          <p:embed/>
                          <p:pic>
                            <p:nvPicPr>
                              <p:cNvPr id="36" name="Object 35">
                                <a:extLst>
                                  <a:ext uri="{FF2B5EF4-FFF2-40B4-BE49-F238E27FC236}">
                                    <a16:creationId xmlns:a16="http://schemas.microsoft.com/office/drawing/2014/main" id="{6310195E-5158-573E-CB95-DCD7701DFD8B}"/>
                                  </a:ext>
                                </a:extLst>
                              </p:cNvPr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36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2910000" y="5264271"/>
                                <a:ext cx="2444187" cy="456736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29" name="Object 28">
                  <a:extLst>
                    <a:ext uri="{FF2B5EF4-FFF2-40B4-BE49-F238E27FC236}">
                      <a16:creationId xmlns:a16="http://schemas.microsoft.com/office/drawing/2014/main" id="{5FB599DD-EFE3-C0E7-54B4-F39AC8F80738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069565824"/>
                    </p:ext>
                  </p:extLst>
                </p:nvPr>
              </p:nvGraphicFramePr>
              <p:xfrm>
                <a:off x="3313664" y="4558779"/>
                <a:ext cx="2601781" cy="914400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name="Equation" r:id="rId37" imgW="1371600" imgH="482400" progId="Equation.DSMT4">
                        <p:embed/>
                      </p:oleObj>
                    </mc:Choice>
                    <mc:Fallback>
                      <p:oleObj name="Equation" r:id="rId37" imgW="1371600" imgH="482400" progId="Equation.DSMT4">
                        <p:embed/>
                        <p:pic>
                          <p:nvPicPr>
                            <p:cNvPr id="37" name="Object 36">
                              <a:extLst>
                                <a:ext uri="{FF2B5EF4-FFF2-40B4-BE49-F238E27FC236}">
                                  <a16:creationId xmlns:a16="http://schemas.microsoft.com/office/drawing/2014/main" id="{DB583B38-1BA7-A482-D89F-753D0B4995BC}"/>
                                </a:ext>
                              </a:extLst>
                            </p:cNvPr>
                            <p:cNvPicPr/>
                            <p:nvPr/>
                          </p:nvPicPr>
                          <p:blipFill>
                            <a:blip r:embed="rId38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3313664" y="4558779"/>
                              <a:ext cx="2601781" cy="914400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29" name="Object 28">
                  <a:extLst>
                    <a:ext uri="{FF2B5EF4-FFF2-40B4-BE49-F238E27FC236}">
                      <a16:creationId xmlns:a16="http://schemas.microsoft.com/office/drawing/2014/main" id="{5FB599DD-EFE3-C0E7-54B4-F39AC8F80738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069565824"/>
                    </p:ext>
                  </p:extLst>
                </p:nvPr>
              </p:nvGraphicFramePr>
              <p:xfrm>
                <a:off x="3313664" y="4558779"/>
                <a:ext cx="2601781" cy="914400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name="Equation" r:id="rId39" imgW="1371600" imgH="482400" progId="Equation.DSMT4">
                        <p:embed/>
                      </p:oleObj>
                    </mc:Choice>
                    <mc:Fallback>
                      <p:oleObj name="Equation" r:id="rId39" imgW="1371600" imgH="482400" progId="Equation.DSMT4">
                        <p:embed/>
                        <p:pic>
                          <p:nvPicPr>
                            <p:cNvPr id="37" name="Object 36">
                              <a:extLst>
                                <a:ext uri="{FF2B5EF4-FFF2-40B4-BE49-F238E27FC236}">
                                  <a16:creationId xmlns:a16="http://schemas.microsoft.com/office/drawing/2014/main" id="{DB583B38-1BA7-A482-D89F-753D0B4995BC}"/>
                                </a:ext>
                              </a:extLst>
                            </p:cNvPr>
                            <p:cNvPicPr/>
                            <p:nvPr/>
                          </p:nvPicPr>
                          <p:blipFill>
                            <a:blip r:embed="rId40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3313664" y="4558779"/>
                              <a:ext cx="2601781" cy="914400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F22D76E9-C530-4C6C-E615-F785CA1BC9D6}"/>
                </a:ext>
              </a:extLst>
            </p:cNvPr>
            <p:cNvCxnSpPr/>
            <p:nvPr/>
          </p:nvCxnSpPr>
          <p:spPr bwMode="auto">
            <a:xfrm>
              <a:off x="177790" y="3421863"/>
              <a:ext cx="585216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2A9DB474-ABB5-BDCD-A5DA-6C0F350AB88E}"/>
                </a:ext>
              </a:extLst>
            </p:cNvPr>
            <p:cNvCxnSpPr/>
            <p:nvPr/>
          </p:nvCxnSpPr>
          <p:spPr bwMode="auto">
            <a:xfrm>
              <a:off x="169323" y="4524911"/>
              <a:ext cx="5852160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A8768A37-DA03-4D16-1DBF-2E64D795844E}"/>
              </a:ext>
            </a:extLst>
          </p:cNvPr>
          <p:cNvPicPr>
            <a:picLocks noChangeAspect="1"/>
          </p:cNvPicPr>
          <p:nvPr/>
        </p:nvPicPr>
        <p:blipFill>
          <a:blip r:embed="rId4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23" t="-1659" r="-1961" b="-2327"/>
          <a:stretch/>
        </p:blipFill>
        <p:spPr>
          <a:xfrm>
            <a:off x="9411987" y="732459"/>
            <a:ext cx="2830211" cy="27432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99675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641B9E-E857-A88D-1184-F64849FDB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6913" y="6148388"/>
            <a:ext cx="2539339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it-IT" altLang="en-US" dirty="0"/>
              <a:t>Pagina </a:t>
            </a:r>
            <a:fld id="{2780327B-D601-4ACF-BB2C-9F603DCDF26D}" type="slidenum">
              <a:rPr lang="it-IT" altLang="en-US" smtClean="0"/>
              <a:pPr>
                <a:defRPr/>
              </a:pPr>
              <a:t>5</a:t>
            </a:fld>
            <a:endParaRPr lang="it-IT" alt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9D6FF4E-F763-420F-AE01-2ED3396E2759}"/>
              </a:ext>
            </a:extLst>
          </p:cNvPr>
          <p:cNvSpPr txBox="1">
            <a:spLocks/>
          </p:cNvSpPr>
          <p:nvPr/>
        </p:nvSpPr>
        <p:spPr bwMode="auto">
          <a:xfrm>
            <a:off x="612619" y="207501"/>
            <a:ext cx="10969943" cy="711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8224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Methodology</a:t>
            </a:r>
            <a:endParaRPr lang="en-US" dirty="0"/>
          </a:p>
          <a:p>
            <a:r>
              <a:rPr lang="en-US" dirty="0"/>
              <a:t>2D Tetragonal Micropolar Model for Porous Plate</a:t>
            </a:r>
          </a:p>
          <a:p>
            <a:endParaRPr lang="en-US" dirty="0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AAFE30C-CCB7-7B77-2BAA-05CD624E48D2}"/>
              </a:ext>
            </a:extLst>
          </p:cNvPr>
          <p:cNvGrpSpPr/>
          <p:nvPr/>
        </p:nvGrpSpPr>
        <p:grpSpPr>
          <a:xfrm>
            <a:off x="8127523" y="3695800"/>
            <a:ext cx="4058073" cy="2638256"/>
            <a:chOff x="4279900" y="3349625"/>
            <a:chExt cx="4575171" cy="2974435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9F643FD1-A148-FAB6-6A13-DF5DE160F3EC}"/>
                </a:ext>
              </a:extLst>
            </p:cNvPr>
            <p:cNvGrpSpPr/>
            <p:nvPr/>
          </p:nvGrpSpPr>
          <p:grpSpPr>
            <a:xfrm>
              <a:off x="4279900" y="3349625"/>
              <a:ext cx="4575171" cy="2974435"/>
              <a:chOff x="4310030" y="3245806"/>
              <a:chExt cx="4743457" cy="3083837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4F1DB8B9-B179-C083-6BA7-5EAE5AE91631}"/>
                  </a:ext>
                </a:extLst>
              </p:cNvPr>
              <p:cNvSpPr/>
              <p:nvPr/>
            </p:nvSpPr>
            <p:spPr bwMode="auto">
              <a:xfrm>
                <a:off x="7537985" y="5136570"/>
                <a:ext cx="1442162" cy="838200"/>
              </a:xfrm>
              <a:prstGeom prst="rect">
                <a:avLst/>
              </a:prstGeom>
              <a:solidFill>
                <a:srgbClr val="F8E4E7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00" dirty="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1A07DFBE-1960-ACE1-EB2D-6DE2B55B9423}"/>
                  </a:ext>
                </a:extLst>
              </p:cNvPr>
              <p:cNvSpPr/>
              <p:nvPr/>
            </p:nvSpPr>
            <p:spPr bwMode="auto">
              <a:xfrm>
                <a:off x="4379975" y="3307770"/>
                <a:ext cx="3146027" cy="18288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00" dirty="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endParaRP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B57BBEA-D116-B5E9-781F-AA1FE3E9CB09}"/>
                  </a:ext>
                </a:extLst>
              </p:cNvPr>
              <p:cNvSpPr txBox="1"/>
              <p:nvPr/>
            </p:nvSpPr>
            <p:spPr>
              <a:xfrm>
                <a:off x="5423703" y="3352012"/>
                <a:ext cx="2057399" cy="183476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9600" dirty="0">
                    <a:ln w="0"/>
                    <a:solidFill>
                      <a:srgbClr val="FFFFCC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A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801BD0A-26B3-6CAF-0D50-90B43F620294}"/>
                  </a:ext>
                </a:extLst>
              </p:cNvPr>
              <p:cNvSpPr txBox="1"/>
              <p:nvPr/>
            </p:nvSpPr>
            <p:spPr>
              <a:xfrm>
                <a:off x="7819825" y="4926588"/>
                <a:ext cx="1215561" cy="140305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7200" dirty="0">
                    <a:ln w="0"/>
                    <a:solidFill>
                      <a:srgbClr val="F8E4E7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D</a:t>
                </a:r>
              </a:p>
            </p:txBody>
          </p:sp>
          <p:graphicFrame>
            <p:nvGraphicFramePr>
              <p:cNvPr id="5" name="Object 4">
                <a:extLst>
                  <a:ext uri="{FF2B5EF4-FFF2-40B4-BE49-F238E27FC236}">
                    <a16:creationId xmlns:a16="http://schemas.microsoft.com/office/drawing/2014/main" id="{F518F118-D1AF-95CF-043B-F8665C08D9B5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310030" y="3245806"/>
              <a:ext cx="4743457" cy="279143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3" imgW="2374560" imgH="1396800" progId="Equation.DSMT4">
                      <p:embed/>
                    </p:oleObj>
                  </mc:Choice>
                  <mc:Fallback>
                    <p:oleObj name="Equation" r:id="rId3" imgW="2374560" imgH="1396800" progId="Equation.DSMT4">
                      <p:embed/>
                      <p:pic>
                        <p:nvPicPr>
                          <p:cNvPr id="5" name="Object 4">
                            <a:extLst>
                              <a:ext uri="{FF2B5EF4-FFF2-40B4-BE49-F238E27FC236}">
                                <a16:creationId xmlns:a16="http://schemas.microsoft.com/office/drawing/2014/main" id="{F518F118-D1AF-95CF-043B-F8665C08D9B5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4"/>
                          <a:stretch>
                            <a:fillRect/>
                          </a:stretch>
                        </p:blipFill>
                        <p:spPr>
                          <a:xfrm>
                            <a:off x="4310030" y="3245806"/>
                            <a:ext cx="4743457" cy="2791431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7A293C96-D7E1-8C2A-5F05-B679A3322EAA}"/>
                </a:ext>
              </a:extLst>
            </p:cNvPr>
            <p:cNvGrpSpPr/>
            <p:nvPr/>
          </p:nvGrpSpPr>
          <p:grpSpPr>
            <a:xfrm>
              <a:off x="4418012" y="3444951"/>
              <a:ext cx="3539264" cy="2112569"/>
              <a:chOff x="4418012" y="3444951"/>
              <a:chExt cx="3539264" cy="2112569"/>
            </a:xfrm>
          </p:grpSpPr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8E25AEE4-5F5F-4C74-A547-AD09BED5754B}"/>
                  </a:ext>
                </a:extLst>
              </p:cNvPr>
              <p:cNvSpPr/>
              <p:nvPr/>
            </p:nvSpPr>
            <p:spPr bwMode="auto">
              <a:xfrm>
                <a:off x="4418012" y="3444951"/>
                <a:ext cx="533400" cy="365049"/>
              </a:xfrm>
              <a:prstGeom prst="roundRect">
                <a:avLst/>
              </a:prstGeom>
              <a:no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900" dirty="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endParaRPr>
              </a:p>
            </p:txBody>
          </p:sp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A5C78D25-3440-E494-E76F-B38D54B5D332}"/>
                  </a:ext>
                </a:extLst>
              </p:cNvPr>
              <p:cNvSpPr/>
              <p:nvPr/>
            </p:nvSpPr>
            <p:spPr bwMode="auto">
              <a:xfrm>
                <a:off x="5154658" y="3444951"/>
                <a:ext cx="533400" cy="365049"/>
              </a:xfrm>
              <a:prstGeom prst="roundRect">
                <a:avLst/>
              </a:prstGeom>
              <a:no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900" dirty="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endParaRPr>
              </a:p>
            </p:txBody>
          </p:sp>
          <p:sp>
            <p:nvSpPr>
              <p:cNvPr id="51" name="Rectangle: Rounded Corners 50">
                <a:extLst>
                  <a:ext uri="{FF2B5EF4-FFF2-40B4-BE49-F238E27FC236}">
                    <a16:creationId xmlns:a16="http://schemas.microsoft.com/office/drawing/2014/main" id="{CEC32A06-1948-2351-A8B4-E914CD9014EE}"/>
                  </a:ext>
                </a:extLst>
              </p:cNvPr>
              <p:cNvSpPr/>
              <p:nvPr/>
            </p:nvSpPr>
            <p:spPr bwMode="auto">
              <a:xfrm>
                <a:off x="5942012" y="4322649"/>
                <a:ext cx="533400" cy="365049"/>
              </a:xfrm>
              <a:prstGeom prst="roundRect">
                <a:avLst/>
              </a:prstGeom>
              <a:no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900" dirty="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endParaRPr>
              </a:p>
            </p:txBody>
          </p:sp>
          <p:sp>
            <p:nvSpPr>
              <p:cNvPr id="52" name="Rectangle: Rounded Corners 51">
                <a:extLst>
                  <a:ext uri="{FF2B5EF4-FFF2-40B4-BE49-F238E27FC236}">
                    <a16:creationId xmlns:a16="http://schemas.microsoft.com/office/drawing/2014/main" id="{218137D5-C1A8-6A77-9461-A344364D306C}"/>
                  </a:ext>
                </a:extLst>
              </p:cNvPr>
              <p:cNvSpPr/>
              <p:nvPr/>
            </p:nvSpPr>
            <p:spPr bwMode="auto">
              <a:xfrm>
                <a:off x="6674214" y="4322648"/>
                <a:ext cx="533400" cy="365049"/>
              </a:xfrm>
              <a:prstGeom prst="roundRect">
                <a:avLst/>
              </a:prstGeom>
              <a:no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900" dirty="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endParaRPr>
              </a:p>
            </p:txBody>
          </p:sp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B42BBBF8-D9FA-B283-D55E-5FADE48E5217}"/>
                  </a:ext>
                </a:extLst>
              </p:cNvPr>
              <p:cNvSpPr/>
              <p:nvPr/>
            </p:nvSpPr>
            <p:spPr bwMode="auto">
              <a:xfrm>
                <a:off x="7423876" y="5201707"/>
                <a:ext cx="533400" cy="355813"/>
              </a:xfrm>
              <a:prstGeom prst="roundRect">
                <a:avLst/>
              </a:prstGeom>
              <a:no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900" dirty="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endParaRPr>
              </a:p>
            </p:txBody>
          </p: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7AF6688-3873-6A95-AE4A-323DFB73D8B2}"/>
              </a:ext>
            </a:extLst>
          </p:cNvPr>
          <p:cNvGrpSpPr/>
          <p:nvPr/>
        </p:nvGrpSpPr>
        <p:grpSpPr>
          <a:xfrm>
            <a:off x="43272" y="3534317"/>
            <a:ext cx="8071716" cy="2524787"/>
            <a:chOff x="77394" y="3327527"/>
            <a:chExt cx="8622184" cy="2696970"/>
          </a:xfrm>
        </p:grpSpPr>
        <p:sp>
          <p:nvSpPr>
            <p:cNvPr id="27" name="Callout: Right Arrow 26">
              <a:extLst>
                <a:ext uri="{FF2B5EF4-FFF2-40B4-BE49-F238E27FC236}">
                  <a16:creationId xmlns:a16="http://schemas.microsoft.com/office/drawing/2014/main" id="{620C1E48-F6AA-9DC1-8DA6-2A1BE117C2CC}"/>
                </a:ext>
              </a:extLst>
            </p:cNvPr>
            <p:cNvSpPr/>
            <p:nvPr/>
          </p:nvSpPr>
          <p:spPr bwMode="auto">
            <a:xfrm>
              <a:off x="1034273" y="3345947"/>
              <a:ext cx="7665305" cy="2630992"/>
            </a:xfrm>
            <a:prstGeom prst="rightArrowCallout">
              <a:avLst>
                <a:gd name="adj1" fmla="val 78367"/>
                <a:gd name="adj2" fmla="val 50000"/>
                <a:gd name="adj3" fmla="val 25000"/>
                <a:gd name="adj4" fmla="val 60809"/>
              </a:avLst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3B544D44-7226-B1EC-E699-331106C83994}"/>
                </a:ext>
              </a:extLst>
            </p:cNvPr>
            <p:cNvGrpSpPr/>
            <p:nvPr/>
          </p:nvGrpSpPr>
          <p:grpSpPr>
            <a:xfrm>
              <a:off x="77394" y="3327527"/>
              <a:ext cx="6348159" cy="2696970"/>
              <a:chOff x="2908301" y="776288"/>
              <a:chExt cx="6569075" cy="2790825"/>
            </a:xfrm>
          </p:grpSpPr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ADD9CBBA-26A6-A3CD-6945-F31DCC7432ED}"/>
                  </a:ext>
                </a:extLst>
              </p:cNvPr>
              <p:cNvSpPr/>
              <p:nvPr/>
            </p:nvSpPr>
            <p:spPr bwMode="auto">
              <a:xfrm>
                <a:off x="3014764" y="2667000"/>
                <a:ext cx="621792" cy="838200"/>
              </a:xfrm>
              <a:prstGeom prst="rect">
                <a:avLst/>
              </a:prstGeom>
              <a:solidFill>
                <a:srgbClr val="F8E4E7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00" dirty="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endParaRPr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9FC0EEAC-E760-A253-FE31-DB71863FC0A9}"/>
                  </a:ext>
                </a:extLst>
              </p:cNvPr>
              <p:cNvSpPr/>
              <p:nvPr/>
            </p:nvSpPr>
            <p:spPr bwMode="auto">
              <a:xfrm>
                <a:off x="7161212" y="2667000"/>
                <a:ext cx="1535316" cy="838200"/>
              </a:xfrm>
              <a:prstGeom prst="rect">
                <a:avLst/>
              </a:prstGeom>
              <a:solidFill>
                <a:srgbClr val="F8E4E7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00" dirty="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endParaRPr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E5A80360-3E2C-AD9B-FBCF-1734F75E26C1}"/>
                  </a:ext>
                </a:extLst>
              </p:cNvPr>
              <p:cNvSpPr/>
              <p:nvPr/>
            </p:nvSpPr>
            <p:spPr bwMode="auto">
              <a:xfrm>
                <a:off x="8761412" y="2679700"/>
                <a:ext cx="609600" cy="838200"/>
              </a:xfrm>
              <a:prstGeom prst="rect">
                <a:avLst/>
              </a:prstGeom>
              <a:solidFill>
                <a:srgbClr val="F8E4E7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00" dirty="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endParaRPr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DC3C6261-255F-79C6-BABA-1AFF96C42091}"/>
                  </a:ext>
                </a:extLst>
              </p:cNvPr>
              <p:cNvSpPr/>
              <p:nvPr/>
            </p:nvSpPr>
            <p:spPr bwMode="auto">
              <a:xfrm>
                <a:off x="8761412" y="838200"/>
                <a:ext cx="609600" cy="18288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00" dirty="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endParaRPr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3A380A81-BC33-8021-D700-7CE5E90B0912}"/>
                  </a:ext>
                </a:extLst>
              </p:cNvPr>
              <p:cNvSpPr/>
              <p:nvPr/>
            </p:nvSpPr>
            <p:spPr bwMode="auto">
              <a:xfrm>
                <a:off x="2978282" y="850900"/>
                <a:ext cx="658855" cy="18288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00" dirty="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endParaRPr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ADDA58B1-02B4-2315-A2B3-3BA9DB3A65DE}"/>
                  </a:ext>
                </a:extLst>
              </p:cNvPr>
              <p:cNvSpPr/>
              <p:nvPr/>
            </p:nvSpPr>
            <p:spPr bwMode="auto">
              <a:xfrm>
                <a:off x="3968884" y="838200"/>
                <a:ext cx="3191747" cy="18288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900" dirty="0"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endParaRP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E147D33D-BA1D-2D35-BBBE-FD973AFCFC57}"/>
                  </a:ext>
                </a:extLst>
              </p:cNvPr>
              <p:cNvSpPr txBox="1"/>
              <p:nvPr/>
            </p:nvSpPr>
            <p:spPr>
              <a:xfrm>
                <a:off x="5103812" y="838200"/>
                <a:ext cx="2057399" cy="173505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9600" dirty="0">
                    <a:ln w="0"/>
                    <a:solidFill>
                      <a:srgbClr val="FFFFCC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A</a:t>
                </a:r>
              </a:p>
            </p:txBody>
          </p:sp>
          <p:graphicFrame>
            <p:nvGraphicFramePr>
              <p:cNvPr id="64" name="Object 63">
                <a:extLst>
                  <a:ext uri="{FF2B5EF4-FFF2-40B4-BE49-F238E27FC236}">
                    <a16:creationId xmlns:a16="http://schemas.microsoft.com/office/drawing/2014/main" id="{9C70967E-4B7E-9EA7-0780-1F4B092313D7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908301" y="776288"/>
              <a:ext cx="6569075" cy="27908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5" imgW="3288960" imgH="1396800" progId="Equation.DSMT4">
                      <p:embed/>
                    </p:oleObj>
                  </mc:Choice>
                  <mc:Fallback>
                    <p:oleObj name="Equation" r:id="rId5" imgW="3288960" imgH="1396800" progId="Equation.DSMT4">
                      <p:embed/>
                      <p:pic>
                        <p:nvPicPr>
                          <p:cNvPr id="64" name="Object 63">
                            <a:extLst>
                              <a:ext uri="{FF2B5EF4-FFF2-40B4-BE49-F238E27FC236}">
                                <a16:creationId xmlns:a16="http://schemas.microsoft.com/office/drawing/2014/main" id="{9C70967E-4B7E-9EA7-0780-1F4B092313D7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6"/>
                          <a:stretch>
                            <a:fillRect/>
                          </a:stretch>
                        </p:blipFill>
                        <p:spPr>
                          <a:xfrm>
                            <a:off x="2908301" y="776288"/>
                            <a:ext cx="6569075" cy="279082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aphicFrame>
        <p:nvGraphicFramePr>
          <p:cNvPr id="65" name="Object 64">
            <a:extLst>
              <a:ext uri="{FF2B5EF4-FFF2-40B4-BE49-F238E27FC236}">
                <a16:creationId xmlns:a16="http://schemas.microsoft.com/office/drawing/2014/main" id="{F08411B6-98DA-FFAB-C92E-7EB0B296C19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018333" y="5357812"/>
          <a:ext cx="1727200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104840" imgH="228600" progId="Equation.DSMT4">
                  <p:embed/>
                </p:oleObj>
              </mc:Choice>
              <mc:Fallback>
                <p:oleObj name="Equation" r:id="rId7" imgW="1104840" imgH="228600" progId="Equation.DSMT4">
                  <p:embed/>
                  <p:pic>
                    <p:nvPicPr>
                      <p:cNvPr id="65" name="Object 64">
                        <a:extLst>
                          <a:ext uri="{FF2B5EF4-FFF2-40B4-BE49-F238E27FC236}">
                            <a16:creationId xmlns:a16="http://schemas.microsoft.com/office/drawing/2014/main" id="{F08411B6-98DA-FFAB-C92E-7EB0B296C19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018333" y="5357812"/>
                        <a:ext cx="1727200" cy="357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E58B9078-59EB-FACA-DD4B-BAA8978D5CCC}"/>
              </a:ext>
            </a:extLst>
          </p:cNvPr>
          <p:cNvSpPr txBox="1"/>
          <p:nvPr/>
        </p:nvSpPr>
        <p:spPr>
          <a:xfrm>
            <a:off x="8124259" y="3338142"/>
            <a:ext cx="4045887" cy="306467"/>
          </a:xfrm>
          <a:prstGeom prst="round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0" tIns="0" rIns="0" bIns="0">
            <a:spAutoFit/>
          </a:bodyPr>
          <a:lstStyle/>
          <a:p>
            <a:pPr marL="0" lvl="1"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Std-Book"/>
              </a:rPr>
              <a:t>5</a:t>
            </a:r>
            <a:r>
              <a:rPr lang="en-US" dirty="0">
                <a:latin typeface="FuturaStd-Book"/>
              </a:rPr>
              <a:t> Independent Material Parameters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210FD74-C563-17C8-B475-C527B546B0BD}"/>
              </a:ext>
            </a:extLst>
          </p:cNvPr>
          <p:cNvGrpSpPr/>
          <p:nvPr/>
        </p:nvGrpSpPr>
        <p:grpSpPr>
          <a:xfrm>
            <a:off x="8153400" y="1127930"/>
            <a:ext cx="1580642" cy="1580642"/>
            <a:chOff x="10457370" y="1121928"/>
            <a:chExt cx="1580642" cy="1580642"/>
          </a:xfrm>
        </p:grpSpPr>
        <p:pic>
          <p:nvPicPr>
            <p:cNvPr id="11" name="Picture 10" descr="A grey square with black dots&#10;&#10;Description automatically generated with low confidence">
              <a:extLst>
                <a:ext uri="{FF2B5EF4-FFF2-40B4-BE49-F238E27FC236}">
                  <a16:creationId xmlns:a16="http://schemas.microsoft.com/office/drawing/2014/main" id="{48EB90B7-3AF3-EABC-8817-C8DDCFD38B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209" t="4609" r="14293" b="4385"/>
            <a:stretch/>
          </p:blipFill>
          <p:spPr>
            <a:xfrm>
              <a:off x="10476434" y="1143662"/>
              <a:ext cx="1561578" cy="1553818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66DBD1F-8A12-C97A-7337-9067BEFB295D}"/>
                </a:ext>
              </a:extLst>
            </p:cNvPr>
            <p:cNvSpPr/>
            <p:nvPr/>
          </p:nvSpPr>
          <p:spPr bwMode="auto">
            <a:xfrm>
              <a:off x="10457370" y="1121928"/>
              <a:ext cx="1580642" cy="1580642"/>
            </a:xfrm>
            <a:prstGeom prst="rect">
              <a:avLst/>
            </a:prstGeom>
            <a:noFill/>
            <a:ln w="28575" cap="flat" cmpd="sng" algn="ctr">
              <a:solidFill>
                <a:srgbClr val="AAD5DA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C155BEF7-CAF5-A6C4-D94C-3346B74FACEB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74" b="-2591"/>
          <a:stretch/>
        </p:blipFill>
        <p:spPr bwMode="auto">
          <a:xfrm>
            <a:off x="10121973" y="1148057"/>
            <a:ext cx="1580642" cy="1565625"/>
          </a:xfrm>
          <a:prstGeom prst="rect">
            <a:avLst/>
          </a:prstGeom>
          <a:ln w="28575">
            <a:solidFill>
              <a:srgbClr val="F5BC99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28" name="Object 27">
            <a:extLst>
              <a:ext uri="{FF2B5EF4-FFF2-40B4-BE49-F238E27FC236}">
                <a16:creationId xmlns:a16="http://schemas.microsoft.com/office/drawing/2014/main" id="{C84AD0F8-E63D-8657-9313-B5B412DA866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036089" y="3816910"/>
          <a:ext cx="1549400" cy="101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990360" imgH="647640" progId="Equation.DSMT4">
                  <p:embed/>
                </p:oleObj>
              </mc:Choice>
              <mc:Fallback>
                <p:oleObj name="Equation" r:id="rId11" imgW="990360" imgH="647640" progId="Equation.DSMT4">
                  <p:embed/>
                  <p:pic>
                    <p:nvPicPr>
                      <p:cNvPr id="28" name="Object 27">
                        <a:extLst>
                          <a:ext uri="{FF2B5EF4-FFF2-40B4-BE49-F238E27FC236}">
                            <a16:creationId xmlns:a16="http://schemas.microsoft.com/office/drawing/2014/main" id="{C84AD0F8-E63D-8657-9313-B5B412DA866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036089" y="3816910"/>
                        <a:ext cx="1549400" cy="1012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5F4793AF-6BE2-C1D0-76EE-BB4942C130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207" y="1043898"/>
            <a:ext cx="7101262" cy="1423598"/>
          </a:xfrm>
        </p:spPr>
        <p:txBody>
          <a:bodyPr/>
          <a:lstStyle/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General linear elastic constitutive equations in plane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Ortho-tetragonal Material Symmetry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Considering the linear elastic micropolar in 2D, for the geometries we study here, 5 independent material parameters are required to define the equivalent model.</a:t>
            </a:r>
          </a:p>
          <a:p>
            <a:pPr marL="0" indent="0">
              <a:buNone/>
            </a:pPr>
            <a:endParaRPr lang="en-GB" sz="2000" dirty="0">
              <a:latin typeface="FuturaStd-Book"/>
            </a:endParaRPr>
          </a:p>
        </p:txBody>
      </p:sp>
      <p:graphicFrame>
        <p:nvGraphicFramePr>
          <p:cNvPr id="29" name="Object 28">
            <a:extLst>
              <a:ext uri="{FF2B5EF4-FFF2-40B4-BE49-F238E27FC236}">
                <a16:creationId xmlns:a16="http://schemas.microsoft.com/office/drawing/2014/main" id="{28777428-9350-6A99-14BD-C068F548DA2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023669" y="4583025"/>
          <a:ext cx="1963738" cy="754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1257120" imgH="482400" progId="Equation.DSMT4">
                  <p:embed/>
                </p:oleObj>
              </mc:Choice>
              <mc:Fallback>
                <p:oleObj name="Equation" r:id="rId13" imgW="1257120" imgH="482400" progId="Equation.DSMT4">
                  <p:embed/>
                  <p:pic>
                    <p:nvPicPr>
                      <p:cNvPr id="29" name="Object 28">
                        <a:extLst>
                          <a:ext uri="{FF2B5EF4-FFF2-40B4-BE49-F238E27FC236}">
                            <a16:creationId xmlns:a16="http://schemas.microsoft.com/office/drawing/2014/main" id="{28777428-9350-6A99-14BD-C068F548DA2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023669" y="4583025"/>
                        <a:ext cx="1963738" cy="754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544896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8EDBD54-5EDA-2BA5-01CE-7CF745D961E2}"/>
              </a:ext>
            </a:extLst>
          </p:cNvPr>
          <p:cNvSpPr txBox="1">
            <a:spLocks/>
          </p:cNvSpPr>
          <p:nvPr/>
        </p:nvSpPr>
        <p:spPr bwMode="auto">
          <a:xfrm>
            <a:off x="612619" y="207501"/>
            <a:ext cx="10969943" cy="711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8224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defTabSz="1218987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Methodology</a:t>
            </a:r>
            <a:endParaRPr lang="en-US" dirty="0">
              <a:latin typeface="Arial"/>
              <a:ea typeface="ＭＳ Ｐゴシック"/>
            </a:endParaRPr>
          </a:p>
          <a:p>
            <a:pPr defTabSz="1218987"/>
            <a:r>
              <a:rPr lang="en-US" dirty="0">
                <a:latin typeface="Arial"/>
                <a:ea typeface="ＭＳ Ｐゴシック"/>
              </a:rPr>
              <a:t>Homogenization of 2D Model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4E7C55F-A877-1163-478F-BC6B0377E515}"/>
              </a:ext>
            </a:extLst>
          </p:cNvPr>
          <p:cNvSpPr txBox="1">
            <a:spLocks/>
          </p:cNvSpPr>
          <p:nvPr/>
        </p:nvSpPr>
        <p:spPr bwMode="auto">
          <a:xfrm>
            <a:off x="664208" y="1043899"/>
            <a:ext cx="6879593" cy="10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22433"/>
              </a:buClr>
              <a:buChar char="•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562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981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Low">
              <a:buFont typeface="Wingdings" panose="05000000000000000000" pitchFamily="2" charset="2"/>
              <a:buChar char="§"/>
            </a:pPr>
            <a:endParaRPr lang="en-US" sz="20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endParaRPr lang="en-US" sz="600" dirty="0">
              <a:latin typeface="FuturaStd-Book"/>
            </a:endParaRPr>
          </a:p>
          <a:p>
            <a:pPr marL="0" indent="0" algn="justLow">
              <a:buFontTx/>
              <a:buNone/>
            </a:pPr>
            <a:endParaRPr lang="en-US" sz="20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endParaRPr lang="en-US" sz="20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endParaRPr lang="en-US" sz="2000" dirty="0">
              <a:latin typeface="FuturaStd-Book"/>
            </a:endParaRP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B577D55D-363A-CE09-F687-FC51C2F2919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116388" y="243840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914400" imgH="198720" progId="Equation.DSMT4">
                  <p:embed/>
                </p:oleObj>
              </mc:Choice>
              <mc:Fallback>
                <p:oleObj name="Equation" r:id="rId3" imgW="914400" imgH="19872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B577D55D-363A-CE09-F687-FC51C2F2919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116388" y="2438400"/>
                        <a:ext cx="914400" cy="198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D44F469C-B03F-11DF-FDC5-9E46241660A0}"/>
              </a:ext>
            </a:extLst>
          </p:cNvPr>
          <p:cNvSpPr txBox="1">
            <a:spLocks/>
          </p:cNvSpPr>
          <p:nvPr/>
        </p:nvSpPr>
        <p:spPr bwMode="auto">
          <a:xfrm>
            <a:off x="731856" y="1184834"/>
            <a:ext cx="7840644" cy="10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22433"/>
              </a:buClr>
              <a:buChar char="•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562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981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Low">
              <a:buNone/>
            </a:pPr>
            <a:endParaRPr lang="en-US" sz="20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The heterogeneous structure, is called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Micro Model </a:t>
            </a:r>
            <a:r>
              <a:rPr lang="en-US" sz="2000" dirty="0">
                <a:latin typeface="FuturaStd-Book"/>
              </a:rPr>
              <a:t>and is described by Cauchy continuum.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 err="1">
                <a:latin typeface="FuturaStd-Book"/>
              </a:rPr>
              <a:t>Homogenised</a:t>
            </a:r>
            <a:r>
              <a:rPr lang="en-US" sz="2000" dirty="0">
                <a:latin typeface="FuturaStd-Book"/>
              </a:rPr>
              <a:t> model is called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Macro Model</a:t>
            </a:r>
            <a:r>
              <a:rPr lang="en-US" sz="2000" dirty="0">
                <a:latin typeface="FuturaStd-Book"/>
              </a:rPr>
              <a:t> and is described by constitutive parameters of a micropolar continuum.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Kinematic Map: Links the two levels of description</a:t>
            </a: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Express the microscopic displacement field within the RVE as a function of the macroscopic strain measures at the material point on the macro-level.</a:t>
            </a:r>
          </a:p>
          <a:p>
            <a:pPr marL="0" indent="0" algn="justLow">
              <a:buNone/>
            </a:pPr>
            <a:endParaRPr lang="en-GB" sz="2000" dirty="0">
              <a:latin typeface="FuturaStd-Book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499572-4ED3-F737-1192-1BC98338A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altLang="en-US"/>
              <a:t>Pagina </a:t>
            </a:r>
            <a:fld id="{2780327B-D601-4ACF-BB2C-9F603DCDF26D}" type="slidenum">
              <a:rPr lang="it-IT" altLang="en-US" smtClean="0"/>
              <a:pPr>
                <a:defRPr/>
              </a:pPr>
              <a:t>6</a:t>
            </a:fld>
            <a:endParaRPr lang="it-IT" altLang="en-US"/>
          </a:p>
        </p:txBody>
      </p:sp>
      <p:sp>
        <p:nvSpPr>
          <p:cNvPr id="49" name="Rectangle 4">
            <a:extLst>
              <a:ext uri="{FF2B5EF4-FFF2-40B4-BE49-F238E27FC236}">
                <a16:creationId xmlns:a16="http://schemas.microsoft.com/office/drawing/2014/main" id="{E4E880F2-53F8-7C73-7F87-3601002893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95022" y="4407639"/>
            <a:ext cx="144863" cy="362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71699" tIns="35849" rIns="71699" bIns="35849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5576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82" b="0" i="0" u="none" strike="noStrike" kern="0" cap="none" spc="0" normalizeH="0" baseline="0" noProof="0">
              <a:ln>
                <a:noFill/>
              </a:ln>
              <a:solidFill>
                <a:srgbClr val="822433"/>
              </a:solidFill>
              <a:effectLst/>
              <a:uLnTx/>
              <a:uFillTx/>
            </a:endParaRPr>
          </a:p>
        </p:txBody>
      </p:sp>
      <p:pic>
        <p:nvPicPr>
          <p:cNvPr id="66" name="Graphic 65" descr="Chevron arrows with solid fill">
            <a:extLst>
              <a:ext uri="{FF2B5EF4-FFF2-40B4-BE49-F238E27FC236}">
                <a16:creationId xmlns:a16="http://schemas.microsoft.com/office/drawing/2014/main" id="{1994FADC-92D7-49DD-2A81-719FFC07E20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5400000">
            <a:off x="9992004" y="2759817"/>
            <a:ext cx="1127743" cy="1127743"/>
          </a:xfrm>
          <a:prstGeom prst="rect">
            <a:avLst/>
          </a:prstGeom>
        </p:spPr>
      </p:pic>
      <p:grpSp>
        <p:nvGrpSpPr>
          <p:cNvPr id="88" name="Group 87">
            <a:extLst>
              <a:ext uri="{FF2B5EF4-FFF2-40B4-BE49-F238E27FC236}">
                <a16:creationId xmlns:a16="http://schemas.microsoft.com/office/drawing/2014/main" id="{9A75E71F-C4E5-5C24-D0EE-CA5382FABE24}"/>
              </a:ext>
            </a:extLst>
          </p:cNvPr>
          <p:cNvGrpSpPr/>
          <p:nvPr/>
        </p:nvGrpSpPr>
        <p:grpSpPr>
          <a:xfrm>
            <a:off x="9191910" y="516342"/>
            <a:ext cx="3703325" cy="2194813"/>
            <a:chOff x="3729335" y="943753"/>
            <a:chExt cx="5289558" cy="3134910"/>
          </a:xfrm>
        </p:grpSpPr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F019BF94-133A-B8ED-2CCA-DCDE30C7EEBE}"/>
                </a:ext>
              </a:extLst>
            </p:cNvPr>
            <p:cNvGrpSpPr/>
            <p:nvPr/>
          </p:nvGrpSpPr>
          <p:grpSpPr>
            <a:xfrm>
              <a:off x="3729335" y="943753"/>
              <a:ext cx="5289558" cy="3134910"/>
              <a:chOff x="331865" y="3952327"/>
              <a:chExt cx="3675041" cy="2210607"/>
            </a:xfrm>
          </p:grpSpPr>
          <p:sp>
            <p:nvSpPr>
              <p:cNvPr id="108" name="Rectangle: Folded Corner 107">
                <a:extLst>
                  <a:ext uri="{FF2B5EF4-FFF2-40B4-BE49-F238E27FC236}">
                    <a16:creationId xmlns:a16="http://schemas.microsoft.com/office/drawing/2014/main" id="{3B59F6EA-3438-DC09-9A45-0014A8CBD8B1}"/>
                  </a:ext>
                </a:extLst>
              </p:cNvPr>
              <p:cNvSpPr/>
              <p:nvPr/>
            </p:nvSpPr>
            <p:spPr bwMode="auto">
              <a:xfrm>
                <a:off x="331865" y="3952327"/>
                <a:ext cx="2743200" cy="1762673"/>
              </a:xfrm>
              <a:prstGeom prst="foldedCorner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900" kern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latin typeface="Calibri" panose="020F0502020204030204"/>
                </a:endParaRPr>
              </a:p>
            </p:txBody>
          </p:sp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18A46173-7293-BF65-008A-0DC77DCF1DAC}"/>
                  </a:ext>
                </a:extLst>
              </p:cNvPr>
              <p:cNvSpPr txBox="1"/>
              <p:nvPr/>
            </p:nvSpPr>
            <p:spPr>
              <a:xfrm>
                <a:off x="903902" y="5759945"/>
                <a:ext cx="1984249" cy="402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sz="2000" b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Micro Model</a:t>
                </a:r>
                <a:endParaRPr lang="en-GB" sz="2000" b="1" kern="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14BC6E4E-BA26-B495-AC88-A6B8C8FB8D16}"/>
                  </a:ext>
                </a:extLst>
              </p:cNvPr>
              <p:cNvSpPr txBox="1"/>
              <p:nvPr/>
            </p:nvSpPr>
            <p:spPr>
              <a:xfrm>
                <a:off x="2022657" y="4416820"/>
                <a:ext cx="1984249" cy="9299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b="1" kern="0" dirty="0">
                    <a:solidFill>
                      <a:srgbClr val="E7E6E6">
                        <a:lumMod val="50000"/>
                      </a:srgbClr>
                    </a:solidFill>
                    <a:latin typeface="Calibri" panose="020F0502020204030204"/>
                  </a:rPr>
                  <a:t>Cauchy</a:t>
                </a:r>
              </a:p>
              <a:p>
                <a:pPr defTabSz="457200">
                  <a:defRPr/>
                </a:pPr>
                <a:r>
                  <a:rPr lang="en-GB" sz="3600" b="1" i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 u,v</a:t>
                </a:r>
                <a:endParaRPr lang="en-GB" sz="4000" b="1" i="1" kern="0" dirty="0">
                  <a:solidFill>
                    <a:srgbClr val="E7E6E6">
                      <a:lumMod val="50000"/>
                    </a:srgbClr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F70AB396-B1E0-2B42-E247-A72643E041F6}"/>
                </a:ext>
              </a:extLst>
            </p:cNvPr>
            <p:cNvGrpSpPr/>
            <p:nvPr/>
          </p:nvGrpSpPr>
          <p:grpSpPr>
            <a:xfrm>
              <a:off x="3870356" y="1138612"/>
              <a:ext cx="2110307" cy="2109966"/>
              <a:chOff x="2217977" y="1841654"/>
              <a:chExt cx="2110307" cy="2109966"/>
            </a:xfrm>
          </p:grpSpPr>
          <p:sp>
            <p:nvSpPr>
              <p:cNvPr id="91" name="Rectangle 11">
                <a:extLst>
                  <a:ext uri="{FF2B5EF4-FFF2-40B4-BE49-F238E27FC236}">
                    <a16:creationId xmlns:a16="http://schemas.microsoft.com/office/drawing/2014/main" id="{739AB757-F884-3587-A1DA-A009192654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7977" y="1841654"/>
                <a:ext cx="2110307" cy="2109966"/>
              </a:xfrm>
              <a:prstGeom prst="rect">
                <a:avLst/>
              </a:prstGeom>
              <a:solidFill>
                <a:srgbClr val="5B9BD5">
                  <a:lumMod val="90000"/>
                </a:srgb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457200">
                  <a:defRPr/>
                </a:pPr>
                <a:endParaRPr lang="en-US" kern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FE2C2DF7-E5A4-37AC-86C7-46C92BA4919F}"/>
                  </a:ext>
                </a:extLst>
              </p:cNvPr>
              <p:cNvSpPr/>
              <p:nvPr/>
            </p:nvSpPr>
            <p:spPr>
              <a:xfrm>
                <a:off x="2322232" y="1949347"/>
                <a:ext cx="405126" cy="40512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4879F87B-B514-A988-CA79-5B13260D68A6}"/>
                  </a:ext>
                </a:extLst>
              </p:cNvPr>
              <p:cNvSpPr/>
              <p:nvPr/>
            </p:nvSpPr>
            <p:spPr>
              <a:xfrm>
                <a:off x="2824796" y="1949347"/>
                <a:ext cx="405126" cy="40512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2361F97F-0D27-A032-45A4-A71351666F78}"/>
                  </a:ext>
                </a:extLst>
              </p:cNvPr>
              <p:cNvSpPr/>
              <p:nvPr/>
            </p:nvSpPr>
            <p:spPr>
              <a:xfrm>
                <a:off x="3829923" y="1949347"/>
                <a:ext cx="405126" cy="40512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580A07E0-C6EE-5B11-39FA-ACCB76006CFC}"/>
                  </a:ext>
                </a:extLst>
              </p:cNvPr>
              <p:cNvSpPr/>
              <p:nvPr/>
            </p:nvSpPr>
            <p:spPr>
              <a:xfrm>
                <a:off x="3327360" y="1949347"/>
                <a:ext cx="405126" cy="40512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73C5FFCC-23A0-6141-3C0F-7DCFEB34A7D4}"/>
                  </a:ext>
                </a:extLst>
              </p:cNvPr>
              <p:cNvSpPr/>
              <p:nvPr/>
            </p:nvSpPr>
            <p:spPr>
              <a:xfrm>
                <a:off x="2330847" y="2431507"/>
                <a:ext cx="405126" cy="40512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030D57D4-EE69-E871-1643-703355354883}"/>
                  </a:ext>
                </a:extLst>
              </p:cNvPr>
              <p:cNvSpPr/>
              <p:nvPr/>
            </p:nvSpPr>
            <p:spPr>
              <a:xfrm>
                <a:off x="2833411" y="2431507"/>
                <a:ext cx="405126" cy="40512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137554A4-3762-8441-B048-8613A22E5A22}"/>
                  </a:ext>
                </a:extLst>
              </p:cNvPr>
              <p:cNvSpPr/>
              <p:nvPr/>
            </p:nvSpPr>
            <p:spPr>
              <a:xfrm>
                <a:off x="3838538" y="2431507"/>
                <a:ext cx="405126" cy="40512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7BFA801B-AA60-70ED-00BE-65B4CC3D4A49}"/>
                  </a:ext>
                </a:extLst>
              </p:cNvPr>
              <p:cNvSpPr/>
              <p:nvPr/>
            </p:nvSpPr>
            <p:spPr>
              <a:xfrm>
                <a:off x="3335975" y="2431507"/>
                <a:ext cx="405126" cy="40512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A7580F25-E780-4BE2-F9AF-69F23B048C2A}"/>
                  </a:ext>
                </a:extLst>
              </p:cNvPr>
              <p:cNvSpPr/>
              <p:nvPr/>
            </p:nvSpPr>
            <p:spPr>
              <a:xfrm>
                <a:off x="2330301" y="2916647"/>
                <a:ext cx="405126" cy="40512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8E2BA85B-A293-1D83-26A8-F4A7E9ACD7B4}"/>
                  </a:ext>
                </a:extLst>
              </p:cNvPr>
              <p:cNvSpPr/>
              <p:nvPr/>
            </p:nvSpPr>
            <p:spPr>
              <a:xfrm>
                <a:off x="2832865" y="2916647"/>
                <a:ext cx="405126" cy="40512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641F6190-A23B-D629-C1F6-36B42548C9E7}"/>
                  </a:ext>
                </a:extLst>
              </p:cNvPr>
              <p:cNvSpPr/>
              <p:nvPr/>
            </p:nvSpPr>
            <p:spPr>
              <a:xfrm>
                <a:off x="3837992" y="2916647"/>
                <a:ext cx="405126" cy="40512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36F5AB7D-707C-6BB4-8CEF-F5180B706BA2}"/>
                  </a:ext>
                </a:extLst>
              </p:cNvPr>
              <p:cNvSpPr/>
              <p:nvPr/>
            </p:nvSpPr>
            <p:spPr>
              <a:xfrm>
                <a:off x="3335429" y="2916647"/>
                <a:ext cx="405126" cy="40512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8EF69B08-930E-557C-0A97-230915B9E9C3}"/>
                  </a:ext>
                </a:extLst>
              </p:cNvPr>
              <p:cNvSpPr/>
              <p:nvPr/>
            </p:nvSpPr>
            <p:spPr>
              <a:xfrm>
                <a:off x="2330301" y="3421815"/>
                <a:ext cx="405126" cy="40512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D8F1256A-BE1B-D3CC-7880-CCC1840AE277}"/>
                  </a:ext>
                </a:extLst>
              </p:cNvPr>
              <p:cNvSpPr/>
              <p:nvPr/>
            </p:nvSpPr>
            <p:spPr>
              <a:xfrm>
                <a:off x="2832865" y="3421815"/>
                <a:ext cx="405126" cy="40512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40E18C18-C2A1-68F2-2D9E-23FA8857635C}"/>
                  </a:ext>
                </a:extLst>
              </p:cNvPr>
              <p:cNvSpPr/>
              <p:nvPr/>
            </p:nvSpPr>
            <p:spPr>
              <a:xfrm>
                <a:off x="3837992" y="3421815"/>
                <a:ext cx="405126" cy="40512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D3ECC745-0606-7427-EF7D-17303FB1C43A}"/>
                  </a:ext>
                </a:extLst>
              </p:cNvPr>
              <p:cNvSpPr/>
              <p:nvPr/>
            </p:nvSpPr>
            <p:spPr>
              <a:xfrm>
                <a:off x="3335429" y="3421815"/>
                <a:ext cx="405126" cy="40512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AA212464-DBBC-503A-3839-A9996F928CCF}"/>
              </a:ext>
            </a:extLst>
          </p:cNvPr>
          <p:cNvGrpSpPr>
            <a:grpSpLocks noChangeAspect="1"/>
          </p:cNvGrpSpPr>
          <p:nvPr/>
        </p:nvGrpSpPr>
        <p:grpSpPr>
          <a:xfrm>
            <a:off x="9211163" y="4043618"/>
            <a:ext cx="2893661" cy="2065023"/>
            <a:chOff x="5863782" y="67938"/>
            <a:chExt cx="4077496" cy="2909848"/>
          </a:xfrm>
        </p:grpSpPr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FB084C8E-02B2-79B5-D889-A92B01E3E60D}"/>
                </a:ext>
              </a:extLst>
            </p:cNvPr>
            <p:cNvGrpSpPr/>
            <p:nvPr/>
          </p:nvGrpSpPr>
          <p:grpSpPr>
            <a:xfrm>
              <a:off x="5863782" y="67938"/>
              <a:ext cx="4077496" cy="2909848"/>
              <a:chOff x="340111" y="4000237"/>
              <a:chExt cx="2832933" cy="2051904"/>
            </a:xfrm>
          </p:grpSpPr>
          <p:sp>
            <p:nvSpPr>
              <p:cNvPr id="114" name="Rectangle: Folded Corner 113">
                <a:extLst>
                  <a:ext uri="{FF2B5EF4-FFF2-40B4-BE49-F238E27FC236}">
                    <a16:creationId xmlns:a16="http://schemas.microsoft.com/office/drawing/2014/main" id="{99F4C5F4-F63A-0BD8-08C3-CB1E21A9F4A6}"/>
                  </a:ext>
                </a:extLst>
              </p:cNvPr>
              <p:cNvSpPr/>
              <p:nvPr/>
            </p:nvSpPr>
            <p:spPr bwMode="auto">
              <a:xfrm>
                <a:off x="340111" y="4000237"/>
                <a:ext cx="2706300" cy="1654336"/>
              </a:xfrm>
              <a:prstGeom prst="foldedCorner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900" kern="0">
                  <a:ln w="0"/>
                  <a:solidFill>
                    <a:prstClr val="black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latin typeface="Calibri" panose="020F0502020204030204"/>
                </a:endParaRPr>
              </a:p>
            </p:txBody>
          </p:sp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56B580F8-3F72-371B-DF74-6D949B230649}"/>
                  </a:ext>
                </a:extLst>
              </p:cNvPr>
              <p:cNvSpPr txBox="1"/>
              <p:nvPr/>
            </p:nvSpPr>
            <p:spPr>
              <a:xfrm>
                <a:off x="932721" y="5654573"/>
                <a:ext cx="1984249" cy="3975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sz="2000" b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Macro Model</a:t>
                </a:r>
                <a:endParaRPr lang="en-GB" sz="2000" b="1" kern="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2FD85E54-B045-9790-01A9-73087E5D9620}"/>
                  </a:ext>
                </a:extLst>
              </p:cNvPr>
              <p:cNvSpPr txBox="1"/>
              <p:nvPr/>
            </p:nvSpPr>
            <p:spPr>
              <a:xfrm>
                <a:off x="1857130" y="4131714"/>
                <a:ext cx="1315914" cy="13456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b="1" kern="0" dirty="0">
                    <a:solidFill>
                      <a:srgbClr val="E7E6E6">
                        <a:lumMod val="50000"/>
                      </a:srgbClr>
                    </a:solidFill>
                    <a:latin typeface="Calibri" panose="020F0502020204030204"/>
                  </a:rPr>
                  <a:t>Micropolar</a:t>
                </a:r>
              </a:p>
              <a:p>
                <a:pPr defTabSz="457200">
                  <a:defRPr/>
                </a:pPr>
                <a:r>
                  <a:rPr lang="en-US" b="1" kern="0" dirty="0">
                    <a:solidFill>
                      <a:srgbClr val="E7E6E6">
                        <a:lumMod val="50000"/>
                      </a:srgbClr>
                    </a:solidFill>
                    <a:latin typeface="Calibri" panose="020F0502020204030204"/>
                  </a:rPr>
                  <a:t>Equivalent</a:t>
                </a:r>
              </a:p>
              <a:p>
                <a:pPr defTabSz="457200">
                  <a:defRPr/>
                </a:pPr>
                <a:r>
                  <a:rPr lang="en-US" b="1" kern="0" dirty="0">
                    <a:solidFill>
                      <a:srgbClr val="E7E6E6">
                        <a:lumMod val="50000"/>
                      </a:srgbClr>
                    </a:solidFill>
                    <a:latin typeface="Calibri" panose="020F0502020204030204"/>
                  </a:rPr>
                  <a:t>Model</a:t>
                </a:r>
              </a:p>
              <a:p>
                <a:pPr defTabSz="457200">
                  <a:defRPr/>
                </a:pPr>
                <a:endParaRPr lang="en-US" sz="1000" b="1" kern="0" dirty="0">
                  <a:solidFill>
                    <a:srgbClr val="E7E6E6">
                      <a:lumMod val="50000"/>
                    </a:srgbClr>
                  </a:solidFill>
                  <a:latin typeface="Calibri" panose="020F0502020204030204"/>
                </a:endParaRPr>
              </a:p>
              <a:p>
                <a:pPr defTabSz="457200">
                  <a:defRPr/>
                </a:pPr>
                <a:r>
                  <a:rPr lang="en-GB" b="1" i="1" kern="0" dirty="0">
                    <a:solidFill>
                      <a:srgbClr val="822433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U,V,</a:t>
                </a:r>
                <a:r>
                  <a:rPr lang="el-GR" b="1" i="1" kern="0" dirty="0">
                    <a:solidFill>
                      <a:srgbClr val="822433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rPr>
                  <a:t>Φ</a:t>
                </a:r>
                <a:endParaRPr lang="en-GB" sz="2800" b="1" i="1" kern="0" dirty="0">
                  <a:solidFill>
                    <a:srgbClr val="E7E6E6">
                      <a:lumMod val="50000"/>
                    </a:srgbClr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113" name="Rectangle 11">
              <a:extLst>
                <a:ext uri="{FF2B5EF4-FFF2-40B4-BE49-F238E27FC236}">
                  <a16:creationId xmlns:a16="http://schemas.microsoft.com/office/drawing/2014/main" id="{017A0AC1-AACD-B27F-8A15-D2C7F8704B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2934" y="194859"/>
              <a:ext cx="2110307" cy="2109966"/>
            </a:xfrm>
            <a:prstGeom prst="rect">
              <a:avLst/>
            </a:prstGeom>
            <a:solidFill>
              <a:srgbClr val="5B9BD5">
                <a:lumMod val="9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>
                <a:defRPr/>
              </a:pPr>
              <a:endParaRPr lang="en-US" ker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1B0D75DA-60C1-D481-A837-A156AF037534}"/>
              </a:ext>
            </a:extLst>
          </p:cNvPr>
          <p:cNvGrpSpPr/>
          <p:nvPr/>
        </p:nvGrpSpPr>
        <p:grpSpPr>
          <a:xfrm>
            <a:off x="1593103" y="4369434"/>
            <a:ext cx="6443016" cy="1410886"/>
            <a:chOff x="1884119" y="2772055"/>
            <a:chExt cx="7663209" cy="1761514"/>
          </a:xfrm>
        </p:grpSpPr>
        <p:sp>
          <p:nvSpPr>
            <p:cNvPr id="120" name="Rectangle: Rounded Corners 119">
              <a:extLst>
                <a:ext uri="{FF2B5EF4-FFF2-40B4-BE49-F238E27FC236}">
                  <a16:creationId xmlns:a16="http://schemas.microsoft.com/office/drawing/2014/main" id="{F333F843-A9C5-3890-63CC-43970145EAE2}"/>
                </a:ext>
              </a:extLst>
            </p:cNvPr>
            <p:cNvSpPr/>
            <p:nvPr/>
          </p:nvSpPr>
          <p:spPr bwMode="auto">
            <a:xfrm>
              <a:off x="1884119" y="2788234"/>
              <a:ext cx="7663209" cy="1731653"/>
            </a:xfrm>
            <a:prstGeom prst="round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16" tIns="45708" rIns="91416" bIns="45708" numCol="1" rtlCol="0" anchor="t" anchorCtr="0" compatLnSpc="1">
              <a:prstTxWarp prst="textNoShape">
                <a:avLst/>
              </a:prstTxWarp>
            </a:bodyPr>
            <a:lstStyle/>
            <a:p>
              <a:pPr defTabSz="9141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  <p:graphicFrame>
          <p:nvGraphicFramePr>
            <p:cNvPr id="121" name="Object 120">
              <a:extLst>
                <a:ext uri="{FF2B5EF4-FFF2-40B4-BE49-F238E27FC236}">
                  <a16:creationId xmlns:a16="http://schemas.microsoft.com/office/drawing/2014/main" id="{147FE4D8-EAF4-A726-A76A-6557B6D6D03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60616645"/>
                </p:ext>
              </p:extLst>
            </p:nvPr>
          </p:nvGraphicFramePr>
          <p:xfrm>
            <a:off x="2158162" y="2772055"/>
            <a:ext cx="7263797" cy="176151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7" imgW="3352680" imgH="812520" progId="Equation.DSMT4">
                    <p:embed/>
                  </p:oleObj>
                </mc:Choice>
                <mc:Fallback>
                  <p:oleObj name="Equation" r:id="rId7" imgW="3352680" imgH="812520" progId="Equation.DSMT4">
                    <p:embed/>
                    <p:pic>
                      <p:nvPicPr>
                        <p:cNvPr id="19" name="Object 18">
                          <a:extLst>
                            <a:ext uri="{FF2B5EF4-FFF2-40B4-BE49-F238E27FC236}">
                              <a16:creationId xmlns:a16="http://schemas.microsoft.com/office/drawing/2014/main" id="{05ED93E5-F8EE-55F3-34D2-84CDCDADFFFF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2158162" y="2772055"/>
                          <a:ext cx="7263797" cy="176151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3434035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>
            <a:extLst>
              <a:ext uri="{FF2B5EF4-FFF2-40B4-BE49-F238E27FC236}">
                <a16:creationId xmlns:a16="http://schemas.microsoft.com/office/drawing/2014/main" id="{25E86698-C89C-B92D-589C-140223D81CA7}"/>
              </a:ext>
            </a:extLst>
          </p:cNvPr>
          <p:cNvSpPr/>
          <p:nvPr/>
        </p:nvSpPr>
        <p:spPr bwMode="auto">
          <a:xfrm>
            <a:off x="9786595" y="4012308"/>
            <a:ext cx="2016529" cy="204381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A21FAE3-0DA0-C4B3-B581-B7F9AA274D13}"/>
              </a:ext>
            </a:extLst>
          </p:cNvPr>
          <p:cNvSpPr/>
          <p:nvPr/>
        </p:nvSpPr>
        <p:spPr bwMode="auto">
          <a:xfrm>
            <a:off x="9800855" y="406399"/>
            <a:ext cx="2016529" cy="348997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09FDB5BB-A21E-1814-A216-AE194B205E9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07" t="37267" r="25092" b="2848"/>
          <a:stretch/>
        </p:blipFill>
        <p:spPr>
          <a:xfrm>
            <a:off x="10010615" y="3352371"/>
            <a:ext cx="592744" cy="55401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0318DB-77E7-4F57-9034-3F58330CD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8987">
              <a:defRPr/>
            </a:pPr>
            <a:r>
              <a:rPr lang="it-IT" altLang="en-US">
                <a:solidFill>
                  <a:srgbClr val="822433"/>
                </a:solidFill>
                <a:latin typeface="Arial"/>
                <a:ea typeface="ＭＳ Ｐゴシック"/>
              </a:rPr>
              <a:t>Pagina </a:t>
            </a:r>
            <a:fld id="{2780327B-D601-4ACF-BB2C-9F603DCDF26D}" type="slidenum">
              <a:rPr lang="it-IT" altLang="en-US">
                <a:solidFill>
                  <a:srgbClr val="822433"/>
                </a:solidFill>
                <a:latin typeface="Arial"/>
                <a:ea typeface="ＭＳ Ｐゴシック"/>
              </a:rPr>
              <a:pPr defTabSz="1218987">
                <a:defRPr/>
              </a:pPr>
              <a:t>7</a:t>
            </a:fld>
            <a:endParaRPr lang="it-IT" altLang="en-US">
              <a:solidFill>
                <a:srgbClr val="822433"/>
              </a:solidFill>
              <a:latin typeface="Arial"/>
              <a:ea typeface="ＭＳ Ｐゴシック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F1A3C9-CE02-6A6C-725F-8E8D6FC61825}"/>
              </a:ext>
            </a:extLst>
          </p:cNvPr>
          <p:cNvSpPr txBox="1">
            <a:spLocks/>
          </p:cNvSpPr>
          <p:nvPr/>
        </p:nvSpPr>
        <p:spPr bwMode="auto">
          <a:xfrm>
            <a:off x="612619" y="207501"/>
            <a:ext cx="10969943" cy="711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8224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defTabSz="1218987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Methodology</a:t>
            </a:r>
            <a:endParaRPr lang="en-US" dirty="0"/>
          </a:p>
          <a:p>
            <a:pPr defTabSz="1218987"/>
            <a:r>
              <a:rPr lang="en-US" dirty="0">
                <a:latin typeface="FuturaStd-Book"/>
                <a:ea typeface="ＭＳ Ｐゴシック"/>
              </a:rPr>
              <a:t>Homogenization of 2D Model</a:t>
            </a:r>
          </a:p>
        </p:txBody>
      </p:sp>
      <p:sp>
        <p:nvSpPr>
          <p:cNvPr id="2156" name="Rectangle 16">
            <a:extLst>
              <a:ext uri="{FF2B5EF4-FFF2-40B4-BE49-F238E27FC236}">
                <a16:creationId xmlns:a16="http://schemas.microsoft.com/office/drawing/2014/main" id="{FF4588AD-FC28-73EA-39DC-F1ED37DB7F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000" y="847941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1218987"/>
            <a:endParaRPr lang="en-US" sz="2400">
              <a:solidFill>
                <a:srgbClr val="822433"/>
              </a:solidFill>
              <a:latin typeface="Arial"/>
              <a:ea typeface="ＭＳ Ｐゴシック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C62F40F-E2A4-F684-0419-77C3F98225D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12619" y="1271387"/>
                <a:ext cx="8509079" cy="10317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822433"/>
                  </a:buClr>
                  <a:buChar char="•"/>
                  <a:defRPr sz="24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3pPr>
                <a:lvl4pPr marL="15621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4pPr>
                <a:lvl5pPr marL="1981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2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177800" algn="justLow">
                  <a:buFont typeface="Wingdings" panose="05000000000000000000" pitchFamily="2" charset="2"/>
                  <a:buChar char="§"/>
                </a:pPr>
                <a:endParaRPr lang="en-GB" sz="700" dirty="0">
                  <a:latin typeface="FuturaStd-Book"/>
                </a:endParaRPr>
              </a:p>
              <a:p>
                <a:pPr algn="justLow">
                  <a:buFont typeface="Wingdings" panose="05000000000000000000" pitchFamily="2" charset="2"/>
                  <a:buChar char="§"/>
                </a:pPr>
                <a:r>
                  <a:rPr lang="en-US" sz="2000" dirty="0">
                    <a:latin typeface="FuturaStd-Book"/>
                  </a:rPr>
                  <a:t>Once the kinematic map is determined, we proceed to discover the micropolar material parameters. </a:t>
                </a:r>
              </a:p>
              <a:p>
                <a:pPr algn="justLow">
                  <a:buFont typeface="Wingdings" panose="05000000000000000000" pitchFamily="2" charset="2"/>
                  <a:buChar char="§"/>
                </a:pPr>
                <a:r>
                  <a:rPr lang="en-US" sz="2000" dirty="0">
                    <a:latin typeface="FuturaStd-Book"/>
                  </a:rPr>
                  <a:t>We use the finite element method (FEM) to compute the response of the porous structure under different loadings. </a:t>
                </a:r>
              </a:p>
              <a:p>
                <a:pPr lvl="1" algn="justLow">
                  <a:buFont typeface="Wingdings" panose="05000000000000000000" pitchFamily="2" charset="2"/>
                  <a:buChar char="§"/>
                  <a:defRPr/>
                </a:pPr>
                <a:r>
                  <a:rPr lang="en-US" dirty="0">
                    <a:latin typeface="FuturaStd-Book"/>
                    <a:ea typeface="ＭＳ Ｐゴシック"/>
                  </a:rPr>
                  <a:t>Extract the total elastic strain energy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b>
                        <m:r>
                          <a:rPr lang="en-US" b="1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𝑭𝑬𝑴</m:t>
                        </m:r>
                      </m:sub>
                    </m:sSub>
                  </m:oMath>
                </a14:m>
                <a:r>
                  <a:rPr lang="en-US" dirty="0">
                    <a:latin typeface="FuturaStd-Book"/>
                    <a:ea typeface="ＭＳ Ｐゴシック"/>
                  </a:rPr>
                  <a:t> stored in the RVE from COMSOL.</a:t>
                </a:r>
              </a:p>
              <a:p>
                <a:pPr lvl="1" algn="justLow">
                  <a:buFont typeface="Wingdings" panose="05000000000000000000" pitchFamily="2" charset="2"/>
                  <a:buChar char="§"/>
                  <a:defRPr/>
                </a:pPr>
                <a:r>
                  <a:rPr lang="en-US" dirty="0">
                    <a:latin typeface="FuturaStd-Book"/>
                    <a:ea typeface="ＭＳ Ｐゴシック"/>
                  </a:rPr>
                  <a:t>Equating to the energy of an equivalent micropolar continuum</a:t>
                </a:r>
                <a:r>
                  <a:rPr lang="en-US" dirty="0">
                    <a:latin typeface="Arial"/>
                    <a:ea typeface="ＭＳ Ｐゴシック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 smtClean="0">
                            <a:solidFill>
                              <a:srgbClr val="822433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>
                            <a:solidFill>
                              <a:srgbClr val="822433"/>
                            </a:solidFill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b>
                        <m:r>
                          <a:rPr lang="en-US" b="1" i="1" dirty="0">
                            <a:solidFill>
                              <a:srgbClr val="822433"/>
                            </a:solidFill>
                            <a:latin typeface="Cambria Math" panose="02040503050406030204" pitchFamily="18" charset="0"/>
                          </a:rPr>
                          <m:t>𝑴𝒊𝒄𝒓𝒐𝒑𝒐𝒍𝒂𝒓</m:t>
                        </m:r>
                      </m:sub>
                    </m:sSub>
                  </m:oMath>
                </a14:m>
                <a:r>
                  <a:rPr lang="en-US" sz="2000" dirty="0">
                    <a:latin typeface="FuturaStd-Book"/>
                  </a:rPr>
                  <a:t> from analytical expression.</a:t>
                </a:r>
              </a:p>
              <a:p>
                <a:pPr algn="justLow">
                  <a:buFont typeface="Wingdings" panose="05000000000000000000" pitchFamily="2" charset="2"/>
                  <a:buChar char="§"/>
                </a:pPr>
                <a:r>
                  <a:rPr lang="en-US" sz="2000" dirty="0">
                    <a:latin typeface="FuturaStd-Book"/>
                  </a:rPr>
                  <a:t>For each scenario, the micropolar material parameters are determined in such a way that the homogenized model retains the same amount of strain energy when exposed to the same loading conditions. </a:t>
                </a:r>
              </a:p>
              <a:p>
                <a:pPr algn="justLow">
                  <a:buFont typeface="Wingdings" panose="05000000000000000000" pitchFamily="2" charset="2"/>
                  <a:buChar char="§"/>
                </a:pPr>
                <a:endParaRPr lang="en-US" sz="2000" dirty="0">
                  <a:latin typeface="FuturaStd-Book"/>
                </a:endParaRPr>
              </a:p>
              <a:p>
                <a:pPr algn="justLow">
                  <a:buFont typeface="Wingdings" panose="05000000000000000000" pitchFamily="2" charset="2"/>
                  <a:buChar char="§"/>
                </a:pPr>
                <a:endParaRPr lang="en-US" sz="2000" dirty="0">
                  <a:latin typeface="FuturaStd-Book"/>
                </a:endParaRPr>
              </a:p>
              <a:p>
                <a:pPr algn="justLow">
                  <a:buFont typeface="Wingdings" panose="05000000000000000000" pitchFamily="2" charset="2"/>
                  <a:buChar char="§"/>
                </a:pPr>
                <a:endParaRPr lang="en-GB" sz="2000" dirty="0">
                  <a:latin typeface="FuturaStd-Book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C62F40F-E2A4-F684-0419-77C3F98225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2619" y="1271387"/>
                <a:ext cx="8509079" cy="1031787"/>
              </a:xfrm>
              <a:prstGeom prst="rect">
                <a:avLst/>
              </a:prstGeom>
              <a:blipFill>
                <a:blip r:embed="rId4"/>
                <a:stretch>
                  <a:fillRect l="-645" r="-1648" b="-31716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8FFA8823-3E0E-065D-30F4-E9913713206B}"/>
              </a:ext>
            </a:extLst>
          </p:cNvPr>
          <p:cNvGrpSpPr/>
          <p:nvPr/>
        </p:nvGrpSpPr>
        <p:grpSpPr>
          <a:xfrm>
            <a:off x="10246437" y="516944"/>
            <a:ext cx="1253773" cy="1253570"/>
            <a:chOff x="2217977" y="1841654"/>
            <a:chExt cx="2110307" cy="2109966"/>
          </a:xfrm>
        </p:grpSpPr>
        <p:sp>
          <p:nvSpPr>
            <p:cNvPr id="6" name="Rectangle 11">
              <a:extLst>
                <a:ext uri="{FF2B5EF4-FFF2-40B4-BE49-F238E27FC236}">
                  <a16:creationId xmlns:a16="http://schemas.microsoft.com/office/drawing/2014/main" id="{5D307B2C-06AD-5798-4F08-51CF94FD73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7977" y="1841654"/>
              <a:ext cx="2110307" cy="2109966"/>
            </a:xfrm>
            <a:prstGeom prst="rect">
              <a:avLst/>
            </a:prstGeom>
            <a:solidFill>
              <a:srgbClr val="5B9BD5">
                <a:lumMod val="9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>
                <a:defRPr/>
              </a:pPr>
              <a:endParaRPr lang="en-US" ker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FB4D93D7-806C-788F-443F-C29B17B42564}"/>
                </a:ext>
              </a:extLst>
            </p:cNvPr>
            <p:cNvSpPr/>
            <p:nvPr/>
          </p:nvSpPr>
          <p:spPr>
            <a:xfrm>
              <a:off x="2322232" y="1949347"/>
              <a:ext cx="405126" cy="40512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1162EBAF-6362-2AC5-4245-607917866632}"/>
                </a:ext>
              </a:extLst>
            </p:cNvPr>
            <p:cNvSpPr/>
            <p:nvPr/>
          </p:nvSpPr>
          <p:spPr>
            <a:xfrm>
              <a:off x="2824796" y="1949347"/>
              <a:ext cx="405126" cy="40512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8344D12-1F32-10DC-925C-4121BD2B7C8D}"/>
                </a:ext>
              </a:extLst>
            </p:cNvPr>
            <p:cNvSpPr/>
            <p:nvPr/>
          </p:nvSpPr>
          <p:spPr>
            <a:xfrm>
              <a:off x="3829923" y="1949347"/>
              <a:ext cx="405126" cy="40512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6810FD1-871B-004E-1AE1-6DE9BAE0747C}"/>
                </a:ext>
              </a:extLst>
            </p:cNvPr>
            <p:cNvSpPr/>
            <p:nvPr/>
          </p:nvSpPr>
          <p:spPr>
            <a:xfrm>
              <a:off x="3327360" y="1949347"/>
              <a:ext cx="405126" cy="40512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45BF805A-6761-E681-D981-F49AF470AB25}"/>
                </a:ext>
              </a:extLst>
            </p:cNvPr>
            <p:cNvSpPr/>
            <p:nvPr/>
          </p:nvSpPr>
          <p:spPr>
            <a:xfrm>
              <a:off x="2330847" y="2431507"/>
              <a:ext cx="405126" cy="40512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BCC3820-E14B-CCEB-7997-3331A19512E0}"/>
                </a:ext>
              </a:extLst>
            </p:cNvPr>
            <p:cNvSpPr/>
            <p:nvPr/>
          </p:nvSpPr>
          <p:spPr>
            <a:xfrm>
              <a:off x="2833411" y="2431507"/>
              <a:ext cx="405126" cy="40512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8DA728D8-5AA9-85A0-9F61-88AE48168FD6}"/>
                </a:ext>
              </a:extLst>
            </p:cNvPr>
            <p:cNvSpPr/>
            <p:nvPr/>
          </p:nvSpPr>
          <p:spPr>
            <a:xfrm>
              <a:off x="3838538" y="2431507"/>
              <a:ext cx="405126" cy="40512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60E3934C-E9B2-5AC7-7705-7882C30B0A84}"/>
                </a:ext>
              </a:extLst>
            </p:cNvPr>
            <p:cNvSpPr/>
            <p:nvPr/>
          </p:nvSpPr>
          <p:spPr>
            <a:xfrm>
              <a:off x="3335975" y="2431507"/>
              <a:ext cx="405126" cy="40512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8D12BABB-F609-C952-A44E-1103292B8784}"/>
                </a:ext>
              </a:extLst>
            </p:cNvPr>
            <p:cNvSpPr/>
            <p:nvPr/>
          </p:nvSpPr>
          <p:spPr>
            <a:xfrm>
              <a:off x="2330301" y="2916647"/>
              <a:ext cx="405126" cy="40512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8CC4F31-2263-118B-320C-AD7614ABF296}"/>
                </a:ext>
              </a:extLst>
            </p:cNvPr>
            <p:cNvSpPr/>
            <p:nvPr/>
          </p:nvSpPr>
          <p:spPr>
            <a:xfrm>
              <a:off x="2832865" y="2916647"/>
              <a:ext cx="405126" cy="40512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9FC66E55-0271-8FFF-DB7C-36E17380FE12}"/>
                </a:ext>
              </a:extLst>
            </p:cNvPr>
            <p:cNvSpPr/>
            <p:nvPr/>
          </p:nvSpPr>
          <p:spPr>
            <a:xfrm>
              <a:off x="3837992" y="2916647"/>
              <a:ext cx="405126" cy="40512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6CEEF95-865F-CE84-EF76-7E2E421D0711}"/>
                </a:ext>
              </a:extLst>
            </p:cNvPr>
            <p:cNvSpPr/>
            <p:nvPr/>
          </p:nvSpPr>
          <p:spPr>
            <a:xfrm>
              <a:off x="3335429" y="2916647"/>
              <a:ext cx="405126" cy="40512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4E6E696A-7259-6FF0-5F41-02DF2B44D437}"/>
                </a:ext>
              </a:extLst>
            </p:cNvPr>
            <p:cNvSpPr/>
            <p:nvPr/>
          </p:nvSpPr>
          <p:spPr>
            <a:xfrm>
              <a:off x="2330301" y="3421815"/>
              <a:ext cx="405126" cy="40512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4E5FB37-26E4-A3B0-C2A9-9B6E85A8EF2D}"/>
                </a:ext>
              </a:extLst>
            </p:cNvPr>
            <p:cNvSpPr/>
            <p:nvPr/>
          </p:nvSpPr>
          <p:spPr>
            <a:xfrm>
              <a:off x="2832865" y="3421815"/>
              <a:ext cx="405126" cy="40512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517B202-938E-09DB-A92E-7596A16B80F6}"/>
                </a:ext>
              </a:extLst>
            </p:cNvPr>
            <p:cNvSpPr/>
            <p:nvPr/>
          </p:nvSpPr>
          <p:spPr>
            <a:xfrm>
              <a:off x="3837992" y="3421815"/>
              <a:ext cx="405126" cy="40512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FE61D2B7-B0EA-D4EC-C0E3-19F6062E17FD}"/>
                </a:ext>
              </a:extLst>
            </p:cNvPr>
            <p:cNvSpPr/>
            <p:nvPr/>
          </p:nvSpPr>
          <p:spPr>
            <a:xfrm>
              <a:off x="3335429" y="3421815"/>
              <a:ext cx="405126" cy="40512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A867300C-1AC5-CF01-B446-BD31F8FFC897}"/>
              </a:ext>
            </a:extLst>
          </p:cNvPr>
          <p:cNvSpPr/>
          <p:nvPr/>
        </p:nvSpPr>
        <p:spPr>
          <a:xfrm>
            <a:off x="9998253" y="4384159"/>
            <a:ext cx="1567413" cy="1553429"/>
          </a:xfrm>
          <a:prstGeom prst="rect">
            <a:avLst/>
          </a:prstGeom>
          <a:solidFill>
            <a:srgbClr val="438CCF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 lang="en-US" kern="0">
              <a:solidFill>
                <a:sysClr val="window" lastClr="FFFFFF"/>
              </a:solidFill>
              <a:latin typeface="Calibri" panose="020F050202020403020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B140FA44-0B05-FA69-E434-487FF21F9E14}"/>
                  </a:ext>
                </a:extLst>
              </p:cNvPr>
              <p:cNvSpPr txBox="1"/>
              <p:nvPr/>
            </p:nvSpPr>
            <p:spPr>
              <a:xfrm>
                <a:off x="9584951" y="3959579"/>
                <a:ext cx="1833609" cy="4276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 algn="justLow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dirty="0">
                              <a:latin typeface="Cambria Math" panose="02040503050406030204" pitchFamily="18" charset="0"/>
                            </a:rPr>
                            <m:t>𝑾</m:t>
                          </m:r>
                        </m:e>
                        <m:sub>
                          <m:r>
                            <a:rPr lang="en-US" sz="2000" b="1" i="1" dirty="0">
                              <a:latin typeface="Cambria Math" panose="02040503050406030204" pitchFamily="18" charset="0"/>
                            </a:rPr>
                            <m:t>𝑴𝒊𝒄𝒓𝒐𝒑𝒐𝒍𝒂𝒓</m:t>
                          </m:r>
                        </m:sub>
                      </m:sSub>
                    </m:oMath>
                  </m:oMathPara>
                </a14:m>
                <a:endParaRPr lang="en-US" sz="2000" dirty="0">
                  <a:latin typeface="FuturaStd-Book"/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B140FA44-0B05-FA69-E434-487FF21F9E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4951" y="3959579"/>
                <a:ext cx="1833609" cy="427618"/>
              </a:xfrm>
              <a:prstGeom prst="rect">
                <a:avLst/>
              </a:prstGeom>
              <a:blipFill>
                <a:blip r:embed="rId5"/>
                <a:stretch>
                  <a:fillRect r="-5980" b="-12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" name="Picture 34">
            <a:extLst>
              <a:ext uri="{FF2B5EF4-FFF2-40B4-BE49-F238E27FC236}">
                <a16:creationId xmlns:a16="http://schemas.microsoft.com/office/drawing/2014/main" id="{BC61775F-4632-6530-B986-92303C5EC9F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6" t="1655" r="13729" b="3614"/>
          <a:stretch/>
        </p:blipFill>
        <p:spPr>
          <a:xfrm>
            <a:off x="10110024" y="1813106"/>
            <a:ext cx="1526600" cy="1514088"/>
          </a:xfrm>
          <a:prstGeom prst="rect">
            <a:avLst/>
          </a:prstGeom>
          <a:ln w="12700"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D9621A6-A3FC-0527-452F-37A4E0FA2216}"/>
                  </a:ext>
                </a:extLst>
              </p:cNvPr>
              <p:cNvSpPr txBox="1"/>
              <p:nvPr/>
            </p:nvSpPr>
            <p:spPr>
              <a:xfrm>
                <a:off x="10574742" y="3412378"/>
                <a:ext cx="773422" cy="3810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  <m:sub>
                        <m:r>
                          <a:rPr lang="en-US" b="1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𝑭𝑬𝑴</m:t>
                        </m:r>
                      </m:sub>
                    </m:sSub>
                  </m:oMath>
                </a14:m>
                <a:r>
                  <a:rPr lang="en-US" dirty="0">
                    <a:latin typeface="FuturaStd-Book"/>
                    <a:ea typeface="ＭＳ Ｐゴシック"/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D9621A6-A3FC-0527-452F-37A4E0FA22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74742" y="3412378"/>
                <a:ext cx="773422" cy="38106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2" name="Object 41">
            <a:extLst>
              <a:ext uri="{FF2B5EF4-FFF2-40B4-BE49-F238E27FC236}">
                <a16:creationId xmlns:a16="http://schemas.microsoft.com/office/drawing/2014/main" id="{2EF4D82B-D63A-CC07-47CD-5CCF403D41D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6743564"/>
              </p:ext>
            </p:extLst>
          </p:nvPr>
        </p:nvGraphicFramePr>
        <p:xfrm>
          <a:off x="10110024" y="4484472"/>
          <a:ext cx="1330361" cy="14030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155600" imgH="1218960" progId="Equation.DSMT4">
                  <p:embed/>
                </p:oleObj>
              </mc:Choice>
              <mc:Fallback>
                <p:oleObj name="Equation" r:id="rId8" imgW="1155600" imgH="12189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0110024" y="4484472"/>
                        <a:ext cx="1330361" cy="14030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565109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>
            <a:extLst>
              <a:ext uri="{FF2B5EF4-FFF2-40B4-BE49-F238E27FC236}">
                <a16:creationId xmlns:a16="http://schemas.microsoft.com/office/drawing/2014/main" id="{50E6D78D-84F0-870C-A6CF-AE94F76E4B37}"/>
              </a:ext>
            </a:extLst>
          </p:cNvPr>
          <p:cNvGrpSpPr/>
          <p:nvPr/>
        </p:nvGrpSpPr>
        <p:grpSpPr>
          <a:xfrm>
            <a:off x="1561204" y="1116389"/>
            <a:ext cx="1700014" cy="1699739"/>
            <a:chOff x="2217977" y="1841654"/>
            <a:chExt cx="2110307" cy="2109966"/>
          </a:xfrm>
        </p:grpSpPr>
        <p:sp>
          <p:nvSpPr>
            <p:cNvPr id="52" name="Rectangle 11">
              <a:extLst>
                <a:ext uri="{FF2B5EF4-FFF2-40B4-BE49-F238E27FC236}">
                  <a16:creationId xmlns:a16="http://schemas.microsoft.com/office/drawing/2014/main" id="{C6CF2D39-790C-4D11-DE8A-F2B14A14B8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7977" y="1841654"/>
              <a:ext cx="2110307" cy="2109966"/>
            </a:xfrm>
            <a:prstGeom prst="rect">
              <a:avLst/>
            </a:prstGeom>
            <a:solidFill>
              <a:srgbClr val="5B9BD5">
                <a:lumMod val="9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457200">
                <a:defRPr/>
              </a:pPr>
              <a:endParaRPr lang="en-US" kern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F4884A75-C590-B47F-1B8B-8DC31978DD0D}"/>
                </a:ext>
              </a:extLst>
            </p:cNvPr>
            <p:cNvSpPr/>
            <p:nvPr/>
          </p:nvSpPr>
          <p:spPr>
            <a:xfrm>
              <a:off x="2322232" y="1949347"/>
              <a:ext cx="405126" cy="40512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C936FCD-2D16-ADB1-BC7D-C0E1573D7121}"/>
                </a:ext>
              </a:extLst>
            </p:cNvPr>
            <p:cNvSpPr/>
            <p:nvPr/>
          </p:nvSpPr>
          <p:spPr>
            <a:xfrm>
              <a:off x="2824796" y="1949347"/>
              <a:ext cx="405126" cy="40512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A6AF8F2-503B-7110-72FD-904769F7ECC6}"/>
                </a:ext>
              </a:extLst>
            </p:cNvPr>
            <p:cNvSpPr/>
            <p:nvPr/>
          </p:nvSpPr>
          <p:spPr>
            <a:xfrm>
              <a:off x="3829923" y="1949347"/>
              <a:ext cx="405126" cy="40512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3ED6FB90-B432-CAD7-7ACD-E9621D7E83D3}"/>
                </a:ext>
              </a:extLst>
            </p:cNvPr>
            <p:cNvSpPr/>
            <p:nvPr/>
          </p:nvSpPr>
          <p:spPr>
            <a:xfrm>
              <a:off x="3327360" y="1949347"/>
              <a:ext cx="405126" cy="40512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177A350D-A4E4-4E78-8165-FBC50BCA10A8}"/>
                </a:ext>
              </a:extLst>
            </p:cNvPr>
            <p:cNvSpPr/>
            <p:nvPr/>
          </p:nvSpPr>
          <p:spPr>
            <a:xfrm>
              <a:off x="2330847" y="2431507"/>
              <a:ext cx="405126" cy="40512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E729D4DE-8B4E-902C-5C90-2F828670E020}"/>
                </a:ext>
              </a:extLst>
            </p:cNvPr>
            <p:cNvSpPr/>
            <p:nvPr/>
          </p:nvSpPr>
          <p:spPr>
            <a:xfrm>
              <a:off x="2833411" y="2431507"/>
              <a:ext cx="405126" cy="40512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F158CAC9-4253-048F-1B90-2705142E9CBB}"/>
                </a:ext>
              </a:extLst>
            </p:cNvPr>
            <p:cNvSpPr/>
            <p:nvPr/>
          </p:nvSpPr>
          <p:spPr>
            <a:xfrm>
              <a:off x="3838538" y="2431507"/>
              <a:ext cx="405126" cy="40512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65AD96C3-C4D7-F3BF-918B-12F379FADCA2}"/>
                </a:ext>
              </a:extLst>
            </p:cNvPr>
            <p:cNvSpPr/>
            <p:nvPr/>
          </p:nvSpPr>
          <p:spPr>
            <a:xfrm>
              <a:off x="3335975" y="2431507"/>
              <a:ext cx="405126" cy="40512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86CC206F-CD71-114B-18A0-63B6DCD5050B}"/>
                </a:ext>
              </a:extLst>
            </p:cNvPr>
            <p:cNvSpPr/>
            <p:nvPr/>
          </p:nvSpPr>
          <p:spPr>
            <a:xfrm>
              <a:off x="2330301" y="2916647"/>
              <a:ext cx="405126" cy="40512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F396F352-61CC-D343-BA97-1E12A3C9C3DF}"/>
                </a:ext>
              </a:extLst>
            </p:cNvPr>
            <p:cNvSpPr/>
            <p:nvPr/>
          </p:nvSpPr>
          <p:spPr>
            <a:xfrm>
              <a:off x="2832865" y="2916647"/>
              <a:ext cx="405126" cy="40512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92363F95-EE07-77DA-76C9-C9D1581BD26A}"/>
                </a:ext>
              </a:extLst>
            </p:cNvPr>
            <p:cNvSpPr/>
            <p:nvPr/>
          </p:nvSpPr>
          <p:spPr>
            <a:xfrm>
              <a:off x="3837992" y="2916647"/>
              <a:ext cx="405126" cy="40512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A5EF435C-05C3-1804-9C3D-AD9B75BD8348}"/>
                </a:ext>
              </a:extLst>
            </p:cNvPr>
            <p:cNvSpPr/>
            <p:nvPr/>
          </p:nvSpPr>
          <p:spPr>
            <a:xfrm>
              <a:off x="3335429" y="2916647"/>
              <a:ext cx="405126" cy="40512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2E699B11-49D3-4B7F-3653-9FBEFDC303F8}"/>
                </a:ext>
              </a:extLst>
            </p:cNvPr>
            <p:cNvSpPr/>
            <p:nvPr/>
          </p:nvSpPr>
          <p:spPr>
            <a:xfrm>
              <a:off x="2330301" y="3421815"/>
              <a:ext cx="405126" cy="40512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5AB3966A-C7F2-B13D-968B-96435EF66205}"/>
                </a:ext>
              </a:extLst>
            </p:cNvPr>
            <p:cNvSpPr/>
            <p:nvPr/>
          </p:nvSpPr>
          <p:spPr>
            <a:xfrm>
              <a:off x="2832865" y="3421815"/>
              <a:ext cx="405126" cy="40512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C041EAEF-7923-B6FE-1CF2-5BBC4581E418}"/>
                </a:ext>
              </a:extLst>
            </p:cNvPr>
            <p:cNvSpPr/>
            <p:nvPr/>
          </p:nvSpPr>
          <p:spPr>
            <a:xfrm>
              <a:off x="3837992" y="3421815"/>
              <a:ext cx="405126" cy="40512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FEDB1DCC-8090-F37D-6620-2BFBFFB7BBA0}"/>
                </a:ext>
              </a:extLst>
            </p:cNvPr>
            <p:cNvSpPr/>
            <p:nvPr/>
          </p:nvSpPr>
          <p:spPr>
            <a:xfrm>
              <a:off x="3335429" y="3421815"/>
              <a:ext cx="405126" cy="40512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6" name="Title 1">
            <a:extLst>
              <a:ext uri="{FF2B5EF4-FFF2-40B4-BE49-F238E27FC236}">
                <a16:creationId xmlns:a16="http://schemas.microsoft.com/office/drawing/2014/main" id="{58EDBD54-5EDA-2BA5-01CE-7CF745D961E2}"/>
              </a:ext>
            </a:extLst>
          </p:cNvPr>
          <p:cNvSpPr txBox="1">
            <a:spLocks/>
          </p:cNvSpPr>
          <p:nvPr/>
        </p:nvSpPr>
        <p:spPr bwMode="auto">
          <a:xfrm>
            <a:off x="612619" y="207501"/>
            <a:ext cx="10969943" cy="711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8224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defTabSz="1218987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Methodology</a:t>
            </a:r>
            <a:endParaRPr lang="en-US" dirty="0">
              <a:latin typeface="Arial"/>
              <a:ea typeface="ＭＳ Ｐゴシック"/>
            </a:endParaRPr>
          </a:p>
          <a:p>
            <a:r>
              <a:rPr lang="en-US" dirty="0">
                <a:latin typeface="FuturaStd-Book"/>
                <a:sym typeface="Wingdings" panose="05000000000000000000" pitchFamily="2" charset="2"/>
              </a:rPr>
              <a:t>Finding Effective Micropolar Material Parameters for 2D Model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4E7C55F-A877-1163-478F-BC6B0377E515}"/>
              </a:ext>
            </a:extLst>
          </p:cNvPr>
          <p:cNvSpPr txBox="1">
            <a:spLocks/>
          </p:cNvSpPr>
          <p:nvPr/>
        </p:nvSpPr>
        <p:spPr bwMode="auto">
          <a:xfrm>
            <a:off x="664208" y="1043899"/>
            <a:ext cx="6879593" cy="10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22433"/>
              </a:buClr>
              <a:buChar char="•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562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981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Low">
              <a:buFont typeface="Wingdings" panose="05000000000000000000" pitchFamily="2" charset="2"/>
              <a:buChar char="§"/>
            </a:pPr>
            <a:endParaRPr lang="en-US" sz="20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endParaRPr lang="en-US" sz="600" dirty="0">
              <a:latin typeface="FuturaStd-Book"/>
            </a:endParaRPr>
          </a:p>
          <a:p>
            <a:pPr marL="0" indent="0" algn="justLow">
              <a:buFontTx/>
              <a:buNone/>
            </a:pPr>
            <a:endParaRPr lang="en-US" sz="20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endParaRPr lang="en-US" sz="20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endParaRPr lang="en-US" sz="2000" dirty="0">
              <a:latin typeface="FuturaStd-Book"/>
            </a:endParaRP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B577D55D-363A-CE09-F687-FC51C2F2919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116388" y="243840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914400" imgH="198720" progId="Equation.DSMT4">
                  <p:embed/>
                </p:oleObj>
              </mc:Choice>
              <mc:Fallback>
                <p:oleObj name="Equation" r:id="rId3" imgW="914400" imgH="19872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B577D55D-363A-CE09-F687-FC51C2F2919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116388" y="2438400"/>
                        <a:ext cx="914400" cy="198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499572-4ED3-F737-1192-1BC98338A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it-IT" altLang="en-US"/>
              <a:t>Pagina </a:t>
            </a:r>
            <a:fld id="{2780327B-D601-4ACF-BB2C-9F603DCDF26D}" type="slidenum">
              <a:rPr lang="it-IT" altLang="en-US" smtClean="0"/>
              <a:pPr>
                <a:defRPr/>
              </a:pPr>
              <a:t>8</a:t>
            </a:fld>
            <a:endParaRPr lang="it-IT" altLang="en-US"/>
          </a:p>
        </p:txBody>
      </p:sp>
      <p:sp>
        <p:nvSpPr>
          <p:cNvPr id="49" name="Rectangle 4">
            <a:extLst>
              <a:ext uri="{FF2B5EF4-FFF2-40B4-BE49-F238E27FC236}">
                <a16:creationId xmlns:a16="http://schemas.microsoft.com/office/drawing/2014/main" id="{E4E880F2-53F8-7C73-7F87-3601002893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80084" y="4407639"/>
            <a:ext cx="144863" cy="362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71699" tIns="35849" rIns="71699" bIns="35849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5576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82" b="0" i="0" u="none" strike="noStrike" kern="0" cap="none" spc="0" normalizeH="0" baseline="0" noProof="0">
              <a:ln>
                <a:noFill/>
              </a:ln>
              <a:solidFill>
                <a:srgbClr val="822433"/>
              </a:solidFill>
              <a:effectLst/>
              <a:uLnTx/>
              <a:uFillTx/>
            </a:endParaRPr>
          </a:p>
        </p:txBody>
      </p:sp>
      <p:sp>
        <p:nvSpPr>
          <p:cNvPr id="24" name="Rectangle 4">
            <a:extLst>
              <a:ext uri="{FF2B5EF4-FFF2-40B4-BE49-F238E27FC236}">
                <a16:creationId xmlns:a16="http://schemas.microsoft.com/office/drawing/2014/main" id="{FDE21202-2B04-62E5-05FA-F7291C070D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35594" y="1165094"/>
            <a:ext cx="184683" cy="461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16" tIns="45708" rIns="91416" bIns="45708" numCol="1" anchor="ctr" anchorCtr="0" compatLnSpc="1">
            <a:prstTxWarp prst="textNoShape">
              <a:avLst/>
            </a:prstTxWarp>
            <a:spAutoFit/>
          </a:bodyPr>
          <a:lstStyle/>
          <a:p>
            <a:pPr defTabSz="1218621"/>
            <a:endParaRPr lang="en-GB" sz="2399">
              <a:solidFill>
                <a:srgbClr val="822433"/>
              </a:solidFill>
              <a:latin typeface="Arial"/>
              <a:ea typeface="ＭＳ Ｐゴシック"/>
            </a:endParaRPr>
          </a:p>
        </p:txBody>
      </p:sp>
      <p:graphicFrame>
        <p:nvGraphicFramePr>
          <p:cNvPr id="25" name="Object 24">
            <a:extLst>
              <a:ext uri="{FF2B5EF4-FFF2-40B4-BE49-F238E27FC236}">
                <a16:creationId xmlns:a16="http://schemas.microsoft.com/office/drawing/2014/main" id="{776BAB4D-63ED-5596-5FB3-09503CE7CBB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2254521"/>
              </p:ext>
            </p:extLst>
          </p:nvPr>
        </p:nvGraphicFramePr>
        <p:xfrm>
          <a:off x="6632691" y="1673179"/>
          <a:ext cx="1143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14120" imgH="406080" progId="Equation.DSMT4">
                  <p:embed/>
                </p:oleObj>
              </mc:Choice>
              <mc:Fallback>
                <p:oleObj name="Equation" r:id="rId5" imgW="114120" imgH="406080" progId="Equation.DSMT4">
                  <p:embed/>
                  <p:pic>
                    <p:nvPicPr>
                      <p:cNvPr id="25" name="Object 24">
                        <a:extLst>
                          <a:ext uri="{FF2B5EF4-FFF2-40B4-BE49-F238E27FC236}">
                            <a16:creationId xmlns:a16="http://schemas.microsoft.com/office/drawing/2014/main" id="{776BAB4D-63ED-5596-5FB3-09503CE7CBB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632691" y="1673179"/>
                        <a:ext cx="114300" cy="406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: Top Corners Snipped 15">
            <a:extLst>
              <a:ext uri="{FF2B5EF4-FFF2-40B4-BE49-F238E27FC236}">
                <a16:creationId xmlns:a16="http://schemas.microsoft.com/office/drawing/2014/main" id="{79BD9DF5-22B6-E67C-FA9E-69004F28C997}"/>
              </a:ext>
            </a:extLst>
          </p:cNvPr>
          <p:cNvSpPr/>
          <p:nvPr/>
        </p:nvSpPr>
        <p:spPr bwMode="auto">
          <a:xfrm>
            <a:off x="1944323" y="2201003"/>
            <a:ext cx="8434173" cy="3540608"/>
          </a:xfrm>
          <a:custGeom>
            <a:avLst/>
            <a:gdLst>
              <a:gd name="connsiteX0" fmla="*/ 1588294 w 9467735"/>
              <a:gd name="connsiteY0" fmla="*/ 0 h 3176588"/>
              <a:gd name="connsiteX1" fmla="*/ 7879441 w 9467735"/>
              <a:gd name="connsiteY1" fmla="*/ 0 h 3176588"/>
              <a:gd name="connsiteX2" fmla="*/ 9467735 w 9467735"/>
              <a:gd name="connsiteY2" fmla="*/ 1588294 h 3176588"/>
              <a:gd name="connsiteX3" fmla="*/ 9467735 w 9467735"/>
              <a:gd name="connsiteY3" fmla="*/ 3176588 h 3176588"/>
              <a:gd name="connsiteX4" fmla="*/ 9467735 w 9467735"/>
              <a:gd name="connsiteY4" fmla="*/ 3176588 h 3176588"/>
              <a:gd name="connsiteX5" fmla="*/ 0 w 9467735"/>
              <a:gd name="connsiteY5" fmla="*/ 3176588 h 3176588"/>
              <a:gd name="connsiteX6" fmla="*/ 0 w 9467735"/>
              <a:gd name="connsiteY6" fmla="*/ 3176588 h 3176588"/>
              <a:gd name="connsiteX7" fmla="*/ 0 w 9467735"/>
              <a:gd name="connsiteY7" fmla="*/ 1588294 h 3176588"/>
              <a:gd name="connsiteX8" fmla="*/ 1588294 w 9467735"/>
              <a:gd name="connsiteY8" fmla="*/ 0 h 3176588"/>
              <a:gd name="connsiteX0" fmla="*/ 4706879 w 9467735"/>
              <a:gd name="connsiteY0" fmla="*/ 9625 h 3176588"/>
              <a:gd name="connsiteX1" fmla="*/ 7879441 w 9467735"/>
              <a:gd name="connsiteY1" fmla="*/ 0 h 3176588"/>
              <a:gd name="connsiteX2" fmla="*/ 9467735 w 9467735"/>
              <a:gd name="connsiteY2" fmla="*/ 1588294 h 3176588"/>
              <a:gd name="connsiteX3" fmla="*/ 9467735 w 9467735"/>
              <a:gd name="connsiteY3" fmla="*/ 3176588 h 3176588"/>
              <a:gd name="connsiteX4" fmla="*/ 9467735 w 9467735"/>
              <a:gd name="connsiteY4" fmla="*/ 3176588 h 3176588"/>
              <a:gd name="connsiteX5" fmla="*/ 0 w 9467735"/>
              <a:gd name="connsiteY5" fmla="*/ 3176588 h 3176588"/>
              <a:gd name="connsiteX6" fmla="*/ 0 w 9467735"/>
              <a:gd name="connsiteY6" fmla="*/ 3176588 h 3176588"/>
              <a:gd name="connsiteX7" fmla="*/ 0 w 9467735"/>
              <a:gd name="connsiteY7" fmla="*/ 1588294 h 3176588"/>
              <a:gd name="connsiteX8" fmla="*/ 4706879 w 9467735"/>
              <a:gd name="connsiteY8" fmla="*/ 9625 h 3176588"/>
              <a:gd name="connsiteX0" fmla="*/ 2541195 w 9467735"/>
              <a:gd name="connsiteY0" fmla="*/ 0 h 3176588"/>
              <a:gd name="connsiteX1" fmla="*/ 7879441 w 9467735"/>
              <a:gd name="connsiteY1" fmla="*/ 0 h 3176588"/>
              <a:gd name="connsiteX2" fmla="*/ 9467735 w 9467735"/>
              <a:gd name="connsiteY2" fmla="*/ 1588294 h 3176588"/>
              <a:gd name="connsiteX3" fmla="*/ 9467735 w 9467735"/>
              <a:gd name="connsiteY3" fmla="*/ 3176588 h 3176588"/>
              <a:gd name="connsiteX4" fmla="*/ 9467735 w 9467735"/>
              <a:gd name="connsiteY4" fmla="*/ 3176588 h 3176588"/>
              <a:gd name="connsiteX5" fmla="*/ 0 w 9467735"/>
              <a:gd name="connsiteY5" fmla="*/ 3176588 h 3176588"/>
              <a:gd name="connsiteX6" fmla="*/ 0 w 9467735"/>
              <a:gd name="connsiteY6" fmla="*/ 3176588 h 3176588"/>
              <a:gd name="connsiteX7" fmla="*/ 0 w 9467735"/>
              <a:gd name="connsiteY7" fmla="*/ 1588294 h 3176588"/>
              <a:gd name="connsiteX8" fmla="*/ 2541195 w 9467735"/>
              <a:gd name="connsiteY8" fmla="*/ 0 h 3176588"/>
              <a:gd name="connsiteX0" fmla="*/ 2541195 w 9467735"/>
              <a:gd name="connsiteY0" fmla="*/ 0 h 3176588"/>
              <a:gd name="connsiteX1" fmla="*/ 7324270 w 9467735"/>
              <a:gd name="connsiteY1" fmla="*/ 0 h 3176588"/>
              <a:gd name="connsiteX2" fmla="*/ 9467735 w 9467735"/>
              <a:gd name="connsiteY2" fmla="*/ 1588294 h 3176588"/>
              <a:gd name="connsiteX3" fmla="*/ 9467735 w 9467735"/>
              <a:gd name="connsiteY3" fmla="*/ 3176588 h 3176588"/>
              <a:gd name="connsiteX4" fmla="*/ 9467735 w 9467735"/>
              <a:gd name="connsiteY4" fmla="*/ 3176588 h 3176588"/>
              <a:gd name="connsiteX5" fmla="*/ 0 w 9467735"/>
              <a:gd name="connsiteY5" fmla="*/ 3176588 h 3176588"/>
              <a:gd name="connsiteX6" fmla="*/ 0 w 9467735"/>
              <a:gd name="connsiteY6" fmla="*/ 3176588 h 3176588"/>
              <a:gd name="connsiteX7" fmla="*/ 0 w 9467735"/>
              <a:gd name="connsiteY7" fmla="*/ 1588294 h 3176588"/>
              <a:gd name="connsiteX8" fmla="*/ 2541195 w 9467735"/>
              <a:gd name="connsiteY8" fmla="*/ 0 h 3176588"/>
              <a:gd name="connsiteX0" fmla="*/ 1822738 w 9467735"/>
              <a:gd name="connsiteY0" fmla="*/ 0 h 3176588"/>
              <a:gd name="connsiteX1" fmla="*/ 7324270 w 9467735"/>
              <a:gd name="connsiteY1" fmla="*/ 0 h 3176588"/>
              <a:gd name="connsiteX2" fmla="*/ 9467735 w 9467735"/>
              <a:gd name="connsiteY2" fmla="*/ 1588294 h 3176588"/>
              <a:gd name="connsiteX3" fmla="*/ 9467735 w 9467735"/>
              <a:gd name="connsiteY3" fmla="*/ 3176588 h 3176588"/>
              <a:gd name="connsiteX4" fmla="*/ 9467735 w 9467735"/>
              <a:gd name="connsiteY4" fmla="*/ 3176588 h 3176588"/>
              <a:gd name="connsiteX5" fmla="*/ 0 w 9467735"/>
              <a:gd name="connsiteY5" fmla="*/ 3176588 h 3176588"/>
              <a:gd name="connsiteX6" fmla="*/ 0 w 9467735"/>
              <a:gd name="connsiteY6" fmla="*/ 3176588 h 3176588"/>
              <a:gd name="connsiteX7" fmla="*/ 0 w 9467735"/>
              <a:gd name="connsiteY7" fmla="*/ 1588294 h 3176588"/>
              <a:gd name="connsiteX8" fmla="*/ 1822738 w 9467735"/>
              <a:gd name="connsiteY8" fmla="*/ 0 h 3176588"/>
              <a:gd name="connsiteX0" fmla="*/ 1822738 w 9467735"/>
              <a:gd name="connsiteY0" fmla="*/ 0 h 3176588"/>
              <a:gd name="connsiteX1" fmla="*/ 7703128 w 9467735"/>
              <a:gd name="connsiteY1" fmla="*/ 0 h 3176588"/>
              <a:gd name="connsiteX2" fmla="*/ 9467735 w 9467735"/>
              <a:gd name="connsiteY2" fmla="*/ 1588294 h 3176588"/>
              <a:gd name="connsiteX3" fmla="*/ 9467735 w 9467735"/>
              <a:gd name="connsiteY3" fmla="*/ 3176588 h 3176588"/>
              <a:gd name="connsiteX4" fmla="*/ 9467735 w 9467735"/>
              <a:gd name="connsiteY4" fmla="*/ 3176588 h 3176588"/>
              <a:gd name="connsiteX5" fmla="*/ 0 w 9467735"/>
              <a:gd name="connsiteY5" fmla="*/ 3176588 h 3176588"/>
              <a:gd name="connsiteX6" fmla="*/ 0 w 9467735"/>
              <a:gd name="connsiteY6" fmla="*/ 3176588 h 3176588"/>
              <a:gd name="connsiteX7" fmla="*/ 0 w 9467735"/>
              <a:gd name="connsiteY7" fmla="*/ 1588294 h 3176588"/>
              <a:gd name="connsiteX8" fmla="*/ 1822738 w 9467735"/>
              <a:gd name="connsiteY8" fmla="*/ 0 h 3176588"/>
              <a:gd name="connsiteX0" fmla="*/ 1822738 w 9467735"/>
              <a:gd name="connsiteY0" fmla="*/ 0 h 3176588"/>
              <a:gd name="connsiteX1" fmla="*/ 7847986 w 9467735"/>
              <a:gd name="connsiteY1" fmla="*/ 0 h 3176588"/>
              <a:gd name="connsiteX2" fmla="*/ 9467735 w 9467735"/>
              <a:gd name="connsiteY2" fmla="*/ 1588294 h 3176588"/>
              <a:gd name="connsiteX3" fmla="*/ 9467735 w 9467735"/>
              <a:gd name="connsiteY3" fmla="*/ 3176588 h 3176588"/>
              <a:gd name="connsiteX4" fmla="*/ 9467735 w 9467735"/>
              <a:gd name="connsiteY4" fmla="*/ 3176588 h 3176588"/>
              <a:gd name="connsiteX5" fmla="*/ 0 w 9467735"/>
              <a:gd name="connsiteY5" fmla="*/ 3176588 h 3176588"/>
              <a:gd name="connsiteX6" fmla="*/ 0 w 9467735"/>
              <a:gd name="connsiteY6" fmla="*/ 3176588 h 3176588"/>
              <a:gd name="connsiteX7" fmla="*/ 0 w 9467735"/>
              <a:gd name="connsiteY7" fmla="*/ 1588294 h 3176588"/>
              <a:gd name="connsiteX8" fmla="*/ 1822738 w 9467735"/>
              <a:gd name="connsiteY8" fmla="*/ 0 h 3176588"/>
              <a:gd name="connsiteX0" fmla="*/ 2569940 w 9467735"/>
              <a:gd name="connsiteY0" fmla="*/ 26403 h 3176588"/>
              <a:gd name="connsiteX1" fmla="*/ 7847986 w 9467735"/>
              <a:gd name="connsiteY1" fmla="*/ 0 h 3176588"/>
              <a:gd name="connsiteX2" fmla="*/ 9467735 w 9467735"/>
              <a:gd name="connsiteY2" fmla="*/ 1588294 h 3176588"/>
              <a:gd name="connsiteX3" fmla="*/ 9467735 w 9467735"/>
              <a:gd name="connsiteY3" fmla="*/ 3176588 h 3176588"/>
              <a:gd name="connsiteX4" fmla="*/ 9467735 w 9467735"/>
              <a:gd name="connsiteY4" fmla="*/ 3176588 h 3176588"/>
              <a:gd name="connsiteX5" fmla="*/ 0 w 9467735"/>
              <a:gd name="connsiteY5" fmla="*/ 3176588 h 3176588"/>
              <a:gd name="connsiteX6" fmla="*/ 0 w 9467735"/>
              <a:gd name="connsiteY6" fmla="*/ 3176588 h 3176588"/>
              <a:gd name="connsiteX7" fmla="*/ 0 w 9467735"/>
              <a:gd name="connsiteY7" fmla="*/ 1588294 h 3176588"/>
              <a:gd name="connsiteX8" fmla="*/ 2569940 w 9467735"/>
              <a:gd name="connsiteY8" fmla="*/ 26403 h 3176588"/>
              <a:gd name="connsiteX0" fmla="*/ 2569940 w 9467735"/>
              <a:gd name="connsiteY0" fmla="*/ 8801 h 3158986"/>
              <a:gd name="connsiteX1" fmla="*/ 7100783 w 9467735"/>
              <a:gd name="connsiteY1" fmla="*/ 0 h 3158986"/>
              <a:gd name="connsiteX2" fmla="*/ 9467735 w 9467735"/>
              <a:gd name="connsiteY2" fmla="*/ 1570692 h 3158986"/>
              <a:gd name="connsiteX3" fmla="*/ 9467735 w 9467735"/>
              <a:gd name="connsiteY3" fmla="*/ 3158986 h 3158986"/>
              <a:gd name="connsiteX4" fmla="*/ 9467735 w 9467735"/>
              <a:gd name="connsiteY4" fmla="*/ 3158986 h 3158986"/>
              <a:gd name="connsiteX5" fmla="*/ 0 w 9467735"/>
              <a:gd name="connsiteY5" fmla="*/ 3158986 h 3158986"/>
              <a:gd name="connsiteX6" fmla="*/ 0 w 9467735"/>
              <a:gd name="connsiteY6" fmla="*/ 3158986 h 3158986"/>
              <a:gd name="connsiteX7" fmla="*/ 0 w 9467735"/>
              <a:gd name="connsiteY7" fmla="*/ 1570692 h 3158986"/>
              <a:gd name="connsiteX8" fmla="*/ 2569940 w 9467735"/>
              <a:gd name="connsiteY8" fmla="*/ 8801 h 3158986"/>
              <a:gd name="connsiteX0" fmla="*/ 2569940 w 9467735"/>
              <a:gd name="connsiteY0" fmla="*/ 0 h 3150185"/>
              <a:gd name="connsiteX1" fmla="*/ 6668159 w 9467735"/>
              <a:gd name="connsiteY1" fmla="*/ 8801 h 3150185"/>
              <a:gd name="connsiteX2" fmla="*/ 9467735 w 9467735"/>
              <a:gd name="connsiteY2" fmla="*/ 1561891 h 3150185"/>
              <a:gd name="connsiteX3" fmla="*/ 9467735 w 9467735"/>
              <a:gd name="connsiteY3" fmla="*/ 3150185 h 3150185"/>
              <a:gd name="connsiteX4" fmla="*/ 9467735 w 9467735"/>
              <a:gd name="connsiteY4" fmla="*/ 3150185 h 3150185"/>
              <a:gd name="connsiteX5" fmla="*/ 0 w 9467735"/>
              <a:gd name="connsiteY5" fmla="*/ 3150185 h 3150185"/>
              <a:gd name="connsiteX6" fmla="*/ 0 w 9467735"/>
              <a:gd name="connsiteY6" fmla="*/ 3150185 h 3150185"/>
              <a:gd name="connsiteX7" fmla="*/ 0 w 9467735"/>
              <a:gd name="connsiteY7" fmla="*/ 1561891 h 3150185"/>
              <a:gd name="connsiteX8" fmla="*/ 2569940 w 9467735"/>
              <a:gd name="connsiteY8" fmla="*/ 0 h 3150185"/>
              <a:gd name="connsiteX0" fmla="*/ 2569940 w 9467735"/>
              <a:gd name="connsiteY0" fmla="*/ 35203 h 3185388"/>
              <a:gd name="connsiteX1" fmla="*/ 6656466 w 9467735"/>
              <a:gd name="connsiteY1" fmla="*/ 0 h 3185388"/>
              <a:gd name="connsiteX2" fmla="*/ 9467735 w 9467735"/>
              <a:gd name="connsiteY2" fmla="*/ 1597094 h 3185388"/>
              <a:gd name="connsiteX3" fmla="*/ 9467735 w 9467735"/>
              <a:gd name="connsiteY3" fmla="*/ 3185388 h 3185388"/>
              <a:gd name="connsiteX4" fmla="*/ 9467735 w 9467735"/>
              <a:gd name="connsiteY4" fmla="*/ 3185388 h 3185388"/>
              <a:gd name="connsiteX5" fmla="*/ 0 w 9467735"/>
              <a:gd name="connsiteY5" fmla="*/ 3185388 h 3185388"/>
              <a:gd name="connsiteX6" fmla="*/ 0 w 9467735"/>
              <a:gd name="connsiteY6" fmla="*/ 3185388 h 3185388"/>
              <a:gd name="connsiteX7" fmla="*/ 0 w 9467735"/>
              <a:gd name="connsiteY7" fmla="*/ 1597094 h 3185388"/>
              <a:gd name="connsiteX8" fmla="*/ 2569940 w 9467735"/>
              <a:gd name="connsiteY8" fmla="*/ 35203 h 3185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7735" h="3185388">
                <a:moveTo>
                  <a:pt x="2569940" y="35203"/>
                </a:moveTo>
                <a:lnTo>
                  <a:pt x="6656466" y="0"/>
                </a:lnTo>
                <a:lnTo>
                  <a:pt x="9467735" y="1597094"/>
                </a:lnTo>
                <a:lnTo>
                  <a:pt x="9467735" y="3185388"/>
                </a:lnTo>
                <a:lnTo>
                  <a:pt x="9467735" y="3185388"/>
                </a:lnTo>
                <a:lnTo>
                  <a:pt x="0" y="3185388"/>
                </a:lnTo>
                <a:lnTo>
                  <a:pt x="0" y="3185388"/>
                </a:lnTo>
                <a:lnTo>
                  <a:pt x="0" y="1597094"/>
                </a:lnTo>
                <a:lnTo>
                  <a:pt x="2569940" y="35203"/>
                </a:lnTo>
                <a:close/>
              </a:path>
            </a:pathLst>
          </a:custGeom>
          <a:solidFill>
            <a:srgbClr val="FCEBE0"/>
          </a:solidFill>
          <a:ln w="28575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90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C96D373-379D-EB82-6C34-DD7F194F1952}"/>
              </a:ext>
            </a:extLst>
          </p:cNvPr>
          <p:cNvGrpSpPr/>
          <p:nvPr/>
        </p:nvGrpSpPr>
        <p:grpSpPr>
          <a:xfrm>
            <a:off x="9265153" y="1127275"/>
            <a:ext cx="1873066" cy="1773218"/>
            <a:chOff x="9251540" y="1160134"/>
            <a:chExt cx="1873066" cy="1773218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49D0CC0C-05B9-7AFB-263E-42630925A59A}"/>
                </a:ext>
              </a:extLst>
            </p:cNvPr>
            <p:cNvGrpSpPr/>
            <p:nvPr/>
          </p:nvGrpSpPr>
          <p:grpSpPr>
            <a:xfrm>
              <a:off x="9251540" y="1160134"/>
              <a:ext cx="1873066" cy="1773218"/>
              <a:chOff x="882769" y="0"/>
              <a:chExt cx="1289050" cy="1220749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13EF0BA1-C1E8-A44F-181C-54D4CB84D671}"/>
                  </a:ext>
                </a:extLst>
              </p:cNvPr>
              <p:cNvSpPr/>
              <p:nvPr/>
            </p:nvSpPr>
            <p:spPr>
              <a:xfrm>
                <a:off x="897197" y="0"/>
                <a:ext cx="1231320" cy="1220749"/>
              </a:xfrm>
              <a:prstGeom prst="rect">
                <a:avLst/>
              </a:prstGeom>
              <a:solidFill>
                <a:srgbClr val="438CCF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defRPr/>
                </a:pPr>
                <a:endParaRPr lang="en-US" kern="0">
                  <a:solidFill>
                    <a:sysClr val="window" lastClr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35" name="Text Box 36">
                <a:extLst>
                  <a:ext uri="{FF2B5EF4-FFF2-40B4-BE49-F238E27FC236}">
                    <a16:creationId xmlns:a16="http://schemas.microsoft.com/office/drawing/2014/main" id="{FDE062AB-F3DC-71ED-6E8D-499D08478943}"/>
                  </a:ext>
                </a:extLst>
              </p:cNvPr>
              <p:cNvSpPr txBox="1"/>
              <p:nvPr/>
            </p:nvSpPr>
            <p:spPr>
              <a:xfrm>
                <a:off x="882769" y="81554"/>
                <a:ext cx="1289050" cy="835116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800"/>
                  </a:spcAft>
                  <a:defRPr/>
                </a:pPr>
                <a:r>
                  <a:rPr lang="en-US" sz="2400" b="1" kern="0" dirty="0">
                    <a:solidFill>
                      <a:sysClr val="windowText" lastClr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Micropolar</a:t>
                </a:r>
                <a:br>
                  <a:rPr lang="en-US" sz="2400" b="1" kern="0" dirty="0">
                    <a:solidFill>
                      <a:sysClr val="windowText" lastClr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</a:br>
                <a:r>
                  <a:rPr lang="en-US" sz="2400" b="1" kern="0" dirty="0">
                    <a:solidFill>
                      <a:sysClr val="windowText" lastClr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Model</a:t>
                </a:r>
                <a:endParaRPr lang="en-US" sz="3200" kern="0" dirty="0">
                  <a:solidFill>
                    <a:sysClr val="windowText" lastClr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p:grpSp>
        <p:graphicFrame>
          <p:nvGraphicFramePr>
            <p:cNvPr id="36" name="Object 35">
              <a:extLst>
                <a:ext uri="{FF2B5EF4-FFF2-40B4-BE49-F238E27FC236}">
                  <a16:creationId xmlns:a16="http://schemas.microsoft.com/office/drawing/2014/main" id="{E2C8405F-CF85-4AC8-388B-D1C0166D703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12543575"/>
                </p:ext>
              </p:extLst>
            </p:nvPr>
          </p:nvGraphicFramePr>
          <p:xfrm>
            <a:off x="9273330" y="2112740"/>
            <a:ext cx="1812960" cy="8131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7" imgW="1557718" imgH="697959" progId="Equation.DSMT4">
                    <p:embed/>
                  </p:oleObj>
                </mc:Choice>
                <mc:Fallback>
                  <p:oleObj name="Equation" r:id="rId7" imgW="1557718" imgH="697959" progId="Equation.DSMT4">
                    <p:embed/>
                    <p:pic>
                      <p:nvPicPr>
                        <p:cNvPr id="36" name="Object 35">
                          <a:extLst>
                            <a:ext uri="{FF2B5EF4-FFF2-40B4-BE49-F238E27FC236}">
                              <a16:creationId xmlns:a16="http://schemas.microsoft.com/office/drawing/2014/main" id="{E2C8405F-CF85-4AC8-388B-D1C0166D7030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9273330" y="2112740"/>
                          <a:ext cx="1812960" cy="81315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23DACE9-E89A-53D5-30E9-CE0F44296FA4}"/>
              </a:ext>
            </a:extLst>
          </p:cNvPr>
          <p:cNvGrpSpPr/>
          <p:nvPr/>
        </p:nvGrpSpPr>
        <p:grpSpPr>
          <a:xfrm>
            <a:off x="107725" y="1516233"/>
            <a:ext cx="2626041" cy="1321668"/>
            <a:chOff x="1179628" y="1604224"/>
            <a:chExt cx="2626041" cy="1321668"/>
          </a:xfrm>
        </p:grpSpPr>
        <p:sp>
          <p:nvSpPr>
            <p:cNvPr id="81" name="Speech Bubble: Rectangle with Corners Rounded 80">
              <a:extLst>
                <a:ext uri="{FF2B5EF4-FFF2-40B4-BE49-F238E27FC236}">
                  <a16:creationId xmlns:a16="http://schemas.microsoft.com/office/drawing/2014/main" id="{6E7117BE-53A1-E680-B182-E6DE8A350B47}"/>
                </a:ext>
              </a:extLst>
            </p:cNvPr>
            <p:cNvSpPr/>
            <p:nvPr/>
          </p:nvSpPr>
          <p:spPr>
            <a:xfrm>
              <a:off x="1968251" y="2633321"/>
              <a:ext cx="575760" cy="229672"/>
            </a:xfrm>
            <a:prstGeom prst="wedgeRoundRectCallout">
              <a:avLst>
                <a:gd name="adj1" fmla="val 105471"/>
                <a:gd name="adj2" fmla="val -168828"/>
                <a:gd name="adj3" fmla="val 16667"/>
              </a:avLst>
            </a:prstGeom>
            <a:solidFill>
              <a:srgbClr val="4472C4">
                <a:lumMod val="40000"/>
                <a:lumOff val="6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  <a:defRPr/>
              </a:pPr>
              <a:r>
                <a:rPr lang="en-GB" sz="1100" kern="0">
                  <a:solidFill>
                    <a:sysClr val="window" lastClr="FFFFFF"/>
                  </a:solidFill>
                  <a:latin typeface="Calibri" panose="020F0502020204030204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  <a:endParaRPr lang="en-US" sz="1100" kern="0">
                <a:solidFill>
                  <a:sysClr val="window" lastClr="FFFFFF"/>
                </a:solidFill>
                <a:latin typeface="Calibri" panose="020F0502020204030204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Text Box 33">
              <a:extLst>
                <a:ext uri="{FF2B5EF4-FFF2-40B4-BE49-F238E27FC236}">
                  <a16:creationId xmlns:a16="http://schemas.microsoft.com/office/drawing/2014/main" id="{D74D31A7-8DE2-E38B-6F43-AE4E82F5EE8F}"/>
                </a:ext>
              </a:extLst>
            </p:cNvPr>
            <p:cNvSpPr txBox="1"/>
            <p:nvPr/>
          </p:nvSpPr>
          <p:spPr>
            <a:xfrm>
              <a:off x="1932603" y="2565242"/>
              <a:ext cx="1873066" cy="36065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  <a:defRPr/>
              </a:pPr>
              <a:r>
                <a:rPr lang="en-US" b="1" kern="0" dirty="0">
                  <a:solidFill>
                    <a:sysClr val="windowText" lastClr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Pore</a:t>
              </a:r>
              <a:endParaRPr lang="en-US" kern="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Speech Bubble: Rectangle with Corners Rounded 82">
              <a:extLst>
                <a:ext uri="{FF2B5EF4-FFF2-40B4-BE49-F238E27FC236}">
                  <a16:creationId xmlns:a16="http://schemas.microsoft.com/office/drawing/2014/main" id="{B3A33A97-2052-D290-E7B0-E815AADFBFB2}"/>
                </a:ext>
              </a:extLst>
            </p:cNvPr>
            <p:cNvSpPr/>
            <p:nvPr/>
          </p:nvSpPr>
          <p:spPr>
            <a:xfrm>
              <a:off x="1347862" y="1637671"/>
              <a:ext cx="908270" cy="643011"/>
            </a:xfrm>
            <a:prstGeom prst="wedgeRoundRectCallout">
              <a:avLst>
                <a:gd name="adj1" fmla="val 106709"/>
                <a:gd name="adj2" fmla="val 10685"/>
                <a:gd name="adj3" fmla="val 16667"/>
              </a:avLst>
            </a:prstGeom>
            <a:solidFill>
              <a:srgbClr val="4472C4">
                <a:lumMod val="40000"/>
                <a:lumOff val="6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  <a:defRPr/>
              </a:pPr>
              <a:r>
                <a:rPr lang="en-GB" sz="1100" kern="0" dirty="0">
                  <a:solidFill>
                    <a:sysClr val="window" lastClr="FFFFFF"/>
                  </a:solidFill>
                  <a:latin typeface="Calibri" panose="020F0502020204030204"/>
                  <a:ea typeface="Calibri" panose="020F0502020204030204" pitchFamily="34" charset="0"/>
                  <a:cs typeface="Arial" panose="020B0604020202020204" pitchFamily="34" charset="0"/>
                </a:rPr>
                <a:t> </a:t>
              </a:r>
              <a:endParaRPr lang="en-US" sz="1100" kern="0" dirty="0">
                <a:solidFill>
                  <a:sysClr val="window" lastClr="FFFFFF"/>
                </a:solidFill>
                <a:latin typeface="Calibri" panose="020F0502020204030204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Text Box 32">
              <a:extLst>
                <a:ext uri="{FF2B5EF4-FFF2-40B4-BE49-F238E27FC236}">
                  <a16:creationId xmlns:a16="http://schemas.microsoft.com/office/drawing/2014/main" id="{E3842587-4E13-4FE4-4B4D-54D05409DCCC}"/>
                </a:ext>
              </a:extLst>
            </p:cNvPr>
            <p:cNvSpPr txBox="1"/>
            <p:nvPr/>
          </p:nvSpPr>
          <p:spPr>
            <a:xfrm>
              <a:off x="1179628" y="1604224"/>
              <a:ext cx="1246189" cy="468882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  <a:defRPr/>
              </a:pPr>
              <a:r>
                <a:rPr lang="en-US" b="1" kern="0" dirty="0">
                  <a:solidFill>
                    <a:sysClr val="windowText" lastClr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Cauchy Continua</a:t>
              </a:r>
              <a:endParaRPr lang="en-US" kern="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D962E559-21D5-F124-371D-EFE25A926DD9}"/>
              </a:ext>
            </a:extLst>
          </p:cNvPr>
          <p:cNvGrpSpPr/>
          <p:nvPr/>
        </p:nvGrpSpPr>
        <p:grpSpPr>
          <a:xfrm>
            <a:off x="9622705" y="2998728"/>
            <a:ext cx="1704109" cy="2199590"/>
            <a:chOff x="724864" y="-136898"/>
            <a:chExt cx="1019621" cy="1378612"/>
          </a:xfrm>
        </p:grpSpPr>
        <p:pic>
          <p:nvPicPr>
            <p:cNvPr id="79" name="Picture 78">
              <a:extLst>
                <a:ext uri="{FF2B5EF4-FFF2-40B4-BE49-F238E27FC236}">
                  <a16:creationId xmlns:a16="http://schemas.microsoft.com/office/drawing/2014/main" id="{C6E72D5D-8415-81D0-9F60-1865EA3757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743" r="13513"/>
            <a:stretch/>
          </p:blipFill>
          <p:spPr>
            <a:xfrm>
              <a:off x="733153" y="-136898"/>
              <a:ext cx="1011332" cy="1063009"/>
            </a:xfrm>
            <a:prstGeom prst="rect">
              <a:avLst/>
            </a:prstGeom>
            <a:ln>
              <a:solidFill>
                <a:srgbClr val="822433"/>
              </a:solidFill>
            </a:ln>
          </p:spPr>
        </p:pic>
        <p:sp>
          <p:nvSpPr>
            <p:cNvPr id="86" name="TextBox 20">
              <a:extLst>
                <a:ext uri="{FF2B5EF4-FFF2-40B4-BE49-F238E27FC236}">
                  <a16:creationId xmlns:a16="http://schemas.microsoft.com/office/drawing/2014/main" id="{E61C922F-AF60-A3BA-80B8-85A0687A45E3}"/>
                </a:ext>
              </a:extLst>
            </p:cNvPr>
            <p:cNvSpPr txBox="1"/>
            <p:nvPr/>
          </p:nvSpPr>
          <p:spPr>
            <a:xfrm>
              <a:off x="724864" y="928848"/>
              <a:ext cx="1018671" cy="312866"/>
            </a:xfrm>
            <a:prstGeom prst="rect">
              <a:avLst/>
            </a:prstGeom>
            <a:solidFill>
              <a:srgbClr val="822433"/>
            </a:solidFill>
            <a:ln w="12700" cap="flat" cmpd="sng" algn="ctr">
              <a:solidFill>
                <a:srgbClr val="822433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wrap="square" lIns="0" rIns="0" rtlCol="0" anchor="ctr" anchorCtr="0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2000" b="1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Bending Test</a:t>
              </a:r>
              <a:endPara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3A70E7AE-FC85-889E-B319-E5D85B1C4BB9}"/>
              </a:ext>
            </a:extLst>
          </p:cNvPr>
          <p:cNvGrpSpPr/>
          <p:nvPr/>
        </p:nvGrpSpPr>
        <p:grpSpPr>
          <a:xfrm>
            <a:off x="3368509" y="2970337"/>
            <a:ext cx="1829654" cy="2221630"/>
            <a:chOff x="736817" y="361885"/>
            <a:chExt cx="1123258" cy="1429136"/>
          </a:xfrm>
        </p:grpSpPr>
        <p:pic>
          <p:nvPicPr>
            <p:cNvPr id="4" name="Picture 55">
              <a:extLst>
                <a:ext uri="{FF2B5EF4-FFF2-40B4-BE49-F238E27FC236}">
                  <a16:creationId xmlns:a16="http://schemas.microsoft.com/office/drawing/2014/main" id="{1563D8B4-B0D0-C680-2246-7EF4AB7086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85" r="10585"/>
            <a:stretch/>
          </p:blipFill>
          <p:spPr bwMode="auto">
            <a:xfrm>
              <a:off x="739542" y="361885"/>
              <a:ext cx="1120533" cy="1117096"/>
            </a:xfrm>
            <a:prstGeom prst="rect">
              <a:avLst/>
            </a:prstGeom>
            <a:noFill/>
            <a:ln w="9525">
              <a:solidFill>
                <a:srgbClr val="B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19">
              <a:extLst>
                <a:ext uri="{FF2B5EF4-FFF2-40B4-BE49-F238E27FC236}">
                  <a16:creationId xmlns:a16="http://schemas.microsoft.com/office/drawing/2014/main" id="{EEBF1B5B-40FB-0203-B6F1-2B23B9B96F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6817" y="1478283"/>
              <a:ext cx="1122734" cy="312738"/>
            </a:xfrm>
            <a:prstGeom prst="rect">
              <a:avLst/>
            </a:prstGeom>
            <a:solidFill>
              <a:srgbClr val="822433"/>
            </a:solidFill>
            <a:ln w="12700">
              <a:solidFill>
                <a:srgbClr val="5E1723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altLang="en-US" sz="2000" b="1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Biaxial Test</a:t>
              </a:r>
              <a:endParaRPr lang="en-GB" altLang="en-US" sz="20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C9F761CF-5823-7F42-2DC0-4B5106C59E87}"/>
              </a:ext>
            </a:extLst>
          </p:cNvPr>
          <p:cNvGrpSpPr/>
          <p:nvPr/>
        </p:nvGrpSpPr>
        <p:grpSpPr>
          <a:xfrm>
            <a:off x="1060002" y="2976385"/>
            <a:ext cx="2084832" cy="2228036"/>
            <a:chOff x="-807974" y="359425"/>
            <a:chExt cx="1279916" cy="1433257"/>
          </a:xfrm>
        </p:grpSpPr>
        <p:sp>
          <p:nvSpPr>
            <p:cNvPr id="10" name="Text Box 1">
              <a:extLst>
                <a:ext uri="{FF2B5EF4-FFF2-40B4-BE49-F238E27FC236}">
                  <a16:creationId xmlns:a16="http://schemas.microsoft.com/office/drawing/2014/main" id="{2B68CEE1-568B-8A7F-378E-66B46871CF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807974" y="1479944"/>
              <a:ext cx="1279916" cy="312738"/>
            </a:xfrm>
            <a:prstGeom prst="rect">
              <a:avLst/>
            </a:prstGeom>
            <a:solidFill>
              <a:srgbClr val="822433"/>
            </a:solidFill>
            <a:ln w="12700">
              <a:solidFill>
                <a:srgbClr val="5E1723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altLang="en-US" sz="2000" b="1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Uniaxial Test</a:t>
              </a:r>
              <a:endParaRPr lang="en-GB" altLang="en-US" sz="2800" b="1" dirty="0">
                <a:latin typeface="Arial" panose="020B0604020202020204" pitchFamily="34" charset="0"/>
              </a:endParaRPr>
            </a:p>
          </p:txBody>
        </p:sp>
        <p:pic>
          <p:nvPicPr>
            <p:cNvPr id="11" name="Picture 52">
              <a:extLst>
                <a:ext uri="{FF2B5EF4-FFF2-40B4-BE49-F238E27FC236}">
                  <a16:creationId xmlns:a16="http://schemas.microsoft.com/office/drawing/2014/main" id="{98344E54-EB9D-D3B5-1B51-865A77F0E98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66" t="6867" r="11656" b="7833"/>
            <a:stretch/>
          </p:blipFill>
          <p:spPr bwMode="auto">
            <a:xfrm>
              <a:off x="-807000" y="359425"/>
              <a:ext cx="1277774" cy="1124216"/>
            </a:xfrm>
            <a:prstGeom prst="rect">
              <a:avLst/>
            </a:prstGeom>
            <a:noFill/>
            <a:ln w="9525">
              <a:solidFill>
                <a:srgbClr val="843C0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AF42F05-14C4-18CF-3638-CE34F9EA1F98}"/>
              </a:ext>
            </a:extLst>
          </p:cNvPr>
          <p:cNvGrpSpPr/>
          <p:nvPr/>
        </p:nvGrpSpPr>
        <p:grpSpPr>
          <a:xfrm>
            <a:off x="1061590" y="5133910"/>
            <a:ext cx="2081848" cy="484536"/>
            <a:chOff x="531812" y="2977489"/>
            <a:chExt cx="2081848" cy="484536"/>
          </a:xfrm>
        </p:grpSpPr>
        <p:sp>
          <p:nvSpPr>
            <p:cNvPr id="14" name="Rectangle: Top Corners Rounded 13">
              <a:extLst>
                <a:ext uri="{FF2B5EF4-FFF2-40B4-BE49-F238E27FC236}">
                  <a16:creationId xmlns:a16="http://schemas.microsoft.com/office/drawing/2014/main" id="{CC26F7DE-AD2F-FE31-DD90-B8A14DCE9559}"/>
                </a:ext>
              </a:extLst>
            </p:cNvPr>
            <p:cNvSpPr/>
            <p:nvPr/>
          </p:nvSpPr>
          <p:spPr bwMode="auto">
            <a:xfrm flipV="1">
              <a:off x="531812" y="3048000"/>
              <a:ext cx="2081848" cy="394734"/>
            </a:xfrm>
            <a:prstGeom prst="round2Same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  <p:pic>
          <p:nvPicPr>
            <p:cNvPr id="15" name="Picture 14" descr="Icon&#10;&#10;Description automatically generated">
              <a:extLst>
                <a:ext uri="{FF2B5EF4-FFF2-40B4-BE49-F238E27FC236}">
                  <a16:creationId xmlns:a16="http://schemas.microsoft.com/office/drawing/2014/main" id="{B0820CA8-CE48-E854-811E-C626D843D0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20" t="11401" r="9671" b="8964"/>
            <a:stretch/>
          </p:blipFill>
          <p:spPr>
            <a:xfrm>
              <a:off x="1718275" y="3081447"/>
              <a:ext cx="363106" cy="348767"/>
            </a:xfrm>
            <a:prstGeom prst="rect">
              <a:avLst/>
            </a:prstGeom>
          </p:spPr>
        </p:pic>
        <p:graphicFrame>
          <p:nvGraphicFramePr>
            <p:cNvPr id="17" name="Object 16">
              <a:extLst>
                <a:ext uri="{FF2B5EF4-FFF2-40B4-BE49-F238E27FC236}">
                  <a16:creationId xmlns:a16="http://schemas.microsoft.com/office/drawing/2014/main" id="{714E6FEB-9826-CD65-97B7-A958C91E913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057232" y="2977489"/>
            <a:ext cx="646048" cy="4845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3" imgW="304560" imgH="228600" progId="Equation.DSMT4">
                    <p:embed/>
                  </p:oleObj>
                </mc:Choice>
                <mc:Fallback>
                  <p:oleObj name="Equation" r:id="rId13" imgW="304560" imgH="228600" progId="Equation.DSMT4">
                    <p:embed/>
                    <p:pic>
                      <p:nvPicPr>
                        <p:cNvPr id="97" name="Object 96">
                          <a:extLst>
                            <a:ext uri="{FF2B5EF4-FFF2-40B4-BE49-F238E27FC236}">
                              <a16:creationId xmlns:a16="http://schemas.microsoft.com/office/drawing/2014/main" id="{714E6FEB-9826-CD65-97B7-A958C91E9138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1057232" y="2977489"/>
                          <a:ext cx="646048" cy="48453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2593FB3-D514-86C6-46B9-B962C428BF03}"/>
              </a:ext>
            </a:extLst>
          </p:cNvPr>
          <p:cNvGrpSpPr/>
          <p:nvPr/>
        </p:nvGrpSpPr>
        <p:grpSpPr>
          <a:xfrm>
            <a:off x="3372948" y="5129342"/>
            <a:ext cx="1824361" cy="484536"/>
            <a:chOff x="659619" y="2977489"/>
            <a:chExt cx="1824361" cy="484536"/>
          </a:xfrm>
        </p:grpSpPr>
        <p:sp>
          <p:nvSpPr>
            <p:cNvPr id="19" name="Rectangle: Top Corners Rounded 18">
              <a:extLst>
                <a:ext uri="{FF2B5EF4-FFF2-40B4-BE49-F238E27FC236}">
                  <a16:creationId xmlns:a16="http://schemas.microsoft.com/office/drawing/2014/main" id="{A13A9FAE-185E-E36F-2CA7-8251EB2491DA}"/>
                </a:ext>
              </a:extLst>
            </p:cNvPr>
            <p:cNvSpPr/>
            <p:nvPr/>
          </p:nvSpPr>
          <p:spPr bwMode="auto">
            <a:xfrm flipV="1">
              <a:off x="659619" y="3048000"/>
              <a:ext cx="1824361" cy="394734"/>
            </a:xfrm>
            <a:prstGeom prst="round2Same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  <p:pic>
          <p:nvPicPr>
            <p:cNvPr id="20" name="Picture 19" descr="Icon&#10;&#10;Description automatically generated">
              <a:extLst>
                <a:ext uri="{FF2B5EF4-FFF2-40B4-BE49-F238E27FC236}">
                  <a16:creationId xmlns:a16="http://schemas.microsoft.com/office/drawing/2014/main" id="{90C07153-FE46-2854-DB3C-761A3556AC5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20" t="11401" r="9671" b="8964"/>
            <a:stretch/>
          </p:blipFill>
          <p:spPr>
            <a:xfrm>
              <a:off x="1718275" y="3081447"/>
              <a:ext cx="363106" cy="348767"/>
            </a:xfrm>
            <a:prstGeom prst="rect">
              <a:avLst/>
            </a:prstGeom>
          </p:spPr>
        </p:pic>
        <p:graphicFrame>
          <p:nvGraphicFramePr>
            <p:cNvPr id="21" name="Object 20">
              <a:extLst>
                <a:ext uri="{FF2B5EF4-FFF2-40B4-BE49-F238E27FC236}">
                  <a16:creationId xmlns:a16="http://schemas.microsoft.com/office/drawing/2014/main" id="{3EE54DF4-BB21-1C42-E0C0-DADCB50EBBF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057232" y="2977489"/>
            <a:ext cx="646048" cy="4845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5" imgW="304560" imgH="228600" progId="Equation.DSMT4">
                    <p:embed/>
                  </p:oleObj>
                </mc:Choice>
                <mc:Fallback>
                  <p:oleObj name="Equation" r:id="rId15" imgW="304560" imgH="228600" progId="Equation.DSMT4">
                    <p:embed/>
                    <p:pic>
                      <p:nvPicPr>
                        <p:cNvPr id="101" name="Object 100">
                          <a:extLst>
                            <a:ext uri="{FF2B5EF4-FFF2-40B4-BE49-F238E27FC236}">
                              <a16:creationId xmlns:a16="http://schemas.microsoft.com/office/drawing/2014/main" id="{3EE54DF4-BB21-1C42-E0C0-DADCB50EBBFA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6"/>
                        <a:stretch>
                          <a:fillRect/>
                        </a:stretch>
                      </p:blipFill>
                      <p:spPr>
                        <a:xfrm>
                          <a:off x="1057232" y="2977489"/>
                          <a:ext cx="646048" cy="48453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E26A8A3-E91F-8A70-C5CF-315764E32D52}"/>
              </a:ext>
            </a:extLst>
          </p:cNvPr>
          <p:cNvGrpSpPr/>
          <p:nvPr/>
        </p:nvGrpSpPr>
        <p:grpSpPr>
          <a:xfrm>
            <a:off x="5427622" y="2970338"/>
            <a:ext cx="3982721" cy="2643541"/>
            <a:chOff x="-17781" y="818484"/>
            <a:chExt cx="3982721" cy="2643541"/>
          </a:xfrm>
        </p:grpSpPr>
        <p:sp>
          <p:nvSpPr>
            <p:cNvPr id="23" name="Rectangle: Top Corners Rounded 22">
              <a:extLst>
                <a:ext uri="{FF2B5EF4-FFF2-40B4-BE49-F238E27FC236}">
                  <a16:creationId xmlns:a16="http://schemas.microsoft.com/office/drawing/2014/main" id="{D739B648-F3CC-E5A5-6E29-F2A6EBA09585}"/>
                </a:ext>
              </a:extLst>
            </p:cNvPr>
            <p:cNvSpPr/>
            <p:nvPr/>
          </p:nvSpPr>
          <p:spPr bwMode="auto">
            <a:xfrm flipV="1">
              <a:off x="-17781" y="818484"/>
              <a:ext cx="3982721" cy="2636612"/>
            </a:xfrm>
            <a:prstGeom prst="round2SameRect">
              <a:avLst>
                <a:gd name="adj1" fmla="val 2829"/>
                <a:gd name="adj2" fmla="val 0"/>
              </a:avLst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  <p:pic>
          <p:nvPicPr>
            <p:cNvPr id="26" name="Picture 25" descr="Icon&#10;&#10;Description automatically generated">
              <a:extLst>
                <a:ext uri="{FF2B5EF4-FFF2-40B4-BE49-F238E27FC236}">
                  <a16:creationId xmlns:a16="http://schemas.microsoft.com/office/drawing/2014/main" id="{C6294FBE-A1D4-E456-EB90-ADB975E045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20" t="11401" r="9671" b="8964"/>
            <a:stretch/>
          </p:blipFill>
          <p:spPr>
            <a:xfrm>
              <a:off x="2328701" y="3081447"/>
              <a:ext cx="363106" cy="348767"/>
            </a:xfrm>
            <a:prstGeom prst="rect">
              <a:avLst/>
            </a:prstGeom>
          </p:spPr>
        </p:pic>
        <p:graphicFrame>
          <p:nvGraphicFramePr>
            <p:cNvPr id="27" name="Object 26">
              <a:extLst>
                <a:ext uri="{FF2B5EF4-FFF2-40B4-BE49-F238E27FC236}">
                  <a16:creationId xmlns:a16="http://schemas.microsoft.com/office/drawing/2014/main" id="{9BF59952-7731-4419-D781-E23B58BDE0AC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961072" y="2977838"/>
            <a:ext cx="1373187" cy="4841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7" imgW="647640" imgH="228600" progId="Equation.DSMT4">
                    <p:embed/>
                  </p:oleObj>
                </mc:Choice>
                <mc:Fallback>
                  <p:oleObj name="Equation" r:id="rId17" imgW="647640" imgH="228600" progId="Equation.DSMT4">
                    <p:embed/>
                    <p:pic>
                      <p:nvPicPr>
                        <p:cNvPr id="105" name="Object 104">
                          <a:extLst>
                            <a:ext uri="{FF2B5EF4-FFF2-40B4-BE49-F238E27FC236}">
                              <a16:creationId xmlns:a16="http://schemas.microsoft.com/office/drawing/2014/main" id="{9BF59952-7731-4419-D781-E23B58BDE0AC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8"/>
                        <a:stretch>
                          <a:fillRect/>
                        </a:stretch>
                      </p:blipFill>
                      <p:spPr>
                        <a:xfrm>
                          <a:off x="961072" y="2977838"/>
                          <a:ext cx="1373187" cy="48418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41C4E3A-CB57-8D57-AB9C-3D26D51FEB47}"/>
              </a:ext>
            </a:extLst>
          </p:cNvPr>
          <p:cNvGrpSpPr/>
          <p:nvPr/>
        </p:nvGrpSpPr>
        <p:grpSpPr>
          <a:xfrm>
            <a:off x="9619576" y="5136160"/>
            <a:ext cx="1705016" cy="484187"/>
            <a:chOff x="696879" y="2977203"/>
            <a:chExt cx="1705016" cy="484187"/>
          </a:xfrm>
        </p:grpSpPr>
        <p:sp>
          <p:nvSpPr>
            <p:cNvPr id="29" name="Rectangle: Top Corners Rounded 28">
              <a:extLst>
                <a:ext uri="{FF2B5EF4-FFF2-40B4-BE49-F238E27FC236}">
                  <a16:creationId xmlns:a16="http://schemas.microsoft.com/office/drawing/2014/main" id="{9AF94ABC-D30D-54D1-2CF6-9DB19870F5A1}"/>
                </a:ext>
              </a:extLst>
            </p:cNvPr>
            <p:cNvSpPr/>
            <p:nvPr/>
          </p:nvSpPr>
          <p:spPr bwMode="auto">
            <a:xfrm flipV="1">
              <a:off x="696879" y="3048000"/>
              <a:ext cx="1705016" cy="394734"/>
            </a:xfrm>
            <a:prstGeom prst="round2Same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  <p:pic>
          <p:nvPicPr>
            <p:cNvPr id="30" name="Picture 29" descr="Icon&#10;&#10;Description automatically generated">
              <a:extLst>
                <a:ext uri="{FF2B5EF4-FFF2-40B4-BE49-F238E27FC236}">
                  <a16:creationId xmlns:a16="http://schemas.microsoft.com/office/drawing/2014/main" id="{95BCE49D-0EC3-95E0-8DB9-EA658DEF240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20" t="11401" r="9671" b="8964"/>
            <a:stretch/>
          </p:blipFill>
          <p:spPr>
            <a:xfrm>
              <a:off x="1718275" y="3081447"/>
              <a:ext cx="363106" cy="348767"/>
            </a:xfrm>
            <a:prstGeom prst="rect">
              <a:avLst/>
            </a:prstGeom>
          </p:spPr>
        </p:pic>
        <p:graphicFrame>
          <p:nvGraphicFramePr>
            <p:cNvPr id="31" name="Object 30">
              <a:extLst>
                <a:ext uri="{FF2B5EF4-FFF2-40B4-BE49-F238E27FC236}">
                  <a16:creationId xmlns:a16="http://schemas.microsoft.com/office/drawing/2014/main" id="{0306E045-2FB2-EA3D-CD83-B8B93C57F42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138880" y="2977203"/>
            <a:ext cx="485775" cy="4841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9" imgW="228600" imgH="228600" progId="Equation.DSMT4">
                    <p:embed/>
                  </p:oleObj>
                </mc:Choice>
                <mc:Fallback>
                  <p:oleObj name="Equation" r:id="rId19" imgW="228600" imgH="228600" progId="Equation.DSMT4">
                    <p:embed/>
                    <p:pic>
                      <p:nvPicPr>
                        <p:cNvPr id="109" name="Object 108">
                          <a:extLst>
                            <a:ext uri="{FF2B5EF4-FFF2-40B4-BE49-F238E27FC236}">
                              <a16:creationId xmlns:a16="http://schemas.microsoft.com/office/drawing/2014/main" id="{0306E045-2FB2-EA3D-CD83-B8B93C57F427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0"/>
                        <a:stretch>
                          <a:fillRect/>
                        </a:stretch>
                      </p:blipFill>
                      <p:spPr>
                        <a:xfrm>
                          <a:off x="1138880" y="2977203"/>
                          <a:ext cx="485775" cy="48418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D2A6692-A170-6E89-DD39-3BE81EEABD12}"/>
              </a:ext>
            </a:extLst>
          </p:cNvPr>
          <p:cNvGrpSpPr/>
          <p:nvPr/>
        </p:nvGrpSpPr>
        <p:grpSpPr>
          <a:xfrm>
            <a:off x="5429209" y="2976318"/>
            <a:ext cx="3977240" cy="2222679"/>
            <a:chOff x="-763863" y="-275692"/>
            <a:chExt cx="2711790" cy="1588954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5C4EDDE4-A3DE-651B-C922-4D89EC2A5F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39" t="3015" r="8839"/>
            <a:stretch/>
          </p:blipFill>
          <p:spPr>
            <a:xfrm>
              <a:off x="-759250" y="-275692"/>
              <a:ext cx="1337131" cy="1238749"/>
            </a:xfrm>
            <a:prstGeom prst="rect">
              <a:avLst/>
            </a:prstGeom>
            <a:ln w="12700">
              <a:solidFill>
                <a:srgbClr val="822433"/>
              </a:solidFill>
            </a:ln>
          </p:spPr>
        </p:pic>
        <p:sp>
          <p:nvSpPr>
            <p:cNvPr id="41" name="TextBox 19">
              <a:extLst>
                <a:ext uri="{FF2B5EF4-FFF2-40B4-BE49-F238E27FC236}">
                  <a16:creationId xmlns:a16="http://schemas.microsoft.com/office/drawing/2014/main" id="{493ABEB3-5E15-96D9-1232-84F1BD370D5F}"/>
                </a:ext>
              </a:extLst>
            </p:cNvPr>
            <p:cNvSpPr txBox="1"/>
            <p:nvPr/>
          </p:nvSpPr>
          <p:spPr>
            <a:xfrm>
              <a:off x="-763863" y="954435"/>
              <a:ext cx="1341744" cy="357338"/>
            </a:xfrm>
            <a:prstGeom prst="rect">
              <a:avLst/>
            </a:prstGeom>
            <a:solidFill>
              <a:srgbClr val="822433"/>
            </a:solidFill>
            <a:ln w="12700" cap="flat" cmpd="sng" algn="ctr">
              <a:solidFill>
                <a:srgbClr val="822433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 anchorCtr="0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2000" b="1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Shear (SYM) Test</a:t>
              </a:r>
              <a:endPara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003AEC20-2F9A-3F93-1AA7-EC654721DE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36" t="1655" r="13729" b="3614"/>
            <a:stretch/>
          </p:blipFill>
          <p:spPr>
            <a:xfrm>
              <a:off x="755009" y="-266180"/>
              <a:ext cx="1192918" cy="1240500"/>
            </a:xfrm>
            <a:prstGeom prst="rect">
              <a:avLst/>
            </a:prstGeom>
            <a:ln w="12700">
              <a:solidFill>
                <a:srgbClr val="822433"/>
              </a:solidFill>
            </a:ln>
          </p:spPr>
        </p:pic>
        <p:sp>
          <p:nvSpPr>
            <p:cNvPr id="43" name="TextBox 19">
              <a:extLst>
                <a:ext uri="{FF2B5EF4-FFF2-40B4-BE49-F238E27FC236}">
                  <a16:creationId xmlns:a16="http://schemas.microsoft.com/office/drawing/2014/main" id="{7E31E60E-F7A4-A6BE-5BDE-B821C9FE26CC}"/>
                </a:ext>
              </a:extLst>
            </p:cNvPr>
            <p:cNvSpPr txBox="1"/>
            <p:nvPr/>
          </p:nvSpPr>
          <p:spPr>
            <a:xfrm>
              <a:off x="747818" y="955924"/>
              <a:ext cx="1200109" cy="357338"/>
            </a:xfrm>
            <a:prstGeom prst="rect">
              <a:avLst/>
            </a:prstGeom>
            <a:solidFill>
              <a:srgbClr val="822433"/>
            </a:solidFill>
            <a:ln w="12700" cap="flat" cmpd="sng" algn="ctr">
              <a:solidFill>
                <a:srgbClr val="822433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 anchorCtr="0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2000" b="1" dirty="0">
                  <a:solidFill>
                    <a:srgbClr val="FFFFFF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Rotation Test</a:t>
              </a:r>
              <a:endPara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C9DF0C70-5A01-C2CD-9926-E9189FBF5C81}"/>
              </a:ext>
            </a:extLst>
          </p:cNvPr>
          <p:cNvSpPr txBox="1"/>
          <p:nvPr/>
        </p:nvSpPr>
        <p:spPr>
          <a:xfrm>
            <a:off x="4372749" y="2291632"/>
            <a:ext cx="614615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</a:rPr>
              <a:t>Numerical FEM Simulation</a:t>
            </a:r>
            <a:endParaRPr lang="en-US" b="1" dirty="0"/>
          </a:p>
        </p:txBody>
      </p:sp>
      <p:pic>
        <p:nvPicPr>
          <p:cNvPr id="123" name="Graphic 122" descr="Chevron arrows with solid fill">
            <a:extLst>
              <a:ext uri="{FF2B5EF4-FFF2-40B4-BE49-F238E27FC236}">
                <a16:creationId xmlns:a16="http://schemas.microsoft.com/office/drawing/2014/main" id="{137D2ED9-26C3-76C2-6109-486A13AC5860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5609244" y="1165926"/>
            <a:ext cx="1127743" cy="1127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277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0318DB-77E7-4F57-9034-3F58330CD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8987">
              <a:defRPr/>
            </a:pPr>
            <a:r>
              <a:rPr lang="it-IT" altLang="en-US">
                <a:solidFill>
                  <a:srgbClr val="822433"/>
                </a:solidFill>
                <a:latin typeface="Arial"/>
                <a:ea typeface="ＭＳ Ｐゴシック"/>
              </a:rPr>
              <a:t>Pagina </a:t>
            </a:r>
            <a:fld id="{2780327B-D601-4ACF-BB2C-9F603DCDF26D}" type="slidenum">
              <a:rPr lang="it-IT" altLang="en-US">
                <a:solidFill>
                  <a:srgbClr val="822433"/>
                </a:solidFill>
                <a:latin typeface="Arial"/>
                <a:ea typeface="ＭＳ Ｐゴシック"/>
              </a:rPr>
              <a:pPr defTabSz="1218987">
                <a:defRPr/>
              </a:pPr>
              <a:t>9</a:t>
            </a:fld>
            <a:endParaRPr lang="it-IT" altLang="en-US">
              <a:solidFill>
                <a:srgbClr val="822433"/>
              </a:solidFill>
              <a:latin typeface="Arial"/>
              <a:ea typeface="ＭＳ Ｐゴシック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F1A3C9-CE02-6A6C-725F-8E8D6FC61825}"/>
              </a:ext>
            </a:extLst>
          </p:cNvPr>
          <p:cNvSpPr txBox="1">
            <a:spLocks/>
          </p:cNvSpPr>
          <p:nvPr/>
        </p:nvSpPr>
        <p:spPr bwMode="auto">
          <a:xfrm>
            <a:off x="612619" y="207501"/>
            <a:ext cx="10969943" cy="711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822433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22433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defTabSz="1218987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Methodology</a:t>
            </a:r>
            <a:endParaRPr lang="en-US" dirty="0"/>
          </a:p>
          <a:p>
            <a:pPr defTabSz="1218987"/>
            <a:r>
              <a:rPr lang="en-US" dirty="0">
                <a:latin typeface="FuturaStd-Book"/>
                <a:ea typeface="ＭＳ Ｐゴシック"/>
              </a:rPr>
              <a:t>Extending the Homogenization Procedure for FG Porous Structures </a:t>
            </a:r>
          </a:p>
        </p:txBody>
      </p:sp>
      <p:sp>
        <p:nvSpPr>
          <p:cNvPr id="2156" name="Rectangle 16">
            <a:extLst>
              <a:ext uri="{FF2B5EF4-FFF2-40B4-BE49-F238E27FC236}">
                <a16:creationId xmlns:a16="http://schemas.microsoft.com/office/drawing/2014/main" id="{FF4588AD-FC28-73EA-39DC-F1ED37DB7F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000" y="847941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1218987"/>
            <a:endParaRPr lang="en-US" sz="2400">
              <a:solidFill>
                <a:srgbClr val="822433"/>
              </a:solidFill>
              <a:latin typeface="Arial"/>
              <a:ea typeface="ＭＳ Ｐゴシック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62F40F-E2A4-F684-0419-77C3F98225D0}"/>
              </a:ext>
            </a:extLst>
          </p:cNvPr>
          <p:cNvSpPr txBox="1">
            <a:spLocks/>
          </p:cNvSpPr>
          <p:nvPr/>
        </p:nvSpPr>
        <p:spPr bwMode="auto">
          <a:xfrm>
            <a:off x="612619" y="1271387"/>
            <a:ext cx="5483381" cy="10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22433"/>
              </a:buClr>
              <a:buChar char="•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562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981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77800" algn="justLow">
              <a:buFont typeface="Wingdings" panose="05000000000000000000" pitchFamily="2" charset="2"/>
              <a:buChar char="§"/>
            </a:pPr>
            <a:endParaRPr lang="en-GB" sz="7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r>
              <a:rPr lang="en-US" sz="2000" dirty="0">
                <a:latin typeface="FuturaStd-Book"/>
              </a:rPr>
              <a:t>Equivalent homogenized model for </a:t>
            </a:r>
            <a:r>
              <a:rPr lang="en-US" sz="2000" b="1" dirty="0">
                <a:solidFill>
                  <a:srgbClr val="822433"/>
                </a:solidFill>
                <a:latin typeface="FuturaStd-Book"/>
              </a:rPr>
              <a:t>F</a:t>
            </a:r>
            <a:r>
              <a:rPr lang="en-US" sz="2000" dirty="0">
                <a:latin typeface="FuturaStd-Book"/>
              </a:rPr>
              <a:t>unctionally </a:t>
            </a:r>
            <a:r>
              <a:rPr lang="en-US" sz="2000" b="1" dirty="0">
                <a:solidFill>
                  <a:srgbClr val="822433"/>
                </a:solidFill>
                <a:latin typeface="FuturaStd-Book"/>
              </a:rPr>
              <a:t>G</a:t>
            </a:r>
            <a:r>
              <a:rPr lang="en-US" sz="2000" dirty="0">
                <a:latin typeface="FuturaStd-Book"/>
              </a:rPr>
              <a:t>raded (</a:t>
            </a:r>
            <a:r>
              <a:rPr lang="en-US" sz="2000" b="1" dirty="0">
                <a:solidFill>
                  <a:srgbClr val="822433"/>
                </a:solidFill>
                <a:latin typeface="FuturaStd-Book"/>
              </a:rPr>
              <a:t>FG</a:t>
            </a:r>
            <a:r>
              <a:rPr lang="en-US" sz="2000" dirty="0">
                <a:latin typeface="FuturaStd-Book"/>
              </a:rPr>
              <a:t>) porous structure is derived by considering the homogenization procedure developed for homogenous porosities.</a:t>
            </a:r>
          </a:p>
          <a:p>
            <a:pPr algn="justLow">
              <a:buFont typeface="Wingdings" panose="05000000000000000000" pitchFamily="2" charset="2"/>
              <a:buChar char="§"/>
            </a:pPr>
            <a:endParaRPr lang="en-US" sz="20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endParaRPr lang="en-US" sz="2000" dirty="0">
              <a:latin typeface="FuturaStd-Book"/>
            </a:endParaRPr>
          </a:p>
          <a:p>
            <a:pPr algn="justLow">
              <a:buFont typeface="Wingdings" panose="05000000000000000000" pitchFamily="2" charset="2"/>
              <a:buChar char="§"/>
            </a:pPr>
            <a:endParaRPr lang="en-GB" sz="2000" dirty="0">
              <a:latin typeface="FuturaStd-Book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7DFA820-01A1-6AEC-CE21-8E705C2158F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11" t="8367" r="18883" b="7885"/>
          <a:stretch/>
        </p:blipFill>
        <p:spPr>
          <a:xfrm>
            <a:off x="156932" y="3798976"/>
            <a:ext cx="2129069" cy="2137661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25" name="Arrow: Notched Right 24">
            <a:extLst>
              <a:ext uri="{FF2B5EF4-FFF2-40B4-BE49-F238E27FC236}">
                <a16:creationId xmlns:a16="http://schemas.microsoft.com/office/drawing/2014/main" id="{7D5D83B8-F463-6EC2-B9F0-BE8457659C16}"/>
              </a:ext>
            </a:extLst>
          </p:cNvPr>
          <p:cNvSpPr/>
          <p:nvPr/>
        </p:nvSpPr>
        <p:spPr>
          <a:xfrm>
            <a:off x="2362201" y="4452206"/>
            <a:ext cx="541595" cy="741145"/>
          </a:xfrm>
          <a:prstGeom prst="notch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C2A573EF-7810-DC50-06ED-8A890F9A8F3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0000"/>
          </a:blip>
          <a:stretch>
            <a:fillRect/>
          </a:stretch>
        </p:blipFill>
        <p:spPr>
          <a:xfrm>
            <a:off x="2352279" y="964145"/>
            <a:ext cx="9919052" cy="5468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931758"/>
      </p:ext>
    </p:extLst>
  </p:cSld>
  <p:clrMapOvr>
    <a:masterClrMapping/>
  </p:clrMapOvr>
</p:sld>
</file>

<file path=ppt/theme/theme1.xml><?xml version="1.0" encoding="utf-8"?>
<a:theme xmlns:a="http://schemas.openxmlformats.org/drawingml/2006/main" name="la sapienza">
  <a:themeElements>
    <a:clrScheme name="">
      <a:dk1>
        <a:srgbClr val="822433"/>
      </a:dk1>
      <a:lt1>
        <a:srgbClr val="FFFFFF"/>
      </a:lt1>
      <a:dk2>
        <a:srgbClr val="822433"/>
      </a:dk2>
      <a:lt2>
        <a:srgbClr val="808080"/>
      </a:lt2>
      <a:accent1>
        <a:srgbClr val="BBE0E3"/>
      </a:accent1>
      <a:accent2>
        <a:srgbClr val="FFFF00"/>
      </a:accent2>
      <a:accent3>
        <a:srgbClr val="FFFFFF"/>
      </a:accent3>
      <a:accent4>
        <a:srgbClr val="6E1D2A"/>
      </a:accent4>
      <a:accent5>
        <a:srgbClr val="DAEDEF"/>
      </a:accent5>
      <a:accent6>
        <a:srgbClr val="E7E700"/>
      </a:accent6>
      <a:hlink>
        <a:srgbClr val="0000FF"/>
      </a:hlink>
      <a:folHlink>
        <a:srgbClr val="FF0000"/>
      </a:folHlink>
    </a:clrScheme>
    <a:fontScheme name="la sapienza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altLang="en-US" sz="9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altLang="en-US" sz="9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la sapienza 1">
        <a:dk1>
          <a:srgbClr val="000000"/>
        </a:dk1>
        <a:lt1>
          <a:srgbClr val="FFFFFF"/>
        </a:lt1>
        <a:dk2>
          <a:srgbClr val="FFFFFF"/>
        </a:dk2>
        <a:lt2>
          <a:srgbClr val="2D2015"/>
        </a:lt2>
        <a:accent1>
          <a:srgbClr val="7C7C7C"/>
        </a:accent1>
        <a:accent2>
          <a:srgbClr val="FFFF7E"/>
        </a:accent2>
        <a:accent3>
          <a:srgbClr val="FFFFFF"/>
        </a:accent3>
        <a:accent4>
          <a:srgbClr val="000000"/>
        </a:accent4>
        <a:accent5>
          <a:srgbClr val="BFBFBF"/>
        </a:accent5>
        <a:accent6>
          <a:srgbClr val="E7E772"/>
        </a:accent6>
        <a:hlink>
          <a:srgbClr val="066778"/>
        </a:hlink>
        <a:folHlink>
          <a:srgbClr val="8300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">
    <a:dk1>
      <a:srgbClr val="822433"/>
    </a:dk1>
    <a:lt1>
      <a:srgbClr val="FFFFFF"/>
    </a:lt1>
    <a:dk2>
      <a:srgbClr val="822433"/>
    </a:dk2>
    <a:lt2>
      <a:srgbClr val="808080"/>
    </a:lt2>
    <a:accent1>
      <a:srgbClr val="BBE0E3"/>
    </a:accent1>
    <a:accent2>
      <a:srgbClr val="FFFF00"/>
    </a:accent2>
    <a:accent3>
      <a:srgbClr val="FFFFFF"/>
    </a:accent3>
    <a:accent4>
      <a:srgbClr val="6E1D2A"/>
    </a:accent4>
    <a:accent5>
      <a:srgbClr val="DAEDEF"/>
    </a:accent5>
    <a:accent6>
      <a:srgbClr val="E7E700"/>
    </a:accent6>
    <a:hlink>
      <a:srgbClr val="0000FF"/>
    </a:hlink>
    <a:folHlink>
      <a:srgbClr val="FF0000"/>
    </a:folHlink>
  </a:clrScheme>
</a:themeOverride>
</file>

<file path=ppt/theme/themeOverride2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2369</Words>
  <Application>Microsoft Office PowerPoint</Application>
  <PresentationFormat>Widescreen</PresentationFormat>
  <Paragraphs>534</Paragraphs>
  <Slides>29</Slides>
  <Notes>28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43" baseType="lpstr">
      <vt:lpstr>AdvPTimes</vt:lpstr>
      <vt:lpstr>Aptos</vt:lpstr>
      <vt:lpstr>Arial</vt:lpstr>
      <vt:lpstr>Arial Bold</vt:lpstr>
      <vt:lpstr>Calibri</vt:lpstr>
      <vt:lpstr>Cambria Math</vt:lpstr>
      <vt:lpstr>Courier New</vt:lpstr>
      <vt:lpstr>Franklin Gothic Heavy</vt:lpstr>
      <vt:lpstr>FuturaStd-Book</vt:lpstr>
      <vt:lpstr>Merriweather</vt:lpstr>
      <vt:lpstr>Times New Roman</vt:lpstr>
      <vt:lpstr>Wingdings</vt:lpstr>
      <vt:lpstr>la sapienza</vt:lpstr>
      <vt:lpstr>Equation</vt:lpstr>
      <vt:lpstr>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Razie Izadi</dc:creator>
  <cp:lastModifiedBy>majid rezaie</cp:lastModifiedBy>
  <cp:revision>636</cp:revision>
  <dcterms:created xsi:type="dcterms:W3CDTF">2023-05-22T12:55:35Z</dcterms:created>
  <dcterms:modified xsi:type="dcterms:W3CDTF">2024-10-22T08:55:11Z</dcterms:modified>
</cp:coreProperties>
</file>