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3"/>
  </p:notesMasterIdLst>
  <p:sldIdLst>
    <p:sldId id="259" r:id="rId2"/>
    <p:sldId id="263" r:id="rId3"/>
    <p:sldId id="265" r:id="rId4"/>
    <p:sldId id="264" r:id="rId5"/>
    <p:sldId id="279" r:id="rId6"/>
    <p:sldId id="268" r:id="rId7"/>
    <p:sldId id="267" r:id="rId8"/>
    <p:sldId id="269" r:id="rId9"/>
    <p:sldId id="270" r:id="rId10"/>
    <p:sldId id="272" r:id="rId11"/>
    <p:sldId id="273" r:id="rId12"/>
    <p:sldId id="274" r:id="rId13"/>
    <p:sldId id="277" r:id="rId14"/>
    <p:sldId id="278" r:id="rId15"/>
    <p:sldId id="280" r:id="rId16"/>
    <p:sldId id="281" r:id="rId17"/>
    <p:sldId id="282" r:id="rId18"/>
    <p:sldId id="283" r:id="rId19"/>
    <p:sldId id="284" r:id="rId20"/>
    <p:sldId id="285" r:id="rId21"/>
    <p:sldId id="286" r:id="rId22"/>
  </p:sldIdLst>
  <p:sldSz cx="11879263" cy="64087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19" userDrawn="1">
          <p15:clr>
            <a:srgbClr val="A4A3A4"/>
          </p15:clr>
        </p15:guide>
        <p15:guide id="2" pos="37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 showGuides="1">
      <p:cViewPr varScale="1">
        <p:scale>
          <a:sx n="72" d="100"/>
          <a:sy n="72" d="100"/>
        </p:scale>
        <p:origin x="648" y="60"/>
      </p:cViewPr>
      <p:guideLst>
        <p:guide orient="horz" pos="2019"/>
        <p:guide pos="37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9C1693-4F6A-4BC9-B3B0-F05B547AAFAB}" type="datetimeFigureOut">
              <a:rPr lang="fr-FR" smtClean="0"/>
              <a:t>01/10/2024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569913" y="1143000"/>
            <a:ext cx="57181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05B126-8A5B-4B07-890A-44D67F0B22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909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84908" y="1048838"/>
            <a:ext cx="8909447" cy="2231190"/>
          </a:xfrm>
        </p:spPr>
        <p:txBody>
          <a:bodyPr anchor="b"/>
          <a:lstStyle>
            <a:lvl1pPr algn="ctr">
              <a:defRPr sz="560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4908" y="3366072"/>
            <a:ext cx="8909447" cy="1547294"/>
          </a:xfrm>
        </p:spPr>
        <p:txBody>
          <a:bodyPr/>
          <a:lstStyle>
            <a:lvl1pPr marL="0" indent="0" algn="ctr">
              <a:buNone/>
              <a:defRPr sz="2243"/>
            </a:lvl1pPr>
            <a:lvl2pPr marL="427253" indent="0" algn="ctr">
              <a:buNone/>
              <a:defRPr sz="1869"/>
            </a:lvl2pPr>
            <a:lvl3pPr marL="854507" indent="0" algn="ctr">
              <a:buNone/>
              <a:defRPr sz="1682"/>
            </a:lvl3pPr>
            <a:lvl4pPr marL="1281760" indent="0" algn="ctr">
              <a:buNone/>
              <a:defRPr sz="1495"/>
            </a:lvl4pPr>
            <a:lvl5pPr marL="1709014" indent="0" algn="ctr">
              <a:buNone/>
              <a:defRPr sz="1495"/>
            </a:lvl5pPr>
            <a:lvl6pPr marL="2136267" indent="0" algn="ctr">
              <a:buNone/>
              <a:defRPr sz="1495"/>
            </a:lvl6pPr>
            <a:lvl7pPr marL="2563520" indent="0" algn="ctr">
              <a:buNone/>
              <a:defRPr sz="1495"/>
            </a:lvl7pPr>
            <a:lvl8pPr marL="2990774" indent="0" algn="ctr">
              <a:buNone/>
              <a:defRPr sz="1495"/>
            </a:lvl8pPr>
            <a:lvl9pPr marL="3418027" indent="0" algn="ctr">
              <a:buNone/>
              <a:defRPr sz="1495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6265C-4B9E-4869-85CC-6EDFBAACEC29}" type="datetime1">
              <a:rPr lang="fr-FR" smtClean="0"/>
              <a:t>01/10/2024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6FB4F-A0A1-4A41-9784-1E45565BD47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7453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37049-D690-4EF4-95C3-4624F9D58DAB}" type="datetime1">
              <a:rPr lang="fr-FR" smtClean="0"/>
              <a:t>01/10/2024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6FB4F-A0A1-4A41-9784-1E45565BD47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9683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01098" y="341206"/>
            <a:ext cx="2561466" cy="5431109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6700" y="341206"/>
            <a:ext cx="7535907" cy="5431109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23351-7F15-4AF4-B839-B246C7C2BC30}" type="datetime1">
              <a:rPr lang="fr-FR" smtClean="0"/>
              <a:t>01/10/2024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6FB4F-A0A1-4A41-9784-1E45565BD47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1657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1B73F-0148-4FB6-B31C-7654DCE66858}" type="datetime1">
              <a:rPr lang="fr-FR" smtClean="0"/>
              <a:t>01/10/2024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6FB4F-A0A1-4A41-9784-1E45565BD47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6201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512" y="1597735"/>
            <a:ext cx="10245864" cy="2665857"/>
          </a:xfrm>
        </p:spPr>
        <p:txBody>
          <a:bodyPr anchor="b"/>
          <a:lstStyle>
            <a:lvl1pPr>
              <a:defRPr sz="560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512" y="4288811"/>
            <a:ext cx="10245864" cy="1401911"/>
          </a:xfrm>
        </p:spPr>
        <p:txBody>
          <a:bodyPr/>
          <a:lstStyle>
            <a:lvl1pPr marL="0" indent="0">
              <a:buNone/>
              <a:defRPr sz="2243">
                <a:solidFill>
                  <a:schemeClr val="tx1">
                    <a:tint val="82000"/>
                  </a:schemeClr>
                </a:solidFill>
              </a:defRPr>
            </a:lvl1pPr>
            <a:lvl2pPr marL="427253" indent="0">
              <a:buNone/>
              <a:defRPr sz="1869">
                <a:solidFill>
                  <a:schemeClr val="tx1">
                    <a:tint val="82000"/>
                  </a:schemeClr>
                </a:solidFill>
              </a:defRPr>
            </a:lvl2pPr>
            <a:lvl3pPr marL="854507" indent="0">
              <a:buNone/>
              <a:defRPr sz="1682">
                <a:solidFill>
                  <a:schemeClr val="tx1">
                    <a:tint val="82000"/>
                  </a:schemeClr>
                </a:solidFill>
              </a:defRPr>
            </a:lvl3pPr>
            <a:lvl4pPr marL="1281760" indent="0">
              <a:buNone/>
              <a:defRPr sz="1495">
                <a:solidFill>
                  <a:schemeClr val="tx1">
                    <a:tint val="82000"/>
                  </a:schemeClr>
                </a:solidFill>
              </a:defRPr>
            </a:lvl4pPr>
            <a:lvl5pPr marL="1709014" indent="0">
              <a:buNone/>
              <a:defRPr sz="1495">
                <a:solidFill>
                  <a:schemeClr val="tx1">
                    <a:tint val="82000"/>
                  </a:schemeClr>
                </a:solidFill>
              </a:defRPr>
            </a:lvl5pPr>
            <a:lvl6pPr marL="2136267" indent="0">
              <a:buNone/>
              <a:defRPr sz="1495">
                <a:solidFill>
                  <a:schemeClr val="tx1">
                    <a:tint val="82000"/>
                  </a:schemeClr>
                </a:solidFill>
              </a:defRPr>
            </a:lvl6pPr>
            <a:lvl7pPr marL="2563520" indent="0">
              <a:buNone/>
              <a:defRPr sz="1495">
                <a:solidFill>
                  <a:schemeClr val="tx1">
                    <a:tint val="82000"/>
                  </a:schemeClr>
                </a:solidFill>
              </a:defRPr>
            </a:lvl7pPr>
            <a:lvl8pPr marL="2990774" indent="0">
              <a:buNone/>
              <a:defRPr sz="1495">
                <a:solidFill>
                  <a:schemeClr val="tx1">
                    <a:tint val="82000"/>
                  </a:schemeClr>
                </a:solidFill>
              </a:defRPr>
            </a:lvl8pPr>
            <a:lvl9pPr marL="3418027" indent="0">
              <a:buNone/>
              <a:defRPr sz="1495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FA2AA-8470-4DCC-B048-5E17D9CDB2C5}" type="datetime1">
              <a:rPr lang="fr-FR" smtClean="0"/>
              <a:t>01/10/2024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6FB4F-A0A1-4A41-9784-1E45565BD47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5589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6699" y="1706030"/>
            <a:ext cx="5048687" cy="406628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3877" y="1706030"/>
            <a:ext cx="5048687" cy="406628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B1F23-6B56-4384-9558-27883BF404A6}" type="datetime1">
              <a:rPr lang="fr-FR" smtClean="0"/>
              <a:t>01/10/2024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6FB4F-A0A1-4A41-9784-1E45565BD47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6244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247" y="341207"/>
            <a:ext cx="10245864" cy="1238726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8247" y="1571031"/>
            <a:ext cx="5025485" cy="769938"/>
          </a:xfrm>
        </p:spPr>
        <p:txBody>
          <a:bodyPr anchor="b"/>
          <a:lstStyle>
            <a:lvl1pPr marL="0" indent="0">
              <a:buNone/>
              <a:defRPr sz="2243" b="1"/>
            </a:lvl1pPr>
            <a:lvl2pPr marL="427253" indent="0">
              <a:buNone/>
              <a:defRPr sz="1869" b="1"/>
            </a:lvl2pPr>
            <a:lvl3pPr marL="854507" indent="0">
              <a:buNone/>
              <a:defRPr sz="1682" b="1"/>
            </a:lvl3pPr>
            <a:lvl4pPr marL="1281760" indent="0">
              <a:buNone/>
              <a:defRPr sz="1495" b="1"/>
            </a:lvl4pPr>
            <a:lvl5pPr marL="1709014" indent="0">
              <a:buNone/>
              <a:defRPr sz="1495" b="1"/>
            </a:lvl5pPr>
            <a:lvl6pPr marL="2136267" indent="0">
              <a:buNone/>
              <a:defRPr sz="1495" b="1"/>
            </a:lvl6pPr>
            <a:lvl7pPr marL="2563520" indent="0">
              <a:buNone/>
              <a:defRPr sz="1495" b="1"/>
            </a:lvl7pPr>
            <a:lvl8pPr marL="2990774" indent="0">
              <a:buNone/>
              <a:defRPr sz="1495" b="1"/>
            </a:lvl8pPr>
            <a:lvl9pPr marL="3418027" indent="0">
              <a:buNone/>
              <a:defRPr sz="1495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8247" y="2340969"/>
            <a:ext cx="5025485" cy="344321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13877" y="1571031"/>
            <a:ext cx="5050234" cy="769938"/>
          </a:xfrm>
        </p:spPr>
        <p:txBody>
          <a:bodyPr anchor="b"/>
          <a:lstStyle>
            <a:lvl1pPr marL="0" indent="0">
              <a:buNone/>
              <a:defRPr sz="2243" b="1"/>
            </a:lvl1pPr>
            <a:lvl2pPr marL="427253" indent="0">
              <a:buNone/>
              <a:defRPr sz="1869" b="1"/>
            </a:lvl2pPr>
            <a:lvl3pPr marL="854507" indent="0">
              <a:buNone/>
              <a:defRPr sz="1682" b="1"/>
            </a:lvl3pPr>
            <a:lvl4pPr marL="1281760" indent="0">
              <a:buNone/>
              <a:defRPr sz="1495" b="1"/>
            </a:lvl4pPr>
            <a:lvl5pPr marL="1709014" indent="0">
              <a:buNone/>
              <a:defRPr sz="1495" b="1"/>
            </a:lvl5pPr>
            <a:lvl6pPr marL="2136267" indent="0">
              <a:buNone/>
              <a:defRPr sz="1495" b="1"/>
            </a:lvl6pPr>
            <a:lvl7pPr marL="2563520" indent="0">
              <a:buNone/>
              <a:defRPr sz="1495" b="1"/>
            </a:lvl7pPr>
            <a:lvl8pPr marL="2990774" indent="0">
              <a:buNone/>
              <a:defRPr sz="1495" b="1"/>
            </a:lvl8pPr>
            <a:lvl9pPr marL="3418027" indent="0">
              <a:buNone/>
              <a:defRPr sz="1495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13877" y="2340969"/>
            <a:ext cx="5050234" cy="344321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70CC6-4A70-46AD-BD44-3DED168B072B}" type="datetime1">
              <a:rPr lang="fr-FR" smtClean="0"/>
              <a:t>01/10/2024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6FB4F-A0A1-4A41-9784-1E45565BD47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3648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A5E45-6260-456D-99C1-1442188FA8E9}" type="datetime1">
              <a:rPr lang="fr-FR" smtClean="0"/>
              <a:t>01/10/2024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6FB4F-A0A1-4A41-9784-1E45565BD47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0033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79384-6B08-4208-BCE0-9638375C4866}" type="datetime1">
              <a:rPr lang="fr-FR" smtClean="0"/>
              <a:t>01/10/2024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6FB4F-A0A1-4A41-9784-1E45565BD47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686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247" y="427249"/>
            <a:ext cx="3831371" cy="1495372"/>
          </a:xfrm>
        </p:spPr>
        <p:txBody>
          <a:bodyPr anchor="b"/>
          <a:lstStyle>
            <a:lvl1pPr>
              <a:defRPr sz="299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0234" y="922740"/>
            <a:ext cx="6013877" cy="4554358"/>
          </a:xfrm>
        </p:spPr>
        <p:txBody>
          <a:bodyPr/>
          <a:lstStyle>
            <a:lvl1pPr>
              <a:defRPr sz="2990"/>
            </a:lvl1pPr>
            <a:lvl2pPr>
              <a:defRPr sz="2617"/>
            </a:lvl2pPr>
            <a:lvl3pPr>
              <a:defRPr sz="2243"/>
            </a:lvl3pPr>
            <a:lvl4pPr>
              <a:defRPr sz="1869"/>
            </a:lvl4pPr>
            <a:lvl5pPr>
              <a:defRPr sz="1869"/>
            </a:lvl5pPr>
            <a:lvl6pPr>
              <a:defRPr sz="1869"/>
            </a:lvl6pPr>
            <a:lvl7pPr>
              <a:defRPr sz="1869"/>
            </a:lvl7pPr>
            <a:lvl8pPr>
              <a:defRPr sz="1869"/>
            </a:lvl8pPr>
            <a:lvl9pPr>
              <a:defRPr sz="1869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8247" y="1922621"/>
            <a:ext cx="3831371" cy="3561894"/>
          </a:xfrm>
        </p:spPr>
        <p:txBody>
          <a:bodyPr/>
          <a:lstStyle>
            <a:lvl1pPr marL="0" indent="0">
              <a:buNone/>
              <a:defRPr sz="1495"/>
            </a:lvl1pPr>
            <a:lvl2pPr marL="427253" indent="0">
              <a:buNone/>
              <a:defRPr sz="1308"/>
            </a:lvl2pPr>
            <a:lvl3pPr marL="854507" indent="0">
              <a:buNone/>
              <a:defRPr sz="1121"/>
            </a:lvl3pPr>
            <a:lvl4pPr marL="1281760" indent="0">
              <a:buNone/>
              <a:defRPr sz="935"/>
            </a:lvl4pPr>
            <a:lvl5pPr marL="1709014" indent="0">
              <a:buNone/>
              <a:defRPr sz="935"/>
            </a:lvl5pPr>
            <a:lvl6pPr marL="2136267" indent="0">
              <a:buNone/>
              <a:defRPr sz="935"/>
            </a:lvl6pPr>
            <a:lvl7pPr marL="2563520" indent="0">
              <a:buNone/>
              <a:defRPr sz="935"/>
            </a:lvl7pPr>
            <a:lvl8pPr marL="2990774" indent="0">
              <a:buNone/>
              <a:defRPr sz="935"/>
            </a:lvl8pPr>
            <a:lvl9pPr marL="3418027" indent="0">
              <a:buNone/>
              <a:defRPr sz="935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692D6-C8BF-440A-9939-CC73DF19A82A}" type="datetime1">
              <a:rPr lang="fr-FR" smtClean="0"/>
              <a:t>01/10/2024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6FB4F-A0A1-4A41-9784-1E45565BD47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1840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247" y="427249"/>
            <a:ext cx="3831371" cy="1495372"/>
          </a:xfrm>
        </p:spPr>
        <p:txBody>
          <a:bodyPr anchor="b"/>
          <a:lstStyle>
            <a:lvl1pPr>
              <a:defRPr sz="299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50234" y="922740"/>
            <a:ext cx="6013877" cy="4554358"/>
          </a:xfrm>
        </p:spPr>
        <p:txBody>
          <a:bodyPr anchor="t"/>
          <a:lstStyle>
            <a:lvl1pPr marL="0" indent="0">
              <a:buNone/>
              <a:defRPr sz="2990"/>
            </a:lvl1pPr>
            <a:lvl2pPr marL="427253" indent="0">
              <a:buNone/>
              <a:defRPr sz="2617"/>
            </a:lvl2pPr>
            <a:lvl3pPr marL="854507" indent="0">
              <a:buNone/>
              <a:defRPr sz="2243"/>
            </a:lvl3pPr>
            <a:lvl4pPr marL="1281760" indent="0">
              <a:buNone/>
              <a:defRPr sz="1869"/>
            </a:lvl4pPr>
            <a:lvl5pPr marL="1709014" indent="0">
              <a:buNone/>
              <a:defRPr sz="1869"/>
            </a:lvl5pPr>
            <a:lvl6pPr marL="2136267" indent="0">
              <a:buNone/>
              <a:defRPr sz="1869"/>
            </a:lvl6pPr>
            <a:lvl7pPr marL="2563520" indent="0">
              <a:buNone/>
              <a:defRPr sz="1869"/>
            </a:lvl7pPr>
            <a:lvl8pPr marL="2990774" indent="0">
              <a:buNone/>
              <a:defRPr sz="1869"/>
            </a:lvl8pPr>
            <a:lvl9pPr marL="3418027" indent="0">
              <a:buNone/>
              <a:defRPr sz="1869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8247" y="1922621"/>
            <a:ext cx="3831371" cy="3561894"/>
          </a:xfrm>
        </p:spPr>
        <p:txBody>
          <a:bodyPr/>
          <a:lstStyle>
            <a:lvl1pPr marL="0" indent="0">
              <a:buNone/>
              <a:defRPr sz="1495"/>
            </a:lvl1pPr>
            <a:lvl2pPr marL="427253" indent="0">
              <a:buNone/>
              <a:defRPr sz="1308"/>
            </a:lvl2pPr>
            <a:lvl3pPr marL="854507" indent="0">
              <a:buNone/>
              <a:defRPr sz="1121"/>
            </a:lvl3pPr>
            <a:lvl4pPr marL="1281760" indent="0">
              <a:buNone/>
              <a:defRPr sz="935"/>
            </a:lvl4pPr>
            <a:lvl5pPr marL="1709014" indent="0">
              <a:buNone/>
              <a:defRPr sz="935"/>
            </a:lvl5pPr>
            <a:lvl6pPr marL="2136267" indent="0">
              <a:buNone/>
              <a:defRPr sz="935"/>
            </a:lvl6pPr>
            <a:lvl7pPr marL="2563520" indent="0">
              <a:buNone/>
              <a:defRPr sz="935"/>
            </a:lvl7pPr>
            <a:lvl8pPr marL="2990774" indent="0">
              <a:buNone/>
              <a:defRPr sz="935"/>
            </a:lvl8pPr>
            <a:lvl9pPr marL="3418027" indent="0">
              <a:buNone/>
              <a:defRPr sz="935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DABC-33C0-44CA-8C49-8DCB3053D0F6}" type="datetime1">
              <a:rPr lang="fr-FR" smtClean="0"/>
              <a:t>01/10/2024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6FB4F-A0A1-4A41-9784-1E45565BD47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5940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6700" y="341207"/>
            <a:ext cx="10245864" cy="12387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6700" y="1706030"/>
            <a:ext cx="10245864" cy="40662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6699" y="5939951"/>
            <a:ext cx="2672834" cy="3412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2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679C04B-B605-428C-AE3B-A24D004B85A3}" type="datetime1">
              <a:rPr lang="fr-FR" smtClean="0"/>
              <a:t>01/10/2024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35006" y="5939951"/>
            <a:ext cx="4009251" cy="3412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2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9730" y="5939951"/>
            <a:ext cx="2672834" cy="3412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2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7F6FB4F-A0A1-4A41-9784-1E45565BD47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6906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854507" rtl="0" eaLnBrk="1" latinLnBrk="0" hangingPunct="1">
        <a:lnSpc>
          <a:spcPct val="90000"/>
        </a:lnSpc>
        <a:spcBef>
          <a:spcPct val="0"/>
        </a:spcBef>
        <a:buNone/>
        <a:defRPr sz="411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3627" indent="-213627" algn="l" defTabSz="854507" rtl="0" eaLnBrk="1" latinLnBrk="0" hangingPunct="1">
        <a:lnSpc>
          <a:spcPct val="90000"/>
        </a:lnSpc>
        <a:spcBef>
          <a:spcPts val="935"/>
        </a:spcBef>
        <a:buFont typeface="Arial" panose="020B0604020202020204" pitchFamily="34" charset="0"/>
        <a:buChar char="•"/>
        <a:defRPr sz="2617" kern="1200">
          <a:solidFill>
            <a:schemeClr val="tx1"/>
          </a:solidFill>
          <a:latin typeface="+mn-lt"/>
          <a:ea typeface="+mn-ea"/>
          <a:cs typeface="+mn-cs"/>
        </a:defRPr>
      </a:lvl1pPr>
      <a:lvl2pPr marL="640880" indent="-213627" algn="l" defTabSz="854507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2243" kern="1200">
          <a:solidFill>
            <a:schemeClr val="tx1"/>
          </a:solidFill>
          <a:latin typeface="+mn-lt"/>
          <a:ea typeface="+mn-ea"/>
          <a:cs typeface="+mn-cs"/>
        </a:defRPr>
      </a:lvl2pPr>
      <a:lvl3pPr marL="1068134" indent="-213627" algn="l" defTabSz="854507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869" kern="1200">
          <a:solidFill>
            <a:schemeClr val="tx1"/>
          </a:solidFill>
          <a:latin typeface="+mn-lt"/>
          <a:ea typeface="+mn-ea"/>
          <a:cs typeface="+mn-cs"/>
        </a:defRPr>
      </a:lvl3pPr>
      <a:lvl4pPr marL="1495387" indent="-213627" algn="l" defTabSz="854507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2" kern="1200">
          <a:solidFill>
            <a:schemeClr val="tx1"/>
          </a:solidFill>
          <a:latin typeface="+mn-lt"/>
          <a:ea typeface="+mn-ea"/>
          <a:cs typeface="+mn-cs"/>
        </a:defRPr>
      </a:lvl4pPr>
      <a:lvl5pPr marL="1922640" indent="-213627" algn="l" defTabSz="854507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2" kern="1200">
          <a:solidFill>
            <a:schemeClr val="tx1"/>
          </a:solidFill>
          <a:latin typeface="+mn-lt"/>
          <a:ea typeface="+mn-ea"/>
          <a:cs typeface="+mn-cs"/>
        </a:defRPr>
      </a:lvl5pPr>
      <a:lvl6pPr marL="2349894" indent="-213627" algn="l" defTabSz="854507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2" kern="1200">
          <a:solidFill>
            <a:schemeClr val="tx1"/>
          </a:solidFill>
          <a:latin typeface="+mn-lt"/>
          <a:ea typeface="+mn-ea"/>
          <a:cs typeface="+mn-cs"/>
        </a:defRPr>
      </a:lvl6pPr>
      <a:lvl7pPr marL="2777147" indent="-213627" algn="l" defTabSz="854507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2" kern="1200">
          <a:solidFill>
            <a:schemeClr val="tx1"/>
          </a:solidFill>
          <a:latin typeface="+mn-lt"/>
          <a:ea typeface="+mn-ea"/>
          <a:cs typeface="+mn-cs"/>
        </a:defRPr>
      </a:lvl7pPr>
      <a:lvl8pPr marL="3204401" indent="-213627" algn="l" defTabSz="854507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2" kern="1200">
          <a:solidFill>
            <a:schemeClr val="tx1"/>
          </a:solidFill>
          <a:latin typeface="+mn-lt"/>
          <a:ea typeface="+mn-ea"/>
          <a:cs typeface="+mn-cs"/>
        </a:defRPr>
      </a:lvl8pPr>
      <a:lvl9pPr marL="3631654" indent="-213627" algn="l" defTabSz="854507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54507" rtl="0" eaLnBrk="1" latinLnBrk="0" hangingPunct="1">
        <a:defRPr sz="1682" kern="1200">
          <a:solidFill>
            <a:schemeClr val="tx1"/>
          </a:solidFill>
          <a:latin typeface="+mn-lt"/>
          <a:ea typeface="+mn-ea"/>
          <a:cs typeface="+mn-cs"/>
        </a:defRPr>
      </a:lvl1pPr>
      <a:lvl2pPr marL="427253" algn="l" defTabSz="854507" rtl="0" eaLnBrk="1" latinLnBrk="0" hangingPunct="1">
        <a:defRPr sz="1682" kern="1200">
          <a:solidFill>
            <a:schemeClr val="tx1"/>
          </a:solidFill>
          <a:latin typeface="+mn-lt"/>
          <a:ea typeface="+mn-ea"/>
          <a:cs typeface="+mn-cs"/>
        </a:defRPr>
      </a:lvl2pPr>
      <a:lvl3pPr marL="854507" algn="l" defTabSz="854507" rtl="0" eaLnBrk="1" latinLnBrk="0" hangingPunct="1">
        <a:defRPr sz="1682" kern="1200">
          <a:solidFill>
            <a:schemeClr val="tx1"/>
          </a:solidFill>
          <a:latin typeface="+mn-lt"/>
          <a:ea typeface="+mn-ea"/>
          <a:cs typeface="+mn-cs"/>
        </a:defRPr>
      </a:lvl3pPr>
      <a:lvl4pPr marL="1281760" algn="l" defTabSz="854507" rtl="0" eaLnBrk="1" latinLnBrk="0" hangingPunct="1">
        <a:defRPr sz="1682" kern="1200">
          <a:solidFill>
            <a:schemeClr val="tx1"/>
          </a:solidFill>
          <a:latin typeface="+mn-lt"/>
          <a:ea typeface="+mn-ea"/>
          <a:cs typeface="+mn-cs"/>
        </a:defRPr>
      </a:lvl4pPr>
      <a:lvl5pPr marL="1709014" algn="l" defTabSz="854507" rtl="0" eaLnBrk="1" latinLnBrk="0" hangingPunct="1">
        <a:defRPr sz="1682" kern="1200">
          <a:solidFill>
            <a:schemeClr val="tx1"/>
          </a:solidFill>
          <a:latin typeface="+mn-lt"/>
          <a:ea typeface="+mn-ea"/>
          <a:cs typeface="+mn-cs"/>
        </a:defRPr>
      </a:lvl5pPr>
      <a:lvl6pPr marL="2136267" algn="l" defTabSz="854507" rtl="0" eaLnBrk="1" latinLnBrk="0" hangingPunct="1">
        <a:defRPr sz="1682" kern="1200">
          <a:solidFill>
            <a:schemeClr val="tx1"/>
          </a:solidFill>
          <a:latin typeface="+mn-lt"/>
          <a:ea typeface="+mn-ea"/>
          <a:cs typeface="+mn-cs"/>
        </a:defRPr>
      </a:lvl6pPr>
      <a:lvl7pPr marL="2563520" algn="l" defTabSz="854507" rtl="0" eaLnBrk="1" latinLnBrk="0" hangingPunct="1">
        <a:defRPr sz="1682" kern="1200">
          <a:solidFill>
            <a:schemeClr val="tx1"/>
          </a:solidFill>
          <a:latin typeface="+mn-lt"/>
          <a:ea typeface="+mn-ea"/>
          <a:cs typeface="+mn-cs"/>
        </a:defRPr>
      </a:lvl7pPr>
      <a:lvl8pPr marL="2990774" algn="l" defTabSz="854507" rtl="0" eaLnBrk="1" latinLnBrk="0" hangingPunct="1">
        <a:defRPr sz="1682" kern="1200">
          <a:solidFill>
            <a:schemeClr val="tx1"/>
          </a:solidFill>
          <a:latin typeface="+mn-lt"/>
          <a:ea typeface="+mn-ea"/>
          <a:cs typeface="+mn-cs"/>
        </a:defRPr>
      </a:lvl8pPr>
      <a:lvl9pPr marL="3418027" algn="l" defTabSz="854507" rtl="0" eaLnBrk="1" latinLnBrk="0" hangingPunct="1">
        <a:defRPr sz="168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.png"/><Relationship Id="rId7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.png"/><Relationship Id="rId7" Type="http://schemas.openxmlformats.org/officeDocument/2006/relationships/image" Target="../media/image2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3.png"/><Relationship Id="rId9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.png"/><Relationship Id="rId7" Type="http://schemas.openxmlformats.org/officeDocument/2006/relationships/image" Target="../media/image3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2.png"/><Relationship Id="rId7" Type="http://schemas.openxmlformats.org/officeDocument/2006/relationships/image" Target="../media/image4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9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7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0.png"/><Relationship Id="rId5" Type="http://schemas.openxmlformats.org/officeDocument/2006/relationships/image" Target="../media/image50.png"/><Relationship Id="rId10" Type="http://schemas.openxmlformats.org/officeDocument/2006/relationships/image" Target="../media/image10.png"/><Relationship Id="rId4" Type="http://schemas.openxmlformats.org/officeDocument/2006/relationships/image" Target="../media/image3.png"/><Relationship Id="rId9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.png"/><Relationship Id="rId7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3.png"/><Relationship Id="rId10" Type="http://schemas.openxmlformats.org/officeDocument/2006/relationships/image" Target="../media/image16.png"/><Relationship Id="rId4" Type="http://schemas.openxmlformats.org/officeDocument/2006/relationships/image" Target="../media/image2.png"/><Relationship Id="rId9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2.png"/><Relationship Id="rId7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1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1498491E-857E-C71E-ADEE-ED110E882FE6}"/>
              </a:ext>
            </a:extLst>
          </p:cNvPr>
          <p:cNvSpPr txBox="1"/>
          <p:nvPr/>
        </p:nvSpPr>
        <p:spPr>
          <a:xfrm>
            <a:off x="1646018" y="1984549"/>
            <a:ext cx="8587225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Atmospheric Plasma Modelling Applied For Thermal Plasma Assisted Processes</a:t>
            </a:r>
          </a:p>
          <a:p>
            <a:pPr algn="ctr"/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Aurélien Lejeune (Ph.D., President)</a:t>
            </a:r>
          </a:p>
          <a:p>
            <a:pPr algn="ctr"/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+33 (0)7 86 53 03 85, </a:t>
            </a:r>
            <a:r>
              <a:rPr lang="en-US" sz="1800" u="sng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aurelien.lejeune@protostep.fr</a:t>
            </a:r>
            <a:endParaRPr lang="fr-FR" sz="1800" i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PROTOSTEP, Cergy-Pontoise, 95015, France</a:t>
            </a:r>
          </a:p>
        </p:txBody>
      </p:sp>
      <p:pic>
        <p:nvPicPr>
          <p:cNvPr id="16" name="Image 15" descr="Une image contenant dessin&#10;&#10;Description générée automatiquement">
            <a:extLst>
              <a:ext uri="{FF2B5EF4-FFF2-40B4-BE49-F238E27FC236}">
                <a16:creationId xmlns:a16="http://schemas.microsoft.com/office/drawing/2014/main" id="{B778666C-EFF0-8CFA-4277-F1653CB6C1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80" y="4746719"/>
            <a:ext cx="2340482" cy="1260000"/>
          </a:xfrm>
          <a:prstGeom prst="rect">
            <a:avLst/>
          </a:prstGeom>
        </p:spPr>
      </p:pic>
      <p:pic>
        <p:nvPicPr>
          <p:cNvPr id="17" name="Image 16" descr="Une image contenant capture d’écran, Graphique, conception&#10;&#10;Description générée automatiquement">
            <a:extLst>
              <a:ext uri="{FF2B5EF4-FFF2-40B4-BE49-F238E27FC236}">
                <a16:creationId xmlns:a16="http://schemas.microsoft.com/office/drawing/2014/main" id="{FA8CD26B-59C5-61F9-DBA2-3C49B511A9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81" y="6006720"/>
            <a:ext cx="4601920" cy="347950"/>
          </a:xfrm>
          <a:prstGeom prst="rect">
            <a:avLst/>
          </a:prstGeom>
        </p:spPr>
      </p:pic>
      <p:pic>
        <p:nvPicPr>
          <p:cNvPr id="19" name="Image 18" descr="Une image contenant texte, Police, capture d’écran, Bleu électrique&#10;&#10;Description générée automatiquement">
            <a:extLst>
              <a:ext uri="{FF2B5EF4-FFF2-40B4-BE49-F238E27FC236}">
                <a16:creationId xmlns:a16="http://schemas.microsoft.com/office/drawing/2014/main" id="{86A56C50-901B-7D4A-1733-AD9F54DC86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1639" y="5180969"/>
            <a:ext cx="1871644" cy="893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0124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ZoneTexte 11">
            <a:extLst>
              <a:ext uri="{FF2B5EF4-FFF2-40B4-BE49-F238E27FC236}">
                <a16:creationId xmlns:a16="http://schemas.microsoft.com/office/drawing/2014/main" id="{43417035-1881-8E7C-319C-504855E89FA9}"/>
              </a:ext>
            </a:extLst>
          </p:cNvPr>
          <p:cNvSpPr txBox="1"/>
          <p:nvPr/>
        </p:nvSpPr>
        <p:spPr>
          <a:xfrm>
            <a:off x="185980" y="766528"/>
            <a:ext cx="115210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Heavy species mass fraction transport [7]: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Image 4" descr="Une image contenant dessin&#10;&#10;Description générée automatiquement">
            <a:extLst>
              <a:ext uri="{FF2B5EF4-FFF2-40B4-BE49-F238E27FC236}">
                <a16:creationId xmlns:a16="http://schemas.microsoft.com/office/drawing/2014/main" id="{84A3B22B-DDDB-1838-26F9-766968F435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80" y="4746719"/>
            <a:ext cx="2340482" cy="126000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F299B682-2E16-1F00-91EE-234CE9881093}"/>
              </a:ext>
            </a:extLst>
          </p:cNvPr>
          <p:cNvSpPr txBox="1"/>
          <p:nvPr/>
        </p:nvSpPr>
        <p:spPr>
          <a:xfrm>
            <a:off x="198782" y="202334"/>
            <a:ext cx="115082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latin typeface="Calibri" panose="020F0502020204030204" pitchFamily="34" charset="0"/>
                <a:cs typeface="Calibri" panose="020F0502020204030204" pitchFamily="34" charset="0"/>
              </a:rPr>
              <a:t>Simulation of plasmas</a:t>
            </a:r>
          </a:p>
        </p:txBody>
      </p:sp>
      <p:pic>
        <p:nvPicPr>
          <p:cNvPr id="4" name="Image 3" descr="Une image contenant capture d’écran, Graphique, conception&#10;&#10;Description générée automatiquement">
            <a:extLst>
              <a:ext uri="{FF2B5EF4-FFF2-40B4-BE49-F238E27FC236}">
                <a16:creationId xmlns:a16="http://schemas.microsoft.com/office/drawing/2014/main" id="{46E3CB0F-09FE-2654-5232-5EB6AE9C12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81" y="6006720"/>
            <a:ext cx="4601920" cy="34795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06A015A0-6BBB-6F76-5707-5DB59CAD054E}"/>
              </a:ext>
            </a:extLst>
          </p:cNvPr>
          <p:cNvSpPr txBox="1"/>
          <p:nvPr/>
        </p:nvSpPr>
        <p:spPr>
          <a:xfrm>
            <a:off x="2828414" y="5482357"/>
            <a:ext cx="622243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Atmospheric Plasma Modelling Applied For Thermal Plasma Assisted Processes</a:t>
            </a:r>
          </a:p>
        </p:txBody>
      </p:sp>
      <p:pic>
        <p:nvPicPr>
          <p:cNvPr id="6" name="Image 5" descr="Une image contenant texte, Police, capture d’écran, Bleu électrique&#10;&#10;Description générée automatiquement">
            <a:extLst>
              <a:ext uri="{FF2B5EF4-FFF2-40B4-BE49-F238E27FC236}">
                <a16:creationId xmlns:a16="http://schemas.microsoft.com/office/drawing/2014/main" id="{F14F8173-9BAA-5E75-1D5F-9088C885B3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1639" y="5180969"/>
            <a:ext cx="1871644" cy="893710"/>
          </a:xfrm>
          <a:prstGeom prst="rect">
            <a:avLst/>
          </a:prstGeom>
        </p:spPr>
      </p:pic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D5E373E-A19A-D416-33B7-6EB94E583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6FB4F-A0A1-4A41-9784-1E45565BD47F}" type="slidenum">
              <a:rPr lang="fr-FR" smtClean="0"/>
              <a:t>10</a:t>
            </a:fld>
            <a:r>
              <a:rPr lang="fr-FR" dirty="0"/>
              <a:t>/21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ZoneTexte 40">
                <a:extLst>
                  <a:ext uri="{FF2B5EF4-FFF2-40B4-BE49-F238E27FC236}">
                    <a16:creationId xmlns:a16="http://schemas.microsoft.com/office/drawing/2014/main" id="{BF31DA96-247C-11CF-0464-84C75017C61E}"/>
                  </a:ext>
                </a:extLst>
              </p:cNvPr>
              <p:cNvSpPr txBox="1"/>
              <p:nvPr/>
            </p:nvSpPr>
            <p:spPr>
              <a:xfrm>
                <a:off x="659786" y="1135860"/>
                <a:ext cx="6522891" cy="739433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f>
                        <m:fPr>
                          <m:ctrlPr>
                            <a:rPr lang="fr-F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fr-FR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fr-FR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num>
                        <m:den>
                          <m:r>
                            <a:rPr lang="fr-FR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fr-FR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fr-FR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l-G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d>
                        <m:dPr>
                          <m:ctrlPr>
                            <a:rPr lang="el-G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𝐮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fr-FR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𝛁</m:t>
                          </m:r>
                        </m:e>
                      </m:d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fr-FR" b="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1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𝛁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 </m:t>
                      </m:r>
                      <m:limLow>
                        <m:limLowPr>
                          <m:ctrlP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limLowPr>
                        <m:e>
                          <m:groupChr>
                            <m:groupChrPr>
                              <m:chr m:val="⏟"/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groupChrPr>
                            <m:e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b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𝐣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</m:e>
                          </m:groupChr>
                        </m:e>
                        <m:lim>
                          <m:r>
                            <m:rPr>
                              <m:sty m:val="p"/>
                            </m:rPr>
                            <a:rPr lang="fr-FR" b="0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Diffusive</m:t>
                          </m:r>
                          <m:r>
                            <a:rPr lang="fr-FR" b="0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fr-FR" b="0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flux</m:t>
                          </m:r>
                          <m:r>
                            <a:rPr lang="fr-FR" b="0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fr-FR" b="0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vector</m:t>
                          </m:r>
                        </m:lim>
                      </m:limLow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limLow>
                        <m:limLowPr>
                          <m:ctrlP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limLowPr>
                        <m:e>
                          <m:groupChr>
                            <m:groupChrPr>
                              <m:chr m:val="⏟"/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groupChrPr>
                            <m:e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</m:e>
                          </m:groupChr>
                        </m:e>
                        <m:lim>
                          <m:r>
                            <m:rPr>
                              <m:sty m:val="p"/>
                            </m:rPr>
                            <a:rPr lang="fr-FR" b="0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Production</m:t>
                          </m:r>
                          <m:r>
                            <a:rPr lang="fr-FR" b="0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fr-FR" b="0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rate</m:t>
                          </m:r>
                        </m:lim>
                      </m:limLow>
                    </m:oMath>
                  </m:oMathPara>
                </a14:m>
                <a:endParaRPr lang="fr-FR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1" name="ZoneTexte 40">
                <a:extLst>
                  <a:ext uri="{FF2B5EF4-FFF2-40B4-BE49-F238E27FC236}">
                    <a16:creationId xmlns:a16="http://schemas.microsoft.com/office/drawing/2014/main" id="{BF31DA96-247C-11CF-0464-84C75017C6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786" y="1135860"/>
                <a:ext cx="6522891" cy="73943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A9D2A6AA-DF7C-9B50-4397-97C6F504D081}"/>
                  </a:ext>
                </a:extLst>
              </p:cNvPr>
              <p:cNvSpPr txBox="1"/>
              <p:nvPr/>
            </p:nvSpPr>
            <p:spPr>
              <a:xfrm>
                <a:off x="659787" y="1947910"/>
                <a:ext cx="150886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𝐣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fr-FR" b="0" i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fr-F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ρ</m:t>
                    </m:r>
                  </m:oMath>
                </a14:m>
                <a:r>
                  <a:rPr lang="fr-FR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sSub>
                      <m:sSubPr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1" i="0" smtClean="0">
                            <a:latin typeface="Cambria Math" panose="02040503050406030204" pitchFamily="18" charset="0"/>
                          </a:rPr>
                          <m:t>𝐕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endParaRPr lang="fr-FR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A9D2A6AA-DF7C-9B50-4397-97C6F504D0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787" y="1947910"/>
                <a:ext cx="1508867" cy="369332"/>
              </a:xfrm>
              <a:prstGeom prst="rect">
                <a:avLst/>
              </a:prstGeom>
              <a:blipFill>
                <a:blip r:embed="rId6"/>
                <a:stretch>
                  <a:fillRect l="-806" b="-133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ZoneTexte 8">
            <a:extLst>
              <a:ext uri="{FF2B5EF4-FFF2-40B4-BE49-F238E27FC236}">
                <a16:creationId xmlns:a16="http://schemas.microsoft.com/office/drawing/2014/main" id="{FD367BEF-19FB-0B3C-8BFD-75E1C10472DB}"/>
              </a:ext>
            </a:extLst>
          </p:cNvPr>
          <p:cNvSpPr txBox="1"/>
          <p:nvPr/>
        </p:nvSpPr>
        <p:spPr>
          <a:xfrm>
            <a:off x="6050124" y="1315334"/>
            <a:ext cx="11525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[kg/(m</a:t>
            </a:r>
            <a:r>
              <a:rPr lang="fr-FR" sz="16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.s)]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488541F6-1CC9-369C-738B-BFF8F293A1A2}"/>
                  </a:ext>
                </a:extLst>
              </p:cNvPr>
              <p:cNvSpPr txBox="1"/>
              <p:nvPr/>
            </p:nvSpPr>
            <p:spPr>
              <a:xfrm>
                <a:off x="403955" y="2296561"/>
                <a:ext cx="6222432" cy="97122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limLow>
                        <m:limLow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groupChr>
                            <m:groupChrPr>
                              <m:chr m:val="⏟"/>
                              <m:ctrlPr>
                                <a:rPr lang="fr-FR" i="1" smtClean="0">
                                  <a:latin typeface="Cambria Math" panose="02040503050406030204" pitchFamily="18" charset="0"/>
                                </a:rPr>
                              </m:ctrlPr>
                            </m:groupChrPr>
                            <m:e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b="1">
                                      <a:latin typeface="Cambria Math" panose="02040503050406030204" pitchFamily="18" charset="0"/>
                                    </a:rPr>
                                    <m:t>𝐕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</m:e>
                          </m:groupChr>
                        </m:e>
                        <m:lim>
                          <m:eqArr>
                            <m:eqArrPr>
                              <m:ctrlPr>
                                <a:rPr lang="fr-FR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Diffusion</m:t>
                              </m:r>
                              <m:r>
                                <a:rPr lang="fr-FR" b="0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velocity</m:t>
                              </m:r>
                              <m:r>
                                <a:rPr lang="fr-FR" b="0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  <m:e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for</m:t>
                              </m:r>
                              <m:r>
                                <a:rPr lang="fr-FR" b="0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species</m:t>
                              </m:r>
                              <m:r>
                                <a:rPr lang="fr-FR" b="0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k</m:t>
                              </m:r>
                            </m:e>
                          </m:eqArr>
                        </m:lim>
                      </m:limLow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f>
                        <m:f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∇</m:t>
                          </m:r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den>
                      </m:f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f>
                        <m:f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∇</m:t>
                          </m:r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den>
                      </m:f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</m:sSubSup>
                      <m:f>
                        <m:f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∇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fr-FR" b="1" i="0" smtClean="0">
                          <a:latin typeface="Cambria Math" panose="02040503050406030204" pitchFamily="18" charset="0"/>
                        </a:rPr>
                        <m:t>𝐄</m:t>
                      </m:r>
                    </m:oMath>
                  </m:oMathPara>
                </a14:m>
                <a:endParaRPr lang="fr-FR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488541F6-1CC9-369C-738B-BFF8F293A1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955" y="2296561"/>
                <a:ext cx="6222432" cy="97122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ZoneTexte 14">
            <a:extLst>
              <a:ext uri="{FF2B5EF4-FFF2-40B4-BE49-F238E27FC236}">
                <a16:creationId xmlns:a16="http://schemas.microsoft.com/office/drawing/2014/main" id="{A6E6CCB0-7F80-8077-658C-C08F5C605FD0}"/>
              </a:ext>
            </a:extLst>
          </p:cNvPr>
          <p:cNvSpPr txBox="1"/>
          <p:nvPr/>
        </p:nvSpPr>
        <p:spPr>
          <a:xfrm>
            <a:off x="3077577" y="1995542"/>
            <a:ext cx="11525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[kg/(m</a:t>
            </a:r>
            <a:r>
              <a:rPr lang="fr-FR" sz="16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.s)] </a:t>
            </a:r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BFD893DF-F6A8-82E2-B53F-E66FA2ADE5EB}"/>
              </a:ext>
            </a:extLst>
          </p:cNvPr>
          <p:cNvSpPr/>
          <p:nvPr/>
        </p:nvSpPr>
        <p:spPr>
          <a:xfrm>
            <a:off x="5245289" y="1290530"/>
            <a:ext cx="763675" cy="33855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6" name="Image 45" descr="Une image contenant capture d’écran, noir, texte&#10;&#10;Description générée automatiquement">
            <a:extLst>
              <a:ext uri="{FF2B5EF4-FFF2-40B4-BE49-F238E27FC236}">
                <a16:creationId xmlns:a16="http://schemas.microsoft.com/office/drawing/2014/main" id="{0A23A80B-D996-F261-35B2-AB08CE0135C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7347" y="307978"/>
            <a:ext cx="3902839" cy="4779392"/>
          </a:xfrm>
          <a:prstGeom prst="rect">
            <a:avLst/>
          </a:prstGeom>
        </p:spPr>
      </p:pic>
      <p:sp>
        <p:nvSpPr>
          <p:cNvPr id="30" name="Ellipse 29">
            <a:extLst>
              <a:ext uri="{FF2B5EF4-FFF2-40B4-BE49-F238E27FC236}">
                <a16:creationId xmlns:a16="http://schemas.microsoft.com/office/drawing/2014/main" id="{7CFED16C-7DD8-90AE-C78F-096FC3A171AD}"/>
              </a:ext>
            </a:extLst>
          </p:cNvPr>
          <p:cNvSpPr/>
          <p:nvPr/>
        </p:nvSpPr>
        <p:spPr>
          <a:xfrm>
            <a:off x="9024287" y="235441"/>
            <a:ext cx="1365420" cy="3693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8BEA300C-11B9-91EE-5834-A0C30F8F76CB}"/>
              </a:ext>
            </a:extLst>
          </p:cNvPr>
          <p:cNvSpPr txBox="1"/>
          <p:nvPr/>
        </p:nvSpPr>
        <p:spPr>
          <a:xfrm>
            <a:off x="3599206" y="5819492"/>
            <a:ext cx="622243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[7] </a:t>
            </a:r>
            <a:r>
              <a:rPr lang="fr-FR" sz="800" dirty="0">
                <a:latin typeface="Calibri" panose="020F0502020204030204" pitchFamily="34" charset="0"/>
                <a:cs typeface="Calibri" panose="020F0502020204030204" pitchFamily="34" charset="0"/>
              </a:rPr>
              <a:t>COMSOL Help </a:t>
            </a:r>
            <a:r>
              <a:rPr lang="fr-FR" sz="800" dirty="0" err="1">
                <a:latin typeface="Calibri" panose="020F0502020204030204" pitchFamily="34" charset="0"/>
                <a:cs typeface="Calibri" panose="020F0502020204030204" pitchFamily="34" charset="0"/>
              </a:rPr>
              <a:t>Resources</a:t>
            </a:r>
            <a:r>
              <a:rPr lang="fr-FR" sz="8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Plasma  Module &gt; </a:t>
            </a:r>
            <a:r>
              <a:rPr lang="en-US" sz="800" dirty="0"/>
              <a:t>User's Guide &gt; The Heavy Species Transport Interface &gt; Theory for the Heavy Species Transport Interface &gt; Multicomponent Diffusion Equations</a:t>
            </a:r>
            <a:endParaRPr lang="fr-FR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2EFAF621-3B0C-1634-82B0-93710B690042}"/>
              </a:ext>
            </a:extLst>
          </p:cNvPr>
          <p:cNvSpPr txBox="1"/>
          <p:nvPr/>
        </p:nvSpPr>
        <p:spPr>
          <a:xfrm>
            <a:off x="2937664" y="5049363"/>
            <a:ext cx="5340622" cy="338554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This is how heavy species mass fraction balance is computed.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A43FC936-EDEE-D1BE-8640-86EADC821EC4}"/>
              </a:ext>
            </a:extLst>
          </p:cNvPr>
          <p:cNvSpPr txBox="1"/>
          <p:nvPr/>
        </p:nvSpPr>
        <p:spPr>
          <a:xfrm>
            <a:off x="9024287" y="248500"/>
            <a:ext cx="17331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[5]</a:t>
            </a:r>
          </a:p>
        </p:txBody>
      </p:sp>
    </p:spTree>
    <p:extLst>
      <p:ext uri="{BB962C8B-B14F-4D97-AF65-F5344CB8AC3E}">
        <p14:creationId xmlns:p14="http://schemas.microsoft.com/office/powerpoint/2010/main" val="13723832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dessin&#10;&#10;Description générée automatiquement">
            <a:extLst>
              <a:ext uri="{FF2B5EF4-FFF2-40B4-BE49-F238E27FC236}">
                <a16:creationId xmlns:a16="http://schemas.microsoft.com/office/drawing/2014/main" id="{84A3B22B-DDDB-1838-26F9-766968F435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80" y="4746719"/>
            <a:ext cx="2340482" cy="126000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F299B682-2E16-1F00-91EE-234CE9881093}"/>
              </a:ext>
            </a:extLst>
          </p:cNvPr>
          <p:cNvSpPr txBox="1"/>
          <p:nvPr/>
        </p:nvSpPr>
        <p:spPr>
          <a:xfrm>
            <a:off x="198782" y="202334"/>
            <a:ext cx="115082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latin typeface="Calibri" panose="020F0502020204030204" pitchFamily="34" charset="0"/>
                <a:cs typeface="Calibri" panose="020F0502020204030204" pitchFamily="34" charset="0"/>
              </a:rPr>
              <a:t>Simulation of plasmas</a:t>
            </a:r>
          </a:p>
        </p:txBody>
      </p:sp>
      <p:pic>
        <p:nvPicPr>
          <p:cNvPr id="4" name="Image 3" descr="Une image contenant capture d’écran, Graphique, conception&#10;&#10;Description générée automatiquement">
            <a:extLst>
              <a:ext uri="{FF2B5EF4-FFF2-40B4-BE49-F238E27FC236}">
                <a16:creationId xmlns:a16="http://schemas.microsoft.com/office/drawing/2014/main" id="{46E3CB0F-09FE-2654-5232-5EB6AE9C12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81" y="6006720"/>
            <a:ext cx="4601920" cy="34795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06A015A0-6BBB-6F76-5707-5DB59CAD054E}"/>
              </a:ext>
            </a:extLst>
          </p:cNvPr>
          <p:cNvSpPr txBox="1"/>
          <p:nvPr/>
        </p:nvSpPr>
        <p:spPr>
          <a:xfrm>
            <a:off x="2828414" y="5482357"/>
            <a:ext cx="622243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Atmospheric Plasma Modelling Applied For Thermal Plasma Assisted Processes</a:t>
            </a:r>
          </a:p>
        </p:txBody>
      </p:sp>
      <p:pic>
        <p:nvPicPr>
          <p:cNvPr id="6" name="Image 5" descr="Une image contenant texte, Police, capture d’écran, Bleu électrique&#10;&#10;Description générée automatiquement">
            <a:extLst>
              <a:ext uri="{FF2B5EF4-FFF2-40B4-BE49-F238E27FC236}">
                <a16:creationId xmlns:a16="http://schemas.microsoft.com/office/drawing/2014/main" id="{F14F8173-9BAA-5E75-1D5F-9088C885B3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1639" y="5180969"/>
            <a:ext cx="1871644" cy="893710"/>
          </a:xfrm>
          <a:prstGeom prst="rect">
            <a:avLst/>
          </a:prstGeom>
        </p:spPr>
      </p:pic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D5E373E-A19A-D416-33B7-6EB94E583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6FB4F-A0A1-4A41-9784-1E45565BD47F}" type="slidenum">
              <a:rPr lang="fr-FR" smtClean="0"/>
              <a:t>11</a:t>
            </a:fld>
            <a:r>
              <a:rPr lang="fr-FR" dirty="0"/>
              <a:t>/21</a:t>
            </a: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E275E030-1542-1ED8-9C25-7042BB599E97}"/>
              </a:ext>
            </a:extLst>
          </p:cNvPr>
          <p:cNvSpPr txBox="1"/>
          <p:nvPr/>
        </p:nvSpPr>
        <p:spPr>
          <a:xfrm>
            <a:off x="2931132" y="3226059"/>
            <a:ext cx="5361866" cy="338554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This is how reactions in a plasma heat the background gas.</a:t>
            </a: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8BEA300C-11B9-91EE-5834-A0C30F8F76CB}"/>
              </a:ext>
            </a:extLst>
          </p:cNvPr>
          <p:cNvSpPr txBox="1"/>
          <p:nvPr/>
        </p:nvSpPr>
        <p:spPr>
          <a:xfrm>
            <a:off x="3599206" y="5819492"/>
            <a:ext cx="622243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[8] Plasma  Module &gt; User's Guide &gt; The Heavy Species Transport Interface &gt; Theory for the Heavy Species Transport Interface &gt; Thermodynamic Properties</a:t>
            </a:r>
          </a:p>
          <a:p>
            <a:r>
              <a:rPr lang="fr-FR" sz="800" dirty="0">
                <a:latin typeface="Calibri" panose="020F0502020204030204" pitchFamily="34" charset="0"/>
                <a:cs typeface="Calibri" panose="020F0502020204030204" pitchFamily="34" charset="0"/>
              </a:rPr>
              <a:t>[9] 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E. </a:t>
            </a:r>
            <a:r>
              <a:rPr lang="en-US" sz="800" dirty="0" err="1">
                <a:latin typeface="Calibri" panose="020F0502020204030204" pitchFamily="34" charset="0"/>
                <a:cs typeface="Calibri" panose="020F0502020204030204" pitchFamily="34" charset="0"/>
              </a:rPr>
              <a:t>Goos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, A. </a:t>
            </a:r>
            <a:r>
              <a:rPr lang="en-US" sz="800" dirty="0" err="1">
                <a:latin typeface="Calibri" panose="020F0502020204030204" pitchFamily="34" charset="0"/>
                <a:cs typeface="Calibri" panose="020F0502020204030204" pitchFamily="34" charset="0"/>
              </a:rPr>
              <a:t>Burcat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 and B. </a:t>
            </a:r>
            <a:r>
              <a:rPr lang="en-US" sz="800" dirty="0" err="1">
                <a:latin typeface="Calibri" panose="020F0502020204030204" pitchFamily="34" charset="0"/>
                <a:cs typeface="Calibri" panose="020F0502020204030204" pitchFamily="34" charset="0"/>
              </a:rPr>
              <a:t>Ruscic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, “EXTENDED THIRD MILLENIUM IDEAL GAS AND CONDENSED PHASE THERMOCHEMICAL DATABASE,” [Online]. Available: http://garfield.chem.elte.hu/Burcat/THERM.DAT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33B2F08-204F-45D8-8813-CD57EDB68075}"/>
              </a:ext>
            </a:extLst>
          </p:cNvPr>
          <p:cNvSpPr txBox="1"/>
          <p:nvPr/>
        </p:nvSpPr>
        <p:spPr>
          <a:xfrm>
            <a:off x="185530" y="759532"/>
            <a:ext cx="115210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Thermodynamic properties: Total heat source for heavy species [8]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4F3B093-9DB5-68A9-9ABE-2444095F7270}"/>
              </a:ext>
            </a:extLst>
          </p:cNvPr>
          <p:cNvSpPr txBox="1"/>
          <p:nvPr/>
        </p:nvSpPr>
        <p:spPr>
          <a:xfrm>
            <a:off x="1511051" y="2740232"/>
            <a:ext cx="53618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Enthalpy</a:t>
            </a:r>
            <a:r>
              <a:rPr lang="fr-FR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fr-FR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reaction</a:t>
            </a:r>
            <a:r>
              <a:rPr lang="fr-FR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J/mol </a:t>
            </a:r>
            <a:r>
              <a:rPr lang="fr-FR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from</a:t>
            </a:r>
            <a:r>
              <a:rPr lang="fr-FR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the NASA </a:t>
            </a:r>
            <a:r>
              <a:rPr lang="fr-FR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polynomials</a:t>
            </a:r>
            <a:r>
              <a:rPr lang="fr-FR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[9] </a:t>
            </a:r>
            <a:endParaRPr lang="fr-FR" sz="1600" baseline="300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DFC009C2-BE5F-8721-E3D4-0793FEC51A1A}"/>
                  </a:ext>
                </a:extLst>
              </p:cNvPr>
              <p:cNvSpPr txBox="1"/>
              <p:nvPr/>
            </p:nvSpPr>
            <p:spPr>
              <a:xfrm>
                <a:off x="673038" y="1184392"/>
                <a:ext cx="6301297" cy="879536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square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nary>
                            <m:naryPr>
                              <m:chr m:val="∑"/>
                              <m:supHide m:val="on"/>
                              <m:ctrlP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7"/>
                                </m:rP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  <m: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e>
                          </m:nary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fr-FR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fr-FR" sz="16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fr-FR" sz="1600" i="1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  <m:sup/>
                        <m:e>
                          <m:r>
                            <a:rPr lang="fr-FR" sz="160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fr-FR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fr-FR" sz="16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sSub>
                            <m:sSubPr>
                              <m:ctrlPr>
                                <a:rPr lang="fr-FR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fr-FR" sz="16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fr-FR" sz="1600" i="1">
                              <a:latin typeface="Cambria Math" panose="02040503050406030204" pitchFamily="18" charset="0"/>
                            </a:rPr>
                            <m:t>+</m:t>
                          </m:r>
                          <m:limLow>
                            <m:limLowPr>
                              <m:ctrlPr>
                                <a:rPr lang="fr-FR" sz="1600" i="1" smtClean="0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groupChr>
                                <m:groupChrPr>
                                  <m:chr m:val="⏟"/>
                                  <m:ctrlPr>
                                    <a:rPr lang="fr-FR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groupChrPr>
                                <m:e>
                                  <m:d>
                                    <m:dPr>
                                      <m:ctrlP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f>
                                        <m:fPr>
                                          <m:ctrlP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b>
                                            <m:sSubPr>
                                              <m:ctrlPr>
                                                <a:rPr lang="fr-FR" sz="16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fr-FR" sz="1600" i="1">
                                                  <a:latin typeface="Cambria Math" panose="02040503050406030204" pitchFamily="18" charset="0"/>
                                                </a:rPr>
                                                <m:t>𝑚</m:t>
                                              </m:r>
                                            </m:e>
                                            <m:sub>
                                              <m:r>
                                                <a:rPr lang="fr-FR" sz="1600" i="1">
                                                  <a:latin typeface="Cambria Math" panose="02040503050406030204" pitchFamily="18" charset="0"/>
                                                </a:rPr>
                                                <m:t>𝑒</m:t>
                                              </m:r>
                                            </m:sub>
                                          </m:sSub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fr-FR" sz="16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fr-FR" sz="1600" i="1">
                                                  <a:latin typeface="Cambria Math" panose="02040503050406030204" pitchFamily="18" charset="0"/>
                                                </a:rPr>
                                                <m:t>𝑚</m:t>
                                              </m:r>
                                            </m:e>
                                            <m:sub>
                                              <m:r>
                                                <a:rPr lang="fr-FR" sz="1600" i="1">
                                                  <a:latin typeface="Cambria Math" panose="02040503050406030204" pitchFamily="18" charset="0"/>
                                                </a:rPr>
                                                <m:t>𝑘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</m:e>
                                  </m:d>
                                  <m:f>
                                    <m:fPr>
                                      <m:ctrlP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num>
                                    <m:den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  <m:d>
                                    <m:dPr>
                                      <m:ctrlP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  <m:t>𝑇</m:t>
                                          </m:r>
                                        </m:e>
                                        <m:sub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  <m:t>𝑒</m:t>
                                          </m:r>
                                        </m:sub>
                                      </m:sSub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f>
                                        <m:fPr>
                                          <m:ctrlP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b>
                                            <m:sSubPr>
                                              <m:ctrlPr>
                                                <a:rPr lang="fr-FR" sz="16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fr-FR" sz="1600" i="1">
                                                  <a:latin typeface="Cambria Math" panose="02040503050406030204" pitchFamily="18" charset="0"/>
                                                </a:rPr>
                                                <m:t>𝑘</m:t>
                                              </m:r>
                                            </m:e>
                                            <m:sub>
                                              <m:r>
                                                <a:rPr lang="fr-FR" sz="1600" i="1">
                                                  <a:latin typeface="Cambria Math" panose="02040503050406030204" pitchFamily="18" charset="0"/>
                                                </a:rPr>
                                                <m:t>𝐵</m:t>
                                              </m:r>
                                            </m:sub>
                                          </m:sSub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  <m:t>𝑇</m:t>
                                          </m:r>
                                        </m:num>
                                        <m:den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  <m:t>𝑒</m:t>
                                          </m:r>
                                        </m:den>
                                      </m:f>
                                    </m:e>
                                  </m:d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  <m:sSub>
                                    <m:sSubPr>
                                      <m:ctrlP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e>
                                    <m:sub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sub>
                                  </m:sSub>
                                </m:e>
                              </m:groupChr>
                            </m:e>
                            <m:lim>
                              <m:r>
                                <m:rPr>
                                  <m:sty m:val="p"/>
                                </m:rPr>
                                <a:rPr lang="fr-FR" sz="1600" b="0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Electron</m:t>
                              </m:r>
                              <m:r>
                                <a:rPr lang="fr-FR" sz="1600" b="0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fr-FR" sz="1600" b="0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impact</m:t>
                              </m:r>
                              <m:r>
                                <a:rPr lang="fr-FR" sz="1600" b="0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fr-FR" sz="1600" b="0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reactions</m:t>
                              </m:r>
                            </m:lim>
                          </m:limLow>
                        </m:e>
                      </m:nary>
                    </m:oMath>
                  </m:oMathPara>
                </a14:m>
                <a:endParaRPr lang="fr-FR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DFC009C2-BE5F-8721-E3D4-0793FEC51A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038" y="1184392"/>
                <a:ext cx="6301297" cy="87953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ZoneTexte 42">
            <a:extLst>
              <a:ext uri="{FF2B5EF4-FFF2-40B4-BE49-F238E27FC236}">
                <a16:creationId xmlns:a16="http://schemas.microsoft.com/office/drawing/2014/main" id="{F30AEA06-B1EC-1B80-ED98-6E86A2AAC937}"/>
              </a:ext>
            </a:extLst>
          </p:cNvPr>
          <p:cNvSpPr txBox="1"/>
          <p:nvPr/>
        </p:nvSpPr>
        <p:spPr>
          <a:xfrm>
            <a:off x="5704557" y="1348108"/>
            <a:ext cx="11525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[W/m</a:t>
            </a:r>
            <a:r>
              <a:rPr lang="fr-FR" sz="16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]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3AA5ABCD-C7F4-9948-3E12-BF73BCA7EC14}"/>
                  </a:ext>
                </a:extLst>
              </p:cNvPr>
              <p:cNvSpPr txBox="1"/>
              <p:nvPr/>
            </p:nvSpPr>
            <p:spPr>
              <a:xfrm>
                <a:off x="673038" y="2217104"/>
                <a:ext cx="5924379" cy="47442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d>
                        <m:d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sSup>
                            <m:sSup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p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  <m:sSup>
                            <m:sSup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p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  <m:sSup>
                            <m:sSup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p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den>
                          </m:f>
                          <m:sSup>
                            <m:sSup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p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p>
                          </m:s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b>
                          </m:sSub>
                        </m:e>
                      </m:d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3AA5ABCD-C7F4-9948-3E12-BF73BCA7EC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038" y="2217104"/>
                <a:ext cx="5924379" cy="47442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Ellipse 17">
            <a:extLst>
              <a:ext uri="{FF2B5EF4-FFF2-40B4-BE49-F238E27FC236}">
                <a16:creationId xmlns:a16="http://schemas.microsoft.com/office/drawing/2014/main" id="{46924BCE-14F1-386F-056B-CE1FD4387BA7}"/>
              </a:ext>
            </a:extLst>
          </p:cNvPr>
          <p:cNvSpPr/>
          <p:nvPr/>
        </p:nvSpPr>
        <p:spPr>
          <a:xfrm>
            <a:off x="1612470" y="2303776"/>
            <a:ext cx="322348" cy="324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7D18FA69-D57D-DE26-F87C-6BB7AC7B2CDD}"/>
              </a:ext>
            </a:extLst>
          </p:cNvPr>
          <p:cNvSpPr/>
          <p:nvPr/>
        </p:nvSpPr>
        <p:spPr>
          <a:xfrm>
            <a:off x="2243871" y="2141776"/>
            <a:ext cx="322348" cy="324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AC9BA75B-3B1F-7B4F-7590-E483017FBDC7}"/>
              </a:ext>
            </a:extLst>
          </p:cNvPr>
          <p:cNvSpPr/>
          <p:nvPr/>
        </p:nvSpPr>
        <p:spPr>
          <a:xfrm>
            <a:off x="3058880" y="2134784"/>
            <a:ext cx="322348" cy="324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D3AE8D96-BBA6-CBBA-0B78-496A562510FC}"/>
              </a:ext>
            </a:extLst>
          </p:cNvPr>
          <p:cNvSpPr/>
          <p:nvPr/>
        </p:nvSpPr>
        <p:spPr>
          <a:xfrm>
            <a:off x="3869636" y="2128162"/>
            <a:ext cx="322348" cy="324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63F6B54A-CEA5-96B8-C79A-BE37F68E8A94}"/>
              </a:ext>
            </a:extLst>
          </p:cNvPr>
          <p:cNvSpPr/>
          <p:nvPr/>
        </p:nvSpPr>
        <p:spPr>
          <a:xfrm>
            <a:off x="4626727" y="2134784"/>
            <a:ext cx="322348" cy="324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B6340E77-D046-1B0A-DC59-522C8583BEFE}"/>
              </a:ext>
            </a:extLst>
          </p:cNvPr>
          <p:cNvSpPr/>
          <p:nvPr/>
        </p:nvSpPr>
        <p:spPr>
          <a:xfrm>
            <a:off x="5450891" y="2313822"/>
            <a:ext cx="322348" cy="324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51E1C375-4739-9570-E3C3-44C3A2F2DFB6}"/>
              </a:ext>
            </a:extLst>
          </p:cNvPr>
          <p:cNvSpPr/>
          <p:nvPr/>
        </p:nvSpPr>
        <p:spPr>
          <a:xfrm>
            <a:off x="6261647" y="2293913"/>
            <a:ext cx="322348" cy="324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5EBEAD2C-B9E0-782A-720D-6C169080BD60}"/>
              </a:ext>
            </a:extLst>
          </p:cNvPr>
          <p:cNvSpPr txBox="1"/>
          <p:nvPr/>
        </p:nvSpPr>
        <p:spPr>
          <a:xfrm>
            <a:off x="192158" y="3641883"/>
            <a:ext cx="115210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Poisson’s equation [4]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34D3701B-C771-B3EF-F2B9-88F95773E7B6}"/>
                  </a:ext>
                </a:extLst>
              </p:cNvPr>
              <p:cNvSpPr txBox="1"/>
              <p:nvPr/>
            </p:nvSpPr>
            <p:spPr>
              <a:xfrm>
                <a:off x="673038" y="4255756"/>
                <a:ext cx="1564018" cy="298415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𝛁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fr-FR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fr-FR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𝐄</m:t>
                      </m:r>
                      <m:r>
                        <a:rPr lang="fr-FR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</m:sub>
                      </m:sSub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34D3701B-C771-B3EF-F2B9-88F95773E7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038" y="4255756"/>
                <a:ext cx="1564018" cy="298415"/>
              </a:xfrm>
              <a:prstGeom prst="rect">
                <a:avLst/>
              </a:prstGeom>
              <a:blipFill>
                <a:blip r:embed="rId7"/>
                <a:stretch>
                  <a:fillRect l="-3113" r="-1167" b="-2653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4766E74D-FCCF-7379-2EC6-7F8CE4BC52A2}"/>
                  </a:ext>
                </a:extLst>
              </p:cNvPr>
              <p:cNvSpPr txBox="1"/>
              <p:nvPr/>
            </p:nvSpPr>
            <p:spPr>
              <a:xfrm>
                <a:off x="2769958" y="4034401"/>
                <a:ext cx="2392065" cy="7364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</m:t>
                      </m:r>
                      <m:d>
                        <m:dPr>
                          <m:ctrlP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supHide m:val="on"/>
                              <m:ctrlP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7"/>
                                </m:rP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</m:e>
                          </m:nary>
                        </m:e>
                      </m:d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4766E74D-FCCF-7379-2EC6-7F8CE4BC52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9958" y="4034401"/>
                <a:ext cx="2392065" cy="73648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ZoneTexte 31">
            <a:extLst>
              <a:ext uri="{FF2B5EF4-FFF2-40B4-BE49-F238E27FC236}">
                <a16:creationId xmlns:a16="http://schemas.microsoft.com/office/drawing/2014/main" id="{B6793BD7-F7C3-3ADE-6B08-649A6900F40B}"/>
              </a:ext>
            </a:extLst>
          </p:cNvPr>
          <p:cNvSpPr txBox="1"/>
          <p:nvPr/>
        </p:nvSpPr>
        <p:spPr>
          <a:xfrm>
            <a:off x="2769958" y="4773223"/>
            <a:ext cx="24505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Space</a:t>
            </a:r>
            <a:r>
              <a:rPr lang="fr-FR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charge </a:t>
            </a:r>
            <a:r>
              <a:rPr lang="fr-FR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density</a:t>
            </a:r>
            <a:endParaRPr lang="fr-FR" sz="1600" baseline="300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ZoneTexte 37">
                <a:extLst>
                  <a:ext uri="{FF2B5EF4-FFF2-40B4-BE49-F238E27FC236}">
                    <a16:creationId xmlns:a16="http://schemas.microsoft.com/office/drawing/2014/main" id="{F0513B01-345A-9172-7A01-25E121E24815}"/>
                  </a:ext>
                </a:extLst>
              </p:cNvPr>
              <p:cNvSpPr txBox="1"/>
              <p:nvPr/>
            </p:nvSpPr>
            <p:spPr>
              <a:xfrm>
                <a:off x="6335461" y="3788615"/>
                <a:ext cx="3611898" cy="656783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fr-FR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eqArrPr>
                        <m:e>
                          <m:r>
                            <a:rPr lang="fr-FR" sz="16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&amp;</m:t>
                          </m:r>
                          <m:sSub>
                            <m:sSubPr>
                              <m:ctrlPr>
                                <a:rPr lang="fr-F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fr-F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  <m:d>
                            <m:dPr>
                              <m:ctrlPr>
                                <a:rPr lang="fr-F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</m:d>
                          <m:r>
                            <a:rPr lang="fr-FR" sz="16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=1−</m:t>
                          </m:r>
                          <m:f>
                            <m:fPr>
                              <m:ctrlPr>
                                <a:rPr lang="fr-F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fr-FR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fr-FR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fr-FR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  <m:sup>
                                  <m:r>
                                    <a:rPr lang="fr-FR" sz="1600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sSup>
                                <m:sSupPr>
                                  <m:ctrlPr>
                                    <a:rPr lang="fr-FR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p>
                                  <m:r>
                                    <a:rPr lang="fr-FR" sz="1600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fr-FR" sz="16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fr-FR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fr-FR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fr-FR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  <m:sup>
                                  <m:r>
                                    <a:rPr lang="fr-FR" sz="1600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  <m:r>
                            <a:rPr lang="fr-FR" sz="16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f>
                            <m:fPr>
                              <m:ctrlPr>
                                <a:rPr lang="fr-F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fr-FR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fr-FR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fr-F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den>
                          </m:f>
                          <m:d>
                            <m:dPr>
                              <m:ctrlPr>
                                <a:rPr lang="fr-F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fr-FR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fr-FR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fr-FR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fr-FR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sub>
                                    <m:sup>
                                      <m:r>
                                        <a:rPr lang="fr-FR" sz="1600" i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num>
                                <m:den>
                                  <m:sSup>
                                    <m:sSupPr>
                                      <m:ctrlPr>
                                        <a:rPr lang="fr-FR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p>
                                      <m:r>
                                        <a:rPr lang="fr-FR" sz="1600" i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fr-FR" sz="1600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Sup>
                                    <m:sSubSupPr>
                                      <m:ctrlPr>
                                        <a:rPr lang="fr-FR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fr-FR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𝜈</m:t>
                                      </m:r>
                                    </m:e>
                                    <m:sub>
                                      <m:r>
                                        <a:rPr lang="fr-FR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sub>
                                    <m:sup>
                                      <m:r>
                                        <a:rPr lang="fr-FR" sz="1600" i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d>
                          <m:r>
                            <a:rPr lang="fr-FR" sz="16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#</m:t>
                          </m:r>
                        </m:e>
                      </m:eqArr>
                    </m:oMath>
                  </m:oMathPara>
                </a14:m>
                <a:endParaRPr lang="fr-FR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8" name="ZoneTexte 37">
                <a:extLst>
                  <a:ext uri="{FF2B5EF4-FFF2-40B4-BE49-F238E27FC236}">
                    <a16:creationId xmlns:a16="http://schemas.microsoft.com/office/drawing/2014/main" id="{F0513B01-345A-9172-7A01-25E121E248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5461" y="3788615"/>
                <a:ext cx="3611898" cy="656783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ZoneTexte 38">
            <a:extLst>
              <a:ext uri="{FF2B5EF4-FFF2-40B4-BE49-F238E27FC236}">
                <a16:creationId xmlns:a16="http://schemas.microsoft.com/office/drawing/2014/main" id="{CB2B2A2E-5B6D-914C-DBA2-7B3FF0F7A6E3}"/>
              </a:ext>
            </a:extLst>
          </p:cNvPr>
          <p:cNvSpPr txBox="1"/>
          <p:nvPr/>
        </p:nvSpPr>
        <p:spPr>
          <a:xfrm>
            <a:off x="5773239" y="4815228"/>
            <a:ext cx="5361866" cy="338554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This is how plasmas react with an external electric field.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CEE519EE-C503-CBC5-62ED-82522D11F19F}"/>
              </a:ext>
            </a:extLst>
          </p:cNvPr>
          <p:cNvSpPr txBox="1"/>
          <p:nvPr/>
        </p:nvSpPr>
        <p:spPr>
          <a:xfrm>
            <a:off x="6339153" y="4442629"/>
            <a:ext cx="40507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Im(</a:t>
            </a:r>
            <a:r>
              <a:rPr lang="el-GR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ε</a:t>
            </a:r>
            <a:r>
              <a:rPr lang="fr-FR" sz="1600" baseline="-25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fr-FR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→ Absorption </a:t>
            </a:r>
            <a:r>
              <a:rPr lang="fr-FR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fr-FR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expected</a:t>
            </a:r>
            <a:r>
              <a:rPr lang="fr-FR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the plasma</a:t>
            </a:r>
            <a:endParaRPr lang="fr-FR" sz="1600" baseline="300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28177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dessin&#10;&#10;Description générée automatiquement">
            <a:extLst>
              <a:ext uri="{FF2B5EF4-FFF2-40B4-BE49-F238E27FC236}">
                <a16:creationId xmlns:a16="http://schemas.microsoft.com/office/drawing/2014/main" id="{84A3B22B-DDDB-1838-26F9-766968F435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80" y="4746719"/>
            <a:ext cx="2340482" cy="126000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F299B682-2E16-1F00-91EE-234CE9881093}"/>
              </a:ext>
            </a:extLst>
          </p:cNvPr>
          <p:cNvSpPr txBox="1"/>
          <p:nvPr/>
        </p:nvSpPr>
        <p:spPr>
          <a:xfrm>
            <a:off x="198782" y="202334"/>
            <a:ext cx="115082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latin typeface="Calibri" panose="020F0502020204030204" pitchFamily="34" charset="0"/>
                <a:cs typeface="Calibri" panose="020F0502020204030204" pitchFamily="34" charset="0"/>
              </a:rPr>
              <a:t>Simulation of </a:t>
            </a:r>
            <a:r>
              <a:rPr lang="fr-FR" sz="3200" b="1" dirty="0" err="1">
                <a:latin typeface="Calibri" panose="020F0502020204030204" pitchFamily="34" charset="0"/>
                <a:cs typeface="Calibri" panose="020F0502020204030204" pitchFamily="34" charset="0"/>
              </a:rPr>
              <a:t>electromagnetic</a:t>
            </a:r>
            <a:r>
              <a:rPr lang="fr-FR" sz="32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3200" b="1" dirty="0" err="1">
                <a:latin typeface="Calibri" panose="020F0502020204030204" pitchFamily="34" charset="0"/>
                <a:cs typeface="Calibri" panose="020F0502020204030204" pitchFamily="34" charset="0"/>
              </a:rPr>
              <a:t>wave</a:t>
            </a:r>
            <a:r>
              <a:rPr lang="fr-FR" sz="3200" b="1" dirty="0">
                <a:latin typeface="Calibri" panose="020F0502020204030204" pitchFamily="34" charset="0"/>
                <a:cs typeface="Calibri" panose="020F0502020204030204" pitchFamily="34" charset="0"/>
              </a:rPr>
              <a:t> propagation</a:t>
            </a:r>
          </a:p>
        </p:txBody>
      </p:sp>
      <p:pic>
        <p:nvPicPr>
          <p:cNvPr id="4" name="Image 3" descr="Une image contenant capture d’écran, Graphique, conception&#10;&#10;Description générée automatiquement">
            <a:extLst>
              <a:ext uri="{FF2B5EF4-FFF2-40B4-BE49-F238E27FC236}">
                <a16:creationId xmlns:a16="http://schemas.microsoft.com/office/drawing/2014/main" id="{46E3CB0F-09FE-2654-5232-5EB6AE9C12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81" y="6006720"/>
            <a:ext cx="4601920" cy="34795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06A015A0-6BBB-6F76-5707-5DB59CAD054E}"/>
              </a:ext>
            </a:extLst>
          </p:cNvPr>
          <p:cNvSpPr txBox="1"/>
          <p:nvPr/>
        </p:nvSpPr>
        <p:spPr>
          <a:xfrm>
            <a:off x="2828414" y="5482357"/>
            <a:ext cx="622243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Atmospheric Plasma Modelling Applied For Thermal Plasma Assisted Processes</a:t>
            </a:r>
          </a:p>
        </p:txBody>
      </p:sp>
      <p:pic>
        <p:nvPicPr>
          <p:cNvPr id="6" name="Image 5" descr="Une image contenant texte, Police, capture d’écran, Bleu électrique&#10;&#10;Description générée automatiquement">
            <a:extLst>
              <a:ext uri="{FF2B5EF4-FFF2-40B4-BE49-F238E27FC236}">
                <a16:creationId xmlns:a16="http://schemas.microsoft.com/office/drawing/2014/main" id="{F14F8173-9BAA-5E75-1D5F-9088C885B3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1639" y="5180969"/>
            <a:ext cx="1871644" cy="893710"/>
          </a:xfrm>
          <a:prstGeom prst="rect">
            <a:avLst/>
          </a:prstGeom>
        </p:spPr>
      </p:pic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D5E373E-A19A-D416-33B7-6EB94E583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6FB4F-A0A1-4A41-9784-1E45565BD47F}" type="slidenum">
              <a:rPr lang="fr-FR" smtClean="0"/>
              <a:t>12</a:t>
            </a:fld>
            <a:r>
              <a:rPr lang="fr-FR" dirty="0"/>
              <a:t>/21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33B2F08-204F-45D8-8813-CD57EDB68075}"/>
              </a:ext>
            </a:extLst>
          </p:cNvPr>
          <p:cNvSpPr txBox="1"/>
          <p:nvPr/>
        </p:nvSpPr>
        <p:spPr>
          <a:xfrm>
            <a:off x="185530" y="759532"/>
            <a:ext cx="11521005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Wave equation: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In a rectangular waveguide: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00150" lvl="2" indent="-285750">
              <a:buFont typeface="Courier New" panose="02070309020205020404" pitchFamily="49" charset="0"/>
              <a:buChar char="o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00150" lvl="2" indent="-285750">
              <a:buFont typeface="Courier New" panose="02070309020205020404" pitchFamily="49" charset="0"/>
              <a:buChar char="o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00150" lvl="2" indent="-285750">
              <a:buFont typeface="Courier New" panose="02070309020205020404" pitchFamily="49" charset="0"/>
              <a:buChar char="o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00150" lvl="2" indent="-285750">
              <a:buFont typeface="Courier New" panose="02070309020205020404" pitchFamily="49" charset="0"/>
              <a:buChar char="o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3753C85A-2E8B-1208-49F5-ECE2F4E48383}"/>
                  </a:ext>
                </a:extLst>
              </p:cNvPr>
              <p:cNvSpPr txBox="1"/>
              <p:nvPr/>
            </p:nvSpPr>
            <p:spPr>
              <a:xfrm>
                <a:off x="636104" y="2608889"/>
                <a:ext cx="4284595" cy="1202189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fr-FR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eqArrPr>
                        <m:e>
                          <m:r>
                            <a:rPr lang="fr-FR" sz="16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&amp;</m:t>
                          </m:r>
                          <m:r>
                            <a:rPr lang="fr-F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d>
                            <m:dPr>
                              <m:ctrlPr>
                                <a:rPr lang="fr-F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16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  <m:r>
                                <a:rPr lang="fr-FR" sz="1600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sz="16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fr-FR" sz="1600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d>
                            <m:dPr>
                              <m:begChr m:val="{"/>
                              <m:endChr m:val=""/>
                              <m:ctrlPr>
                                <a:rPr lang="fr-FR" sz="16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plcHide m:val="on"/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fr-FR" sz="16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fr-FR" sz="16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z="16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fr-FR" sz="16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  <m:r>
                                      <a:rPr lang="fr-FR" sz="1600" b="0" i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=0</m:t>
                                    </m:r>
                                  </m:e>
                                </m:m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fr-FR" sz="16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z="16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fr-FR" sz="16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  <m:r>
                                      <a:rPr lang="fr-FR" sz="1600" b="0" i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=</m:t>
                                    </m:r>
                                    <m:r>
                                      <a:rPr lang="fr-FR" sz="16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fr-FR" sz="1600" b="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  <m:sSub>
                                      <m:sSubPr>
                                        <m:ctrlPr>
                                          <a:rPr lang="fr-FR" sz="16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z="16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𝐵</m:t>
                                        </m:r>
                                      </m:e>
                                      <m:sub>
                                        <m:r>
                                          <a:rPr lang="fr-FR" sz="1600" b="0" i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  <m:d>
                                      <m:dPr>
                                        <m:ctrlPr>
                                          <a:rPr lang="fr-FR" sz="16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fr-FR" sz="1600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fr-FR" sz="1600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𝑎</m:t>
                                            </m:r>
                                          </m:num>
                                          <m:den>
                                            <m:r>
                                              <a:rPr lang="fr-FR" sz="1600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𝜋</m:t>
                                            </m:r>
                                          </m:den>
                                        </m:f>
                                      </m:e>
                                    </m:d>
                                    <m:func>
                                      <m:funcPr>
                                        <m:ctrlPr>
                                          <a:rPr lang="fr-FR" sz="16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fr-FR" sz="1600" b="0" i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sin</m:t>
                                        </m:r>
                                      </m:fName>
                                      <m:e>
                                        <m:d>
                                          <m:dPr>
                                            <m:ctrlPr>
                                              <a:rPr lang="fr-FR" sz="1600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fr-FR" sz="1600" b="0" i="1">
                                                    <a:solidFill>
                                                      <a:schemeClr val="tx1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fr-FR" sz="1600" b="0" i="1">
                                                    <a:solidFill>
                                                      <a:schemeClr val="tx1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𝜋</m:t>
                                                </m:r>
                                                <m:r>
                                                  <a:rPr lang="fr-FR" sz="1600" b="0" i="1">
                                                    <a:solidFill>
                                                      <a:schemeClr val="tx1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𝑥</m:t>
                                                </m:r>
                                              </m:num>
                                              <m:den>
                                                <m:r>
                                                  <a:rPr lang="fr-FR" sz="1600" b="0" i="1">
                                                    <a:solidFill>
                                                      <a:schemeClr val="tx1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𝑎</m:t>
                                                </m:r>
                                              </m:den>
                                            </m:f>
                                          </m:e>
                                        </m:d>
                                        <m:sSup>
                                          <m:sSupPr>
                                            <m:ctrlPr>
                                              <a:rPr lang="fr-FR" sz="1600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fr-FR" sz="1600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𝑒</m:t>
                                            </m:r>
                                          </m:e>
                                          <m:sup>
                                            <m:r>
                                              <a:rPr lang="fr-FR" sz="1600" b="0" i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−</m:t>
                                            </m:r>
                                            <m:r>
                                              <a:rPr lang="fr-FR" sz="1600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  <m:r>
                                              <a:rPr lang="fr-FR" sz="1600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𝜔</m:t>
                                            </m:r>
                                            <m:r>
                                              <a:rPr lang="fr-FR" sz="1600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𝑡</m:t>
                                            </m:r>
                                          </m:sup>
                                        </m:sSup>
                                        <m:sSup>
                                          <m:sSupPr>
                                            <m:ctrlPr>
                                              <a:rPr lang="fr-FR" sz="1600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fr-FR" sz="1600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𝑒</m:t>
                                            </m:r>
                                          </m:e>
                                          <m:sup>
                                            <m:r>
                                              <a:rPr lang="fr-FR" sz="1600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𝑖𝑘𝑧</m:t>
                                            </m:r>
                                          </m:sup>
                                        </m:sSup>
                                      </m:e>
                                    </m:func>
                                  </m:e>
                                </m:m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fr-FR" sz="16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z="16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fr-FR" sz="16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𝑧</m:t>
                                        </m:r>
                                      </m:sub>
                                    </m:sSub>
                                    <m:r>
                                      <a:rPr lang="fr-FR" sz="1600" b="0" i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=0</m:t>
                                    </m:r>
                                  </m:e>
                                </m:mr>
                              </m:m>
                            </m:e>
                          </m:d>
                          <m:r>
                            <a:rPr lang="fr-FR" sz="1600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#</m:t>
                          </m:r>
                        </m:e>
                      </m:eqArr>
                    </m:oMath>
                  </m:oMathPara>
                </a14:m>
                <a:endParaRPr lang="fr-FR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3753C85A-2E8B-1208-49F5-ECE2F4E483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104" y="2608889"/>
                <a:ext cx="4284595" cy="120218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7B30528D-BCAC-3ABD-4AEE-64280614D94B}"/>
                  </a:ext>
                </a:extLst>
              </p:cNvPr>
              <p:cNvSpPr txBox="1"/>
              <p:nvPr/>
            </p:nvSpPr>
            <p:spPr>
              <a:xfrm>
                <a:off x="636104" y="1317510"/>
                <a:ext cx="4028661" cy="718274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fr-F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fr-FR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∇</m:t>
                              </m:r>
                            </m:e>
                            <m:sup>
                              <m:r>
                                <a:rPr lang="fr-FR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fr-FR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fr-FR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  <m:r>
                            <a:rPr lang="fr-FR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  <m:f>
                            <m:fPr>
                              <m:ctrlP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</m:num>
                            <m:den>
                              <m:r>
                                <a:rPr lang="fr-FR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fr-FR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fr-FR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fr-FR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fr-FR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fr-FR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</m:num>
                            <m:den>
                              <m:sSup>
                                <m:sSupPr>
                                  <m:ctrlPr>
                                    <a:rPr lang="fr-FR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p>
                                  <m:r>
                                    <a:rPr lang="fr-FR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f>
                            <m:fPr>
                              <m:ctrlP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fr-FR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²</m:t>
                              </m:r>
                            </m:num>
                            <m:den>
                              <m:r>
                                <a:rPr lang="fr-FR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fr-FR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²</m:t>
                              </m:r>
                            </m:den>
                          </m:f>
                        </m:e>
                      </m:d>
                      <m:r>
                        <a:rPr lang="fr-FR" b="1" i="1">
                          <a:latin typeface="Cambria Math" panose="02040503050406030204" pitchFamily="18" charset="0"/>
                        </a:rPr>
                        <m:t>𝑬</m:t>
                      </m:r>
                      <m:d>
                        <m:dPr>
                          <m:ctrlPr>
                            <a:rPr lang="fr-FR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b="1" i="1">
                              <a:latin typeface="Cambria Math" panose="02040503050406030204" pitchFamily="18" charset="0"/>
                            </a:rPr>
                            <m:t>𝒓</m:t>
                          </m:r>
                          <m:r>
                            <a:rPr lang="fr-FR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fr-FR" b="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7B30528D-BCAC-3ABD-4AEE-64280614D9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104" y="1317510"/>
                <a:ext cx="4028661" cy="71827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ZoneTexte 29">
                <a:extLst>
                  <a:ext uri="{FF2B5EF4-FFF2-40B4-BE49-F238E27FC236}">
                    <a16:creationId xmlns:a16="http://schemas.microsoft.com/office/drawing/2014/main" id="{B9C77EED-ACB0-765E-A087-51955528F76D}"/>
                  </a:ext>
                </a:extLst>
              </p:cNvPr>
              <p:cNvSpPr txBox="1"/>
              <p:nvPr/>
            </p:nvSpPr>
            <p:spPr>
              <a:xfrm>
                <a:off x="5120704" y="1482029"/>
                <a:ext cx="3417115" cy="37824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𝑬</m:t>
                      </m:r>
                      <m:d>
                        <m:dPr>
                          <m:ctrlPr>
                            <a:rPr lang="fr-FR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  <m:r>
                            <a:rPr lang="fr-FR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fr-FR" b="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𝑬</m:t>
                      </m:r>
                      <m:d>
                        <m:dPr>
                          <m:ctrlPr>
                            <a:rPr lang="fr-FR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sSup>
                        <m:sSupPr>
                          <m:ctrlPr>
                            <a:rPr lang="fr-FR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fr-FR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fr-FR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  <m:r>
                            <a:rPr lang="fr-FR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  <m:sSup>
                        <m:sSupPr>
                          <m:ctrlPr>
                            <a:rPr lang="fr-FR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fr-FR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𝑖𝑘𝑧</m:t>
                          </m:r>
                        </m:sup>
                      </m:sSup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0" name="ZoneTexte 29">
                <a:extLst>
                  <a:ext uri="{FF2B5EF4-FFF2-40B4-BE49-F238E27FC236}">
                    <a16:creationId xmlns:a16="http://schemas.microsoft.com/office/drawing/2014/main" id="{B9C77EED-ACB0-765E-A087-51955528F7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0704" y="1482029"/>
                <a:ext cx="3417115" cy="378245"/>
              </a:xfrm>
              <a:prstGeom prst="rect">
                <a:avLst/>
              </a:prstGeom>
              <a:blipFill>
                <a:blip r:embed="rId7"/>
                <a:stretch>
                  <a:fillRect b="-806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ZoneTexte 33">
                <a:extLst>
                  <a:ext uri="{FF2B5EF4-FFF2-40B4-BE49-F238E27FC236}">
                    <a16:creationId xmlns:a16="http://schemas.microsoft.com/office/drawing/2014/main" id="{BBEADCC3-26B5-A45C-4DB8-7EED4BC32C99}"/>
                  </a:ext>
                </a:extLst>
              </p:cNvPr>
              <p:cNvSpPr txBox="1"/>
              <p:nvPr/>
            </p:nvSpPr>
            <p:spPr>
              <a:xfrm>
                <a:off x="4920699" y="2865381"/>
                <a:ext cx="2971938" cy="58644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16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6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p>
                          <m:r>
                            <a:rPr lang="fr-FR" sz="1600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1600" i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fr-FR" sz="16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fr-FR" sz="16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fr-FR" sz="1600" i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sub>
                          </m:sSub>
                        </m:e>
                        <m:sup>
                          <m:r>
                            <a:rPr lang="fr-FR" sz="1600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1600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1600" i="1">
                          <a:latin typeface="Cambria Math" panose="02040503050406030204" pitchFamily="18" charset="0"/>
                        </a:rPr>
                        <m:t>𝜇𝜀</m:t>
                      </m:r>
                      <m:sSup>
                        <m:sSupPr>
                          <m:ctrlPr>
                            <a:rPr lang="fr-FR" sz="16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60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p>
                          <m:r>
                            <a:rPr lang="fr-FR" sz="1600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1600" i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fr-FR" sz="16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fr-FR" sz="16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1600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fr-FR" sz="16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fr-FR" sz="16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16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fr-FR" sz="16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fr-FR" sz="1600" dirty="0"/>
              </a:p>
            </p:txBody>
          </p:sp>
        </mc:Choice>
        <mc:Fallback xmlns="">
          <p:sp>
            <p:nvSpPr>
              <p:cNvPr id="34" name="ZoneTexte 33">
                <a:extLst>
                  <a:ext uri="{FF2B5EF4-FFF2-40B4-BE49-F238E27FC236}">
                    <a16:creationId xmlns:a16="http://schemas.microsoft.com/office/drawing/2014/main" id="{BBEADCC3-26B5-A45C-4DB8-7EED4BC32C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0699" y="2865381"/>
                <a:ext cx="2971938" cy="586443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ZoneTexte 34">
            <a:extLst>
              <a:ext uri="{FF2B5EF4-FFF2-40B4-BE49-F238E27FC236}">
                <a16:creationId xmlns:a16="http://schemas.microsoft.com/office/drawing/2014/main" id="{52B3D441-C7A0-B5A8-A568-09CC7C3579EB}"/>
              </a:ext>
            </a:extLst>
          </p:cNvPr>
          <p:cNvSpPr txBox="1"/>
          <p:nvPr/>
        </p:nvSpPr>
        <p:spPr>
          <a:xfrm>
            <a:off x="7727429" y="2917595"/>
            <a:ext cx="26468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TE10 mode </a:t>
            </a:r>
            <a:r>
              <a:rPr lang="fr-FR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fr-FR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expected</a:t>
            </a:r>
            <a:r>
              <a:rPr lang="fr-FR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the </a:t>
            </a:r>
            <a:r>
              <a:rPr lang="fr-FR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rectangular</a:t>
            </a:r>
            <a:r>
              <a:rPr lang="fr-FR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waveguide</a:t>
            </a:r>
            <a:endParaRPr lang="fr-FR" sz="1600" baseline="300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DC97D976-6B66-4895-021B-C832F22B7835}"/>
              </a:ext>
            </a:extLst>
          </p:cNvPr>
          <p:cNvSpPr txBox="1"/>
          <p:nvPr/>
        </p:nvSpPr>
        <p:spPr>
          <a:xfrm>
            <a:off x="5128565" y="1903411"/>
            <a:ext cx="539366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Magnetic field is not considered here since its interaction with the electrons can be neglected (non-magnetized plasma)</a:t>
            </a:r>
            <a:endParaRPr lang="en-US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11EFDD64-731C-16D9-5765-D4DF15031BA1}"/>
              </a:ext>
            </a:extLst>
          </p:cNvPr>
          <p:cNvSpPr txBox="1"/>
          <p:nvPr/>
        </p:nvSpPr>
        <p:spPr>
          <a:xfrm>
            <a:off x="2927457" y="4004525"/>
            <a:ext cx="5361866" cy="338554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This is how EM field propagation is computed.</a:t>
            </a:r>
          </a:p>
        </p:txBody>
      </p:sp>
    </p:spTree>
    <p:extLst>
      <p:ext uri="{BB962C8B-B14F-4D97-AF65-F5344CB8AC3E}">
        <p14:creationId xmlns:p14="http://schemas.microsoft.com/office/powerpoint/2010/main" val="34637534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dessin&#10;&#10;Description générée automatiquement">
            <a:extLst>
              <a:ext uri="{FF2B5EF4-FFF2-40B4-BE49-F238E27FC236}">
                <a16:creationId xmlns:a16="http://schemas.microsoft.com/office/drawing/2014/main" id="{84A3B22B-DDDB-1838-26F9-766968F435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80" y="4746719"/>
            <a:ext cx="2340482" cy="126000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F299B682-2E16-1F00-91EE-234CE9881093}"/>
              </a:ext>
            </a:extLst>
          </p:cNvPr>
          <p:cNvSpPr txBox="1"/>
          <p:nvPr/>
        </p:nvSpPr>
        <p:spPr>
          <a:xfrm>
            <a:off x="198782" y="202334"/>
            <a:ext cx="115082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latin typeface="Calibri" panose="020F0502020204030204" pitchFamily="34" charset="0"/>
                <a:cs typeface="Calibri" panose="020F0502020204030204" pitchFamily="34" charset="0"/>
              </a:rPr>
              <a:t>Simulation of </a:t>
            </a:r>
            <a:r>
              <a:rPr lang="fr-FR" sz="3200" b="1" dirty="0" err="1">
                <a:latin typeface="Calibri" panose="020F0502020204030204" pitchFamily="34" charset="0"/>
                <a:cs typeface="Calibri" panose="020F0502020204030204" pitchFamily="34" charset="0"/>
              </a:rPr>
              <a:t>heat</a:t>
            </a:r>
            <a:r>
              <a:rPr lang="fr-FR" sz="32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3200" b="1" dirty="0" err="1">
                <a:latin typeface="Calibri" panose="020F0502020204030204" pitchFamily="34" charset="0"/>
                <a:cs typeface="Calibri" panose="020F0502020204030204" pitchFamily="34" charset="0"/>
              </a:rPr>
              <a:t>transfers</a:t>
            </a:r>
            <a:endParaRPr lang="fr-FR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Image 3" descr="Une image contenant capture d’écran, Graphique, conception&#10;&#10;Description générée automatiquement">
            <a:extLst>
              <a:ext uri="{FF2B5EF4-FFF2-40B4-BE49-F238E27FC236}">
                <a16:creationId xmlns:a16="http://schemas.microsoft.com/office/drawing/2014/main" id="{46E3CB0F-09FE-2654-5232-5EB6AE9C12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81" y="6006720"/>
            <a:ext cx="4601920" cy="34795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06A015A0-6BBB-6F76-5707-5DB59CAD054E}"/>
              </a:ext>
            </a:extLst>
          </p:cNvPr>
          <p:cNvSpPr txBox="1"/>
          <p:nvPr/>
        </p:nvSpPr>
        <p:spPr>
          <a:xfrm>
            <a:off x="2828414" y="5482357"/>
            <a:ext cx="622243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Atmospheric Plasma Modelling Applied For Thermal Plasma Assisted Processes</a:t>
            </a:r>
          </a:p>
        </p:txBody>
      </p:sp>
      <p:pic>
        <p:nvPicPr>
          <p:cNvPr id="6" name="Image 5" descr="Une image contenant texte, Police, capture d’écran, Bleu électrique&#10;&#10;Description générée automatiquement">
            <a:extLst>
              <a:ext uri="{FF2B5EF4-FFF2-40B4-BE49-F238E27FC236}">
                <a16:creationId xmlns:a16="http://schemas.microsoft.com/office/drawing/2014/main" id="{F14F8173-9BAA-5E75-1D5F-9088C885B3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1639" y="5180969"/>
            <a:ext cx="1871644" cy="893710"/>
          </a:xfrm>
          <a:prstGeom prst="rect">
            <a:avLst/>
          </a:prstGeom>
        </p:spPr>
      </p:pic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D5E373E-A19A-D416-33B7-6EB94E583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6FB4F-A0A1-4A41-9784-1E45565BD47F}" type="slidenum">
              <a:rPr lang="fr-FR" smtClean="0"/>
              <a:t>13</a:t>
            </a:fld>
            <a:r>
              <a:rPr lang="fr-FR" dirty="0"/>
              <a:t>/21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33B2F08-204F-45D8-8813-CD57EDB68075}"/>
              </a:ext>
            </a:extLst>
          </p:cNvPr>
          <p:cNvSpPr txBox="1"/>
          <p:nvPr/>
        </p:nvSpPr>
        <p:spPr>
          <a:xfrm>
            <a:off x="185530" y="759532"/>
            <a:ext cx="115210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Heat equation: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15F2BAB1-B1AF-8298-C084-195EA36C3C46}"/>
                  </a:ext>
                </a:extLst>
              </p:cNvPr>
              <p:cNvSpPr txBox="1"/>
              <p:nvPr/>
            </p:nvSpPr>
            <p:spPr>
              <a:xfrm>
                <a:off x="707137" y="1304677"/>
                <a:ext cx="7257420" cy="967765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i="1" smtClean="0">
                          <a:latin typeface="Cambria Math" panose="02040503050406030204" pitchFamily="18" charset="0"/>
                        </a:rPr>
                        <m:t>𝜌</m:t>
                      </m:r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d>
                        <m:dPr>
                          <m:ctrlPr>
                            <a:rPr lang="fr-F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</m:num>
                            <m:den>
                              <m:r>
                                <a:rPr lang="fr-FR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fr-FR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fr-FR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𝐮</m:t>
                          </m:r>
                          <m:r>
                            <a:rPr lang="fr-FR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fr-FR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𝛁</m:t>
                          </m:r>
                        </m:e>
                      </m:d>
                      <m:r>
                        <a:rPr lang="fr-FR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fr-FR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b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𝛁</m:t>
                      </m:r>
                      <m:r>
                        <a:rPr lang="fr-FR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limLow>
                        <m:limLowPr>
                          <m:ctrlP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limLowPr>
                        <m:e>
                          <m:groupChr>
                            <m:groupChrPr>
                              <m:chr m:val="⏟"/>
                              <m:ctrlPr>
                                <a:rPr lang="fr-FR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groupChrPr>
                            <m:e>
                              <m:r>
                                <a:rPr lang="fr-FR" b="1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𝐪</m:t>
                              </m:r>
                            </m:e>
                          </m:groupChr>
                        </m:e>
                        <m:lim>
                          <m:eqArr>
                            <m:eqArrPr>
                              <m:ctrlPr>
                                <a:rPr lang="fr-FR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heat</m:t>
                              </m:r>
                              <m:r>
                                <a:rPr lang="fr-FR" b="0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flux</m:t>
                              </m:r>
                              <m:r>
                                <a:rPr lang="fr-FR" b="0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</m:e>
                            <m:e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by</m:t>
                              </m:r>
                              <m:r>
                                <a:rPr lang="fr-FR" b="0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convection</m:t>
                              </m:r>
                            </m:e>
                          </m:eqArr>
                        </m:lim>
                      </m:limLow>
                      <m:r>
                        <a:rPr lang="fr-FR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limLow>
                        <m:limLowPr>
                          <m:ctrlPr>
                            <a:rPr lang="fr-F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groupChr>
                            <m:groupChrPr>
                              <m:chr m:val="⏟"/>
                              <m:ctrlPr>
                                <a:rPr lang="fr-FR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groupChr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</m:groupChr>
                        </m:e>
                        <m:lim>
                          <m:eqArr>
                            <m:eqArrPr>
                              <m:ctrlPr>
                                <a:rPr lang="fr-FR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total</m:t>
                              </m:r>
                              <m:r>
                                <a:rPr lang="fr-FR" b="0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heat</m:t>
                              </m:r>
                              <m:r>
                                <a:rPr lang="fr-FR" b="0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source</m:t>
                              </m:r>
                              <m:r>
                                <a:rPr lang="fr-FR" b="0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  <m:e>
                              <m:r>
                                <a:rPr lang="fr-FR" b="0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electrons</m:t>
                              </m:r>
                              <m:r>
                                <a:rPr lang="fr-FR" b="0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and</m:t>
                              </m:r>
                              <m:r>
                                <a:rPr lang="fr-FR" b="0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heavy</m:t>
                              </m:r>
                              <m:r>
                                <a:rPr lang="fr-FR" b="0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species</m:t>
                              </m:r>
                              <m:r>
                                <a:rPr lang="fr-FR" b="0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eqArr>
                        </m:lim>
                      </m:limLow>
                    </m:oMath>
                  </m:oMathPara>
                </a14:m>
                <a:endParaRPr lang="fr-FR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15F2BAB1-B1AF-8298-C084-195EA36C3C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7137" y="1304677"/>
                <a:ext cx="7257420" cy="9677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ZoneTexte 11">
            <a:extLst>
              <a:ext uri="{FF2B5EF4-FFF2-40B4-BE49-F238E27FC236}">
                <a16:creationId xmlns:a16="http://schemas.microsoft.com/office/drawing/2014/main" id="{5B1958C5-9338-E71D-05FA-97F16C359F3D}"/>
              </a:ext>
            </a:extLst>
          </p:cNvPr>
          <p:cNvSpPr txBox="1"/>
          <p:nvPr/>
        </p:nvSpPr>
        <p:spPr>
          <a:xfrm>
            <a:off x="6890987" y="1505993"/>
            <a:ext cx="8826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[W/m</a:t>
            </a:r>
            <a:r>
              <a:rPr lang="fr-FR" sz="16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]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3B73621D-19E6-716D-5F1E-B413BEB982A8}"/>
                  </a:ext>
                </a:extLst>
              </p:cNvPr>
              <p:cNvSpPr txBox="1"/>
              <p:nvPr/>
            </p:nvSpPr>
            <p:spPr>
              <a:xfrm>
                <a:off x="707137" y="2364489"/>
                <a:ext cx="150886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𝐪</m:t>
                      </m:r>
                      <m:r>
                        <a:rPr lang="fr-FR" b="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</m:t>
                      </m:r>
                      <m:r>
                        <a:rPr lang="fr-FR" b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𝛁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fr-FR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3B73621D-19E6-716D-5F1E-B413BEB982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7137" y="2364489"/>
                <a:ext cx="1508867" cy="369332"/>
              </a:xfrm>
              <a:prstGeom prst="rect">
                <a:avLst/>
              </a:prstGeom>
              <a:blipFill>
                <a:blip r:embed="rId6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ZoneTexte 14">
            <a:extLst>
              <a:ext uri="{FF2B5EF4-FFF2-40B4-BE49-F238E27FC236}">
                <a16:creationId xmlns:a16="http://schemas.microsoft.com/office/drawing/2014/main" id="{B6A83CC0-6FC6-326F-D139-4A4FC9000C5B}"/>
              </a:ext>
            </a:extLst>
          </p:cNvPr>
          <p:cNvSpPr txBox="1"/>
          <p:nvPr/>
        </p:nvSpPr>
        <p:spPr>
          <a:xfrm>
            <a:off x="2112587" y="2374166"/>
            <a:ext cx="585196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i="1" dirty="0">
                <a:latin typeface="Calibri" panose="020F0502020204030204" pitchFamily="34" charset="0"/>
                <a:cs typeface="Calibri" panose="020F0502020204030204" pitchFamily="34" charset="0"/>
              </a:rPr>
              <a:t>k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is the thermal conductivity in W/m/K</a:t>
            </a:r>
          </a:p>
          <a:p>
            <a:r>
              <a:rPr lang="en-US" sz="1600" b="1" i="1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sz="1600" b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is the heat capacity in J/K/kg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34DD45D9-8CE4-90BA-26D7-988A61AF6832}"/>
              </a:ext>
            </a:extLst>
          </p:cNvPr>
          <p:cNvSpPr txBox="1"/>
          <p:nvPr/>
        </p:nvSpPr>
        <p:spPr>
          <a:xfrm>
            <a:off x="673038" y="3483003"/>
            <a:ext cx="53618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Heat </a:t>
            </a:r>
            <a:r>
              <a:rPr lang="fr-FR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capacity</a:t>
            </a:r>
            <a:r>
              <a:rPr lang="fr-FR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J/mol/K </a:t>
            </a:r>
            <a:r>
              <a:rPr lang="fr-FR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from</a:t>
            </a:r>
            <a:r>
              <a:rPr lang="fr-FR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the NASA </a:t>
            </a:r>
            <a:r>
              <a:rPr lang="fr-FR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polynomials</a:t>
            </a:r>
            <a:r>
              <a:rPr lang="fr-FR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[9] </a:t>
            </a:r>
            <a:endParaRPr lang="fr-FR" sz="1600" baseline="300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A80E2497-DCF4-DF01-8670-92D5F202107D}"/>
                  </a:ext>
                </a:extLst>
              </p:cNvPr>
              <p:cNvSpPr txBox="1"/>
              <p:nvPr/>
            </p:nvSpPr>
            <p:spPr>
              <a:xfrm>
                <a:off x="673038" y="3091747"/>
                <a:ext cx="4371710" cy="3050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d>
                        <m:d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sSup>
                            <m:sSup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p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  <m:sSup>
                            <m:sSup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p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b>
                          </m:sSub>
                          <m:sSup>
                            <m:sSup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p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A80E2497-DCF4-DF01-8670-92D5F20210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038" y="3091747"/>
                <a:ext cx="4371710" cy="305084"/>
              </a:xfrm>
              <a:prstGeom prst="rect">
                <a:avLst/>
              </a:prstGeom>
              <a:blipFill>
                <a:blip r:embed="rId7"/>
                <a:stretch>
                  <a:fillRect l="-836" b="-24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Ellipse 17">
            <a:extLst>
              <a:ext uri="{FF2B5EF4-FFF2-40B4-BE49-F238E27FC236}">
                <a16:creationId xmlns:a16="http://schemas.microsoft.com/office/drawing/2014/main" id="{B5651004-666A-465D-B02D-05391D1382CC}"/>
              </a:ext>
            </a:extLst>
          </p:cNvPr>
          <p:cNvSpPr/>
          <p:nvPr/>
        </p:nvSpPr>
        <p:spPr>
          <a:xfrm>
            <a:off x="1678731" y="3095883"/>
            <a:ext cx="322348" cy="324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4B6A04DE-4473-1AF7-5C7F-8C07ADF8F4C3}"/>
              </a:ext>
            </a:extLst>
          </p:cNvPr>
          <p:cNvSpPr/>
          <p:nvPr/>
        </p:nvSpPr>
        <p:spPr>
          <a:xfrm>
            <a:off x="2204114" y="3095883"/>
            <a:ext cx="322348" cy="324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46889CBB-B921-3E15-A911-90249BD7EAC6}"/>
              </a:ext>
            </a:extLst>
          </p:cNvPr>
          <p:cNvSpPr/>
          <p:nvPr/>
        </p:nvSpPr>
        <p:spPr>
          <a:xfrm>
            <a:off x="2827685" y="3104417"/>
            <a:ext cx="322348" cy="324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80A63DFD-8E3D-9916-55C4-ADA912A38B4A}"/>
              </a:ext>
            </a:extLst>
          </p:cNvPr>
          <p:cNvSpPr/>
          <p:nvPr/>
        </p:nvSpPr>
        <p:spPr>
          <a:xfrm>
            <a:off x="3605684" y="3095883"/>
            <a:ext cx="322348" cy="324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AB863955-7ACD-81DE-4E27-26A59041B627}"/>
              </a:ext>
            </a:extLst>
          </p:cNvPr>
          <p:cNvSpPr/>
          <p:nvPr/>
        </p:nvSpPr>
        <p:spPr>
          <a:xfrm>
            <a:off x="4370361" y="3102496"/>
            <a:ext cx="322348" cy="324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694158DB-5C34-ABE1-8B4A-A2540F1F6E91}"/>
              </a:ext>
            </a:extLst>
          </p:cNvPr>
          <p:cNvSpPr txBox="1"/>
          <p:nvPr/>
        </p:nvSpPr>
        <p:spPr>
          <a:xfrm>
            <a:off x="2927457" y="4004525"/>
            <a:ext cx="5361866" cy="338554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This is how thermal equilibrium is computed.</a:t>
            </a:r>
          </a:p>
        </p:txBody>
      </p:sp>
    </p:spTree>
    <p:extLst>
      <p:ext uri="{BB962C8B-B14F-4D97-AF65-F5344CB8AC3E}">
        <p14:creationId xmlns:p14="http://schemas.microsoft.com/office/powerpoint/2010/main" val="10750603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15F2BAB1-B1AF-8298-C084-195EA36C3C46}"/>
                  </a:ext>
                </a:extLst>
              </p:cNvPr>
              <p:cNvSpPr txBox="1"/>
              <p:nvPr/>
            </p:nvSpPr>
            <p:spPr>
              <a:xfrm>
                <a:off x="707137" y="1304677"/>
                <a:ext cx="7257420" cy="769891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f>
                        <m:f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fr-FR" b="1">
                              <a:latin typeface="Cambria Math" panose="02040503050406030204" pitchFamily="18" charset="0"/>
                            </a:rPr>
                            <m:t>𝐮</m:t>
                          </m:r>
                        </m:num>
                        <m:den>
                          <m:r>
                            <a:rPr lang="fr-FR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i="1">
                          <a:latin typeface="Cambria Math" panose="02040503050406030204" pitchFamily="18" charset="0"/>
                        </a:rPr>
                        <m:t>𝜌</m:t>
                      </m:r>
                      <m:d>
                        <m:d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b="1">
                              <a:latin typeface="Cambria Math" panose="02040503050406030204" pitchFamily="18" charset="0"/>
                            </a:rPr>
                            <m:t>𝐮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fr-FR" b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𝛁</m:t>
                          </m:r>
                        </m:e>
                      </m:d>
                      <m:r>
                        <a:rPr lang="fr-FR" b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𝐮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FR" b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𝛁</m:t>
                      </m:r>
                      <m:r>
                        <a:rPr lang="fr-F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d>
                        <m:dPr>
                          <m:begChr m:val="["/>
                          <m:endChr m:val="]"/>
                          <m:ctrlPr>
                            <a:rPr lang="fr-F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limLow>
                            <m:limLow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limLowPr>
                            <m:e>
                              <m:groupChr>
                                <m:groupChrPr>
                                  <m:chr m:val="⏟"/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groupChr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</m:groupChr>
                            </m:e>
                            <m:lim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pressure</m:t>
                              </m:r>
                            </m:lim>
                          </m:limLow>
                          <m:r>
                            <a:rPr lang="fr-FR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𝐈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limLow>
                            <m:limLow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limLowPr>
                            <m:e>
                              <m:groupChr>
                                <m:groupChrPr>
                                  <m:chr m:val="⏟"/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groupChrPr>
                                <m:e>
                                  <m:r>
                                    <a:rPr lang="fr-FR" b="1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𝐊</m:t>
                                  </m:r>
                                </m:e>
                              </m:groupChr>
                            </m:e>
                            <m:lim>
                              <m:r>
                                <m:rPr>
                                  <m:sty m:val="p"/>
                                </m:rPr>
                                <a:rPr lang="fr-FR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viscous</m:t>
                              </m:r>
                              <m:r>
                                <a:rPr lang="fr-FR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fr-FR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stress</m:t>
                              </m:r>
                              <m:r>
                                <a:rPr lang="fr-FR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fr-FR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tensor</m:t>
                              </m:r>
                            </m:lim>
                          </m:limLow>
                        </m:e>
                      </m:d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fr-FR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𝐅</m:t>
                      </m:r>
                    </m:oMath>
                  </m:oMathPara>
                </a14:m>
                <a:endParaRPr lang="fr-FR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15F2BAB1-B1AF-8298-C084-195EA36C3C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7137" y="1304677"/>
                <a:ext cx="7257420" cy="76989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 4" descr="Une image contenant dessin&#10;&#10;Description générée automatiquement">
            <a:extLst>
              <a:ext uri="{FF2B5EF4-FFF2-40B4-BE49-F238E27FC236}">
                <a16:creationId xmlns:a16="http://schemas.microsoft.com/office/drawing/2014/main" id="{84A3B22B-DDDB-1838-26F9-766968F435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80" y="4746719"/>
            <a:ext cx="2340482" cy="126000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F299B682-2E16-1F00-91EE-234CE9881093}"/>
              </a:ext>
            </a:extLst>
          </p:cNvPr>
          <p:cNvSpPr txBox="1"/>
          <p:nvPr/>
        </p:nvSpPr>
        <p:spPr>
          <a:xfrm>
            <a:off x="198782" y="202334"/>
            <a:ext cx="115082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latin typeface="Calibri" panose="020F0502020204030204" pitchFamily="34" charset="0"/>
                <a:cs typeface="Calibri" panose="020F0502020204030204" pitchFamily="34" charset="0"/>
              </a:rPr>
              <a:t>Simulation of </a:t>
            </a:r>
            <a:r>
              <a:rPr lang="fr-FR" sz="3200" b="1" dirty="0" err="1">
                <a:latin typeface="Calibri" panose="020F0502020204030204" pitchFamily="34" charset="0"/>
                <a:cs typeface="Calibri" panose="020F0502020204030204" pitchFamily="34" charset="0"/>
              </a:rPr>
              <a:t>fluid</a:t>
            </a:r>
            <a:r>
              <a:rPr lang="fr-FR" sz="32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3200" b="1" dirty="0" err="1">
                <a:latin typeface="Calibri" panose="020F0502020204030204" pitchFamily="34" charset="0"/>
                <a:cs typeface="Calibri" panose="020F0502020204030204" pitchFamily="34" charset="0"/>
              </a:rPr>
              <a:t>dynamics</a:t>
            </a:r>
            <a:endParaRPr lang="fr-FR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Image 3" descr="Une image contenant capture d’écran, Graphique, conception&#10;&#10;Description générée automatiquement">
            <a:extLst>
              <a:ext uri="{FF2B5EF4-FFF2-40B4-BE49-F238E27FC236}">
                <a16:creationId xmlns:a16="http://schemas.microsoft.com/office/drawing/2014/main" id="{46E3CB0F-09FE-2654-5232-5EB6AE9C12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81" y="6006720"/>
            <a:ext cx="4601920" cy="34795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06A015A0-6BBB-6F76-5707-5DB59CAD054E}"/>
              </a:ext>
            </a:extLst>
          </p:cNvPr>
          <p:cNvSpPr txBox="1"/>
          <p:nvPr/>
        </p:nvSpPr>
        <p:spPr>
          <a:xfrm>
            <a:off x="2828414" y="5482357"/>
            <a:ext cx="622243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Atmospheric Plasma Modelling Applied For Thermal Plasma Assisted Processes</a:t>
            </a:r>
          </a:p>
        </p:txBody>
      </p:sp>
      <p:pic>
        <p:nvPicPr>
          <p:cNvPr id="6" name="Image 5" descr="Une image contenant texte, Police, capture d’écran, Bleu électrique&#10;&#10;Description générée automatiquement">
            <a:extLst>
              <a:ext uri="{FF2B5EF4-FFF2-40B4-BE49-F238E27FC236}">
                <a16:creationId xmlns:a16="http://schemas.microsoft.com/office/drawing/2014/main" id="{F14F8173-9BAA-5E75-1D5F-9088C885B3C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1639" y="5180969"/>
            <a:ext cx="1871644" cy="893710"/>
          </a:xfrm>
          <a:prstGeom prst="rect">
            <a:avLst/>
          </a:prstGeom>
        </p:spPr>
      </p:pic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D5E373E-A19A-D416-33B7-6EB94E583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6FB4F-A0A1-4A41-9784-1E45565BD47F}" type="slidenum">
              <a:rPr lang="fr-FR" smtClean="0"/>
              <a:t>14</a:t>
            </a:fld>
            <a:r>
              <a:rPr lang="fr-FR" dirty="0"/>
              <a:t>/21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33B2F08-204F-45D8-8813-CD57EDB68075}"/>
              </a:ext>
            </a:extLst>
          </p:cNvPr>
          <p:cNvSpPr txBox="1"/>
          <p:nvPr/>
        </p:nvSpPr>
        <p:spPr>
          <a:xfrm>
            <a:off x="185530" y="759532"/>
            <a:ext cx="115210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Navier-Stokes equation: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694158DB-5C34-ABE1-8B4A-A2540F1F6E91}"/>
              </a:ext>
            </a:extLst>
          </p:cNvPr>
          <p:cNvSpPr txBox="1"/>
          <p:nvPr/>
        </p:nvSpPr>
        <p:spPr>
          <a:xfrm>
            <a:off x="2927457" y="2811830"/>
            <a:ext cx="5361866" cy="338554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This is how fluid flow is computed.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934D5812-2303-8DA8-896B-B1B55BDA4C7B}"/>
                  </a:ext>
                </a:extLst>
              </p:cNvPr>
              <p:cNvSpPr txBox="1"/>
              <p:nvPr/>
            </p:nvSpPr>
            <p:spPr>
              <a:xfrm>
                <a:off x="707137" y="2088339"/>
                <a:ext cx="7257420" cy="6190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fr-F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num>
                        <m:den>
                          <m:r>
                            <a:rPr lang="fr-FR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b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𝛁</m:t>
                      </m:r>
                      <m:r>
                        <a:rPr lang="fr-F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.(</m:t>
                      </m:r>
                      <m:r>
                        <a:rPr lang="fr-FR" i="1"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fr-FR" b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𝐮</m:t>
                      </m:r>
                      <m:r>
                        <a:rPr lang="fr-F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)=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934D5812-2303-8DA8-896B-B1B55BDA4C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7137" y="2088339"/>
                <a:ext cx="7257420" cy="61901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ZoneTexte 12">
            <a:extLst>
              <a:ext uri="{FF2B5EF4-FFF2-40B4-BE49-F238E27FC236}">
                <a16:creationId xmlns:a16="http://schemas.microsoft.com/office/drawing/2014/main" id="{A9B652DF-287C-6C64-7393-AD77B5CAFE4F}"/>
              </a:ext>
            </a:extLst>
          </p:cNvPr>
          <p:cNvSpPr txBox="1"/>
          <p:nvPr/>
        </p:nvSpPr>
        <p:spPr>
          <a:xfrm>
            <a:off x="6890987" y="1495191"/>
            <a:ext cx="8826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[N/m</a:t>
            </a:r>
            <a:r>
              <a:rPr lang="fr-FR" sz="16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] </a:t>
            </a:r>
          </a:p>
        </p:txBody>
      </p:sp>
    </p:spTree>
    <p:extLst>
      <p:ext uri="{BB962C8B-B14F-4D97-AF65-F5344CB8AC3E}">
        <p14:creationId xmlns:p14="http://schemas.microsoft.com/office/powerpoint/2010/main" val="318140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dessin&#10;&#10;Description générée automatiquement">
            <a:extLst>
              <a:ext uri="{FF2B5EF4-FFF2-40B4-BE49-F238E27FC236}">
                <a16:creationId xmlns:a16="http://schemas.microsoft.com/office/drawing/2014/main" id="{84A3B22B-DDDB-1838-26F9-766968F435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80" y="4746719"/>
            <a:ext cx="2340482" cy="126000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F299B682-2E16-1F00-91EE-234CE9881093}"/>
              </a:ext>
            </a:extLst>
          </p:cNvPr>
          <p:cNvSpPr txBox="1"/>
          <p:nvPr/>
        </p:nvSpPr>
        <p:spPr>
          <a:xfrm>
            <a:off x="198782" y="202334"/>
            <a:ext cx="115082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 err="1">
                <a:latin typeface="Calibri" panose="020F0502020204030204" pitchFamily="34" charset="0"/>
                <a:cs typeface="Calibri" panose="020F0502020204030204" pitchFamily="34" charset="0"/>
              </a:rPr>
              <a:t>Experimental</a:t>
            </a:r>
            <a:r>
              <a:rPr lang="fr-FR" sz="32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3200" b="1" dirty="0" err="1">
                <a:latin typeface="Calibri" panose="020F0502020204030204" pitchFamily="34" charset="0"/>
                <a:cs typeface="Calibri" panose="020F0502020204030204" pitchFamily="34" charset="0"/>
              </a:rPr>
              <a:t>set-up</a:t>
            </a:r>
            <a:r>
              <a:rPr lang="fr-FR" sz="3200" b="1" dirty="0">
                <a:latin typeface="Calibri" panose="020F0502020204030204" pitchFamily="34" charset="0"/>
                <a:cs typeface="Calibri" panose="020F0502020204030204" pitchFamily="34" charset="0"/>
              </a:rPr>
              <a:t> (2D model)</a:t>
            </a:r>
          </a:p>
        </p:txBody>
      </p:sp>
      <p:pic>
        <p:nvPicPr>
          <p:cNvPr id="4" name="Image 3" descr="Une image contenant capture d’écran, Graphique, conception&#10;&#10;Description générée automatiquement">
            <a:extLst>
              <a:ext uri="{FF2B5EF4-FFF2-40B4-BE49-F238E27FC236}">
                <a16:creationId xmlns:a16="http://schemas.microsoft.com/office/drawing/2014/main" id="{46E3CB0F-09FE-2654-5232-5EB6AE9C12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81" y="6006720"/>
            <a:ext cx="4601920" cy="34795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06A015A0-6BBB-6F76-5707-5DB59CAD054E}"/>
              </a:ext>
            </a:extLst>
          </p:cNvPr>
          <p:cNvSpPr txBox="1"/>
          <p:nvPr/>
        </p:nvSpPr>
        <p:spPr>
          <a:xfrm>
            <a:off x="2828414" y="5482357"/>
            <a:ext cx="622243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Atmospheric Plasma Modelling Applied For Thermal Plasma Assisted Processes</a:t>
            </a:r>
          </a:p>
        </p:txBody>
      </p:sp>
      <p:pic>
        <p:nvPicPr>
          <p:cNvPr id="6" name="Image 5" descr="Une image contenant texte, Police, capture d’écran, Bleu électrique&#10;&#10;Description générée automatiquement">
            <a:extLst>
              <a:ext uri="{FF2B5EF4-FFF2-40B4-BE49-F238E27FC236}">
                <a16:creationId xmlns:a16="http://schemas.microsoft.com/office/drawing/2014/main" id="{F14F8173-9BAA-5E75-1D5F-9088C885B3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1639" y="5180969"/>
            <a:ext cx="1871644" cy="893710"/>
          </a:xfrm>
          <a:prstGeom prst="rect">
            <a:avLst/>
          </a:prstGeom>
        </p:spPr>
      </p:pic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D5E373E-A19A-D416-33B7-6EB94E583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6FB4F-A0A1-4A41-9784-1E45565BD47F}" type="slidenum">
              <a:rPr lang="fr-FR" smtClean="0"/>
              <a:t>15</a:t>
            </a:fld>
            <a:r>
              <a:rPr lang="fr-FR" dirty="0"/>
              <a:t>/21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37916868-AA35-2182-7154-74E65A22466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2076" r="9304"/>
          <a:stretch/>
        </p:blipFill>
        <p:spPr>
          <a:xfrm>
            <a:off x="3541593" y="907322"/>
            <a:ext cx="4663801" cy="4454822"/>
          </a:xfrm>
          <a:prstGeom prst="rect">
            <a:avLst/>
          </a:prstGeom>
        </p:spPr>
      </p:pic>
      <p:pic>
        <p:nvPicPr>
          <p:cNvPr id="65" name="Image 64">
            <a:extLst>
              <a:ext uri="{FF2B5EF4-FFF2-40B4-BE49-F238E27FC236}">
                <a16:creationId xmlns:a16="http://schemas.microsoft.com/office/drawing/2014/main" id="{2DAF2C25-2518-7A3A-3C01-43050D4431A1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13435"/>
          <a:stretch/>
        </p:blipFill>
        <p:spPr>
          <a:xfrm>
            <a:off x="189983" y="2109115"/>
            <a:ext cx="3075440" cy="1692537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128ADC5E-29B8-BB48-D127-37C6CCCA0B7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81565" y="276927"/>
            <a:ext cx="2275896" cy="4365077"/>
          </a:xfrm>
          <a:prstGeom prst="rect">
            <a:avLst/>
          </a:prstGeom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C7212982-D05D-CF7E-5E8D-42D634B58A8D}"/>
              </a:ext>
            </a:extLst>
          </p:cNvPr>
          <p:cNvSpPr txBox="1"/>
          <p:nvPr/>
        </p:nvSpPr>
        <p:spPr>
          <a:xfrm>
            <a:off x="375726" y="3935631"/>
            <a:ext cx="28896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WR975 </a:t>
            </a:r>
            <a:r>
              <a:rPr lang="fr-FR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rectangular</a:t>
            </a:r>
            <a:r>
              <a:rPr lang="fr-FR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waveguide</a:t>
            </a:r>
            <a:endParaRPr lang="fr-FR" sz="1600" baseline="300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CB6438B0-3B64-F50B-A791-E9C5367CE8DF}"/>
              </a:ext>
            </a:extLst>
          </p:cNvPr>
          <p:cNvSpPr txBox="1"/>
          <p:nvPr/>
        </p:nvSpPr>
        <p:spPr>
          <a:xfrm>
            <a:off x="9220525" y="4723626"/>
            <a:ext cx="21112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Cylindrical</a:t>
            </a:r>
            <a:r>
              <a:rPr lang="fr-FR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plasma</a:t>
            </a:r>
            <a:endParaRPr lang="fr-FR" sz="1600" baseline="300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DCF1A773-C35E-B75F-D742-ED3F1B95DB67}"/>
              </a:ext>
            </a:extLst>
          </p:cNvPr>
          <p:cNvSpPr txBox="1"/>
          <p:nvPr/>
        </p:nvSpPr>
        <p:spPr>
          <a:xfrm>
            <a:off x="6495727" y="4667850"/>
            <a:ext cx="21112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2D Model design</a:t>
            </a:r>
            <a:endParaRPr lang="fr-FR" sz="1600" baseline="300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88464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dessin&#10;&#10;Description générée automatiquement">
            <a:extLst>
              <a:ext uri="{FF2B5EF4-FFF2-40B4-BE49-F238E27FC236}">
                <a16:creationId xmlns:a16="http://schemas.microsoft.com/office/drawing/2014/main" id="{84A3B22B-DDDB-1838-26F9-766968F435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80" y="4746719"/>
            <a:ext cx="2340482" cy="126000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F299B682-2E16-1F00-91EE-234CE9881093}"/>
              </a:ext>
            </a:extLst>
          </p:cNvPr>
          <p:cNvSpPr txBox="1"/>
          <p:nvPr/>
        </p:nvSpPr>
        <p:spPr>
          <a:xfrm>
            <a:off x="198782" y="202334"/>
            <a:ext cx="115082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 err="1">
                <a:latin typeface="Calibri" panose="020F0502020204030204" pitchFamily="34" charset="0"/>
                <a:cs typeface="Calibri" panose="020F0502020204030204" pitchFamily="34" charset="0"/>
              </a:rPr>
              <a:t>Results</a:t>
            </a:r>
            <a:r>
              <a:rPr lang="fr-FR" sz="3200" b="1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fr-FR" sz="3200" b="1" dirty="0" err="1">
                <a:latin typeface="Calibri" panose="020F0502020204030204" pitchFamily="34" charset="0"/>
                <a:cs typeface="Calibri" panose="020F0502020204030204" pitchFamily="34" charset="0"/>
              </a:rPr>
              <a:t>Waveguide</a:t>
            </a:r>
            <a:r>
              <a:rPr lang="fr-FR" sz="3200" b="1" dirty="0">
                <a:latin typeface="Calibri" panose="020F0502020204030204" pitchFamily="34" charset="0"/>
                <a:cs typeface="Calibri" panose="020F0502020204030204" pitchFamily="34" charset="0"/>
              </a:rPr>
              <a:t>-to-coaxial </a:t>
            </a:r>
            <a:r>
              <a:rPr lang="fr-FR" sz="3200" b="1" dirty="0" err="1">
                <a:latin typeface="Calibri" panose="020F0502020204030204" pitchFamily="34" charset="0"/>
                <a:cs typeface="Calibri" panose="020F0502020204030204" pitchFamily="34" charset="0"/>
              </a:rPr>
              <a:t>coupling</a:t>
            </a:r>
            <a:endParaRPr lang="fr-FR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Image 3" descr="Une image contenant capture d’écran, Graphique, conception&#10;&#10;Description générée automatiquement">
            <a:extLst>
              <a:ext uri="{FF2B5EF4-FFF2-40B4-BE49-F238E27FC236}">
                <a16:creationId xmlns:a16="http://schemas.microsoft.com/office/drawing/2014/main" id="{46E3CB0F-09FE-2654-5232-5EB6AE9C12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81" y="6006720"/>
            <a:ext cx="4601920" cy="34795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06A015A0-6BBB-6F76-5707-5DB59CAD054E}"/>
              </a:ext>
            </a:extLst>
          </p:cNvPr>
          <p:cNvSpPr txBox="1"/>
          <p:nvPr/>
        </p:nvSpPr>
        <p:spPr>
          <a:xfrm>
            <a:off x="2828414" y="5482357"/>
            <a:ext cx="622243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Atmospheric Plasma Modelling Applied For Thermal Plasma Assisted Processes</a:t>
            </a:r>
          </a:p>
        </p:txBody>
      </p:sp>
      <p:pic>
        <p:nvPicPr>
          <p:cNvPr id="6" name="Image 5" descr="Une image contenant texte, Police, capture d’écran, Bleu électrique&#10;&#10;Description générée automatiquement">
            <a:extLst>
              <a:ext uri="{FF2B5EF4-FFF2-40B4-BE49-F238E27FC236}">
                <a16:creationId xmlns:a16="http://schemas.microsoft.com/office/drawing/2014/main" id="{F14F8173-9BAA-5E75-1D5F-9088C885B3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1639" y="5180969"/>
            <a:ext cx="1871644" cy="893710"/>
          </a:xfrm>
          <a:prstGeom prst="rect">
            <a:avLst/>
          </a:prstGeom>
        </p:spPr>
      </p:pic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D5E373E-A19A-D416-33B7-6EB94E583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6FB4F-A0A1-4A41-9784-1E45565BD47F}" type="slidenum">
              <a:rPr lang="fr-FR" smtClean="0"/>
              <a:t>16</a:t>
            </a:fld>
            <a:r>
              <a:rPr lang="fr-FR" dirty="0"/>
              <a:t>/21</a:t>
            </a:r>
          </a:p>
        </p:txBody>
      </p:sp>
      <p:pic>
        <p:nvPicPr>
          <p:cNvPr id="9" name="Image 8" descr="Une image contenant Caractère coloré, capture d’écran, Graphique, créativité&#10;&#10;Description générée automatiquement">
            <a:extLst>
              <a:ext uri="{FF2B5EF4-FFF2-40B4-BE49-F238E27FC236}">
                <a16:creationId xmlns:a16="http://schemas.microsoft.com/office/drawing/2014/main" id="{6DF3EBF6-2F54-5EDD-A43E-1620206A05E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7710" y="773041"/>
            <a:ext cx="4392000" cy="4392000"/>
          </a:xfrm>
          <a:prstGeom prst="rect">
            <a:avLst/>
          </a:prstGeom>
        </p:spPr>
      </p:pic>
      <p:pic>
        <p:nvPicPr>
          <p:cNvPr id="11" name="Image 10" descr="Une image contenant Caractère coloré, capture d’écran, Graphique, graphisme&#10;&#10;Description générée automatiquement">
            <a:extLst>
              <a:ext uri="{FF2B5EF4-FFF2-40B4-BE49-F238E27FC236}">
                <a16:creationId xmlns:a16="http://schemas.microsoft.com/office/drawing/2014/main" id="{6A47B334-9AF8-3391-2870-2C73B536456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9553" y="773041"/>
            <a:ext cx="4392000" cy="439200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76C294A5-CA1C-4977-C2EE-19FF165EA323}"/>
              </a:ext>
            </a:extLst>
          </p:cNvPr>
          <p:cNvSpPr txBox="1"/>
          <p:nvPr/>
        </p:nvSpPr>
        <p:spPr>
          <a:xfrm>
            <a:off x="3935897" y="2835831"/>
            <a:ext cx="743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TE10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EB607F8F-88D6-AFCA-D912-B57F99CE415E}"/>
              </a:ext>
            </a:extLst>
          </p:cNvPr>
          <p:cNvSpPr txBox="1"/>
          <p:nvPr/>
        </p:nvSpPr>
        <p:spPr>
          <a:xfrm>
            <a:off x="1873500" y="2833853"/>
            <a:ext cx="743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TE10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87D89BD5-D642-7FBB-1798-691868C53F61}"/>
              </a:ext>
            </a:extLst>
          </p:cNvPr>
          <p:cNvSpPr txBox="1"/>
          <p:nvPr/>
        </p:nvSpPr>
        <p:spPr>
          <a:xfrm>
            <a:off x="8679134" y="2834590"/>
            <a:ext cx="743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TE10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63FFFEFC-73F3-1252-B720-14810845393D}"/>
              </a:ext>
            </a:extLst>
          </p:cNvPr>
          <p:cNvSpPr txBox="1"/>
          <p:nvPr/>
        </p:nvSpPr>
        <p:spPr>
          <a:xfrm>
            <a:off x="8546611" y="1676359"/>
            <a:ext cx="743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TEM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096A90E3-BC13-D4F1-6E73-6D742C1995E6}"/>
              </a:ext>
            </a:extLst>
          </p:cNvPr>
          <p:cNvSpPr txBox="1"/>
          <p:nvPr/>
        </p:nvSpPr>
        <p:spPr>
          <a:xfrm>
            <a:off x="8546610" y="3992821"/>
            <a:ext cx="743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TEM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CC3D4F1C-2557-7311-2B09-B40DFE228FAD}"/>
              </a:ext>
            </a:extLst>
          </p:cNvPr>
          <p:cNvSpPr txBox="1"/>
          <p:nvPr/>
        </p:nvSpPr>
        <p:spPr>
          <a:xfrm>
            <a:off x="1356221" y="1345904"/>
            <a:ext cx="13298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w/o plasma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09D09C08-8E8F-9D69-84E9-442BC4BCE6FA}"/>
              </a:ext>
            </a:extLst>
          </p:cNvPr>
          <p:cNvSpPr txBox="1"/>
          <p:nvPr/>
        </p:nvSpPr>
        <p:spPr>
          <a:xfrm>
            <a:off x="6216507" y="1337805"/>
            <a:ext cx="13298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/>
              <a:t>with</a:t>
            </a:r>
            <a:r>
              <a:rPr lang="fr-FR" sz="1600" dirty="0"/>
              <a:t> plasma</a:t>
            </a:r>
          </a:p>
        </p:txBody>
      </p:sp>
    </p:spTree>
    <p:extLst>
      <p:ext uri="{BB962C8B-B14F-4D97-AF65-F5344CB8AC3E}">
        <p14:creationId xmlns:p14="http://schemas.microsoft.com/office/powerpoint/2010/main" val="25403013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dessin&#10;&#10;Description générée automatiquement">
            <a:extLst>
              <a:ext uri="{FF2B5EF4-FFF2-40B4-BE49-F238E27FC236}">
                <a16:creationId xmlns:a16="http://schemas.microsoft.com/office/drawing/2014/main" id="{84A3B22B-DDDB-1838-26F9-766968F435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80" y="4746719"/>
            <a:ext cx="2340482" cy="126000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F299B682-2E16-1F00-91EE-234CE9881093}"/>
              </a:ext>
            </a:extLst>
          </p:cNvPr>
          <p:cNvSpPr txBox="1"/>
          <p:nvPr/>
        </p:nvSpPr>
        <p:spPr>
          <a:xfrm>
            <a:off x="198782" y="202334"/>
            <a:ext cx="115082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 err="1">
                <a:latin typeface="Calibri" panose="020F0502020204030204" pitchFamily="34" charset="0"/>
                <a:cs typeface="Calibri" panose="020F0502020204030204" pitchFamily="34" charset="0"/>
              </a:rPr>
              <a:t>Results</a:t>
            </a:r>
            <a:r>
              <a:rPr lang="fr-FR" sz="3200" b="1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fr-FR" sz="3200" b="1" dirty="0" err="1">
                <a:latin typeface="Calibri" panose="020F0502020204030204" pitchFamily="34" charset="0"/>
                <a:cs typeface="Calibri" panose="020F0502020204030204" pitchFamily="34" charset="0"/>
              </a:rPr>
              <a:t>Wave</a:t>
            </a:r>
            <a:r>
              <a:rPr lang="fr-FR" sz="3200" b="1" dirty="0">
                <a:latin typeface="Calibri" panose="020F0502020204030204" pitchFamily="34" charset="0"/>
                <a:cs typeface="Calibri" panose="020F0502020204030204" pitchFamily="34" charset="0"/>
              </a:rPr>
              <a:t> a</a:t>
            </a:r>
            <a:r>
              <a:rPr lang="en-US" sz="3200" b="1" dirty="0" err="1">
                <a:latin typeface="Calibri" panose="020F0502020204030204" pitchFamily="34" charset="0"/>
                <a:cs typeface="Calibri" panose="020F0502020204030204" pitchFamily="34" charset="0"/>
              </a:rPr>
              <a:t>bsorption</a:t>
            </a: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 and skin effect</a:t>
            </a:r>
            <a:endParaRPr lang="fr-FR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Image 3" descr="Une image contenant capture d’écran, Graphique, conception&#10;&#10;Description générée automatiquement">
            <a:extLst>
              <a:ext uri="{FF2B5EF4-FFF2-40B4-BE49-F238E27FC236}">
                <a16:creationId xmlns:a16="http://schemas.microsoft.com/office/drawing/2014/main" id="{46E3CB0F-09FE-2654-5232-5EB6AE9C12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81" y="6006720"/>
            <a:ext cx="4601920" cy="34795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06A015A0-6BBB-6F76-5707-5DB59CAD054E}"/>
              </a:ext>
            </a:extLst>
          </p:cNvPr>
          <p:cNvSpPr txBox="1"/>
          <p:nvPr/>
        </p:nvSpPr>
        <p:spPr>
          <a:xfrm>
            <a:off x="2828414" y="5482357"/>
            <a:ext cx="622243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Atmospheric Plasma Modelling Applied For Thermal Plasma Assisted Processes</a:t>
            </a:r>
          </a:p>
        </p:txBody>
      </p:sp>
      <p:pic>
        <p:nvPicPr>
          <p:cNvPr id="6" name="Image 5" descr="Une image contenant texte, Police, capture d’écran, Bleu électrique&#10;&#10;Description générée automatiquement">
            <a:extLst>
              <a:ext uri="{FF2B5EF4-FFF2-40B4-BE49-F238E27FC236}">
                <a16:creationId xmlns:a16="http://schemas.microsoft.com/office/drawing/2014/main" id="{F14F8173-9BAA-5E75-1D5F-9088C885B3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1639" y="5180969"/>
            <a:ext cx="1871644" cy="893710"/>
          </a:xfrm>
          <a:prstGeom prst="rect">
            <a:avLst/>
          </a:prstGeom>
        </p:spPr>
      </p:pic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D5E373E-A19A-D416-33B7-6EB94E583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6FB4F-A0A1-4A41-9784-1E45565BD47F}" type="slidenum">
              <a:rPr lang="fr-FR" smtClean="0"/>
              <a:t>17</a:t>
            </a:fld>
            <a:r>
              <a:rPr lang="fr-FR" dirty="0"/>
              <a:t>/21</a:t>
            </a:r>
          </a:p>
        </p:txBody>
      </p:sp>
      <p:pic>
        <p:nvPicPr>
          <p:cNvPr id="18" name="Image 17" descr="Une image contenant capture d’écran, texte, ligne, diagramme&#10;&#10;Description générée automatiquement">
            <a:extLst>
              <a:ext uri="{FF2B5EF4-FFF2-40B4-BE49-F238E27FC236}">
                <a16:creationId xmlns:a16="http://schemas.microsoft.com/office/drawing/2014/main" id="{E21ECEEB-4152-4063-EE68-AF4303E37FB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630" y="1558635"/>
            <a:ext cx="5845280" cy="2923348"/>
          </a:xfrm>
          <a:prstGeom prst="rect">
            <a:avLst/>
          </a:prstGeom>
        </p:spPr>
      </p:pic>
      <p:pic>
        <p:nvPicPr>
          <p:cNvPr id="19" name="Image 18" descr="Une image contenant capture d’écran, Caractère coloré, violet, violette&#10;&#10;Description générée automatiquement">
            <a:extLst>
              <a:ext uri="{FF2B5EF4-FFF2-40B4-BE49-F238E27FC236}">
                <a16:creationId xmlns:a16="http://schemas.microsoft.com/office/drawing/2014/main" id="{E1981A0B-A998-F4E4-2B98-BB2E4FF680E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009" y="773857"/>
            <a:ext cx="4392000" cy="4392000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129A1D7A-557D-FC7F-A024-CF4145BA445D}"/>
              </a:ext>
            </a:extLst>
          </p:cNvPr>
          <p:cNvSpPr txBox="1"/>
          <p:nvPr/>
        </p:nvSpPr>
        <p:spPr>
          <a:xfrm>
            <a:off x="1405963" y="1337805"/>
            <a:ext cx="13298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/>
              <a:t>with</a:t>
            </a:r>
            <a:r>
              <a:rPr lang="fr-FR" sz="1600" dirty="0"/>
              <a:t> plasma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97902058-3A40-4C9B-C389-16240B3778D0}"/>
              </a:ext>
            </a:extLst>
          </p:cNvPr>
          <p:cNvSpPr txBox="1"/>
          <p:nvPr/>
        </p:nvSpPr>
        <p:spPr>
          <a:xfrm>
            <a:off x="3722816" y="2697144"/>
            <a:ext cx="10479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Skin </a:t>
            </a:r>
            <a:r>
              <a:rPr lang="fr-FR" dirty="0" err="1"/>
              <a:t>effect</a:t>
            </a:r>
            <a:endParaRPr lang="fr-FR" dirty="0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283A8203-313D-9688-4643-B9757C39DABD}"/>
              </a:ext>
            </a:extLst>
          </p:cNvPr>
          <p:cNvSpPr txBox="1"/>
          <p:nvPr/>
        </p:nvSpPr>
        <p:spPr>
          <a:xfrm>
            <a:off x="8982449" y="2697144"/>
            <a:ext cx="13577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Wave</a:t>
            </a:r>
            <a:r>
              <a:rPr lang="fr-FR" dirty="0"/>
              <a:t> absorption</a:t>
            </a:r>
          </a:p>
        </p:txBody>
      </p: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CC04D216-092C-99B5-D14B-055ED01D98B7}"/>
              </a:ext>
            </a:extLst>
          </p:cNvPr>
          <p:cNvCxnSpPr>
            <a:cxnSpLocks/>
          </p:cNvCxnSpPr>
          <p:nvPr/>
        </p:nvCxnSpPr>
        <p:spPr>
          <a:xfrm>
            <a:off x="11062564" y="1841388"/>
            <a:ext cx="0" cy="1341455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id="{583BB7F1-0002-C61C-8577-4AF5A06AEA54}"/>
              </a:ext>
            </a:extLst>
          </p:cNvPr>
          <p:cNvCxnSpPr/>
          <p:nvPr/>
        </p:nvCxnSpPr>
        <p:spPr>
          <a:xfrm>
            <a:off x="10774564" y="3133542"/>
            <a:ext cx="288000" cy="794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ZoneTexte 30">
                <a:extLst>
                  <a:ext uri="{FF2B5EF4-FFF2-40B4-BE49-F238E27FC236}">
                    <a16:creationId xmlns:a16="http://schemas.microsoft.com/office/drawing/2014/main" id="{2E8E86DF-BEEA-A98E-233B-5DE2D6D31FF2}"/>
                  </a:ext>
                </a:extLst>
              </p:cNvPr>
              <p:cNvSpPr txBox="1"/>
              <p:nvPr/>
            </p:nvSpPr>
            <p:spPr>
              <a:xfrm>
                <a:off x="10172108" y="4623608"/>
                <a:ext cx="1170705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a:rPr lang="fr-FR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r>
                        <m:rPr>
                          <m:sty m:val="p"/>
                        </m:rPr>
                        <a:rPr lang="fr-FR" sz="16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skin</m:t>
                      </m:r>
                      <m:r>
                        <a:rPr lang="fr-FR" sz="16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16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depth</m:t>
                      </m:r>
                    </m:oMath>
                  </m:oMathPara>
                </a14:m>
                <a:endParaRPr lang="fr-FR" sz="1600" dirty="0"/>
              </a:p>
            </p:txBody>
          </p:sp>
        </mc:Choice>
        <mc:Fallback xmlns="">
          <p:sp>
            <p:nvSpPr>
              <p:cNvPr id="31" name="ZoneTexte 30">
                <a:extLst>
                  <a:ext uri="{FF2B5EF4-FFF2-40B4-BE49-F238E27FC236}">
                    <a16:creationId xmlns:a16="http://schemas.microsoft.com/office/drawing/2014/main" id="{2E8E86DF-BEEA-A98E-233B-5DE2D6D31F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72108" y="4623608"/>
                <a:ext cx="1170705" cy="246221"/>
              </a:xfrm>
              <a:prstGeom prst="rect">
                <a:avLst/>
              </a:prstGeom>
              <a:blipFill>
                <a:blip r:embed="rId7"/>
                <a:stretch>
                  <a:fillRect l="-4167" r="-5208" b="-3170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ZoneTexte 35">
                <a:extLst>
                  <a:ext uri="{FF2B5EF4-FFF2-40B4-BE49-F238E27FC236}">
                    <a16:creationId xmlns:a16="http://schemas.microsoft.com/office/drawing/2014/main" id="{BD8E6902-0F4C-2128-2884-C3696A272DF8}"/>
                  </a:ext>
                </a:extLst>
              </p:cNvPr>
              <p:cNvSpPr txBox="1"/>
              <p:nvPr/>
            </p:nvSpPr>
            <p:spPr>
              <a:xfrm>
                <a:off x="10805663" y="2881809"/>
                <a:ext cx="17895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6" name="ZoneTexte 35">
                <a:extLst>
                  <a:ext uri="{FF2B5EF4-FFF2-40B4-BE49-F238E27FC236}">
                    <a16:creationId xmlns:a16="http://schemas.microsoft.com/office/drawing/2014/main" id="{BD8E6902-0F4C-2128-2884-C3696A272D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05663" y="2881809"/>
                <a:ext cx="178959" cy="276999"/>
              </a:xfrm>
              <a:prstGeom prst="rect">
                <a:avLst/>
              </a:prstGeom>
              <a:blipFill>
                <a:blip r:embed="rId8"/>
                <a:stretch>
                  <a:fillRect l="-34483" r="-31034" b="-888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111211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dessin&#10;&#10;Description générée automatiquement">
            <a:extLst>
              <a:ext uri="{FF2B5EF4-FFF2-40B4-BE49-F238E27FC236}">
                <a16:creationId xmlns:a16="http://schemas.microsoft.com/office/drawing/2014/main" id="{84A3B22B-DDDB-1838-26F9-766968F435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80" y="4746719"/>
            <a:ext cx="2340482" cy="126000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F299B682-2E16-1F00-91EE-234CE9881093}"/>
              </a:ext>
            </a:extLst>
          </p:cNvPr>
          <p:cNvSpPr txBox="1"/>
          <p:nvPr/>
        </p:nvSpPr>
        <p:spPr>
          <a:xfrm>
            <a:off x="198782" y="202334"/>
            <a:ext cx="115082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 err="1">
                <a:latin typeface="Calibri" panose="020F0502020204030204" pitchFamily="34" charset="0"/>
                <a:cs typeface="Calibri" panose="020F0502020204030204" pitchFamily="34" charset="0"/>
              </a:rPr>
              <a:t>Results</a:t>
            </a:r>
            <a:r>
              <a:rPr lang="fr-FR" sz="3200" b="1" dirty="0">
                <a:latin typeface="Calibri" panose="020F0502020204030204" pitchFamily="34" charset="0"/>
                <a:cs typeface="Calibri" panose="020F0502020204030204" pitchFamily="34" charset="0"/>
              </a:rPr>
              <a:t>: Gas mixture </a:t>
            </a:r>
            <a:r>
              <a:rPr lang="fr-FR" sz="3200" b="1" dirty="0" err="1">
                <a:latin typeface="Calibri" panose="020F0502020204030204" pitchFamily="34" charset="0"/>
                <a:cs typeface="Calibri" panose="020F0502020204030204" pitchFamily="34" charset="0"/>
              </a:rPr>
              <a:t>temperature</a:t>
            </a:r>
            <a:endParaRPr lang="fr-FR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Image 3" descr="Une image contenant capture d’écran, Graphique, conception&#10;&#10;Description générée automatiquement">
            <a:extLst>
              <a:ext uri="{FF2B5EF4-FFF2-40B4-BE49-F238E27FC236}">
                <a16:creationId xmlns:a16="http://schemas.microsoft.com/office/drawing/2014/main" id="{46E3CB0F-09FE-2654-5232-5EB6AE9C12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81" y="6006720"/>
            <a:ext cx="4601920" cy="34795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06A015A0-6BBB-6F76-5707-5DB59CAD054E}"/>
              </a:ext>
            </a:extLst>
          </p:cNvPr>
          <p:cNvSpPr txBox="1"/>
          <p:nvPr/>
        </p:nvSpPr>
        <p:spPr>
          <a:xfrm>
            <a:off x="2828414" y="5482357"/>
            <a:ext cx="622243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Atmospheric Plasma Modelling Applied For Thermal Plasma Assisted Processes</a:t>
            </a:r>
          </a:p>
        </p:txBody>
      </p:sp>
      <p:pic>
        <p:nvPicPr>
          <p:cNvPr id="6" name="Image 5" descr="Une image contenant texte, Police, capture d’écran, Bleu électrique&#10;&#10;Description générée automatiquement">
            <a:extLst>
              <a:ext uri="{FF2B5EF4-FFF2-40B4-BE49-F238E27FC236}">
                <a16:creationId xmlns:a16="http://schemas.microsoft.com/office/drawing/2014/main" id="{F14F8173-9BAA-5E75-1D5F-9088C885B3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1639" y="5180969"/>
            <a:ext cx="1871644" cy="893710"/>
          </a:xfrm>
          <a:prstGeom prst="rect">
            <a:avLst/>
          </a:prstGeom>
        </p:spPr>
      </p:pic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D5E373E-A19A-D416-33B7-6EB94E583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6FB4F-A0A1-4A41-9784-1E45565BD47F}" type="slidenum">
              <a:rPr lang="fr-FR" smtClean="0"/>
              <a:t>18</a:t>
            </a:fld>
            <a:r>
              <a:rPr lang="fr-FR" dirty="0"/>
              <a:t>/21</a:t>
            </a:r>
          </a:p>
        </p:txBody>
      </p:sp>
      <p:pic>
        <p:nvPicPr>
          <p:cNvPr id="32" name="Image 31" descr="Une image contenant ligne, capture d’écran, diagramme&#10;&#10;Description générée automatiquement">
            <a:extLst>
              <a:ext uri="{FF2B5EF4-FFF2-40B4-BE49-F238E27FC236}">
                <a16:creationId xmlns:a16="http://schemas.microsoft.com/office/drawing/2014/main" id="{482BB681-1EFD-8A26-6853-4C05F2BF022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425" y="1558635"/>
            <a:ext cx="5845268" cy="2923348"/>
          </a:xfrm>
          <a:prstGeom prst="rect">
            <a:avLst/>
          </a:prstGeom>
        </p:spPr>
      </p:pic>
      <p:pic>
        <p:nvPicPr>
          <p:cNvPr id="33" name="Image 32" descr="Une image contenant capture d’écran, Caractère coloré, orange, Ambré&#10;&#10;Description générée automatiquement">
            <a:extLst>
              <a:ext uri="{FF2B5EF4-FFF2-40B4-BE49-F238E27FC236}">
                <a16:creationId xmlns:a16="http://schemas.microsoft.com/office/drawing/2014/main" id="{D19B6F55-D7F5-960D-58B4-6C283015072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790" y="772986"/>
            <a:ext cx="4392000" cy="4392000"/>
          </a:xfrm>
          <a:prstGeom prst="rect">
            <a:avLst/>
          </a:prstGeom>
        </p:spPr>
      </p:pic>
      <p:sp>
        <p:nvSpPr>
          <p:cNvPr id="34" name="ZoneTexte 33">
            <a:extLst>
              <a:ext uri="{FF2B5EF4-FFF2-40B4-BE49-F238E27FC236}">
                <a16:creationId xmlns:a16="http://schemas.microsoft.com/office/drawing/2014/main" id="{A8BD3929-4218-BBA6-3735-FC96EA08D005}"/>
              </a:ext>
            </a:extLst>
          </p:cNvPr>
          <p:cNvSpPr txBox="1"/>
          <p:nvPr/>
        </p:nvSpPr>
        <p:spPr>
          <a:xfrm>
            <a:off x="3723597" y="2700462"/>
            <a:ext cx="10214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Wave</a:t>
            </a:r>
            <a:r>
              <a:rPr lang="fr-FR" dirty="0"/>
              <a:t> </a:t>
            </a:r>
            <a:r>
              <a:rPr lang="fr-FR" dirty="0" err="1"/>
              <a:t>heating</a:t>
            </a:r>
            <a:endParaRPr lang="fr-FR" dirty="0"/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B49A2214-82A6-4D52-5A2C-2C3196F8C669}"/>
              </a:ext>
            </a:extLst>
          </p:cNvPr>
          <p:cNvSpPr txBox="1"/>
          <p:nvPr/>
        </p:nvSpPr>
        <p:spPr>
          <a:xfrm>
            <a:off x="1406744" y="1336934"/>
            <a:ext cx="13298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/>
              <a:t>with</a:t>
            </a:r>
            <a:r>
              <a:rPr lang="fr-FR" sz="1600" dirty="0"/>
              <a:t> plasma</a:t>
            </a:r>
          </a:p>
        </p:txBody>
      </p:sp>
    </p:spTree>
    <p:extLst>
      <p:ext uri="{BB962C8B-B14F-4D97-AF65-F5344CB8AC3E}">
        <p14:creationId xmlns:p14="http://schemas.microsoft.com/office/powerpoint/2010/main" val="15890045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dessin&#10;&#10;Description générée automatiquement">
            <a:extLst>
              <a:ext uri="{FF2B5EF4-FFF2-40B4-BE49-F238E27FC236}">
                <a16:creationId xmlns:a16="http://schemas.microsoft.com/office/drawing/2014/main" id="{84A3B22B-DDDB-1838-26F9-766968F435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80" y="4746719"/>
            <a:ext cx="2340482" cy="126000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F299B682-2E16-1F00-91EE-234CE9881093}"/>
              </a:ext>
            </a:extLst>
          </p:cNvPr>
          <p:cNvSpPr txBox="1"/>
          <p:nvPr/>
        </p:nvSpPr>
        <p:spPr>
          <a:xfrm>
            <a:off x="198782" y="202334"/>
            <a:ext cx="115082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 err="1">
                <a:latin typeface="Calibri" panose="020F0502020204030204" pitchFamily="34" charset="0"/>
                <a:cs typeface="Calibri" panose="020F0502020204030204" pitchFamily="34" charset="0"/>
              </a:rPr>
              <a:t>Results</a:t>
            </a:r>
            <a:r>
              <a:rPr lang="fr-FR" sz="3200" b="1" dirty="0">
                <a:latin typeface="Calibri" panose="020F0502020204030204" pitchFamily="34" charset="0"/>
                <a:cs typeface="Calibri" panose="020F0502020204030204" pitchFamily="34" charset="0"/>
              </a:rPr>
              <a:t>: Gas mixture flow </a:t>
            </a:r>
            <a:r>
              <a:rPr lang="fr-FR" sz="3200" b="1" dirty="0" err="1">
                <a:latin typeface="Calibri" panose="020F0502020204030204" pitchFamily="34" charset="0"/>
                <a:cs typeface="Calibri" panose="020F0502020204030204" pitchFamily="34" charset="0"/>
              </a:rPr>
              <a:t>velocity</a:t>
            </a:r>
            <a:endParaRPr lang="fr-FR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Image 3" descr="Une image contenant capture d’écran, Graphique, conception&#10;&#10;Description générée automatiquement">
            <a:extLst>
              <a:ext uri="{FF2B5EF4-FFF2-40B4-BE49-F238E27FC236}">
                <a16:creationId xmlns:a16="http://schemas.microsoft.com/office/drawing/2014/main" id="{46E3CB0F-09FE-2654-5232-5EB6AE9C12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81" y="6006720"/>
            <a:ext cx="4601920" cy="34795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06A015A0-6BBB-6F76-5707-5DB59CAD054E}"/>
              </a:ext>
            </a:extLst>
          </p:cNvPr>
          <p:cNvSpPr txBox="1"/>
          <p:nvPr/>
        </p:nvSpPr>
        <p:spPr>
          <a:xfrm>
            <a:off x="2828414" y="5482357"/>
            <a:ext cx="622243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Atmospheric Plasma Modelling Applied For Thermal Plasma Assisted Processes</a:t>
            </a:r>
          </a:p>
        </p:txBody>
      </p:sp>
      <p:pic>
        <p:nvPicPr>
          <p:cNvPr id="6" name="Image 5" descr="Une image contenant texte, Police, capture d’écran, Bleu électrique&#10;&#10;Description générée automatiquement">
            <a:extLst>
              <a:ext uri="{FF2B5EF4-FFF2-40B4-BE49-F238E27FC236}">
                <a16:creationId xmlns:a16="http://schemas.microsoft.com/office/drawing/2014/main" id="{F14F8173-9BAA-5E75-1D5F-9088C885B3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1639" y="5180969"/>
            <a:ext cx="1871644" cy="893710"/>
          </a:xfrm>
          <a:prstGeom prst="rect">
            <a:avLst/>
          </a:prstGeom>
        </p:spPr>
      </p:pic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D5E373E-A19A-D416-33B7-6EB94E583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6FB4F-A0A1-4A41-9784-1E45565BD47F}" type="slidenum">
              <a:rPr lang="fr-FR" smtClean="0"/>
              <a:t>19</a:t>
            </a:fld>
            <a:r>
              <a:rPr lang="fr-FR" dirty="0"/>
              <a:t>/21</a:t>
            </a:r>
          </a:p>
        </p:txBody>
      </p:sp>
      <p:pic>
        <p:nvPicPr>
          <p:cNvPr id="18" name="Image 17" descr="Une image contenant Caractère coloré, capture d’écran, art&#10;&#10;Description générée automatiquement">
            <a:extLst>
              <a:ext uri="{FF2B5EF4-FFF2-40B4-BE49-F238E27FC236}">
                <a16:creationId xmlns:a16="http://schemas.microsoft.com/office/drawing/2014/main" id="{5C3A84FF-4CBC-F25C-BFCE-5D3E720A01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790" y="766034"/>
            <a:ext cx="4392000" cy="4392000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0385BA1B-2D43-40BE-1A99-185B555B5475}"/>
              </a:ext>
            </a:extLst>
          </p:cNvPr>
          <p:cNvSpPr txBox="1"/>
          <p:nvPr/>
        </p:nvSpPr>
        <p:spPr>
          <a:xfrm>
            <a:off x="6189613" y="4083180"/>
            <a:ext cx="480768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The change of the thermodynamic and fluid properties of the gas mixture with the gas temperature may affect the flow velocity.</a:t>
            </a:r>
            <a:endParaRPr lang="en-US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6F95B65B-90DD-1F92-E8BD-42E06F78EA6C}"/>
              </a:ext>
            </a:extLst>
          </p:cNvPr>
          <p:cNvCxnSpPr>
            <a:cxnSpLocks/>
          </p:cNvCxnSpPr>
          <p:nvPr/>
        </p:nvCxnSpPr>
        <p:spPr>
          <a:xfrm flipH="1">
            <a:off x="3875314" y="4498679"/>
            <a:ext cx="912587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D98FAA43-0EA4-BA01-84CF-30AC5461AF81}"/>
              </a:ext>
            </a:extLst>
          </p:cNvPr>
          <p:cNvCxnSpPr>
            <a:cxnSpLocks/>
            <a:stCxn id="10" idx="1"/>
          </p:cNvCxnSpPr>
          <p:nvPr/>
        </p:nvCxnSpPr>
        <p:spPr>
          <a:xfrm flipH="1">
            <a:off x="4787901" y="4498679"/>
            <a:ext cx="1401712" cy="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93D24DCF-6914-4EB5-DF0F-1642FEE16FE9}"/>
              </a:ext>
            </a:extLst>
          </p:cNvPr>
          <p:cNvSpPr txBox="1"/>
          <p:nvPr/>
        </p:nvSpPr>
        <p:spPr>
          <a:xfrm>
            <a:off x="1406744" y="1336934"/>
            <a:ext cx="13298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/>
              <a:t>with</a:t>
            </a:r>
            <a:r>
              <a:rPr lang="fr-FR" sz="1600" dirty="0"/>
              <a:t> plasma</a:t>
            </a:r>
          </a:p>
        </p:txBody>
      </p:sp>
    </p:spTree>
    <p:extLst>
      <p:ext uri="{BB962C8B-B14F-4D97-AF65-F5344CB8AC3E}">
        <p14:creationId xmlns:p14="http://schemas.microsoft.com/office/powerpoint/2010/main" val="864653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dessin&#10;&#10;Description générée automatiquement">
            <a:extLst>
              <a:ext uri="{FF2B5EF4-FFF2-40B4-BE49-F238E27FC236}">
                <a16:creationId xmlns:a16="http://schemas.microsoft.com/office/drawing/2014/main" id="{84A3B22B-DDDB-1838-26F9-766968F435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80" y="4746719"/>
            <a:ext cx="2340482" cy="126000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F299B682-2E16-1F00-91EE-234CE9881093}"/>
              </a:ext>
            </a:extLst>
          </p:cNvPr>
          <p:cNvSpPr txBox="1"/>
          <p:nvPr/>
        </p:nvSpPr>
        <p:spPr>
          <a:xfrm>
            <a:off x="198782" y="202334"/>
            <a:ext cx="1150820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latin typeface="Calibri" panose="020F0502020204030204" pitchFamily="34" charset="0"/>
                <a:cs typeface="Calibri" panose="020F0502020204030204" pitchFamily="34" charset="0"/>
              </a:rPr>
              <a:t>About PROTOSTEP</a:t>
            </a:r>
          </a:p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Simulation, Expertise,  R&amp;D solutions</a:t>
            </a:r>
            <a:endParaRPr lang="fr-FR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Image 3" descr="Une image contenant capture d’écran, Graphique, conception&#10;&#10;Description générée automatiquement">
            <a:extLst>
              <a:ext uri="{FF2B5EF4-FFF2-40B4-BE49-F238E27FC236}">
                <a16:creationId xmlns:a16="http://schemas.microsoft.com/office/drawing/2014/main" id="{46E3CB0F-09FE-2654-5232-5EB6AE9C12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81" y="6006720"/>
            <a:ext cx="4601920" cy="347950"/>
          </a:xfrm>
          <a:prstGeom prst="rect">
            <a:avLst/>
          </a:prstGeom>
        </p:spPr>
      </p:pic>
      <p:pic>
        <p:nvPicPr>
          <p:cNvPr id="11" name="Image 10" descr="Une image contenant texte, Police, capture d’écran, Bleu électrique&#10;&#10;Description générée automatiquement">
            <a:extLst>
              <a:ext uri="{FF2B5EF4-FFF2-40B4-BE49-F238E27FC236}">
                <a16:creationId xmlns:a16="http://schemas.microsoft.com/office/drawing/2014/main" id="{3878A657-824B-EF50-E4D3-6C36818644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1639" y="5180969"/>
            <a:ext cx="1871644" cy="893710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3DFD63B2-A96E-2336-4392-F92FB54718C6}"/>
              </a:ext>
            </a:extLst>
          </p:cNvPr>
          <p:cNvSpPr txBox="1"/>
          <p:nvPr/>
        </p:nvSpPr>
        <p:spPr>
          <a:xfrm>
            <a:off x="482389" y="2317821"/>
            <a:ext cx="3373989" cy="338554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French </a:t>
            </a:r>
            <a:r>
              <a:rPr lang="fr-FR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company</a:t>
            </a:r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founded</a:t>
            </a:r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 in 2019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1E9F40AF-AF7B-FF97-6C69-BD2F3428B610}"/>
              </a:ext>
            </a:extLst>
          </p:cNvPr>
          <p:cNvSpPr txBox="1"/>
          <p:nvPr/>
        </p:nvSpPr>
        <p:spPr>
          <a:xfrm>
            <a:off x="482389" y="1471094"/>
            <a:ext cx="4858237" cy="58477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fr-FR" sz="1600" b="1" dirty="0">
                <a:latin typeface="Calibri" panose="020F0502020204030204" pitchFamily="34" charset="0"/>
                <a:cs typeface="Calibri" panose="020F0502020204030204" pitchFamily="34" charset="0"/>
              </a:rPr>
              <a:t>PROTOSTEP, SAS</a:t>
            </a:r>
          </a:p>
          <a:p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32, Boulevard du Port, CS20001, 95015, Cergy-Pontoise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848A4883-90AB-3E32-DD6C-3745BEE70413}"/>
              </a:ext>
            </a:extLst>
          </p:cNvPr>
          <p:cNvSpPr txBox="1"/>
          <p:nvPr/>
        </p:nvSpPr>
        <p:spPr>
          <a:xfrm>
            <a:off x="482389" y="2934149"/>
            <a:ext cx="5004011" cy="584775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fr-FR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Headquarters</a:t>
            </a:r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 in La Turbine (95015, Cergy-Pontoise)</a:t>
            </a:r>
          </a:p>
          <a:p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Main </a:t>
            </a:r>
            <a:r>
              <a:rPr lang="fr-FR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premisses</a:t>
            </a:r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 in Paris-Saclay campus (91120, Palaiseau)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E0EEF77D-5989-E15C-A03A-0B9D15CC03A0}"/>
              </a:ext>
            </a:extLst>
          </p:cNvPr>
          <p:cNvSpPr txBox="1"/>
          <p:nvPr/>
        </p:nvSpPr>
        <p:spPr>
          <a:xfrm>
            <a:off x="482389" y="3801849"/>
            <a:ext cx="2870407" cy="584775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2 </a:t>
            </a:r>
            <a:r>
              <a:rPr lang="fr-FR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Doctors</a:t>
            </a:r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Ph.D</a:t>
            </a:r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. in </a:t>
            </a:r>
            <a:r>
              <a:rPr lang="fr-FR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Physics</a:t>
            </a:r>
            <a:endParaRPr lang="fr-FR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1 </a:t>
            </a:r>
            <a:r>
              <a:rPr lang="fr-FR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Engineer</a:t>
            </a:r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fr-FR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Electrotechnics</a:t>
            </a:r>
            <a:endParaRPr lang="fr-FR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575BEAD6-3268-1F2C-2A07-3FC24DD0E6E7}"/>
              </a:ext>
            </a:extLst>
          </p:cNvPr>
          <p:cNvSpPr txBox="1"/>
          <p:nvPr/>
        </p:nvSpPr>
        <p:spPr>
          <a:xfrm>
            <a:off x="6392864" y="320877"/>
            <a:ext cx="3089525" cy="110799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600" b="1" dirty="0">
                <a:latin typeface="Calibri" panose="020F0502020204030204" pitchFamily="34" charset="0"/>
                <a:cs typeface="Calibri" panose="020F0502020204030204" pitchFamily="34" charset="0"/>
              </a:rPr>
              <a:t>Expertises:</a:t>
            </a:r>
          </a:p>
          <a:p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Fundamental </a:t>
            </a:r>
            <a:r>
              <a:rPr lang="fr-FR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Physics</a:t>
            </a:r>
            <a:endParaRPr lang="fr-FR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Plasma </a:t>
            </a:r>
            <a:r>
              <a:rPr lang="fr-FR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Physics</a:t>
            </a:r>
            <a:endParaRPr lang="fr-FR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CFD, turbulence and </a:t>
            </a:r>
            <a:r>
              <a:rPr lang="fr-FR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shock</a:t>
            </a:r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wave</a:t>
            </a:r>
            <a:endParaRPr lang="fr-FR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BE49DCCE-8BB6-08D9-6474-DFDDB150C01C}"/>
              </a:ext>
            </a:extLst>
          </p:cNvPr>
          <p:cNvSpPr txBox="1"/>
          <p:nvPr/>
        </p:nvSpPr>
        <p:spPr>
          <a:xfrm>
            <a:off x="6392864" y="1632320"/>
            <a:ext cx="3063025" cy="58477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600" b="1" dirty="0">
                <a:latin typeface="Calibri" panose="020F0502020204030204" pitchFamily="34" charset="0"/>
                <a:cs typeface="Calibri" panose="020F0502020204030204" pitchFamily="34" charset="0"/>
              </a:rPr>
              <a:t>On-</a:t>
            </a:r>
            <a:r>
              <a:rPr lang="fr-FR" sz="1600" b="1" dirty="0" err="1">
                <a:latin typeface="Calibri" panose="020F0502020204030204" pitchFamily="34" charset="0"/>
                <a:cs typeface="Calibri" panose="020F0502020204030204" pitchFamily="34" charset="0"/>
              </a:rPr>
              <a:t>going</a:t>
            </a:r>
            <a:r>
              <a:rPr lang="fr-FR" sz="16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600" b="1" dirty="0" err="1">
                <a:latin typeface="Calibri" panose="020F0502020204030204" pitchFamily="34" charset="0"/>
                <a:cs typeface="Calibri" panose="020F0502020204030204" pitchFamily="34" charset="0"/>
              </a:rPr>
              <a:t>developments</a:t>
            </a:r>
            <a:r>
              <a:rPr lang="fr-FR" sz="1600" b="1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Neural Networks </a:t>
            </a:r>
            <a:r>
              <a:rPr lang="fr-FR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based</a:t>
            </a:r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methods</a:t>
            </a:r>
            <a:endParaRPr lang="fr-FR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D87B2EBA-E440-AC5E-3F62-3B735B618F86}"/>
              </a:ext>
            </a:extLst>
          </p:cNvPr>
          <p:cNvSpPr txBox="1"/>
          <p:nvPr/>
        </p:nvSpPr>
        <p:spPr>
          <a:xfrm>
            <a:off x="6392864" y="2419080"/>
            <a:ext cx="3967269" cy="156966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600" b="1" dirty="0">
                <a:latin typeface="Calibri" panose="020F0502020204030204" pitchFamily="34" charset="0"/>
                <a:cs typeface="Calibri" panose="020F0502020204030204" pitchFamily="34" charset="0"/>
              </a:rPr>
              <a:t>Fields of application:</a:t>
            </a:r>
          </a:p>
          <a:p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DC/RF/</a:t>
            </a:r>
            <a:r>
              <a:rPr lang="fr-FR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microwave</a:t>
            </a:r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 plasmas</a:t>
            </a:r>
          </a:p>
          <a:p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Wind/water </a:t>
            </a:r>
            <a:r>
              <a:rPr lang="fr-FR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fluid</a:t>
            </a:r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-structure interactions</a:t>
            </a:r>
          </a:p>
          <a:p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EM/High-voltage environnements</a:t>
            </a:r>
          </a:p>
          <a:p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Structural </a:t>
            </a:r>
            <a:r>
              <a:rPr lang="fr-FR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mechanics</a:t>
            </a:r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 and Fatigue</a:t>
            </a:r>
          </a:p>
          <a:p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Heat </a:t>
            </a:r>
            <a:r>
              <a:rPr lang="fr-FR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transfers</a:t>
            </a:r>
            <a:endParaRPr lang="fr-FR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907286D7-9852-EC90-81E9-3D10D6ED028D}"/>
              </a:ext>
            </a:extLst>
          </p:cNvPr>
          <p:cNvSpPr txBox="1"/>
          <p:nvPr/>
        </p:nvSpPr>
        <p:spPr>
          <a:xfrm>
            <a:off x="6392864" y="4190725"/>
            <a:ext cx="3105881" cy="107721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600" b="1" dirty="0">
                <a:latin typeface="Calibri" panose="020F0502020204030204" pitchFamily="34" charset="0"/>
                <a:cs typeface="Calibri" panose="020F0502020204030204" pitchFamily="34" charset="0"/>
              </a:rPr>
              <a:t>Missions:</a:t>
            </a:r>
          </a:p>
          <a:p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Expertise and </a:t>
            </a:r>
            <a:r>
              <a:rPr lang="fr-FR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Consultancy</a:t>
            </a:r>
            <a:endParaRPr lang="fr-FR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Numerical</a:t>
            </a:r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modelling</a:t>
            </a:r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fr-FR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Study</a:t>
            </a:r>
            <a:endParaRPr lang="fr-FR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Standalone Application</a:t>
            </a:r>
          </a:p>
        </p:txBody>
      </p:sp>
      <p:sp>
        <p:nvSpPr>
          <p:cNvPr id="28" name="Espace réservé du numéro de diapositive 27">
            <a:extLst>
              <a:ext uri="{FF2B5EF4-FFF2-40B4-BE49-F238E27FC236}">
                <a16:creationId xmlns:a16="http://schemas.microsoft.com/office/drawing/2014/main" id="{A84E56B1-EB0E-70A5-8535-A3AFF8FF2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6FB4F-A0A1-4A41-9784-1E45565BD47F}" type="slidenum">
              <a:rPr lang="fr-FR" smtClean="0"/>
              <a:t>2</a:t>
            </a:fld>
            <a:r>
              <a:rPr lang="fr-FR" dirty="0"/>
              <a:t>/21</a:t>
            </a:r>
          </a:p>
        </p:txBody>
      </p:sp>
    </p:spTree>
    <p:extLst>
      <p:ext uri="{BB962C8B-B14F-4D97-AF65-F5344CB8AC3E}">
        <p14:creationId xmlns:p14="http://schemas.microsoft.com/office/powerpoint/2010/main" val="20521956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dessin&#10;&#10;Description générée automatiquement">
            <a:extLst>
              <a:ext uri="{FF2B5EF4-FFF2-40B4-BE49-F238E27FC236}">
                <a16:creationId xmlns:a16="http://schemas.microsoft.com/office/drawing/2014/main" id="{84A3B22B-DDDB-1838-26F9-766968F435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80" y="4746719"/>
            <a:ext cx="2340482" cy="126000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F299B682-2E16-1F00-91EE-234CE9881093}"/>
              </a:ext>
            </a:extLst>
          </p:cNvPr>
          <p:cNvSpPr txBox="1"/>
          <p:nvPr/>
        </p:nvSpPr>
        <p:spPr>
          <a:xfrm>
            <a:off x="198782" y="202334"/>
            <a:ext cx="115082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latin typeface="Calibri" panose="020F0502020204030204" pitchFamily="34" charset="0"/>
                <a:cs typeface="Calibri" panose="020F0502020204030204" pitchFamily="34" charset="0"/>
              </a:rPr>
              <a:t>Conclusions</a:t>
            </a:r>
          </a:p>
        </p:txBody>
      </p:sp>
      <p:pic>
        <p:nvPicPr>
          <p:cNvPr id="4" name="Image 3" descr="Une image contenant capture d’écran, Graphique, conception&#10;&#10;Description générée automatiquement">
            <a:extLst>
              <a:ext uri="{FF2B5EF4-FFF2-40B4-BE49-F238E27FC236}">
                <a16:creationId xmlns:a16="http://schemas.microsoft.com/office/drawing/2014/main" id="{46E3CB0F-09FE-2654-5232-5EB6AE9C12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81" y="6006720"/>
            <a:ext cx="4601920" cy="34795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06A015A0-6BBB-6F76-5707-5DB59CAD054E}"/>
              </a:ext>
            </a:extLst>
          </p:cNvPr>
          <p:cNvSpPr txBox="1"/>
          <p:nvPr/>
        </p:nvSpPr>
        <p:spPr>
          <a:xfrm>
            <a:off x="2828414" y="5482357"/>
            <a:ext cx="622243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Atmospheric Plasma Modelling Applied For Thermal Plasma Assisted Processes</a:t>
            </a:r>
          </a:p>
        </p:txBody>
      </p:sp>
      <p:pic>
        <p:nvPicPr>
          <p:cNvPr id="6" name="Image 5" descr="Une image contenant texte, Police, capture d’écran, Bleu électrique&#10;&#10;Description générée automatiquement">
            <a:extLst>
              <a:ext uri="{FF2B5EF4-FFF2-40B4-BE49-F238E27FC236}">
                <a16:creationId xmlns:a16="http://schemas.microsoft.com/office/drawing/2014/main" id="{F14F8173-9BAA-5E75-1D5F-9088C885B3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1639" y="5180969"/>
            <a:ext cx="1871644" cy="893710"/>
          </a:xfrm>
          <a:prstGeom prst="rect">
            <a:avLst/>
          </a:prstGeom>
        </p:spPr>
      </p:pic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D5E373E-A19A-D416-33B7-6EB94E583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6FB4F-A0A1-4A41-9784-1E45565BD47F}" type="slidenum">
              <a:rPr lang="fr-FR" smtClean="0"/>
              <a:t>20</a:t>
            </a:fld>
            <a:r>
              <a:rPr lang="fr-FR" dirty="0"/>
              <a:t>/21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CEEB12B6-6067-3B4B-0D4D-9F109A58C8DE}"/>
              </a:ext>
            </a:extLst>
          </p:cNvPr>
          <p:cNvSpPr txBox="1"/>
          <p:nvPr/>
        </p:nvSpPr>
        <p:spPr>
          <a:xfrm>
            <a:off x="185980" y="766528"/>
            <a:ext cx="11521005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A fully-coupled microwave plasma model at atmospheric pressure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has been successfully achieved in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Ar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with COMSOL Multiphysics®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Waveguide-to-coaxial coupling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has been recovered in the presence of a cylindrical plasma crossing a rectangular waveguide as expected from the theory of the transmission lines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Skin effect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has been observed as expected from the high-pressure plasma theory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A rise of the gas mixture temperature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has been observed according the thermodynamic properties and the wave-heating due to the electrons in a resistive plasma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3576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dessin&#10;&#10;Description générée automatiquement">
            <a:extLst>
              <a:ext uri="{FF2B5EF4-FFF2-40B4-BE49-F238E27FC236}">
                <a16:creationId xmlns:a16="http://schemas.microsoft.com/office/drawing/2014/main" id="{84A3B22B-DDDB-1838-26F9-766968F435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80" y="4746719"/>
            <a:ext cx="2340482" cy="126000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F299B682-2E16-1F00-91EE-234CE9881093}"/>
              </a:ext>
            </a:extLst>
          </p:cNvPr>
          <p:cNvSpPr txBox="1"/>
          <p:nvPr/>
        </p:nvSpPr>
        <p:spPr>
          <a:xfrm>
            <a:off x="198782" y="202334"/>
            <a:ext cx="115082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latin typeface="Calibri" panose="020F0502020204030204" pitchFamily="34" charset="0"/>
                <a:cs typeface="Calibri" panose="020F0502020204030204" pitchFamily="34" charset="0"/>
              </a:rPr>
              <a:t>Next </a:t>
            </a:r>
            <a:r>
              <a:rPr lang="fr-FR" sz="3200" b="1" dirty="0" err="1">
                <a:latin typeface="Calibri" panose="020F0502020204030204" pitchFamily="34" charset="0"/>
                <a:cs typeface="Calibri" panose="020F0502020204030204" pitchFamily="34" charset="0"/>
              </a:rPr>
              <a:t>steps</a:t>
            </a:r>
            <a:endParaRPr lang="fr-FR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Image 3" descr="Une image contenant capture d’écran, Graphique, conception&#10;&#10;Description générée automatiquement">
            <a:extLst>
              <a:ext uri="{FF2B5EF4-FFF2-40B4-BE49-F238E27FC236}">
                <a16:creationId xmlns:a16="http://schemas.microsoft.com/office/drawing/2014/main" id="{46E3CB0F-09FE-2654-5232-5EB6AE9C12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81" y="6006720"/>
            <a:ext cx="4601920" cy="34795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06A015A0-6BBB-6F76-5707-5DB59CAD054E}"/>
              </a:ext>
            </a:extLst>
          </p:cNvPr>
          <p:cNvSpPr txBox="1"/>
          <p:nvPr/>
        </p:nvSpPr>
        <p:spPr>
          <a:xfrm>
            <a:off x="2828414" y="5482357"/>
            <a:ext cx="622243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Atmospheric Plasma Modelling Applied For Thermal Plasma Assisted Processes</a:t>
            </a:r>
          </a:p>
        </p:txBody>
      </p:sp>
      <p:pic>
        <p:nvPicPr>
          <p:cNvPr id="6" name="Image 5" descr="Une image contenant texte, Police, capture d’écran, Bleu électrique&#10;&#10;Description générée automatiquement">
            <a:extLst>
              <a:ext uri="{FF2B5EF4-FFF2-40B4-BE49-F238E27FC236}">
                <a16:creationId xmlns:a16="http://schemas.microsoft.com/office/drawing/2014/main" id="{F14F8173-9BAA-5E75-1D5F-9088C885B3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1639" y="5180969"/>
            <a:ext cx="1871644" cy="893710"/>
          </a:xfrm>
          <a:prstGeom prst="rect">
            <a:avLst/>
          </a:prstGeom>
        </p:spPr>
      </p:pic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D5E373E-A19A-D416-33B7-6EB94E583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6FB4F-A0A1-4A41-9784-1E45565BD47F}" type="slidenum">
              <a:rPr lang="fr-FR" smtClean="0"/>
              <a:t>21</a:t>
            </a:fld>
            <a:r>
              <a:rPr lang="fr-FR" dirty="0"/>
              <a:t>/21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CEEB12B6-6067-3B4B-0D4D-9F109A58C8DE}"/>
              </a:ext>
            </a:extLst>
          </p:cNvPr>
          <p:cNvSpPr txBox="1"/>
          <p:nvPr/>
        </p:nvSpPr>
        <p:spPr>
          <a:xfrm>
            <a:off x="185980" y="766528"/>
            <a:ext cx="11521005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Next works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will focus on: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The EEDF’s when they are computed from the Boltzmann equation 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The operating conditions and design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The gas flow regime at higher mass flow rates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Other feed gases with more by-products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Heavy-heavy particle collisions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Radiative heat transfers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FA787B73-D0AD-9735-419B-21C4934E93B4}"/>
              </a:ext>
            </a:extLst>
          </p:cNvPr>
          <p:cNvSpPr txBox="1"/>
          <p:nvPr/>
        </p:nvSpPr>
        <p:spPr>
          <a:xfrm>
            <a:off x="185080" y="2912775"/>
            <a:ext cx="115082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err="1">
                <a:latin typeface="Calibri" panose="020F0502020204030204" pitchFamily="34" charset="0"/>
                <a:cs typeface="Calibri" panose="020F0502020204030204" pitchFamily="34" charset="0"/>
              </a:rPr>
              <a:t>Thank</a:t>
            </a:r>
            <a:r>
              <a:rPr lang="fr-FR" sz="32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3200" b="1" dirty="0" err="1">
                <a:latin typeface="Calibri" panose="020F0502020204030204" pitchFamily="34" charset="0"/>
                <a:cs typeface="Calibri" panose="020F0502020204030204" pitchFamily="34" charset="0"/>
              </a:rPr>
              <a:t>you</a:t>
            </a:r>
            <a:r>
              <a:rPr lang="fr-FR" sz="3200" b="1" dirty="0">
                <a:latin typeface="Calibri" panose="020F0502020204030204" pitchFamily="34" charset="0"/>
                <a:cs typeface="Calibri" panose="020F0502020204030204" pitchFamily="34" charset="0"/>
              </a:rPr>
              <a:t> for </a:t>
            </a:r>
            <a:r>
              <a:rPr lang="fr-FR" sz="3200" b="1" dirty="0" err="1">
                <a:latin typeface="Calibri" panose="020F0502020204030204" pitchFamily="34" charset="0"/>
                <a:cs typeface="Calibri" panose="020F0502020204030204" pitchFamily="34" charset="0"/>
              </a:rPr>
              <a:t>your</a:t>
            </a:r>
            <a:r>
              <a:rPr lang="fr-FR" sz="3200" b="1" dirty="0">
                <a:latin typeface="Calibri" panose="020F0502020204030204" pitchFamily="34" charset="0"/>
                <a:cs typeface="Calibri" panose="020F0502020204030204" pitchFamily="34" charset="0"/>
              </a:rPr>
              <a:t> attention</a:t>
            </a:r>
          </a:p>
        </p:txBody>
      </p:sp>
    </p:spTree>
    <p:extLst>
      <p:ext uri="{BB962C8B-B14F-4D97-AF65-F5344CB8AC3E}">
        <p14:creationId xmlns:p14="http://schemas.microsoft.com/office/powerpoint/2010/main" val="1462002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27BD597-31DC-60B8-BEBF-A192E44B359E}"/>
              </a:ext>
            </a:extLst>
          </p:cNvPr>
          <p:cNvSpPr/>
          <p:nvPr/>
        </p:nvSpPr>
        <p:spPr>
          <a:xfrm>
            <a:off x="957943" y="3205163"/>
            <a:ext cx="7415223" cy="132497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 descr="Une image contenant dessin&#10;&#10;Description générée automatiquement">
            <a:extLst>
              <a:ext uri="{FF2B5EF4-FFF2-40B4-BE49-F238E27FC236}">
                <a16:creationId xmlns:a16="http://schemas.microsoft.com/office/drawing/2014/main" id="{84A3B22B-DDDB-1838-26F9-766968F435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80" y="4746719"/>
            <a:ext cx="2340482" cy="126000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F299B682-2E16-1F00-91EE-234CE9881093}"/>
              </a:ext>
            </a:extLst>
          </p:cNvPr>
          <p:cNvSpPr txBox="1"/>
          <p:nvPr/>
        </p:nvSpPr>
        <p:spPr>
          <a:xfrm>
            <a:off x="198782" y="202334"/>
            <a:ext cx="115082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latin typeface="Calibri" panose="020F0502020204030204" pitchFamily="34" charset="0"/>
                <a:cs typeface="Calibri" panose="020F0502020204030204" pitchFamily="34" charset="0"/>
              </a:rPr>
              <a:t>Plasma, the </a:t>
            </a:r>
            <a:r>
              <a:rPr lang="fr-FR" sz="3200" b="1" dirty="0" err="1">
                <a:latin typeface="Calibri" panose="020F0502020204030204" pitchFamily="34" charset="0"/>
                <a:cs typeface="Calibri" panose="020F0502020204030204" pitchFamily="34" charset="0"/>
              </a:rPr>
              <a:t>fourth</a:t>
            </a:r>
            <a:r>
              <a:rPr lang="fr-FR" sz="3200" b="1" dirty="0">
                <a:latin typeface="Calibri" panose="020F0502020204030204" pitchFamily="34" charset="0"/>
                <a:cs typeface="Calibri" panose="020F0502020204030204" pitchFamily="34" charset="0"/>
              </a:rPr>
              <a:t> state of </a:t>
            </a:r>
            <a:r>
              <a:rPr lang="fr-FR" sz="3200" b="1" dirty="0" err="1">
                <a:latin typeface="Calibri" panose="020F0502020204030204" pitchFamily="34" charset="0"/>
                <a:cs typeface="Calibri" panose="020F0502020204030204" pitchFamily="34" charset="0"/>
              </a:rPr>
              <a:t>matter</a:t>
            </a:r>
            <a:endParaRPr lang="fr-FR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Image 3" descr="Une image contenant capture d’écran, Graphique, conception&#10;&#10;Description générée automatiquement">
            <a:extLst>
              <a:ext uri="{FF2B5EF4-FFF2-40B4-BE49-F238E27FC236}">
                <a16:creationId xmlns:a16="http://schemas.microsoft.com/office/drawing/2014/main" id="{46E3CB0F-09FE-2654-5232-5EB6AE9C12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81" y="6006720"/>
            <a:ext cx="4601920" cy="34795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06A015A0-6BBB-6F76-5707-5DB59CAD054E}"/>
              </a:ext>
            </a:extLst>
          </p:cNvPr>
          <p:cNvSpPr txBox="1"/>
          <p:nvPr/>
        </p:nvSpPr>
        <p:spPr>
          <a:xfrm>
            <a:off x="2828414" y="5482357"/>
            <a:ext cx="622243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Atmospheric Plasma Modelling Applied For Thermal Plasma Assisted Processes</a:t>
            </a:r>
          </a:p>
        </p:txBody>
      </p:sp>
      <p:pic>
        <p:nvPicPr>
          <p:cNvPr id="6" name="Image 5" descr="Une image contenant texte, Police, capture d’écran, Bleu électrique&#10;&#10;Description générée automatiquement">
            <a:extLst>
              <a:ext uri="{FF2B5EF4-FFF2-40B4-BE49-F238E27FC236}">
                <a16:creationId xmlns:a16="http://schemas.microsoft.com/office/drawing/2014/main" id="{F14F8173-9BAA-5E75-1D5F-9088C885B3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1639" y="5180969"/>
            <a:ext cx="1871644" cy="893710"/>
          </a:xfrm>
          <a:prstGeom prst="rect">
            <a:avLst/>
          </a:prstGeom>
        </p:spPr>
      </p:pic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D5E373E-A19A-D416-33B7-6EB94E583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6FB4F-A0A1-4A41-9784-1E45565BD47F}" type="slidenum">
              <a:rPr lang="fr-FR" smtClean="0"/>
              <a:t>3</a:t>
            </a:fld>
            <a:r>
              <a:rPr lang="fr-FR" dirty="0"/>
              <a:t>/21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3417035-1881-8E7C-319C-504855E89FA9}"/>
              </a:ext>
            </a:extLst>
          </p:cNvPr>
          <p:cNvSpPr txBox="1"/>
          <p:nvPr/>
        </p:nvSpPr>
        <p:spPr>
          <a:xfrm>
            <a:off x="185980" y="766528"/>
            <a:ext cx="11521005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Rare on Earth at the natural state: aurora borealis, lightning, flame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Most abundant form of ordinary matter in the Universe: stars,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intracluster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medium, intergalactic medium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Plasma contains electrons, ions and neutrals (atoms and molecules)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Plasma can be artificially generated over a wide range of operating conditions: Low-pressure plasma, Atmospheric-pressure plasma, DC discharge, Arc discharge, RF/microwave plasma, …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3 categories of plasma: 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Cold plasmas (low pressure &lt; 1 mbar, ambient temperature ~300 K)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Thermal plasmas (atmospheric pressure, medium temperature ~10</a:t>
            </a:r>
            <a:r>
              <a:rPr lang="en-US" baseline="30000" dirty="0">
                <a:latin typeface="Calibri" panose="020F0502020204030204" pitchFamily="34" charset="0"/>
                <a:cs typeface="Calibri" panose="020F0502020204030204" pitchFamily="34" charset="0"/>
              </a:rPr>
              <a:t>3-4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K)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Fusion plasmas (high pressure ≥ 1 atm, high temperature ~10</a:t>
            </a:r>
            <a:r>
              <a:rPr lang="en-US" baseline="30000" dirty="0"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K)</a:t>
            </a:r>
          </a:p>
        </p:txBody>
      </p:sp>
      <p:sp>
        <p:nvSpPr>
          <p:cNvPr id="9" name="Flèche : bas 8">
            <a:extLst>
              <a:ext uri="{FF2B5EF4-FFF2-40B4-BE49-F238E27FC236}">
                <a16:creationId xmlns:a16="http://schemas.microsoft.com/office/drawing/2014/main" id="{59FC586F-0136-C577-5CB8-FF379ED0251E}"/>
              </a:ext>
            </a:extLst>
          </p:cNvPr>
          <p:cNvSpPr/>
          <p:nvPr/>
        </p:nvSpPr>
        <p:spPr>
          <a:xfrm>
            <a:off x="8613285" y="3566731"/>
            <a:ext cx="344169" cy="584775"/>
          </a:xfrm>
          <a:prstGeom prst="downArrow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796E51F-7671-2254-4E08-FF3687DDF7A7}"/>
              </a:ext>
            </a:extLst>
          </p:cNvPr>
          <p:cNvSpPr txBox="1"/>
          <p:nvPr/>
        </p:nvSpPr>
        <p:spPr>
          <a:xfrm>
            <a:off x="9050847" y="3320509"/>
            <a:ext cx="2241267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more the particle interactions increase, the more the challenges in simulation are met </a:t>
            </a:r>
          </a:p>
        </p:txBody>
      </p:sp>
    </p:spTree>
    <p:extLst>
      <p:ext uri="{BB962C8B-B14F-4D97-AF65-F5344CB8AC3E}">
        <p14:creationId xmlns:p14="http://schemas.microsoft.com/office/powerpoint/2010/main" val="2886413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>
            <a:extLst>
              <a:ext uri="{FF2B5EF4-FFF2-40B4-BE49-F238E27FC236}">
                <a16:creationId xmlns:a16="http://schemas.microsoft.com/office/drawing/2014/main" id="{14CFA494-4494-57A2-AC22-206BA3F8ADE4}"/>
              </a:ext>
            </a:extLst>
          </p:cNvPr>
          <p:cNvSpPr/>
          <p:nvPr/>
        </p:nvSpPr>
        <p:spPr>
          <a:xfrm>
            <a:off x="10399956" y="2456771"/>
            <a:ext cx="541461" cy="190598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 descr="Une image contenant dessin&#10;&#10;Description générée automatiquement">
            <a:extLst>
              <a:ext uri="{FF2B5EF4-FFF2-40B4-BE49-F238E27FC236}">
                <a16:creationId xmlns:a16="http://schemas.microsoft.com/office/drawing/2014/main" id="{84A3B22B-DDDB-1838-26F9-766968F435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80" y="4746719"/>
            <a:ext cx="2340482" cy="126000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F299B682-2E16-1F00-91EE-234CE9881093}"/>
              </a:ext>
            </a:extLst>
          </p:cNvPr>
          <p:cNvSpPr txBox="1"/>
          <p:nvPr/>
        </p:nvSpPr>
        <p:spPr>
          <a:xfrm>
            <a:off x="198782" y="202334"/>
            <a:ext cx="115082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Problem statement</a:t>
            </a:r>
            <a:endParaRPr lang="fr-FR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Image 3" descr="Une image contenant capture d’écran, Graphique, conception&#10;&#10;Description générée automatiquement">
            <a:extLst>
              <a:ext uri="{FF2B5EF4-FFF2-40B4-BE49-F238E27FC236}">
                <a16:creationId xmlns:a16="http://schemas.microsoft.com/office/drawing/2014/main" id="{46E3CB0F-09FE-2654-5232-5EB6AE9C12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81" y="6006720"/>
            <a:ext cx="4601920" cy="34795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06A015A0-6BBB-6F76-5707-5DB59CAD054E}"/>
              </a:ext>
            </a:extLst>
          </p:cNvPr>
          <p:cNvSpPr txBox="1"/>
          <p:nvPr/>
        </p:nvSpPr>
        <p:spPr>
          <a:xfrm>
            <a:off x="2828414" y="5482357"/>
            <a:ext cx="622243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Atmospheric Plasma Modelling Applied For Thermal Plasma Assisted Processes</a:t>
            </a:r>
          </a:p>
        </p:txBody>
      </p:sp>
      <p:pic>
        <p:nvPicPr>
          <p:cNvPr id="6" name="Image 5" descr="Une image contenant texte, Police, capture d’écran, Bleu électrique&#10;&#10;Description générée automatiquement">
            <a:extLst>
              <a:ext uri="{FF2B5EF4-FFF2-40B4-BE49-F238E27FC236}">
                <a16:creationId xmlns:a16="http://schemas.microsoft.com/office/drawing/2014/main" id="{F14F8173-9BAA-5E75-1D5F-9088C885B3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1639" y="5180969"/>
            <a:ext cx="1871644" cy="893710"/>
          </a:xfrm>
          <a:prstGeom prst="rect">
            <a:avLst/>
          </a:prstGeom>
        </p:spPr>
      </p:pic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D5E373E-A19A-D416-33B7-6EB94E583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6FB4F-A0A1-4A41-9784-1E45565BD47F}" type="slidenum">
              <a:rPr lang="fr-FR" smtClean="0"/>
              <a:t>4</a:t>
            </a:fld>
            <a:r>
              <a:rPr lang="fr-FR" dirty="0"/>
              <a:t>/21</a:t>
            </a:r>
          </a:p>
        </p:txBody>
      </p:sp>
      <p:pic>
        <p:nvPicPr>
          <p:cNvPr id="8" name="Image 7" descr="Une image contenant texte, capture d’écran, graphisme&#10;&#10;Description générée automatiquement">
            <a:extLst>
              <a:ext uri="{FF2B5EF4-FFF2-40B4-BE49-F238E27FC236}">
                <a16:creationId xmlns:a16="http://schemas.microsoft.com/office/drawing/2014/main" id="{8DF55A3A-917B-FC08-BA34-2C8D95529B5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45" t="3721" b="47965"/>
          <a:stretch/>
        </p:blipFill>
        <p:spPr>
          <a:xfrm>
            <a:off x="4184979" y="2352726"/>
            <a:ext cx="3509302" cy="2501488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222130DB-975B-D9C0-1B46-4574A6749CFE}"/>
              </a:ext>
            </a:extLst>
          </p:cNvPr>
          <p:cNvSpPr txBox="1"/>
          <p:nvPr/>
        </p:nvSpPr>
        <p:spPr>
          <a:xfrm>
            <a:off x="3599206" y="5819492"/>
            <a:ext cx="622243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800" dirty="0">
                <a:latin typeface="Calibri" panose="020F0502020204030204" pitchFamily="34" charset="0"/>
                <a:cs typeface="Calibri" panose="020F0502020204030204" pitchFamily="34" charset="0"/>
              </a:rPr>
              <a:t>[1] M. Moisan and J. Pelletier, Physique des Plasmas Collisionnels - Application aux décharges haute fréquence, EDP Sciences, 2006</a:t>
            </a:r>
          </a:p>
          <a:p>
            <a:r>
              <a:rPr lang="fr-FR" sz="800" dirty="0"/>
              <a:t>[2] </a:t>
            </a:r>
            <a:r>
              <a:rPr lang="pl-PL" sz="800" dirty="0"/>
              <a:t>B</a:t>
            </a:r>
            <a:r>
              <a:rPr lang="fr-FR" sz="800" dirty="0"/>
              <a:t>.</a:t>
            </a:r>
            <a:r>
              <a:rPr lang="pl-PL" sz="800" dirty="0"/>
              <a:t> H</a:t>
            </a:r>
            <a:r>
              <a:rPr lang="fr-FR" sz="800" dirty="0" err="1"/>
              <a:t>rycak</a:t>
            </a:r>
            <a:r>
              <a:rPr lang="pl-PL" sz="800" dirty="0"/>
              <a:t>, M</a:t>
            </a:r>
            <a:r>
              <a:rPr lang="fr-FR" sz="800" dirty="0"/>
              <a:t>.</a:t>
            </a:r>
            <a:r>
              <a:rPr lang="pl-PL" sz="800" dirty="0"/>
              <a:t> J</a:t>
            </a:r>
            <a:r>
              <a:rPr lang="fr-FR" sz="800" dirty="0" err="1"/>
              <a:t>asinski</a:t>
            </a:r>
            <a:r>
              <a:rPr lang="fr-FR" sz="800" dirty="0"/>
              <a:t> and</a:t>
            </a:r>
            <a:r>
              <a:rPr lang="pl-PL" sz="800" dirty="0"/>
              <a:t> J</a:t>
            </a:r>
            <a:r>
              <a:rPr lang="fr-FR" sz="800" dirty="0"/>
              <a:t>.</a:t>
            </a:r>
            <a:r>
              <a:rPr lang="pl-PL" sz="800" dirty="0"/>
              <a:t> M</a:t>
            </a:r>
            <a:r>
              <a:rPr lang="fr-FR" sz="800" dirty="0" err="1"/>
              <a:t>izeraczyk</a:t>
            </a:r>
            <a:r>
              <a:rPr lang="fr-FR" sz="800" dirty="0"/>
              <a:t>, </a:t>
            </a:r>
            <a:r>
              <a:rPr lang="en-US" sz="800" dirty="0"/>
              <a:t>Tuning characteristics of cylindrical microwave plasma source operated with argon, nitrogen and methane at atmospheric pressure, PRZEGLĄD ELEKTROTECHNICZNY (Electrical Review), ISSN 0033-2097, R. 88 NR 6/2012</a:t>
            </a:r>
            <a:endParaRPr lang="fr-FR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3417035-1881-8E7C-319C-504855E89FA9}"/>
              </a:ext>
            </a:extLst>
          </p:cNvPr>
          <p:cNvSpPr txBox="1"/>
          <p:nvPr/>
        </p:nvSpPr>
        <p:spPr>
          <a:xfrm>
            <a:off x="185980" y="766528"/>
            <a:ext cx="1152100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Microwave plasmas (0.3-300GHz)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are used in industry for various applications such as in microelectronics or decomposition of greenhouse gases</a:t>
            </a: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High-pressure microwave plasmas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are still studied in laboratories since they are experimentally characterized by specific phenomena of contraction or filamentation [1]</a:t>
            </a: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DFF311D5-014B-F10F-BA14-2F606075F105}"/>
              </a:ext>
            </a:extLst>
          </p:cNvPr>
          <p:cNvSpPr txBox="1"/>
          <p:nvPr/>
        </p:nvSpPr>
        <p:spPr>
          <a:xfrm>
            <a:off x="4184979" y="4855356"/>
            <a:ext cx="350930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FIGURE 1. Cylindrical microwave plasma source operated with Argon at atmospheric pressure [2].</a:t>
            </a:r>
            <a:endParaRPr lang="fr-FR" sz="11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4AB91398-AFB1-6C3A-E057-4C1E52FB66C8}"/>
              </a:ext>
            </a:extLst>
          </p:cNvPr>
          <p:cNvCxnSpPr>
            <a:cxnSpLocks/>
          </p:cNvCxnSpPr>
          <p:nvPr/>
        </p:nvCxnSpPr>
        <p:spPr>
          <a:xfrm flipV="1">
            <a:off x="9688443" y="2651642"/>
            <a:ext cx="541461" cy="70981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06E8CC5F-C9F3-EE25-0684-E144DE3AFE1B}"/>
              </a:ext>
            </a:extLst>
          </p:cNvPr>
          <p:cNvCxnSpPr>
            <a:cxnSpLocks/>
          </p:cNvCxnSpPr>
          <p:nvPr/>
        </p:nvCxnSpPr>
        <p:spPr>
          <a:xfrm>
            <a:off x="9688442" y="3422803"/>
            <a:ext cx="541462" cy="32040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02F18D5F-93F2-1F2D-0D00-D53665485440}"/>
              </a:ext>
            </a:extLst>
          </p:cNvPr>
          <p:cNvCxnSpPr>
            <a:cxnSpLocks/>
          </p:cNvCxnSpPr>
          <p:nvPr/>
        </p:nvCxnSpPr>
        <p:spPr>
          <a:xfrm flipV="1">
            <a:off x="9688443" y="3073771"/>
            <a:ext cx="541461" cy="31969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ZoneTexte 28">
            <a:extLst>
              <a:ext uri="{FF2B5EF4-FFF2-40B4-BE49-F238E27FC236}">
                <a16:creationId xmlns:a16="http://schemas.microsoft.com/office/drawing/2014/main" id="{31DD7F5F-530F-DB07-9ED6-E8166BB3D5BB}"/>
              </a:ext>
            </a:extLst>
          </p:cNvPr>
          <p:cNvSpPr txBox="1">
            <a:spLocks/>
          </p:cNvSpPr>
          <p:nvPr/>
        </p:nvSpPr>
        <p:spPr>
          <a:xfrm>
            <a:off x="10399956" y="3536642"/>
            <a:ext cx="6626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latin typeface="Calibri" panose="020F0502020204030204" pitchFamily="34" charset="0"/>
                <a:cs typeface="Calibri" panose="020F0502020204030204" pitchFamily="34" charset="0"/>
              </a:rPr>
              <a:t>Ar</a:t>
            </a:r>
            <a:r>
              <a:rPr lang="fr-FR" sz="2000" b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2FB76F9C-0DF1-4967-2924-9A1BD9A6E8CF}"/>
              </a:ext>
            </a:extLst>
          </p:cNvPr>
          <p:cNvSpPr txBox="1"/>
          <p:nvPr/>
        </p:nvSpPr>
        <p:spPr>
          <a:xfrm>
            <a:off x="10426157" y="2879974"/>
            <a:ext cx="6626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latin typeface="Calibri" panose="020F0502020204030204" pitchFamily="34" charset="0"/>
                <a:cs typeface="Calibri" panose="020F0502020204030204" pitchFamily="34" charset="0"/>
              </a:rPr>
              <a:t>Ar*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E792F7AA-3920-0AA7-753F-02E5A247EB00}"/>
              </a:ext>
            </a:extLst>
          </p:cNvPr>
          <p:cNvSpPr txBox="1"/>
          <p:nvPr/>
        </p:nvSpPr>
        <p:spPr>
          <a:xfrm>
            <a:off x="10426157" y="3939342"/>
            <a:ext cx="6626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fr-FR" sz="2000" b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00723E97-05D2-2C03-13F4-E1EBDA9A8B3A}"/>
              </a:ext>
            </a:extLst>
          </p:cNvPr>
          <p:cNvSpPr txBox="1"/>
          <p:nvPr/>
        </p:nvSpPr>
        <p:spPr>
          <a:xfrm>
            <a:off x="7792406" y="2976780"/>
            <a:ext cx="17979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Energy source</a:t>
            </a:r>
          </a:p>
          <a:p>
            <a:pPr algn="ctr"/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</a:p>
          <a:p>
            <a:pPr algn="ctr"/>
            <a:r>
              <a:rPr lang="fr-FR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 flow</a:t>
            </a:r>
          </a:p>
        </p:txBody>
      </p:sp>
      <p:sp>
        <p:nvSpPr>
          <p:cNvPr id="36" name="Accolade fermante 35">
            <a:extLst>
              <a:ext uri="{FF2B5EF4-FFF2-40B4-BE49-F238E27FC236}">
                <a16:creationId xmlns:a16="http://schemas.microsoft.com/office/drawing/2014/main" id="{0F60E0DB-F5C3-AD15-2780-69FC973D0EBC}"/>
              </a:ext>
            </a:extLst>
          </p:cNvPr>
          <p:cNvSpPr/>
          <p:nvPr/>
        </p:nvSpPr>
        <p:spPr>
          <a:xfrm rot="5400000">
            <a:off x="10603572" y="3838932"/>
            <a:ext cx="307778" cy="135543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C337EA6F-A439-8DD0-3B26-17E16CEEF326}"/>
              </a:ext>
            </a:extLst>
          </p:cNvPr>
          <p:cNvSpPr txBox="1"/>
          <p:nvPr/>
        </p:nvSpPr>
        <p:spPr>
          <a:xfrm>
            <a:off x="10045181" y="4729301"/>
            <a:ext cx="14245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 plasma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14602543-B213-6D6C-0358-854B1885EDFB}"/>
              </a:ext>
            </a:extLst>
          </p:cNvPr>
          <p:cNvSpPr txBox="1"/>
          <p:nvPr/>
        </p:nvSpPr>
        <p:spPr>
          <a:xfrm>
            <a:off x="10426157" y="2456771"/>
            <a:ext cx="6626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latin typeface="Calibri" panose="020F0502020204030204" pitchFamily="34" charset="0"/>
                <a:cs typeface="Calibri" panose="020F0502020204030204" pitchFamily="34" charset="0"/>
              </a:rPr>
              <a:t>Ar</a:t>
            </a:r>
          </a:p>
        </p:txBody>
      </p:sp>
      <p:cxnSp>
        <p:nvCxnSpPr>
          <p:cNvPr id="44" name="Connecteur droit avec flèche 43">
            <a:extLst>
              <a:ext uri="{FF2B5EF4-FFF2-40B4-BE49-F238E27FC236}">
                <a16:creationId xmlns:a16="http://schemas.microsoft.com/office/drawing/2014/main" id="{7708FBC2-5DCB-C2A7-87CC-AA710BBACEC3}"/>
              </a:ext>
            </a:extLst>
          </p:cNvPr>
          <p:cNvCxnSpPr>
            <a:cxnSpLocks/>
          </p:cNvCxnSpPr>
          <p:nvPr/>
        </p:nvCxnSpPr>
        <p:spPr>
          <a:xfrm>
            <a:off x="9688440" y="3455135"/>
            <a:ext cx="541461" cy="70920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2904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 descr="Une image contenant capture d’écran, diagramme, texte, ligne&#10;&#10;Description générée automatiquement">
            <a:extLst>
              <a:ext uri="{FF2B5EF4-FFF2-40B4-BE49-F238E27FC236}">
                <a16:creationId xmlns:a16="http://schemas.microsoft.com/office/drawing/2014/main" id="{3FBD27E9-2C8B-DBDA-F636-454018E823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105" y="3516524"/>
            <a:ext cx="2938138" cy="2031485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43417035-1881-8E7C-319C-504855E89FA9}"/>
              </a:ext>
            </a:extLst>
          </p:cNvPr>
          <p:cNvSpPr txBox="1"/>
          <p:nvPr/>
        </p:nvSpPr>
        <p:spPr>
          <a:xfrm>
            <a:off x="185980" y="766528"/>
            <a:ext cx="11521005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In-Plane Microwave Plasma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- Application ID: 8664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Inductively Coupled Plasma (ICP) Torch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- Application ID: 18125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Coaxial to Waveguide Coupling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- Application ID: 1863</a:t>
            </a:r>
          </a:p>
          <a:p>
            <a:pPr lvl="1"/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6" name="Image 15" descr="Une image contenant capture d’écran, texte, Caractère coloré, Tracé&#10;&#10;Description générée automatiquement">
            <a:extLst>
              <a:ext uri="{FF2B5EF4-FFF2-40B4-BE49-F238E27FC236}">
                <a16:creationId xmlns:a16="http://schemas.microsoft.com/office/drawing/2014/main" id="{12DDD972-8FB4-490A-8610-8E25AAE5C3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688" y="1750933"/>
            <a:ext cx="2938138" cy="2192303"/>
          </a:xfrm>
          <a:prstGeom prst="rect">
            <a:avLst/>
          </a:prstGeom>
        </p:spPr>
      </p:pic>
      <p:pic>
        <p:nvPicPr>
          <p:cNvPr id="5" name="Image 4" descr="Une image contenant dessin&#10;&#10;Description générée automatiquement">
            <a:extLst>
              <a:ext uri="{FF2B5EF4-FFF2-40B4-BE49-F238E27FC236}">
                <a16:creationId xmlns:a16="http://schemas.microsoft.com/office/drawing/2014/main" id="{84A3B22B-DDDB-1838-26F9-766968F435A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80" y="4746719"/>
            <a:ext cx="2340482" cy="126000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F299B682-2E16-1F00-91EE-234CE9881093}"/>
              </a:ext>
            </a:extLst>
          </p:cNvPr>
          <p:cNvSpPr txBox="1"/>
          <p:nvPr/>
        </p:nvSpPr>
        <p:spPr>
          <a:xfrm>
            <a:off x="198782" y="202334"/>
            <a:ext cx="115082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Overview of the existing models</a:t>
            </a:r>
            <a:endParaRPr lang="fr-FR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Image 3" descr="Une image contenant capture d’écran, Graphique, conception&#10;&#10;Description générée automatiquement">
            <a:extLst>
              <a:ext uri="{FF2B5EF4-FFF2-40B4-BE49-F238E27FC236}">
                <a16:creationId xmlns:a16="http://schemas.microsoft.com/office/drawing/2014/main" id="{46E3CB0F-09FE-2654-5232-5EB6AE9C126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81" y="6006720"/>
            <a:ext cx="4601920" cy="34795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06A015A0-6BBB-6F76-5707-5DB59CAD054E}"/>
              </a:ext>
            </a:extLst>
          </p:cNvPr>
          <p:cNvSpPr txBox="1"/>
          <p:nvPr/>
        </p:nvSpPr>
        <p:spPr>
          <a:xfrm>
            <a:off x="2828414" y="5482357"/>
            <a:ext cx="622243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Atmospheric Plasma Modelling Applied For Thermal Plasma Assisted Processes</a:t>
            </a:r>
          </a:p>
        </p:txBody>
      </p:sp>
      <p:pic>
        <p:nvPicPr>
          <p:cNvPr id="6" name="Image 5" descr="Une image contenant texte, Police, capture d’écran, Bleu électrique&#10;&#10;Description générée automatiquement">
            <a:extLst>
              <a:ext uri="{FF2B5EF4-FFF2-40B4-BE49-F238E27FC236}">
                <a16:creationId xmlns:a16="http://schemas.microsoft.com/office/drawing/2014/main" id="{F14F8173-9BAA-5E75-1D5F-9088C885B3C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1639" y="5180969"/>
            <a:ext cx="1871644" cy="893710"/>
          </a:xfrm>
          <a:prstGeom prst="rect">
            <a:avLst/>
          </a:prstGeom>
        </p:spPr>
      </p:pic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D5E373E-A19A-D416-33B7-6EB94E583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6FB4F-A0A1-4A41-9784-1E45565BD47F}" type="slidenum">
              <a:rPr lang="fr-FR" smtClean="0"/>
              <a:t>5</a:t>
            </a:fld>
            <a:r>
              <a:rPr lang="fr-FR" dirty="0"/>
              <a:t>/21</a:t>
            </a:r>
          </a:p>
        </p:txBody>
      </p:sp>
      <p:pic>
        <p:nvPicPr>
          <p:cNvPr id="11" name="Image 10" descr="Une image contenant capture d’écran, texte, diagramme, Caractère coloré&#10;&#10;Description générée automatiquement">
            <a:extLst>
              <a:ext uri="{FF2B5EF4-FFF2-40B4-BE49-F238E27FC236}">
                <a16:creationId xmlns:a16="http://schemas.microsoft.com/office/drawing/2014/main" id="{947B6E75-9868-DF8E-A83E-A89FF858165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4182" y="183949"/>
            <a:ext cx="2782930" cy="2080210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E5D00932-D253-21B4-3F05-DA1EBA5DB405}"/>
              </a:ext>
            </a:extLst>
          </p:cNvPr>
          <p:cNvSpPr txBox="1"/>
          <p:nvPr/>
        </p:nvSpPr>
        <p:spPr>
          <a:xfrm>
            <a:off x="905241" y="1151154"/>
            <a:ext cx="49783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RF module + Plasma module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3AE33C89-E28E-EC9B-C478-40B3CFBC952B}"/>
              </a:ext>
            </a:extLst>
          </p:cNvPr>
          <p:cNvSpPr txBox="1"/>
          <p:nvPr/>
        </p:nvSpPr>
        <p:spPr>
          <a:xfrm>
            <a:off x="909418" y="2543890"/>
            <a:ext cx="77177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AC/DC module + Plasma module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445E912F-0376-3610-FE4E-6210DF5E52C9}"/>
              </a:ext>
            </a:extLst>
          </p:cNvPr>
          <p:cNvSpPr txBox="1"/>
          <p:nvPr/>
        </p:nvSpPr>
        <p:spPr>
          <a:xfrm>
            <a:off x="905242" y="3915721"/>
            <a:ext cx="50343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RF module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E161C457-CE77-E7EF-9A90-492FDFF992D3}"/>
              </a:ext>
            </a:extLst>
          </p:cNvPr>
          <p:cNvSpPr txBox="1"/>
          <p:nvPr/>
        </p:nvSpPr>
        <p:spPr>
          <a:xfrm>
            <a:off x="905241" y="1492284"/>
            <a:ext cx="4978318" cy="338554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fr-FR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valid</a:t>
            </a:r>
            <a:r>
              <a:rPr lang="fr-FR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at </a:t>
            </a:r>
            <a:r>
              <a:rPr lang="fr-FR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low</a:t>
            </a:r>
            <a:r>
              <a:rPr lang="fr-FR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pressure, no </a:t>
            </a:r>
            <a:r>
              <a:rPr lang="fr-FR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increase</a:t>
            </a:r>
            <a:r>
              <a:rPr lang="fr-FR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fr-FR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temperature</a:t>
            </a:r>
            <a:r>
              <a:rPr lang="fr-FR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99872D0-3AF5-B441-9BED-EA071E8E617B}"/>
              </a:ext>
            </a:extLst>
          </p:cNvPr>
          <p:cNvSpPr txBox="1"/>
          <p:nvPr/>
        </p:nvSpPr>
        <p:spPr>
          <a:xfrm>
            <a:off x="905241" y="2884411"/>
            <a:ext cx="7717747" cy="58477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fr-FR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valid</a:t>
            </a:r>
            <a:r>
              <a:rPr lang="fr-FR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at </a:t>
            </a:r>
            <a:r>
              <a:rPr lang="fr-FR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atmospheric</a:t>
            </a:r>
            <a:r>
              <a:rPr lang="fr-FR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pressure </a:t>
            </a:r>
            <a:r>
              <a:rPr lang="fr-FR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fr-FR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 </a:t>
            </a:r>
            <a:r>
              <a:rPr lang="fr-FR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increase</a:t>
            </a:r>
            <a:r>
              <a:rPr lang="fr-FR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fr-FR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temperature</a:t>
            </a:r>
            <a:r>
              <a:rPr lang="fr-FR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no </a:t>
            </a:r>
            <a:r>
              <a:rPr lang="fr-FR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reaction</a:t>
            </a:r>
            <a:r>
              <a:rPr lang="fr-FR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set </a:t>
            </a:r>
            <a:r>
              <a:rPr lang="fr-FR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fr-FR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considered</a:t>
            </a:r>
            <a:r>
              <a:rPr lang="fr-FR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thermodynamic</a:t>
            </a:r>
            <a:r>
              <a:rPr lang="fr-FR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equilibrium</a:t>
            </a:r>
            <a:r>
              <a:rPr lang="fr-FR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vs T </a:t>
            </a:r>
            <a:r>
              <a:rPr lang="fr-FR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fr-FR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assumed</a:t>
            </a:r>
            <a:r>
              <a:rPr lang="fr-FR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for the </a:t>
            </a:r>
            <a:r>
              <a:rPr lang="fr-FR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gas</a:t>
            </a:r>
            <a:r>
              <a:rPr lang="fr-FR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mixture </a:t>
            </a:r>
            <a:r>
              <a:rPr lang="fr-FR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properties</a:t>
            </a:r>
            <a:endParaRPr lang="fr-FR" sz="16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2D4A6168-2A12-6F82-B007-4E4B32A8CB94}"/>
              </a:ext>
            </a:extLst>
          </p:cNvPr>
          <p:cNvSpPr txBox="1"/>
          <p:nvPr/>
        </p:nvSpPr>
        <p:spPr>
          <a:xfrm>
            <a:off x="918493" y="4258514"/>
            <a:ext cx="5034390" cy="338554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fr-FR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waveguide</a:t>
            </a:r>
            <a:r>
              <a:rPr lang="fr-FR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-to-coaxial </a:t>
            </a:r>
            <a:r>
              <a:rPr lang="fr-FR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coupling</a:t>
            </a:r>
            <a:r>
              <a:rPr lang="fr-FR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fr-FR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observed</a:t>
            </a:r>
            <a:r>
              <a:rPr lang="fr-FR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no plasma</a:t>
            </a:r>
          </a:p>
        </p:txBody>
      </p:sp>
    </p:spTree>
    <p:extLst>
      <p:ext uri="{BB962C8B-B14F-4D97-AF65-F5344CB8AC3E}">
        <p14:creationId xmlns:p14="http://schemas.microsoft.com/office/powerpoint/2010/main" val="26375982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ZoneTexte 11">
            <a:extLst>
              <a:ext uri="{FF2B5EF4-FFF2-40B4-BE49-F238E27FC236}">
                <a16:creationId xmlns:a16="http://schemas.microsoft.com/office/drawing/2014/main" id="{43417035-1881-8E7C-319C-504855E89FA9}"/>
              </a:ext>
            </a:extLst>
          </p:cNvPr>
          <p:cNvSpPr txBox="1"/>
          <p:nvPr/>
        </p:nvSpPr>
        <p:spPr>
          <a:xfrm>
            <a:off x="185980" y="766528"/>
            <a:ext cx="11521005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In that context,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a fully-coupled microwave plasma model at atmospheric pressure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with COMSOL Multiphysics® is a necessary step to optimize the development of such a plasma reactor</a:t>
            </a: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u="sng" dirty="0">
                <a:latin typeface="Calibri" panose="020F0502020204030204" pitchFamily="34" charset="0"/>
                <a:cs typeface="Calibri" panose="020F0502020204030204" pitchFamily="34" charset="0"/>
              </a:rPr>
              <a:t>Four blocks of Physics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must be considered to study this problem: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Electromagnetics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for the microwave propagation and plasma interaction – </a:t>
            </a:r>
            <a:r>
              <a:rPr lang="en-US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RF module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fr-FR" b="1" dirty="0">
                <a:latin typeface="Calibri" panose="020F0502020204030204" pitchFamily="34" charset="0"/>
                <a:cs typeface="Calibri" panose="020F0502020204030204" pitchFamily="34" charset="0"/>
              </a:rPr>
              <a:t>Fluid </a:t>
            </a:r>
            <a:r>
              <a:rPr lang="fr-FR" b="1" dirty="0" err="1">
                <a:latin typeface="Calibri" panose="020F0502020204030204" pitchFamily="34" charset="0"/>
                <a:cs typeface="Calibri" panose="020F0502020204030204" pitchFamily="34" charset="0"/>
              </a:rPr>
              <a:t>dynamics</a:t>
            </a:r>
            <a:r>
              <a:rPr lang="fr-FR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for the </a:t>
            </a:r>
            <a:r>
              <a:rPr lang="fr-FR" dirty="0" err="1">
                <a:latin typeface="Calibri" panose="020F0502020204030204" pitchFamily="34" charset="0"/>
                <a:cs typeface="Calibri" panose="020F0502020204030204" pitchFamily="34" charset="0"/>
              </a:rPr>
              <a:t>gas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 mixture flow – </a:t>
            </a:r>
            <a:r>
              <a:rPr lang="fr-FR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CFD module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fr-FR" b="1" dirty="0">
                <a:latin typeface="Calibri" panose="020F0502020204030204" pitchFamily="34" charset="0"/>
                <a:cs typeface="Calibri" panose="020F0502020204030204" pitchFamily="34" charset="0"/>
              </a:rPr>
              <a:t>Heat </a:t>
            </a:r>
            <a:r>
              <a:rPr lang="fr-FR" b="1" dirty="0" err="1">
                <a:latin typeface="Calibri" panose="020F0502020204030204" pitchFamily="34" charset="0"/>
                <a:cs typeface="Calibri" panose="020F0502020204030204" pitchFamily="34" charset="0"/>
              </a:rPr>
              <a:t>transfers</a:t>
            </a:r>
            <a:r>
              <a:rPr lang="fr-FR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for the </a:t>
            </a:r>
            <a:r>
              <a:rPr lang="fr-FR" dirty="0" err="1">
                <a:latin typeface="Calibri" panose="020F0502020204030204" pitchFamily="34" charset="0"/>
                <a:cs typeface="Calibri" panose="020F0502020204030204" pitchFamily="34" charset="0"/>
              </a:rPr>
              <a:t>thermodynamic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>
                <a:latin typeface="Calibri" panose="020F0502020204030204" pitchFamily="34" charset="0"/>
                <a:cs typeface="Calibri" panose="020F0502020204030204" pitchFamily="34" charset="0"/>
              </a:rPr>
              <a:t>equilibrium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fr-FR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Heat </a:t>
            </a:r>
            <a:r>
              <a:rPr lang="fr-FR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transfer</a:t>
            </a:r>
            <a:r>
              <a:rPr lang="fr-FR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module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fr-FR" b="1" dirty="0">
                <a:latin typeface="Calibri" panose="020F0502020204030204" pitchFamily="34" charset="0"/>
                <a:cs typeface="Calibri" panose="020F0502020204030204" pitchFamily="34" charset="0"/>
              </a:rPr>
              <a:t>Plasma </a:t>
            </a:r>
            <a:r>
              <a:rPr lang="fr-FR" b="1" dirty="0" err="1">
                <a:latin typeface="Calibri" panose="020F0502020204030204" pitchFamily="34" charset="0"/>
                <a:cs typeface="Calibri" panose="020F0502020204030204" pitchFamily="34" charset="0"/>
              </a:rPr>
              <a:t>physics</a:t>
            </a:r>
            <a:r>
              <a:rPr lang="fr-FR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for the </a:t>
            </a:r>
            <a:r>
              <a:rPr lang="fr-FR" dirty="0" err="1">
                <a:latin typeface="Calibri" panose="020F0502020204030204" pitchFamily="34" charset="0"/>
                <a:cs typeface="Calibri" panose="020F0502020204030204" pitchFamily="34" charset="0"/>
              </a:rPr>
              <a:t>electron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fr-FR" dirty="0" err="1">
                <a:latin typeface="Calibri" panose="020F0502020204030204" pitchFamily="34" charset="0"/>
                <a:cs typeface="Calibri" panose="020F0502020204030204" pitchFamily="34" charset="0"/>
              </a:rPr>
              <a:t>heavy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 particule production – </a:t>
            </a:r>
            <a:r>
              <a:rPr lang="fr-FR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Plasma module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u="sng" dirty="0">
                <a:latin typeface="Calibri" panose="020F0502020204030204" pitchFamily="34" charset="0"/>
                <a:cs typeface="Calibri" panose="020F0502020204030204" pitchFamily="34" charset="0"/>
              </a:rPr>
              <a:t>expected results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are: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Production of the plasma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Absorption of the microwave (skin effect)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Waveguide-to-coaxial coupling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Increase in the gas temperature</a:t>
            </a:r>
          </a:p>
          <a:p>
            <a:pPr lvl="1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Image 4" descr="Une image contenant dessin&#10;&#10;Description générée automatiquement">
            <a:extLst>
              <a:ext uri="{FF2B5EF4-FFF2-40B4-BE49-F238E27FC236}">
                <a16:creationId xmlns:a16="http://schemas.microsoft.com/office/drawing/2014/main" id="{84A3B22B-DDDB-1838-26F9-766968F435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80" y="4746719"/>
            <a:ext cx="2340482" cy="126000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F299B682-2E16-1F00-91EE-234CE9881093}"/>
              </a:ext>
            </a:extLst>
          </p:cNvPr>
          <p:cNvSpPr txBox="1"/>
          <p:nvPr/>
        </p:nvSpPr>
        <p:spPr>
          <a:xfrm>
            <a:off x="198782" y="202334"/>
            <a:ext cx="115082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latin typeface="Calibri" panose="020F0502020204030204" pitchFamily="34" charset="0"/>
                <a:cs typeface="Calibri" panose="020F0502020204030204" pitchFamily="34" charset="0"/>
              </a:rPr>
              <a:t>Main goals and </a:t>
            </a:r>
            <a:r>
              <a:rPr lang="fr-FR" sz="3200" b="1" dirty="0" err="1">
                <a:latin typeface="Calibri" panose="020F0502020204030204" pitchFamily="34" charset="0"/>
                <a:cs typeface="Calibri" panose="020F0502020204030204" pitchFamily="34" charset="0"/>
              </a:rPr>
              <a:t>expected</a:t>
            </a:r>
            <a:r>
              <a:rPr lang="fr-FR" sz="32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3200" b="1" dirty="0" err="1">
                <a:latin typeface="Calibri" panose="020F0502020204030204" pitchFamily="34" charset="0"/>
                <a:cs typeface="Calibri" panose="020F0502020204030204" pitchFamily="34" charset="0"/>
              </a:rPr>
              <a:t>results</a:t>
            </a:r>
            <a:endParaRPr lang="fr-FR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Image 3" descr="Une image contenant capture d’écran, Graphique, conception&#10;&#10;Description générée automatiquement">
            <a:extLst>
              <a:ext uri="{FF2B5EF4-FFF2-40B4-BE49-F238E27FC236}">
                <a16:creationId xmlns:a16="http://schemas.microsoft.com/office/drawing/2014/main" id="{46E3CB0F-09FE-2654-5232-5EB6AE9C12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81" y="6006720"/>
            <a:ext cx="4601920" cy="34795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06A015A0-6BBB-6F76-5707-5DB59CAD054E}"/>
              </a:ext>
            </a:extLst>
          </p:cNvPr>
          <p:cNvSpPr txBox="1"/>
          <p:nvPr/>
        </p:nvSpPr>
        <p:spPr>
          <a:xfrm>
            <a:off x="2828414" y="5482357"/>
            <a:ext cx="622243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Atmospheric Plasma Modelling Applied For Thermal Plasma Assisted Processes</a:t>
            </a:r>
          </a:p>
        </p:txBody>
      </p:sp>
      <p:pic>
        <p:nvPicPr>
          <p:cNvPr id="6" name="Image 5" descr="Une image contenant texte, Police, capture d’écran, Bleu électrique&#10;&#10;Description générée automatiquement">
            <a:extLst>
              <a:ext uri="{FF2B5EF4-FFF2-40B4-BE49-F238E27FC236}">
                <a16:creationId xmlns:a16="http://schemas.microsoft.com/office/drawing/2014/main" id="{F14F8173-9BAA-5E75-1D5F-9088C885B3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1639" y="5180969"/>
            <a:ext cx="1871644" cy="893710"/>
          </a:xfrm>
          <a:prstGeom prst="rect">
            <a:avLst/>
          </a:prstGeom>
        </p:spPr>
      </p:pic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D5E373E-A19A-D416-33B7-6EB94E583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6FB4F-A0A1-4A41-9784-1E45565BD47F}" type="slidenum">
              <a:rPr lang="fr-FR" smtClean="0"/>
              <a:t>6</a:t>
            </a:fld>
            <a:r>
              <a:rPr lang="fr-FR" dirty="0"/>
              <a:t>/21</a:t>
            </a:r>
          </a:p>
        </p:txBody>
      </p:sp>
    </p:spTree>
    <p:extLst>
      <p:ext uri="{BB962C8B-B14F-4D97-AF65-F5344CB8AC3E}">
        <p14:creationId xmlns:p14="http://schemas.microsoft.com/office/powerpoint/2010/main" val="19018269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ZoneTexte 11">
            <a:extLst>
              <a:ext uri="{FF2B5EF4-FFF2-40B4-BE49-F238E27FC236}">
                <a16:creationId xmlns:a16="http://schemas.microsoft.com/office/drawing/2014/main" id="{43417035-1881-8E7C-319C-504855E89FA9}"/>
              </a:ext>
            </a:extLst>
          </p:cNvPr>
          <p:cNvSpPr txBox="1"/>
          <p:nvPr/>
        </p:nvSpPr>
        <p:spPr>
          <a:xfrm>
            <a:off x="185980" y="766528"/>
            <a:ext cx="11521005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Fluid approach: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Continuum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Transport equations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Assumed Maxwellian EEDF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Limitations: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Reduced electric field: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Electron density: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Debye length: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Gas pressure: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Image 4" descr="Une image contenant dessin&#10;&#10;Description générée automatiquement">
            <a:extLst>
              <a:ext uri="{FF2B5EF4-FFF2-40B4-BE49-F238E27FC236}">
                <a16:creationId xmlns:a16="http://schemas.microsoft.com/office/drawing/2014/main" id="{84A3B22B-DDDB-1838-26F9-766968F435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80" y="4746719"/>
            <a:ext cx="2340482" cy="126000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F299B682-2E16-1F00-91EE-234CE9881093}"/>
              </a:ext>
            </a:extLst>
          </p:cNvPr>
          <p:cNvSpPr txBox="1"/>
          <p:nvPr/>
        </p:nvSpPr>
        <p:spPr>
          <a:xfrm>
            <a:off x="198782" y="202334"/>
            <a:ext cx="115082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latin typeface="Calibri" panose="020F0502020204030204" pitchFamily="34" charset="0"/>
                <a:cs typeface="Calibri" panose="020F0502020204030204" pitchFamily="34" charset="0"/>
              </a:rPr>
              <a:t>Simulation of plasmas: </a:t>
            </a:r>
            <a:r>
              <a:rPr lang="fr-FR" sz="3200" b="1" dirty="0" err="1">
                <a:latin typeface="Calibri" panose="020F0502020204030204" pitchFamily="34" charset="0"/>
                <a:cs typeface="Calibri" panose="020F0502020204030204" pitchFamily="34" charset="0"/>
              </a:rPr>
              <a:t>Numerical</a:t>
            </a:r>
            <a:r>
              <a:rPr lang="fr-FR" sz="32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3200" b="1" dirty="0" err="1">
                <a:latin typeface="Calibri" panose="020F0502020204030204" pitchFamily="34" charset="0"/>
                <a:cs typeface="Calibri" panose="020F0502020204030204" pitchFamily="34" charset="0"/>
              </a:rPr>
              <a:t>assumptions</a:t>
            </a:r>
            <a:r>
              <a:rPr lang="fr-FR" sz="3200" b="1" dirty="0">
                <a:latin typeface="Calibri" panose="020F0502020204030204" pitchFamily="34" charset="0"/>
                <a:cs typeface="Calibri" panose="020F0502020204030204" pitchFamily="34" charset="0"/>
              </a:rPr>
              <a:t> [3]</a:t>
            </a:r>
          </a:p>
        </p:txBody>
      </p:sp>
      <p:pic>
        <p:nvPicPr>
          <p:cNvPr id="4" name="Image 3" descr="Une image contenant capture d’écran, Graphique, conception&#10;&#10;Description générée automatiquement">
            <a:extLst>
              <a:ext uri="{FF2B5EF4-FFF2-40B4-BE49-F238E27FC236}">
                <a16:creationId xmlns:a16="http://schemas.microsoft.com/office/drawing/2014/main" id="{46E3CB0F-09FE-2654-5232-5EB6AE9C12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81" y="6006720"/>
            <a:ext cx="4601920" cy="34795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06A015A0-6BBB-6F76-5707-5DB59CAD054E}"/>
              </a:ext>
            </a:extLst>
          </p:cNvPr>
          <p:cNvSpPr txBox="1"/>
          <p:nvPr/>
        </p:nvSpPr>
        <p:spPr>
          <a:xfrm>
            <a:off x="2828414" y="5482357"/>
            <a:ext cx="622243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Atmospheric Plasma Modelling Applied For Thermal Plasma Assisted Processes</a:t>
            </a:r>
          </a:p>
        </p:txBody>
      </p:sp>
      <p:pic>
        <p:nvPicPr>
          <p:cNvPr id="6" name="Image 5" descr="Une image contenant texte, Police, capture d’écran, Bleu électrique&#10;&#10;Description générée automatiquement">
            <a:extLst>
              <a:ext uri="{FF2B5EF4-FFF2-40B4-BE49-F238E27FC236}">
                <a16:creationId xmlns:a16="http://schemas.microsoft.com/office/drawing/2014/main" id="{F14F8173-9BAA-5E75-1D5F-9088C885B3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1639" y="5180969"/>
            <a:ext cx="1871644" cy="893710"/>
          </a:xfrm>
          <a:prstGeom prst="rect">
            <a:avLst/>
          </a:prstGeom>
        </p:spPr>
      </p:pic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D5E373E-A19A-D416-33B7-6EB94E583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6FB4F-A0A1-4A41-9784-1E45565BD47F}" type="slidenum">
              <a:rPr lang="fr-FR" smtClean="0"/>
              <a:t>7</a:t>
            </a:fld>
            <a:r>
              <a:rPr lang="fr-FR" dirty="0"/>
              <a:t>/21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10FC56D6-D6C8-67CD-1CD7-7A21E7133A90}"/>
                  </a:ext>
                </a:extLst>
              </p:cNvPr>
              <p:cNvSpPr txBox="1"/>
              <p:nvPr/>
            </p:nvSpPr>
            <p:spPr>
              <a:xfrm>
                <a:off x="4085753" y="2292547"/>
                <a:ext cx="1330685" cy="533672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en-US" i="1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dPr>
                            <m:e>
                              <m:r>
                                <a:rPr lang="fr-FR" b="1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𝐄</m:t>
                              </m:r>
                            </m:e>
                          </m:d>
                        </m:num>
                        <m:den>
                          <m:r>
                            <a:rPr lang="fr-FR" i="1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𝑁</m:t>
                          </m:r>
                        </m:den>
                      </m:f>
                      <m:r>
                        <a:rPr lang="fr-FR" i="1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&lt;500 </m:t>
                      </m:r>
                      <m:r>
                        <m:rPr>
                          <m:sty m:val="p"/>
                        </m:rPr>
                        <a:rPr lang="fr-FR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Td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10FC56D6-D6C8-67CD-1CD7-7A21E7133A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5753" y="2292547"/>
                <a:ext cx="1330685" cy="53367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1" name="Groupe 20">
            <a:extLst>
              <a:ext uri="{FF2B5EF4-FFF2-40B4-BE49-F238E27FC236}">
                <a16:creationId xmlns:a16="http://schemas.microsoft.com/office/drawing/2014/main" id="{FD85965E-2825-374D-B3B3-36B0B935FA15}"/>
              </a:ext>
            </a:extLst>
          </p:cNvPr>
          <p:cNvGrpSpPr/>
          <p:nvPr/>
        </p:nvGrpSpPr>
        <p:grpSpPr>
          <a:xfrm>
            <a:off x="6052542" y="1945761"/>
            <a:ext cx="4658011" cy="893710"/>
            <a:chOff x="5768146" y="2010388"/>
            <a:chExt cx="4658011" cy="89371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BAE375C-F921-8428-641D-6847F5A55E74}"/>
                </a:ext>
              </a:extLst>
            </p:cNvPr>
            <p:cNvSpPr/>
            <p:nvPr/>
          </p:nvSpPr>
          <p:spPr>
            <a:xfrm>
              <a:off x="5768146" y="2010388"/>
              <a:ext cx="4658011" cy="89371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ZoneTexte 14">
                  <a:extLst>
                    <a:ext uri="{FF2B5EF4-FFF2-40B4-BE49-F238E27FC236}">
                      <a16:creationId xmlns:a16="http://schemas.microsoft.com/office/drawing/2014/main" id="{7D99B909-7E04-8AC0-6232-0560FFABC6EB}"/>
                    </a:ext>
                  </a:extLst>
                </p:cNvPr>
                <p:cNvSpPr txBox="1"/>
                <p:nvPr/>
              </p:nvSpPr>
              <p:spPr>
                <a:xfrm>
                  <a:off x="6538143" y="2109746"/>
                  <a:ext cx="3411896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fr-FR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mPr>
                          <m:mr>
                            <m:e>
                              <m: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1</m:t>
                              </m:r>
                              <m:r>
                                <a:rPr lang="fr-FR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fr-FR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atm</m:t>
                              </m:r>
                              <m:r>
                                <a:rPr lang="fr-FR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@300</m:t>
                              </m:r>
                              <m:r>
                                <m:rPr>
                                  <m:sty m:val="p"/>
                                </m:rPr>
                                <a:rPr lang="fr-FR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K</m:t>
                              </m:r>
                            </m:e>
                            <m:e>
                              <m: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⇒</m:t>
                              </m:r>
                            </m:e>
                            <m:e>
                              <m:r>
                                <a:rPr lang="fr-FR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𝑁</m:t>
                              </m:r>
                              <m:r>
                                <a:rPr lang="fr-FR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≈</m:t>
                              </m:r>
                              <m:sSup>
                                <m:sSupPr>
                                  <m:ctrlPr>
                                    <a:rPr lang="fr-FR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fr-FR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25</m:t>
                                  </m:r>
                                </m:sup>
                              </m:sSup>
                              <m: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fr-FR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fr-FR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−3</m:t>
                                  </m:r>
                                </m:sup>
                              </m:sSup>
                            </m:e>
                          </m:mr>
                        </m:m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15" name="ZoneTexte 14">
                  <a:extLst>
                    <a:ext uri="{FF2B5EF4-FFF2-40B4-BE49-F238E27FC236}">
                      <a16:creationId xmlns:a16="http://schemas.microsoft.com/office/drawing/2014/main" id="{7D99B909-7E04-8AC0-6232-0560FFABC6E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38143" y="2109746"/>
                  <a:ext cx="3411896" cy="276999"/>
                </a:xfrm>
                <a:prstGeom prst="rect">
                  <a:avLst/>
                </a:prstGeom>
                <a:blipFill>
                  <a:blip r:embed="rId6"/>
                  <a:stretch>
                    <a:fillRect l="-1250" r="-536" b="-23913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ZoneTexte 15">
                  <a:extLst>
                    <a:ext uri="{FF2B5EF4-FFF2-40B4-BE49-F238E27FC236}">
                      <a16:creationId xmlns:a16="http://schemas.microsoft.com/office/drawing/2014/main" id="{DE650E61-6452-F5E4-5192-F8C3F8ED651A}"/>
                    </a:ext>
                  </a:extLst>
                </p:cNvPr>
                <p:cNvSpPr txBox="1"/>
                <p:nvPr/>
              </p:nvSpPr>
              <p:spPr>
                <a:xfrm>
                  <a:off x="5886622" y="2502687"/>
                  <a:ext cx="4392293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fr-FR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mPr>
                          <m:m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1</m:t>
                              </m:r>
                              <m:r>
                                <a:rPr lang="fr-FR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fr-FR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Td</m:t>
                              </m:r>
                              <m:r>
                                <a:rPr lang="fr-FR" i="1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=</m:t>
                              </m:r>
                              <m:sSup>
                                <m:sSup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fr-FR" i="1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−21</m:t>
                                  </m:r>
                                </m:sup>
                              </m:sSup>
                              <m:r>
                                <a:rPr lang="fr-FR" i="1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fr-FR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V</m:t>
                              </m:r>
                              <m:r>
                                <a:rPr lang="fr-FR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.</m:t>
                              </m:r>
                              <m:r>
                                <m:rPr>
                                  <m:sty m:val="p"/>
                                </m:rPr>
                                <a:rPr lang="fr-FR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m</m:t>
                              </m:r>
                              <m:r>
                                <a:rPr lang="fr-FR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²</m:t>
                              </m:r>
                              <m:r>
                                <m:rPr>
                                  <m:nor/>
                                </m:rPr>
                                <a:rPr lang="fr-FR" dirty="0"/>
                                <m:t> </m:t>
                              </m:r>
                            </m:e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⇒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fr-FR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US" i="1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  <a:cs typeface="Calibri" panose="020F0502020204030204" pitchFamily="34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fr-FR" b="1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  <a:cs typeface="Calibri" panose="020F0502020204030204" pitchFamily="34" charset="0"/>
                                        </a:rPr>
                                        <m:t>𝐄</m:t>
                                      </m:r>
                                    </m:e>
                                  </m:d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fr-FR" b="0" i="0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max</m:t>
                                  </m:r>
                                </m:sub>
                              </m:sSub>
                              <m:r>
                                <a:rPr lang="fr-FR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≈</m:t>
                              </m:r>
                              <m:r>
                                <a:rPr lang="fr-FR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5</m:t>
                              </m:r>
                              <m:r>
                                <a:rPr lang="fr-FR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MV</m:t>
                              </m:r>
                              <m:r>
                                <a:rPr lang="fr-FR" b="0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/</m:t>
                              </m:r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m</m:t>
                              </m:r>
                            </m:e>
                          </m:mr>
                        </m:m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16" name="ZoneTexte 15">
                  <a:extLst>
                    <a:ext uri="{FF2B5EF4-FFF2-40B4-BE49-F238E27FC236}">
                      <a16:creationId xmlns:a16="http://schemas.microsoft.com/office/drawing/2014/main" id="{DE650E61-6452-F5E4-5192-F8C3F8ED651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86622" y="2502687"/>
                  <a:ext cx="4392293" cy="276999"/>
                </a:xfrm>
                <a:prstGeom prst="rect">
                  <a:avLst/>
                </a:prstGeom>
                <a:blipFill>
                  <a:blip r:embed="rId7"/>
                  <a:stretch>
                    <a:fillRect l="-832" t="-6667" r="-416" b="-37778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0E41EC7E-CBE9-D386-11D2-72479CF0D67F}"/>
                  </a:ext>
                </a:extLst>
              </p:cNvPr>
              <p:cNvSpPr txBox="1"/>
              <p:nvPr/>
            </p:nvSpPr>
            <p:spPr>
              <a:xfrm>
                <a:off x="4094049" y="3024361"/>
                <a:ext cx="792909" cy="276999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𝑛</m:t>
                          </m:r>
                        </m:e>
                        <m:sub>
                          <m:r>
                            <a:rPr lang="fr-FR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𝑒</m:t>
                          </m:r>
                        </m:sub>
                      </m:sSub>
                      <m:r>
                        <a:rPr lang="en-US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≪</m:t>
                      </m:r>
                      <m:r>
                        <a:rPr lang="fr-FR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𝑁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0E41EC7E-CBE9-D386-11D2-72479CF0D6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4049" y="3024361"/>
                <a:ext cx="792909" cy="276999"/>
              </a:xfrm>
              <a:prstGeom prst="rect">
                <a:avLst/>
              </a:prstGeom>
              <a:blipFill>
                <a:blip r:embed="rId8"/>
                <a:stretch>
                  <a:fillRect l="-4615" r="-6154" b="-1087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27C230D5-653B-6CA8-B07C-25EF5381781F}"/>
                  </a:ext>
                </a:extLst>
              </p:cNvPr>
              <p:cNvSpPr txBox="1"/>
              <p:nvPr/>
            </p:nvSpPr>
            <p:spPr>
              <a:xfrm>
                <a:off x="4086491" y="3582519"/>
                <a:ext cx="762195" cy="276999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𝜆</m:t>
                          </m:r>
                        </m:e>
                        <m:sub>
                          <m:r>
                            <a:rPr lang="fr-FR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𝐷</m:t>
                          </m:r>
                        </m:sub>
                      </m:sSub>
                      <m:r>
                        <a:rPr lang="en-US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≪</m:t>
                      </m:r>
                      <m:r>
                        <a:rPr lang="fr-FR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𝐿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27C230D5-653B-6CA8-B07C-25EF538178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6491" y="3582519"/>
                <a:ext cx="762195" cy="276999"/>
              </a:xfrm>
              <a:prstGeom prst="rect">
                <a:avLst/>
              </a:prstGeom>
              <a:blipFill>
                <a:blip r:embed="rId9"/>
                <a:stretch>
                  <a:fillRect l="-8000" r="-7200" b="-1555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C94364FA-1C19-BD48-300E-74E916001C22}"/>
                  </a:ext>
                </a:extLst>
              </p:cNvPr>
              <p:cNvSpPr txBox="1"/>
              <p:nvPr/>
            </p:nvSpPr>
            <p:spPr>
              <a:xfrm>
                <a:off x="4085753" y="4141615"/>
                <a:ext cx="1543243" cy="276999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𝑝</m:t>
                      </m:r>
                      <m:r>
                        <a:rPr lang="fr-FR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&gt;</m:t>
                      </m:r>
                      <m:sSup>
                        <m:sSupPr>
                          <m:ctrlPr>
                            <a:rPr lang="fr-FR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10</m:t>
                          </m:r>
                        </m:e>
                        <m:sup>
                          <m:r>
                            <a:rPr lang="fr-FR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−3</m:t>
                          </m:r>
                        </m:sup>
                      </m:sSup>
                      <m:r>
                        <a:rPr lang="fr-FR" b="0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b="0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mbar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C94364FA-1C19-BD48-300E-74E916001C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5753" y="4141615"/>
                <a:ext cx="1543243" cy="276999"/>
              </a:xfrm>
              <a:prstGeom prst="rect">
                <a:avLst/>
              </a:prstGeom>
              <a:blipFill>
                <a:blip r:embed="rId10"/>
                <a:stretch>
                  <a:fillRect l="-3557" t="-4348" r="-3953" b="-2391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ZoneTexte 22">
            <a:extLst>
              <a:ext uri="{FF2B5EF4-FFF2-40B4-BE49-F238E27FC236}">
                <a16:creationId xmlns:a16="http://schemas.microsoft.com/office/drawing/2014/main" id="{A67B087D-949E-F91B-7981-0A6C1DEA8EEC}"/>
              </a:ext>
            </a:extLst>
          </p:cNvPr>
          <p:cNvSpPr txBox="1"/>
          <p:nvPr/>
        </p:nvSpPr>
        <p:spPr>
          <a:xfrm>
            <a:off x="5952883" y="2950114"/>
            <a:ext cx="27628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(low degree of ionization)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F9206E86-7BF7-EBAF-A94F-9F6B1B37B7E7}"/>
              </a:ext>
            </a:extLst>
          </p:cNvPr>
          <p:cNvSpPr txBox="1"/>
          <p:nvPr/>
        </p:nvSpPr>
        <p:spPr>
          <a:xfrm>
            <a:off x="5939629" y="3536352"/>
            <a:ext cx="34031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(apparent charge neutrality)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DD586143-E805-343D-D18C-19785D01C6AC}"/>
              </a:ext>
            </a:extLst>
          </p:cNvPr>
          <p:cNvSpPr txBox="1"/>
          <p:nvPr/>
        </p:nvSpPr>
        <p:spPr>
          <a:xfrm>
            <a:off x="2924508" y="5048233"/>
            <a:ext cx="5361866" cy="338554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These assumptions are satisfied in the present case study.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F239BCE6-E13D-8D2E-93EF-8555091A9390}"/>
              </a:ext>
            </a:extLst>
          </p:cNvPr>
          <p:cNvSpPr txBox="1"/>
          <p:nvPr/>
        </p:nvSpPr>
        <p:spPr>
          <a:xfrm>
            <a:off x="3599206" y="5819492"/>
            <a:ext cx="622243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800" dirty="0">
                <a:latin typeface="Calibri" panose="020F0502020204030204" pitchFamily="34" charset="0"/>
                <a:cs typeface="Calibri" panose="020F0502020204030204" pitchFamily="34" charset="0"/>
              </a:rPr>
              <a:t>[3] J. Crompton and L. </a:t>
            </a:r>
            <a:r>
              <a:rPr lang="fr-FR" sz="800" dirty="0" err="1">
                <a:latin typeface="Calibri" panose="020F0502020204030204" pitchFamily="34" charset="0"/>
                <a:cs typeface="Calibri" panose="020F0502020204030204" pitchFamily="34" charset="0"/>
              </a:rPr>
              <a:t>Gritter</a:t>
            </a:r>
            <a:r>
              <a:rPr lang="fr-FR" sz="800" dirty="0">
                <a:latin typeface="Calibri" panose="020F0502020204030204" pitchFamily="34" charset="0"/>
                <a:cs typeface="Calibri" panose="020F0502020204030204" pitchFamily="34" charset="0"/>
              </a:rPr>
              <a:t>, Plasma modeling in COMSOL </a:t>
            </a:r>
            <a:r>
              <a:rPr lang="fr-FR" sz="800" dirty="0" err="1">
                <a:latin typeface="Calibri" panose="020F0502020204030204" pitchFamily="34" charset="0"/>
                <a:cs typeface="Calibri" panose="020F0502020204030204" pitchFamily="34" charset="0"/>
              </a:rPr>
              <a:t>Multiphysics</a:t>
            </a:r>
            <a:r>
              <a:rPr lang="fr-FR" sz="800" dirty="0">
                <a:latin typeface="Calibri" panose="020F0502020204030204" pitchFamily="34" charset="0"/>
                <a:cs typeface="Calibri" panose="020F0502020204030204" pitchFamily="34" charset="0"/>
              </a:rPr>
              <a:t>®, </a:t>
            </a:r>
            <a:r>
              <a:rPr lang="fr-FR" sz="800" dirty="0" err="1">
                <a:latin typeface="Calibri" panose="020F0502020204030204" pitchFamily="34" charset="0"/>
                <a:cs typeface="Calibri" panose="020F0502020204030204" pitchFamily="34" charset="0"/>
              </a:rPr>
              <a:t>AltaSim</a:t>
            </a:r>
            <a:r>
              <a:rPr lang="fr-FR" sz="800" dirty="0">
                <a:latin typeface="Calibri" panose="020F0502020204030204" pitchFamily="34" charset="0"/>
                <a:cs typeface="Calibri" panose="020F0502020204030204" pitchFamily="34" charset="0"/>
              </a:rPr>
              <a:t> Technologies - https://www.comsol.fr/video/modeling-plasmas-in-comsol-multiphysics </a:t>
            </a:r>
          </a:p>
        </p:txBody>
      </p:sp>
    </p:spTree>
    <p:extLst>
      <p:ext uri="{BB962C8B-B14F-4D97-AF65-F5344CB8AC3E}">
        <p14:creationId xmlns:p14="http://schemas.microsoft.com/office/powerpoint/2010/main" val="18349867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Image 37" descr="Une image contenant capture d’écran, texte, noir, Police&#10;&#10;Description générée automatiquement">
            <a:extLst>
              <a:ext uri="{FF2B5EF4-FFF2-40B4-BE49-F238E27FC236}">
                <a16:creationId xmlns:a16="http://schemas.microsoft.com/office/drawing/2014/main" id="{86297470-1DF0-D04D-3593-9599AE3251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913"/>
          <a:stretch/>
        </p:blipFill>
        <p:spPr>
          <a:xfrm>
            <a:off x="6965547" y="1315510"/>
            <a:ext cx="3296053" cy="3423943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43417035-1881-8E7C-319C-504855E89FA9}"/>
              </a:ext>
            </a:extLst>
          </p:cNvPr>
          <p:cNvSpPr txBox="1"/>
          <p:nvPr/>
        </p:nvSpPr>
        <p:spPr>
          <a:xfrm>
            <a:off x="185980" y="766528"/>
            <a:ext cx="115210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Electron density transport [4]: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Image 4" descr="Une image contenant dessin&#10;&#10;Description générée automatiquement">
            <a:extLst>
              <a:ext uri="{FF2B5EF4-FFF2-40B4-BE49-F238E27FC236}">
                <a16:creationId xmlns:a16="http://schemas.microsoft.com/office/drawing/2014/main" id="{84A3B22B-DDDB-1838-26F9-766968F435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80" y="4746719"/>
            <a:ext cx="2340482" cy="126000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F299B682-2E16-1F00-91EE-234CE9881093}"/>
              </a:ext>
            </a:extLst>
          </p:cNvPr>
          <p:cNvSpPr txBox="1"/>
          <p:nvPr/>
        </p:nvSpPr>
        <p:spPr>
          <a:xfrm>
            <a:off x="198782" y="202334"/>
            <a:ext cx="115082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latin typeface="Calibri" panose="020F0502020204030204" pitchFamily="34" charset="0"/>
                <a:cs typeface="Calibri" panose="020F0502020204030204" pitchFamily="34" charset="0"/>
              </a:rPr>
              <a:t>Simulation of plasmas</a:t>
            </a:r>
          </a:p>
        </p:txBody>
      </p:sp>
      <p:pic>
        <p:nvPicPr>
          <p:cNvPr id="4" name="Image 3" descr="Une image contenant capture d’écran, Graphique, conception&#10;&#10;Description générée automatiquement">
            <a:extLst>
              <a:ext uri="{FF2B5EF4-FFF2-40B4-BE49-F238E27FC236}">
                <a16:creationId xmlns:a16="http://schemas.microsoft.com/office/drawing/2014/main" id="{46E3CB0F-09FE-2654-5232-5EB6AE9C12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81" y="6006720"/>
            <a:ext cx="4601920" cy="34795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06A015A0-6BBB-6F76-5707-5DB59CAD054E}"/>
              </a:ext>
            </a:extLst>
          </p:cNvPr>
          <p:cNvSpPr txBox="1"/>
          <p:nvPr/>
        </p:nvSpPr>
        <p:spPr>
          <a:xfrm>
            <a:off x="2828414" y="5482357"/>
            <a:ext cx="622243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Atmospheric Plasma Modelling Applied For Thermal Plasma Assisted Processes</a:t>
            </a:r>
          </a:p>
        </p:txBody>
      </p:sp>
      <p:pic>
        <p:nvPicPr>
          <p:cNvPr id="6" name="Image 5" descr="Une image contenant texte, Police, capture d’écran, Bleu électrique&#10;&#10;Description générée automatiquement">
            <a:extLst>
              <a:ext uri="{FF2B5EF4-FFF2-40B4-BE49-F238E27FC236}">
                <a16:creationId xmlns:a16="http://schemas.microsoft.com/office/drawing/2014/main" id="{F14F8173-9BAA-5E75-1D5F-9088C885B3C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1639" y="5180969"/>
            <a:ext cx="1871644" cy="893710"/>
          </a:xfrm>
          <a:prstGeom prst="rect">
            <a:avLst/>
          </a:prstGeom>
        </p:spPr>
      </p:pic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D5E373E-A19A-D416-33B7-6EB94E583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6FB4F-A0A1-4A41-9784-1E45565BD47F}" type="slidenum">
              <a:rPr lang="fr-FR" smtClean="0"/>
              <a:t>8</a:t>
            </a:fld>
            <a:r>
              <a:rPr lang="fr-FR" dirty="0"/>
              <a:t>/21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FFAEBCEE-D984-33F5-40F3-D13AF3D863BA}"/>
                  </a:ext>
                </a:extLst>
              </p:cNvPr>
              <p:cNvSpPr txBox="1"/>
              <p:nvPr/>
            </p:nvSpPr>
            <p:spPr>
              <a:xfrm>
                <a:off x="659788" y="1139577"/>
                <a:ext cx="4128113" cy="739561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fr-FR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fr-FR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r>
                            <a:rPr lang="fr-FR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fr-FR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fr-FR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b="1" i="1">
                          <a:latin typeface="Cambria Math" panose="02040503050406030204" pitchFamily="18" charset="0"/>
                        </a:rPr>
                        <m:t>𝛁</m:t>
                      </m:r>
                      <m:r>
                        <a:rPr lang="fr-FR">
                          <a:latin typeface="Cambria Math" panose="02040503050406030204" pitchFamily="18" charset="0"/>
                        </a:rPr>
                        <m:t>.</m:t>
                      </m:r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𝚪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fr-FR" b="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limLow>
                        <m:limLowPr>
                          <m:ctrlPr>
                            <a:rPr lang="fr-FR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groupChr>
                            <m:groupChrPr>
                              <m:chr m:val="⏟"/>
                              <m:ctrlPr>
                                <a:rPr lang="fr-FR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groupChrPr>
                            <m:e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</m:e>
                          </m:groupChr>
                        </m:e>
                        <m:lim>
                          <m:r>
                            <m:rPr>
                              <m:sty m:val="p"/>
                            </m:rPr>
                            <a:rPr lang="fr-FR" b="0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Production</m:t>
                          </m:r>
                          <m:r>
                            <a:rPr lang="fr-FR" b="0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fr-FR" b="0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rate</m:t>
                          </m:r>
                        </m:lim>
                      </m:limLow>
                    </m:oMath>
                  </m:oMathPara>
                </a14:m>
                <a:endParaRPr lang="fr-FR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FFAEBCEE-D984-33F5-40F3-D13AF3D863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788" y="1139577"/>
                <a:ext cx="4128113" cy="73956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Ellipse 27">
            <a:extLst>
              <a:ext uri="{FF2B5EF4-FFF2-40B4-BE49-F238E27FC236}">
                <a16:creationId xmlns:a16="http://schemas.microsoft.com/office/drawing/2014/main" id="{1C93D004-426C-8DD8-A7A6-F7E61E415B32}"/>
              </a:ext>
            </a:extLst>
          </p:cNvPr>
          <p:cNvSpPr/>
          <p:nvPr/>
        </p:nvSpPr>
        <p:spPr>
          <a:xfrm>
            <a:off x="8515110" y="4193755"/>
            <a:ext cx="393700" cy="2667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3F15F282-4B41-72DC-1926-95D2C9186519}"/>
              </a:ext>
            </a:extLst>
          </p:cNvPr>
          <p:cNvSpPr/>
          <p:nvPr/>
        </p:nvSpPr>
        <p:spPr>
          <a:xfrm>
            <a:off x="8527810" y="3248366"/>
            <a:ext cx="393700" cy="2667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F1587D5D-F5AC-D1CE-7551-4531C98A8623}"/>
              </a:ext>
            </a:extLst>
          </p:cNvPr>
          <p:cNvSpPr txBox="1"/>
          <p:nvPr/>
        </p:nvSpPr>
        <p:spPr>
          <a:xfrm>
            <a:off x="6967784" y="4702288"/>
            <a:ext cx="31075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Net </a:t>
            </a:r>
            <a:r>
              <a:rPr lang="fr-FR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electron</a:t>
            </a:r>
            <a:r>
              <a:rPr lang="fr-FR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production [5]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8CEE81F7-2460-1AB7-7749-907A7AF4D110}"/>
                  </a:ext>
                </a:extLst>
              </p:cNvPr>
              <p:cNvSpPr txBox="1"/>
              <p:nvPr/>
            </p:nvSpPr>
            <p:spPr>
              <a:xfrm>
                <a:off x="649256" y="3358533"/>
                <a:ext cx="2857871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fr-F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𝑒𝑋</m:t>
                          </m:r>
                        </m:sub>
                      </m:sSub>
                      <m:r>
                        <a:rPr lang="fr-FR" sz="16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=±</m:t>
                      </m:r>
                      <m:sSub>
                        <m:sSubPr>
                          <m:ctrlPr>
                            <a:rPr lang="fr-F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fr-F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sSub>
                        <m:sSubPr>
                          <m:ctrlPr>
                            <a:rPr lang="fr-F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fr-F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</m:sub>
                      </m:sSub>
                      <m:sSub>
                        <m:sSubPr>
                          <m:ctrlPr>
                            <a:rPr lang="fr-F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fr-F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𝑒𝑋</m:t>
                          </m:r>
                        </m:sub>
                      </m:sSub>
                    </m:oMath>
                  </m:oMathPara>
                </a14:m>
                <a:endParaRPr lang="fr-FR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8CEE81F7-2460-1AB7-7749-907A7AF4D1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256" y="3358533"/>
                <a:ext cx="2857871" cy="33855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BA7B06AF-244C-5E8A-5E78-3DF7BC9F4EF2}"/>
                  </a:ext>
                </a:extLst>
              </p:cNvPr>
              <p:cNvSpPr txBox="1"/>
              <p:nvPr/>
            </p:nvSpPr>
            <p:spPr>
              <a:xfrm>
                <a:off x="2741067" y="3217345"/>
                <a:ext cx="4360620" cy="6381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fr-FR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eqArrPr>
                        <m:e>
                          <m:r>
                            <a:rPr lang="fr-FR" sz="16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&amp;</m:t>
                          </m:r>
                          <m:sSub>
                            <m:sSubPr>
                              <m:ctrlPr>
                                <a:rPr lang="fr-F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fr-F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𝑒𝑋</m:t>
                              </m:r>
                            </m:sub>
                          </m:sSub>
                          <m:r>
                            <a:rPr lang="fr-FR" sz="16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nary>
                            <m:naryPr>
                              <m:limLoc m:val="subSup"/>
                              <m:ctrlPr>
                                <a:rPr lang="fr-F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fr-FR" sz="16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fr-FR" sz="16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+∞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fr-FR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fr-FR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𝑒𝑋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fr-FR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fr-FR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𝑢</m:t>
                                      </m:r>
                                    </m:e>
                                    <m:sub>
                                      <m:r>
                                        <a:rPr lang="fr-FR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fr-FR" sz="16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fr-F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sSup>
                                <m:sSupPr>
                                  <m:ctrlPr>
                                    <a:rPr lang="fr-FR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fr-FR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𝑢</m:t>
                                      </m:r>
                                    </m:e>
                                    <m:sub>
                                      <m:r>
                                        <a:rPr lang="fr-FR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fr-FR" sz="1600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fr-F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d>
                                <m:dPr>
                                  <m:ctrlPr>
                                    <a:rPr lang="fr-FR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fr-FR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𝑢</m:t>
                                      </m:r>
                                    </m:e>
                                    <m:sub>
                                      <m:r>
                                        <a:rPr lang="fr-FR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sub>
                                  </m:sSub>
                                </m:e>
                              </m:d>
                              <m:sSub>
                                <m:sSubPr>
                                  <m:ctrlPr>
                                    <a:rPr lang="fr-FR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fr-FR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  <m:r>
                                <a:rPr lang="fr-F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fr-FR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fr-FR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</m:e>
                          </m:nary>
                          <m:r>
                            <a:rPr lang="fr-FR" sz="16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#</m:t>
                          </m:r>
                        </m:e>
                      </m:eqArr>
                    </m:oMath>
                  </m:oMathPara>
                </a14:m>
                <a:endParaRPr lang="fr-FR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BA7B06AF-244C-5E8A-5E78-3DF7BC9F4E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1067" y="3217345"/>
                <a:ext cx="4360620" cy="638123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42B41972-9C9D-708E-2D82-1C7AC096B3B6}"/>
                  </a:ext>
                </a:extLst>
              </p:cNvPr>
              <p:cNvSpPr txBox="1"/>
              <p:nvPr/>
            </p:nvSpPr>
            <p:spPr>
              <a:xfrm>
                <a:off x="2741067" y="3911204"/>
                <a:ext cx="3644667" cy="781689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fr-FR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eqArrPr>
                        <m:e>
                          <m:r>
                            <a:rPr lang="fr-FR" sz="16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&amp;</m:t>
                          </m:r>
                          <m:r>
                            <a:rPr lang="fr-F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fr-F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fr-FR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6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fr-FR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</m:e>
                          </m:d>
                          <m:r>
                            <a:rPr lang="fr-FR" sz="1600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fr-FR" sz="16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fr-FR" sz="16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sSup>
                            <m:sSupPr>
                              <m:ctrlPr>
                                <a:rPr lang="fr-FR" sz="16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fr-FR" sz="16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fr-FR" sz="1600" b="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fr-FR" sz="16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sz="16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𝑚</m:t>
                                          </m:r>
                                        </m:e>
                                        <m:sub>
                                          <m:r>
                                            <a:rPr lang="fr-FR" sz="16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𝑒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fr-FR" sz="1600" b="0" i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r>
                                        <a:rPr lang="fr-FR" sz="1600" b="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𝜋</m:t>
                                      </m:r>
                                      <m:sSub>
                                        <m:sSubPr>
                                          <m:ctrlPr>
                                            <a:rPr lang="fr-FR" sz="16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sz="16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e>
                                        <m:sub>
                                          <m:r>
                                            <a:rPr lang="fr-FR" sz="16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𝐵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fr-FR" sz="16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sz="16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𝑇</m:t>
                                          </m:r>
                                        </m:e>
                                        <m:sub>
                                          <m:r>
                                            <a:rPr lang="fr-FR" sz="16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𝑒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f>
                                <m:fPr>
                                  <m:ctrlPr>
                                    <a:rPr lang="fr-FR" sz="16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1600" b="0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fr-FR" sz="1600" b="0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</m:sSup>
                          <m:func>
                            <m:funcPr>
                              <m:ctrlPr>
                                <a:rPr lang="fr-FR" sz="16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fr-FR" sz="1600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exp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fr-FR" sz="16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1600" b="0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fr-FR" sz="1600" b="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fr-FR" sz="16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sz="16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𝑚</m:t>
                                          </m:r>
                                        </m:e>
                                        <m:sub>
                                          <m:r>
                                            <a:rPr lang="fr-FR" sz="16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𝑒</m:t>
                                          </m:r>
                                        </m:sub>
                                      </m:sSub>
                                      <m:sSup>
                                        <m:sSupPr>
                                          <m:ctrlPr>
                                            <a:rPr lang="fr-FR" sz="16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d>
                                            <m:dPr>
                                              <m:begChr m:val="|"/>
                                              <m:endChr m:val="|"/>
                                              <m:ctrlPr>
                                                <a:rPr lang="fr-FR" sz="1600" b="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fr-FR" sz="1600" i="1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fr-FR" sz="1600" b="1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𝐮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fr-FR" sz="1600" i="1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𝑒</m:t>
                                                  </m:r>
                                                </m:sub>
                                              </m:sSub>
                                            </m:e>
                                          </m:d>
                                        </m:e>
                                        <m:sup>
                                          <m:r>
                                            <a:rPr lang="fr-FR" sz="1600" b="0" i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num>
                                    <m:den>
                                      <m:r>
                                        <a:rPr lang="fr-FR" sz="1600" b="0" i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sSub>
                                        <m:sSubPr>
                                          <m:ctrlPr>
                                            <a:rPr lang="fr-FR" sz="16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sz="16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e>
                                        <m:sub>
                                          <m:r>
                                            <a:rPr lang="fr-FR" sz="16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𝐵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fr-FR" sz="16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sz="16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𝑇</m:t>
                                          </m:r>
                                        </m:e>
                                        <m:sub>
                                          <m:r>
                                            <a:rPr lang="fr-FR" sz="16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𝑒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</m:func>
                          <m:r>
                            <a:rPr lang="fr-FR" sz="1600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#</m:t>
                          </m:r>
                        </m:e>
                      </m:eqArr>
                    </m:oMath>
                  </m:oMathPara>
                </a14:m>
                <a:endParaRPr lang="fr-FR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42B41972-9C9D-708E-2D82-1C7AC096B3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1067" y="3911204"/>
                <a:ext cx="3644667" cy="781689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ZoneTexte 32">
            <a:extLst>
              <a:ext uri="{FF2B5EF4-FFF2-40B4-BE49-F238E27FC236}">
                <a16:creationId xmlns:a16="http://schemas.microsoft.com/office/drawing/2014/main" id="{5B1ACEF4-9CB2-B4EC-9343-E875BBE93FF5}"/>
              </a:ext>
            </a:extLst>
          </p:cNvPr>
          <p:cNvSpPr txBox="1"/>
          <p:nvPr/>
        </p:nvSpPr>
        <p:spPr>
          <a:xfrm>
            <a:off x="4325117" y="4692894"/>
            <a:ext cx="20606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Maxwellian</a:t>
            </a:r>
            <a:r>
              <a:rPr lang="fr-FR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EEDF [1]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E81972E0-20AB-467D-023D-9DDE265BB9D7}"/>
              </a:ext>
            </a:extLst>
          </p:cNvPr>
          <p:cNvSpPr txBox="1"/>
          <p:nvPr/>
        </p:nvSpPr>
        <p:spPr>
          <a:xfrm>
            <a:off x="655085" y="2637376"/>
            <a:ext cx="571478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Convection of electrons due to fluid motion (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) is neglected</a:t>
            </a:r>
          </a:p>
          <a:p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is the electric field driven by the 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Maxwell’s equations</a:t>
            </a:r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9D6B76FD-4BB8-44ED-7265-BC91E434B6E6}"/>
              </a:ext>
            </a:extLst>
          </p:cNvPr>
          <p:cNvSpPr/>
          <p:nvPr/>
        </p:nvSpPr>
        <p:spPr>
          <a:xfrm>
            <a:off x="8222891" y="2270755"/>
            <a:ext cx="393700" cy="2667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ZoneTexte 39">
                <a:extLst>
                  <a:ext uri="{FF2B5EF4-FFF2-40B4-BE49-F238E27FC236}">
                    <a16:creationId xmlns:a16="http://schemas.microsoft.com/office/drawing/2014/main" id="{1BD28B82-EE51-1B50-229A-A5216390422E}"/>
                  </a:ext>
                </a:extLst>
              </p:cNvPr>
              <p:cNvSpPr txBox="1"/>
              <p:nvPr/>
            </p:nvSpPr>
            <p:spPr>
              <a:xfrm>
                <a:off x="659788" y="1991800"/>
                <a:ext cx="4507104" cy="58971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𝚪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fr-FR" b="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limLow>
                        <m:limLowPr>
                          <m:ctrlPr>
                            <a:rPr lang="fr-FR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groupChr>
                            <m:groupChrPr>
                              <m:chr m:val="⏟"/>
                              <m:ctrlPr>
                                <a:rPr lang="fr-FR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groupChrPr>
                            <m:e>
                              <m:d>
                                <m:d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𝜇</m:t>
                                      </m:r>
                                    </m:e>
                                    <m:sub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sub>
                                  </m:sSub>
                                  <m:r>
                                    <a:rPr lang="fr-FR" b="1">
                                      <a:latin typeface="Cambria Math" panose="02040503050406030204" pitchFamily="18" charset="0"/>
                                    </a:rPr>
                                    <m:t>𝐄</m:t>
                                  </m:r>
                                </m:e>
                              </m:d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</m:e>
                          </m:groupChr>
                        </m:e>
                        <m:lim>
                          <m:r>
                            <m:rPr>
                              <m:sty m:val="p"/>
                            </m:rPr>
                            <a:rPr lang="fr-FR" b="0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Convective</m:t>
                          </m:r>
                          <m:r>
                            <a:rPr lang="fr-FR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fr-FR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flux</m:t>
                          </m:r>
                        </m:lim>
                      </m:limLow>
                      <m:r>
                        <a:rPr lang="fr-FR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limLow>
                        <m:limLowPr>
                          <m:ctrlPr>
                            <a:rPr lang="fr-FR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groupChr>
                            <m:groupChrPr>
                              <m:chr m:val="⏟"/>
                              <m:ctrlPr>
                                <a:rPr lang="fr-FR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groupChrPr>
                            <m:e>
                              <m:r>
                                <m:rPr>
                                  <m:sty m:val="p"/>
                                </m:rP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∇</m:t>
                              </m:r>
                              <m:d>
                                <m:d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fr-F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𝐷</m:t>
                                      </m:r>
                                    </m:e>
                                    <m:sub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𝑒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fr-F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𝑒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groupChr>
                        </m:e>
                        <m:lim>
                          <m:r>
                            <m:rPr>
                              <m:sty m:val="p"/>
                            </m:rPr>
                            <a:rPr lang="fr-FR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Diffusive</m:t>
                          </m:r>
                          <m:r>
                            <a:rPr lang="fr-FR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fr-FR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flux</m:t>
                          </m:r>
                        </m:lim>
                      </m:limLow>
                    </m:oMath>
                  </m:oMathPara>
                </a14:m>
                <a:endParaRPr lang="fr-FR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0" name="ZoneTexte 39">
                <a:extLst>
                  <a:ext uri="{FF2B5EF4-FFF2-40B4-BE49-F238E27FC236}">
                    <a16:creationId xmlns:a16="http://schemas.microsoft.com/office/drawing/2014/main" id="{1BD28B82-EE51-1B50-229A-A521639042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788" y="1991800"/>
                <a:ext cx="4507104" cy="589713"/>
              </a:xfrm>
              <a:prstGeom prst="rect">
                <a:avLst/>
              </a:prstGeom>
              <a:blipFill>
                <a:blip r:embed="rId10"/>
                <a:stretch>
                  <a:fillRect b="-312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ZoneTexte 42">
            <a:extLst>
              <a:ext uri="{FF2B5EF4-FFF2-40B4-BE49-F238E27FC236}">
                <a16:creationId xmlns:a16="http://schemas.microsoft.com/office/drawing/2014/main" id="{CEC33F2B-2F39-A855-38A1-471DADAE4AF8}"/>
              </a:ext>
            </a:extLst>
          </p:cNvPr>
          <p:cNvSpPr txBox="1"/>
          <p:nvPr/>
        </p:nvSpPr>
        <p:spPr>
          <a:xfrm>
            <a:off x="3601753" y="1345060"/>
            <a:ext cx="1026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[1/(m</a:t>
            </a:r>
            <a:r>
              <a:rPr lang="fr-FR" sz="16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.s)] 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27B6AD3C-A412-2B86-B1F8-5B53F8FAF6E6}"/>
              </a:ext>
            </a:extLst>
          </p:cNvPr>
          <p:cNvSpPr txBox="1"/>
          <p:nvPr/>
        </p:nvSpPr>
        <p:spPr>
          <a:xfrm>
            <a:off x="4913716" y="2043183"/>
            <a:ext cx="10259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[1/(m</a:t>
            </a:r>
            <a:r>
              <a:rPr lang="fr-FR" sz="16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.s)] </a:t>
            </a:r>
          </a:p>
        </p:txBody>
      </p:sp>
      <p:sp>
        <p:nvSpPr>
          <p:cNvPr id="46" name="Ellipse 45">
            <a:extLst>
              <a:ext uri="{FF2B5EF4-FFF2-40B4-BE49-F238E27FC236}">
                <a16:creationId xmlns:a16="http://schemas.microsoft.com/office/drawing/2014/main" id="{A1DE3DAF-D9F1-CE07-F479-4D62722C8EE1}"/>
              </a:ext>
            </a:extLst>
          </p:cNvPr>
          <p:cNvSpPr/>
          <p:nvPr/>
        </p:nvSpPr>
        <p:spPr>
          <a:xfrm>
            <a:off x="7541597" y="4435588"/>
            <a:ext cx="393700" cy="2667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Ellipse 47">
            <a:extLst>
              <a:ext uri="{FF2B5EF4-FFF2-40B4-BE49-F238E27FC236}">
                <a16:creationId xmlns:a16="http://schemas.microsoft.com/office/drawing/2014/main" id="{3F18C661-5C02-EE54-F835-681D2E2EF80A}"/>
              </a:ext>
            </a:extLst>
          </p:cNvPr>
          <p:cNvSpPr/>
          <p:nvPr/>
        </p:nvSpPr>
        <p:spPr>
          <a:xfrm>
            <a:off x="2404915" y="1272242"/>
            <a:ext cx="763675" cy="33855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Ellipse 48">
            <a:extLst>
              <a:ext uri="{FF2B5EF4-FFF2-40B4-BE49-F238E27FC236}">
                <a16:creationId xmlns:a16="http://schemas.microsoft.com/office/drawing/2014/main" id="{416638D6-1B2F-DAD5-B1C0-5DD17463F3E1}"/>
              </a:ext>
            </a:extLst>
          </p:cNvPr>
          <p:cNvSpPr/>
          <p:nvPr/>
        </p:nvSpPr>
        <p:spPr>
          <a:xfrm>
            <a:off x="550969" y="3330448"/>
            <a:ext cx="1975493" cy="41911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DCF6A9B9-F47D-71D0-2576-A312F80CBB17}"/>
              </a:ext>
            </a:extLst>
          </p:cNvPr>
          <p:cNvSpPr txBox="1"/>
          <p:nvPr/>
        </p:nvSpPr>
        <p:spPr>
          <a:xfrm>
            <a:off x="2924508" y="5048233"/>
            <a:ext cx="5361866" cy="338554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This is how electron density balance is computed.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AF10295-1122-72F6-8456-414985144FE2}"/>
              </a:ext>
            </a:extLst>
          </p:cNvPr>
          <p:cNvSpPr txBox="1"/>
          <p:nvPr/>
        </p:nvSpPr>
        <p:spPr>
          <a:xfrm>
            <a:off x="3599206" y="5819492"/>
            <a:ext cx="622243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800" dirty="0">
                <a:latin typeface="Calibri" panose="020F0502020204030204" pitchFamily="34" charset="0"/>
                <a:cs typeface="Calibri" panose="020F0502020204030204" pitchFamily="34" charset="0"/>
              </a:rPr>
              <a:t>[4] COMSOL Help </a:t>
            </a:r>
            <a:r>
              <a:rPr lang="fr-FR" sz="800" dirty="0" err="1">
                <a:latin typeface="Calibri" panose="020F0502020204030204" pitchFamily="34" charset="0"/>
                <a:cs typeface="Calibri" panose="020F0502020204030204" pitchFamily="34" charset="0"/>
              </a:rPr>
              <a:t>Resources</a:t>
            </a:r>
            <a:r>
              <a:rPr lang="fr-FR" sz="8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Plasma Module &gt; User's Guide &gt; Plasma Interfaces &gt; Plasma Reactors Theory</a:t>
            </a:r>
          </a:p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[5] </a:t>
            </a:r>
            <a:r>
              <a:rPr lang="fr-FR" sz="800" dirty="0">
                <a:latin typeface="Calibri" panose="020F0502020204030204" pitchFamily="34" charset="0"/>
                <a:cs typeface="Calibri" panose="020F0502020204030204" pitchFamily="34" charset="0"/>
              </a:rPr>
              <a:t>W. Zhang, Recherche numérique et expérimentale sur les propriétés de décharge et les caractéristiques de propagation électromagnétique dans les torches à plasma micro-ondes, Toulouse INP, 2019</a:t>
            </a:r>
          </a:p>
        </p:txBody>
      </p:sp>
    </p:spTree>
    <p:extLst>
      <p:ext uri="{BB962C8B-B14F-4D97-AF65-F5344CB8AC3E}">
        <p14:creationId xmlns:p14="http://schemas.microsoft.com/office/powerpoint/2010/main" val="38133382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ZoneTexte 11">
            <a:extLst>
              <a:ext uri="{FF2B5EF4-FFF2-40B4-BE49-F238E27FC236}">
                <a16:creationId xmlns:a16="http://schemas.microsoft.com/office/drawing/2014/main" id="{43417035-1881-8E7C-319C-504855E89FA9}"/>
              </a:ext>
            </a:extLst>
          </p:cNvPr>
          <p:cNvSpPr txBox="1"/>
          <p:nvPr/>
        </p:nvSpPr>
        <p:spPr>
          <a:xfrm>
            <a:off x="185980" y="766528"/>
            <a:ext cx="115210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Electron energy density transport [6]: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Image 4" descr="Une image contenant dessin&#10;&#10;Description générée automatiquement">
            <a:extLst>
              <a:ext uri="{FF2B5EF4-FFF2-40B4-BE49-F238E27FC236}">
                <a16:creationId xmlns:a16="http://schemas.microsoft.com/office/drawing/2014/main" id="{84A3B22B-DDDB-1838-26F9-766968F435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80" y="4746719"/>
            <a:ext cx="2340482" cy="126000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F299B682-2E16-1F00-91EE-234CE9881093}"/>
              </a:ext>
            </a:extLst>
          </p:cNvPr>
          <p:cNvSpPr txBox="1"/>
          <p:nvPr/>
        </p:nvSpPr>
        <p:spPr>
          <a:xfrm>
            <a:off x="198782" y="202334"/>
            <a:ext cx="115082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latin typeface="Calibri" panose="020F0502020204030204" pitchFamily="34" charset="0"/>
                <a:cs typeface="Calibri" panose="020F0502020204030204" pitchFamily="34" charset="0"/>
              </a:rPr>
              <a:t>Simulation of plasmas</a:t>
            </a:r>
          </a:p>
        </p:txBody>
      </p:sp>
      <p:pic>
        <p:nvPicPr>
          <p:cNvPr id="4" name="Image 3" descr="Une image contenant capture d’écran, Graphique, conception&#10;&#10;Description générée automatiquement">
            <a:extLst>
              <a:ext uri="{FF2B5EF4-FFF2-40B4-BE49-F238E27FC236}">
                <a16:creationId xmlns:a16="http://schemas.microsoft.com/office/drawing/2014/main" id="{46E3CB0F-09FE-2654-5232-5EB6AE9C12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81" y="6006720"/>
            <a:ext cx="4601920" cy="34795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06A015A0-6BBB-6F76-5707-5DB59CAD054E}"/>
              </a:ext>
            </a:extLst>
          </p:cNvPr>
          <p:cNvSpPr txBox="1"/>
          <p:nvPr/>
        </p:nvSpPr>
        <p:spPr>
          <a:xfrm>
            <a:off x="2828414" y="5482357"/>
            <a:ext cx="622243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Atmospheric Plasma Modelling Applied For Thermal Plasma Assisted Processes</a:t>
            </a:r>
          </a:p>
        </p:txBody>
      </p:sp>
      <p:pic>
        <p:nvPicPr>
          <p:cNvPr id="6" name="Image 5" descr="Une image contenant texte, Police, capture d’écran, Bleu électrique&#10;&#10;Description générée automatiquement">
            <a:extLst>
              <a:ext uri="{FF2B5EF4-FFF2-40B4-BE49-F238E27FC236}">
                <a16:creationId xmlns:a16="http://schemas.microsoft.com/office/drawing/2014/main" id="{F14F8173-9BAA-5E75-1D5F-9088C885B3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1639" y="5180969"/>
            <a:ext cx="1871644" cy="893710"/>
          </a:xfrm>
          <a:prstGeom prst="rect">
            <a:avLst/>
          </a:prstGeom>
        </p:spPr>
      </p:pic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D5E373E-A19A-D416-33B7-6EB94E583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6FB4F-A0A1-4A41-9784-1E45565BD47F}" type="slidenum">
              <a:rPr lang="fr-FR" smtClean="0"/>
              <a:t>9</a:t>
            </a:fld>
            <a:r>
              <a:rPr lang="fr-FR" dirty="0"/>
              <a:t>/21</a:t>
            </a:r>
          </a:p>
        </p:txBody>
      </p:sp>
      <p:pic>
        <p:nvPicPr>
          <p:cNvPr id="17" name="Image 16" descr="Une image contenant capture d’écran, texte, noir, Police&#10;&#10;Description générée automatiquement">
            <a:extLst>
              <a:ext uri="{FF2B5EF4-FFF2-40B4-BE49-F238E27FC236}">
                <a16:creationId xmlns:a16="http://schemas.microsoft.com/office/drawing/2014/main" id="{A52EB35F-AC8A-9A36-272C-85050DB7DF6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5547" y="1315510"/>
            <a:ext cx="4509761" cy="342394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1" name="ZoneTexte 40">
                <a:extLst>
                  <a:ext uri="{FF2B5EF4-FFF2-40B4-BE49-F238E27FC236}">
                    <a16:creationId xmlns:a16="http://schemas.microsoft.com/office/drawing/2014/main" id="{BF31DA96-247C-11CF-0464-84C75017C61E}"/>
                  </a:ext>
                </a:extLst>
              </p:cNvPr>
              <p:cNvSpPr txBox="1"/>
              <p:nvPr/>
            </p:nvSpPr>
            <p:spPr>
              <a:xfrm>
                <a:off x="659788" y="1135860"/>
                <a:ext cx="5542230" cy="978025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fr-FR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fr-FR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sub>
                          </m:sSub>
                        </m:num>
                        <m:den>
                          <m:r>
                            <a:rPr lang="fr-FR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fr-FR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fr-FR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b="1" i="1">
                          <a:latin typeface="Cambria Math" panose="02040503050406030204" pitchFamily="18" charset="0"/>
                        </a:rPr>
                        <m:t>𝛁</m:t>
                      </m:r>
                      <m:r>
                        <a:rPr lang="fr-FR">
                          <a:latin typeface="Cambria Math" panose="02040503050406030204" pitchFamily="18" charset="0"/>
                        </a:rPr>
                        <m:t>.</m:t>
                      </m:r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b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𝚪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sub>
                      </m:sSub>
                      <m:r>
                        <a:rPr lang="fr-FR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𝐄</m:t>
                      </m:r>
                      <m:r>
                        <a:rPr lang="fr-FR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b="1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𝚪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sub>
                      </m:sSub>
                      <m:r>
                        <a:rPr lang="fr-FR" b="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limLow>
                        <m:limLow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groupChr>
                            <m:groupChrPr>
                              <m:chr m:val="⏟"/>
                              <m:ctrlPr>
                                <a:rPr lang="fr-FR" i="1" smtClean="0">
                                  <a:latin typeface="Cambria Math" panose="02040503050406030204" pitchFamily="18" charset="0"/>
                                </a:rPr>
                              </m:ctrlPr>
                            </m:groupChrPr>
                            <m:e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𝑒𝑛</m:t>
                                  </m:r>
                                </m:sub>
                              </m:sSub>
                            </m:e>
                          </m:groupChr>
                        </m:e>
                        <m:lim>
                          <m:eqArr>
                            <m:eqArrPr>
                              <m:ctrlPr>
                                <a:rPr lang="en-US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E</m:t>
                              </m:r>
                              <m:r>
                                <m:rPr>
                                  <m:sty m:val="p"/>
                                </m:rPr>
                                <a:rPr lang="en-US" i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nergy</m:t>
                              </m:r>
                              <m:r>
                                <a:rPr lang="en-US" i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i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loss</m:t>
                              </m:r>
                              <m:r>
                                <a:rPr lang="en-US" i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m:rPr>
                                  <m:sty m:val="p"/>
                                </m:rPr>
                                <a:rPr lang="en-US" i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gain</m:t>
                              </m:r>
                              <m:r>
                                <a:rPr lang="en-US" i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  <m:e>
                              <m:r>
                                <a:rPr lang="fr-FR" b="0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n-US" i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inelastic</m:t>
                              </m:r>
                              <m:r>
                                <a:rPr lang="en-US" i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i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collisions</m:t>
                              </m:r>
                              <m:r>
                                <a:rPr lang="fr-FR" b="0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eqArr>
                        </m:lim>
                      </m:limLow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𝑄</m:t>
                      </m:r>
                    </m:oMath>
                  </m:oMathPara>
                </a14:m>
                <a:endParaRPr lang="fr-FR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1" name="ZoneTexte 40">
                <a:extLst>
                  <a:ext uri="{FF2B5EF4-FFF2-40B4-BE49-F238E27FC236}">
                    <a16:creationId xmlns:a16="http://schemas.microsoft.com/office/drawing/2014/main" id="{BF31DA96-247C-11CF-0464-84C75017C6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788" y="1135860"/>
                <a:ext cx="5542230" cy="97802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ZoneTexte 18">
            <a:extLst>
              <a:ext uri="{FF2B5EF4-FFF2-40B4-BE49-F238E27FC236}">
                <a16:creationId xmlns:a16="http://schemas.microsoft.com/office/drawing/2014/main" id="{0D1AA129-6237-F207-7456-69615B436BE5}"/>
              </a:ext>
            </a:extLst>
          </p:cNvPr>
          <p:cNvSpPr txBox="1"/>
          <p:nvPr/>
        </p:nvSpPr>
        <p:spPr>
          <a:xfrm>
            <a:off x="6967784" y="4702288"/>
            <a:ext cx="45075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Electron </a:t>
            </a:r>
            <a:r>
              <a:rPr lang="fr-FR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energy</a:t>
            </a:r>
            <a:r>
              <a:rPr lang="fr-FR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transfers</a:t>
            </a:r>
            <a:r>
              <a:rPr lang="fr-FR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[5]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A9D2A6AA-DF7C-9B50-4397-97C6F504D081}"/>
                  </a:ext>
                </a:extLst>
              </p:cNvPr>
              <p:cNvSpPr txBox="1"/>
              <p:nvPr/>
            </p:nvSpPr>
            <p:spPr>
              <a:xfrm>
                <a:off x="659788" y="2190580"/>
                <a:ext cx="450710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𝚪</m:t>
                        </m:r>
                      </m:e>
                      <m:sub>
                        <m:r>
                          <a:rPr lang="fr-F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sub>
                    </m:sSub>
                    <m:r>
                      <a:rPr lang="fr-FR" b="0" i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sub>
                        </m:sSub>
                        <m:r>
                          <a:rPr lang="fr-FR" b="1">
                            <a:latin typeface="Cambria Math" panose="02040503050406030204" pitchFamily="18" charset="0"/>
                          </a:rPr>
                          <m:t>𝐄</m:t>
                        </m:r>
                      </m:e>
                    </m:d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sub>
                    </m:sSub>
                    <m:r>
                      <a:rPr lang="fr-FR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fr-FR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∇</m:t>
                    </m:r>
                    <m:d>
                      <m:dPr>
                        <m:ctrlPr>
                          <a:rPr lang="fr-F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sub>
                        </m:sSub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sub>
                        </m:sSub>
                      </m:e>
                    </m:d>
                  </m:oMath>
                </a14:m>
                <a:endParaRPr lang="fr-FR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A9D2A6AA-DF7C-9B50-4397-97C6F504D0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788" y="2190580"/>
                <a:ext cx="4507104" cy="369332"/>
              </a:xfrm>
              <a:prstGeom prst="rect">
                <a:avLst/>
              </a:prstGeom>
              <a:blipFill>
                <a:blip r:embed="rId7"/>
                <a:stretch>
                  <a:fillRect b="-327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ZoneTexte 22">
            <a:extLst>
              <a:ext uri="{FF2B5EF4-FFF2-40B4-BE49-F238E27FC236}">
                <a16:creationId xmlns:a16="http://schemas.microsoft.com/office/drawing/2014/main" id="{670C5A5E-5837-F3EE-9CA3-04F55193D052}"/>
              </a:ext>
            </a:extLst>
          </p:cNvPr>
          <p:cNvSpPr txBox="1"/>
          <p:nvPr/>
        </p:nvSpPr>
        <p:spPr>
          <a:xfrm>
            <a:off x="655084" y="2637376"/>
            <a:ext cx="620052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Convection of electrons due to fluid motion (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) is neglected</a:t>
            </a:r>
          </a:p>
          <a:p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is the electric field driven by the 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Maxwell’s equations</a:t>
            </a:r>
          </a:p>
          <a:p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Q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is a</a:t>
            </a:r>
            <a:r>
              <a:rPr lang="fr-FR" sz="1600" dirty="0"/>
              <a:t>n </a:t>
            </a:r>
            <a:r>
              <a:rPr lang="fr-FR" sz="1600" dirty="0" err="1"/>
              <a:t>external</a:t>
            </a:r>
            <a:r>
              <a:rPr lang="fr-FR" sz="1600" dirty="0"/>
              <a:t> </a:t>
            </a:r>
            <a:r>
              <a:rPr lang="fr-FR" sz="1600" dirty="0" err="1"/>
              <a:t>heat</a:t>
            </a:r>
            <a:r>
              <a:rPr lang="fr-FR" sz="1600" dirty="0"/>
              <a:t> source </a:t>
            </a:r>
            <a:r>
              <a:rPr lang="fr-FR" sz="1600" dirty="0" err="1"/>
              <a:t>driven</a:t>
            </a:r>
            <a:r>
              <a:rPr lang="fr-FR" sz="1600" dirty="0"/>
              <a:t>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by the 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Electron heat source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A08FF53A-FA2E-5DFE-20B0-3537DB6EB79F}"/>
                  </a:ext>
                </a:extLst>
              </p:cNvPr>
              <p:cNvSpPr txBox="1"/>
              <p:nvPr/>
            </p:nvSpPr>
            <p:spPr>
              <a:xfrm>
                <a:off x="1356221" y="3603718"/>
                <a:ext cx="3321796" cy="649665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fr-FR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eqArrPr>
                        <m:e>
                          <m:r>
                            <a:rPr lang="fr-FR" sz="16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&amp;</m:t>
                          </m:r>
                          <m: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  <m:r>
                            <a:rPr lang="fr-FR" sz="16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fr-F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sz="16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fr-FR" sz="16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fr-FR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ℜ</m:t>
                          </m:r>
                          <m:d>
                            <m:dPr>
                              <m:ctrlPr>
                                <a:rPr lang="fr-F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1600" b="1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𝐣</m:t>
                              </m:r>
                              <m:r>
                                <a:rPr lang="fr-FR" sz="1600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sSup>
                                <m:sSupPr>
                                  <m:ctrlPr>
                                    <a:rPr lang="fr-FR" sz="1600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z="1600" b="1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𝐄</m:t>
                                  </m:r>
                                </m:e>
                                <m:sup>
                                  <m:r>
                                    <a:rPr lang="fr-FR" sz="1600" b="0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</m:d>
                          <m:r>
                            <a:rPr lang="fr-FR" sz="1600" b="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#</m:t>
                          </m:r>
                          <m: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fr-FR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b>
                                <m:sSubPr>
                                  <m:ctrlP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</m:den>
                          </m:f>
                          <m:f>
                            <m:fPr>
                              <m:ctrlPr>
                                <a:rPr lang="fr-FR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</m:sSub>
                            </m:num>
                            <m:den>
                              <m:sSup>
                                <m:sSupPr>
                                  <m:ctrlP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𝜈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p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f>
                            <m:fPr>
                              <m:ctrlPr>
                                <a:rPr lang="fr-FR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eqArr>
                    </m:oMath>
                  </m:oMathPara>
                </a14:m>
                <a:endParaRPr lang="fr-FR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A08FF53A-FA2E-5DFE-20B0-3537DB6EB7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6221" y="3603718"/>
                <a:ext cx="3321796" cy="64966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ZoneTexte 25">
            <a:extLst>
              <a:ext uri="{FF2B5EF4-FFF2-40B4-BE49-F238E27FC236}">
                <a16:creationId xmlns:a16="http://schemas.microsoft.com/office/drawing/2014/main" id="{1814572B-204B-9B7B-196B-ADBFB5897ABD}"/>
              </a:ext>
            </a:extLst>
          </p:cNvPr>
          <p:cNvSpPr txBox="1"/>
          <p:nvPr/>
        </p:nvSpPr>
        <p:spPr>
          <a:xfrm>
            <a:off x="1951730" y="4270865"/>
            <a:ext cx="27262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Heat source for the </a:t>
            </a:r>
            <a:r>
              <a:rPr lang="fr-FR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electrons</a:t>
            </a:r>
            <a:endParaRPr lang="fr-FR" sz="16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r"/>
            <a:r>
              <a:rPr lang="fr-FR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fr-FR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absorbed</a:t>
            </a:r>
            <a:r>
              <a:rPr lang="fr-FR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power </a:t>
            </a:r>
            <a:r>
              <a:rPr lang="fr-FR" sz="16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density</a:t>
            </a:r>
            <a:r>
              <a:rPr lang="fr-FR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[1])</a:t>
            </a:r>
            <a:endParaRPr lang="fr-FR" sz="1600" baseline="300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432083E1-03DD-6CDE-566D-354394621633}"/>
              </a:ext>
            </a:extLst>
          </p:cNvPr>
          <p:cNvSpPr txBox="1"/>
          <p:nvPr/>
        </p:nvSpPr>
        <p:spPr>
          <a:xfrm>
            <a:off x="5063822" y="1330682"/>
            <a:ext cx="8826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[W/m</a:t>
            </a:r>
            <a:r>
              <a:rPr lang="fr-FR" sz="16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] 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A61BED58-63A3-B92F-CD73-9648AC2F6A0D}"/>
              </a:ext>
            </a:extLst>
          </p:cNvPr>
          <p:cNvSpPr txBox="1"/>
          <p:nvPr/>
        </p:nvSpPr>
        <p:spPr>
          <a:xfrm>
            <a:off x="4083161" y="2228570"/>
            <a:ext cx="8826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[W/m</a:t>
            </a:r>
            <a:r>
              <a:rPr lang="fr-FR" sz="16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] </a:t>
            </a:r>
          </a:p>
        </p:txBody>
      </p:sp>
      <p:sp>
        <p:nvSpPr>
          <p:cNvPr id="44" name="Ellipse 43">
            <a:extLst>
              <a:ext uri="{FF2B5EF4-FFF2-40B4-BE49-F238E27FC236}">
                <a16:creationId xmlns:a16="http://schemas.microsoft.com/office/drawing/2014/main" id="{86DC6FBB-5413-6479-88CB-BA0967F8517C}"/>
              </a:ext>
            </a:extLst>
          </p:cNvPr>
          <p:cNvSpPr/>
          <p:nvPr/>
        </p:nvSpPr>
        <p:spPr>
          <a:xfrm>
            <a:off x="10455800" y="1268736"/>
            <a:ext cx="763675" cy="33855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Ellipse 44">
            <a:extLst>
              <a:ext uri="{FF2B5EF4-FFF2-40B4-BE49-F238E27FC236}">
                <a16:creationId xmlns:a16="http://schemas.microsoft.com/office/drawing/2014/main" id="{A77EC047-C13F-56AB-3AAA-A2FE1773DFC2}"/>
              </a:ext>
            </a:extLst>
          </p:cNvPr>
          <p:cNvSpPr/>
          <p:nvPr/>
        </p:nvSpPr>
        <p:spPr>
          <a:xfrm>
            <a:off x="3253243" y="1286318"/>
            <a:ext cx="763675" cy="33855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597ED3F2-8940-F877-60EC-E308644D100B}"/>
              </a:ext>
            </a:extLst>
          </p:cNvPr>
          <p:cNvSpPr txBox="1"/>
          <p:nvPr/>
        </p:nvSpPr>
        <p:spPr>
          <a:xfrm>
            <a:off x="2924508" y="5048233"/>
            <a:ext cx="5361866" cy="338554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This is how microwave power is transferred to the electrons.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273B4CB-B44F-8056-175C-1BDDD1114248}"/>
              </a:ext>
            </a:extLst>
          </p:cNvPr>
          <p:cNvSpPr txBox="1"/>
          <p:nvPr/>
        </p:nvSpPr>
        <p:spPr>
          <a:xfrm>
            <a:off x="3599206" y="5819492"/>
            <a:ext cx="622243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800" dirty="0">
                <a:latin typeface="Calibri" panose="020F0502020204030204" pitchFamily="34" charset="0"/>
                <a:cs typeface="Calibri" panose="020F0502020204030204" pitchFamily="34" charset="0"/>
              </a:rPr>
              <a:t>[6] COMSOL Help </a:t>
            </a:r>
            <a:r>
              <a:rPr lang="fr-FR" sz="800" dirty="0" err="1">
                <a:latin typeface="Calibri" panose="020F0502020204030204" pitchFamily="34" charset="0"/>
                <a:cs typeface="Calibri" panose="020F0502020204030204" pitchFamily="34" charset="0"/>
              </a:rPr>
              <a:t>Resources</a:t>
            </a:r>
            <a:r>
              <a:rPr lang="fr-FR" sz="8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Plasma Module &gt; User's Guide &gt; The Drift Diffusion Interface &gt; Theory for the Drift Diffusion Interface &gt; Electron Transport Theory</a:t>
            </a:r>
            <a:endParaRPr lang="fr-FR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585637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1866</TotalTime>
  <Words>1895</Words>
  <Application>Microsoft Office PowerPoint</Application>
  <PresentationFormat>Personnalisé</PresentationFormat>
  <Paragraphs>288</Paragraphs>
  <Slides>21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8" baseType="lpstr">
      <vt:lpstr>Aptos</vt:lpstr>
      <vt:lpstr>Aptos Display</vt:lpstr>
      <vt:lpstr>Arial</vt:lpstr>
      <vt:lpstr>Calibri</vt:lpstr>
      <vt:lpstr>Cambria Math</vt:lpstr>
      <vt:lpstr>Courier New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Aurélien Lejeune</dc:creator>
  <cp:lastModifiedBy>Aurélien Lejeune</cp:lastModifiedBy>
  <cp:revision>45</cp:revision>
  <dcterms:created xsi:type="dcterms:W3CDTF">2024-09-24T19:05:28Z</dcterms:created>
  <dcterms:modified xsi:type="dcterms:W3CDTF">2024-10-01T12:28:21Z</dcterms:modified>
</cp:coreProperties>
</file>