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4" r:id="rId7"/>
    <p:sldId id="260" r:id="rId8"/>
    <p:sldId id="263" r:id="rId9"/>
    <p:sldId id="261" r:id="rId10"/>
    <p:sldId id="265" r:id="rId11"/>
    <p:sldId id="266" r:id="rId1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83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433F2-D0F6-17FA-6B08-DE06FD4A15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427295-8537-7ED2-183B-48DEDF519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53B17F-EEE1-A18A-050B-1E90490B1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844B-43DF-4FC0-8C1A-8D3010DCB79D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1AC860-3AF5-01B7-FCB5-EE385ACCD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87EF2D-3F2E-E10C-9F13-A06F24A82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96F84-7EF0-4F1F-9C45-01D067A76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07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20326-1E7A-8C98-3012-EF646DD30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963796-26FA-94C9-64A1-4D7A01845C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E8BEF5-5C81-AB5D-087E-5B84F79D4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844B-43DF-4FC0-8C1A-8D3010DCB79D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333820-298A-E33A-778B-232388677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7B0CE-B4EF-5F14-0C63-CF75E74A4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96F84-7EF0-4F1F-9C45-01D067A76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743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01224A-8C72-B3A8-4CDE-47C3E98699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3ECC13-ADC1-A78E-58FC-E5D0621700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7FB52-B9B2-35E3-9A49-E07FFEDC3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844B-43DF-4FC0-8C1A-8D3010DCB79D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72C687-6B5B-B032-0339-B635E305D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F1C30F-DCAA-CC05-1E2D-0FE5BE1F1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96F84-7EF0-4F1F-9C45-01D067A76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442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2CAE8-C9F0-6B54-3A3A-F647D3C64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9E0E56-36E6-3E91-0FA6-45525F7AF4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A2176-F45B-AC1F-F985-20DBAF15E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844B-43DF-4FC0-8C1A-8D3010DCB79D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015AFF-232C-6850-8BFD-61D28720D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1F847E-C9E3-08E6-AC88-82CBC728A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96F84-7EF0-4F1F-9C45-01D067A76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83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06B10-802F-AE40-2925-44A3A4C85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9CAF82-4A79-F0B7-E183-F197729199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68C5C6-1A3A-0302-3C23-AF241445C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844B-43DF-4FC0-8C1A-8D3010DCB79D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80D03A-860D-DF13-C116-CEEEB358A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6320DB-7F5F-5C5E-788B-7C55951ED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96F84-7EF0-4F1F-9C45-01D067A76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035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E8697-D2F7-A17C-4FFC-53AD05C6E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100648-0335-E9BF-AE44-840351952D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BA76BB-80B2-9B63-2E0D-8F6116F382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34B031-3DDD-86D6-D510-FECC5709C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844B-43DF-4FC0-8C1A-8D3010DCB79D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103FE5-9132-BC8C-876B-BCC57579D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088E74-47D0-14B3-6075-C229E6E8E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96F84-7EF0-4F1F-9C45-01D067A76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2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72922-5826-6B90-14DF-FCBDFDC85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1447EA-2B5A-638D-79BC-E31ED57719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1893E3-0313-0128-A9BC-3B5D9A0A4A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6FEB73-50E5-7422-2C91-C36CF1255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E7F550-900B-0510-4B43-B65461DCD0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CBADD6-E6BC-FB26-14ED-36A23CFB9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844B-43DF-4FC0-8C1A-8D3010DCB79D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59B908-26FB-2F14-C0DC-AF26C78BA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3884FD-F059-9981-009F-1C12CD23E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96F84-7EF0-4F1F-9C45-01D067A76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122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0420A-6990-18B0-B071-139C905FB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77DB0B-DFA7-B4F7-C194-EFC231A7A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844B-43DF-4FC0-8C1A-8D3010DCB79D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1A7705-0BD4-8402-695E-8E96A8FB1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BDC2D7-0408-CB58-DF8D-FFB4CD071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96F84-7EF0-4F1F-9C45-01D067A76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4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ED7EAB-CFFA-DCE8-E473-06957C830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844B-43DF-4FC0-8C1A-8D3010DCB79D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B491C5-66BD-EFED-2D0D-15BDA184C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A793BF-607E-8771-0562-FD0DE06E6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96F84-7EF0-4F1F-9C45-01D067A76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345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6BABD-A86B-2006-694E-F337EB7F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2E0566-DAAA-8039-21B9-66754BAA6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1899C4-AD79-7F80-0FB9-22EE82717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BECEA8-2702-69BB-9B16-A84F919DC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844B-43DF-4FC0-8C1A-8D3010DCB79D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BE5E40-3AEF-48C2-07E5-2A7E94E49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A3B7EA-5125-A23C-94F4-03AB04401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96F84-7EF0-4F1F-9C45-01D067A76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522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C9A32-DBE6-5136-A749-CD9E6CC74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8DB7F5-0D78-CE78-29BE-EF6768931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B6B71F-ECA0-41A2-D433-3F67FFD177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00A60-658A-2949-1B2A-140463CB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844B-43DF-4FC0-8C1A-8D3010DCB79D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04CB60-60D9-1361-514D-61947DACB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A02BD6-E43A-5BDF-55C0-C41900E9F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96F84-7EF0-4F1F-9C45-01D067A76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766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D135E5-214D-A53D-1F60-F47868914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D3EBC6-0339-07ED-894C-E78850C00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6867CE-C5C1-D344-8F59-B77BE75B2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63844B-43DF-4FC0-8C1A-8D3010DCB79D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24A03-557F-DAAD-59CA-235D5C316C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86F001-59F8-1589-061D-FE98344645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796F84-7EF0-4F1F-9C45-01D067A76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919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emf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5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3080B-88F6-0EA3-2323-6EE351A455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4772" y="0"/>
            <a:ext cx="11611356" cy="2387600"/>
          </a:xfrm>
        </p:spPr>
        <p:txBody>
          <a:bodyPr>
            <a:normAutofit fontScale="90000"/>
          </a:bodyPr>
          <a:lstStyle/>
          <a:p>
            <a:r>
              <a:rPr lang="en-US" sz="6000" b="1" dirty="0"/>
              <a:t>Analysis of Stress and Deformation in PALF-reinforced Prosthetic Composite </a:t>
            </a:r>
            <a:endParaRPr lang="en-GB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07284D-E53F-20AA-21B5-0AB9770248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948" y="3096137"/>
            <a:ext cx="7600956" cy="1655762"/>
          </a:xfrm>
        </p:spPr>
        <p:txBody>
          <a:bodyPr>
            <a:normAutofit/>
          </a:bodyPr>
          <a:lstStyle/>
          <a:p>
            <a:pPr algn="l">
              <a:spcAft>
                <a:spcPts val="1200"/>
              </a:spcAft>
            </a:pPr>
            <a:r>
              <a:rPr lang="en-US" sz="1600" b="1" dirty="0"/>
              <a:t>E.W Gaba</a:t>
            </a:r>
            <a:r>
              <a:rPr lang="en-US" sz="1600" b="1" baseline="30000" dirty="0"/>
              <a:t>1</a:t>
            </a:r>
            <a:r>
              <a:rPr lang="en-US" sz="1600" dirty="0"/>
              <a:t>, J.B Holman</a:t>
            </a:r>
            <a:r>
              <a:rPr lang="en-US" sz="1600" baseline="30000" dirty="0"/>
              <a:t>2</a:t>
            </a:r>
            <a:r>
              <a:rPr lang="en-US" sz="1600" dirty="0"/>
              <a:t>, B.O Asimeng</a:t>
            </a:r>
            <a:r>
              <a:rPr lang="en-US" sz="1600" baseline="30000" dirty="0"/>
              <a:t>3</a:t>
            </a:r>
            <a:r>
              <a:rPr lang="en-US" sz="1600" dirty="0"/>
              <a:t>, E.E Kaufmann</a:t>
            </a:r>
            <a:r>
              <a:rPr lang="en-US" sz="1600" baseline="30000" dirty="0"/>
              <a:t>3</a:t>
            </a:r>
            <a:r>
              <a:rPr lang="en-US" sz="1600" dirty="0"/>
              <a:t>, E.K Tiburu</a:t>
            </a:r>
            <a:r>
              <a:rPr lang="en-US" sz="1600" baseline="30000" dirty="0"/>
              <a:t>3</a:t>
            </a:r>
            <a:r>
              <a:rPr lang="en-US" sz="1600" dirty="0"/>
              <a:t>, T. Verstraten</a:t>
            </a:r>
            <a:r>
              <a:rPr lang="en-US" sz="1600" baseline="30000" dirty="0"/>
              <a:t>1</a:t>
            </a:r>
          </a:p>
          <a:p>
            <a:pPr algn="l">
              <a:spcBef>
                <a:spcPts val="0"/>
              </a:spcBef>
            </a:pPr>
            <a:r>
              <a:rPr lang="en-US" sz="1600" dirty="0"/>
              <a:t>1. Department of Mechanical Engineering, Vrije Universiteit Brussel, Belgium.</a:t>
            </a:r>
          </a:p>
          <a:p>
            <a:pPr algn="l">
              <a:spcBef>
                <a:spcPts val="0"/>
              </a:spcBef>
            </a:pPr>
            <a:r>
              <a:rPr lang="en-US" sz="1600" dirty="0"/>
              <a:t>2. Department of Electronic Engineering and Information Science, University of Science and Technology of China, Hefei, China. </a:t>
            </a:r>
          </a:p>
          <a:p>
            <a:pPr algn="l">
              <a:spcBef>
                <a:spcPts val="0"/>
              </a:spcBef>
            </a:pPr>
            <a:r>
              <a:rPr lang="en-US" sz="1600" dirty="0"/>
              <a:t>3. Department of Biomedical Engineering, University of Ghana, Accra, Ghana. </a:t>
            </a:r>
          </a:p>
          <a:p>
            <a:pPr algn="l"/>
            <a:endParaRPr lang="en-US" sz="1600" dirty="0"/>
          </a:p>
          <a:p>
            <a:pPr algn="l"/>
            <a:endParaRPr lang="en-GB" sz="1600" dirty="0"/>
          </a:p>
        </p:txBody>
      </p:sp>
      <p:pic>
        <p:nvPicPr>
          <p:cNvPr id="4" name="Picture 3" descr="A rainbow colored objects on a black background&#10;&#10;Description automatically generated">
            <a:extLst>
              <a:ext uri="{FF2B5EF4-FFF2-40B4-BE49-F238E27FC236}">
                <a16:creationId xmlns:a16="http://schemas.microsoft.com/office/drawing/2014/main" id="{627A410E-C028-35F8-64C9-0EDF921646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8512" y="2849795"/>
            <a:ext cx="3188715" cy="3202044"/>
          </a:xfrm>
          <a:prstGeom prst="rect">
            <a:avLst/>
          </a:prstGeom>
        </p:spPr>
      </p:pic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DEFB1E3-6406-A566-D4E5-20442D23F8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73" y="5924880"/>
            <a:ext cx="2791200" cy="858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427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E069A-30BD-A2C8-A537-3230E3B22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0" y="1233439"/>
            <a:ext cx="6360042" cy="1144698"/>
          </a:xfrm>
        </p:spPr>
        <p:txBody>
          <a:bodyPr/>
          <a:lstStyle/>
          <a:p>
            <a:r>
              <a:rPr lang="en-GB" b="1" dirty="0"/>
              <a:t>Thank you for listening!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17AA417-4D21-47E1-45CD-D381F381AEE4}"/>
              </a:ext>
            </a:extLst>
          </p:cNvPr>
          <p:cNvGrpSpPr/>
          <p:nvPr/>
        </p:nvGrpSpPr>
        <p:grpSpPr>
          <a:xfrm>
            <a:off x="337855" y="4848074"/>
            <a:ext cx="5254875" cy="1349298"/>
            <a:chOff x="926289" y="3682969"/>
            <a:chExt cx="5169711" cy="1349297"/>
          </a:xfrm>
        </p:grpSpPr>
        <p:pic>
          <p:nvPicPr>
            <p:cNvPr id="11" name="Picture 10" descr="A picture containing graphical user interface&#10;&#10;Description automatically generated">
              <a:extLst>
                <a:ext uri="{FF2B5EF4-FFF2-40B4-BE49-F238E27FC236}">
                  <a16:creationId xmlns:a16="http://schemas.microsoft.com/office/drawing/2014/main" id="{405B798D-9EAD-E36E-319D-1B237E17AB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26289" y="3682969"/>
              <a:ext cx="3037398" cy="949187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A8B8CB-16DA-1CDC-CEBC-0E67FEF7C723}"/>
                </a:ext>
              </a:extLst>
            </p:cNvPr>
            <p:cNvSpPr txBox="1"/>
            <p:nvPr/>
          </p:nvSpPr>
          <p:spPr>
            <a:xfrm>
              <a:off x="926290" y="4632156"/>
              <a:ext cx="51697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BE" sz="2000" dirty="0">
                  <a:solidFill>
                    <a:srgbClr val="0033A0"/>
                  </a:solidFill>
                  <a:latin typeface="ITC Avant Garde Gothic" pitchFamily="50" charset="0"/>
                  <a:ea typeface="Verdana" charset="0"/>
                  <a:cs typeface="Verdana" charset="0"/>
                </a:rPr>
                <a:t>TOGETHER WE CONNECT SCIENCE AND SOCIETY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737B3CE-7014-F206-FC36-83F857C746C7}"/>
              </a:ext>
            </a:extLst>
          </p:cNvPr>
          <p:cNvGrpSpPr/>
          <p:nvPr/>
        </p:nvGrpSpPr>
        <p:grpSpPr>
          <a:xfrm>
            <a:off x="6063571" y="4570331"/>
            <a:ext cx="6128429" cy="1323439"/>
            <a:chOff x="5947594" y="4155103"/>
            <a:chExt cx="6394248" cy="1323439"/>
          </a:xfrm>
        </p:grpSpPr>
        <p:sp>
          <p:nvSpPr>
            <p:cNvPr id="10" name="Tekstvak 7">
              <a:extLst>
                <a:ext uri="{FF2B5EF4-FFF2-40B4-BE49-F238E27FC236}">
                  <a16:creationId xmlns:a16="http://schemas.microsoft.com/office/drawing/2014/main" id="{C0077EC9-750C-3810-E50E-F5174BECFD18}"/>
                </a:ext>
              </a:extLst>
            </p:cNvPr>
            <p:cNvSpPr txBox="1"/>
            <p:nvPr/>
          </p:nvSpPr>
          <p:spPr>
            <a:xfrm>
              <a:off x="7220604" y="4155103"/>
              <a:ext cx="512123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600" dirty="0">
                <a:solidFill>
                  <a:srgbClr val="0033A0"/>
                </a:solidFill>
                <a:latin typeface="Verdana" charset="0"/>
                <a:ea typeface="Verdana" charset="0"/>
                <a:cs typeface="Verdana" charset="0"/>
              </a:endParaRPr>
            </a:p>
            <a:p>
              <a:r>
                <a:rPr lang="en-US" sz="1600" dirty="0">
                  <a:solidFill>
                    <a:srgbClr val="0033A0"/>
                  </a:solidFill>
                  <a:latin typeface="Verdana" charset="0"/>
                  <a:ea typeface="Verdana" charset="0"/>
                  <a:cs typeface="Verdana" charset="0"/>
                </a:rPr>
                <a:t>This project is co-funded by the European Union’s Horizon 2020 programme under the Marie Skłodowska-Curie Grant Agreement No. 101034352</a:t>
              </a:r>
              <a:endParaRPr lang="nl-BE" sz="1600" dirty="0">
                <a:solidFill>
                  <a:srgbClr val="0033A0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  <p:pic>
          <p:nvPicPr>
            <p:cNvPr id="4098" name="Picture 2" descr="EU png images | PNGEgg">
              <a:extLst>
                <a:ext uri="{FF2B5EF4-FFF2-40B4-BE49-F238E27FC236}">
                  <a16:creationId xmlns:a16="http://schemas.microsoft.com/office/drawing/2014/main" id="{F74D031D-420B-B109-B0C6-2983DD75EF1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33" t="11360" r="14817" b="21523"/>
            <a:stretch/>
          </p:blipFill>
          <p:spPr bwMode="auto">
            <a:xfrm>
              <a:off x="5947594" y="4454113"/>
              <a:ext cx="1273009" cy="949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F8E17A-BA54-30A1-F5BA-5F163EEDA2C1}"/>
              </a:ext>
            </a:extLst>
          </p:cNvPr>
          <p:cNvGrpSpPr/>
          <p:nvPr/>
        </p:nvGrpSpPr>
        <p:grpSpPr>
          <a:xfrm>
            <a:off x="3969916" y="3673974"/>
            <a:ext cx="4442489" cy="1027191"/>
            <a:chOff x="3662684" y="816046"/>
            <a:chExt cx="4442489" cy="1027191"/>
          </a:xfrm>
        </p:grpSpPr>
        <p:pic>
          <p:nvPicPr>
            <p:cNvPr id="18" name="Picture 17" descr="A leg and foot with prosthetic leg&#10;&#10;Description automatically generated">
              <a:extLst>
                <a:ext uri="{FF2B5EF4-FFF2-40B4-BE49-F238E27FC236}">
                  <a16:creationId xmlns:a16="http://schemas.microsoft.com/office/drawing/2014/main" id="{03876281-0AA2-3C2B-600E-CC9119D8CB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62684" y="816046"/>
              <a:ext cx="905224" cy="884958"/>
            </a:xfrm>
            <a:prstGeom prst="rect">
              <a:avLst/>
            </a:prstGeom>
            <a:solidFill>
              <a:srgbClr val="00329F"/>
            </a:solidFill>
            <a:ln>
              <a:noFill/>
            </a:ln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2B7FAF8-D6D5-AE78-1845-0A2BC5EE052C}"/>
                </a:ext>
              </a:extLst>
            </p:cNvPr>
            <p:cNvSpPr txBox="1"/>
            <p:nvPr/>
          </p:nvSpPr>
          <p:spPr>
            <a:xfrm>
              <a:off x="4481227" y="1135351"/>
              <a:ext cx="362394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b="1" dirty="0">
                  <a:solidFill>
                    <a:srgbClr val="00329F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π</a:t>
              </a:r>
              <a:r>
                <a:rPr lang="en-GB" sz="2000" b="1" dirty="0">
                  <a:solidFill>
                    <a:srgbClr val="0033A0"/>
                  </a:solidFill>
                  <a:latin typeface="Verdana" charset="0"/>
                  <a:ea typeface="Verdana" charset="0"/>
                  <a:cs typeface="Verdana" charset="0"/>
                </a:rPr>
                <a:t>ne-PROSTHETICS</a:t>
              </a:r>
              <a:r>
                <a:rPr lang="en-GB" sz="2000" b="1" baseline="30000" dirty="0">
                  <a:solidFill>
                    <a:srgbClr val="0033A0"/>
                  </a:solidFill>
                  <a:latin typeface="Verdana" charset="0"/>
                  <a:ea typeface="Verdana" charset="0"/>
                  <a:cs typeface="Verdana" charset="0"/>
                </a:rPr>
                <a:t>®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BAE435E2-47DF-CE3F-E15B-40D3D5B0C0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630" y="6115705"/>
            <a:ext cx="2169786" cy="74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447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8EA51-2B70-C255-2D38-C828ADE1A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4316A-D8E8-99AE-16BC-80FD772D8B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ts val="0"/>
              </a:spcBef>
              <a:buAutoNum type="arabicPeriod"/>
            </a:pPr>
            <a:r>
              <a:rPr lang="en-US" sz="2800" dirty="0"/>
              <a:t>A. </a:t>
            </a:r>
            <a:r>
              <a:rPr lang="en-US" sz="2800" dirty="0" err="1"/>
              <a:t>Cislaghi</a:t>
            </a:r>
            <a:r>
              <a:rPr lang="en-US" sz="2800" dirty="0"/>
              <a:t>, </a:t>
            </a:r>
            <a:r>
              <a:rPr lang="en-US" sz="2800" i="1" dirty="0"/>
              <a:t>et al</a:t>
            </a:r>
            <a:r>
              <a:rPr lang="en-US" sz="2800" dirty="0"/>
              <a:t>., Towards More Sustainable Materials for Geo-Environmental Engineering: The Case of Geogrids. Sustainability 13, 2585 (2021).</a:t>
            </a:r>
          </a:p>
          <a:p>
            <a:pPr marL="457200" indent="-457200">
              <a:spcBef>
                <a:spcPts val="0"/>
              </a:spcBef>
              <a:buAutoNum type="arabicPeriod"/>
            </a:pPr>
            <a:r>
              <a:rPr lang="en-GB" sz="2800" dirty="0" err="1"/>
              <a:t>Djafari</a:t>
            </a:r>
            <a:r>
              <a:rPr lang="en-GB" sz="2800" dirty="0"/>
              <a:t> </a:t>
            </a:r>
            <a:r>
              <a:rPr lang="en-GB" sz="2800" dirty="0" err="1"/>
              <a:t>Petroudy</a:t>
            </a:r>
            <a:r>
              <a:rPr lang="en-GB" sz="2800" dirty="0"/>
              <a:t>, S. R. Physical and mechanical properties of natural fibres. in Advanced High Strength Natural Fibre Composites in Construction 59–83 (Elsevier, 2017).</a:t>
            </a:r>
          </a:p>
          <a:p>
            <a:pPr marL="457200" indent="-457200">
              <a:spcBef>
                <a:spcPts val="0"/>
              </a:spcBef>
              <a:buAutoNum type="arabicPeriod"/>
            </a:pPr>
            <a:r>
              <a:rPr lang="en-US" sz="2800" dirty="0"/>
              <a:t>E. W. Gaba, </a:t>
            </a:r>
            <a:r>
              <a:rPr lang="en-US" sz="2800" i="1" dirty="0"/>
              <a:t>et al</a:t>
            </a:r>
            <a:r>
              <a:rPr lang="en-US" sz="2800" dirty="0"/>
              <a:t>., The Influence of Pineapple Leaf Fiber Orientation and Volume Fraction on Methyl Methacrylate-Based Polymer Matrix for Prosthetic Socket Application. Polymers 13, 3381 (2021).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688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21508-5771-3049-9723-606818D2B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b="1" dirty="0"/>
              <a:t>Introduction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427324-508C-CF52-2572-78A28BE93C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671" y="1004159"/>
            <a:ext cx="10886440" cy="5823870"/>
          </a:xfrm>
        </p:spPr>
        <p:txBody>
          <a:bodyPr>
            <a:normAutofit/>
          </a:bodyPr>
          <a:lstStyle/>
          <a:p>
            <a:r>
              <a:rPr lang="en-GB" sz="2800" b="0" i="0" u="none" strike="noStrike" baseline="0" dirty="0">
                <a:solidFill>
                  <a:srgbClr val="000000"/>
                </a:solidFill>
              </a:rPr>
              <a:t>Globally, there is a rising demand for sustainable materials and technologies that are:</a:t>
            </a:r>
            <a:r>
              <a:rPr lang="en-GB" sz="2800" b="0" i="0" u="none" strike="noStrike" baseline="30000" dirty="0">
                <a:solidFill>
                  <a:srgbClr val="000000"/>
                </a:solidFill>
              </a:rPr>
              <a:t>1</a:t>
            </a:r>
            <a:r>
              <a:rPr lang="en-GB" sz="2800" b="0" i="0" u="none" strike="noStrike" baseline="0" dirty="0">
                <a:solidFill>
                  <a:srgbClr val="000000"/>
                </a:solidFill>
              </a:rPr>
              <a:t> 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endParaRPr lang="en-GB" sz="2800" b="0" i="0" u="none" strike="noStrike" baseline="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GB" sz="2800" b="0" i="0" u="none" strike="noStrike" baseline="0" dirty="0">
              <a:solidFill>
                <a:srgbClr val="000000"/>
              </a:solidFill>
            </a:endParaRPr>
          </a:p>
          <a:p>
            <a:r>
              <a:rPr lang="en-GB" sz="2800" b="0" i="0" u="none" strike="noStrike" baseline="0" dirty="0">
                <a:solidFill>
                  <a:srgbClr val="000000"/>
                </a:solidFill>
              </a:rPr>
              <a:t>Plant fibre polymer composites are attractive due to their appealing mechanical properties, the potential for biodegradability, affordability, low-energy demand for processing, and availability.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026" name="Picture 2" descr="Rustic Durability Icon: Handmade, Cozy, Water-Resistant, and Durable Vector Design">
            <a:extLst>
              <a:ext uri="{FF2B5EF4-FFF2-40B4-BE49-F238E27FC236}">
                <a16:creationId xmlns:a16="http://schemas.microsoft.com/office/drawing/2014/main" id="{F353478A-BBAD-B027-BCA8-1A99879EA9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9" t="33615" r="81127" b="30966"/>
          <a:stretch/>
        </p:blipFill>
        <p:spPr bwMode="auto">
          <a:xfrm>
            <a:off x="1935223" y="1896969"/>
            <a:ext cx="12192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co friendly icons. Ecologic food stamps. Organic natural food labels.">
            <a:extLst>
              <a:ext uri="{FF2B5EF4-FFF2-40B4-BE49-F238E27FC236}">
                <a16:creationId xmlns:a16="http://schemas.microsoft.com/office/drawing/2014/main" id="{39E6E64B-EDF2-071F-A8B3-1437CDACB7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7" t="15112" r="10889" b="14815"/>
          <a:stretch/>
        </p:blipFill>
        <p:spPr bwMode="auto">
          <a:xfrm>
            <a:off x="5275705" y="1833061"/>
            <a:ext cx="1727200" cy="1550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Goal 11: Sustainable cities and communities - The Global Goals">
            <a:extLst>
              <a:ext uri="{FF2B5EF4-FFF2-40B4-BE49-F238E27FC236}">
                <a16:creationId xmlns:a16="http://schemas.microsoft.com/office/drawing/2014/main" id="{6A97AD71-ED2F-4CC9-E3F5-BA7210B601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7579" y="1757680"/>
            <a:ext cx="162308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NaturoMer ® (Natural Fiber Biocomposite) | Godavari">
            <a:extLst>
              <a:ext uri="{FF2B5EF4-FFF2-40B4-BE49-F238E27FC236}">
                <a16:creationId xmlns:a16="http://schemas.microsoft.com/office/drawing/2014/main" id="{19FBD1A8-6626-CB93-4260-2308E3F4CE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" t="819" r="51731" b="51120"/>
          <a:stretch/>
        </p:blipFill>
        <p:spPr bwMode="auto">
          <a:xfrm>
            <a:off x="1558533" y="5007785"/>
            <a:ext cx="1751215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omposites in Construction: Advantages, History, and Applications">
            <a:extLst>
              <a:ext uri="{FF2B5EF4-FFF2-40B4-BE49-F238E27FC236}">
                <a16:creationId xmlns:a16="http://schemas.microsoft.com/office/drawing/2014/main" id="{83305E01-266F-1913-16D2-42A4A440E1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8" t="21093" r="6318" b="4453"/>
          <a:stretch/>
        </p:blipFill>
        <p:spPr bwMode="auto">
          <a:xfrm>
            <a:off x="4180411" y="5099421"/>
            <a:ext cx="3541017" cy="15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BASF Insights | Where business meets science">
            <a:extLst>
              <a:ext uri="{FF2B5EF4-FFF2-40B4-BE49-F238E27FC236}">
                <a16:creationId xmlns:a16="http://schemas.microsoft.com/office/drawing/2014/main" id="{BE1F1D88-47E0-C2DD-0501-33FB833340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47" r="16547"/>
          <a:stretch/>
        </p:blipFill>
        <p:spPr bwMode="auto">
          <a:xfrm>
            <a:off x="8229600" y="5005616"/>
            <a:ext cx="2825059" cy="158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38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53AE7-A7EE-E5B0-8D94-3F46F6834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192" y="-160837"/>
            <a:ext cx="10515600" cy="1325563"/>
          </a:xfrm>
        </p:spPr>
        <p:txBody>
          <a:bodyPr/>
          <a:lstStyle/>
          <a:p>
            <a:r>
              <a:rPr lang="en-GB" b="1" dirty="0"/>
              <a:t>Introduction…cont’d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5CA7E5-8592-0C8C-EAE6-F0F750CA7E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4192" y="920368"/>
            <a:ext cx="10515600" cy="5599303"/>
          </a:xfrm>
        </p:spPr>
        <p:txBody>
          <a:bodyPr/>
          <a:lstStyle/>
          <a:p>
            <a:r>
              <a:rPr lang="en-GB" sz="2800" b="0" i="0" u="none" strike="noStrike" baseline="0" dirty="0">
                <a:solidFill>
                  <a:srgbClr val="000000"/>
                </a:solidFill>
              </a:rPr>
              <a:t>Pineapple leaf fibres (PALF), often considered agricultural waste, have shown promising properties for polymer reinforcement in previous research</a:t>
            </a:r>
            <a:r>
              <a:rPr lang="en-GB" sz="2800" b="0" i="0" u="none" strike="noStrike" baseline="30000" dirty="0">
                <a:solidFill>
                  <a:srgbClr val="000000"/>
                </a:solidFill>
              </a:rPr>
              <a:t>2,3</a:t>
            </a:r>
            <a:r>
              <a:rPr lang="en-GB" sz="2800" b="0" i="0" u="none" strike="noStrike" baseline="0" dirty="0">
                <a:solidFill>
                  <a:srgbClr val="000000"/>
                </a:solidFill>
              </a:rPr>
              <a:t>. 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endParaRPr lang="en-GB" sz="2800" b="0" i="0" u="none" strike="noStrike" baseline="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GB" sz="2800" b="0" i="0" u="none" strike="noStrike" baseline="0" dirty="0">
              <a:solidFill>
                <a:srgbClr val="000000"/>
              </a:solidFill>
            </a:endParaRPr>
          </a:p>
          <a:p>
            <a:r>
              <a:rPr lang="en-GB" sz="2800" b="0" i="0" u="none" strike="noStrike" baseline="0" dirty="0">
                <a:solidFill>
                  <a:srgbClr val="000000"/>
                </a:solidFill>
              </a:rPr>
              <a:t>However, there has been little effort to investigate how PALF composite can be applied to prosthetic socket fabrication. </a:t>
            </a:r>
            <a:endParaRPr lang="en-US" sz="2800" dirty="0"/>
          </a:p>
          <a:p>
            <a:endParaRPr lang="en-GB" dirty="0"/>
          </a:p>
        </p:txBody>
      </p:sp>
      <p:pic>
        <p:nvPicPr>
          <p:cNvPr id="5" name="Picture 4" descr="A close-up of a computer screen&#10;&#10;Description automatically generated">
            <a:extLst>
              <a:ext uri="{FF2B5EF4-FFF2-40B4-BE49-F238E27FC236}">
                <a16:creationId xmlns:a16="http://schemas.microsoft.com/office/drawing/2014/main" id="{CD69E879-EEF9-4E4F-C827-0C5482FC05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180" y="1737429"/>
            <a:ext cx="5967164" cy="198259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B28D8570-ED52-2DD1-3A4E-925B71E8CB03}"/>
              </a:ext>
            </a:extLst>
          </p:cNvPr>
          <p:cNvGrpSpPr/>
          <p:nvPr/>
        </p:nvGrpSpPr>
        <p:grpSpPr>
          <a:xfrm>
            <a:off x="1222162" y="3971544"/>
            <a:ext cx="10500836" cy="2952650"/>
            <a:chOff x="1222162" y="3971544"/>
            <a:chExt cx="10500836" cy="2952650"/>
          </a:xfrm>
        </p:grpSpPr>
        <p:pic>
          <p:nvPicPr>
            <p:cNvPr id="8" name="Picture 7" descr="A hand holding a paintbrush&#10;&#10;Description automatically generated">
              <a:extLst>
                <a:ext uri="{FF2B5EF4-FFF2-40B4-BE49-F238E27FC236}">
                  <a16:creationId xmlns:a16="http://schemas.microsoft.com/office/drawing/2014/main" id="{454BECA5-D1A8-AE7C-9565-D7E44A2A46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599" b="12085"/>
            <a:stretch/>
          </p:blipFill>
          <p:spPr>
            <a:xfrm>
              <a:off x="1222162" y="4979354"/>
              <a:ext cx="2254215" cy="1540317"/>
            </a:xfrm>
            <a:prstGeom prst="rect">
              <a:avLst/>
            </a:prstGeom>
          </p:spPr>
        </p:pic>
        <p:pic>
          <p:nvPicPr>
            <p:cNvPr id="9" name="Picture 8" descr="A close up of a rope&#10;&#10;Description automatically generated">
              <a:extLst>
                <a:ext uri="{FF2B5EF4-FFF2-40B4-BE49-F238E27FC236}">
                  <a16:creationId xmlns:a16="http://schemas.microsoft.com/office/drawing/2014/main" id="{7CCC25F1-57B7-21E2-F8C5-F824F6FCC5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17225" b="24476"/>
            <a:stretch/>
          </p:blipFill>
          <p:spPr>
            <a:xfrm>
              <a:off x="4040597" y="5122048"/>
              <a:ext cx="2102452" cy="1254928"/>
            </a:xfrm>
            <a:prstGeom prst="rect">
              <a:avLst/>
            </a:prstGeom>
          </p:spPr>
        </p:pic>
        <p:pic>
          <p:nvPicPr>
            <p:cNvPr id="10" name="Picture 9" descr="A yellow and black leg&#10;&#10;Description automatically generated">
              <a:extLst>
                <a:ext uri="{FF2B5EF4-FFF2-40B4-BE49-F238E27FC236}">
                  <a16:creationId xmlns:a16="http://schemas.microsoft.com/office/drawing/2014/main" id="{35F07DCE-B24F-5007-AC74-4C96428C39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27285" t="6591" r="31575"/>
            <a:stretch/>
          </p:blipFill>
          <p:spPr>
            <a:xfrm>
              <a:off x="10452857" y="3971544"/>
              <a:ext cx="1270141" cy="2952650"/>
            </a:xfrm>
            <a:prstGeom prst="rect">
              <a:avLst/>
            </a:prstGeom>
          </p:spPr>
        </p:pic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5A925572-7A85-3A2B-7BCA-91E04107967A}"/>
                </a:ext>
              </a:extLst>
            </p:cNvPr>
            <p:cNvSpPr/>
            <p:nvPr/>
          </p:nvSpPr>
          <p:spPr>
            <a:xfrm>
              <a:off x="3423905" y="5603208"/>
              <a:ext cx="420624" cy="292608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53BC99C8-AD75-8CE3-BAAB-057B5583F2B0}"/>
                </a:ext>
              </a:extLst>
            </p:cNvPr>
            <p:cNvSpPr/>
            <p:nvPr/>
          </p:nvSpPr>
          <p:spPr>
            <a:xfrm>
              <a:off x="8318929" y="5603208"/>
              <a:ext cx="1166154" cy="259687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Plus Sign 14">
              <a:extLst>
                <a:ext uri="{FF2B5EF4-FFF2-40B4-BE49-F238E27FC236}">
                  <a16:creationId xmlns:a16="http://schemas.microsoft.com/office/drawing/2014/main" id="{5CDC3440-0835-95FE-913C-F4D3C99C01F5}"/>
                </a:ext>
              </a:extLst>
            </p:cNvPr>
            <p:cNvSpPr/>
            <p:nvPr/>
          </p:nvSpPr>
          <p:spPr>
            <a:xfrm>
              <a:off x="6445879" y="5565839"/>
              <a:ext cx="336413" cy="334424"/>
            </a:xfrm>
            <a:prstGeom prst="mathPlus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4" descr="Laboratory equipment. Realistic 3D glass tubes, flask, beaker and other chemical and medicine lab measuring equipment. Vector illustration testing equipments set for science experiments or measuring">
              <a:extLst>
                <a:ext uri="{FF2B5EF4-FFF2-40B4-BE49-F238E27FC236}">
                  <a16:creationId xmlns:a16="http://schemas.microsoft.com/office/drawing/2014/main" id="{CBB06753-35F7-564F-132C-605FE84F026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38109" b="82026" l="85214" r="9614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848" t="36722" r="2489" b="16447"/>
            <a:stretch/>
          </p:blipFill>
          <p:spPr bwMode="auto">
            <a:xfrm>
              <a:off x="6963702" y="5008377"/>
              <a:ext cx="1032917" cy="13359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Graphic 17" descr="Question Mark with solid fill">
              <a:extLst>
                <a:ext uri="{FF2B5EF4-FFF2-40B4-BE49-F238E27FC236}">
                  <a16:creationId xmlns:a16="http://schemas.microsoft.com/office/drawing/2014/main" id="{8A59C07A-B8F0-EDC2-2354-175471A7368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551605" y="4990114"/>
              <a:ext cx="657223" cy="65722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36497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46687-8E5B-A199-AD8B-F6DC47733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b="1" dirty="0"/>
              <a:t>Introduction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D41E6C-F317-D660-9630-DDFE29287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9008"/>
            <a:ext cx="10515600" cy="5187823"/>
          </a:xfrm>
        </p:spPr>
        <p:txBody>
          <a:bodyPr>
            <a:normAutofit/>
          </a:bodyPr>
          <a:lstStyle/>
          <a:p>
            <a:r>
              <a:rPr lang="en-GB" b="1" dirty="0"/>
              <a:t>Rationale</a:t>
            </a:r>
            <a:r>
              <a:rPr lang="en-GB" dirty="0"/>
              <a:t>: Understand how PALF can be a good material for developing sustainable prostheses. </a:t>
            </a:r>
          </a:p>
          <a:p>
            <a:endParaRPr lang="en-GB" dirty="0"/>
          </a:p>
          <a:p>
            <a:r>
              <a:rPr lang="en-GB" b="1" dirty="0"/>
              <a:t>Challenge</a:t>
            </a:r>
            <a:r>
              <a:rPr lang="en-GB" dirty="0"/>
              <a:t>: Limited experimental data on the performance behaviour of the PALF composite with a real pilot.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b="1" dirty="0"/>
              <a:t>Goal</a:t>
            </a:r>
            <a:r>
              <a:rPr lang="en-GB" dirty="0"/>
              <a:t>: Determine the potential range of stresses and deformation behaviour of a modelled transtibial prosthetic socket (PS) using experimental data on PALF composite</a:t>
            </a:r>
            <a:r>
              <a:rPr lang="en-GB" baseline="30000" dirty="0"/>
              <a:t>3</a:t>
            </a:r>
            <a:r>
              <a:rPr lang="en-GB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97634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AD0C-22CB-D8BC-E14D-D9788729A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96693"/>
            <a:ext cx="10515600" cy="1325563"/>
          </a:xfrm>
        </p:spPr>
        <p:txBody>
          <a:bodyPr/>
          <a:lstStyle/>
          <a:p>
            <a:r>
              <a:rPr lang="en-GB" b="1" dirty="0"/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DF99D-9B00-DF10-88BA-BD71060E2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1098188"/>
            <a:ext cx="5998425" cy="5616936"/>
          </a:xfrm>
        </p:spPr>
        <p:txBody>
          <a:bodyPr>
            <a:normAutofit/>
          </a:bodyPr>
          <a:lstStyle/>
          <a:p>
            <a:r>
              <a:rPr lang="en-GB" dirty="0"/>
              <a:t>Experimental and Finite Element Analysis. </a:t>
            </a:r>
          </a:p>
          <a:p>
            <a:endParaRPr lang="en-GB" dirty="0"/>
          </a:p>
          <a:p>
            <a:r>
              <a:rPr lang="en-GB" dirty="0"/>
              <a:t>Why modelling?  </a:t>
            </a:r>
          </a:p>
          <a:p>
            <a:pPr lvl="1"/>
            <a:r>
              <a:rPr lang="en-GB" sz="2800" dirty="0"/>
              <a:t>Very low-risk platform </a:t>
            </a:r>
          </a:p>
          <a:p>
            <a:pPr lvl="1"/>
            <a:r>
              <a:rPr lang="en-GB" sz="2800" dirty="0"/>
              <a:t>Time efficiency </a:t>
            </a:r>
          </a:p>
          <a:p>
            <a:pPr lvl="1"/>
            <a:r>
              <a:rPr lang="en-GB" sz="2800" dirty="0"/>
              <a:t>Allowed for multiple simulations on PS composites and iteration at low resource cost.</a:t>
            </a:r>
          </a:p>
          <a:p>
            <a:pPr marL="457200" lvl="1" indent="0">
              <a:buNone/>
            </a:pPr>
            <a:r>
              <a:rPr lang="en-GB" sz="2800" dirty="0"/>
              <a:t> </a:t>
            </a:r>
          </a:p>
          <a:p>
            <a:r>
              <a:rPr lang="en-GB" dirty="0"/>
              <a:t>Static Structural analysis: mimic the midstance phase of gait.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ED8301A-84FC-FA63-87C2-B99698D45317}"/>
              </a:ext>
            </a:extLst>
          </p:cNvPr>
          <p:cNvGrpSpPr/>
          <p:nvPr/>
        </p:nvGrpSpPr>
        <p:grpSpPr>
          <a:xfrm>
            <a:off x="6338659" y="64469"/>
            <a:ext cx="5689388" cy="3485573"/>
            <a:chOff x="6338659" y="64469"/>
            <a:chExt cx="5689388" cy="3485573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E7D259D8-0E48-D9AE-75B6-C8426E05AE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8659" y="64469"/>
              <a:ext cx="5689388" cy="3485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95336D9-4C93-5F85-0C06-519D4A89C3A6}"/>
                </a:ext>
              </a:extLst>
            </p:cNvPr>
            <p:cNvSpPr/>
            <p:nvPr/>
          </p:nvSpPr>
          <p:spPr>
            <a:xfrm>
              <a:off x="9611831" y="595422"/>
              <a:ext cx="1435396" cy="140349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BBB7D38E-0ABE-60C3-7F2C-DD31769ACF3B}"/>
                </a:ext>
              </a:extLst>
            </p:cNvPr>
            <p:cNvSpPr/>
            <p:nvPr/>
          </p:nvSpPr>
          <p:spPr>
            <a:xfrm>
              <a:off x="6664469" y="1817886"/>
              <a:ext cx="954142" cy="191664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F95A98F-56D7-D26F-5CB3-198F508A4C68}"/>
              </a:ext>
            </a:extLst>
          </p:cNvPr>
          <p:cNvGrpSpPr/>
          <p:nvPr/>
        </p:nvGrpSpPr>
        <p:grpSpPr>
          <a:xfrm>
            <a:off x="6338659" y="3565235"/>
            <a:ext cx="5610454" cy="3149889"/>
            <a:chOff x="6338659" y="3565235"/>
            <a:chExt cx="5610454" cy="3149889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4AADFDC2-803C-0F9F-AFBB-617D55CA5C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8659" y="3565235"/>
              <a:ext cx="5610454" cy="31498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95590C5-8E3C-5589-C8BB-4768BBD1D475}"/>
                </a:ext>
              </a:extLst>
            </p:cNvPr>
            <p:cNvSpPr/>
            <p:nvPr/>
          </p:nvSpPr>
          <p:spPr>
            <a:xfrm>
              <a:off x="9392090" y="5550189"/>
              <a:ext cx="453659" cy="42885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883EE63C-603E-EC1B-117E-A7E73B66773C}"/>
                </a:ext>
              </a:extLst>
            </p:cNvPr>
            <p:cNvSpPr/>
            <p:nvPr/>
          </p:nvSpPr>
          <p:spPr>
            <a:xfrm>
              <a:off x="6614847" y="5096258"/>
              <a:ext cx="1003763" cy="166858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01918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E891B-3B10-264C-7DC2-75026BF92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b="1" dirty="0"/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452ADD-EB86-ACC8-A334-016E7269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8270"/>
            <a:ext cx="9399182" cy="18301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COMSOL Multiphysics? </a:t>
            </a:r>
          </a:p>
          <a:p>
            <a:endParaRPr lang="en-GB" dirty="0"/>
          </a:p>
        </p:txBody>
      </p:sp>
      <p:pic>
        <p:nvPicPr>
          <p:cNvPr id="7" name="Picture 6" descr="A diagram of a tooth&#10;&#10;Description automatically generated">
            <a:extLst>
              <a:ext uri="{FF2B5EF4-FFF2-40B4-BE49-F238E27FC236}">
                <a16:creationId xmlns:a16="http://schemas.microsoft.com/office/drawing/2014/main" id="{77A1E7F1-2A31-FA2F-3051-121344B464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54" y="1916399"/>
            <a:ext cx="10515599" cy="4500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602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3B2DD-6467-AFF8-AAED-F2FC2FE68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b="1" dirty="0"/>
              <a:t>Results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2A75FC-82BF-3DC2-6A2E-601226456E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7673"/>
            <a:ext cx="10515600" cy="4505181"/>
          </a:xfrm>
        </p:spPr>
        <p:txBody>
          <a:bodyPr/>
          <a:lstStyle/>
          <a:p>
            <a:r>
              <a:rPr lang="en-GB" b="1" dirty="0"/>
              <a:t>Stress pattern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A295C1D-BDB2-CCE9-7A15-F7B61B787896}"/>
              </a:ext>
            </a:extLst>
          </p:cNvPr>
          <p:cNvGrpSpPr/>
          <p:nvPr/>
        </p:nvGrpSpPr>
        <p:grpSpPr>
          <a:xfrm>
            <a:off x="797000" y="1725366"/>
            <a:ext cx="4918000" cy="3807176"/>
            <a:chOff x="2602523" y="1137633"/>
            <a:chExt cx="5458568" cy="41817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8CE484E-05F7-C100-DC50-A8A4BADBB8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6" r="1226"/>
            <a:stretch/>
          </p:blipFill>
          <p:spPr>
            <a:xfrm>
              <a:off x="4897315" y="3534509"/>
              <a:ext cx="1828800" cy="1784838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9DC9E60-7649-3434-9D3D-06E26ADB87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55" b="5160"/>
            <a:stretch/>
          </p:blipFill>
          <p:spPr>
            <a:xfrm>
              <a:off x="4897315" y="1575250"/>
              <a:ext cx="1828800" cy="195925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A52DB5A-0AA4-768B-BEC2-EF8B1618BC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734" b="1000"/>
            <a:stretch/>
          </p:blipFill>
          <p:spPr>
            <a:xfrm>
              <a:off x="2602523" y="1433144"/>
              <a:ext cx="2048608" cy="3886202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05A2276-CFE9-8766-9BC0-61FE154EFE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14" b="3214"/>
            <a:stretch/>
          </p:blipFill>
          <p:spPr>
            <a:xfrm>
              <a:off x="6946709" y="1433143"/>
              <a:ext cx="568003" cy="388620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A455867-FEE9-7A65-16BF-686D70FC50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627" b="97121"/>
            <a:stretch/>
          </p:blipFill>
          <p:spPr>
            <a:xfrm>
              <a:off x="7258510" y="1137633"/>
              <a:ext cx="256202" cy="295510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1C5990B-BB95-A750-6062-60D3DF454494}"/>
                </a:ext>
              </a:extLst>
            </p:cNvPr>
            <p:cNvSpPr/>
            <p:nvPr/>
          </p:nvSpPr>
          <p:spPr>
            <a:xfrm>
              <a:off x="7201209" y="1575252"/>
              <a:ext cx="859882" cy="25167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MPa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F656FE94-B9F5-DBDB-4061-9D8AC00D5A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59649" y="1470074"/>
            <a:ext cx="6180713" cy="478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645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022BDE4A-8A20-4A69-9C5A-581C82036A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39E990-5BEF-3F1E-13C0-AFBCC43EB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0288" y="-190542"/>
            <a:ext cx="10178934" cy="132873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Results…cont’d</a:t>
            </a:r>
          </a:p>
        </p:txBody>
      </p:sp>
      <p:pic>
        <p:nvPicPr>
          <p:cNvPr id="27" name="Content Placeholder 26" descr="A blue and yellow gradients&#10;&#10;Description automatically generated with medium confidence">
            <a:extLst>
              <a:ext uri="{FF2B5EF4-FFF2-40B4-BE49-F238E27FC236}">
                <a16:creationId xmlns:a16="http://schemas.microsoft.com/office/drawing/2014/main" id="{3A6E9863-E344-9FC9-117E-A5D9EFC661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6" b="3"/>
          <a:stretch/>
        </p:blipFill>
        <p:spPr>
          <a:xfrm>
            <a:off x="789424" y="1881962"/>
            <a:ext cx="5783695" cy="387719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7375D42-50A7-2608-FA32-CEE325ACB5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01135" y="1570954"/>
            <a:ext cx="5301369" cy="4072415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47781A0-3034-87FB-09B6-228CC0F4343F}"/>
              </a:ext>
            </a:extLst>
          </p:cNvPr>
          <p:cNvSpPr txBox="1">
            <a:spLocks/>
          </p:cNvSpPr>
          <p:nvPr/>
        </p:nvSpPr>
        <p:spPr>
          <a:xfrm>
            <a:off x="780288" y="1138188"/>
            <a:ext cx="11477068" cy="45051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Deformation (Max)</a:t>
            </a:r>
          </a:p>
        </p:txBody>
      </p:sp>
    </p:spTree>
    <p:extLst>
      <p:ext uri="{BB962C8B-B14F-4D97-AF65-F5344CB8AC3E}">
        <p14:creationId xmlns:p14="http://schemas.microsoft.com/office/powerpoint/2010/main" val="636890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20237-E259-744D-FF78-380D49EC3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62325"/>
            <a:ext cx="10515600" cy="1325563"/>
          </a:xfrm>
        </p:spPr>
        <p:txBody>
          <a:bodyPr/>
          <a:lstStyle/>
          <a:p>
            <a:r>
              <a:rPr lang="en-GB" b="1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BC646-B776-00D1-BD33-CF3DBB9315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039" y="774334"/>
            <a:ext cx="5641574" cy="5964794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Impact of results on the project.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800" dirty="0"/>
              <a:t>Insight on the range of PS stresses (12 - 15 MPa) given the boundary conditions.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800" dirty="0"/>
              <a:t>Deformation patterns of the different PS composites. 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800" dirty="0"/>
              <a:t>Experiment vs Simulation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800" dirty="0"/>
              <a:t>PALF composite material has the potential for prosthetic socket development depending on PALF volume fraction and type of resin.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974B4CB-919F-05D7-5854-A9DD3DB764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1" t="2826"/>
          <a:stretch/>
        </p:blipFill>
        <p:spPr bwMode="auto">
          <a:xfrm>
            <a:off x="6148388" y="1261242"/>
            <a:ext cx="5940832" cy="4996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777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478</Words>
  <Application>Microsoft Office PowerPoint</Application>
  <PresentationFormat>Widescreen</PresentationFormat>
  <Paragraphs>56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Aptos</vt:lpstr>
      <vt:lpstr>Aptos Display</vt:lpstr>
      <vt:lpstr>Arial</vt:lpstr>
      <vt:lpstr>Calibri</vt:lpstr>
      <vt:lpstr>ITC Avant Garde Gothic</vt:lpstr>
      <vt:lpstr>Times New Roman</vt:lpstr>
      <vt:lpstr>Verdana</vt:lpstr>
      <vt:lpstr>Office Theme</vt:lpstr>
      <vt:lpstr>Analysis of Stress and Deformation in PALF-reinforced Prosthetic Composite </vt:lpstr>
      <vt:lpstr>Introduction </vt:lpstr>
      <vt:lpstr>Introduction…cont’d</vt:lpstr>
      <vt:lpstr>Introduction </vt:lpstr>
      <vt:lpstr>Methods</vt:lpstr>
      <vt:lpstr>Methods</vt:lpstr>
      <vt:lpstr>Results </vt:lpstr>
      <vt:lpstr>Results…cont’d</vt:lpstr>
      <vt:lpstr>Conclusions</vt:lpstr>
      <vt:lpstr>Thank you for listening! 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Stress and Deformation in PALF-reinforced Prosthetic Composite </dc:title>
  <dc:creator>Eric Gaba</dc:creator>
  <cp:lastModifiedBy>Mara Pagani</cp:lastModifiedBy>
  <cp:revision>20</cp:revision>
  <dcterms:created xsi:type="dcterms:W3CDTF">2024-09-19T20:09:21Z</dcterms:created>
  <dcterms:modified xsi:type="dcterms:W3CDTF">2024-10-08T12:27:37Z</dcterms:modified>
</cp:coreProperties>
</file>