
<file path=[Content_Types].xml><?xml version="1.0" encoding="utf-8"?>
<Types xmlns="http://schemas.openxmlformats.org/package/2006/content-types">
  <Default Extension="avi" ContentType="video/x-msvideo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2" r:id="rId2"/>
    <p:sldId id="285" r:id="rId3"/>
    <p:sldId id="468" r:id="rId4"/>
    <p:sldId id="469" r:id="rId5"/>
    <p:sldId id="455" r:id="rId6"/>
    <p:sldId id="456" r:id="rId7"/>
    <p:sldId id="457" r:id="rId8"/>
    <p:sldId id="458" r:id="rId9"/>
    <p:sldId id="460" r:id="rId10"/>
    <p:sldId id="459" r:id="rId11"/>
    <p:sldId id="462" r:id="rId12"/>
    <p:sldId id="465" r:id="rId13"/>
    <p:sldId id="467" r:id="rId14"/>
    <p:sldId id="466" r:id="rId15"/>
    <p:sldId id="25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3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268E27-2EE6-4E1C-8D6F-1F1F4A902E41}" v="125" dt="2024-10-22T21:06:00.2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85441" autoAdjust="0"/>
  </p:normalViewPr>
  <p:slideViewPr>
    <p:cSldViewPr snapToGrid="0" showGuides="1">
      <p:cViewPr varScale="1">
        <p:scale>
          <a:sx n="56" d="100"/>
          <a:sy n="56" d="100"/>
        </p:scale>
        <p:origin x="1134" y="66"/>
      </p:cViewPr>
      <p:guideLst>
        <p:guide orient="horz" pos="2160"/>
        <p:guide pos="33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bay, ibrahim" userId="0cd81f9c-b068-4461-b83f-6a300018946e" providerId="ADAL" clId="{50268E27-2EE6-4E1C-8D6F-1F1F4A902E41}"/>
    <pc:docChg chg="undo custSel addSld delSld modSld sldOrd">
      <pc:chgData name="erbay, ibrahim" userId="0cd81f9c-b068-4461-b83f-6a300018946e" providerId="ADAL" clId="{50268E27-2EE6-4E1C-8D6F-1F1F4A902E41}" dt="2024-10-22T21:07:48.046" v="214" actId="1076"/>
      <pc:docMkLst>
        <pc:docMk/>
      </pc:docMkLst>
      <pc:sldChg chg="modSp mod">
        <pc:chgData name="erbay, ibrahim" userId="0cd81f9c-b068-4461-b83f-6a300018946e" providerId="ADAL" clId="{50268E27-2EE6-4E1C-8D6F-1F1F4A902E41}" dt="2024-10-22T21:03:17.274" v="200" actId="20577"/>
        <pc:sldMkLst>
          <pc:docMk/>
          <pc:sldMk cId="865719914" sldId="456"/>
        </pc:sldMkLst>
        <pc:spChg chg="mod">
          <ac:chgData name="erbay, ibrahim" userId="0cd81f9c-b068-4461-b83f-6a300018946e" providerId="ADAL" clId="{50268E27-2EE6-4E1C-8D6F-1F1F4A902E41}" dt="2024-10-22T21:03:17.274" v="200" actId="20577"/>
          <ac:spMkLst>
            <pc:docMk/>
            <pc:sldMk cId="865719914" sldId="456"/>
            <ac:spMk id="6" creationId="{D6355083-A80B-8C88-04FC-4F2D1D93D62C}"/>
          </ac:spMkLst>
        </pc:spChg>
      </pc:sldChg>
      <pc:sldChg chg="addSp delSp modSp mod">
        <pc:chgData name="erbay, ibrahim" userId="0cd81f9c-b068-4461-b83f-6a300018946e" providerId="ADAL" clId="{50268E27-2EE6-4E1C-8D6F-1F1F4A902E41}" dt="2024-10-22T21:06:34.943" v="211" actId="1076"/>
        <pc:sldMkLst>
          <pc:docMk/>
          <pc:sldMk cId="2837354317" sldId="462"/>
        </pc:sldMkLst>
        <pc:picChg chg="add del mod">
          <ac:chgData name="erbay, ibrahim" userId="0cd81f9c-b068-4461-b83f-6a300018946e" providerId="ADAL" clId="{50268E27-2EE6-4E1C-8D6F-1F1F4A902E41}" dt="2024-10-22T21:06:11.876" v="205" actId="478"/>
          <ac:picMkLst>
            <pc:docMk/>
            <pc:sldMk cId="2837354317" sldId="462"/>
            <ac:picMk id="5" creationId="{FB1EABE4-8FB0-1A64-6497-B8C8629E4C85}"/>
          </ac:picMkLst>
        </pc:picChg>
        <pc:picChg chg="mod">
          <ac:chgData name="erbay, ibrahim" userId="0cd81f9c-b068-4461-b83f-6a300018946e" providerId="ADAL" clId="{50268E27-2EE6-4E1C-8D6F-1F1F4A902E41}" dt="2024-10-22T21:06:34.943" v="211" actId="1076"/>
          <ac:picMkLst>
            <pc:docMk/>
            <pc:sldMk cId="2837354317" sldId="462"/>
            <ac:picMk id="8" creationId="{5063D8C1-37B5-66AC-29FB-659FA25C20B5}"/>
          </ac:picMkLst>
        </pc:picChg>
      </pc:sldChg>
      <pc:sldChg chg="modSp mod">
        <pc:chgData name="erbay, ibrahim" userId="0cd81f9c-b068-4461-b83f-6a300018946e" providerId="ADAL" clId="{50268E27-2EE6-4E1C-8D6F-1F1F4A902E41}" dt="2024-10-22T21:07:48.046" v="214" actId="1076"/>
        <pc:sldMkLst>
          <pc:docMk/>
          <pc:sldMk cId="3170228748" sldId="465"/>
        </pc:sldMkLst>
        <pc:spChg chg="mod">
          <ac:chgData name="erbay, ibrahim" userId="0cd81f9c-b068-4461-b83f-6a300018946e" providerId="ADAL" clId="{50268E27-2EE6-4E1C-8D6F-1F1F4A902E41}" dt="2024-10-22T21:07:48.046" v="214" actId="1076"/>
          <ac:spMkLst>
            <pc:docMk/>
            <pc:sldMk cId="3170228748" sldId="465"/>
            <ac:spMk id="16" creationId="{0A4CA618-2C6E-5F42-C5DD-78B2E8EF5255}"/>
          </ac:spMkLst>
        </pc:spChg>
        <pc:picChg chg="mod">
          <ac:chgData name="erbay, ibrahim" userId="0cd81f9c-b068-4461-b83f-6a300018946e" providerId="ADAL" clId="{50268E27-2EE6-4E1C-8D6F-1F1F4A902E41}" dt="2024-10-22T21:07:42.674" v="213" actId="14100"/>
          <ac:picMkLst>
            <pc:docMk/>
            <pc:sldMk cId="3170228748" sldId="465"/>
            <ac:picMk id="5" creationId="{FA185B01-B47A-6156-7A3B-CCB3359780CD}"/>
          </ac:picMkLst>
        </pc:picChg>
      </pc:sldChg>
      <pc:sldChg chg="addSp delSp mod addAnim delAnim">
        <pc:chgData name="erbay, ibrahim" userId="0cd81f9c-b068-4461-b83f-6a300018946e" providerId="ADAL" clId="{50268E27-2EE6-4E1C-8D6F-1F1F4A902E41}" dt="2024-10-22T20:53:43.741" v="2" actId="21"/>
        <pc:sldMkLst>
          <pc:docMk/>
          <pc:sldMk cId="820069359" sldId="468"/>
        </pc:sldMkLst>
        <pc:picChg chg="add del">
          <ac:chgData name="erbay, ibrahim" userId="0cd81f9c-b068-4461-b83f-6a300018946e" providerId="ADAL" clId="{50268E27-2EE6-4E1C-8D6F-1F1F4A902E41}" dt="2024-10-22T20:53:43.741" v="2" actId="21"/>
          <ac:picMkLst>
            <pc:docMk/>
            <pc:sldMk cId="820069359" sldId="468"/>
            <ac:picMk id="27" creationId="{0A414616-58FC-44AB-6C27-C8E8ADCBCFF9}"/>
          </ac:picMkLst>
        </pc:picChg>
      </pc:sldChg>
      <pc:sldChg chg="addSp modSp mod modAnim">
        <pc:chgData name="erbay, ibrahim" userId="0cd81f9c-b068-4461-b83f-6a300018946e" providerId="ADAL" clId="{50268E27-2EE6-4E1C-8D6F-1F1F4A902E41}" dt="2024-10-22T21:02:32.764" v="194" actId="1076"/>
        <pc:sldMkLst>
          <pc:docMk/>
          <pc:sldMk cId="810976366" sldId="469"/>
        </pc:sldMkLst>
        <pc:spChg chg="mod">
          <ac:chgData name="erbay, ibrahim" userId="0cd81f9c-b068-4461-b83f-6a300018946e" providerId="ADAL" clId="{50268E27-2EE6-4E1C-8D6F-1F1F4A902E41}" dt="2024-10-22T21:02:29.519" v="193" actId="20577"/>
          <ac:spMkLst>
            <pc:docMk/>
            <pc:sldMk cId="810976366" sldId="469"/>
            <ac:spMk id="2" creationId="{35A796D7-D1E7-ECB0-2518-F8BEFC597A9F}"/>
          </ac:spMkLst>
        </pc:spChg>
        <pc:spChg chg="add mod">
          <ac:chgData name="erbay, ibrahim" userId="0cd81f9c-b068-4461-b83f-6a300018946e" providerId="ADAL" clId="{50268E27-2EE6-4E1C-8D6F-1F1F4A902E41}" dt="2024-10-22T20:54:09.709" v="58" actId="1076"/>
          <ac:spMkLst>
            <pc:docMk/>
            <pc:sldMk cId="810976366" sldId="469"/>
            <ac:spMk id="4" creationId="{BB47CCC3-0F79-3758-2DDE-8C15DEF64C2D}"/>
          </ac:spMkLst>
        </pc:spChg>
        <pc:spChg chg="add mod">
          <ac:chgData name="erbay, ibrahim" userId="0cd81f9c-b068-4461-b83f-6a300018946e" providerId="ADAL" clId="{50268E27-2EE6-4E1C-8D6F-1F1F4A902E41}" dt="2024-10-22T20:54:17.497" v="60"/>
          <ac:spMkLst>
            <pc:docMk/>
            <pc:sldMk cId="810976366" sldId="469"/>
            <ac:spMk id="6" creationId="{3A91BC26-8DFB-9D44-8A74-52BD5D1AAD46}"/>
          </ac:spMkLst>
        </pc:spChg>
        <pc:picChg chg="add mod">
          <ac:chgData name="erbay, ibrahim" userId="0cd81f9c-b068-4461-b83f-6a300018946e" providerId="ADAL" clId="{50268E27-2EE6-4E1C-8D6F-1F1F4A902E41}" dt="2024-10-22T21:02:32.764" v="194" actId="1076"/>
          <ac:picMkLst>
            <pc:docMk/>
            <pc:sldMk cId="810976366" sldId="469"/>
            <ac:picMk id="8" creationId="{DFC3F937-BAC1-B85E-8D01-4362391343C8}"/>
          </ac:picMkLst>
        </pc:picChg>
      </pc:sldChg>
      <pc:sldChg chg="new del ord">
        <pc:chgData name="erbay, ibrahim" userId="0cd81f9c-b068-4461-b83f-6a300018946e" providerId="ADAL" clId="{50268E27-2EE6-4E1C-8D6F-1F1F4A902E41}" dt="2024-10-22T21:02:05.373" v="159" actId="47"/>
        <pc:sldMkLst>
          <pc:docMk/>
          <pc:sldMk cId="2863116598" sldId="4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F6CE2-AE9B-49EA-B5C2-33E99F750662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4BF78-7189-4381-B445-C16FE0F44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7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04999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7D5C9F-1F93-4873-AAD1-B6B8391AF1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60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53B99-F993-12BB-8274-100A65DFE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EE0E33-0125-39EF-1D1D-B94D16EAC8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03C553-BF12-19F2-81DD-E3678F42C6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927DC-22CE-53CF-1967-A652AF4DA9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64BF78-7189-4381-B445-C16FE0F443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76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EE1E4-C5A9-776C-AD5C-A3F33F31B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3792DA-DCC6-4EB6-68E7-2BCE408B32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547192-0914-9230-156A-98A3AB6EA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565B4-3331-694E-60E7-EE10BA6540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64BF78-7189-4381-B445-C16FE0F443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29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17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280B2-B94A-5807-D650-B156EBBD3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E72C42-71F7-7AF6-ED75-89DCB7830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19BFC-5C36-F47E-1CA3-5940AF8FF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06C3E-9D7F-4294-5D8A-99F6F8E11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36CB4-E0FE-915F-1006-A517E9581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75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6F493-5710-6674-264E-A544FA8A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82B1BD-415C-C9AF-ED3F-9B9073F5D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7E0DC-FCE4-1EE2-6F94-81630F922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CFC4F-B506-68DB-5972-4CBFE32CD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64E1F-BD80-6F54-DA8F-247112D7A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75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70C201-14EE-6250-56BC-F32FB6041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9464A8-3984-E7BE-1BCC-8A56D384D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CCF1F-1A7B-5E9A-0483-F3637276D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5FDAD-B468-F2D0-999C-203CC512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72192-4B0D-ED79-0ECF-6684453A0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39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lidebackfinalV2.png" descr="slidebackfinalV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"/>
            <a:ext cx="12193200" cy="6860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lifetimelogio.png" descr="lifetimelogi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0210" y="5531661"/>
            <a:ext cx="2115598" cy="1077926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057436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3"/>
          <p:cNvSpPr/>
          <p:nvPr/>
        </p:nvSpPr>
        <p:spPr>
          <a:xfrm>
            <a:off x="0" y="6512559"/>
            <a:ext cx="12192000" cy="345441"/>
          </a:xfrm>
          <a:prstGeom prst="rect">
            <a:avLst/>
          </a:prstGeom>
          <a:solidFill>
            <a:srgbClr val="30306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" name="TextBox 17"/>
          <p:cNvSpPr txBox="1"/>
          <p:nvPr/>
        </p:nvSpPr>
        <p:spPr>
          <a:xfrm>
            <a:off x="610425" y="6511390"/>
            <a:ext cx="2780458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>
                <a:solidFill>
                  <a:srgbClr val="FFFFFF"/>
                </a:solidFill>
              </a:defRPr>
            </a:pPr>
            <a:r>
              <a:t>further information </a:t>
            </a:r>
            <a:r>
              <a:rPr sz="1600" b="1"/>
              <a:t>lifetime-ctd.org</a:t>
            </a:r>
          </a:p>
        </p:txBody>
      </p:sp>
      <p:pic>
        <p:nvPicPr>
          <p:cNvPr id="43" name="Picture 18" descr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718" y="6549715"/>
            <a:ext cx="253579" cy="253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9184" y="6549715"/>
            <a:ext cx="253579" cy="253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Picture 20" descr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3649" y="6549715"/>
            <a:ext cx="253579" cy="253579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TextBox 21"/>
          <p:cNvSpPr txBox="1"/>
          <p:nvPr/>
        </p:nvSpPr>
        <p:spPr>
          <a:xfrm>
            <a:off x="7018297" y="6538004"/>
            <a:ext cx="112848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r>
              <a:t>@CDTLifETIME</a:t>
            </a:r>
          </a:p>
        </p:txBody>
      </p:sp>
      <p:sp>
        <p:nvSpPr>
          <p:cNvPr id="47" name="TextBox 22"/>
          <p:cNvSpPr txBox="1"/>
          <p:nvPr/>
        </p:nvSpPr>
        <p:spPr>
          <a:xfrm>
            <a:off x="8832761" y="6538004"/>
            <a:ext cx="112848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r>
              <a:t>CDT LifETIME</a:t>
            </a:r>
          </a:p>
        </p:txBody>
      </p:sp>
      <p:sp>
        <p:nvSpPr>
          <p:cNvPr id="48" name="TextBox 23"/>
          <p:cNvSpPr txBox="1"/>
          <p:nvPr/>
        </p:nvSpPr>
        <p:spPr>
          <a:xfrm>
            <a:off x="10647226" y="6538004"/>
            <a:ext cx="112848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r>
              <a:t>CDT LifETIME</a:t>
            </a:r>
          </a:p>
        </p:txBody>
      </p:sp>
      <p:pic>
        <p:nvPicPr>
          <p:cNvPr id="49" name="Picture 24" descr="Picture 24"/>
          <p:cNvPicPr>
            <a:picLocks noChangeAspect="1"/>
          </p:cNvPicPr>
          <p:nvPr/>
        </p:nvPicPr>
        <p:blipFill>
          <a:blip r:embed="rId5"/>
          <a:srcRect b="75265"/>
          <a:stretch>
            <a:fillRect/>
          </a:stretch>
        </p:blipFill>
        <p:spPr>
          <a:xfrm>
            <a:off x="0" y="857"/>
            <a:ext cx="12193200" cy="1696879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705908"/>
          </a:xfrm>
          <a:prstGeom prst="rect">
            <a:avLst/>
          </a:prstGeom>
        </p:spPr>
        <p:txBody>
          <a:bodyPr anchor="t">
            <a:normAutofit/>
          </a:bodyPr>
          <a:lstStyle>
            <a:lvl1pPr defTabSz="457200">
              <a:lnSpc>
                <a:spcPct val="100000"/>
              </a:lnSpc>
              <a:defRPr sz="34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5"/>
            <a:ext cx="335866" cy="3708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02004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A592B-76A3-A07C-64A9-43B9C64D1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C6102-D443-30EF-3C33-5BDEF169D0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6F9F5-9176-AE3E-0B57-0A7BDE9DF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B64F2-D2FE-3AB8-9B0E-F66FA40B8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96151-3ECF-6CE7-EB9D-AF2B7701B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8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6C269-7B12-614A-3FE3-90C4BF50B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E02BD-6362-E898-8080-10D9DD89D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E0A9B3-44A2-94FC-13BC-033290244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E501-41C5-1746-5DE9-8AD0F17B6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FC0AF-A6A7-E1E6-F341-37001B295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57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B16FD-588A-4514-ECA5-140FF7674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9C609-19F1-CEB6-200C-4EF49435E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9384DA-6102-9867-717B-19CEA72AD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C3A161-5219-CC3D-8E39-B2B5C0C4B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4F42A4-F890-A487-65C4-F70C6370D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01AE65-B040-0DE7-BF99-D3D31A5FB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66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F9A9A-2FF0-E85B-CF28-FB41ADC45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29B994-0F76-B107-FA6F-769841E5C9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A8A1F0-5C6E-92B3-646E-195BF357D1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D82914-46B4-A8BE-43CB-7440944F85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8D1A32-5960-54EC-6FBB-D499718CC7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6813E-5200-D06F-30C3-CCCEAABC5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E1332D-5D77-7F91-EDB3-ACBE3E8A5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1326FD-1BD3-F737-54EA-9F0E71DD3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90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C1180-0EC4-A805-9369-A70FE9C96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3A86B3-009B-E9C0-8465-6D3142C57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CFDA4C-714F-EE1D-7946-B8212F258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A970BF-6260-9DC7-A1C5-F848B8F63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3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D7B4C2-988D-DF1A-BC2C-14632BF66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63EC2C-9FB4-0E3F-9B46-FE08C2426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E2474-4315-E7F5-98EB-EDC245CCA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238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A5E70-8410-155B-15D3-9EA19BD4F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C6776-315C-B271-B93A-0ED7CCC83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E19C68-ECEF-D660-2F85-54BD612EC2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9667A-2F46-D5CF-FA1E-3B9F81208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3A6F93-2C5C-C25D-F64D-289D1FD38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D37D1F-317E-48D3-3E32-37BC97E8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4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3970D-76D9-F3F1-1699-97E5A6C21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6019EC-4EAC-9BC9-62D8-B4F07FF9CE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0B54E6-1471-33E7-FFC0-FDF540B429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4BCDC3-2BF7-E9DB-CF0A-F1DF51496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C7159-E77E-1710-E9A0-88660E87A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3E85A5-B4E8-E2E0-1B45-C79D42A9D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5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0D14BC-CAD3-D2C9-12BE-390AEF9EB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4FA2F1-0F9F-A138-4037-DC14EB0B7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D94B7-93DD-8F14-A00D-A2F049B26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D0CF6-21D3-4EE8-B0D9-5C14C6E13A2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1D20A-D4E7-8116-0C54-373E9FCBF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4B8A8-E33D-D5DD-15B0-61604C4CC9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0C63B-B179-4458-8FCF-202D36634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84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7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11" Type="http://schemas.openxmlformats.org/officeDocument/2006/relationships/image" Target="../media/image35.png"/><Relationship Id="rId5" Type="http://schemas.openxmlformats.org/officeDocument/2006/relationships/image" Target="../media/image31.png"/><Relationship Id="rId10" Type="http://schemas.openxmlformats.org/officeDocument/2006/relationships/image" Target="../media/image8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1"/>
          <p:cNvSpPr txBox="1"/>
          <p:nvPr/>
        </p:nvSpPr>
        <p:spPr>
          <a:xfrm>
            <a:off x="680565" y="297167"/>
            <a:ext cx="11239875" cy="1660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anchor="ctr">
            <a:spAutoFit/>
          </a:bodyPr>
          <a:lstStyle>
            <a:lvl1pPr>
              <a:lnSpc>
                <a:spcPct val="90000"/>
              </a:lnSpc>
              <a:spcBef>
                <a:spcPts val="600"/>
              </a:spcBef>
              <a:defRPr sz="3600" b="1">
                <a:solidFill>
                  <a:srgbClr val="FFFFFF"/>
                </a:solidFill>
              </a:defRPr>
            </a:lvl1pPr>
          </a:lstStyle>
          <a:p>
            <a:pPr>
              <a:lnSpc>
                <a:spcPct val="150000"/>
              </a:lnSpc>
            </a:pPr>
            <a:r>
              <a:rPr lang="en-US" dirty="0">
                <a:effectLst/>
                <a:latin typeface="Bahnschrift SemiCondensed" panose="020B05020402040202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Multifaceted Model Exploring the Role of Mucus and Shear Stress in Intestine</a:t>
            </a:r>
            <a:endParaRPr lang="en-IE" dirty="0">
              <a:solidFill>
                <a:schemeClr val="bg1"/>
              </a:solidFill>
              <a:latin typeface="Bahnschrift SemiCondensed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68" name="Title 1"/>
          <p:cNvSpPr txBox="1"/>
          <p:nvPr/>
        </p:nvSpPr>
        <p:spPr>
          <a:xfrm>
            <a:off x="680565" y="2594584"/>
            <a:ext cx="10010838" cy="2374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defRPr sz="3000">
                <a:solidFill>
                  <a:srgbClr val="FFFFFF"/>
                </a:solidFill>
              </a:defRPr>
            </a:pPr>
            <a:r>
              <a:rPr lang="en-IE" sz="3200" b="1" dirty="0">
                <a:latin typeface="Bahnschrift SemiCondensed" panose="020B0502040204020203" pitchFamily="34" charset="0"/>
                <a:ea typeface="Calibri Light"/>
                <a:cs typeface="Arial" panose="020B0604020202020204" pitchFamily="34" charset="0"/>
                <a:sym typeface="Calibri Light"/>
              </a:rPr>
              <a:t>Ibrahim Erbay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 sz="3000">
                <a:solidFill>
                  <a:srgbClr val="FFFFFF"/>
                </a:solidFill>
              </a:defRPr>
            </a:pPr>
            <a:endParaRPr lang="en-IE" sz="2000" dirty="0">
              <a:latin typeface="Bahnschrift SemiCondensed" panose="020B0502040204020203" pitchFamily="34" charset="0"/>
              <a:ea typeface="Calibri Light"/>
              <a:cs typeface="Arial" panose="020B0604020202020204" pitchFamily="34" charset="0"/>
              <a:sym typeface="Calibri Light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defRPr sz="2800">
                <a:solidFill>
                  <a:srgbClr val="FFFFFF"/>
                </a:solidFill>
              </a:defRPr>
            </a:pPr>
            <a:r>
              <a:rPr lang="en-IE" sz="2500" b="1" i="1" dirty="0">
                <a:latin typeface="Bahnschrift SemiCondensed" panose="020B0502040204020203" pitchFamily="34" charset="0"/>
                <a:ea typeface="Calibri Light"/>
                <a:cs typeface="Arial" panose="020B0604020202020204" pitchFamily="34" charset="0"/>
                <a:sym typeface="Calibri Light"/>
              </a:rPr>
              <a:t>Understanding Biology Through COMSOL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 sz="2800">
                <a:solidFill>
                  <a:srgbClr val="FFFFFF"/>
                </a:solidFill>
              </a:defRPr>
            </a:pPr>
            <a:endParaRPr lang="en-IE" sz="2000" dirty="0">
              <a:latin typeface="Bahnschrift SemiCondensed" panose="020B0502040204020203" pitchFamily="34" charset="0"/>
              <a:ea typeface="Calibri Light"/>
              <a:cs typeface="Arial" panose="020B0604020202020204" pitchFamily="34" charset="0"/>
              <a:sym typeface="Calibri Light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defRPr sz="2800">
                <a:solidFill>
                  <a:srgbClr val="FFFFFF"/>
                </a:solidFill>
              </a:defRPr>
            </a:pPr>
            <a:endParaRPr lang="en-IE" sz="2000" dirty="0">
              <a:latin typeface="Bahnschrift SemiCondensed" panose="020B0502040204020203" pitchFamily="34" charset="0"/>
              <a:ea typeface="Calibri Light"/>
              <a:cs typeface="Arial" panose="020B0604020202020204" pitchFamily="34" charset="0"/>
              <a:sym typeface="Calibri Light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defRPr sz="2800">
                <a:solidFill>
                  <a:srgbClr val="FFFFFF"/>
                </a:solidFill>
              </a:defRPr>
            </a:pPr>
            <a:r>
              <a:rPr lang="en-IE" sz="2000" dirty="0">
                <a:latin typeface="Bahnschrift SemiCondensed" panose="020B0502040204020203" pitchFamily="34" charset="0"/>
                <a:ea typeface="Calibri Light"/>
                <a:cs typeface="Arial" panose="020B0604020202020204" pitchFamily="34" charset="0"/>
                <a:sym typeface="Calibri Light"/>
              </a:rPr>
              <a:t>COMSOL Conference, Florence, 2024</a:t>
            </a:r>
          </a:p>
        </p:txBody>
      </p:sp>
      <p:pic>
        <p:nvPicPr>
          <p:cNvPr id="70" name="curamlogo.png" descr="curam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85" y="5813983"/>
            <a:ext cx="1619196" cy="659674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681C46-D4C5-5C27-EB8B-9BB358EB74B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863" b="20389"/>
          <a:stretch/>
        </p:blipFill>
        <p:spPr>
          <a:xfrm>
            <a:off x="2636396" y="5269272"/>
            <a:ext cx="6453643" cy="160422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ey background with black lines&#10;&#10;Description automatically generated">
            <a:extLst>
              <a:ext uri="{FF2B5EF4-FFF2-40B4-BE49-F238E27FC236}">
                <a16:creationId xmlns:a16="http://schemas.microsoft.com/office/drawing/2014/main" id="{DA554F7A-A531-846D-4EB7-C8212A4297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75" y="1507686"/>
            <a:ext cx="4834650" cy="3541003"/>
          </a:xfrm>
          <a:prstGeom prst="rect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B95BAEE-DC27-AF45-98E4-F66D1EDF5C86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9050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Boundary Conditions and Domains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38166E-37FE-183E-7F96-6FBC35DDD1CC}"/>
              </a:ext>
            </a:extLst>
          </p:cNvPr>
          <p:cNvSpPr txBox="1"/>
          <p:nvPr/>
        </p:nvSpPr>
        <p:spPr>
          <a:xfrm>
            <a:off x="5162480" y="1901853"/>
            <a:ext cx="1055274" cy="4001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Inlet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B83497-2B10-9A96-81D1-48D76D2DB3F8}"/>
              </a:ext>
            </a:extLst>
          </p:cNvPr>
          <p:cNvSpPr txBox="1"/>
          <p:nvPr/>
        </p:nvSpPr>
        <p:spPr>
          <a:xfrm>
            <a:off x="293538" y="1812952"/>
            <a:ext cx="1055274" cy="4001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Outlet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A7CEB9-D3D5-948B-E005-2C4E32058416}"/>
              </a:ext>
            </a:extLst>
          </p:cNvPr>
          <p:cNvSpPr txBox="1"/>
          <p:nvPr/>
        </p:nvSpPr>
        <p:spPr>
          <a:xfrm>
            <a:off x="2710863" y="2054254"/>
            <a:ext cx="1055274" cy="4001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Lumen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006191F-83C2-F302-C8E0-2823DB5A25B8}"/>
              </a:ext>
            </a:extLst>
          </p:cNvPr>
          <p:cNvGrpSpPr/>
          <p:nvPr/>
        </p:nvGrpSpPr>
        <p:grpSpPr>
          <a:xfrm>
            <a:off x="6906524" y="1187177"/>
            <a:ext cx="5142259" cy="3421218"/>
            <a:chOff x="6906524" y="171177"/>
            <a:chExt cx="5142259" cy="342121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5DB181-0AF3-71EF-42C3-C41288960F59}"/>
                </a:ext>
              </a:extLst>
            </p:cNvPr>
            <p:cNvSpPr txBox="1"/>
            <p:nvPr/>
          </p:nvSpPr>
          <p:spPr>
            <a:xfrm>
              <a:off x="6906524" y="2115067"/>
              <a:ext cx="26906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Bahnschrift SemiCondensed" panose="020B0502040204020203" pitchFamily="34" charset="0"/>
                </a:rPr>
                <a:t>Solid Domain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70E4FAF-E9E0-6464-D4FF-2A96CB95AFCB}"/>
                </a:ext>
              </a:extLst>
            </p:cNvPr>
            <p:cNvSpPr txBox="1"/>
            <p:nvPr/>
          </p:nvSpPr>
          <p:spPr>
            <a:xfrm>
              <a:off x="9358141" y="2118064"/>
              <a:ext cx="26906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Bahnschrift SemiCondensed" panose="020B0502040204020203" pitchFamily="34" charset="0"/>
                </a:rPr>
                <a:t>Fluid domain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2256B36-2F39-551B-607A-7E2E2FF52921}"/>
                </a:ext>
              </a:extLst>
            </p:cNvPr>
            <p:cNvSpPr txBox="1"/>
            <p:nvPr/>
          </p:nvSpPr>
          <p:spPr>
            <a:xfrm>
              <a:off x="6906524" y="2764551"/>
              <a:ext cx="26906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Bahnschrift Light Condensed" panose="020B0502040204020203" pitchFamily="34" charset="0"/>
                </a:rPr>
                <a:t>Epithelium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C60AAAE-7DAE-990C-1E0D-476E77E4EC40}"/>
                </a:ext>
              </a:extLst>
            </p:cNvPr>
            <p:cNvSpPr txBox="1"/>
            <p:nvPr/>
          </p:nvSpPr>
          <p:spPr>
            <a:xfrm>
              <a:off x="9358141" y="2576732"/>
              <a:ext cx="269064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Bahnschrift Light Condensed" panose="020B0502040204020203" pitchFamily="34" charset="0"/>
                </a:rPr>
                <a:t>Feces (Power Law Fluid)</a:t>
              </a:r>
            </a:p>
            <a:p>
              <a:pPr algn="ctr"/>
              <a:r>
                <a:rPr lang="en-US" sz="2000" dirty="0">
                  <a:latin typeface="Bahnschrift Light Condensed" panose="020B0502040204020203" pitchFamily="34" charset="0"/>
                </a:rPr>
                <a:t>Outer mucus (</a:t>
              </a:r>
              <a:r>
                <a:rPr lang="en-US" sz="2000" dirty="0" err="1">
                  <a:latin typeface="Bahnschrift Light Condensed" panose="020B0502040204020203" pitchFamily="34" charset="0"/>
                </a:rPr>
                <a:t>Carreau</a:t>
              </a:r>
              <a:r>
                <a:rPr lang="en-US" sz="2000" dirty="0">
                  <a:latin typeface="Bahnschrift Light Condensed" panose="020B0502040204020203" pitchFamily="34" charset="0"/>
                </a:rPr>
                <a:t> Fluid)</a:t>
              </a:r>
            </a:p>
            <a:p>
              <a:pPr algn="ctr"/>
              <a:r>
                <a:rPr lang="en-US" sz="2000" dirty="0">
                  <a:latin typeface="Bahnschrift Light Condensed" panose="020B0502040204020203" pitchFamily="34" charset="0"/>
                </a:rPr>
                <a:t>Inner mucus (</a:t>
              </a:r>
              <a:r>
                <a:rPr lang="en-US" sz="2000" dirty="0" err="1">
                  <a:latin typeface="Bahnschrift Light Condensed" panose="020B0502040204020203" pitchFamily="34" charset="0"/>
                </a:rPr>
                <a:t>Carreau</a:t>
              </a:r>
              <a:r>
                <a:rPr lang="en-US" sz="2000" dirty="0">
                  <a:latin typeface="Bahnschrift Light Condensed" panose="020B0502040204020203" pitchFamily="34" charset="0"/>
                </a:rPr>
                <a:t> Fluid)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2FA274-8E5D-35B1-B04F-69E33E91D2CF}"/>
                </a:ext>
              </a:extLst>
            </p:cNvPr>
            <p:cNvSpPr txBox="1"/>
            <p:nvPr/>
          </p:nvSpPr>
          <p:spPr>
            <a:xfrm>
              <a:off x="6906524" y="510602"/>
              <a:ext cx="26906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Bahnschrift SemiCondensed" panose="020B0502040204020203" pitchFamily="34" charset="0"/>
                </a:rPr>
                <a:t>Structural mechanics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3F16C6A-E0E0-29D6-29B8-2F004B1F9A17}"/>
                </a:ext>
              </a:extLst>
            </p:cNvPr>
            <p:cNvSpPr txBox="1"/>
            <p:nvPr/>
          </p:nvSpPr>
          <p:spPr>
            <a:xfrm>
              <a:off x="9358141" y="171177"/>
              <a:ext cx="26906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Bahnschrift SemiCondensed" panose="020B0502040204020203" pitchFamily="34" charset="0"/>
                </a:rPr>
                <a:t>Laminar flow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239DCE-45D4-7042-6733-290E68E92E3A}"/>
                </a:ext>
              </a:extLst>
            </p:cNvPr>
            <p:cNvSpPr txBox="1"/>
            <p:nvPr/>
          </p:nvSpPr>
          <p:spPr>
            <a:xfrm>
              <a:off x="9358141" y="553823"/>
              <a:ext cx="26906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Bahnschrift SemiCondensed" panose="020B0502040204020203" pitchFamily="34" charset="0"/>
                </a:rPr>
                <a:t>Ternary-phase field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3E923C-0F80-0EB0-4F60-B305565C9F2C}"/>
                </a:ext>
              </a:extLst>
            </p:cNvPr>
            <p:cNvSpPr txBox="1"/>
            <p:nvPr/>
          </p:nvSpPr>
          <p:spPr>
            <a:xfrm>
              <a:off x="9358141" y="962511"/>
              <a:ext cx="26906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Bahnschrift SemiCondensed" panose="020B0502040204020203" pitchFamily="34" charset="0"/>
                </a:rPr>
                <a:t>Moving mesh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8352260-A5AE-826A-F66E-D2B14F0120A5}"/>
                </a:ext>
              </a:extLst>
            </p:cNvPr>
            <p:cNvCxnSpPr>
              <a:cxnSpLocks/>
            </p:cNvCxnSpPr>
            <p:nvPr/>
          </p:nvCxnSpPr>
          <p:spPr>
            <a:xfrm>
              <a:off x="8304041" y="1435509"/>
              <a:ext cx="0" cy="77755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6ADBE8C-70E6-192F-89E3-E0F2DC6B0BE5}"/>
                </a:ext>
              </a:extLst>
            </p:cNvPr>
            <p:cNvCxnSpPr>
              <a:cxnSpLocks/>
            </p:cNvCxnSpPr>
            <p:nvPr/>
          </p:nvCxnSpPr>
          <p:spPr>
            <a:xfrm>
              <a:off x="10717041" y="1424176"/>
              <a:ext cx="0" cy="77755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B7336D0-E03C-D69B-DAE5-D7C6A28F21F4}"/>
                  </a:ext>
                </a:extLst>
              </p:cNvPr>
              <p:cNvSpPr txBox="1"/>
              <p:nvPr/>
            </p:nvSpPr>
            <p:spPr>
              <a:xfrm>
                <a:off x="5912147" y="2246785"/>
                <a:ext cx="950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1800" smtClean="0">
                          <a:effectLst/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E" sz="1800">
                              <a:effectLst/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B7336D0-E03C-D69B-DAE5-D7C6A28F21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147" y="2246785"/>
                <a:ext cx="95017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B5B60AA-7C52-AEAE-DE96-BADC8E03333C}"/>
              </a:ext>
            </a:extLst>
          </p:cNvPr>
          <p:cNvCxnSpPr>
            <a:cxnSpLocks/>
          </p:cNvCxnSpPr>
          <p:nvPr/>
        </p:nvCxnSpPr>
        <p:spPr>
          <a:xfrm flipH="1">
            <a:off x="5670689" y="2440176"/>
            <a:ext cx="42531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B10B0F5-FF41-C7A4-CFA5-023D5ACC1CD8}"/>
              </a:ext>
            </a:extLst>
          </p:cNvPr>
          <p:cNvCxnSpPr>
            <a:cxnSpLocks/>
          </p:cNvCxnSpPr>
          <p:nvPr/>
        </p:nvCxnSpPr>
        <p:spPr>
          <a:xfrm flipH="1">
            <a:off x="395864" y="2423702"/>
            <a:ext cx="42531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947A93C-2DA0-F2C8-D2E7-051262033DF8}"/>
                  </a:ext>
                </a:extLst>
              </p:cNvPr>
              <p:cNvSpPr txBox="1"/>
              <p:nvPr/>
            </p:nvSpPr>
            <p:spPr>
              <a:xfrm>
                <a:off x="-173202" y="2239036"/>
                <a:ext cx="9501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1800" smtClean="0">
                          <a:effectLst/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947A93C-2DA0-F2C8-D2E7-051262033D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3202" y="2239036"/>
                <a:ext cx="95017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D592905-2658-C56A-2572-B8FE8AFBD8EA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5/10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BBD107-C417-FEF4-9BB2-9C252F1635D4}"/>
              </a:ext>
            </a:extLst>
          </p:cNvPr>
          <p:cNvSpPr txBox="1"/>
          <p:nvPr/>
        </p:nvSpPr>
        <p:spPr>
          <a:xfrm>
            <a:off x="245773" y="6109670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  <p:extLst>
      <p:ext uri="{BB962C8B-B14F-4D97-AF65-F5344CB8AC3E}">
        <p14:creationId xmlns:p14="http://schemas.microsoft.com/office/powerpoint/2010/main" val="1863995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C7BD61-34EC-475D-1BBE-D7B93027F341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9050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Mucus Increases Flow Velocity</a:t>
            </a:r>
            <a:endParaRPr lang="en-US" sz="3600" dirty="0"/>
          </a:p>
        </p:txBody>
      </p:sp>
      <p:pic>
        <p:nvPicPr>
          <p:cNvPr id="3" name="Supplementary video1">
            <a:hlinkClick r:id="" action="ppaction://media"/>
            <a:extLst>
              <a:ext uri="{FF2B5EF4-FFF2-40B4-BE49-F238E27FC236}">
                <a16:creationId xmlns:a16="http://schemas.microsoft.com/office/drawing/2014/main" id="{27691870-B3F7-B115-D3EE-90A624C1F1F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7345" t="7563" r="32473"/>
          <a:stretch/>
        </p:blipFill>
        <p:spPr>
          <a:xfrm>
            <a:off x="107547" y="748303"/>
            <a:ext cx="4724400" cy="611335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DA471277-B8B7-4FBC-9BAC-A593F25B14A6}"/>
              </a:ext>
            </a:extLst>
          </p:cNvPr>
          <p:cNvGrpSpPr/>
          <p:nvPr/>
        </p:nvGrpSpPr>
        <p:grpSpPr>
          <a:xfrm>
            <a:off x="-234238" y="1206177"/>
            <a:ext cx="8276513" cy="3088658"/>
            <a:chOff x="-148513" y="1307436"/>
            <a:chExt cx="8276513" cy="3088658"/>
          </a:xfrm>
        </p:grpSpPr>
        <p:pic>
          <p:nvPicPr>
            <p:cNvPr id="4" name="Picture 3" descr="A screenshot of a computer screen&#10;&#10;Description automatically generated">
              <a:extLst>
                <a:ext uri="{FF2B5EF4-FFF2-40B4-BE49-F238E27FC236}">
                  <a16:creationId xmlns:a16="http://schemas.microsoft.com/office/drawing/2014/main" id="{59E8900F-9BE7-AA76-CF50-DD95BD7783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18" t="37290" r="11363" b="25829"/>
            <a:stretch/>
          </p:blipFill>
          <p:spPr>
            <a:xfrm>
              <a:off x="-148513" y="1825461"/>
              <a:ext cx="8276513" cy="257063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EA4BDF-25EE-2427-2EA0-FA7870FCAC67}"/>
                </a:ext>
              </a:extLst>
            </p:cNvPr>
            <p:cNvSpPr txBox="1"/>
            <p:nvPr/>
          </p:nvSpPr>
          <p:spPr>
            <a:xfrm>
              <a:off x="444499" y="1317630"/>
              <a:ext cx="3788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latin typeface="Bahnschrift SemiCondensed" panose="020B0502040204020203" pitchFamily="34" charset="0"/>
                  <a:cs typeface="Arial" panose="020B0604020202020204" pitchFamily="34" charset="0"/>
                </a:rPr>
                <a:t>Volume fractions of the ternary phase</a:t>
              </a:r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EC40508-C602-3CAE-8CBF-6ADA49B66639}"/>
                </a:ext>
              </a:extLst>
            </p:cNvPr>
            <p:cNvSpPr txBox="1"/>
            <p:nvPr/>
          </p:nvSpPr>
          <p:spPr>
            <a:xfrm>
              <a:off x="4169653" y="1307436"/>
              <a:ext cx="3788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latin typeface="Bahnschrift SemiCondensed" panose="020B0502040204020203" pitchFamily="34" charset="0"/>
                  <a:cs typeface="Arial" panose="020B0604020202020204" pitchFamily="34" charset="0"/>
                </a:rPr>
                <a:t>Temporal Pressure-Velocity Profile</a:t>
              </a:r>
              <a:endParaRPr lang="en-US" dirty="0"/>
            </a:p>
          </p:txBody>
        </p:sp>
      </p:grpSp>
      <p:pic>
        <p:nvPicPr>
          <p:cNvPr id="8" name="Picture 7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5063D8C1-37B5-66AC-29FB-659FA25C20B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9"/>
          <a:stretch/>
        </p:blipFill>
        <p:spPr>
          <a:xfrm>
            <a:off x="5285978" y="748303"/>
            <a:ext cx="5634049" cy="38024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4700FC-5C58-61CD-A67F-24E9BF8A3756}"/>
              </a:ext>
            </a:extLst>
          </p:cNvPr>
          <p:cNvSpPr txBox="1"/>
          <p:nvPr/>
        </p:nvSpPr>
        <p:spPr>
          <a:xfrm>
            <a:off x="4121554" y="4443528"/>
            <a:ext cx="7962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Two orders of magnitude lower velocity in the inflamed model</a:t>
            </a:r>
          </a:p>
          <a:p>
            <a:pPr algn="ctr"/>
            <a:endParaRPr lang="en-US" sz="2400" b="1" dirty="0">
              <a:latin typeface="Bahnschrift SemiCondensed" panose="020B05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Increasing mucus thickness resulted in increased flow velocity</a:t>
            </a:r>
            <a:endParaRPr lang="en-US" sz="2400" dirty="0"/>
          </a:p>
          <a:p>
            <a:pPr algn="ctr"/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944EDA-7107-B16D-51C0-25470A8D29B4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6/10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44DE3C-0DF3-6D37-D866-2D9A2E5762B7}"/>
              </a:ext>
            </a:extLst>
          </p:cNvPr>
          <p:cNvSpPr txBox="1"/>
          <p:nvPr/>
        </p:nvSpPr>
        <p:spPr>
          <a:xfrm>
            <a:off x="10770608" y="6103465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  <p:extLst>
      <p:ext uri="{BB962C8B-B14F-4D97-AF65-F5344CB8AC3E}">
        <p14:creationId xmlns:p14="http://schemas.microsoft.com/office/powerpoint/2010/main" val="283735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02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C7BD61-34EC-475D-1BBE-D7B93027F341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9050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Mucus reduces shear stress applied on the epithelium</a:t>
            </a:r>
            <a:endParaRPr lang="en-US" sz="36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F5C2506-004C-A50B-38CC-CB179D993783}"/>
              </a:ext>
            </a:extLst>
          </p:cNvPr>
          <p:cNvGrpSpPr/>
          <p:nvPr/>
        </p:nvGrpSpPr>
        <p:grpSpPr>
          <a:xfrm>
            <a:off x="193977" y="811768"/>
            <a:ext cx="9693942" cy="5675914"/>
            <a:chOff x="270587" y="769357"/>
            <a:chExt cx="9693942" cy="5675914"/>
          </a:xfrm>
        </p:grpSpPr>
        <p:pic>
          <p:nvPicPr>
            <p:cNvPr id="5" name="Picture 4" descr="A yellow and red object with a thin line&#10;&#10;Description automatically generated with medium confidence">
              <a:extLst>
                <a:ext uri="{FF2B5EF4-FFF2-40B4-BE49-F238E27FC236}">
                  <a16:creationId xmlns:a16="http://schemas.microsoft.com/office/drawing/2014/main" id="{FA185B01-B47A-6156-7A3B-CCB3359780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56"/>
            <a:stretch/>
          </p:blipFill>
          <p:spPr>
            <a:xfrm>
              <a:off x="5458250" y="954023"/>
              <a:ext cx="4506279" cy="5490840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FCB682B-43A3-C624-C051-ABEED7F750D5}"/>
                </a:ext>
              </a:extLst>
            </p:cNvPr>
            <p:cNvGrpSpPr/>
            <p:nvPr/>
          </p:nvGrpSpPr>
          <p:grpSpPr>
            <a:xfrm>
              <a:off x="270587" y="811768"/>
              <a:ext cx="4914404" cy="5633503"/>
              <a:chOff x="6328553" y="3683450"/>
              <a:chExt cx="2521234" cy="2890153"/>
            </a:xfrm>
          </p:grpSpPr>
          <p:pic>
            <p:nvPicPr>
              <p:cNvPr id="13" name="Picture 12" descr="A black rectangular object with white arrows&#10;&#10;Description automatically generated">
                <a:extLst>
                  <a:ext uri="{FF2B5EF4-FFF2-40B4-BE49-F238E27FC236}">
                    <a16:creationId xmlns:a16="http://schemas.microsoft.com/office/drawing/2014/main" id="{B81D4877-F197-CA54-BC84-EA94DC3FC9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580" r="28197"/>
              <a:stretch/>
            </p:blipFill>
            <p:spPr>
              <a:xfrm>
                <a:off x="6328553" y="3741255"/>
                <a:ext cx="2413001" cy="2832348"/>
              </a:xfrm>
              <a:prstGeom prst="rect">
                <a:avLst/>
              </a:prstGeom>
            </p:spPr>
          </p:pic>
          <p:pic>
            <p:nvPicPr>
              <p:cNvPr id="14" name="Picture 13" descr="A black rectangular object with white arrows&#10;&#10;Description automatically generated">
                <a:extLst>
                  <a:ext uri="{FF2B5EF4-FFF2-40B4-BE49-F238E27FC236}">
                    <a16:creationId xmlns:a16="http://schemas.microsoft.com/office/drawing/2014/main" id="{1A7BED8F-6418-C849-F6D2-2100E71C5C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340"/>
              <a:stretch/>
            </p:blipFill>
            <p:spPr>
              <a:xfrm>
                <a:off x="8394700" y="3683450"/>
                <a:ext cx="455087" cy="2832348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9E6BD4-4CF6-7085-78DB-1987DF2ECE5A}"/>
                </a:ext>
              </a:extLst>
            </p:cNvPr>
            <p:cNvSpPr txBox="1"/>
            <p:nvPr/>
          </p:nvSpPr>
          <p:spPr>
            <a:xfrm>
              <a:off x="4347530" y="769357"/>
              <a:ext cx="69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ahnschrift SemiBold" panose="020B0502040204020203" pitchFamily="34" charset="0"/>
                </a:rPr>
                <a:t>Pa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4CA618-2C6E-5F42-C5DD-78B2E8EF5255}"/>
                </a:ext>
              </a:extLst>
            </p:cNvPr>
            <p:cNvSpPr txBox="1"/>
            <p:nvPr/>
          </p:nvSpPr>
          <p:spPr>
            <a:xfrm>
              <a:off x="9135727" y="769357"/>
              <a:ext cx="69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ahnschrift SemiBold" panose="020B0502040204020203" pitchFamily="34" charset="0"/>
                </a:rPr>
                <a:t>Pa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7FF5F9A-4612-C46C-80CE-AB4F36AEA754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7/10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0BB5F-ECE1-0B1C-E041-25462A836BCE}"/>
              </a:ext>
            </a:extLst>
          </p:cNvPr>
          <p:cNvSpPr txBox="1"/>
          <p:nvPr/>
        </p:nvSpPr>
        <p:spPr>
          <a:xfrm>
            <a:off x="245773" y="6109670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  <p:extLst>
      <p:ext uri="{BB962C8B-B14F-4D97-AF65-F5344CB8AC3E}">
        <p14:creationId xmlns:p14="http://schemas.microsoft.com/office/powerpoint/2010/main" val="3170228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C7BD61-34EC-475D-1BBE-D7B93027F341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9050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Mucus reduces shear stress applied on the epithelium</a:t>
            </a:r>
            <a:endParaRPr lang="en-US" sz="3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4700FC-5C58-61CD-A67F-24E9BF8A3756}"/>
              </a:ext>
            </a:extLst>
          </p:cNvPr>
          <p:cNvSpPr txBox="1"/>
          <p:nvPr/>
        </p:nvSpPr>
        <p:spPr>
          <a:xfrm>
            <a:off x="0" y="4661237"/>
            <a:ext cx="12191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Lower shear magnitude on epithelium in mucus models</a:t>
            </a:r>
          </a:p>
          <a:p>
            <a:pPr algn="ctr"/>
            <a:endParaRPr lang="en-US" sz="2400" b="1" dirty="0">
              <a:latin typeface="Bahnschrift SemiCondensed" panose="020B0502040204020203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Increased fecal mass output in mucus models</a:t>
            </a:r>
            <a:endParaRPr lang="en-US" sz="2400" dirty="0"/>
          </a:p>
          <a:p>
            <a:pPr algn="ctr"/>
            <a:endParaRPr lang="en-US" sz="2400" dirty="0"/>
          </a:p>
        </p:txBody>
      </p:sp>
      <p:pic>
        <p:nvPicPr>
          <p:cNvPr id="21" name="Picture 20" descr="A video game screen with a black background&#10;&#10;Description automatically generated">
            <a:extLst>
              <a:ext uri="{FF2B5EF4-FFF2-40B4-BE49-F238E27FC236}">
                <a16:creationId xmlns:a16="http://schemas.microsoft.com/office/drawing/2014/main" id="{E0E8C77C-52E3-E57C-010C-93030F5A34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357" y="880758"/>
            <a:ext cx="8845287" cy="33532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48C207-9D23-CB4B-B427-B3E3D2D65446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8/10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85300E-7C74-775C-8F6E-8C3F1BABC406}"/>
              </a:ext>
            </a:extLst>
          </p:cNvPr>
          <p:cNvSpPr txBox="1"/>
          <p:nvPr/>
        </p:nvSpPr>
        <p:spPr>
          <a:xfrm>
            <a:off x="245773" y="6109670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  <p:extLst>
      <p:ext uri="{BB962C8B-B14F-4D97-AF65-F5344CB8AC3E}">
        <p14:creationId xmlns:p14="http://schemas.microsoft.com/office/powerpoint/2010/main" val="406216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C7BD61-34EC-475D-1BBE-D7B93027F341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9050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Why does this matter?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AE4767-8A7E-7659-E92A-29EAB6E65082}"/>
              </a:ext>
            </a:extLst>
          </p:cNvPr>
          <p:cNvSpPr txBox="1"/>
          <p:nvPr/>
        </p:nvSpPr>
        <p:spPr>
          <a:xfrm>
            <a:off x="0" y="1219200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8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Shear stress is known to </a:t>
            </a:r>
            <a:r>
              <a:rPr lang="en-US" sz="2800" b="1" dirty="0">
                <a:solidFill>
                  <a:srgbClr val="FF0000"/>
                </a:solidFill>
                <a:latin typeface="Bahnschrift SemiCondensed" panose="020B0502040204020203" pitchFamily="34" charset="0"/>
                <a:cs typeface="Arial" panose="020B0604020202020204" pitchFamily="34" charset="0"/>
              </a:rPr>
              <a:t>change cell </a:t>
            </a:r>
            <a:r>
              <a:rPr lang="en-US" sz="2800" b="1" dirty="0" err="1">
                <a:solidFill>
                  <a:srgbClr val="FF0000"/>
                </a:solidFill>
                <a:latin typeface="Bahnschrift SemiCondensed" panose="020B0502040204020203" pitchFamily="34" charset="0"/>
                <a:cs typeface="Arial" panose="020B0604020202020204" pitchFamily="34" charset="0"/>
              </a:rPr>
              <a:t>behaviour</a:t>
            </a:r>
            <a:r>
              <a:rPr lang="en-US" sz="2800" b="1" dirty="0">
                <a:solidFill>
                  <a:srgbClr val="FF0000"/>
                </a:solidFill>
                <a:latin typeface="Bahnschrift SemiCondensed" panose="020B0502040204020203" pitchFamily="34" charset="0"/>
                <a:cs typeface="Arial" panose="020B0604020202020204" pitchFamily="34" charset="0"/>
              </a:rPr>
              <a:t> </a:t>
            </a:r>
            <a:r>
              <a:rPr lang="en-US" sz="28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 in intestine (e.g. division, differentiation, death, mucus secretion and migration)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37BB01-F526-1941-57F0-5EA363278C5F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9/10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EA3E96-F8D7-40F9-DDFE-70A80EF653D3}"/>
              </a:ext>
            </a:extLst>
          </p:cNvPr>
          <p:cNvSpPr txBox="1"/>
          <p:nvPr/>
        </p:nvSpPr>
        <p:spPr>
          <a:xfrm>
            <a:off x="729598" y="2736502"/>
            <a:ext cx="1073280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8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We hypothesize that mucus </a:t>
            </a:r>
            <a:r>
              <a:rPr lang="en-US" sz="2800" b="1" dirty="0">
                <a:solidFill>
                  <a:srgbClr val="FF0000"/>
                </a:solidFill>
                <a:latin typeface="Bahnschrift SemiCondensed" panose="020B0502040204020203" pitchFamily="34" charset="0"/>
                <a:cs typeface="Arial" panose="020B0604020202020204" pitchFamily="34" charset="0"/>
              </a:rPr>
              <a:t>modulates</a:t>
            </a:r>
            <a:r>
              <a:rPr lang="en-US" sz="28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 the shear stress transferred to the epithelium and its absence may cause crypt damage via increased mechanical input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E8ACA1-EC3E-B7FB-29D1-3B137ED3A69B}"/>
              </a:ext>
            </a:extLst>
          </p:cNvPr>
          <p:cNvSpPr txBox="1"/>
          <p:nvPr/>
        </p:nvSpPr>
        <p:spPr>
          <a:xfrm>
            <a:off x="667016" y="4412993"/>
            <a:ext cx="1085796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8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This model could be used for optimizing understanding </a:t>
            </a:r>
            <a:r>
              <a:rPr lang="en-US" sz="2800" b="1" dirty="0">
                <a:solidFill>
                  <a:srgbClr val="FF0000"/>
                </a:solidFill>
                <a:latin typeface="Bahnschrift SemiCondensed" panose="020B0502040204020203" pitchFamily="34" charset="0"/>
                <a:cs typeface="Arial" panose="020B0604020202020204" pitchFamily="34" charset="0"/>
              </a:rPr>
              <a:t>intestinal biology</a:t>
            </a:r>
            <a:r>
              <a:rPr lang="en-US" sz="28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 and </a:t>
            </a:r>
            <a:r>
              <a:rPr lang="en-US" sz="2800" b="1" dirty="0">
                <a:solidFill>
                  <a:srgbClr val="FF0000"/>
                </a:solidFill>
                <a:latin typeface="Bahnschrift SemiCondensed" panose="020B0502040204020203" pitchFamily="34" charset="0"/>
                <a:cs typeface="Arial" panose="020B0604020202020204" pitchFamily="34" charset="0"/>
              </a:rPr>
              <a:t>drug delivery applications </a:t>
            </a:r>
            <a:r>
              <a:rPr lang="en-US" sz="28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(e.g. nanoparticles)</a:t>
            </a:r>
          </a:p>
        </p:txBody>
      </p:sp>
    </p:spTree>
    <p:extLst>
      <p:ext uri="{BB962C8B-B14F-4D97-AF65-F5344CB8AC3E}">
        <p14:creationId xmlns:p14="http://schemas.microsoft.com/office/powerpoint/2010/main" val="2603160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Placeholder 3"/>
          <p:cNvSpPr txBox="1"/>
          <p:nvPr/>
        </p:nvSpPr>
        <p:spPr>
          <a:xfrm>
            <a:off x="270587" y="177314"/>
            <a:ext cx="11650826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FFFFFF"/>
                </a:solidFill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r>
              <a:rPr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77" name="Rectangle 5"/>
          <p:cNvSpPr txBox="1"/>
          <p:nvPr/>
        </p:nvSpPr>
        <p:spPr>
          <a:xfrm>
            <a:off x="6095901" y="1980352"/>
            <a:ext cx="4015432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400">
                <a:solidFill>
                  <a:srgbClr val="303068"/>
                </a:solidFill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r>
              <a:rPr lang="en-IE" sz="2000" dirty="0">
                <a:latin typeface="Bahnschrift SemiBold" panose="020B0502040204020203" pitchFamily="34" charset="0"/>
                <a:cs typeface="Arial" panose="020B0604020202020204" pitchFamily="34" charset="0"/>
              </a:rPr>
              <a:t>Thanks for the attention!</a:t>
            </a:r>
          </a:p>
          <a:p>
            <a:r>
              <a:rPr lang="en-IE" sz="2000" dirty="0">
                <a:latin typeface="Bahnschrift SemiBold" panose="020B0502040204020203" pitchFamily="34" charset="0"/>
                <a:cs typeface="Arial" panose="020B0604020202020204" pitchFamily="34" charset="0"/>
              </a:rPr>
              <a:t>Any questions?</a:t>
            </a:r>
            <a:endParaRPr sz="2000" dirty="0">
              <a:latin typeface="Bahnschrift SemiBold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1"/>
          <p:cNvSpPr/>
          <p:nvPr/>
        </p:nvSpPr>
        <p:spPr>
          <a:xfrm>
            <a:off x="0" y="4577693"/>
            <a:ext cx="12192000" cy="1023763"/>
          </a:xfrm>
          <a:prstGeom prst="rect">
            <a:avLst/>
          </a:prstGeom>
          <a:solidFill>
            <a:srgbClr val="4BBA6B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Rectangle 4"/>
          <p:cNvSpPr txBox="1"/>
          <p:nvPr/>
        </p:nvSpPr>
        <p:spPr>
          <a:xfrm>
            <a:off x="6" y="4720242"/>
            <a:ext cx="12192001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400">
                <a:solidFill>
                  <a:srgbClr val="FFFFFF"/>
                </a:solidFill>
              </a:defRPr>
            </a:pPr>
            <a:r>
              <a:rPr lang="en-GB" sz="1400" dirty="0">
                <a:solidFill>
                  <a:srgbClr val="FFFFFF"/>
                </a:solidFill>
              </a:rPr>
              <a:t>This work was supported by Science Foundation Ireland </a:t>
            </a:r>
            <a:r>
              <a:rPr lang="en-GB" sz="1400" b="1" dirty="0">
                <a:solidFill>
                  <a:srgbClr val="FFFFFF"/>
                </a:solidFill>
              </a:rPr>
              <a:t>18/EPSRC-CDT/3583</a:t>
            </a:r>
            <a:r>
              <a:rPr lang="en-GB" sz="1400" dirty="0">
                <a:solidFill>
                  <a:srgbClr val="FFFFFF"/>
                </a:solidFill>
              </a:rPr>
              <a:t> and the Engineering and Physical Sciences Research Council </a:t>
            </a:r>
            <a:r>
              <a:rPr lang="en-GB" sz="1400" b="1" dirty="0">
                <a:solidFill>
                  <a:srgbClr val="FFFFFF"/>
                </a:solidFill>
              </a:rPr>
              <a:t>EP/S02347X/1</a:t>
            </a:r>
            <a:r>
              <a:rPr lang="en-GB" sz="1400" dirty="0">
                <a:solidFill>
                  <a:srgbClr val="FFFFFF"/>
                </a:solidFill>
              </a:rPr>
              <a:t>. </a:t>
            </a:r>
          </a:p>
          <a:p>
            <a:pPr algn="ctr">
              <a:defRPr sz="1400">
                <a:solidFill>
                  <a:srgbClr val="FFFFFF"/>
                </a:solidFill>
              </a:defRPr>
            </a:pPr>
            <a:r>
              <a:rPr lang="en-GB" sz="1400" dirty="0">
                <a:solidFill>
                  <a:srgbClr val="FFFFFF"/>
                </a:solidFill>
              </a:rPr>
              <a:t>This work has emanated from research supported in part by a grant from Science Foundation Ireland (SFI) and the European Regional Development Fund (ERDF) </a:t>
            </a:r>
          </a:p>
          <a:p>
            <a:pPr algn="ctr">
              <a:defRPr sz="1400">
                <a:solidFill>
                  <a:srgbClr val="FFFFFF"/>
                </a:solidFill>
              </a:defRPr>
            </a:pPr>
            <a:r>
              <a:rPr lang="en-GB" sz="1400" dirty="0">
                <a:solidFill>
                  <a:srgbClr val="FFFFFF"/>
                </a:solidFill>
              </a:rPr>
              <a:t>under grant number </a:t>
            </a:r>
            <a:r>
              <a:rPr lang="en-GB" sz="1400" b="1" dirty="0">
                <a:solidFill>
                  <a:srgbClr val="FFFFFF"/>
                </a:solidFill>
              </a:rPr>
              <a:t>13/RC/2073_P2</a:t>
            </a:r>
            <a:r>
              <a:rPr lang="en-GB" sz="1400" dirty="0">
                <a:solidFill>
                  <a:srgbClr val="FFFFFF"/>
                </a:solidFill>
              </a:rPr>
              <a:t>.</a:t>
            </a:r>
            <a:endParaRPr sz="1400" dirty="0">
              <a:solidFill>
                <a:srgbClr val="FFFFFF"/>
              </a:solidFill>
            </a:endParaRPr>
          </a:p>
        </p:txBody>
      </p:sp>
      <p:pic>
        <p:nvPicPr>
          <p:cNvPr id="80" name="lifetimelogio.png" descr="lifetimelogi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471" y="3449983"/>
            <a:ext cx="1846861" cy="941002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traight Connector 31"/>
          <p:cNvSpPr/>
          <p:nvPr/>
        </p:nvSpPr>
        <p:spPr>
          <a:xfrm>
            <a:off x="3339343" y="5775317"/>
            <a:ext cx="1" cy="592824"/>
          </a:xfrm>
          <a:prstGeom prst="line">
            <a:avLst/>
          </a:prstGeom>
          <a:ln w="25400">
            <a:solidFill>
              <a:srgbClr val="303068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82" name="uofblogo.png" descr="uofb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804" y="5914161"/>
            <a:ext cx="1270332" cy="301862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astonlogo.png" descr="aston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3217" y="5808899"/>
            <a:ext cx="1074897" cy="450509"/>
          </a:xfrm>
          <a:prstGeom prst="rect">
            <a:avLst/>
          </a:prstGeom>
          <a:ln w="12700">
            <a:miter lim="400000"/>
          </a:ln>
        </p:spPr>
      </p:pic>
      <p:pic>
        <p:nvPicPr>
          <p:cNvPr id="85" name="uofglogo.png" descr="uofglogo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3545" y="5828290"/>
            <a:ext cx="977179" cy="440630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curamlogo.png" descr="curamlogo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0904" y="5865283"/>
            <a:ext cx="829000" cy="33774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sfilogo.png" descr="sfilogo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0098" y="5825898"/>
            <a:ext cx="915045" cy="418306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ukrilogo.png" descr="ukrilogo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8454" y="5888692"/>
            <a:ext cx="1260001" cy="3170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09D43B2-E9BC-1B70-E584-FA9FAC916F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17651" y="5775317"/>
            <a:ext cx="1618358" cy="6118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EC75B6-80DD-2989-2225-C2C4FA00DCB1}"/>
              </a:ext>
            </a:extLst>
          </p:cNvPr>
          <p:cNvSpPr txBox="1"/>
          <p:nvPr/>
        </p:nvSpPr>
        <p:spPr>
          <a:xfrm>
            <a:off x="7171208" y="3428682"/>
            <a:ext cx="4534992" cy="486911"/>
          </a:xfrm>
          <a:prstGeom prst="rect">
            <a:avLst/>
          </a:prstGeom>
          <a:solidFill>
            <a:srgbClr val="FFFFFF"/>
          </a:solidFill>
          <a:ln w="635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88701" tIns="88701" rIns="88701" bIns="88701" numCol="1" spcCol="38100" rtlCol="0" anchor="ctr">
            <a:spAutoFit/>
          </a:bodyPr>
          <a:lstStyle/>
          <a:p>
            <a:pPr marL="0" marR="0" indent="0" algn="ctr" defTabSz="256348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2000" dirty="0">
                <a:latin typeface="Bahnschrift SemiBold" panose="020B0502040204020203" pitchFamily="34" charset="0"/>
              </a:rPr>
              <a:t>i.erbay1@universityofgalway.ie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6D3464-2777-455A-BDFC-70E224D73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015" y="3960007"/>
            <a:ext cx="263995" cy="26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logo-rond-twitter - Danone Institute">
            <a:extLst>
              <a:ext uri="{FF2B5EF4-FFF2-40B4-BE49-F238E27FC236}">
                <a16:creationId xmlns:a16="http://schemas.microsoft.com/office/drawing/2014/main" id="{9EFAE52C-255F-DB75-18A1-74FC4FBC5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9814" y="3960008"/>
            <a:ext cx="302668" cy="3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5">
            <a:extLst>
              <a:ext uri="{FF2B5EF4-FFF2-40B4-BE49-F238E27FC236}">
                <a16:creationId xmlns:a16="http://schemas.microsoft.com/office/drawing/2014/main" id="{8345A476-3088-1D39-406E-E57E39ED2E25}"/>
              </a:ext>
            </a:extLst>
          </p:cNvPr>
          <p:cNvSpPr txBox="1"/>
          <p:nvPr/>
        </p:nvSpPr>
        <p:spPr>
          <a:xfrm>
            <a:off x="154831" y="2340191"/>
            <a:ext cx="5117795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400">
                <a:solidFill>
                  <a:srgbClr val="303068"/>
                </a:solidFill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endParaRPr lang="en-I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33A446D-6A19-1686-6641-E18A127B2C51}"/>
              </a:ext>
            </a:extLst>
          </p:cNvPr>
          <p:cNvSpPr txBox="1"/>
          <p:nvPr/>
        </p:nvSpPr>
        <p:spPr>
          <a:xfrm>
            <a:off x="161261" y="1761311"/>
            <a:ext cx="297100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2400">
                <a:solidFill>
                  <a:srgbClr val="303068"/>
                </a:solidFill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endParaRPr lang="en-I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green and white logo&#10;&#10;Description automatically generated">
            <a:extLst>
              <a:ext uri="{FF2B5EF4-FFF2-40B4-BE49-F238E27FC236}">
                <a16:creationId xmlns:a16="http://schemas.microsoft.com/office/drawing/2014/main" id="{4417963A-31FA-1B0B-24D5-B7BEBC61D2C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443" y="5765729"/>
            <a:ext cx="1449474" cy="61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06F2FD-17BD-3775-D991-F9A66030375F}"/>
              </a:ext>
            </a:extLst>
          </p:cNvPr>
          <p:cNvSpPr txBox="1"/>
          <p:nvPr/>
        </p:nvSpPr>
        <p:spPr>
          <a:xfrm>
            <a:off x="217790" y="1796391"/>
            <a:ext cx="4226963" cy="2031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IE" dirty="0">
                <a:latin typeface="Bahnschrift SemiBold" panose="020B0502040204020203" pitchFamily="34" charset="0"/>
                <a:cs typeface="Arial" panose="020B0604020202020204" pitchFamily="34" charset="0"/>
              </a:rPr>
              <a:t>Dr </a:t>
            </a:r>
            <a:r>
              <a:rPr lang="en-IE" sz="1800" dirty="0">
                <a:solidFill>
                  <a:schemeClr val="tx1"/>
                </a:solidFill>
                <a:latin typeface="Bahnschrift SemiBold" panose="020B0502040204020203" pitchFamily="34" charset="0"/>
                <a:cs typeface="Arial" panose="020B0604020202020204" pitchFamily="34" charset="0"/>
              </a:rPr>
              <a:t>Yury Rochev</a:t>
            </a:r>
          </a:p>
          <a:p>
            <a:endParaRPr lang="en-IE" sz="1800" dirty="0">
              <a:solidFill>
                <a:schemeClr val="tx1"/>
              </a:solidFill>
              <a:latin typeface="Bahnschrift SemiBold" panose="020B0502040204020203" pitchFamily="34" charset="0"/>
              <a:cs typeface="Arial" panose="020B0604020202020204" pitchFamily="34" charset="0"/>
            </a:endParaRPr>
          </a:p>
          <a:p>
            <a:r>
              <a:rPr lang="en-IE" dirty="0">
                <a:latin typeface="Bahnschrift SemiBold" panose="020B0502040204020203" pitchFamily="34" charset="0"/>
                <a:cs typeface="Arial" panose="020B0604020202020204" pitchFamily="34" charset="0"/>
              </a:rPr>
              <a:t>University of Birmingham</a:t>
            </a:r>
          </a:p>
          <a:p>
            <a:r>
              <a:rPr lang="en-IE" sz="1800" dirty="0">
                <a:solidFill>
                  <a:schemeClr val="tx1"/>
                </a:solidFill>
                <a:latin typeface="Bahnschrift SemiBold" panose="020B0502040204020203" pitchFamily="34" charset="0"/>
                <a:cs typeface="Arial" panose="020B0604020202020204" pitchFamily="34" charset="0"/>
              </a:rPr>
              <a:t>Dr Alessio Alexiadis</a:t>
            </a:r>
          </a:p>
          <a:p>
            <a:endParaRPr lang="en-IE" dirty="0">
              <a:latin typeface="Bahnschrift SemiBold" panose="020B0502040204020203" pitchFamily="34" charset="0"/>
              <a:cs typeface="Arial" panose="020B0604020202020204" pitchFamily="34" charset="0"/>
            </a:endParaRPr>
          </a:p>
          <a:p>
            <a:r>
              <a:rPr lang="en-IE" sz="1800" dirty="0">
                <a:solidFill>
                  <a:schemeClr val="tx1"/>
                </a:solidFill>
                <a:latin typeface="Bahnschrift SemiBold" panose="020B0502040204020203" pitchFamily="34" charset="0"/>
                <a:cs typeface="Arial" panose="020B0604020202020204" pitchFamily="34" charset="0"/>
              </a:rPr>
              <a:t>All CURAM and </a:t>
            </a:r>
            <a:r>
              <a:rPr lang="en-IE" sz="1800" dirty="0" err="1">
                <a:solidFill>
                  <a:schemeClr val="tx1"/>
                </a:solidFill>
                <a:latin typeface="Bahnschrift SemiBold" panose="020B0502040204020203" pitchFamily="34" charset="0"/>
                <a:cs typeface="Arial" panose="020B0604020202020204" pitchFamily="34" charset="0"/>
              </a:rPr>
              <a:t>lifETIME</a:t>
            </a:r>
            <a:r>
              <a:rPr lang="en-IE" sz="1800" dirty="0">
                <a:solidFill>
                  <a:schemeClr val="tx1"/>
                </a:solidFill>
                <a:latin typeface="Bahnschrift SemiBold" panose="020B0502040204020203" pitchFamily="34" charset="0"/>
                <a:cs typeface="Arial" panose="020B0604020202020204" pitchFamily="34" charset="0"/>
              </a:rPr>
              <a:t> CDT members</a:t>
            </a:r>
          </a:p>
          <a:p>
            <a:endParaRPr lang="en-IE" sz="1800" dirty="0">
              <a:solidFill>
                <a:schemeClr val="tx1"/>
              </a:solidFill>
              <a:latin typeface="Bahnschrift SemiBold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148BA6-986E-BFC8-6FA0-96D241FB1AF7}"/>
              </a:ext>
            </a:extLst>
          </p:cNvPr>
          <p:cNvSpPr txBox="1"/>
          <p:nvPr/>
        </p:nvSpPr>
        <p:spPr>
          <a:xfrm>
            <a:off x="7616015" y="3901307"/>
            <a:ext cx="1461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E" sz="1800" dirty="0" err="1">
                <a:latin typeface="Bahnschrift SemiBold" panose="020B0502040204020203" pitchFamily="34" charset="0"/>
              </a:rPr>
              <a:t>iherbay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778E36-9247-86AA-D719-8CB9221A7DB4}"/>
              </a:ext>
            </a:extLst>
          </p:cNvPr>
          <p:cNvSpPr txBox="1"/>
          <p:nvPr/>
        </p:nvSpPr>
        <p:spPr>
          <a:xfrm>
            <a:off x="10389813" y="3921125"/>
            <a:ext cx="18021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 defTabSz="256348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1800" dirty="0">
                <a:latin typeface="Bahnschrift SemiBold" panose="020B0502040204020203" pitchFamily="34" charset="0"/>
              </a:rPr>
              <a:t>@iherbay </a:t>
            </a:r>
            <a:endParaRPr kumimoji="0" lang="en-IE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Bahnschrift SemiBold" panose="020B0502040204020203" pitchFamily="34" charset="0"/>
              <a:sym typeface="Helvetica Neue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DEDA42-BA2F-41A3-3ED3-B22FBD40C8C8}"/>
              </a:ext>
            </a:extLst>
          </p:cNvPr>
          <p:cNvSpPr txBox="1"/>
          <p:nvPr/>
        </p:nvSpPr>
        <p:spPr>
          <a:xfrm>
            <a:off x="11187079" y="1945977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01AE045-7BDD-61D8-65E2-52E7F4DEBE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0F3A365-A972-055D-3D63-0A3101726466}"/>
              </a:ext>
            </a:extLst>
          </p:cNvPr>
          <p:cNvSpPr txBox="1"/>
          <p:nvPr/>
        </p:nvSpPr>
        <p:spPr>
          <a:xfrm>
            <a:off x="8256588" y="3316288"/>
            <a:ext cx="2863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Epithelium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F7FBCF-5E33-5295-2C68-B2DE22F72CF1}"/>
              </a:ext>
            </a:extLst>
          </p:cNvPr>
          <p:cNvSpPr txBox="1"/>
          <p:nvPr/>
        </p:nvSpPr>
        <p:spPr>
          <a:xfrm>
            <a:off x="8256588" y="3988512"/>
            <a:ext cx="2863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Lumen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D6EF18-2325-E969-C4AB-CA8BE3519D35}"/>
              </a:ext>
            </a:extLst>
          </p:cNvPr>
          <p:cNvSpPr txBox="1"/>
          <p:nvPr/>
        </p:nvSpPr>
        <p:spPr>
          <a:xfrm>
            <a:off x="170089" y="6418346"/>
            <a:ext cx="208880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Pearson, 2019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CEFF94-6B94-37FC-6027-4EA1B6C79FBB}"/>
              </a:ext>
            </a:extLst>
          </p:cNvPr>
          <p:cNvSpPr txBox="1"/>
          <p:nvPr/>
        </p:nvSpPr>
        <p:spPr>
          <a:xfrm>
            <a:off x="8248650" y="1611370"/>
            <a:ext cx="283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Muscle</a:t>
            </a:r>
          </a:p>
        </p:txBody>
      </p:sp>
      <p:pic>
        <p:nvPicPr>
          <p:cNvPr id="4" name="Picture 3" descr="A cross section of a human body&#10;&#10;Description automatically generated">
            <a:extLst>
              <a:ext uri="{FF2B5EF4-FFF2-40B4-BE49-F238E27FC236}">
                <a16:creationId xmlns:a16="http://schemas.microsoft.com/office/drawing/2014/main" id="{54A6B5BA-5C4F-0BE4-63C0-B78F4E7C3E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1" r="15965"/>
          <a:stretch/>
        </p:blipFill>
        <p:spPr>
          <a:xfrm>
            <a:off x="8061" y="-22366"/>
            <a:ext cx="7751639" cy="614825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54D340-3B65-BE8E-B53D-D879F2ADD206}"/>
              </a:ext>
            </a:extLst>
          </p:cNvPr>
          <p:cNvCxnSpPr>
            <a:cxnSpLocks/>
          </p:cNvCxnSpPr>
          <p:nvPr/>
        </p:nvCxnSpPr>
        <p:spPr>
          <a:xfrm>
            <a:off x="6095999" y="4229591"/>
            <a:ext cx="2160589" cy="0"/>
          </a:xfrm>
          <a:prstGeom prst="line">
            <a:avLst/>
          </a:prstGeom>
          <a:ln w="57150">
            <a:solidFill>
              <a:schemeClr val="tx1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1CE7F3-6286-98BC-0572-245CE191CE42}"/>
              </a:ext>
            </a:extLst>
          </p:cNvPr>
          <p:cNvCxnSpPr>
            <a:cxnSpLocks/>
          </p:cNvCxnSpPr>
          <p:nvPr/>
        </p:nvCxnSpPr>
        <p:spPr>
          <a:xfrm>
            <a:off x="6197908" y="3567112"/>
            <a:ext cx="2052000" cy="0"/>
          </a:xfrm>
          <a:prstGeom prst="line">
            <a:avLst/>
          </a:prstGeom>
          <a:ln w="57150">
            <a:solidFill>
              <a:schemeClr val="tx1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7950FB3-C5F2-7734-811C-C1F01A8DB6B0}"/>
              </a:ext>
            </a:extLst>
          </p:cNvPr>
          <p:cNvCxnSpPr>
            <a:cxnSpLocks/>
          </p:cNvCxnSpPr>
          <p:nvPr/>
        </p:nvCxnSpPr>
        <p:spPr>
          <a:xfrm>
            <a:off x="6181724" y="1849494"/>
            <a:ext cx="2074864" cy="0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273CAF8-4397-7F61-CC98-86BA2729FA7D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1/10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7330D9-1C34-208F-F6F5-5FB4191BF063}"/>
              </a:ext>
            </a:extLst>
          </p:cNvPr>
          <p:cNvSpPr txBox="1"/>
          <p:nvPr/>
        </p:nvSpPr>
        <p:spPr>
          <a:xfrm>
            <a:off x="5076475" y="21471"/>
            <a:ext cx="70961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Introduction: Organization of the human intestine</a:t>
            </a:r>
          </a:p>
        </p:txBody>
      </p:sp>
    </p:spTree>
    <p:extLst>
      <p:ext uri="{BB962C8B-B14F-4D97-AF65-F5344CB8AC3E}">
        <p14:creationId xmlns:p14="http://schemas.microsoft.com/office/powerpoint/2010/main" val="768513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F9B4E1-078F-7C87-46EC-172BF847F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3F1D939B-35AF-2ED2-8A99-9FE00D857AB5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2/10</a:t>
            </a: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CCF4EBEA-324B-825C-6359-031162D58095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Introduction: Intestine in Health and Disease</a:t>
            </a:r>
          </a:p>
        </p:txBody>
      </p:sp>
      <p:pic>
        <p:nvPicPr>
          <p:cNvPr id="5" name="Picture 4" descr="A diagram of mucus and epithelial cells&#10;&#10;Description automatically generated">
            <a:extLst>
              <a:ext uri="{FF2B5EF4-FFF2-40B4-BE49-F238E27FC236}">
                <a16:creationId xmlns:a16="http://schemas.microsoft.com/office/drawing/2014/main" id="{C4D184F9-B52F-7608-58BB-BAE1E29B6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7" y="694849"/>
            <a:ext cx="9714902" cy="623737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DB719A13-797D-D74D-0B31-0D02164D12D8}"/>
              </a:ext>
            </a:extLst>
          </p:cNvPr>
          <p:cNvGrpSpPr/>
          <p:nvPr/>
        </p:nvGrpSpPr>
        <p:grpSpPr>
          <a:xfrm>
            <a:off x="2767128" y="5651497"/>
            <a:ext cx="2360910" cy="1154462"/>
            <a:chOff x="3735089" y="5651497"/>
            <a:chExt cx="2360910" cy="1154462"/>
          </a:xfrm>
        </p:grpSpPr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FB1F9E41-27F9-C5B0-25B2-EDDC6AE91F73}"/>
                </a:ext>
              </a:extLst>
            </p:cNvPr>
            <p:cNvSpPr/>
            <p:nvPr/>
          </p:nvSpPr>
          <p:spPr>
            <a:xfrm rot="3000000" flipV="1">
              <a:off x="3735089" y="5651497"/>
              <a:ext cx="1038386" cy="1038386"/>
            </a:xfrm>
            <a:prstGeom prst="arc">
              <a:avLst/>
            </a:pr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E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06F6107-8903-017F-A1D5-914EB6865055}"/>
                </a:ext>
              </a:extLst>
            </p:cNvPr>
            <p:cNvSpPr txBox="1"/>
            <p:nvPr/>
          </p:nvSpPr>
          <p:spPr>
            <a:xfrm>
              <a:off x="4325224" y="6405849"/>
              <a:ext cx="1770775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  <a:latin typeface="Bahnschrift SemiCondensed" panose="020B0502040204020203" pitchFamily="34" charset="0"/>
                </a:rPr>
                <a:t>Stem cells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77D822D8-6E30-B708-2907-690A396B6B6D}"/>
              </a:ext>
            </a:extLst>
          </p:cNvPr>
          <p:cNvSpPr txBox="1">
            <a:spLocks/>
          </p:cNvSpPr>
          <p:nvPr/>
        </p:nvSpPr>
        <p:spPr>
          <a:xfrm rot="16200000">
            <a:off x="2298213" y="4783704"/>
            <a:ext cx="1261440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Crypt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0ECD3E0-D237-4932-A598-AB8E0C16F062}"/>
              </a:ext>
            </a:extLst>
          </p:cNvPr>
          <p:cNvSpPr txBox="1">
            <a:spLocks/>
          </p:cNvSpPr>
          <p:nvPr/>
        </p:nvSpPr>
        <p:spPr>
          <a:xfrm>
            <a:off x="10084908" y="2256513"/>
            <a:ext cx="2198191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0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~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10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11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cells/day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68797DD2-4A1E-A097-0F82-3E3E8EC9914C}"/>
              </a:ext>
            </a:extLst>
          </p:cNvPr>
          <p:cNvSpPr txBox="1">
            <a:spLocks/>
          </p:cNvSpPr>
          <p:nvPr/>
        </p:nvSpPr>
        <p:spPr>
          <a:xfrm>
            <a:off x="10088712" y="2911465"/>
            <a:ext cx="2198191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0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Highly mechanical process</a:t>
            </a:r>
            <a:endParaRPr kumimoji="0" lang="en-US" sz="2000" b="1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FD9CE39D-BB09-73A9-E901-6068E380153E}"/>
              </a:ext>
            </a:extLst>
          </p:cNvPr>
          <p:cNvSpPr txBox="1">
            <a:spLocks/>
          </p:cNvSpPr>
          <p:nvPr/>
        </p:nvSpPr>
        <p:spPr>
          <a:xfrm>
            <a:off x="10054207" y="3924917"/>
            <a:ext cx="2198191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0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Deformed mucus leads to inflammation</a:t>
            </a:r>
            <a:endParaRPr kumimoji="0" lang="en-US" sz="2000" b="1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Bahnschrift SemiCondensed" panose="020B05020402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0693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CEFCD5-6E11-CBAB-A55E-C17D30983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8B6989CB-447C-30EC-44A4-BB3F449E85D8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2/10</a:t>
            </a: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34C88AD1-00AE-BDD8-6072-CD2453C5C72D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ahnschrift SemiCondensed" panose="020B0502040204020203" pitchFamily="34" charset="0"/>
                <a:cs typeface="Arial" panose="020B0604020202020204" pitchFamily="34" charset="0"/>
              </a:rPr>
              <a:t>Introduction: Intestine in Health and Disease</a:t>
            </a:r>
          </a:p>
        </p:txBody>
      </p:sp>
      <p:pic>
        <p:nvPicPr>
          <p:cNvPr id="5" name="Picture 4" descr="A diagram of mucus and epithelial cells&#10;&#10;Description automatically generated">
            <a:extLst>
              <a:ext uri="{FF2B5EF4-FFF2-40B4-BE49-F238E27FC236}">
                <a16:creationId xmlns:a16="http://schemas.microsoft.com/office/drawing/2014/main" id="{6A62A833-8B04-2941-BFC9-246A7AFF30F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548" y="694849"/>
            <a:ext cx="9714902" cy="62373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A796D7-D1E7-ECB0-2518-F8BEFC597A9F}"/>
              </a:ext>
            </a:extLst>
          </p:cNvPr>
          <p:cNvSpPr txBox="1"/>
          <p:nvPr/>
        </p:nvSpPr>
        <p:spPr>
          <a:xfrm>
            <a:off x="-1" y="2443178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Bahnschrift SemiCondensed" panose="020B0502040204020203" pitchFamily="34" charset="0"/>
              </a:rPr>
              <a:t>What is the mechanical role of the mucus?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47CCC3-0F79-3758-2DDE-8C15DEF64C2D}"/>
              </a:ext>
            </a:extLst>
          </p:cNvPr>
          <p:cNvSpPr txBox="1"/>
          <p:nvPr/>
        </p:nvSpPr>
        <p:spPr>
          <a:xfrm>
            <a:off x="-223340" y="460277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Bahnschrift SemiCondensed" panose="020B0502040204020203" pitchFamily="34" charset="0"/>
              </a:rPr>
              <a:t>All cells respond to mechanical stimuli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C3F937-BAC1-B85E-8D01-4362391343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5680" y="1404175"/>
            <a:ext cx="5495375" cy="475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9763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9AEB6F6-F920-BCFF-9180-F85365B19800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Modelling Epithelial Geometry and Intestinal Motility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876D8E-7751-1C90-23C0-24287342E4D0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3/10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D9383B1-E374-3E81-0427-3FA3619A38CF}"/>
              </a:ext>
            </a:extLst>
          </p:cNvPr>
          <p:cNvGrpSpPr/>
          <p:nvPr/>
        </p:nvGrpSpPr>
        <p:grpSpPr>
          <a:xfrm>
            <a:off x="2344884" y="1212384"/>
            <a:ext cx="5584929" cy="5031530"/>
            <a:chOff x="2344884" y="1212384"/>
            <a:chExt cx="5584929" cy="503153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01DEA3A-72B9-7F8C-D91B-AB98B122ABFE}"/>
                </a:ext>
              </a:extLst>
            </p:cNvPr>
            <p:cNvGrpSpPr/>
            <p:nvPr/>
          </p:nvGrpSpPr>
          <p:grpSpPr>
            <a:xfrm>
              <a:off x="2344884" y="1290914"/>
              <a:ext cx="5584929" cy="4953000"/>
              <a:chOff x="2344884" y="1290914"/>
              <a:chExt cx="5584929" cy="4953000"/>
            </a:xfrm>
          </p:grpSpPr>
          <p:pic>
            <p:nvPicPr>
              <p:cNvPr id="9" name="Picture 8" descr="A diagram of a cell membrane&#10;&#10;Description automatically generated">
                <a:extLst>
                  <a:ext uri="{FF2B5EF4-FFF2-40B4-BE49-F238E27FC236}">
                    <a16:creationId xmlns:a16="http://schemas.microsoft.com/office/drawing/2014/main" id="{9B7EDEF9-21E7-D866-EAB0-D6802E6B49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74867" y="1290914"/>
                <a:ext cx="3654946" cy="4953000"/>
              </a:xfrm>
              <a:prstGeom prst="rect">
                <a:avLst/>
              </a:prstGeom>
            </p:spPr>
          </p:pic>
          <p:sp>
            <p:nvSpPr>
              <p:cNvPr id="10" name="Left Bracket 9">
                <a:extLst>
                  <a:ext uri="{FF2B5EF4-FFF2-40B4-BE49-F238E27FC236}">
                    <a16:creationId xmlns:a16="http://schemas.microsoft.com/office/drawing/2014/main" id="{1A0F51FA-8F35-574F-4804-535E68D8BEBA}"/>
                  </a:ext>
                </a:extLst>
              </p:cNvPr>
              <p:cNvSpPr/>
              <p:nvPr/>
            </p:nvSpPr>
            <p:spPr>
              <a:xfrm>
                <a:off x="3985170" y="3894589"/>
                <a:ext cx="292100" cy="2349325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Left Bracket 10">
                <a:extLst>
                  <a:ext uri="{FF2B5EF4-FFF2-40B4-BE49-F238E27FC236}">
                    <a16:creationId xmlns:a16="http://schemas.microsoft.com/office/drawing/2014/main" id="{14E6F0E3-FA37-4388-98EF-BD091AAF0056}"/>
                  </a:ext>
                </a:extLst>
              </p:cNvPr>
              <p:cNvSpPr/>
              <p:nvPr/>
            </p:nvSpPr>
            <p:spPr>
              <a:xfrm>
                <a:off x="3982767" y="2382473"/>
                <a:ext cx="292100" cy="1435003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Left Bracket 11">
                <a:extLst>
                  <a:ext uri="{FF2B5EF4-FFF2-40B4-BE49-F238E27FC236}">
                    <a16:creationId xmlns:a16="http://schemas.microsoft.com/office/drawing/2014/main" id="{D05AF6D9-5D85-1BF5-00CA-BBC81A617DC8}"/>
                  </a:ext>
                </a:extLst>
              </p:cNvPr>
              <p:cNvSpPr/>
              <p:nvPr/>
            </p:nvSpPr>
            <p:spPr>
              <a:xfrm>
                <a:off x="3982767" y="2004969"/>
                <a:ext cx="292100" cy="298974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0D90544-A687-68B1-F4D1-EECFCD1A00BC}"/>
                  </a:ext>
                </a:extLst>
              </p:cNvPr>
              <p:cNvSpPr txBox="1"/>
              <p:nvPr/>
            </p:nvSpPr>
            <p:spPr>
              <a:xfrm>
                <a:off x="2626464" y="4874376"/>
                <a:ext cx="157751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Bahnschrift SemiCondensed" panose="020B0502040204020203" pitchFamily="34" charset="0"/>
                  </a:rPr>
                  <a:t>Epithelium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3C78D-EC9E-FADB-C9B5-535B3990D8D5}"/>
                  </a:ext>
                </a:extLst>
              </p:cNvPr>
              <p:cNvSpPr txBox="1"/>
              <p:nvPr/>
            </p:nvSpPr>
            <p:spPr>
              <a:xfrm>
                <a:off x="2344884" y="2721114"/>
                <a:ext cx="157751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Bahnschrift SemiCondensed" panose="020B0502040204020203" pitchFamily="34" charset="0"/>
                  </a:rPr>
                  <a:t>Inner mucus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98FC359-4672-53D6-0798-F073373FBBF3}"/>
                  </a:ext>
                </a:extLst>
              </p:cNvPr>
              <p:cNvSpPr txBox="1"/>
              <p:nvPr/>
            </p:nvSpPr>
            <p:spPr>
              <a:xfrm>
                <a:off x="2344884" y="1926534"/>
                <a:ext cx="157751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Bahnschrift SemiCondensed" panose="020B0502040204020203" pitchFamily="34" charset="0"/>
                  </a:rPr>
                  <a:t>Outer mucus</a:t>
                </a: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B26CC9C-C328-AA73-AB7C-C03B1EB986DF}"/>
                </a:ext>
              </a:extLst>
            </p:cNvPr>
            <p:cNvSpPr txBox="1"/>
            <p:nvPr/>
          </p:nvSpPr>
          <p:spPr>
            <a:xfrm>
              <a:off x="2344884" y="1329189"/>
              <a:ext cx="15775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Bahnschrift SemiCondensed" panose="020B0502040204020203" pitchFamily="34" charset="0"/>
                </a:rPr>
                <a:t>Feces</a:t>
              </a:r>
            </a:p>
          </p:txBody>
        </p:sp>
        <p:sp>
          <p:nvSpPr>
            <p:cNvPr id="3" name="Left Bracket 2">
              <a:extLst>
                <a:ext uri="{FF2B5EF4-FFF2-40B4-BE49-F238E27FC236}">
                  <a16:creationId xmlns:a16="http://schemas.microsoft.com/office/drawing/2014/main" id="{3250C334-92DF-3BED-F9BC-CC2C572AA827}"/>
                </a:ext>
              </a:extLst>
            </p:cNvPr>
            <p:cNvSpPr/>
            <p:nvPr/>
          </p:nvSpPr>
          <p:spPr>
            <a:xfrm>
              <a:off x="3952584" y="1212384"/>
              <a:ext cx="292100" cy="714055"/>
            </a:xfrm>
            <a:prstGeom prst="leftBracke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8A9598B-9D6D-7630-D25A-74C7D7C92FA2}"/>
              </a:ext>
            </a:extLst>
          </p:cNvPr>
          <p:cNvSpPr txBox="1"/>
          <p:nvPr/>
        </p:nvSpPr>
        <p:spPr>
          <a:xfrm>
            <a:off x="7246170" y="929079"/>
            <a:ext cx="1928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latin typeface="Bahnschrift SemiCondensed" panose="020B0502040204020203" pitchFamily="34" charset="0"/>
              </a:rPr>
              <a:t>Intestinal flow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027AACE-C491-F836-3A12-CC1492A5DC97}"/>
              </a:ext>
            </a:extLst>
          </p:cNvPr>
          <p:cNvCxnSpPr/>
          <p:nvPr/>
        </p:nvCxnSpPr>
        <p:spPr>
          <a:xfrm>
            <a:off x="7467521" y="1729299"/>
            <a:ext cx="1437030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098614F-50A5-720E-957B-67D34AE12349}"/>
              </a:ext>
            </a:extLst>
          </p:cNvPr>
          <p:cNvSpPr txBox="1"/>
          <p:nvPr/>
        </p:nvSpPr>
        <p:spPr>
          <a:xfrm>
            <a:off x="245773" y="6109670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  <p:extLst>
      <p:ext uri="{BB962C8B-B14F-4D97-AF65-F5344CB8AC3E}">
        <p14:creationId xmlns:p14="http://schemas.microsoft.com/office/powerpoint/2010/main" val="33392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0BA56D-EA35-8657-4317-12CAEDA327E9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Modelling Epithelial Geometry and Intestinal Motility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CC7A2E0-6274-6477-C284-15EA9EB095C5}"/>
              </a:ext>
            </a:extLst>
          </p:cNvPr>
          <p:cNvGrpSpPr/>
          <p:nvPr/>
        </p:nvGrpSpPr>
        <p:grpSpPr>
          <a:xfrm>
            <a:off x="6631512" y="1583519"/>
            <a:ext cx="4639465" cy="3485731"/>
            <a:chOff x="7272780" y="2357044"/>
            <a:chExt cx="1863572" cy="140014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91AB8C3-09D5-DF78-17B5-FEA8031ABC26}"/>
                </a:ext>
              </a:extLst>
            </p:cNvPr>
            <p:cNvGrpSpPr/>
            <p:nvPr/>
          </p:nvGrpSpPr>
          <p:grpSpPr>
            <a:xfrm>
              <a:off x="7281247" y="2357044"/>
              <a:ext cx="1855105" cy="1400142"/>
              <a:chOff x="1713594" y="4651632"/>
              <a:chExt cx="1855105" cy="1400142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6355083-A80B-8C88-04FC-4F2D1D93D62C}"/>
                  </a:ext>
                </a:extLst>
              </p:cNvPr>
              <p:cNvSpPr txBox="1"/>
              <p:nvPr/>
            </p:nvSpPr>
            <p:spPr>
              <a:xfrm>
                <a:off x="1729098" y="4651632"/>
                <a:ext cx="1839601" cy="1607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IE" sz="2000" dirty="0">
                    <a:latin typeface="Bahnschrift SemiCondensed" panose="020B0502040204020203" pitchFamily="34" charset="0"/>
                    <a:cs typeface="Arial" panose="020B0604020202020204" pitchFamily="34" charset="0"/>
                  </a:rPr>
                  <a:t>Human Colon Histology</a:t>
                </a:r>
                <a:endParaRPr kumimoji="0" lang="en-IE" sz="2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Bahnschrift SemiCondensed" panose="020B0502040204020203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E8C83B3-69BA-274B-1C30-88D0F83C1749}"/>
                  </a:ext>
                </a:extLst>
              </p:cNvPr>
              <p:cNvSpPr txBox="1"/>
              <p:nvPr/>
            </p:nvSpPr>
            <p:spPr>
              <a:xfrm>
                <a:off x="1713594" y="5852922"/>
                <a:ext cx="1838867" cy="1988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E" sz="2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Bahnschrift SemiCondensed" panose="020B0502040204020203" pitchFamily="34" charset="0"/>
                    <a:cs typeface="Arial" panose="020B0604020202020204" pitchFamily="34" charset="0"/>
                    <a:sym typeface="Calibri"/>
                  </a:rPr>
                  <a:t>Crypt geometry</a:t>
                </a:r>
              </a:p>
            </p:txBody>
          </p:sp>
        </p:grpSp>
        <p:pic>
          <p:nvPicPr>
            <p:cNvPr id="5" name="Picture 4" descr="A diagram of a human body&#10;&#10;Description automatically generated">
              <a:extLst>
                <a:ext uri="{FF2B5EF4-FFF2-40B4-BE49-F238E27FC236}">
                  <a16:creationId xmlns:a16="http://schemas.microsoft.com/office/drawing/2014/main" id="{EF1D7A2F-F9A0-69EC-0CDB-2B38C2877A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421" t="77844" r="3321" b="2989"/>
            <a:stretch/>
          </p:blipFill>
          <p:spPr>
            <a:xfrm>
              <a:off x="7272780" y="2550974"/>
              <a:ext cx="1839600" cy="1007299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7DF13CC-7584-7E9C-E451-15FF6268FFB4}"/>
              </a:ext>
            </a:extLst>
          </p:cNvPr>
          <p:cNvSpPr txBox="1"/>
          <p:nvPr/>
        </p:nvSpPr>
        <p:spPr>
          <a:xfrm>
            <a:off x="10196256" y="4574045"/>
            <a:ext cx="1528637" cy="3808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Webpath</a:t>
            </a:r>
            <a:r>
              <a:rPr kumimoji="0" lang="en-IE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 Utah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F43135B-30E4-4E29-8DCA-B39CFE67C21D}"/>
              </a:ext>
            </a:extLst>
          </p:cNvPr>
          <p:cNvCxnSpPr/>
          <p:nvPr/>
        </p:nvCxnSpPr>
        <p:spPr>
          <a:xfrm>
            <a:off x="7877175" y="2382473"/>
            <a:ext cx="0" cy="1788332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80EAAD9-1E5B-7C4A-9F6D-FF4EF3BBACB9}"/>
              </a:ext>
            </a:extLst>
          </p:cNvPr>
          <p:cNvCxnSpPr>
            <a:cxnSpLocks/>
          </p:cNvCxnSpPr>
          <p:nvPr/>
        </p:nvCxnSpPr>
        <p:spPr>
          <a:xfrm flipH="1">
            <a:off x="8820150" y="3166367"/>
            <a:ext cx="428625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294A316-F93E-72A3-A717-0D046D8B5362}"/>
              </a:ext>
            </a:extLst>
          </p:cNvPr>
          <p:cNvSpPr txBox="1"/>
          <p:nvPr/>
        </p:nvSpPr>
        <p:spPr>
          <a:xfrm>
            <a:off x="7534275" y="2855962"/>
            <a:ext cx="1057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555487-06A5-F71B-0A48-F60742FAC4FA}"/>
              </a:ext>
            </a:extLst>
          </p:cNvPr>
          <p:cNvSpPr txBox="1"/>
          <p:nvPr/>
        </p:nvSpPr>
        <p:spPr>
          <a:xfrm>
            <a:off x="8854378" y="3098671"/>
            <a:ext cx="1057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w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8273B9D-B3BA-6FB4-EC85-D7CAA2F77410}"/>
              </a:ext>
            </a:extLst>
          </p:cNvPr>
          <p:cNvGrpSpPr/>
          <p:nvPr/>
        </p:nvGrpSpPr>
        <p:grpSpPr>
          <a:xfrm>
            <a:off x="5525" y="1638814"/>
            <a:ext cx="5007758" cy="4511549"/>
            <a:chOff x="2344883" y="1212384"/>
            <a:chExt cx="5584930" cy="503153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2484C95-7496-5647-AABE-08617FAEEA4A}"/>
                </a:ext>
              </a:extLst>
            </p:cNvPr>
            <p:cNvGrpSpPr/>
            <p:nvPr/>
          </p:nvGrpSpPr>
          <p:grpSpPr>
            <a:xfrm>
              <a:off x="2344883" y="1290914"/>
              <a:ext cx="5584930" cy="4953000"/>
              <a:chOff x="2344883" y="1290914"/>
              <a:chExt cx="5584930" cy="4953000"/>
            </a:xfrm>
          </p:grpSpPr>
          <p:pic>
            <p:nvPicPr>
              <p:cNvPr id="27" name="Picture 26" descr="A diagram of a cell membrane&#10;&#10;Description automatically generated">
                <a:extLst>
                  <a:ext uri="{FF2B5EF4-FFF2-40B4-BE49-F238E27FC236}">
                    <a16:creationId xmlns:a16="http://schemas.microsoft.com/office/drawing/2014/main" id="{BF5205A7-FBEB-280A-49D9-D7828EBF4E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74867" y="1290914"/>
                <a:ext cx="3654946" cy="4953000"/>
              </a:xfrm>
              <a:prstGeom prst="rect">
                <a:avLst/>
              </a:prstGeom>
            </p:spPr>
          </p:pic>
          <p:sp>
            <p:nvSpPr>
              <p:cNvPr id="28" name="Left Bracket 27">
                <a:extLst>
                  <a:ext uri="{FF2B5EF4-FFF2-40B4-BE49-F238E27FC236}">
                    <a16:creationId xmlns:a16="http://schemas.microsoft.com/office/drawing/2014/main" id="{35CFB253-BE30-3DC0-76C8-4C1D24BD4B9D}"/>
                  </a:ext>
                </a:extLst>
              </p:cNvPr>
              <p:cNvSpPr/>
              <p:nvPr/>
            </p:nvSpPr>
            <p:spPr>
              <a:xfrm>
                <a:off x="3985170" y="3894589"/>
                <a:ext cx="292100" cy="2349325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Left Bracket 28">
                <a:extLst>
                  <a:ext uri="{FF2B5EF4-FFF2-40B4-BE49-F238E27FC236}">
                    <a16:creationId xmlns:a16="http://schemas.microsoft.com/office/drawing/2014/main" id="{3DD2B63D-466C-CC4C-A5BB-4E1E9B44D715}"/>
                  </a:ext>
                </a:extLst>
              </p:cNvPr>
              <p:cNvSpPr/>
              <p:nvPr/>
            </p:nvSpPr>
            <p:spPr>
              <a:xfrm>
                <a:off x="3982767" y="2382473"/>
                <a:ext cx="292100" cy="1435003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Left Bracket 29">
                <a:extLst>
                  <a:ext uri="{FF2B5EF4-FFF2-40B4-BE49-F238E27FC236}">
                    <a16:creationId xmlns:a16="http://schemas.microsoft.com/office/drawing/2014/main" id="{2F3F61FF-B0D6-D9FA-ABC0-FD4B0C33946C}"/>
                  </a:ext>
                </a:extLst>
              </p:cNvPr>
              <p:cNvSpPr/>
              <p:nvPr/>
            </p:nvSpPr>
            <p:spPr>
              <a:xfrm>
                <a:off x="3982767" y="2004969"/>
                <a:ext cx="292100" cy="298974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7B7A745-48DB-B3D6-501C-FBE2E5023E6C}"/>
                  </a:ext>
                </a:extLst>
              </p:cNvPr>
              <p:cNvSpPr txBox="1"/>
              <p:nvPr/>
            </p:nvSpPr>
            <p:spPr>
              <a:xfrm>
                <a:off x="2626464" y="4874376"/>
                <a:ext cx="1577518" cy="446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  <a:latin typeface="Bahnschrift SemiCondensed" panose="020B0502040204020203" pitchFamily="34" charset="0"/>
                  </a:rPr>
                  <a:t>Epithelium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D04B908-9D28-34BB-078B-AFE758A3267C}"/>
                  </a:ext>
                </a:extLst>
              </p:cNvPr>
              <p:cNvSpPr txBox="1"/>
              <p:nvPr/>
            </p:nvSpPr>
            <p:spPr>
              <a:xfrm>
                <a:off x="2344884" y="2721114"/>
                <a:ext cx="157751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Bahnschrift SemiCondensed" panose="020B0502040204020203" pitchFamily="34" charset="0"/>
                  </a:rPr>
                  <a:t>Inner mucus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74EDE86-559B-286E-077A-64AF25D33C85}"/>
                  </a:ext>
                </a:extLst>
              </p:cNvPr>
              <p:cNvSpPr txBox="1"/>
              <p:nvPr/>
            </p:nvSpPr>
            <p:spPr>
              <a:xfrm>
                <a:off x="2344883" y="1926534"/>
                <a:ext cx="1637883" cy="446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Bahnschrift SemiCondensed" panose="020B0502040204020203" pitchFamily="34" charset="0"/>
                  </a:rPr>
                  <a:t>Outer mucus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8353277-1907-7604-C049-19ADAFC7E00F}"/>
                </a:ext>
              </a:extLst>
            </p:cNvPr>
            <p:cNvSpPr txBox="1"/>
            <p:nvPr/>
          </p:nvSpPr>
          <p:spPr>
            <a:xfrm>
              <a:off x="2344884" y="1329189"/>
              <a:ext cx="15775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Bahnschrift SemiCondensed" panose="020B0502040204020203" pitchFamily="34" charset="0"/>
                </a:rPr>
                <a:t>Feces</a:t>
              </a:r>
            </a:p>
          </p:txBody>
        </p:sp>
        <p:sp>
          <p:nvSpPr>
            <p:cNvPr id="26" name="Left Bracket 25">
              <a:extLst>
                <a:ext uri="{FF2B5EF4-FFF2-40B4-BE49-F238E27FC236}">
                  <a16:creationId xmlns:a16="http://schemas.microsoft.com/office/drawing/2014/main" id="{0E3CF805-F395-4FE3-4E77-711336A53F15}"/>
                </a:ext>
              </a:extLst>
            </p:cNvPr>
            <p:cNvSpPr/>
            <p:nvPr/>
          </p:nvSpPr>
          <p:spPr>
            <a:xfrm>
              <a:off x="3952584" y="1212384"/>
              <a:ext cx="292100" cy="714055"/>
            </a:xfrm>
            <a:prstGeom prst="leftBracke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B0F94C7-D49E-9CBA-9DD6-E6F3B9A36BE0}"/>
              </a:ext>
            </a:extLst>
          </p:cNvPr>
          <p:cNvSpPr txBox="1"/>
          <p:nvPr/>
        </p:nvSpPr>
        <p:spPr>
          <a:xfrm>
            <a:off x="1926909" y="1380826"/>
            <a:ext cx="2342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latin typeface="Bahnschrift SemiCondensed" panose="020B0502040204020203" pitchFamily="34" charset="0"/>
              </a:rPr>
              <a:t>Intestinal flow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57F0984-C385-2B43-5EDE-8E7E6B5370DA}"/>
              </a:ext>
            </a:extLst>
          </p:cNvPr>
          <p:cNvCxnSpPr/>
          <p:nvPr/>
        </p:nvCxnSpPr>
        <p:spPr>
          <a:xfrm>
            <a:off x="2021767" y="2087414"/>
            <a:ext cx="1437030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C2A4862-A42C-804B-D908-BDB35AD3C7CB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3/10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8C5814-E0DD-44A3-12B4-8F00B48638EF}"/>
              </a:ext>
            </a:extLst>
          </p:cNvPr>
          <p:cNvSpPr txBox="1"/>
          <p:nvPr/>
        </p:nvSpPr>
        <p:spPr>
          <a:xfrm>
            <a:off x="245773" y="6109670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  <p:extLst>
      <p:ext uri="{BB962C8B-B14F-4D97-AF65-F5344CB8AC3E}">
        <p14:creationId xmlns:p14="http://schemas.microsoft.com/office/powerpoint/2010/main" val="8657199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3E4417-C260-69CD-FD18-7FE2CE164580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Modelling Epithelial Geometry and Intestinal Motility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E860459-57A8-DEF5-7E12-BCDC925CF2A5}"/>
              </a:ext>
            </a:extLst>
          </p:cNvPr>
          <p:cNvGrpSpPr/>
          <p:nvPr/>
        </p:nvGrpSpPr>
        <p:grpSpPr>
          <a:xfrm>
            <a:off x="6305964" y="1315926"/>
            <a:ext cx="4665585" cy="3252379"/>
            <a:chOff x="8588136" y="2703665"/>
            <a:chExt cx="3564102" cy="248453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8DA44D5-F3E2-E433-73D6-8C0E9C3CB97A}"/>
                </a:ext>
              </a:extLst>
            </p:cNvPr>
            <p:cNvSpPr txBox="1"/>
            <p:nvPr/>
          </p:nvSpPr>
          <p:spPr>
            <a:xfrm>
              <a:off x="8588136" y="2703665"/>
              <a:ext cx="3564101" cy="3056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/>
              <a:r>
                <a:rPr lang="en-IE" sz="2000" dirty="0">
                  <a:latin typeface="Bahnschrift SemiCondensed" panose="020B0502040204020203" pitchFamily="34" charset="0"/>
                  <a:cs typeface="Arial" panose="020B0604020202020204" pitchFamily="34" charset="0"/>
                </a:rPr>
                <a:t>Human </a:t>
              </a:r>
              <a:r>
                <a:rPr lang="en-IE" sz="2000" dirty="0" err="1">
                  <a:latin typeface="Bahnschrift SemiCondensed" panose="020B0502040204020203" pitchFamily="34" charset="0"/>
                  <a:cs typeface="Arial" panose="020B0604020202020204" pitchFamily="34" charset="0"/>
                </a:rPr>
                <a:t>fecal</a:t>
              </a:r>
              <a:r>
                <a:rPr lang="en-IE" sz="2000" dirty="0">
                  <a:latin typeface="Bahnschrift SemiCondensed" panose="020B0502040204020203" pitchFamily="34" charset="0"/>
                  <a:cs typeface="Arial" panose="020B0604020202020204" pitchFamily="34" charset="0"/>
                </a:rPr>
                <a:t> and mucosal rheology</a:t>
              </a:r>
              <a:endParaRPr kumimoji="0" lang="en-I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0F0485E-81B4-2CB2-AF8E-3139D2F33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88136" y="3075400"/>
              <a:ext cx="1640053" cy="148533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B94FA4B-DCA7-05E3-B4C9-6C3AF6A30D17}"/>
                </a:ext>
              </a:extLst>
            </p:cNvPr>
            <p:cNvSpPr txBox="1"/>
            <p:nvPr/>
          </p:nvSpPr>
          <p:spPr>
            <a:xfrm>
              <a:off x="8747719" y="4654543"/>
              <a:ext cx="3404518" cy="2821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/>
              <a:r>
                <a:rPr kumimoji="0" lang="en-IE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Bahnschrift SemiCondensed" panose="020B0502040204020203" pitchFamily="34" charset="0"/>
                  <a:cs typeface="Arial" panose="020B0604020202020204" pitchFamily="34" charset="0"/>
                  <a:sym typeface="Calibri"/>
                </a:rPr>
                <a:t>Rheolog</a:t>
              </a:r>
              <a:r>
                <a:rPr lang="en-IE" dirty="0">
                  <a:latin typeface="Bahnschrift SemiCondensed" panose="020B0502040204020203" pitchFamily="34" charset="0"/>
                  <a:cs typeface="Arial" panose="020B0604020202020204" pitchFamily="34" charset="0"/>
                </a:rPr>
                <a:t>ical properties</a:t>
              </a:r>
              <a:endParaRPr kumimoji="0" lang="en-I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94450D-B69A-8A95-58AC-5F0E6E4DA37A}"/>
                </a:ext>
              </a:extLst>
            </p:cNvPr>
            <p:cNvSpPr txBox="1"/>
            <p:nvPr/>
          </p:nvSpPr>
          <p:spPr>
            <a:xfrm>
              <a:off x="9048729" y="4943310"/>
              <a:ext cx="1379221" cy="2351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IE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Bahnschrift SemiCondensed" panose="020B0502040204020203" pitchFamily="34" charset="0"/>
                  <a:cs typeface="Arial" panose="020B0604020202020204" pitchFamily="34" charset="0"/>
                  <a:sym typeface="Calibri"/>
                </a:rPr>
                <a:t>Woolley et al., 2013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84F3528-0564-B918-2D47-599930EEE9BF}"/>
                </a:ext>
              </a:extLst>
            </p:cNvPr>
            <p:cNvSpPr txBox="1"/>
            <p:nvPr/>
          </p:nvSpPr>
          <p:spPr>
            <a:xfrm>
              <a:off x="10728961" y="4953087"/>
              <a:ext cx="1423277" cy="2351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IE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Bahnschrift SemiCondensed" panose="020B0502040204020203" pitchFamily="34" charset="0"/>
                  <a:cs typeface="Arial" panose="020B0604020202020204" pitchFamily="34" charset="0"/>
                  <a:sym typeface="Calibri"/>
                </a:rPr>
                <a:t>Srinivasan et al., 2022</a:t>
              </a:r>
            </a:p>
          </p:txBody>
        </p:sp>
        <p:pic>
          <p:nvPicPr>
            <p:cNvPr id="9" name="Picture 8" descr="A graph of shear rate&#10;&#10;Description automatically generated">
              <a:extLst>
                <a:ext uri="{FF2B5EF4-FFF2-40B4-BE49-F238E27FC236}">
                  <a16:creationId xmlns:a16="http://schemas.microsoft.com/office/drawing/2014/main" id="{8D6391E7-5AF5-B680-154B-030C2BFCF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4223" y="3166807"/>
              <a:ext cx="1868014" cy="1437495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CED30E-0ECD-A64D-839D-83D855B192A1}"/>
              </a:ext>
            </a:extLst>
          </p:cNvPr>
          <p:cNvGrpSpPr/>
          <p:nvPr/>
        </p:nvGrpSpPr>
        <p:grpSpPr>
          <a:xfrm>
            <a:off x="5525" y="1638814"/>
            <a:ext cx="5007758" cy="4511549"/>
            <a:chOff x="2344883" y="1212384"/>
            <a:chExt cx="5584930" cy="503153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AA1C71E-A259-F322-3107-FB8360BC74C5}"/>
                </a:ext>
              </a:extLst>
            </p:cNvPr>
            <p:cNvGrpSpPr/>
            <p:nvPr/>
          </p:nvGrpSpPr>
          <p:grpSpPr>
            <a:xfrm>
              <a:off x="2344883" y="1290914"/>
              <a:ext cx="5584930" cy="4953000"/>
              <a:chOff x="2344883" y="1290914"/>
              <a:chExt cx="5584930" cy="4953000"/>
            </a:xfrm>
          </p:grpSpPr>
          <p:pic>
            <p:nvPicPr>
              <p:cNvPr id="24" name="Picture 23" descr="A diagram of a cell membrane&#10;&#10;Description automatically generated">
                <a:extLst>
                  <a:ext uri="{FF2B5EF4-FFF2-40B4-BE49-F238E27FC236}">
                    <a16:creationId xmlns:a16="http://schemas.microsoft.com/office/drawing/2014/main" id="{21C2360A-E56A-76B1-519E-A6E219BA35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74867" y="1290914"/>
                <a:ext cx="3654946" cy="4953000"/>
              </a:xfrm>
              <a:prstGeom prst="rect">
                <a:avLst/>
              </a:prstGeom>
            </p:spPr>
          </p:pic>
          <p:sp>
            <p:nvSpPr>
              <p:cNvPr id="25" name="Left Bracket 24">
                <a:extLst>
                  <a:ext uri="{FF2B5EF4-FFF2-40B4-BE49-F238E27FC236}">
                    <a16:creationId xmlns:a16="http://schemas.microsoft.com/office/drawing/2014/main" id="{BB6291A0-B942-FA1A-1081-01A379A64AF7}"/>
                  </a:ext>
                </a:extLst>
              </p:cNvPr>
              <p:cNvSpPr/>
              <p:nvPr/>
            </p:nvSpPr>
            <p:spPr>
              <a:xfrm>
                <a:off x="3985170" y="3894589"/>
                <a:ext cx="292100" cy="2349325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eft Bracket 25">
                <a:extLst>
                  <a:ext uri="{FF2B5EF4-FFF2-40B4-BE49-F238E27FC236}">
                    <a16:creationId xmlns:a16="http://schemas.microsoft.com/office/drawing/2014/main" id="{011945F2-6671-7677-A775-C7A26A3CEDA1}"/>
                  </a:ext>
                </a:extLst>
              </p:cNvPr>
              <p:cNvSpPr/>
              <p:nvPr/>
            </p:nvSpPr>
            <p:spPr>
              <a:xfrm>
                <a:off x="3982767" y="2382473"/>
                <a:ext cx="292100" cy="1435003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Left Bracket 26">
                <a:extLst>
                  <a:ext uri="{FF2B5EF4-FFF2-40B4-BE49-F238E27FC236}">
                    <a16:creationId xmlns:a16="http://schemas.microsoft.com/office/drawing/2014/main" id="{5AA0B398-F11C-6CD1-5569-92B80F229D5D}"/>
                  </a:ext>
                </a:extLst>
              </p:cNvPr>
              <p:cNvSpPr/>
              <p:nvPr/>
            </p:nvSpPr>
            <p:spPr>
              <a:xfrm>
                <a:off x="3982767" y="2004969"/>
                <a:ext cx="292100" cy="298974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D804468-1867-026D-D3BC-C40FB712EF40}"/>
                  </a:ext>
                </a:extLst>
              </p:cNvPr>
              <p:cNvSpPr txBox="1"/>
              <p:nvPr/>
            </p:nvSpPr>
            <p:spPr>
              <a:xfrm>
                <a:off x="2626464" y="4874376"/>
                <a:ext cx="1577518" cy="446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Bahnschrift SemiCondensed" panose="020B0502040204020203" pitchFamily="34" charset="0"/>
                  </a:rPr>
                  <a:t>Epithelium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5980B0-A50C-21E7-1737-6E0E56D967F1}"/>
                  </a:ext>
                </a:extLst>
              </p:cNvPr>
              <p:cNvSpPr txBox="1"/>
              <p:nvPr/>
            </p:nvSpPr>
            <p:spPr>
              <a:xfrm>
                <a:off x="2344884" y="2721114"/>
                <a:ext cx="1577518" cy="446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  <a:latin typeface="Bahnschrift SemiCondensed" panose="020B0502040204020203" pitchFamily="34" charset="0"/>
                  </a:rPr>
                  <a:t>Inner mucus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D196C82-0838-07FE-C7AF-663BF3ECD86B}"/>
                  </a:ext>
                </a:extLst>
              </p:cNvPr>
              <p:cNvSpPr txBox="1"/>
              <p:nvPr/>
            </p:nvSpPr>
            <p:spPr>
              <a:xfrm>
                <a:off x="2344883" y="1926534"/>
                <a:ext cx="1637883" cy="446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  <a:latin typeface="Bahnschrift SemiCondensed" panose="020B0502040204020203" pitchFamily="34" charset="0"/>
                  </a:rPr>
                  <a:t>Outer mucus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AA2F82-3E6E-B5D9-2A0C-A944F8A1B27F}"/>
                </a:ext>
              </a:extLst>
            </p:cNvPr>
            <p:cNvSpPr txBox="1"/>
            <p:nvPr/>
          </p:nvSpPr>
          <p:spPr>
            <a:xfrm>
              <a:off x="2344884" y="1329189"/>
              <a:ext cx="1577518" cy="446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  <a:latin typeface="Bahnschrift SemiCondensed" panose="020B0502040204020203" pitchFamily="34" charset="0"/>
                </a:rPr>
                <a:t>Feces</a:t>
              </a:r>
            </a:p>
          </p:txBody>
        </p:sp>
        <p:sp>
          <p:nvSpPr>
            <p:cNvPr id="23" name="Left Bracket 22">
              <a:extLst>
                <a:ext uri="{FF2B5EF4-FFF2-40B4-BE49-F238E27FC236}">
                  <a16:creationId xmlns:a16="http://schemas.microsoft.com/office/drawing/2014/main" id="{64FB4D2D-FC21-7F37-8581-A771037358C7}"/>
                </a:ext>
              </a:extLst>
            </p:cNvPr>
            <p:cNvSpPr/>
            <p:nvPr/>
          </p:nvSpPr>
          <p:spPr>
            <a:xfrm>
              <a:off x="3952584" y="1212384"/>
              <a:ext cx="292100" cy="714055"/>
            </a:xfrm>
            <a:prstGeom prst="leftBracke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5CA2ED9-45C3-5C28-FDA1-ADF9C64F5507}"/>
              </a:ext>
            </a:extLst>
          </p:cNvPr>
          <p:cNvCxnSpPr/>
          <p:nvPr/>
        </p:nvCxnSpPr>
        <p:spPr>
          <a:xfrm>
            <a:off x="2021767" y="2087414"/>
            <a:ext cx="1437030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CFDE02A-3C57-5654-F5E5-A74B42C3A591}"/>
              </a:ext>
            </a:extLst>
          </p:cNvPr>
          <p:cNvSpPr txBox="1"/>
          <p:nvPr/>
        </p:nvSpPr>
        <p:spPr>
          <a:xfrm>
            <a:off x="1926909" y="1380826"/>
            <a:ext cx="2342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latin typeface="Bahnschrift SemiCondensed" panose="020B0502040204020203" pitchFamily="34" charset="0"/>
              </a:rPr>
              <a:t>Intestinal flow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15F34F-7A81-01E5-CCCB-18B37D9A23E2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3/10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E64A3B-59C9-1944-4187-E8A1233CB187}"/>
              </a:ext>
            </a:extLst>
          </p:cNvPr>
          <p:cNvSpPr txBox="1"/>
          <p:nvPr/>
        </p:nvSpPr>
        <p:spPr>
          <a:xfrm>
            <a:off x="245773" y="6109670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  <p:extLst>
      <p:ext uri="{BB962C8B-B14F-4D97-AF65-F5344CB8AC3E}">
        <p14:creationId xmlns:p14="http://schemas.microsoft.com/office/powerpoint/2010/main" val="1248768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1B43963-66C1-5BEB-81AF-C7086CA84EC6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10350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Modelling Epithelial Geometry and Intestinal Motility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CD9FC93-2220-F530-5A81-FF4065A3670E}"/>
              </a:ext>
            </a:extLst>
          </p:cNvPr>
          <p:cNvGrpSpPr/>
          <p:nvPr/>
        </p:nvGrpSpPr>
        <p:grpSpPr>
          <a:xfrm>
            <a:off x="5916071" y="892871"/>
            <a:ext cx="4853529" cy="4999233"/>
            <a:chOff x="1385511" y="2217028"/>
            <a:chExt cx="2097344" cy="216030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C990553-EEF4-D93E-595E-1EB72D9535D3}"/>
                </a:ext>
              </a:extLst>
            </p:cNvPr>
            <p:cNvGrpSpPr/>
            <p:nvPr/>
          </p:nvGrpSpPr>
          <p:grpSpPr>
            <a:xfrm>
              <a:off x="1385511" y="2217028"/>
              <a:ext cx="2026507" cy="2160307"/>
              <a:chOff x="1385511" y="2217028"/>
              <a:chExt cx="2026507" cy="216030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BB41DFC-18F9-FC29-CD16-5ECC086FFD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85511" y="2537459"/>
                <a:ext cx="2026507" cy="1608339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7C5CB23-2907-E112-8006-B6A8120AE777}"/>
                  </a:ext>
                </a:extLst>
              </p:cNvPr>
              <p:cNvSpPr txBox="1"/>
              <p:nvPr/>
            </p:nvSpPr>
            <p:spPr>
              <a:xfrm>
                <a:off x="1847080" y="2217028"/>
                <a:ext cx="1564938" cy="1728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E" sz="2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Bahnschrift SemiCondensed" panose="020B0502040204020203" pitchFamily="34" charset="0"/>
                    <a:cs typeface="Arial" panose="020B0604020202020204" pitchFamily="34" charset="0"/>
                    <a:sym typeface="Calibri"/>
                  </a:rPr>
                  <a:t>Human intestin</a:t>
                </a:r>
                <a:r>
                  <a:rPr lang="en-IE" sz="2000" dirty="0">
                    <a:latin typeface="Bahnschrift SemiCondensed" panose="020B0502040204020203" pitchFamily="34" charset="0"/>
                    <a:cs typeface="Arial" panose="020B0604020202020204" pitchFamily="34" charset="0"/>
                  </a:rPr>
                  <a:t>al pressure waves</a:t>
                </a:r>
                <a:endParaRPr kumimoji="0" lang="en-IE" sz="2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Bahnschrift SemiCondensed" panose="020B0502040204020203" pitchFamily="34" charset="0"/>
                  <a:cs typeface="Arial" panose="020B0604020202020204" pitchFamily="34" charset="0"/>
                  <a:sym typeface="Calibri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8039414-21F6-A3F7-81E8-3C82040AF93D}"/>
                  </a:ext>
                </a:extLst>
              </p:cNvPr>
              <p:cNvSpPr txBox="1"/>
              <p:nvPr/>
            </p:nvSpPr>
            <p:spPr>
              <a:xfrm>
                <a:off x="1847080" y="4204437"/>
                <a:ext cx="1564938" cy="1728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IE" sz="2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Bahnschrift SemiCondensed" panose="020B0502040204020203" pitchFamily="34" charset="0"/>
                    <a:cs typeface="Arial" panose="020B0604020202020204" pitchFamily="34" charset="0"/>
                    <a:sym typeface="Calibri"/>
                  </a:rPr>
                  <a:t>Flow characteristics</a:t>
                </a: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577AC3A-B74B-940E-69E3-80B516FE5BAF}"/>
                </a:ext>
              </a:extLst>
            </p:cNvPr>
            <p:cNvSpPr txBox="1"/>
            <p:nvPr/>
          </p:nvSpPr>
          <p:spPr>
            <a:xfrm>
              <a:off x="2906064" y="3955737"/>
              <a:ext cx="576791" cy="132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IE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Bahnschrift SemiCondensed" panose="020B0502040204020203" pitchFamily="34" charset="0"/>
                  <a:cs typeface="Arial" panose="020B0604020202020204" pitchFamily="34" charset="0"/>
                  <a:sym typeface="Calibri"/>
                </a:rPr>
                <a:t>Chen et al., 2017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9AD70F6-1B87-CECB-63AD-BE33E4A1228D}"/>
                  </a:ext>
                </a:extLst>
              </p:cNvPr>
              <p:cNvSpPr txBox="1"/>
              <p:nvPr/>
            </p:nvSpPr>
            <p:spPr>
              <a:xfrm>
                <a:off x="5916071" y="5995054"/>
                <a:ext cx="6096000" cy="5908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1800" smtClean="0">
                          <a:effectLst/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E" sz="1800">
                              <a:effectLst/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IE" sz="1800"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E" sz="1800">
                              <a:effectLst/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IE" sz="1800">
                              <a:effectLst/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sSup>
                        <m:sSupPr>
                          <m:ctrlPr>
                            <a:rPr lang="en-US" sz="18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E" sz="1800">
                              <a:effectLst/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IE" sz="1800">
                              <a:effectLst/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E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IE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IE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E" sz="1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IE" sz="1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IE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IE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IE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(2</m:t>
                                  </m:r>
                                  <m:r>
                                    <a:rPr lang="en-IE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𝐷𝑡</m:t>
                                  </m:r>
                                  <m:r>
                                    <a:rPr lang="en-IE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IE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sz="1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9AD70F6-1B87-CECB-63AD-BE33E4A12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6071" y="5995054"/>
                <a:ext cx="6096000" cy="5908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E206EADA-AB0A-D43A-6C97-97D63EC14D03}"/>
              </a:ext>
            </a:extLst>
          </p:cNvPr>
          <p:cNvGrpSpPr/>
          <p:nvPr/>
        </p:nvGrpSpPr>
        <p:grpSpPr>
          <a:xfrm>
            <a:off x="5525" y="1638814"/>
            <a:ext cx="5007758" cy="4511549"/>
            <a:chOff x="2344883" y="1212384"/>
            <a:chExt cx="5584930" cy="503153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B6E799A-D3E3-C22E-4FB7-65575F87B80A}"/>
                </a:ext>
              </a:extLst>
            </p:cNvPr>
            <p:cNvGrpSpPr/>
            <p:nvPr/>
          </p:nvGrpSpPr>
          <p:grpSpPr>
            <a:xfrm>
              <a:off x="2344883" y="1290914"/>
              <a:ext cx="5584930" cy="4953000"/>
              <a:chOff x="2344883" y="1290914"/>
              <a:chExt cx="5584930" cy="4953000"/>
            </a:xfrm>
          </p:grpSpPr>
          <p:pic>
            <p:nvPicPr>
              <p:cNvPr id="25" name="Picture 24" descr="A diagram of a cell membrane&#10;&#10;Description automatically generated">
                <a:extLst>
                  <a:ext uri="{FF2B5EF4-FFF2-40B4-BE49-F238E27FC236}">
                    <a16:creationId xmlns:a16="http://schemas.microsoft.com/office/drawing/2014/main" id="{34583636-83F0-BD24-AF23-F8DD1A28B2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74867" y="1290914"/>
                <a:ext cx="3654946" cy="4953000"/>
              </a:xfrm>
              <a:prstGeom prst="rect">
                <a:avLst/>
              </a:prstGeom>
            </p:spPr>
          </p:pic>
          <p:sp>
            <p:nvSpPr>
              <p:cNvPr id="26" name="Left Bracket 25">
                <a:extLst>
                  <a:ext uri="{FF2B5EF4-FFF2-40B4-BE49-F238E27FC236}">
                    <a16:creationId xmlns:a16="http://schemas.microsoft.com/office/drawing/2014/main" id="{EC51DFBD-E5D1-957C-20A6-35BE00118F5E}"/>
                  </a:ext>
                </a:extLst>
              </p:cNvPr>
              <p:cNvSpPr/>
              <p:nvPr/>
            </p:nvSpPr>
            <p:spPr>
              <a:xfrm>
                <a:off x="3985170" y="3894589"/>
                <a:ext cx="292100" cy="2349325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Left Bracket 26">
                <a:extLst>
                  <a:ext uri="{FF2B5EF4-FFF2-40B4-BE49-F238E27FC236}">
                    <a16:creationId xmlns:a16="http://schemas.microsoft.com/office/drawing/2014/main" id="{63471500-F540-E560-F74D-7A84CFE2E7C4}"/>
                  </a:ext>
                </a:extLst>
              </p:cNvPr>
              <p:cNvSpPr/>
              <p:nvPr/>
            </p:nvSpPr>
            <p:spPr>
              <a:xfrm>
                <a:off x="3982767" y="2382473"/>
                <a:ext cx="292100" cy="1435003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Left Bracket 27">
                <a:extLst>
                  <a:ext uri="{FF2B5EF4-FFF2-40B4-BE49-F238E27FC236}">
                    <a16:creationId xmlns:a16="http://schemas.microsoft.com/office/drawing/2014/main" id="{C429DA79-670C-1E64-6C31-7C0E334DE4AA}"/>
                  </a:ext>
                </a:extLst>
              </p:cNvPr>
              <p:cNvSpPr/>
              <p:nvPr/>
            </p:nvSpPr>
            <p:spPr>
              <a:xfrm>
                <a:off x="3982767" y="2004969"/>
                <a:ext cx="292100" cy="298974"/>
              </a:xfrm>
              <a:prstGeom prst="leftBracke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32C4285-4F01-92AF-FF1C-2F9EC085CD4E}"/>
                  </a:ext>
                </a:extLst>
              </p:cNvPr>
              <p:cNvSpPr txBox="1"/>
              <p:nvPr/>
            </p:nvSpPr>
            <p:spPr>
              <a:xfrm>
                <a:off x="2626464" y="4874376"/>
                <a:ext cx="1577518" cy="446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Bahnschrift SemiCondensed" panose="020B0502040204020203" pitchFamily="34" charset="0"/>
                  </a:rPr>
                  <a:t>Epithelium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D9A29CA-A953-0277-A580-5E3C3F965F77}"/>
                  </a:ext>
                </a:extLst>
              </p:cNvPr>
              <p:cNvSpPr txBox="1"/>
              <p:nvPr/>
            </p:nvSpPr>
            <p:spPr>
              <a:xfrm>
                <a:off x="2344884" y="2721114"/>
                <a:ext cx="1577518" cy="446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Bahnschrift SemiCondensed" panose="020B0502040204020203" pitchFamily="34" charset="0"/>
                  </a:rPr>
                  <a:t>Inner mucus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2EA0B85-38E6-7A97-7BEC-73B97625668C}"/>
                  </a:ext>
                </a:extLst>
              </p:cNvPr>
              <p:cNvSpPr txBox="1"/>
              <p:nvPr/>
            </p:nvSpPr>
            <p:spPr>
              <a:xfrm>
                <a:off x="2344883" y="1926534"/>
                <a:ext cx="1637883" cy="446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Bahnschrift SemiCondensed" panose="020B0502040204020203" pitchFamily="34" charset="0"/>
                  </a:rPr>
                  <a:t>Outer mucus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56E89E5-ED07-5933-7AF0-08E64C2ABD0D}"/>
                </a:ext>
              </a:extLst>
            </p:cNvPr>
            <p:cNvSpPr txBox="1"/>
            <p:nvPr/>
          </p:nvSpPr>
          <p:spPr>
            <a:xfrm>
              <a:off x="2344884" y="1329189"/>
              <a:ext cx="1577518" cy="446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Bahnschrift SemiCondensed" panose="020B0502040204020203" pitchFamily="34" charset="0"/>
                </a:rPr>
                <a:t>Feces</a:t>
              </a:r>
            </a:p>
          </p:txBody>
        </p:sp>
        <p:sp>
          <p:nvSpPr>
            <p:cNvPr id="24" name="Left Bracket 23">
              <a:extLst>
                <a:ext uri="{FF2B5EF4-FFF2-40B4-BE49-F238E27FC236}">
                  <a16:creationId xmlns:a16="http://schemas.microsoft.com/office/drawing/2014/main" id="{0D34C810-C354-F2F0-5EA7-8A09B6BB1399}"/>
                </a:ext>
              </a:extLst>
            </p:cNvPr>
            <p:cNvSpPr/>
            <p:nvPr/>
          </p:nvSpPr>
          <p:spPr>
            <a:xfrm>
              <a:off x="3952584" y="1212384"/>
              <a:ext cx="292100" cy="714055"/>
            </a:xfrm>
            <a:prstGeom prst="leftBracke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07DAE1D-2FF7-98A6-8C9A-0A3139DFE2AB}"/>
              </a:ext>
            </a:extLst>
          </p:cNvPr>
          <p:cNvCxnSpPr/>
          <p:nvPr/>
        </p:nvCxnSpPr>
        <p:spPr>
          <a:xfrm>
            <a:off x="2021767" y="2087414"/>
            <a:ext cx="143703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F471F01-E299-C795-5B1C-1212F85B7682}"/>
              </a:ext>
            </a:extLst>
          </p:cNvPr>
          <p:cNvSpPr txBox="1"/>
          <p:nvPr/>
        </p:nvSpPr>
        <p:spPr>
          <a:xfrm>
            <a:off x="1926909" y="1380826"/>
            <a:ext cx="2342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Bahnschrift SemiCondensed" panose="020B0502040204020203" pitchFamily="34" charset="0"/>
              </a:rPr>
              <a:t>Intestinal flow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5542485-82CF-A44E-6BCB-0B686F5F2984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3/10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8EA0F8-9E32-D232-6CF2-9A1C48EBC650}"/>
              </a:ext>
            </a:extLst>
          </p:cNvPr>
          <p:cNvSpPr txBox="1"/>
          <p:nvPr/>
        </p:nvSpPr>
        <p:spPr>
          <a:xfrm>
            <a:off x="245773" y="6109670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  <p:extLst>
      <p:ext uri="{BB962C8B-B14F-4D97-AF65-F5344CB8AC3E}">
        <p14:creationId xmlns:p14="http://schemas.microsoft.com/office/powerpoint/2010/main" val="452996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356F74-C3AF-66E7-96A0-8751EB33B6D9}"/>
              </a:ext>
            </a:extLst>
          </p:cNvPr>
          <p:cNvSpPr txBox="1">
            <a:spLocks/>
          </p:cNvSpPr>
          <p:nvPr/>
        </p:nvSpPr>
        <p:spPr>
          <a:xfrm>
            <a:off x="270587" y="177315"/>
            <a:ext cx="11650825" cy="9050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3600" b="1" dirty="0">
                <a:latin typeface="Bahnschrift SemiCondensed" panose="020B0502040204020203" pitchFamily="34" charset="0"/>
                <a:cs typeface="Arial" panose="020B0604020202020204" pitchFamily="34" charset="0"/>
              </a:rPr>
              <a:t>Geometry and Mesh</a:t>
            </a:r>
            <a:endParaRPr lang="en-US" sz="3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D49BA57-D85E-8CA7-6189-DDAC30516657}"/>
              </a:ext>
            </a:extLst>
          </p:cNvPr>
          <p:cNvGrpSpPr/>
          <p:nvPr/>
        </p:nvGrpSpPr>
        <p:grpSpPr>
          <a:xfrm>
            <a:off x="196005" y="1243599"/>
            <a:ext cx="5374107" cy="2674228"/>
            <a:chOff x="5463330" y="1310274"/>
            <a:chExt cx="5374107" cy="2674228"/>
          </a:xfrm>
        </p:grpSpPr>
        <p:pic>
          <p:nvPicPr>
            <p:cNvPr id="4" name="Picture 3" descr="A grey background with black lines&#10;&#10;Description automatically generated">
              <a:extLst>
                <a:ext uri="{FF2B5EF4-FFF2-40B4-BE49-F238E27FC236}">
                  <a16:creationId xmlns:a16="http://schemas.microsoft.com/office/drawing/2014/main" id="{A6876A20-3211-3B21-AC01-3F592A7E8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6224" y="1310274"/>
              <a:ext cx="3651213" cy="2674228"/>
            </a:xfrm>
            <a:prstGeom prst="rect">
              <a:avLst/>
            </a:prstGeom>
          </p:spPr>
        </p:pic>
        <p:sp>
          <p:nvSpPr>
            <p:cNvPr id="5" name="Left Bracket 4">
              <a:extLst>
                <a:ext uri="{FF2B5EF4-FFF2-40B4-BE49-F238E27FC236}">
                  <a16:creationId xmlns:a16="http://schemas.microsoft.com/office/drawing/2014/main" id="{A2C6437B-D4D5-8E6A-9CD6-906C5B310DA3}"/>
                </a:ext>
              </a:extLst>
            </p:cNvPr>
            <p:cNvSpPr/>
            <p:nvPr/>
          </p:nvSpPr>
          <p:spPr>
            <a:xfrm>
              <a:off x="6959911" y="3312011"/>
              <a:ext cx="165948" cy="605649"/>
            </a:xfrm>
            <a:prstGeom prst="leftBracke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Left Bracket 5">
              <a:extLst>
                <a:ext uri="{FF2B5EF4-FFF2-40B4-BE49-F238E27FC236}">
                  <a16:creationId xmlns:a16="http://schemas.microsoft.com/office/drawing/2014/main" id="{D2F8F49F-84AD-371F-F14E-B8DAB1454740}"/>
                </a:ext>
              </a:extLst>
            </p:cNvPr>
            <p:cNvSpPr/>
            <p:nvPr/>
          </p:nvSpPr>
          <p:spPr>
            <a:xfrm>
              <a:off x="6959911" y="2539362"/>
              <a:ext cx="165947" cy="692788"/>
            </a:xfrm>
            <a:prstGeom prst="leftBracke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Left Bracket 6">
              <a:extLst>
                <a:ext uri="{FF2B5EF4-FFF2-40B4-BE49-F238E27FC236}">
                  <a16:creationId xmlns:a16="http://schemas.microsoft.com/office/drawing/2014/main" id="{E9371CE8-95A7-F105-EF74-EC176B31384E}"/>
                </a:ext>
              </a:extLst>
            </p:cNvPr>
            <p:cNvSpPr/>
            <p:nvPr/>
          </p:nvSpPr>
          <p:spPr>
            <a:xfrm>
              <a:off x="6962775" y="2295525"/>
              <a:ext cx="165946" cy="133350"/>
            </a:xfrm>
            <a:prstGeom prst="leftBracke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0BE99EC-FA25-1618-D563-8CF2B6943C98}"/>
                </a:ext>
              </a:extLst>
            </p:cNvPr>
            <p:cNvSpPr txBox="1"/>
            <p:nvPr/>
          </p:nvSpPr>
          <p:spPr>
            <a:xfrm>
              <a:off x="5463330" y="3432208"/>
              <a:ext cx="1478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Bahnschrift SemiCondensed" panose="020B0502040204020203" pitchFamily="34" charset="0"/>
                </a:rPr>
                <a:t>Epithelium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8EE9E5-E65D-6354-C307-6D1189E617FD}"/>
                </a:ext>
              </a:extLst>
            </p:cNvPr>
            <p:cNvSpPr txBox="1"/>
            <p:nvPr/>
          </p:nvSpPr>
          <p:spPr>
            <a:xfrm>
              <a:off x="5478046" y="2679548"/>
              <a:ext cx="1478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Bahnschrift SemiCondensed" panose="020B0502040204020203" pitchFamily="34" charset="0"/>
                </a:rPr>
                <a:t>Inner mucus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D2F869-14B5-449B-F38E-DD9807DE1D3A}"/>
                </a:ext>
              </a:extLst>
            </p:cNvPr>
            <p:cNvSpPr txBox="1"/>
            <p:nvPr/>
          </p:nvSpPr>
          <p:spPr>
            <a:xfrm>
              <a:off x="5463330" y="2151952"/>
              <a:ext cx="1478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latin typeface="Bahnschrift SemiCondensed" panose="020B0502040204020203" pitchFamily="34" charset="0"/>
                </a:rPr>
                <a:t>Outer mucus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C07A6BE-EBC2-E7BE-21E9-A16E4A43E7AD}"/>
              </a:ext>
            </a:extLst>
          </p:cNvPr>
          <p:cNvGrpSpPr/>
          <p:nvPr/>
        </p:nvGrpSpPr>
        <p:grpSpPr>
          <a:xfrm>
            <a:off x="8204345" y="776287"/>
            <a:ext cx="3259382" cy="5305426"/>
            <a:chOff x="1746395" y="985900"/>
            <a:chExt cx="3259382" cy="5305426"/>
          </a:xfrm>
        </p:grpSpPr>
        <p:pic>
          <p:nvPicPr>
            <p:cNvPr id="12" name="Picture 11" descr="A rectangular white sheet with black border&#10;&#10;Description automatically generated with medium confidence">
              <a:extLst>
                <a:ext uri="{FF2B5EF4-FFF2-40B4-BE49-F238E27FC236}">
                  <a16:creationId xmlns:a16="http://schemas.microsoft.com/office/drawing/2014/main" id="{CA87FFAC-4387-99DC-71F3-0687765A57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31" t="2331" r="28327" b="2901"/>
            <a:stretch/>
          </p:blipFill>
          <p:spPr>
            <a:xfrm>
              <a:off x="1746395" y="985900"/>
              <a:ext cx="3259382" cy="530542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664BB9A-0010-ACC9-25AF-E361DBFDB94B}"/>
                </a:ext>
              </a:extLst>
            </p:cNvPr>
            <p:cNvSpPr txBox="1"/>
            <p:nvPr/>
          </p:nvSpPr>
          <p:spPr>
            <a:xfrm>
              <a:off x="2636897" y="3312011"/>
              <a:ext cx="14783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Bahnschrift SemiCondensed" panose="020B0502040204020203" pitchFamily="34" charset="0"/>
                </a:rPr>
                <a:t>Lumen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84296F0-AD6C-DDB7-3CCE-5D0F014AA6B3}"/>
              </a:ext>
            </a:extLst>
          </p:cNvPr>
          <p:cNvSpPr/>
          <p:nvPr/>
        </p:nvSpPr>
        <p:spPr>
          <a:xfrm>
            <a:off x="9654036" y="5721713"/>
            <a:ext cx="360000" cy="36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5F32CDA-A786-11E0-6D96-C5D39F16281D}"/>
              </a:ext>
            </a:extLst>
          </p:cNvPr>
          <p:cNvCxnSpPr>
            <a:cxnSpLocks/>
          </p:cNvCxnSpPr>
          <p:nvPr/>
        </p:nvCxnSpPr>
        <p:spPr>
          <a:xfrm>
            <a:off x="11463727" y="889000"/>
            <a:ext cx="0" cy="511810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EA58E2B-F1D8-7506-8016-B059D8826723}"/>
              </a:ext>
            </a:extLst>
          </p:cNvPr>
          <p:cNvCxnSpPr/>
          <p:nvPr/>
        </p:nvCxnSpPr>
        <p:spPr>
          <a:xfrm>
            <a:off x="8274050" y="620712"/>
            <a:ext cx="3057525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B5CCCF4-F435-73F0-920D-7F212CD748E8}"/>
              </a:ext>
            </a:extLst>
          </p:cNvPr>
          <p:cNvSpPr txBox="1"/>
          <p:nvPr/>
        </p:nvSpPr>
        <p:spPr>
          <a:xfrm rot="5400000">
            <a:off x="9334466" y="3157096"/>
            <a:ext cx="484384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5 cm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ABF350-6E99-0CE3-0C54-E83F8F32D341}"/>
              </a:ext>
            </a:extLst>
          </p:cNvPr>
          <p:cNvSpPr txBox="1"/>
          <p:nvPr/>
        </p:nvSpPr>
        <p:spPr>
          <a:xfrm>
            <a:off x="8410832" y="91822"/>
            <a:ext cx="280910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E" sz="2800" dirty="0">
                <a:solidFill>
                  <a:srgbClr val="000000"/>
                </a:solidFill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3</a:t>
            </a:r>
            <a:r>
              <a:rPr kumimoji="0" lang="en-IE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 cm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BAD9DA-EC83-0C8B-A6A9-7925307CEC0F}"/>
              </a:ext>
            </a:extLst>
          </p:cNvPr>
          <p:cNvSpPr txBox="1"/>
          <p:nvPr/>
        </p:nvSpPr>
        <p:spPr>
          <a:xfrm>
            <a:off x="1918897" y="2123798"/>
            <a:ext cx="120517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100 µm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BD9D9D-62BC-B853-2850-22F3FFF10692}"/>
              </a:ext>
            </a:extLst>
          </p:cNvPr>
          <p:cNvSpPr txBox="1"/>
          <p:nvPr/>
        </p:nvSpPr>
        <p:spPr>
          <a:xfrm>
            <a:off x="1878321" y="2646322"/>
            <a:ext cx="16233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I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100–800 µm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7A46A3-858C-1867-B3E6-6E92116B3090}"/>
              </a:ext>
            </a:extLst>
          </p:cNvPr>
          <p:cNvSpPr txBox="1"/>
          <p:nvPr/>
        </p:nvSpPr>
        <p:spPr>
          <a:xfrm rot="16200000">
            <a:off x="3668490" y="3333511"/>
            <a:ext cx="8293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600" dirty="0">
                <a:solidFill>
                  <a:srgbClr val="000000"/>
                </a:solidFill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50</a:t>
            </a:r>
            <a:r>
              <a:rPr kumimoji="0" lang="en-I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Bahnschrift SemiCondensed" panose="020B0502040204020203" pitchFamily="34" charset="0"/>
                <a:cs typeface="Arial" panose="020B0604020202020204" pitchFamily="34" charset="0"/>
                <a:sym typeface="Calibri"/>
              </a:rPr>
              <a:t>0 µm</a:t>
            </a:r>
            <a:endParaRPr lang="en-US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34721A6-F771-CA75-CD8A-E9E191B10D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1" r="12268" b="5691"/>
          <a:stretch/>
        </p:blipFill>
        <p:spPr>
          <a:xfrm>
            <a:off x="1890358" y="1262063"/>
            <a:ext cx="3679386" cy="263050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46598C2-4D33-EB61-44DC-DB329F9FED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1" t="2794" r="28813" b="1894"/>
          <a:stretch/>
        </p:blipFill>
        <p:spPr>
          <a:xfrm>
            <a:off x="8162579" y="822417"/>
            <a:ext cx="3253365" cy="5305426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08535C64-9144-520F-96A3-1866E88DF953}"/>
              </a:ext>
            </a:extLst>
          </p:cNvPr>
          <p:cNvGrpSpPr/>
          <p:nvPr/>
        </p:nvGrpSpPr>
        <p:grpSpPr>
          <a:xfrm>
            <a:off x="5569745" y="762000"/>
            <a:ext cx="4444291" cy="3107531"/>
            <a:chOff x="5569745" y="762000"/>
            <a:chExt cx="4444291" cy="310753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AD01DB1-7B53-E0B6-FE71-38022D0107D4}"/>
                </a:ext>
              </a:extLst>
            </p:cNvPr>
            <p:cNvSpPr/>
            <p:nvPr/>
          </p:nvSpPr>
          <p:spPr>
            <a:xfrm>
              <a:off x="9654036" y="762000"/>
              <a:ext cx="360000" cy="36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DFE9189-FF49-686E-D7CE-0E3F714F3D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45" y="762000"/>
              <a:ext cx="4084291" cy="50006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39184CB-C29C-60FB-68C2-B81995236F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69746" y="1122000"/>
              <a:ext cx="4444290" cy="274753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C999E2B-EFF4-4ECA-CBB5-5C9A73133F2F}"/>
              </a:ext>
            </a:extLst>
          </p:cNvPr>
          <p:cNvSpPr txBox="1"/>
          <p:nvPr/>
        </p:nvSpPr>
        <p:spPr>
          <a:xfrm>
            <a:off x="11585210" y="6418346"/>
            <a:ext cx="766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4/10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D66D98-3F66-D019-0F38-EB0DFBE3F9BE}"/>
              </a:ext>
            </a:extLst>
          </p:cNvPr>
          <p:cNvSpPr txBox="1"/>
          <p:nvPr/>
        </p:nvSpPr>
        <p:spPr>
          <a:xfrm>
            <a:off x="245773" y="6109670"/>
            <a:ext cx="1150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 SemiCondensed" panose="020B0502040204020203" pitchFamily="34" charset="0"/>
                <a:cs typeface="Arial" panose="020B0604020202020204" pitchFamily="34" charset="0"/>
              </a:rPr>
              <a:t>Poster #09</a:t>
            </a:r>
          </a:p>
        </p:txBody>
      </p:sp>
    </p:spTree>
    <p:extLst>
      <p:ext uri="{BB962C8B-B14F-4D97-AF65-F5344CB8AC3E}">
        <p14:creationId xmlns:p14="http://schemas.microsoft.com/office/powerpoint/2010/main" val="183479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526</Words>
  <Application>Microsoft Office PowerPoint</Application>
  <PresentationFormat>Widescreen</PresentationFormat>
  <Paragraphs>144</Paragraphs>
  <Slides>15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Bahnschrift Light Condensed</vt:lpstr>
      <vt:lpstr>Bahnschrift SemiBold</vt:lpstr>
      <vt:lpstr>Bahnschrift SemiCondensed</vt:lpstr>
      <vt:lpstr>Calibri</vt:lpstr>
      <vt:lpstr>Calibri Light</vt:lpstr>
      <vt:lpstr>Cambria Math</vt:lpstr>
      <vt:lpstr>Helvetica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Erbay</dc:creator>
  <cp:lastModifiedBy>erbay, ibrahim</cp:lastModifiedBy>
  <cp:revision>17</cp:revision>
  <dcterms:created xsi:type="dcterms:W3CDTF">2024-04-23T11:06:54Z</dcterms:created>
  <dcterms:modified xsi:type="dcterms:W3CDTF">2024-10-23T07:34:58Z</dcterms:modified>
</cp:coreProperties>
</file>