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9" d="100"/>
          <a:sy n="19" d="100"/>
        </p:scale>
        <p:origin x="2573" y="20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‹Nr.›</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‹Nr.›</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fontScale="90000"/>
          </a:bodyPr>
          <a:lstStyle/>
          <a:p>
            <a:r>
              <a:rPr lang="en-US" dirty="0" smtClean="0"/>
              <a:t>Experimental data + Evolutionary algorithms: Modeling and understanding the ferromagnetic hysteresis</a:t>
            </a:r>
            <a:endParaRPr lang="en-US"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smtClean="0"/>
              <a:t>S. Thieltges</a:t>
            </a:r>
            <a:r>
              <a:rPr lang="en-US" baseline="30000" dirty="0" smtClean="0"/>
              <a:t>1</a:t>
            </a:r>
            <a:r>
              <a:rPr lang="en-US" dirty="0"/>
              <a:t>, </a:t>
            </a:r>
            <a:r>
              <a:rPr lang="en-US" dirty="0" smtClean="0"/>
              <a:t>U. Hartmann</a:t>
            </a:r>
            <a:r>
              <a:rPr lang="en-US" baseline="30000" dirty="0" smtClean="0"/>
              <a:t>2</a:t>
            </a:r>
            <a:r>
              <a:rPr lang="en-US" dirty="0"/>
              <a:t/>
            </a:r>
            <a:br>
              <a:rPr lang="en-US" dirty="0"/>
            </a:br>
            <a:r>
              <a:rPr lang="en-US" dirty="0"/>
              <a:t>1. </a:t>
            </a:r>
            <a:r>
              <a:rPr lang="en-US" dirty="0" err="1" smtClean="0"/>
              <a:t>Fraunhofer</a:t>
            </a:r>
            <a:r>
              <a:rPr lang="en-US" dirty="0" smtClean="0"/>
              <a:t> Institute for Nondestructive Testing, </a:t>
            </a:r>
            <a:r>
              <a:rPr lang="en-US" dirty="0" err="1" smtClean="0"/>
              <a:t>Saarbrücken</a:t>
            </a:r>
            <a:r>
              <a:rPr lang="en-US" dirty="0" smtClean="0"/>
              <a:t>, Germany</a:t>
            </a:r>
            <a:r>
              <a:rPr lang="en-US" dirty="0"/>
              <a:t/>
            </a:r>
            <a:br>
              <a:rPr lang="en-US" dirty="0"/>
            </a:br>
            <a:r>
              <a:rPr lang="en-US" dirty="0"/>
              <a:t>2. </a:t>
            </a:r>
            <a:r>
              <a:rPr lang="en-US" dirty="0" smtClean="0"/>
              <a:t>Institute of Experimental Physics, Saarland University, </a:t>
            </a:r>
            <a:r>
              <a:rPr lang="en-US" dirty="0" err="1" smtClean="0"/>
              <a:t>Saarbrücken</a:t>
            </a:r>
            <a:r>
              <a:rPr lang="en-US" dirty="0" smtClean="0"/>
              <a:t>, Germany</a:t>
            </a:r>
            <a:endParaRPr lang="en-US" dirty="0"/>
          </a:p>
        </p:txBody>
      </p:sp>
      <p:pic>
        <p:nvPicPr>
          <p:cNvPr id="22" name="Bildplatzhalter 21"/>
          <p:cNvPicPr>
            <a:picLocks noGrp="1" noChangeAspect="1"/>
          </p:cNvPicPr>
          <p:nvPr>
            <p:ph type="pic" sz="quarter" idx="11"/>
          </p:nvPr>
        </p:nvPicPr>
        <p:blipFill rotWithShape="1">
          <a:blip r:embed="rId2" cstate="print">
            <a:extLst>
              <a:ext uri="{28A0092B-C50C-407E-A947-70E740481C1C}">
                <a14:useLocalDpi xmlns:a14="http://schemas.microsoft.com/office/drawing/2010/main" val="0"/>
              </a:ext>
            </a:extLst>
          </a:blip>
          <a:srcRect l="15214" t="25604" r="13092" b="14599"/>
          <a:stretch/>
        </p:blipFill>
        <p:spPr>
          <a:xfrm>
            <a:off x="121920" y="457200"/>
            <a:ext cx="13959840" cy="11643360"/>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4800" dirty="0" smtClean="0"/>
              <a:t>Both the sample and the yoke are modeled in 3D with time-dependent </a:t>
            </a:r>
            <a:r>
              <a:rPr lang="en-US" sz="4800" dirty="0" smtClean="0"/>
              <a:t>simulations. The </a:t>
            </a:r>
            <a:r>
              <a:rPr lang="en-US" sz="4800" dirty="0" smtClean="0"/>
              <a:t>ferromagnetic hysteresis behavior of both components is described using the </a:t>
            </a:r>
            <a:r>
              <a:rPr lang="en-US" sz="4800" dirty="0" err="1"/>
              <a:t>Jiles</a:t>
            </a:r>
            <a:r>
              <a:rPr lang="en-US" sz="4800" dirty="0"/>
              <a:t>-Atherton (JA) model. During the simulations, the JA parameters of the sample are iteratively adjusted to ensure that the simulation results align with experimental data, as defined by the objective function. This parameter optimization is carried out in </a:t>
            </a:r>
            <a:r>
              <a:rPr lang="en-US" sz="4800" dirty="0" err="1"/>
              <a:t>Matlab</a:t>
            </a:r>
            <a:r>
              <a:rPr lang="en-US" sz="4800" dirty="0"/>
              <a:t> using a differential evolution </a:t>
            </a:r>
            <a:r>
              <a:rPr lang="en-US" sz="4800" dirty="0" smtClean="0"/>
              <a:t>algorithm (Fig. </a:t>
            </a:r>
            <a:r>
              <a:rPr lang="en-US" sz="4800" dirty="0" smtClean="0"/>
              <a:t>1).</a:t>
            </a:r>
            <a:endParaRPr lang="en-US" sz="4800" dirty="0" smtClean="0"/>
          </a:p>
          <a:p>
            <a:endParaRPr lang="en-US" sz="4800"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3"/>
            <a:ext cx="15220541" cy="2812579"/>
          </a:xfrm>
        </p:spPr>
        <p:txBody>
          <a:bodyPr/>
          <a:lstStyle/>
          <a:p>
            <a:r>
              <a:rPr lang="en-US" dirty="0" smtClean="0"/>
              <a:t>1. </a:t>
            </a:r>
            <a:r>
              <a:rPr lang="en-US" dirty="0" err="1"/>
              <a:t>Bergqvist</a:t>
            </a:r>
            <a:r>
              <a:rPr lang="en-US" dirty="0"/>
              <a:t>, A. J. (1996): A Simple Vector Generalization of the </a:t>
            </a:r>
            <a:r>
              <a:rPr lang="en-US" dirty="0" err="1"/>
              <a:t>Jiles</a:t>
            </a:r>
            <a:r>
              <a:rPr lang="en-US" dirty="0"/>
              <a:t>-Atherton Model of Hysteresis. In: </a:t>
            </a:r>
            <a:r>
              <a:rPr lang="en-US" i="1" dirty="0"/>
              <a:t>IEEE Trans. </a:t>
            </a:r>
            <a:r>
              <a:rPr lang="en-US" i="1" dirty="0" err="1"/>
              <a:t>Magn</a:t>
            </a:r>
            <a:r>
              <a:rPr lang="en-US" i="1" dirty="0"/>
              <a:t>. </a:t>
            </a:r>
            <a:r>
              <a:rPr lang="en-US" dirty="0"/>
              <a:t>32 (5), S. 4213–4215. DOI: 10.1109/20.539337.</a:t>
            </a:r>
          </a:p>
          <a:p>
            <a:r>
              <a:rPr lang="en-US" dirty="0" smtClean="0"/>
              <a:t>2. </a:t>
            </a:r>
            <a:r>
              <a:rPr lang="de-DE" dirty="0" err="1"/>
              <a:t>Kacprzyk</a:t>
            </a:r>
            <a:r>
              <a:rPr lang="de-DE" dirty="0"/>
              <a:t>, </a:t>
            </a:r>
            <a:r>
              <a:rPr lang="de-DE" dirty="0" smtClean="0"/>
              <a:t>J.; </a:t>
            </a:r>
            <a:r>
              <a:rPr lang="de-DE" dirty="0" err="1"/>
              <a:t>Onwubolu</a:t>
            </a:r>
            <a:r>
              <a:rPr lang="de-DE" dirty="0"/>
              <a:t>, </a:t>
            </a:r>
            <a:r>
              <a:rPr lang="de-DE" dirty="0" smtClean="0"/>
              <a:t>G. C..; </a:t>
            </a:r>
            <a:r>
              <a:rPr lang="de-DE" dirty="0" err="1"/>
              <a:t>Davendra</a:t>
            </a:r>
            <a:r>
              <a:rPr lang="de-DE" dirty="0"/>
              <a:t>, Donald (2009): Differential Evolution: A Handbook </a:t>
            </a:r>
            <a:r>
              <a:rPr lang="de-DE" dirty="0" err="1"/>
              <a:t>for</a:t>
            </a:r>
            <a:r>
              <a:rPr lang="de-DE" dirty="0"/>
              <a:t> Global Permutation-</a:t>
            </a:r>
            <a:r>
              <a:rPr lang="de-DE" dirty="0" err="1"/>
              <a:t>Based</a:t>
            </a:r>
            <a:r>
              <a:rPr lang="de-DE" dirty="0"/>
              <a:t> </a:t>
            </a:r>
            <a:r>
              <a:rPr lang="de-DE" dirty="0" err="1"/>
              <a:t>Combinatorial</a:t>
            </a:r>
            <a:r>
              <a:rPr lang="de-DE" dirty="0"/>
              <a:t> </a:t>
            </a:r>
            <a:r>
              <a:rPr lang="de-DE" dirty="0" err="1"/>
              <a:t>Optimization</a:t>
            </a:r>
            <a:r>
              <a:rPr lang="de-DE" dirty="0"/>
              <a:t>. Berlin, Heidelberg: Springer Berlin Heidelberg (175).</a:t>
            </a:r>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The core objective is to bridge the gap between experimental measurements and computational simulations by incorporating measured data into the modeling </a:t>
            </a:r>
            <a:r>
              <a:rPr lang="en-US" dirty="0" smtClean="0"/>
              <a:t>process.</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sz="4800" dirty="0" smtClean="0"/>
              <a:t>S</a:t>
            </a:r>
            <a:r>
              <a:rPr lang="en-US" sz="4800" dirty="0"/>
              <a:t>tandard hysteresis measurement methods are challenging to implement in industrial environments due to their time-consuming and cost-intensive nature. By employing a U-shaped soft magnetic yoke in an attachment technique on ferromagnetic materials, the </a:t>
            </a:r>
            <a:r>
              <a:rPr lang="en-US" sz="4800" dirty="0" smtClean="0"/>
              <a:t>combined/ superimposed </a:t>
            </a:r>
            <a:r>
              <a:rPr lang="en-US" sz="4800" dirty="0"/>
              <a:t>hysteresis of the yoke and the sample can be measured. The primary challenge lies in separating the superimposed hysteresis. By integrating experimental data with </a:t>
            </a:r>
            <a:r>
              <a:rPr lang="en-US" sz="4800" dirty="0" err="1"/>
              <a:t>Matlab</a:t>
            </a:r>
            <a:r>
              <a:rPr lang="en-US" sz="4800" dirty="0"/>
              <a:t> </a:t>
            </a:r>
            <a:r>
              <a:rPr lang="en-US" sz="4800" dirty="0" smtClean="0"/>
              <a:t>in </a:t>
            </a:r>
            <a:r>
              <a:rPr lang="en-US" sz="4800" dirty="0"/>
              <a:t>COMSOL simulations, the superimposed hysteresis can be decoupled using an evolutionary algorithm, allowing for the precise determination of the sample material's hysteresis.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smtClean="0"/>
              <a:t>Introduction &amp; Goals</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smtClean="0"/>
              <a:t>Methodology</a:t>
            </a:r>
            <a:endParaRPr lang="en-US" dirty="0"/>
          </a:p>
        </p:txBody>
      </p:sp>
      <p:pic>
        <p:nvPicPr>
          <p:cNvPr id="23" name="Bildplatzhalter 22"/>
          <p:cNvPicPr>
            <a:picLocks noGrp="1" noChangeAspect="1"/>
          </p:cNvPicPr>
          <p:nvPr>
            <p:ph type="pic" sz="quarter" idx="29"/>
          </p:nvPr>
        </p:nvPicPr>
        <p:blipFill>
          <a:blip r:embed="rId3">
            <a:extLst>
              <a:ext uri="{28A0092B-C50C-407E-A947-70E740481C1C}">
                <a14:useLocalDpi xmlns:a14="http://schemas.microsoft.com/office/drawing/2010/main" val="0"/>
              </a:ext>
            </a:extLst>
          </a:blip>
          <a:stretch>
            <a:fillRect/>
          </a:stretch>
        </p:blipFill>
        <p:spPr>
          <a:xfrm>
            <a:off x="1207887" y="20218210"/>
            <a:ext cx="13634273" cy="6515665"/>
          </a:xfr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a:t>
            </a:r>
            <a:r>
              <a:rPr lang="en-US" dirty="0" smtClean="0"/>
              <a:t>Schematic </a:t>
            </a:r>
            <a:r>
              <a:rPr lang="en-US" dirty="0"/>
              <a:t>representation of the optimization </a:t>
            </a:r>
            <a:r>
              <a:rPr lang="en-US" dirty="0" smtClean="0"/>
              <a:t>process.</a:t>
            </a:r>
            <a:endParaRPr lang="en-US" dirty="0"/>
          </a:p>
        </p:txBody>
      </p:sp>
      <p:pic>
        <p:nvPicPr>
          <p:cNvPr id="18" name="Bildplatzhalter 17"/>
          <p:cNvPicPr>
            <a:picLocks noGrp="1" noChangeAspect="1"/>
          </p:cNvPicPr>
          <p:nvPr>
            <p:ph type="pic" sz="quarter" idx="31"/>
          </p:nvPr>
        </p:nvPicPr>
        <p:blipFill rotWithShape="1">
          <a:blip r:embed="rId4">
            <a:extLst>
              <a:ext uri="{28A0092B-C50C-407E-A947-70E740481C1C}">
                <a14:useLocalDpi xmlns:a14="http://schemas.microsoft.com/office/drawing/2010/main" val="0"/>
              </a:ext>
            </a:extLst>
          </a:blip>
          <a:srcRect l="10281" t="19982" r="8390" b="19982"/>
          <a:stretch/>
        </p:blipFill>
        <p:spPr>
          <a:xfrm>
            <a:off x="17526117" y="39057116"/>
            <a:ext cx="9174363" cy="2426857"/>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603152"/>
            <a:ext cx="15434125" cy="7441521"/>
          </a:xfrm>
        </p:spPr>
        <p:txBody>
          <a:bodyPr/>
          <a:lstStyle/>
          <a:p>
            <a:r>
              <a:rPr lang="en-US" sz="4800" dirty="0"/>
              <a:t>T</a:t>
            </a:r>
            <a:r>
              <a:rPr lang="en-US" sz="4800" dirty="0" smtClean="0"/>
              <a:t>he </a:t>
            </a:r>
            <a:r>
              <a:rPr lang="en-US" sz="4800" dirty="0"/>
              <a:t>present study highlights the potential of using advanced optimization techniques and integrated simulation environments to greatly improve the modeling of magnetic systems. By accurately simulating the magnetic behavior of hard magnetic samples magnetized with a one-sided access yoke, this approach provides a valuable tool for designing and analyzing magnetic devices. Future work will explore the extension of the methodology to other magnetic configurations and the inclusion of additional physical phenomena to further improve the model's predictive capabilities.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smtClean="0"/>
              <a:t>Results</a:t>
            </a:r>
            <a:endParaRPr lang="en-US" dirty="0"/>
          </a:p>
        </p:txBody>
      </p:sp>
      <p:pic>
        <p:nvPicPr>
          <p:cNvPr id="24" name="Bildplatzhalter 23"/>
          <p:cNvPicPr>
            <a:picLocks noGrp="1" noChangeAspect="1"/>
          </p:cNvPicPr>
          <p:nvPr>
            <p:ph type="pic" sz="quarter" idx="34"/>
          </p:nvPr>
        </p:nvPicPr>
        <p:blipFill>
          <a:blip r:embed="rId5" cstate="hqprint">
            <a:extLst>
              <a:ext uri="{28A0092B-C50C-407E-A947-70E740481C1C}">
                <a14:useLocalDpi xmlns:a14="http://schemas.microsoft.com/office/drawing/2010/main" val="0"/>
              </a:ext>
            </a:extLst>
          </a:blip>
          <a:stretch>
            <a:fillRect/>
          </a:stretch>
        </p:blipFill>
        <p:spPr>
          <a:xfrm>
            <a:off x="17526117" y="29529122"/>
            <a:ext cx="7343684" cy="5384334"/>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8961793" y="35442630"/>
            <a:ext cx="12421951" cy="1858241"/>
          </a:xfrm>
        </p:spPr>
        <p:txBody>
          <a:bodyPr/>
          <a:lstStyle/>
          <a:p>
            <a:r>
              <a:rPr lang="en-US" dirty="0" smtClean="0"/>
              <a:t>FIGURE 2. Left: Voltage excitation of magnetizing coil in simulations. Right: Measured superimposed hysteresis in simulations.</a:t>
            </a:r>
            <a:endParaRPr lang="en-US" dirty="0"/>
          </a:p>
        </p:txBody>
      </p:sp>
      <p:pic>
        <p:nvPicPr>
          <p:cNvPr id="19" name="Grafik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752704" y="39209503"/>
            <a:ext cx="5017634" cy="2122082"/>
          </a:xfrm>
          <a:prstGeom prst="rect">
            <a:avLst/>
          </a:prstGeom>
        </p:spPr>
      </p:pic>
      <mc:AlternateContent xmlns:mc="http://schemas.openxmlformats.org/markup-compatibility/2006" xmlns:a14="http://schemas.microsoft.com/office/drawing/2010/main">
        <mc:Choice Requires="a14">
          <p:sp>
            <p:nvSpPr>
              <p:cNvPr id="21" name="Rechteck 20"/>
              <p:cNvSpPr/>
              <p:nvPr/>
            </p:nvSpPr>
            <p:spPr>
              <a:xfrm>
                <a:off x="18342506" y="27119161"/>
                <a:ext cx="10919015" cy="13299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sz="5400" i="1" smtClean="0">
                          <a:latin typeface="Cambria Math" panose="02040503050406030204" pitchFamily="18" charset="0"/>
                        </a:rPr>
                        <m:t>𝑑</m:t>
                      </m:r>
                      <m:r>
                        <a:rPr lang="de-DE" sz="5400" b="1" i="1">
                          <a:latin typeface="Cambria Math" panose="02040503050406030204" pitchFamily="18" charset="0"/>
                        </a:rPr>
                        <m:t>𝑴</m:t>
                      </m:r>
                      <m:r>
                        <a:rPr lang="de-DE" sz="5400" i="1">
                          <a:latin typeface="Cambria Math" panose="02040503050406030204" pitchFamily="18" charset="0"/>
                        </a:rPr>
                        <m:t>=</m:t>
                      </m:r>
                      <m:acc>
                        <m:accPr>
                          <m:chr m:val="⃡"/>
                          <m:ctrlPr>
                            <a:rPr lang="de-DE" sz="5400" i="1">
                              <a:latin typeface="Cambria Math" panose="02040503050406030204" pitchFamily="18" charset="0"/>
                            </a:rPr>
                          </m:ctrlPr>
                        </m:accPr>
                        <m:e>
                          <m:sSub>
                            <m:sSubPr>
                              <m:ctrlPr>
                                <a:rPr lang="de-DE" sz="5400" i="1">
                                  <a:latin typeface="Cambria Math" panose="02040503050406030204" pitchFamily="18" charset="0"/>
                                </a:rPr>
                              </m:ctrlPr>
                            </m:sSubPr>
                            <m:e>
                              <m:r>
                                <a:rPr lang="de-DE" sz="5400" i="1">
                                  <a:latin typeface="Cambria Math" panose="02040503050406030204" pitchFamily="18" charset="0"/>
                                </a:rPr>
                                <m:t>𝜒</m:t>
                              </m:r>
                            </m:e>
                            <m:sub>
                              <m:r>
                                <a:rPr lang="de-DE" sz="5400" i="1">
                                  <a:latin typeface="Cambria Math" panose="02040503050406030204" pitchFamily="18" charset="0"/>
                                </a:rPr>
                                <m:t>𝑓</m:t>
                              </m:r>
                            </m:sub>
                          </m:sSub>
                        </m:e>
                      </m:acc>
                      <m:d>
                        <m:dPr>
                          <m:begChr m:val="|"/>
                          <m:endChr m:val="|"/>
                          <m:ctrlPr>
                            <a:rPr lang="de-DE" sz="5400" i="1">
                              <a:latin typeface="Cambria Math" panose="02040503050406030204" pitchFamily="18" charset="0"/>
                            </a:rPr>
                          </m:ctrlPr>
                        </m:dPr>
                        <m:e>
                          <m:sSup>
                            <m:sSupPr>
                              <m:ctrlPr>
                                <a:rPr lang="de-DE" sz="5400" i="1">
                                  <a:latin typeface="Cambria Math" panose="02040503050406030204" pitchFamily="18" charset="0"/>
                                </a:rPr>
                              </m:ctrlPr>
                            </m:sSupPr>
                            <m:e>
                              <m:acc>
                                <m:accPr>
                                  <m:chr m:val="⃡"/>
                                  <m:ctrlPr>
                                    <a:rPr lang="de-DE" sz="5400" i="1">
                                      <a:latin typeface="Cambria Math" panose="02040503050406030204" pitchFamily="18" charset="0"/>
                                    </a:rPr>
                                  </m:ctrlPr>
                                </m:accPr>
                                <m:e>
                                  <m:sSub>
                                    <m:sSubPr>
                                      <m:ctrlPr>
                                        <a:rPr lang="de-DE" sz="5400" i="1">
                                          <a:latin typeface="Cambria Math" panose="02040503050406030204" pitchFamily="18" charset="0"/>
                                        </a:rPr>
                                      </m:ctrlPr>
                                    </m:sSubPr>
                                    <m:e>
                                      <m:r>
                                        <a:rPr lang="de-DE" sz="5400" i="1">
                                          <a:latin typeface="Cambria Math" panose="02040503050406030204" pitchFamily="18" charset="0"/>
                                        </a:rPr>
                                        <m:t>𝜒</m:t>
                                      </m:r>
                                    </m:e>
                                    <m:sub>
                                      <m:r>
                                        <a:rPr lang="de-DE" sz="5400" i="1">
                                          <a:latin typeface="Cambria Math" panose="02040503050406030204" pitchFamily="18" charset="0"/>
                                        </a:rPr>
                                        <m:t>𝑓</m:t>
                                      </m:r>
                                    </m:sub>
                                  </m:sSub>
                                </m:e>
                              </m:acc>
                            </m:e>
                            <m:sup>
                              <m:r>
                                <a:rPr lang="de-DE" sz="5400" i="1">
                                  <a:latin typeface="Cambria Math" panose="02040503050406030204" pitchFamily="18" charset="0"/>
                                </a:rPr>
                                <m:t>−1</m:t>
                              </m:r>
                            </m:sup>
                          </m:sSup>
                        </m:e>
                      </m:d>
                      <m:sSup>
                        <m:sSupPr>
                          <m:ctrlPr>
                            <a:rPr lang="de-DE" sz="5400" i="1">
                              <a:latin typeface="Cambria Math" panose="02040503050406030204" pitchFamily="18" charset="0"/>
                            </a:rPr>
                          </m:ctrlPr>
                        </m:sSupPr>
                        <m:e>
                          <m:d>
                            <m:dPr>
                              <m:begChr m:val="["/>
                              <m:endChr m:val="]"/>
                              <m:ctrlPr>
                                <a:rPr lang="de-DE" sz="5400" i="1">
                                  <a:latin typeface="Cambria Math" panose="02040503050406030204" pitchFamily="18" charset="0"/>
                                </a:rPr>
                              </m:ctrlPr>
                            </m:dPr>
                            <m:e>
                              <m:acc>
                                <m:accPr>
                                  <m:chr m:val="⃡"/>
                                  <m:ctrlPr>
                                    <a:rPr lang="de-DE" sz="5400" i="1">
                                      <a:latin typeface="Cambria Math" panose="02040503050406030204" pitchFamily="18" charset="0"/>
                                    </a:rPr>
                                  </m:ctrlPr>
                                </m:accPr>
                                <m:e>
                                  <m:sSub>
                                    <m:sSubPr>
                                      <m:ctrlPr>
                                        <a:rPr lang="de-DE" sz="5400" i="1">
                                          <a:latin typeface="Cambria Math" panose="02040503050406030204" pitchFamily="18" charset="0"/>
                                        </a:rPr>
                                      </m:ctrlPr>
                                    </m:sSubPr>
                                    <m:e>
                                      <m:r>
                                        <a:rPr lang="de-DE" sz="5400" i="1">
                                          <a:latin typeface="Cambria Math" panose="02040503050406030204" pitchFamily="18" charset="0"/>
                                        </a:rPr>
                                        <m:t>𝜒</m:t>
                                      </m:r>
                                    </m:e>
                                    <m:sub>
                                      <m:r>
                                        <a:rPr lang="de-DE" sz="5400" i="1">
                                          <a:latin typeface="Cambria Math" panose="02040503050406030204" pitchFamily="18" charset="0"/>
                                        </a:rPr>
                                        <m:t>𝑓</m:t>
                                      </m:r>
                                    </m:sub>
                                  </m:sSub>
                                </m:e>
                              </m:acc>
                              <m:r>
                                <a:rPr lang="de-DE" sz="5400" i="1">
                                  <a:latin typeface="Cambria Math" panose="02040503050406030204" pitchFamily="18" charset="0"/>
                                </a:rPr>
                                <m:t>𝑑</m:t>
                              </m:r>
                              <m:sSub>
                                <m:sSubPr>
                                  <m:ctrlPr>
                                    <a:rPr lang="de-DE" sz="5400" i="1">
                                      <a:latin typeface="Cambria Math" panose="02040503050406030204" pitchFamily="18" charset="0"/>
                                    </a:rPr>
                                  </m:ctrlPr>
                                </m:sSubPr>
                                <m:e>
                                  <m:r>
                                    <a:rPr lang="de-DE" sz="5400" b="1" i="1">
                                      <a:latin typeface="Cambria Math" panose="02040503050406030204" pitchFamily="18" charset="0"/>
                                    </a:rPr>
                                    <m:t>𝑯</m:t>
                                  </m:r>
                                </m:e>
                                <m:sub>
                                  <m:r>
                                    <a:rPr lang="de-DE" sz="5400" i="1">
                                      <a:latin typeface="Cambria Math" panose="02040503050406030204" pitchFamily="18" charset="0"/>
                                    </a:rPr>
                                    <m:t>𝑒</m:t>
                                  </m:r>
                                </m:sub>
                              </m:sSub>
                            </m:e>
                          </m:d>
                        </m:e>
                        <m:sup>
                          <m:r>
                            <a:rPr lang="de-DE" sz="5400" i="1">
                              <a:latin typeface="Cambria Math" panose="02040503050406030204" pitchFamily="18" charset="0"/>
                            </a:rPr>
                            <m:t>+</m:t>
                          </m:r>
                        </m:sup>
                      </m:sSup>
                      <m:r>
                        <a:rPr lang="de-DE" sz="5400" i="1">
                          <a:latin typeface="Cambria Math" panose="02040503050406030204" pitchFamily="18" charset="0"/>
                        </a:rPr>
                        <m:t>+</m:t>
                      </m:r>
                      <m:acc>
                        <m:accPr>
                          <m:chr m:val="⃡"/>
                          <m:ctrlPr>
                            <a:rPr lang="de-DE" sz="5400" i="1">
                              <a:latin typeface="Cambria Math" panose="02040503050406030204" pitchFamily="18" charset="0"/>
                            </a:rPr>
                          </m:ctrlPr>
                        </m:accPr>
                        <m:e>
                          <m:r>
                            <a:rPr lang="de-DE" sz="5400" b="0" i="1" smtClean="0">
                              <a:latin typeface="Cambria Math" panose="02040503050406030204" pitchFamily="18" charset="0"/>
                            </a:rPr>
                            <m:t>𝑐</m:t>
                          </m:r>
                        </m:e>
                      </m:acc>
                      <m:r>
                        <a:rPr lang="de-DE" sz="5400" i="1">
                          <a:latin typeface="Cambria Math" panose="02040503050406030204" pitchFamily="18" charset="0"/>
                        </a:rPr>
                        <m:t>𝑑</m:t>
                      </m:r>
                      <m:sSub>
                        <m:sSubPr>
                          <m:ctrlPr>
                            <a:rPr lang="de-DE" sz="5400" i="1">
                              <a:latin typeface="Cambria Math" panose="02040503050406030204" pitchFamily="18" charset="0"/>
                            </a:rPr>
                          </m:ctrlPr>
                        </m:sSubPr>
                        <m:e>
                          <m:r>
                            <a:rPr lang="de-DE" sz="5400" b="1" i="1">
                              <a:latin typeface="Cambria Math" panose="02040503050406030204" pitchFamily="18" charset="0"/>
                            </a:rPr>
                            <m:t>𝑴</m:t>
                          </m:r>
                        </m:e>
                        <m:sub>
                          <m:r>
                            <a:rPr lang="de-DE" sz="5400" i="1">
                              <a:latin typeface="Cambria Math" panose="02040503050406030204" pitchFamily="18" charset="0"/>
                            </a:rPr>
                            <m:t>𝑎𝑛</m:t>
                          </m:r>
                        </m:sub>
                      </m:sSub>
                    </m:oMath>
                  </m:oMathPara>
                </a14:m>
                <a:endParaRPr lang="de-DE" sz="5400" dirty="0"/>
              </a:p>
            </p:txBody>
          </p:sp>
        </mc:Choice>
        <mc:Fallback xmlns="">
          <p:sp>
            <p:nvSpPr>
              <p:cNvPr id="21" name="Rechteck 20"/>
              <p:cNvSpPr>
                <a:spLocks noRot="1" noChangeAspect="1" noMove="1" noResize="1" noEditPoints="1" noAdjustHandles="1" noChangeArrowheads="1" noChangeShapeType="1" noTextEdit="1"/>
              </p:cNvSpPr>
              <p:nvPr/>
            </p:nvSpPr>
            <p:spPr>
              <a:xfrm>
                <a:off x="18342506" y="27119161"/>
                <a:ext cx="10919015" cy="1329916"/>
              </a:xfrm>
              <a:prstGeom prst="rect">
                <a:avLst/>
              </a:prstGeom>
              <a:blipFill>
                <a:blip r:embed="rId7"/>
                <a:stretch>
                  <a:fillRect/>
                </a:stretch>
              </a:blipFill>
            </p:spPr>
            <p:txBody>
              <a:bodyPr/>
              <a:lstStyle/>
              <a:p>
                <a:r>
                  <a:rPr lang="de-DE">
                    <a:noFill/>
                  </a:rPr>
                  <a:t> </a:t>
                </a:r>
              </a:p>
            </p:txBody>
          </p:sp>
        </mc:Fallback>
      </mc:AlternateContent>
      <p:pic>
        <p:nvPicPr>
          <p:cNvPr id="25" name="Bildplatzhalter 23"/>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25172769" y="29529122"/>
            <a:ext cx="6575444" cy="5384334"/>
          </a:xfrm>
          <a:prstGeom prst="rect">
            <a:avLst/>
          </a:prstGeom>
        </p:spPr>
      </p:pic>
    </p:spTree>
    <p:extLst>
      <p:ext uri="{BB962C8B-B14F-4D97-AF65-F5344CB8AC3E}">
        <p14:creationId xmlns:p14="http://schemas.microsoft.com/office/powerpoint/2010/main" val="36271713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414</Words>
  <Application>Microsoft Office PowerPoint</Application>
  <PresentationFormat>Benutzerdefiniert</PresentationFormat>
  <Paragraphs>14</Paragraphs>
  <Slides>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Calibri Light</vt:lpstr>
      <vt:lpstr>Cambria Math</vt:lpstr>
      <vt:lpstr>Office Theme</vt:lpstr>
      <vt:lpstr>Experimental data + Evolutionary algorithms: Modeling and understanding the ferromagnetic hysteresis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Thieltges, Sascha Benjamin</cp:lastModifiedBy>
  <cp:revision>118</cp:revision>
  <cp:lastPrinted>2023-01-06T15:48:30Z</cp:lastPrinted>
  <dcterms:created xsi:type="dcterms:W3CDTF">2023-01-03T14:57:49Z</dcterms:created>
  <dcterms:modified xsi:type="dcterms:W3CDTF">2024-08-30T17:47:28Z</dcterms:modified>
</cp:coreProperties>
</file>