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D1D30E-6D78-42D8-B2D6-6D83A44441C5}" v="5" dt="2024-08-14T00:53:55.3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221" y="-1565"/>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i Sivaramakrishnan" userId="533e2317fcad7328" providerId="LiveId" clId="{ABD1D30E-6D78-42D8-B2D6-6D83A44441C5}"/>
    <pc:docChg chg="custSel delSld modSld modSection">
      <pc:chgData name="Mani Sivaramakrishnan" userId="533e2317fcad7328" providerId="LiveId" clId="{ABD1D30E-6D78-42D8-B2D6-6D83A44441C5}" dt="2024-08-27T18:16:16.138" v="4629" actId="20577"/>
      <pc:docMkLst>
        <pc:docMk/>
      </pc:docMkLst>
      <pc:sldChg chg="del">
        <pc:chgData name="Mani Sivaramakrishnan" userId="533e2317fcad7328" providerId="LiveId" clId="{ABD1D30E-6D78-42D8-B2D6-6D83A44441C5}" dt="2024-08-24T00:01:44.074" v="4402" actId="47"/>
        <pc:sldMkLst>
          <pc:docMk/>
          <pc:sldMk cId="3781620334" sldId="282"/>
        </pc:sldMkLst>
      </pc:sldChg>
      <pc:sldChg chg="del">
        <pc:chgData name="Mani Sivaramakrishnan" userId="533e2317fcad7328" providerId="LiveId" clId="{ABD1D30E-6D78-42D8-B2D6-6D83A44441C5}" dt="2024-08-24T00:01:41.664" v="4401" actId="47"/>
        <pc:sldMkLst>
          <pc:docMk/>
          <pc:sldMk cId="4273592293" sldId="283"/>
        </pc:sldMkLst>
      </pc:sldChg>
      <pc:sldChg chg="del">
        <pc:chgData name="Mani Sivaramakrishnan" userId="533e2317fcad7328" providerId="LiveId" clId="{ABD1D30E-6D78-42D8-B2D6-6D83A44441C5}" dt="2024-08-24T00:01:46.783" v="4403" actId="47"/>
        <pc:sldMkLst>
          <pc:docMk/>
          <pc:sldMk cId="901595357" sldId="284"/>
        </pc:sldMkLst>
      </pc:sldChg>
      <pc:sldChg chg="addSp delSp modSp mod">
        <pc:chgData name="Mani Sivaramakrishnan" userId="533e2317fcad7328" providerId="LiveId" clId="{ABD1D30E-6D78-42D8-B2D6-6D83A44441C5}" dt="2024-08-27T18:16:16.138" v="4629" actId="20577"/>
        <pc:sldMkLst>
          <pc:docMk/>
          <pc:sldMk cId="3627171321" sldId="285"/>
        </pc:sldMkLst>
        <pc:spChg chg="mod">
          <ac:chgData name="Mani Sivaramakrishnan" userId="533e2317fcad7328" providerId="LiveId" clId="{ABD1D30E-6D78-42D8-B2D6-6D83A44441C5}" dt="2024-08-13T23:55:01.939" v="113" actId="20577"/>
          <ac:spMkLst>
            <pc:docMk/>
            <pc:sldMk cId="3627171321" sldId="285"/>
            <ac:spMk id="2" creationId="{E150B9D7-42F7-4B50-93BD-21299D6C7D87}"/>
          </ac:spMkLst>
        </pc:spChg>
        <pc:spChg chg="del">
          <ac:chgData name="Mani Sivaramakrishnan" userId="533e2317fcad7328" providerId="LiveId" clId="{ABD1D30E-6D78-42D8-B2D6-6D83A44441C5}" dt="2024-08-14T00:41:05.423" v="1717"/>
          <ac:spMkLst>
            <pc:docMk/>
            <pc:sldMk cId="3627171321" sldId="285"/>
            <ac:spMk id="4" creationId="{A7477DC7-DA41-498D-B2D5-CB5FA2E31155}"/>
          </ac:spMkLst>
        </pc:spChg>
        <pc:spChg chg="mod">
          <ac:chgData name="Mani Sivaramakrishnan" userId="533e2317fcad7328" providerId="LiveId" clId="{ABD1D30E-6D78-42D8-B2D6-6D83A44441C5}" dt="2024-08-27T18:16:16.138" v="4629" actId="20577"/>
          <ac:spMkLst>
            <pc:docMk/>
            <pc:sldMk cId="3627171321" sldId="285"/>
            <ac:spMk id="5" creationId="{22870161-6EDA-42E3-AC05-0552171DAD15}"/>
          </ac:spMkLst>
        </pc:spChg>
        <pc:spChg chg="mod">
          <ac:chgData name="Mani Sivaramakrishnan" userId="533e2317fcad7328" providerId="LiveId" clId="{ABD1D30E-6D78-42D8-B2D6-6D83A44441C5}" dt="2024-08-25T17:19:50.126" v="4557" actId="20577"/>
          <ac:spMkLst>
            <pc:docMk/>
            <pc:sldMk cId="3627171321" sldId="285"/>
            <ac:spMk id="6" creationId="{231C6298-FDF9-47FA-8627-A8259918CF73}"/>
          </ac:spMkLst>
        </pc:spChg>
        <pc:spChg chg="mod">
          <ac:chgData name="Mani Sivaramakrishnan" userId="533e2317fcad7328" providerId="LiveId" clId="{ABD1D30E-6D78-42D8-B2D6-6D83A44441C5}" dt="2024-08-24T00:14:41.487" v="4545" actId="20577"/>
          <ac:spMkLst>
            <pc:docMk/>
            <pc:sldMk cId="3627171321" sldId="285"/>
            <ac:spMk id="7" creationId="{142342DC-D9D3-46BB-BC5F-F6390941017A}"/>
          </ac:spMkLst>
        </pc:spChg>
        <pc:spChg chg="mod">
          <ac:chgData name="Mani Sivaramakrishnan" userId="533e2317fcad7328" providerId="LiveId" clId="{ABD1D30E-6D78-42D8-B2D6-6D83A44441C5}" dt="2024-08-14T00:47:29.014" v="1748" actId="20577"/>
          <ac:spMkLst>
            <pc:docMk/>
            <pc:sldMk cId="3627171321" sldId="285"/>
            <ac:spMk id="8" creationId="{8D742B11-619C-436F-BD05-D925F2036DEF}"/>
          </ac:spMkLst>
        </pc:spChg>
        <pc:spChg chg="mod">
          <ac:chgData name="Mani Sivaramakrishnan" userId="533e2317fcad7328" providerId="LiveId" clId="{ABD1D30E-6D78-42D8-B2D6-6D83A44441C5}" dt="2024-08-14T00:03:31.566" v="610" actId="20577"/>
          <ac:spMkLst>
            <pc:docMk/>
            <pc:sldMk cId="3627171321" sldId="285"/>
            <ac:spMk id="9" creationId="{B8D710F8-ACEB-4930-B23B-03F5CB4E1A48}"/>
          </ac:spMkLst>
        </pc:spChg>
        <pc:spChg chg="mod">
          <ac:chgData name="Mani Sivaramakrishnan" userId="533e2317fcad7328" providerId="LiveId" clId="{ABD1D30E-6D78-42D8-B2D6-6D83A44441C5}" dt="2024-08-14T00:36:55.427" v="1716" actId="20577"/>
          <ac:spMkLst>
            <pc:docMk/>
            <pc:sldMk cId="3627171321" sldId="285"/>
            <ac:spMk id="10" creationId="{2B8190DE-FA50-4E4C-B86F-982C65891F6A}"/>
          </ac:spMkLst>
        </pc:spChg>
        <pc:spChg chg="del">
          <ac:chgData name="Mani Sivaramakrishnan" userId="533e2317fcad7328" providerId="LiveId" clId="{ABD1D30E-6D78-42D8-B2D6-6D83A44441C5}" dt="2024-08-14T00:42:28.986" v="1721"/>
          <ac:spMkLst>
            <pc:docMk/>
            <pc:sldMk cId="3627171321" sldId="285"/>
            <ac:spMk id="11" creationId="{CA983A2A-5D6B-4A29-890B-334C1C08C459}"/>
          </ac:spMkLst>
        </pc:spChg>
        <pc:spChg chg="mod">
          <ac:chgData name="Mani Sivaramakrishnan" userId="533e2317fcad7328" providerId="LiveId" clId="{ABD1D30E-6D78-42D8-B2D6-6D83A44441C5}" dt="2024-08-24T00:02:31.421" v="4409" actId="20577"/>
          <ac:spMkLst>
            <pc:docMk/>
            <pc:sldMk cId="3627171321" sldId="285"/>
            <ac:spMk id="12" creationId="{FC644384-6DB7-4296-B34C-E6674D4A428F}"/>
          </ac:spMkLst>
        </pc:spChg>
        <pc:spChg chg="del">
          <ac:chgData name="Mani Sivaramakrishnan" userId="533e2317fcad7328" providerId="LiveId" clId="{ABD1D30E-6D78-42D8-B2D6-6D83A44441C5}" dt="2024-08-23T20:59:42.327" v="2777" actId="22"/>
          <ac:spMkLst>
            <pc:docMk/>
            <pc:sldMk cId="3627171321" sldId="285"/>
            <ac:spMk id="13" creationId="{7AD089CD-26B2-48ED-B0A3-1F8AF12301FF}"/>
          </ac:spMkLst>
        </pc:spChg>
        <pc:spChg chg="mod">
          <ac:chgData name="Mani Sivaramakrishnan" userId="533e2317fcad7328" providerId="LiveId" clId="{ABD1D30E-6D78-42D8-B2D6-6D83A44441C5}" dt="2024-08-25T17:20:40.492" v="4560" actId="20577"/>
          <ac:spMkLst>
            <pc:docMk/>
            <pc:sldMk cId="3627171321" sldId="285"/>
            <ac:spMk id="14" creationId="{7ACA5A39-8C41-455A-9700-610CD1B5191A}"/>
          </ac:spMkLst>
        </pc:spChg>
        <pc:spChg chg="mod">
          <ac:chgData name="Mani Sivaramakrishnan" userId="533e2317fcad7328" providerId="LiveId" clId="{ABD1D30E-6D78-42D8-B2D6-6D83A44441C5}" dt="2024-08-14T17:10:20.110" v="2770" actId="20577"/>
          <ac:spMkLst>
            <pc:docMk/>
            <pc:sldMk cId="3627171321" sldId="285"/>
            <ac:spMk id="15" creationId="{D23F0EBA-2A90-4C5D-8253-43734D350409}"/>
          </ac:spMkLst>
        </pc:spChg>
        <pc:spChg chg="del">
          <ac:chgData name="Mani Sivaramakrishnan" userId="533e2317fcad7328" providerId="LiveId" clId="{ABD1D30E-6D78-42D8-B2D6-6D83A44441C5}" dt="2024-08-14T00:44:42.146" v="1724"/>
          <ac:spMkLst>
            <pc:docMk/>
            <pc:sldMk cId="3627171321" sldId="285"/>
            <ac:spMk id="16" creationId="{EE2E1FB8-7408-4F58-A909-B840F5F43371}"/>
          </ac:spMkLst>
        </pc:spChg>
        <pc:spChg chg="mod">
          <ac:chgData name="Mani Sivaramakrishnan" userId="533e2317fcad7328" providerId="LiveId" clId="{ABD1D30E-6D78-42D8-B2D6-6D83A44441C5}" dt="2024-08-24T00:03:08.539" v="4414" actId="20577"/>
          <ac:spMkLst>
            <pc:docMk/>
            <pc:sldMk cId="3627171321" sldId="285"/>
            <ac:spMk id="17" creationId="{E699D37B-2F3A-487B-B2C4-0E90B616EB07}"/>
          </ac:spMkLst>
        </pc:spChg>
        <pc:spChg chg="add del mod">
          <ac:chgData name="Mani Sivaramakrishnan" userId="533e2317fcad7328" providerId="LiveId" clId="{ABD1D30E-6D78-42D8-B2D6-6D83A44441C5}" dt="2024-08-14T00:53:55.318" v="1749"/>
          <ac:spMkLst>
            <pc:docMk/>
            <pc:sldMk cId="3627171321" sldId="285"/>
            <ac:spMk id="25" creationId="{4566CD62-0C39-02E0-0287-3F4EF030B925}"/>
          </ac:spMkLst>
        </pc:spChg>
        <pc:picChg chg="add mod ord">
          <ac:chgData name="Mani Sivaramakrishnan" userId="533e2317fcad7328" providerId="LiveId" clId="{ABD1D30E-6D78-42D8-B2D6-6D83A44441C5}" dt="2024-08-23T20:59:42.327" v="2777" actId="22"/>
          <ac:picMkLst>
            <pc:docMk/>
            <pc:sldMk cId="3627171321" sldId="285"/>
            <ac:picMk id="11" creationId="{83B1D2CB-C267-2301-5918-F0BC2A78E07A}"/>
          </ac:picMkLst>
        </pc:picChg>
        <pc:picChg chg="add mod">
          <ac:chgData name="Mani Sivaramakrishnan" userId="533e2317fcad7328" providerId="LiveId" clId="{ABD1D30E-6D78-42D8-B2D6-6D83A44441C5}" dt="2024-08-14T00:41:27.780" v="1720" actId="14100"/>
          <ac:picMkLst>
            <pc:docMk/>
            <pc:sldMk cId="3627171321" sldId="285"/>
            <ac:picMk id="19" creationId="{434560E3-442E-018A-9DA6-0C5F200B8792}"/>
          </ac:picMkLst>
        </pc:picChg>
        <pc:picChg chg="add mod">
          <ac:chgData name="Mani Sivaramakrishnan" userId="533e2317fcad7328" providerId="LiveId" clId="{ABD1D30E-6D78-42D8-B2D6-6D83A44441C5}" dt="2024-08-14T00:42:30.583" v="1723" actId="962"/>
          <ac:picMkLst>
            <pc:docMk/>
            <pc:sldMk cId="3627171321" sldId="285"/>
            <ac:picMk id="21" creationId="{67E88B29-2656-E92D-B139-BEE3F021A2DA}"/>
          </ac:picMkLst>
        </pc:picChg>
        <pc:picChg chg="add del mod">
          <ac:chgData name="Mani Sivaramakrishnan" userId="533e2317fcad7328" providerId="LiveId" clId="{ABD1D30E-6D78-42D8-B2D6-6D83A44441C5}" dt="2024-08-14T00:45:36.741" v="1741" actId="478"/>
          <ac:picMkLst>
            <pc:docMk/>
            <pc:sldMk cId="3627171321" sldId="285"/>
            <ac:picMk id="23" creationId="{3F9C68D4-9CF1-2031-AA61-9E82FDB24E73}"/>
          </ac:picMkLst>
        </pc:picChg>
        <pc:picChg chg="add mod">
          <ac:chgData name="Mani Sivaramakrishnan" userId="533e2317fcad7328" providerId="LiveId" clId="{ABD1D30E-6D78-42D8-B2D6-6D83A44441C5}" dt="2024-08-14T00:53:55.318" v="1749"/>
          <ac:picMkLst>
            <pc:docMk/>
            <pc:sldMk cId="3627171321" sldId="285"/>
            <ac:picMk id="26" creationId="{C83B5C1C-7D84-0F2B-9F2C-424AEBC39259}"/>
          </ac:picMkLst>
        </pc:picChg>
      </pc:sldChg>
      <pc:sldMasterChg chg="delSldLayout">
        <pc:chgData name="Mani Sivaramakrishnan" userId="533e2317fcad7328" providerId="LiveId" clId="{ABD1D30E-6D78-42D8-B2D6-6D83A44441C5}" dt="2024-08-24T00:01:41.664" v="4401" actId="47"/>
        <pc:sldMasterMkLst>
          <pc:docMk/>
          <pc:sldMasterMk cId="1442458591" sldId="2147483695"/>
        </pc:sldMasterMkLst>
        <pc:sldLayoutChg chg="del">
          <pc:chgData name="Mani Sivaramakrishnan" userId="533e2317fcad7328" providerId="LiveId" clId="{ABD1D30E-6D78-42D8-B2D6-6D83A44441C5}" dt="2024-08-24T00:01:41.664" v="4401" actId="47"/>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8/27/2024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8/27/2024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Thermal Modelling of Large Thin Film PZT MEMS Micro-actuator Arrays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Mani Sivaramakrishnan</a:t>
            </a:r>
          </a:p>
          <a:p>
            <a:r>
              <a:rPr lang="en-US" dirty="0"/>
              <a:t>ARNDIT LLC, Portland, OR</a:t>
            </a:r>
          </a:p>
        </p:txBody>
      </p:sp>
      <p:pic>
        <p:nvPicPr>
          <p:cNvPr id="19" name="Picture Placeholder 18" descr="A diagram of a rectangular object&#10;&#10;Description automatically generated">
            <a:extLst>
              <a:ext uri="{FF2B5EF4-FFF2-40B4-BE49-F238E27FC236}">
                <a16:creationId xmlns:a16="http://schemas.microsoft.com/office/drawing/2014/main" id="{434560E3-442E-018A-9DA6-0C5F200B879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5460" r="15460"/>
          <a:stretch>
            <a:fillRect/>
          </a:stretch>
        </p:blipFill>
        <p:spPr>
          <a:xfrm>
            <a:off x="0" y="-33338"/>
            <a:ext cx="12557125" cy="12209463"/>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We start building the model with a single device with accurate dimensions and then use the array forming techniques in COMSOL geometry tools to build the entire row with a high fidelity. This not only simplifies the construction of the overall geometry with full details of the micro-actuators, but also makes the meshing easier. To keep the overall mesh size within manageable limits, only the actuated row is represented with full details of the individual actuators while treating the other rows simply as silicon. Heat generation rate was obtained from a measurement of P-E hysteresis loops. Heat conduction through the substrate and convection from the exposed die surfaces are included as heat dissipation mechanisms in the model. The predicted temperature rise from modelling is compared with the actual measurements.</a:t>
            </a:r>
          </a:p>
          <a:p>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US" dirty="0"/>
              <a:t>1. C. </a:t>
            </a:r>
            <a:r>
              <a:rPr lang="en-US" dirty="0" err="1"/>
              <a:t>Fragkiadakis</a:t>
            </a:r>
            <a:r>
              <a:rPr lang="en-US" dirty="0"/>
              <a:t> </a:t>
            </a:r>
            <a:r>
              <a:rPr lang="en-US" i="1" dirty="0"/>
              <a:t>et al., </a:t>
            </a:r>
            <a:r>
              <a:rPr lang="en-US" dirty="0"/>
              <a:t>“Heat generation in PZT MEMS Actuator Arrays”, Appl. Phys. Lett., vol. 121, 162906 (2022).</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Perform thermal modelling of an industrial thin film PZT inkjet MEMS die to predict the local temperature distribution in a large array of micro-actuators.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842766"/>
            <a:ext cx="29615963" cy="5100668"/>
          </a:xfrm>
        </p:spPr>
        <p:txBody>
          <a:bodyPr/>
          <a:lstStyle/>
          <a:p>
            <a:r>
              <a:rPr lang="en-US" dirty="0"/>
              <a:t>Thermal modelling of large micro-actuators is challenging due to conflicting requirements. The size of the die consisting of 1420 micro-actuators is large (32 mm x 13 mm x 0.5 mm). Individual actuator size is quite small (55 </a:t>
            </a:r>
            <a:r>
              <a:rPr lang="en-US" dirty="0">
                <a:latin typeface="Symbol" panose="05050102010706020507" pitchFamily="18" charset="2"/>
              </a:rPr>
              <a:t>m</a:t>
            </a:r>
            <a:r>
              <a:rPr lang="en-US" dirty="0"/>
              <a:t>m x1 mm x 5 </a:t>
            </a:r>
            <a:r>
              <a:rPr lang="en-US" dirty="0">
                <a:latin typeface="Symbol" panose="05050102010706020507" pitchFamily="18" charset="2"/>
              </a:rPr>
              <a:t>m</a:t>
            </a:r>
            <a:r>
              <a:rPr lang="en-US" dirty="0"/>
              <a:t>m). Heat generation takes place at the micro-actuator level. Heat dissipation takes place at the die level. Hence, the modelled geometry must have a good fidelity to both the overall size of the die and the details of the micro-actuators. The meshed geometry is shown at the top of this poster while a zoom-in view of a few actuators is shown in Fig. 1.</a:t>
            </a:r>
          </a:p>
          <a:p>
            <a:r>
              <a:rPr lang="en-US" dirty="0"/>
              <a:t>The die is made up of four rows of actuators. Only one row is used in the experiment. </a:t>
            </a:r>
            <a:r>
              <a:rPr lang="en-US"/>
              <a:t>Each row </a:t>
            </a:r>
            <a:r>
              <a:rPr lang="en-US" dirty="0"/>
              <a:t>is divided into three groups, each consisting of twenty actuators. Each group can be actuated alone or in combination with the other groups. The die has built-in temperature sensors at the ends of each row enabling a comparison between the measured and modelled temperatures. A schematic illustration of the different groups of actuators is shown in Fig. 2. The die was mounted on a polycarbonate substrate for well defined thermal boundary conditions.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pic>
        <p:nvPicPr>
          <p:cNvPr id="21" name="Picture Placeholder 20" descr="A wireframe of a bridge&#10;&#10;Description automatically generated">
            <a:extLst>
              <a:ext uri="{FF2B5EF4-FFF2-40B4-BE49-F238E27FC236}">
                <a16:creationId xmlns:a16="http://schemas.microsoft.com/office/drawing/2014/main" id="{67E88B29-2656-E92D-B139-BEE3F021A2DA}"/>
              </a:ext>
            </a:extLst>
          </p:cNvPr>
          <p:cNvPicPr>
            <a:picLocks noGrp="1" noChangeAspect="1"/>
          </p:cNvPicPr>
          <p:nvPr>
            <p:ph type="pic" sz="quarter" idx="29"/>
          </p:nvPr>
        </p:nvPicPr>
        <p:blipFill>
          <a:blip r:embed="rId3">
            <a:extLst>
              <a:ext uri="{28A0092B-C50C-407E-A947-70E740481C1C}">
                <a14:useLocalDpi xmlns:a14="http://schemas.microsoft.com/office/drawing/2010/main" val="0"/>
              </a:ext>
            </a:extLst>
          </a:blip>
          <a:srcRect l="11865" r="11865"/>
          <a:stretch>
            <a:fillRect/>
          </a:stretch>
        </p:blipFill>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Zoom-in view of a select number of micro-actuators</a:t>
            </a:r>
          </a:p>
        </p:txBody>
      </p:sp>
      <p:pic>
        <p:nvPicPr>
          <p:cNvPr id="11" name="Picture Placeholder 10">
            <a:extLst>
              <a:ext uri="{FF2B5EF4-FFF2-40B4-BE49-F238E27FC236}">
                <a16:creationId xmlns:a16="http://schemas.microsoft.com/office/drawing/2014/main" id="{83B1D2CB-C267-2301-5918-F0BC2A78E07A}"/>
              </a:ext>
            </a:extLst>
          </p:cNvPr>
          <p:cNvPicPr>
            <a:picLocks noGrp="1" noChangeAspect="1"/>
          </p:cNvPicPr>
          <p:nvPr>
            <p:ph type="pic" sz="quarter" idx="31"/>
          </p:nvPr>
        </p:nvPicPr>
        <p:blipFill>
          <a:blip r:embed="rId4"/>
          <a:srcRect t="1642" b="1642"/>
          <a:stretch/>
        </p:blipFill>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Seven different firing schemes (‘a’ through ‘g’) involving different combinations of groups of </a:t>
            </a:r>
            <a:r>
              <a:rPr lang="en-US"/>
              <a:t>actuators are </a:t>
            </a:r>
            <a:r>
              <a:rPr lang="en-US" dirty="0"/>
              <a:t>utilized, as illustrated schematically in Fig. 2. The red bars represent the actuated groups while  the unactuated groups are shown in blue. A comparison of the measured and the modeled temperature rise of the die for different schemes is also shown. The modeled temperature distribution at the micro-actuator level for one of the firing schemes is also shown in Fig. 2. It is seen that the individual actuators are about 10</a:t>
            </a:r>
            <a:r>
              <a:rPr lang="en-US" baseline="30000" dirty="0"/>
              <a:t>o </a:t>
            </a:r>
            <a:r>
              <a:rPr lang="en-US" dirty="0"/>
              <a:t>C hotter than the average temperature of the die. The modeling also shows that the majority (about 85 percent) of the heat removal takes place by conduction through the substrate and the remaining (15 percent) by convection from the die surfaces exposed to the ambient.</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2800" dirty="0"/>
              <a:t>Figure 2. Top left: Schematic diagram of the die illustrating different groups of actuators; Bottom left: Measured and modelled temperature rise for different actuation schemes; Right: Modelled temperature rise at the micro-actuator level for the 3</a:t>
            </a:r>
            <a:r>
              <a:rPr lang="en-US" sz="2800" baseline="30000" dirty="0"/>
              <a:t>rd</a:t>
            </a:r>
            <a:r>
              <a:rPr lang="en-US" sz="2800" dirty="0"/>
              <a:t> firing scheme from the bottom.</a:t>
            </a:r>
          </a:p>
        </p:txBody>
      </p:sp>
      <p:pic>
        <p:nvPicPr>
          <p:cNvPr id="26" name="Picture Placeholder 25">
            <a:extLst>
              <a:ext uri="{FF2B5EF4-FFF2-40B4-BE49-F238E27FC236}">
                <a16:creationId xmlns:a16="http://schemas.microsoft.com/office/drawing/2014/main" id="{C83B5C1C-7D84-0F2B-9F2C-424AEBC39259}"/>
              </a:ext>
            </a:extLst>
          </p:cNvPr>
          <p:cNvPicPr>
            <a:picLocks noGrp="1" noChangeAspect="1"/>
          </p:cNvPicPr>
          <p:nvPr>
            <p:ph type="pic" sz="quarter" idx="34"/>
          </p:nvPr>
        </p:nvPicPr>
        <p:blipFill>
          <a:blip r:embed="rId5" cstate="print">
            <a:extLst>
              <a:ext uri="{28A0092B-C50C-407E-A947-70E740481C1C}">
                <a14:useLocalDpi xmlns:a14="http://schemas.microsoft.com/office/drawing/2010/main" val="0"/>
              </a:ext>
            </a:extLst>
          </a:blip>
          <a:srcRect l="5151" r="5151"/>
          <a:stretch>
            <a:fillRect/>
          </a:stretch>
        </p:blipFill>
        <p:spPr bwMode="auto">
          <a:prstGeom prst="rect">
            <a:avLst/>
          </a:prstGeom>
          <a:noFill/>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16253</TotalTime>
  <Words>639</Words>
  <Application>Microsoft Office PowerPoint</Application>
  <PresentationFormat>Custom</PresentationFormat>
  <Paragraphs>14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Symbol</vt:lpstr>
      <vt:lpstr>Office Theme</vt:lpstr>
      <vt:lpstr>Thermal Modelling of Large Thin Film PZT MEMS Micro-actuator Arrays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Mani Sivaramakrishnan</cp:lastModifiedBy>
  <cp:revision>106</cp:revision>
  <cp:lastPrinted>2023-01-06T15:48:30Z</cp:lastPrinted>
  <dcterms:created xsi:type="dcterms:W3CDTF">2023-01-03T14:57:49Z</dcterms:created>
  <dcterms:modified xsi:type="dcterms:W3CDTF">2024-08-27T18:16:20Z</dcterms:modified>
</cp:coreProperties>
</file>