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99" autoAdjust="0"/>
    <p:restoredTop sz="96405" autoAdjust="0"/>
  </p:normalViewPr>
  <p:slideViewPr>
    <p:cSldViewPr snapToGrid="0">
      <p:cViewPr>
        <p:scale>
          <a:sx n="33" d="100"/>
          <a:sy n="33" d="100"/>
        </p:scale>
        <p:origin x="1680" y="-319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66434"/>
          </a:xfrm>
          <a:prstGeom prst="rect">
            <a:avLst/>
          </a:prstGeom>
        </p:spPr>
        <p:txBody>
          <a:bodyPr vert="horz" lIns="88970" tIns="44485" rIns="88970" bIns="44485" rtlCol="0"/>
          <a:lstStyle>
            <a:lvl1pPr algn="l">
              <a:defRPr sz="1100"/>
            </a:lvl1pPr>
          </a:lstStyle>
          <a:p>
            <a:endParaRPr lang="en-US"/>
          </a:p>
        </p:txBody>
      </p:sp>
      <p:sp>
        <p:nvSpPr>
          <p:cNvPr id="3" name="Datumsplatzhalter 2"/>
          <p:cNvSpPr>
            <a:spLocks noGrp="1"/>
          </p:cNvSpPr>
          <p:nvPr>
            <p:ph type="dt" idx="1"/>
          </p:nvPr>
        </p:nvSpPr>
        <p:spPr>
          <a:xfrm>
            <a:off x="3884613" y="1"/>
            <a:ext cx="2971800" cy="466434"/>
          </a:xfrm>
          <a:prstGeom prst="rect">
            <a:avLst/>
          </a:prstGeom>
        </p:spPr>
        <p:txBody>
          <a:bodyPr vert="horz" lIns="88970" tIns="44485" rIns="88970" bIns="44485" rtlCol="0"/>
          <a:lstStyle>
            <a:lvl1pPr algn="r">
              <a:defRPr sz="11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52663" y="1162050"/>
            <a:ext cx="2352675" cy="3138488"/>
          </a:xfrm>
          <a:prstGeom prst="rect">
            <a:avLst/>
          </a:prstGeom>
          <a:noFill/>
          <a:ln w="12700">
            <a:solidFill>
              <a:prstClr val="black"/>
            </a:solidFill>
          </a:ln>
        </p:spPr>
        <p:txBody>
          <a:bodyPr vert="horz" lIns="88970" tIns="44485" rIns="88970" bIns="44485" rtlCol="0" anchor="ctr"/>
          <a:lstStyle/>
          <a:p>
            <a:endParaRPr lang="en-US"/>
          </a:p>
        </p:txBody>
      </p:sp>
      <p:sp>
        <p:nvSpPr>
          <p:cNvPr id="5" name="Notizenplatzhalter 4"/>
          <p:cNvSpPr>
            <a:spLocks noGrp="1"/>
          </p:cNvSpPr>
          <p:nvPr>
            <p:ph type="body" sz="quarter" idx="3"/>
          </p:nvPr>
        </p:nvSpPr>
        <p:spPr>
          <a:xfrm>
            <a:off x="685801" y="4473892"/>
            <a:ext cx="5486400" cy="3660457"/>
          </a:xfrm>
          <a:prstGeom prst="rect">
            <a:avLst/>
          </a:prstGeom>
        </p:spPr>
        <p:txBody>
          <a:bodyPr vert="horz" lIns="88970" tIns="44485" rIns="88970" bIns="44485"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829968"/>
            <a:ext cx="2971800" cy="466434"/>
          </a:xfrm>
          <a:prstGeom prst="rect">
            <a:avLst/>
          </a:prstGeom>
        </p:spPr>
        <p:txBody>
          <a:bodyPr vert="horz" lIns="88970" tIns="44485" rIns="88970" bIns="44485" rtlCol="0" anchor="b"/>
          <a:lstStyle>
            <a:lvl1pPr algn="l">
              <a:defRPr sz="1100"/>
            </a:lvl1pPr>
          </a:lstStyle>
          <a:p>
            <a:endParaRPr lang="en-US"/>
          </a:p>
        </p:txBody>
      </p:sp>
      <p:sp>
        <p:nvSpPr>
          <p:cNvPr id="7" name="Foliennummernplatzhalter 6"/>
          <p:cNvSpPr>
            <a:spLocks noGrp="1"/>
          </p:cNvSpPr>
          <p:nvPr>
            <p:ph type="sldNum" sz="quarter" idx="5"/>
          </p:nvPr>
        </p:nvSpPr>
        <p:spPr>
          <a:xfrm>
            <a:off x="3884613" y="8829968"/>
            <a:ext cx="2971800" cy="466434"/>
          </a:xfrm>
          <a:prstGeom prst="rect">
            <a:avLst/>
          </a:prstGeom>
        </p:spPr>
        <p:txBody>
          <a:bodyPr vert="horz" lIns="88970" tIns="44485" rIns="88970" bIns="44485" rtlCol="0" anchor="b"/>
          <a:lstStyle>
            <a:lvl1pPr algn="r">
              <a:defRPr sz="11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4248458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280000"/>
            <a:ext cx="17520673" cy="3907429"/>
          </a:xfrm>
        </p:spPr>
        <p:txBody>
          <a:bodyPr>
            <a:noAutofit/>
          </a:bodyPr>
          <a:lstStyle/>
          <a:p>
            <a:r>
              <a:rPr lang="en-US" sz="10000" dirty="0"/>
              <a:t>Sweep Frequency Response Analysis of VT for Medium Voltage Applications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693890"/>
            <a:ext cx="17520817" cy="1984280"/>
          </a:xfrm>
        </p:spPr>
        <p:txBody>
          <a:bodyPr/>
          <a:lstStyle/>
          <a:p>
            <a:pPr>
              <a:spcBef>
                <a:spcPts val="0"/>
              </a:spcBef>
            </a:pPr>
            <a:r>
              <a:rPr lang="en-US" dirty="0"/>
              <a:t>V. Siddharth1, D. Raschka1, Wojciech Piasecki2, Maciej Kuniewski3, Paweł Mikrut3</a:t>
            </a:r>
          </a:p>
          <a:p>
            <a:pPr>
              <a:spcBef>
                <a:spcPts val="0"/>
              </a:spcBef>
            </a:pPr>
            <a:r>
              <a:rPr lang="en-US" dirty="0"/>
              <a:t>1. ABB Inc. Instrument Transformers &amp; Distribution Components, Pinetops, NC</a:t>
            </a:r>
          </a:p>
          <a:p>
            <a:pPr>
              <a:spcBef>
                <a:spcPts val="0"/>
              </a:spcBef>
            </a:pPr>
            <a:r>
              <a:rPr lang="en-US" dirty="0"/>
              <a:t>2. ABB Corporate Technology Center, Krakow, Poland</a:t>
            </a:r>
          </a:p>
          <a:p>
            <a:pPr>
              <a:spcBef>
                <a:spcPts val="0"/>
              </a:spcBef>
            </a:pPr>
            <a:r>
              <a:rPr lang="en-US" dirty="0"/>
              <a:t>3. AGH University of Krakow, Poland</a:t>
            </a:r>
          </a:p>
          <a:p>
            <a:pPr>
              <a:spcBef>
                <a:spcPts val="0"/>
              </a:spcBef>
            </a:pP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062185" cy="6674877"/>
          </a:xfrm>
        </p:spPr>
        <p:txBody>
          <a:bodyPr/>
          <a:lstStyle/>
          <a:p>
            <a:r>
              <a:rPr lang="en-US" dirty="0"/>
              <a:t>A significant challenge in modeling of voltage transformer windings arises from the vast difference in scale between individual wires and the complete winding geometry. To reduce the model size while maintaining accuracy, the model utilizes the grouping of turns. This approach allows for efficient simulation of high-frequency behavior up to 100 kHz. The model automates the creation of simplified 2D models based on key design parameters. By specifying the number of turn groups per layer, we can balance model size and resonance prediction. For the analyzed winding, clustering of 10-20 turns per group was sufficient for frequency response and identifying the resonance frequencies within the desired frequency range.</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3" y="39642944"/>
            <a:ext cx="18595422" cy="2315228"/>
          </a:xfrm>
        </p:spPr>
        <p:txBody>
          <a:bodyPr/>
          <a:lstStyle/>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M. Popov, L. Van Der </a:t>
            </a:r>
            <a:r>
              <a:rPr lang="en-US" sz="1800" dirty="0" err="1">
                <a:effectLst/>
                <a:latin typeface="Times New Roman" panose="02020603050405020304" pitchFamily="18" charset="0"/>
                <a:ea typeface="Times New Roman" panose="02020603050405020304" pitchFamily="18" charset="0"/>
              </a:rPr>
              <a:t>Sluis</a:t>
            </a:r>
            <a:r>
              <a:rPr lang="en-US" sz="1800" dirty="0">
                <a:effectLst/>
                <a:latin typeface="Times New Roman" panose="02020603050405020304" pitchFamily="18" charset="0"/>
                <a:ea typeface="Times New Roman" panose="02020603050405020304" pitchFamily="18" charset="0"/>
              </a:rPr>
              <a:t>, G. </a:t>
            </a:r>
            <a:r>
              <a:rPr lang="en-US" sz="1800" dirty="0" err="1">
                <a:effectLst/>
                <a:latin typeface="Times New Roman" panose="02020603050405020304" pitchFamily="18" charset="0"/>
                <a:ea typeface="Times New Roman" panose="02020603050405020304" pitchFamily="18" charset="0"/>
              </a:rPr>
              <a:t>Paap</a:t>
            </a:r>
            <a:r>
              <a:rPr lang="en-US" sz="1800" dirty="0">
                <a:effectLst/>
                <a:latin typeface="Times New Roman" panose="02020603050405020304" pitchFamily="18" charset="0"/>
                <a:ea typeface="Times New Roman" panose="02020603050405020304" pitchFamily="18" charset="0"/>
              </a:rPr>
              <a:t> and H. De </a:t>
            </a:r>
            <a:r>
              <a:rPr lang="en-US" sz="1800" dirty="0" err="1">
                <a:effectLst/>
                <a:latin typeface="Times New Roman" panose="02020603050405020304" pitchFamily="18" charset="0"/>
                <a:ea typeface="Times New Roman" panose="02020603050405020304" pitchFamily="18" charset="0"/>
              </a:rPr>
              <a:t>Herdt</a:t>
            </a:r>
            <a:r>
              <a:rPr lang="en-US" sz="1800" dirty="0">
                <a:effectLst/>
                <a:latin typeface="Times New Roman" panose="02020603050405020304" pitchFamily="18" charset="0"/>
                <a:ea typeface="Times New Roman" panose="02020603050405020304" pitchFamily="18" charset="0"/>
              </a:rPr>
              <a:t>, "Computation of very fast transient </a:t>
            </a:r>
            <a:r>
              <a:rPr lang="en-US" sz="1800" dirty="0" err="1">
                <a:effectLst/>
                <a:latin typeface="Times New Roman" panose="02020603050405020304" pitchFamily="18" charset="0"/>
                <a:ea typeface="Times New Roman" panose="02020603050405020304" pitchFamily="18" charset="0"/>
              </a:rPr>
              <a:t>overvoltages</a:t>
            </a:r>
            <a:r>
              <a:rPr lang="en-US" sz="1800" dirty="0">
                <a:effectLst/>
                <a:latin typeface="Times New Roman" panose="02020603050405020304" pitchFamily="18" charset="0"/>
                <a:ea typeface="Times New Roman" panose="02020603050405020304" pitchFamily="18" charset="0"/>
              </a:rPr>
              <a:t> in transformer windings," </a:t>
            </a:r>
            <a:r>
              <a:rPr lang="en-US" sz="1800" i="1" dirty="0">
                <a:effectLst/>
                <a:latin typeface="Times New Roman" panose="02020603050405020304" pitchFamily="18" charset="0"/>
                <a:ea typeface="Times New Roman" panose="02020603050405020304" pitchFamily="18" charset="0"/>
              </a:rPr>
              <a:t>IEEE Trans. Power Deliv., </a:t>
            </a:r>
            <a:r>
              <a:rPr lang="en-US" sz="1800" dirty="0">
                <a:effectLst/>
                <a:latin typeface="Times New Roman" panose="02020603050405020304" pitchFamily="18" charset="0"/>
                <a:ea typeface="Times New Roman" panose="02020603050405020304" pitchFamily="18" charset="0"/>
              </a:rPr>
              <a:t>vol. 18, no. 4, p. 1268–1274, 2003</a:t>
            </a:r>
          </a:p>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J. Smajic, T. Steinmetz, M. </a:t>
            </a:r>
            <a:r>
              <a:rPr lang="en-US" sz="1800" dirty="0" err="1">
                <a:effectLst/>
                <a:latin typeface="Times New Roman" panose="02020603050405020304" pitchFamily="18" charset="0"/>
                <a:ea typeface="Times New Roman" panose="02020603050405020304" pitchFamily="18" charset="0"/>
              </a:rPr>
              <a:t>Rüegg</a:t>
            </a:r>
            <a:r>
              <a:rPr lang="en-US" sz="1800" dirty="0">
                <a:effectLst/>
                <a:latin typeface="Times New Roman" panose="02020603050405020304" pitchFamily="18" charset="0"/>
                <a:ea typeface="Times New Roman" panose="02020603050405020304" pitchFamily="18" charset="0"/>
              </a:rPr>
              <a:t>, Z. </a:t>
            </a:r>
            <a:r>
              <a:rPr lang="en-US" sz="1800" dirty="0" err="1">
                <a:effectLst/>
                <a:latin typeface="Times New Roman" panose="02020603050405020304" pitchFamily="18" charset="0"/>
                <a:ea typeface="Times New Roman" panose="02020603050405020304" pitchFamily="18" charset="0"/>
              </a:rPr>
              <a:t>Tanasic</a:t>
            </a:r>
            <a:r>
              <a:rPr lang="en-US" sz="1800" dirty="0">
                <a:effectLst/>
                <a:latin typeface="Times New Roman" panose="02020603050405020304" pitchFamily="18" charset="0"/>
                <a:ea typeface="Times New Roman" panose="02020603050405020304" pitchFamily="18" charset="0"/>
              </a:rPr>
              <a:t>, R. Obrist, J. Tepper, B. Weber and Carlen, "Simulation and measurement of lightning-impulse voltage distributions over transformer windings," IEEE Trans. </a:t>
            </a:r>
            <a:r>
              <a:rPr lang="en-US" sz="1800" dirty="0" err="1">
                <a:effectLst/>
                <a:latin typeface="Times New Roman" panose="02020603050405020304" pitchFamily="18" charset="0"/>
                <a:ea typeface="Times New Roman" panose="02020603050405020304" pitchFamily="18" charset="0"/>
              </a:rPr>
              <a:t>Magn</a:t>
            </a:r>
            <a:r>
              <a:rPr lang="en-US" sz="1800" dirty="0">
                <a:effectLst/>
                <a:latin typeface="Times New Roman" panose="02020603050405020304" pitchFamily="18" charset="0"/>
                <a:ea typeface="Times New Roman" panose="02020603050405020304" pitchFamily="18" charset="0"/>
              </a:rPr>
              <a:t>., vol. 50, no. 2, 2014</a:t>
            </a:r>
          </a:p>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M. Popov, L. van der </a:t>
            </a:r>
            <a:r>
              <a:rPr lang="en-US" sz="1800" dirty="0" err="1">
                <a:effectLst/>
                <a:latin typeface="Times New Roman" panose="02020603050405020304" pitchFamily="18" charset="0"/>
                <a:ea typeface="Times New Roman" panose="02020603050405020304" pitchFamily="18" charset="0"/>
              </a:rPr>
              <a:t>Sluis</a:t>
            </a:r>
            <a:r>
              <a:rPr lang="en-US" sz="1800" dirty="0">
                <a:effectLst/>
                <a:latin typeface="Times New Roman" panose="02020603050405020304" pitchFamily="18" charset="0"/>
                <a:ea typeface="Times New Roman" panose="02020603050405020304" pitchFamily="18" charset="0"/>
              </a:rPr>
              <a:t>, R. </a:t>
            </a:r>
            <a:r>
              <a:rPr lang="en-US" sz="1800" dirty="0" err="1">
                <a:effectLst/>
                <a:latin typeface="Times New Roman" panose="02020603050405020304" pitchFamily="18" charset="0"/>
                <a:ea typeface="Times New Roman" panose="02020603050405020304" pitchFamily="18" charset="0"/>
              </a:rPr>
              <a:t>Smeets</a:t>
            </a:r>
            <a:r>
              <a:rPr lang="en-US" sz="1800" dirty="0">
                <a:effectLst/>
                <a:latin typeface="Times New Roman" panose="02020603050405020304" pitchFamily="18" charset="0"/>
                <a:ea typeface="Times New Roman" panose="02020603050405020304" pitchFamily="18" charset="0"/>
              </a:rPr>
              <a:t>, J. Lopez-Roldan and V. </a:t>
            </a:r>
            <a:r>
              <a:rPr lang="en-US" sz="1800" dirty="0" err="1">
                <a:effectLst/>
                <a:latin typeface="Times New Roman" panose="02020603050405020304" pitchFamily="18" charset="0"/>
                <a:ea typeface="Times New Roman" panose="02020603050405020304" pitchFamily="18" charset="0"/>
              </a:rPr>
              <a:t>Terzija</a:t>
            </a:r>
            <a:r>
              <a:rPr lang="en-US" sz="1800" dirty="0">
                <a:effectLst/>
                <a:latin typeface="Times New Roman" panose="02020603050405020304" pitchFamily="18" charset="0"/>
                <a:ea typeface="Times New Roman" panose="02020603050405020304" pitchFamily="18" charset="0"/>
              </a:rPr>
              <a:t>, "Modelling, simulation and measurement of fast transients in transformer windings with consideration of frequency-dependent losses," IET </a:t>
            </a:r>
            <a:r>
              <a:rPr lang="en-US" sz="1800" dirty="0" err="1">
                <a:effectLst/>
                <a:latin typeface="Times New Roman" panose="02020603050405020304" pitchFamily="18" charset="0"/>
                <a:ea typeface="Times New Roman" panose="02020603050405020304" pitchFamily="18" charset="0"/>
              </a:rPr>
              <a:t>Electr</a:t>
            </a:r>
            <a:r>
              <a:rPr lang="en-US" sz="1800" dirty="0">
                <a:effectLst/>
                <a:latin typeface="Times New Roman" panose="02020603050405020304" pitchFamily="18" charset="0"/>
                <a:ea typeface="Times New Roman" panose="02020603050405020304" pitchFamily="18" charset="0"/>
              </a:rPr>
              <a:t>. Power Appl., vol. 1, p. 29–35, 2006</a:t>
            </a:r>
          </a:p>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T. </a:t>
            </a:r>
            <a:r>
              <a:rPr lang="en-US" sz="1800" dirty="0" err="1">
                <a:effectLst/>
                <a:latin typeface="Times New Roman" panose="02020603050405020304" pitchFamily="18" charset="0"/>
                <a:ea typeface="Times New Roman" panose="02020603050405020304" pitchFamily="18" charset="0"/>
              </a:rPr>
              <a:t>Župan</a:t>
            </a:r>
            <a:r>
              <a:rPr lang="en-US" sz="1800" dirty="0">
                <a:effectLst/>
                <a:latin typeface="Times New Roman" panose="02020603050405020304" pitchFamily="18" charset="0"/>
                <a:ea typeface="Times New Roman" panose="02020603050405020304" pitchFamily="18" charset="0"/>
              </a:rPr>
              <a:t>, B. </a:t>
            </a:r>
            <a:r>
              <a:rPr lang="en-US" sz="1800" dirty="0" err="1">
                <a:effectLst/>
                <a:latin typeface="Times New Roman" panose="02020603050405020304" pitchFamily="18" charset="0"/>
                <a:ea typeface="Times New Roman" panose="02020603050405020304" pitchFamily="18" charset="0"/>
              </a:rPr>
              <a:t>Trkulja</a:t>
            </a:r>
            <a:r>
              <a:rPr lang="en-US" sz="1800" dirty="0">
                <a:effectLst/>
                <a:latin typeface="Times New Roman" panose="02020603050405020304" pitchFamily="18" charset="0"/>
                <a:ea typeface="Times New Roman" panose="02020603050405020304" pitchFamily="18" charset="0"/>
              </a:rPr>
              <a:t>, R. Obrist, T. Franz, B. </a:t>
            </a:r>
            <a:r>
              <a:rPr lang="en-US" sz="1800" dirty="0" err="1">
                <a:effectLst/>
                <a:latin typeface="Times New Roman" panose="02020603050405020304" pitchFamily="18" charset="0"/>
                <a:ea typeface="Times New Roman" panose="02020603050405020304" pitchFamily="18" charset="0"/>
              </a:rPr>
              <a:t>Cranganu-Cretu</a:t>
            </a:r>
            <a:r>
              <a:rPr lang="en-US" sz="1800" dirty="0">
                <a:effectLst/>
                <a:latin typeface="Times New Roman" panose="02020603050405020304" pitchFamily="18" charset="0"/>
                <a:ea typeface="Times New Roman" panose="02020603050405020304" pitchFamily="18" charset="0"/>
              </a:rPr>
              <a:t> and J. Smajic, "</a:t>
            </a:r>
            <a:r>
              <a:rPr lang="en-US" sz="1800" dirty="0" err="1">
                <a:effectLst/>
                <a:latin typeface="Times New Roman" panose="02020603050405020304" pitchFamily="18" charset="0"/>
                <a:ea typeface="Times New Roman" panose="02020603050405020304" pitchFamily="18" charset="0"/>
              </a:rPr>
              <a:t>TransformerWindings</a:t>
            </a:r>
            <a:r>
              <a:rPr lang="en-US" sz="1800" dirty="0">
                <a:effectLst/>
                <a:latin typeface="Times New Roman" panose="02020603050405020304" pitchFamily="18" charset="0"/>
                <a:ea typeface="Times New Roman" panose="02020603050405020304" pitchFamily="18" charset="0"/>
              </a:rPr>
              <a:t>’ RLC Parameters Calculation and Lightning Impulse Voltage Distribution Simulation," IEEE Trans. </a:t>
            </a:r>
            <a:r>
              <a:rPr lang="en-US" sz="1800" dirty="0" err="1">
                <a:effectLst/>
                <a:latin typeface="Times New Roman" panose="02020603050405020304" pitchFamily="18" charset="0"/>
                <a:ea typeface="Times New Roman" panose="02020603050405020304" pitchFamily="18" charset="0"/>
              </a:rPr>
              <a:t>Magn</a:t>
            </a:r>
            <a:r>
              <a:rPr lang="en-US" sz="1800" dirty="0">
                <a:effectLst/>
                <a:latin typeface="Times New Roman" panose="02020603050405020304" pitchFamily="18" charset="0"/>
                <a:ea typeface="Times New Roman" panose="02020603050405020304" pitchFamily="18" charset="0"/>
              </a:rPr>
              <a:t>., vol. 52, no. 2, 2016.</a:t>
            </a:r>
          </a:p>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J. </a:t>
            </a:r>
            <a:r>
              <a:rPr lang="en-US" sz="1800" dirty="0" err="1">
                <a:effectLst/>
                <a:latin typeface="Times New Roman" panose="02020603050405020304" pitchFamily="18" charset="0"/>
                <a:ea typeface="Times New Roman" panose="02020603050405020304" pitchFamily="18" charset="0"/>
              </a:rPr>
              <a:t>Furgał</a:t>
            </a:r>
            <a:r>
              <a:rPr lang="en-US" sz="1800" dirty="0">
                <a:effectLst/>
                <a:latin typeface="Times New Roman" panose="02020603050405020304" pitchFamily="18" charset="0"/>
                <a:ea typeface="Times New Roman" panose="02020603050405020304" pitchFamily="18" charset="0"/>
              </a:rPr>
              <a:t>, M. Kuniewski and P. </a:t>
            </a:r>
            <a:r>
              <a:rPr lang="en-US" sz="1800" dirty="0" err="1">
                <a:effectLst/>
                <a:latin typeface="Times New Roman" panose="02020603050405020304" pitchFamily="18" charset="0"/>
                <a:ea typeface="Times New Roman" panose="02020603050405020304" pitchFamily="18" charset="0"/>
              </a:rPr>
              <a:t>Pająk</a:t>
            </a:r>
            <a:r>
              <a:rPr lang="en-US" sz="1800" dirty="0">
                <a:effectLst/>
                <a:latin typeface="Times New Roman" panose="02020603050405020304" pitchFamily="18" charset="0"/>
                <a:ea typeface="Times New Roman" panose="02020603050405020304" pitchFamily="18" charset="0"/>
              </a:rPr>
              <a:t>, "Analysis of Internal </a:t>
            </a:r>
            <a:r>
              <a:rPr lang="en-US" sz="1800" dirty="0" err="1">
                <a:effectLst/>
                <a:latin typeface="Times New Roman" panose="02020603050405020304" pitchFamily="18" charset="0"/>
                <a:ea typeface="Times New Roman" panose="02020603050405020304" pitchFamily="18" charset="0"/>
              </a:rPr>
              <a:t>Overvoltages</a:t>
            </a:r>
            <a:r>
              <a:rPr lang="en-US" sz="1800" dirty="0">
                <a:effectLst/>
                <a:latin typeface="Times New Roman" panose="02020603050405020304" pitchFamily="18" charset="0"/>
                <a:ea typeface="Times New Roman" panose="02020603050405020304" pitchFamily="18" charset="0"/>
              </a:rPr>
              <a:t> in </a:t>
            </a:r>
            <a:r>
              <a:rPr lang="en-US" sz="1800" dirty="0" err="1">
                <a:effectLst/>
                <a:latin typeface="Times New Roman" panose="02020603050405020304" pitchFamily="18" charset="0"/>
                <a:ea typeface="Times New Roman" panose="02020603050405020304" pitchFamily="18" charset="0"/>
              </a:rPr>
              <a:t>TransformerWindings</a:t>
            </a:r>
            <a:r>
              <a:rPr lang="en-US" sz="1800" dirty="0">
                <a:effectLst/>
                <a:latin typeface="Times New Roman" panose="02020603050405020304" pitchFamily="18" charset="0"/>
                <a:ea typeface="Times New Roman" panose="02020603050405020304" pitchFamily="18" charset="0"/>
              </a:rPr>
              <a:t> during Transients in Electrical Networks," Energies, vol. 13, no. 10, p. 2644, 2020.</a:t>
            </a:r>
          </a:p>
          <a:p>
            <a:pPr marL="342900" indent="-342900">
              <a:spcBef>
                <a:spcPts val="0"/>
              </a:spcBef>
              <a:buAutoNum type="arabicPeriod"/>
            </a:pPr>
            <a:r>
              <a:rPr lang="en-US" sz="1800" dirty="0">
                <a:effectLst/>
                <a:latin typeface="Times New Roman" panose="02020603050405020304" pitchFamily="18" charset="0"/>
                <a:ea typeface="Times New Roman" panose="02020603050405020304" pitchFamily="18" charset="0"/>
              </a:rPr>
              <a:t>B. </a:t>
            </a:r>
            <a:r>
              <a:rPr lang="en-US" sz="1800" dirty="0" err="1">
                <a:effectLst/>
                <a:latin typeface="Times New Roman" panose="02020603050405020304" pitchFamily="18" charset="0"/>
                <a:ea typeface="Times New Roman" panose="02020603050405020304" pitchFamily="18" charset="0"/>
              </a:rPr>
              <a:t>Trkulja</a:t>
            </a:r>
            <a:r>
              <a:rPr lang="en-US" sz="1800" dirty="0">
                <a:effectLst/>
                <a:latin typeface="Times New Roman" panose="02020603050405020304" pitchFamily="18" charset="0"/>
                <a:ea typeface="Times New Roman" panose="02020603050405020304" pitchFamily="18" charset="0"/>
              </a:rPr>
              <a:t>, A. </a:t>
            </a:r>
            <a:r>
              <a:rPr lang="en-US" sz="1800" dirty="0" err="1">
                <a:effectLst/>
                <a:latin typeface="Times New Roman" panose="02020603050405020304" pitchFamily="18" charset="0"/>
                <a:ea typeface="Times New Roman" panose="02020603050405020304" pitchFamily="18" charset="0"/>
              </a:rPr>
              <a:t>Drandi´c</a:t>
            </a:r>
            <a:r>
              <a:rPr lang="en-US" sz="1800" dirty="0">
                <a:effectLst/>
                <a:latin typeface="Times New Roman" panose="02020603050405020304" pitchFamily="18" charset="0"/>
                <a:ea typeface="Times New Roman" panose="02020603050405020304" pitchFamily="18" charset="0"/>
              </a:rPr>
              <a:t> and V. Ž. I. </a:t>
            </a:r>
            <a:r>
              <a:rPr lang="en-US" sz="1800" dirty="0" err="1">
                <a:effectLst/>
                <a:latin typeface="Times New Roman" panose="02020603050405020304" pitchFamily="18" charset="0"/>
                <a:ea typeface="Times New Roman" panose="02020603050405020304" pitchFamily="18" charset="0"/>
              </a:rPr>
              <a:t>Milardi´c</a:t>
            </a:r>
            <a:r>
              <a:rPr lang="en-US" sz="1800" dirty="0">
                <a:effectLst/>
                <a:latin typeface="Times New Roman" panose="02020603050405020304" pitchFamily="18" charset="0"/>
                <a:ea typeface="Times New Roman" panose="02020603050405020304" pitchFamily="18" charset="0"/>
              </a:rPr>
              <a:t>, "Evaluation of Methodology for Lightning Impulse Voltage Distribution over High-</a:t>
            </a:r>
            <a:r>
              <a:rPr lang="en-US" sz="1800" dirty="0" err="1">
                <a:effectLst/>
                <a:latin typeface="Times New Roman" panose="02020603050405020304" pitchFamily="18" charset="0"/>
                <a:ea typeface="Times New Roman" panose="02020603050405020304" pitchFamily="18" charset="0"/>
              </a:rPr>
              <a:t>VoltageWindings</a:t>
            </a:r>
            <a:r>
              <a:rPr lang="en-US" sz="1800" dirty="0">
                <a:effectLst/>
                <a:latin typeface="Times New Roman" panose="02020603050405020304" pitchFamily="18" charset="0"/>
                <a:ea typeface="Times New Roman" panose="02020603050405020304" pitchFamily="18" charset="0"/>
              </a:rPr>
              <a:t> of Inductive Voltage Transformers," Energies, vol. 14, no. 5144, 2021.</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5429427"/>
            <a:ext cx="17520817" cy="4180360"/>
          </a:xfrm>
        </p:spPr>
        <p:txBody>
          <a:bodyPr/>
          <a:lstStyle/>
          <a:p>
            <a:r>
              <a:rPr lang="en-US" dirty="0"/>
              <a:t>A computational approach to characterize the impedance of VT as a function of frequency in the medium voltage distribution networks and evaluate a potential risk of higher harmonics.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957067"/>
            <a:ext cx="29615963" cy="4662624"/>
          </a:xfrm>
        </p:spPr>
        <p:txBody>
          <a:bodyPr/>
          <a:lstStyle/>
          <a:p>
            <a:pPr algn="just"/>
            <a:r>
              <a:rPr lang="en-US" sz="4800" dirty="0"/>
              <a:t>SFRA signatures are unique to VT and are used to identify problems that may </a:t>
            </a:r>
            <a:r>
              <a:rPr lang="en-US" sz="4800" dirty="0" err="1"/>
              <a:t>occure</a:t>
            </a:r>
            <a:r>
              <a:rPr lang="en-US" sz="4800" dirty="0"/>
              <a:t> during testing or operation. While SFRA has been primarily used to check the integrity of mechanical structures and electrical connections, it also provides valuable information about resonance frequencies of voltage transformer. </a:t>
            </a:r>
          </a:p>
          <a:p>
            <a:pPr algn="just"/>
            <a:r>
              <a:rPr lang="en-US" sz="4800" dirty="0"/>
              <a:t>The goal is to evaluate the SFRA characteristics of voltage transformers during design stage and predict the risk of harmonic-induced failure. By comparing and fine tuning these simulations with real-world SFRA measurements, we can better understand the VT's behavior and identify potential weaknesses.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Simulation models with  different grouping: Left-full model; Center-20 groups per layer; Right- 10 groups per layer</a:t>
            </a:r>
          </a:p>
        </p:txBody>
      </p:sp>
      <p:pic>
        <p:nvPicPr>
          <p:cNvPr id="55" name="Picture Placeholder 54" descr="A red letters on a white background&#10;&#10;Description automatically generated">
            <a:extLst>
              <a:ext uri="{FF2B5EF4-FFF2-40B4-BE49-F238E27FC236}">
                <a16:creationId xmlns:a16="http://schemas.microsoft.com/office/drawing/2014/main" id="{8AEF6B79-5569-2DA8-AA3A-0DE56A09C213}"/>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t="4344" b="4344"/>
          <a:stretch>
            <a:fillRect/>
          </a:stretch>
        </p:blipFill>
        <p:spPr>
          <a:xfrm>
            <a:off x="22465013" y="38965238"/>
            <a:ext cx="8752005" cy="3445289"/>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943096"/>
            <a:ext cx="14459017" cy="7101577"/>
          </a:xfrm>
        </p:spPr>
        <p:txBody>
          <a:bodyPr/>
          <a:lstStyle/>
          <a:p>
            <a:r>
              <a:rPr lang="en-US" dirty="0"/>
              <a:t>The winding admittance is estimated for the specified frequency range and plotted on a logarithmic scale in Figure 2, Left. As the frequency increases beyond the first resonance, the winding admittance rises due to its increasing capacitive character. Local resonances are observed at certain higher frequencies. The simulated SFRA plot was compared with measured responses (Figure 2, Right) and found to be similar. The second and subsequent resonant frequencies were less pronounced in measurements, likely due to simplified geometry, grouping of conductors, and neglecting the non-ohmic losses.</a:t>
            </a:r>
          </a:p>
          <a:p>
            <a:r>
              <a:rPr lang="en-US" dirty="0"/>
              <a:t>Identifying these internal resonances and their corresponding frequencies is crucial during the design phase of VTs.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5397317" y="36593486"/>
            <a:ext cx="16343526" cy="1468347"/>
          </a:xfrm>
        </p:spPr>
        <p:txBody>
          <a:bodyPr/>
          <a:lstStyle/>
          <a:p>
            <a:r>
              <a:rPr lang="en-US" dirty="0"/>
              <a:t>Figure 2. Frequency response characteristic of winding admittance of voltage transformer: Left-Simulated, Right-Measurement</a:t>
            </a:r>
          </a:p>
        </p:txBody>
      </p:sp>
      <p:pic>
        <p:nvPicPr>
          <p:cNvPr id="29" name="Picture Placeholder 28" descr="A group of blue and white lines&#10;&#10;Description automatically generated with medium confidence">
            <a:extLst>
              <a:ext uri="{FF2B5EF4-FFF2-40B4-BE49-F238E27FC236}">
                <a16:creationId xmlns:a16="http://schemas.microsoft.com/office/drawing/2014/main" id="{861D7584-2A9A-382F-AEB4-827D7FC1A9AA}"/>
              </a:ext>
            </a:extLst>
          </p:cNvPr>
          <p:cNvPicPr>
            <a:picLocks noGrp="1" noChangeAspect="1"/>
          </p:cNvPicPr>
          <p:nvPr>
            <p:ph type="pic" sz="quarter" idx="29"/>
          </p:nvPr>
        </p:nvPicPr>
        <p:blipFill>
          <a:blip r:embed="rId4"/>
          <a:srcRect t="13164" b="13164"/>
          <a:stretch>
            <a:fillRect/>
          </a:stretch>
        </p:blipFill>
        <p:spPr>
          <a:xfrm>
            <a:off x="1196912" y="20507932"/>
            <a:ext cx="13710909" cy="6256212"/>
          </a:xfrm>
          <a:prstGeom prst="rect">
            <a:avLst/>
          </a:prstGeom>
        </p:spPr>
      </p:pic>
      <p:sp>
        <p:nvSpPr>
          <p:cNvPr id="59" name="Picture Placeholder 58">
            <a:extLst>
              <a:ext uri="{FF2B5EF4-FFF2-40B4-BE49-F238E27FC236}">
                <a16:creationId xmlns:a16="http://schemas.microsoft.com/office/drawing/2014/main" id="{57C85E1B-BD20-8676-21CC-7DD8E0748B94}"/>
              </a:ext>
            </a:extLst>
          </p:cNvPr>
          <p:cNvSpPr>
            <a:spLocks noGrp="1"/>
          </p:cNvSpPr>
          <p:nvPr>
            <p:ph type="pic" sz="quarter" idx="34"/>
          </p:nvPr>
        </p:nvSpPr>
        <p:spPr/>
        <p:txBody>
          <a:bodyPr/>
          <a:lstStyle/>
          <a:p>
            <a:endParaRPr lang="en-US" dirty="0"/>
          </a:p>
        </p:txBody>
      </p:sp>
      <p:pic>
        <p:nvPicPr>
          <p:cNvPr id="65" name="Picture 64">
            <a:extLst>
              <a:ext uri="{FF2B5EF4-FFF2-40B4-BE49-F238E27FC236}">
                <a16:creationId xmlns:a16="http://schemas.microsoft.com/office/drawing/2014/main" id="{4CB3C92A-536E-102B-4427-55D950C2D6A2}"/>
              </a:ext>
            </a:extLst>
          </p:cNvPr>
          <p:cNvPicPr>
            <a:picLocks noChangeAspect="1"/>
          </p:cNvPicPr>
          <p:nvPr/>
        </p:nvPicPr>
        <p:blipFill rotWithShape="1">
          <a:blip r:embed="rId5"/>
          <a:srcRect t="2612"/>
          <a:stretch/>
        </p:blipFill>
        <p:spPr>
          <a:xfrm>
            <a:off x="15479917" y="29534430"/>
            <a:ext cx="8227260" cy="6796453"/>
          </a:xfrm>
          <a:prstGeom prst="rect">
            <a:avLst/>
          </a:prstGeom>
        </p:spPr>
      </p:pic>
      <p:pic>
        <p:nvPicPr>
          <p:cNvPr id="69" name="Picture Placeholder 68" descr="A rainbow colored grid with lines&#10;&#10;Description automatically generated with medium confidence">
            <a:extLst>
              <a:ext uri="{FF2B5EF4-FFF2-40B4-BE49-F238E27FC236}">
                <a16:creationId xmlns:a16="http://schemas.microsoft.com/office/drawing/2014/main" id="{1AA9F3D7-9407-045F-BAD4-9EE6EB432887}"/>
              </a:ext>
            </a:extLst>
          </p:cNvPr>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t="10528" b="10528"/>
          <a:stretch>
            <a:fillRect/>
          </a:stretch>
        </p:blipFill>
        <p:spPr/>
      </p:pic>
      <p:pic>
        <p:nvPicPr>
          <p:cNvPr id="13" name="Picture 12">
            <a:extLst>
              <a:ext uri="{FF2B5EF4-FFF2-40B4-BE49-F238E27FC236}">
                <a16:creationId xmlns:a16="http://schemas.microsoft.com/office/drawing/2014/main" id="{E719C76F-9E42-5504-15D9-549E879B7796}"/>
              </a:ext>
            </a:extLst>
          </p:cNvPr>
          <p:cNvPicPr>
            <a:picLocks noChangeAspect="1"/>
          </p:cNvPicPr>
          <p:nvPr/>
        </p:nvPicPr>
        <p:blipFill rotWithShape="1">
          <a:blip r:embed="rId7"/>
          <a:srcRect t="3124"/>
          <a:stretch/>
        </p:blipFill>
        <p:spPr>
          <a:xfrm>
            <a:off x="23707177" y="29527869"/>
            <a:ext cx="8033665" cy="6674877"/>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d792d246-d363-40e2-82bc-6f0655128b68}" enabled="1" method="Standard" siteId="{372ee9e0-9ce0-4033-a64a-c07073a91ecd}" contentBits="0" removed="0"/>
</clbl:labelList>
</file>

<file path=docProps/app.xml><?xml version="1.0" encoding="utf-8"?>
<Properties xmlns="http://schemas.openxmlformats.org/officeDocument/2006/extended-properties" xmlns:vt="http://schemas.openxmlformats.org/officeDocument/2006/docPropsVTypes">
  <Template>Office 2013 - 2022 Theme</Template>
  <TotalTime>542</TotalTime>
  <Words>761</Words>
  <Application>Microsoft Office PowerPoint</Application>
  <PresentationFormat>Custom</PresentationFormat>
  <Paragraphs>23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Sweep Frequency Response Analysis of VT for Medium Voltage Applications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Vivek Siddharth</cp:lastModifiedBy>
  <cp:revision>115</cp:revision>
  <cp:lastPrinted>2024-08-30T14:53:57Z</cp:lastPrinted>
  <dcterms:created xsi:type="dcterms:W3CDTF">2023-01-03T14:57:49Z</dcterms:created>
  <dcterms:modified xsi:type="dcterms:W3CDTF">2024-08-30T14:54:31Z</dcterms:modified>
</cp:coreProperties>
</file>