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AF1"/>
    <a:srgbClr val="006FAC"/>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7" autoAdjust="0"/>
    <p:restoredTop sz="96405" autoAdjust="0"/>
  </p:normalViewPr>
  <p:slideViewPr>
    <p:cSldViewPr snapToGrid="0">
      <p:cViewPr>
        <p:scale>
          <a:sx n="20" d="100"/>
          <a:sy n="20" d="100"/>
        </p:scale>
        <p:origin x="688" y="-285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tif"/><Relationship Id="rId2" Type="http://schemas.openxmlformats.org/officeDocument/2006/relationships/image" Target="../media/image1.tiff"/><Relationship Id="rId1" Type="http://schemas.openxmlformats.org/officeDocument/2006/relationships/slideLayout" Target="../slideLayouts/slideLayout12.xml"/><Relationship Id="rId6" Type="http://schemas.openxmlformats.org/officeDocument/2006/relationships/image" Target="../media/image5.tif"/><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101773"/>
            <a:ext cx="17572897" cy="4722972"/>
          </a:xfrm>
        </p:spPr>
        <p:txBody>
          <a:bodyPr>
            <a:normAutofit/>
          </a:bodyPr>
          <a:lstStyle/>
          <a:p>
            <a:pPr algn="ctr"/>
            <a:r>
              <a:rPr lang="en-US" sz="9000" dirty="0"/>
              <a:t>Simulating Ideal and Experimental Impedance Response of Interdigitated Printed Circuit Boards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105553"/>
            <a:ext cx="17520817" cy="3069925"/>
          </a:xfrm>
        </p:spPr>
        <p:txBody>
          <a:bodyPr/>
          <a:lstStyle/>
          <a:p>
            <a:pPr>
              <a:spcBef>
                <a:spcPts val="0"/>
              </a:spcBef>
            </a:pPr>
            <a:r>
              <a:rPr lang="en-US" dirty="0"/>
              <a:t>R. Titus</a:t>
            </a:r>
            <a:r>
              <a:rPr lang="en-US" baseline="30000" dirty="0"/>
              <a:t>1</a:t>
            </a:r>
            <a:r>
              <a:rPr lang="en-US" dirty="0"/>
              <a:t>, R. Gerhardt</a:t>
            </a:r>
            <a:r>
              <a:rPr lang="en-US" baseline="30000" dirty="0"/>
              <a:t>1</a:t>
            </a:r>
            <a:r>
              <a:rPr lang="en-US" dirty="0"/>
              <a:t>, J. Fowler</a:t>
            </a:r>
            <a:r>
              <a:rPr lang="en-US" baseline="30000" dirty="0"/>
              <a:t>2</a:t>
            </a:r>
          </a:p>
          <a:p>
            <a:pPr>
              <a:spcBef>
                <a:spcPts val="0"/>
              </a:spcBef>
            </a:pPr>
            <a:r>
              <a:rPr lang="en-US" dirty="0"/>
              <a:t>1. School of Materials Science and Engineering, Georgia Institute of Technology, Atlanta, GA, USA.</a:t>
            </a:r>
          </a:p>
          <a:p>
            <a:pPr>
              <a:spcBef>
                <a:spcPts val="0"/>
              </a:spcBef>
            </a:pPr>
            <a:r>
              <a:rPr lang="en-US" dirty="0"/>
              <a:t>2. Materials Characterization and Performance, Sandia National Laboratory, Albuquerque, NM, USA.</a:t>
            </a:r>
          </a:p>
          <a:p>
            <a:pPr>
              <a:spcBef>
                <a:spcPts val="0"/>
              </a:spcBef>
            </a:pPr>
            <a:endParaRPr lang="en-US" dirty="0"/>
          </a:p>
        </p:txBody>
      </p:sp>
      <p:pic>
        <p:nvPicPr>
          <p:cNvPr id="31" name="Picture Placeholder 30" descr="A rainbow colored grid with arrows&#10;&#10;Description automatically generated with medium confidence">
            <a:extLst>
              <a:ext uri="{FF2B5EF4-FFF2-40B4-BE49-F238E27FC236}">
                <a16:creationId xmlns:a16="http://schemas.microsoft.com/office/drawing/2014/main" id="{58C3C32F-7ED0-79C8-4585-D75C510952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384" b="1384"/>
          <a:stretch>
            <a:fillRect/>
          </a:stretch>
        </p:blipFill>
        <p:spPr>
          <a:xfrm>
            <a:off x="0" y="-33338"/>
            <a:ext cx="12557125" cy="12209463"/>
          </a:xfrm>
        </p:spPr>
      </p:pic>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295940"/>
                <a:ext cx="16062185" cy="6856707"/>
              </a:xfrm>
            </p:spPr>
            <p:txBody>
              <a:bodyPr/>
              <a:lstStyle/>
              <a:p>
                <a:r>
                  <a:rPr lang="en-US" sz="4800" dirty="0"/>
                  <a:t>Governing equation for solving electric potential:</a:t>
                </a:r>
              </a:p>
              <a:p>
                <a:pPr/>
                <a14:m>
                  <m:oMathPara xmlns:m="http://schemas.openxmlformats.org/officeDocument/2006/math">
                    <m:oMathParaPr>
                      <m:jc m:val="centerGroup"/>
                    </m:oMathParaPr>
                    <m:oMath xmlns:m="http://schemas.openxmlformats.org/officeDocument/2006/math">
                      <m:r>
                        <a:rPr lang="en-US" sz="4800" i="1">
                          <a:latin typeface="Cambria Math" panose="02040503050406030204" pitchFamily="18" charset="0"/>
                        </a:rPr>
                        <m:t>−</m:t>
                      </m:r>
                      <m:r>
                        <m:rPr>
                          <m:sty m:val="p"/>
                        </m:rPr>
                        <a:rPr lang="en-US" sz="4800">
                          <a:latin typeface="Cambria Math" panose="02040503050406030204" pitchFamily="18" charset="0"/>
                        </a:rPr>
                        <m:t>∇</m:t>
                      </m:r>
                      <m:r>
                        <a:rPr lang="en-US" sz="4800" i="1">
                          <a:latin typeface="Cambria Math" panose="02040503050406030204" pitchFamily="18" charset="0"/>
                        </a:rPr>
                        <m:t>∙</m:t>
                      </m:r>
                      <m:d>
                        <m:dPr>
                          <m:ctrlPr>
                            <a:rPr lang="en-US" sz="4800" i="1">
                              <a:latin typeface="Cambria Math" panose="02040503050406030204" pitchFamily="18" charset="0"/>
                            </a:rPr>
                          </m:ctrlPr>
                        </m:dPr>
                        <m:e>
                          <m:d>
                            <m:dPr>
                              <m:ctrlPr>
                                <a:rPr lang="en-US" sz="4800" i="1">
                                  <a:latin typeface="Cambria Math" panose="02040503050406030204" pitchFamily="18" charset="0"/>
                                </a:rPr>
                              </m:ctrlPr>
                            </m:dPr>
                            <m:e>
                              <m:r>
                                <a:rPr lang="en-US" sz="4800" i="1">
                                  <a:latin typeface="Cambria Math" panose="02040503050406030204" pitchFamily="18" charset="0"/>
                                </a:rPr>
                                <m:t>𝜎</m:t>
                              </m:r>
                              <m:r>
                                <a:rPr lang="en-US" sz="4800" i="1">
                                  <a:latin typeface="Cambria Math" panose="02040503050406030204" pitchFamily="18" charset="0"/>
                                </a:rPr>
                                <m:t>+</m:t>
                              </m:r>
                              <m:sSub>
                                <m:sSubPr>
                                  <m:ctrlPr>
                                    <a:rPr lang="en-US" sz="4800" i="1">
                                      <a:latin typeface="Cambria Math" panose="02040503050406030204" pitchFamily="18" charset="0"/>
                                    </a:rPr>
                                  </m:ctrlPr>
                                </m:sSubPr>
                                <m:e>
                                  <m:r>
                                    <a:rPr lang="en-US" sz="4800" i="1">
                                      <a:latin typeface="Cambria Math" panose="02040503050406030204" pitchFamily="18" charset="0"/>
                                    </a:rPr>
                                    <m:t>𝜀</m:t>
                                  </m:r>
                                </m:e>
                                <m:sub>
                                  <m:r>
                                    <a:rPr lang="en-US" sz="4800" i="1">
                                      <a:latin typeface="Cambria Math" panose="02040503050406030204" pitchFamily="18" charset="0"/>
                                    </a:rPr>
                                    <m:t>𝑟</m:t>
                                  </m:r>
                                </m:sub>
                              </m:sSub>
                              <m:sSub>
                                <m:sSubPr>
                                  <m:ctrlPr>
                                    <a:rPr lang="en-US" sz="4800" i="1">
                                      <a:latin typeface="Cambria Math" panose="02040503050406030204" pitchFamily="18" charset="0"/>
                                    </a:rPr>
                                  </m:ctrlPr>
                                </m:sSubPr>
                                <m:e>
                                  <m:r>
                                    <a:rPr lang="en-US" sz="4800" i="1">
                                      <a:latin typeface="Cambria Math" panose="02040503050406030204" pitchFamily="18" charset="0"/>
                                    </a:rPr>
                                    <m:t>𝜀</m:t>
                                  </m:r>
                                </m:e>
                                <m:sub>
                                  <m:r>
                                    <a:rPr lang="en-US" sz="4800" i="1">
                                      <a:latin typeface="Cambria Math" panose="02040503050406030204" pitchFamily="18" charset="0"/>
                                    </a:rPr>
                                    <m:t>0</m:t>
                                  </m:r>
                                </m:sub>
                              </m:sSub>
                              <m:f>
                                <m:fPr>
                                  <m:ctrlPr>
                                    <a:rPr lang="en-US" sz="4800" i="1">
                                      <a:latin typeface="Cambria Math" panose="02040503050406030204" pitchFamily="18" charset="0"/>
                                    </a:rPr>
                                  </m:ctrlPr>
                                </m:fPr>
                                <m:num>
                                  <m:r>
                                    <a:rPr lang="en-US" sz="4800" i="1">
                                      <a:latin typeface="Cambria Math" panose="02040503050406030204" pitchFamily="18" charset="0"/>
                                    </a:rPr>
                                    <m:t>𝛿</m:t>
                                  </m:r>
                                </m:num>
                                <m:den>
                                  <m:sSub>
                                    <m:sSubPr>
                                      <m:ctrlPr>
                                        <a:rPr lang="en-US" sz="4800" i="1">
                                          <a:latin typeface="Cambria Math" panose="02040503050406030204" pitchFamily="18" charset="0"/>
                                        </a:rPr>
                                      </m:ctrlPr>
                                    </m:sSubPr>
                                    <m:e>
                                      <m:r>
                                        <a:rPr lang="en-US" sz="4800" i="1">
                                          <a:latin typeface="Cambria Math" panose="02040503050406030204" pitchFamily="18" charset="0"/>
                                        </a:rPr>
                                        <m:t>𝛿</m:t>
                                      </m:r>
                                    </m:e>
                                    <m:sub>
                                      <m:r>
                                        <a:rPr lang="en-US" sz="4800" i="1">
                                          <a:latin typeface="Cambria Math" panose="02040503050406030204" pitchFamily="18" charset="0"/>
                                        </a:rPr>
                                        <m:t>𝑡</m:t>
                                      </m:r>
                                    </m:sub>
                                  </m:sSub>
                                </m:den>
                              </m:f>
                            </m:e>
                          </m:d>
                          <m:r>
                            <m:rPr>
                              <m:sty m:val="p"/>
                            </m:rPr>
                            <a:rPr lang="en-US" sz="4800">
                              <a:latin typeface="Cambria Math" panose="02040503050406030204" pitchFamily="18" charset="0"/>
                            </a:rPr>
                            <m:t>∇</m:t>
                          </m:r>
                          <m:r>
                            <a:rPr lang="en-US" sz="4800" i="1">
                              <a:latin typeface="Cambria Math" panose="02040503050406030204" pitchFamily="18" charset="0"/>
                            </a:rPr>
                            <m:t>𝑉</m:t>
                          </m:r>
                        </m:e>
                      </m:d>
                      <m:r>
                        <a:rPr lang="en-US" sz="4800" i="1">
                          <a:latin typeface="Cambria Math" panose="02040503050406030204" pitchFamily="18" charset="0"/>
                        </a:rPr>
                        <m:t>=0</m:t>
                      </m:r>
                    </m:oMath>
                  </m:oMathPara>
                </a14:m>
                <a:endParaRPr lang="en-US" sz="8800" dirty="0"/>
              </a:p>
              <a:p>
                <a:pPr algn="just"/>
                <a:r>
                  <a:rPr lang="en-US" sz="4800" dirty="0"/>
                  <a:t>Where material properties of electrical conductivity and relative permittivity are primarily used. A voltage domain terminal applying 500 [mV] is assigned to top main electrode and its connected combs, and ground boundaries are applied to bottom main electrode and its connected combs.</a:t>
                </a:r>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5655929" y="21295940"/>
                <a:ext cx="16062185" cy="6856707"/>
              </a:xfrm>
              <a:blipFill>
                <a:blip r:embed="rId3"/>
                <a:stretch>
                  <a:fillRect l="-1708" t="-3022" r="-1746"/>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439318"/>
            <a:ext cx="17716666" cy="3602795"/>
          </a:xfrm>
        </p:spPr>
        <p:txBody>
          <a:bodyPr/>
          <a:lstStyle/>
          <a:p>
            <a:r>
              <a:rPr lang="en-US" sz="2700" dirty="0"/>
              <a:t>1. R. C. Titus, M. R. Rath, R. A. Gerhardt and J. E. Fowler, "Effects of Solder Mask Variability on the Electrical Response of Commercially Manufactured Interdigitated Circuits," IEEE Transactions on Device and Materials Reliability, vol. 24, no. 2, 2024.</a:t>
            </a:r>
          </a:p>
          <a:p>
            <a:pPr>
              <a:spcBef>
                <a:spcPts val="0"/>
              </a:spcBef>
            </a:pPr>
            <a:r>
              <a:rPr lang="en-US" sz="2700" dirty="0"/>
              <a:t>2. R. A. Gerhardt, "Impedance Spectroscopy and Mobility Spectra," in Encyclopedia of Condensed Matter Physics, Elsevier Press, 2023.</a:t>
            </a:r>
          </a:p>
          <a:p>
            <a:pPr>
              <a:spcBef>
                <a:spcPts val="0"/>
              </a:spcBef>
            </a:pPr>
            <a:r>
              <a:rPr lang="en-US" sz="2700" dirty="0"/>
              <a:t>3. N. Xia, Y. Jin and R. A. Gerhardt, "Simulation of the Electrical Properties of Conductive ITO Thin Films by Finite Element Analysis," in 2018 COMSOL Conference, Boston, 2018.</a:t>
            </a:r>
          </a:p>
          <a:p>
            <a:pPr>
              <a:spcBef>
                <a:spcPts val="0"/>
              </a:spcBef>
            </a:pPr>
            <a:r>
              <a:rPr lang="en-US" sz="2700" dirty="0"/>
              <a:t>4. S. Kumar and R. A. Gerhardt, "Numerical Study of the Electrical Properties of Insulating Thin Films Deposited on a Conductive Substrate," in 2009 COMSOL Conference, Boston, 2009.</a:t>
            </a:r>
          </a:p>
          <a:p>
            <a:pPr>
              <a:spcBef>
                <a:spcPts val="0"/>
              </a:spcBef>
            </a:pPr>
            <a:r>
              <a:rPr lang="en-US" sz="2700" dirty="0"/>
              <a:t>5. M.-C. Tsai and D.-W. Gu, Robust and Optimal Control: A Two-port Framework Approach, London: Springer, 2014. </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5066742"/>
            <a:ext cx="17520817" cy="4180360"/>
          </a:xfrm>
        </p:spPr>
        <p:txBody>
          <a:bodyPr/>
          <a:lstStyle/>
          <a:p>
            <a:pPr algn="just"/>
            <a:r>
              <a:rPr lang="en-US" dirty="0"/>
              <a:t>Reverse solving for unknown material properties of experimental samples by use of simulations to better understand the trends in impedance response found under varying environmental conditions.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548852"/>
            <a:ext cx="29615963" cy="5456723"/>
          </a:xfrm>
        </p:spPr>
        <p:txBody>
          <a:bodyPr/>
          <a:lstStyle/>
          <a:p>
            <a:pPr algn="just"/>
            <a:r>
              <a:rPr lang="en-US" sz="4800" dirty="0"/>
              <a:t>The objective of this study is to create a model that matches experimental results of interdigitated circuit boards of unknown material composition. Inferences are made using the impedance responses measured in the lab to predict and adjust towards accurate model parameters. The experimental samples were fabricated using copper leads printed on FR4 boards then insulated over the entire circuit using solder mask. Modifications made to built-in material properties highlight differences between the material composition of experimental samples and ideal samples. Lack of incongruencies in ideal response within simulations highlight defects that may have formed during fabrication or processing of the experimental samples. By analyzing the theoretical and ideal samples predictions for future printed circuit board (PCBs) will rise in accuracy.</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246353"/>
            <a:ext cx="29615963" cy="1507678"/>
          </a:xfrm>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655929" y="20006223"/>
            <a:ext cx="16062185" cy="1303795"/>
          </a:xfrm>
        </p:spPr>
        <p:txBody>
          <a:bodyPr/>
          <a:lstStyle/>
          <a:p>
            <a:r>
              <a:rPr lang="en-US" dirty="0"/>
              <a:t>Methodology	</a:t>
            </a:r>
          </a:p>
        </p:txBody>
      </p:sp>
      <p:pic>
        <p:nvPicPr>
          <p:cNvPr id="37" name="Picture Placeholder 36" descr="A blue and black rectangular object with black background&#10;&#10;Description automatically generated">
            <a:extLst>
              <a:ext uri="{FF2B5EF4-FFF2-40B4-BE49-F238E27FC236}">
                <a16:creationId xmlns:a16="http://schemas.microsoft.com/office/drawing/2014/main" id="{1CFFE881-FDDF-231F-97EA-48605086532B}"/>
              </a:ext>
            </a:extLst>
          </p:cNvPr>
          <p:cNvPicPr>
            <a:picLocks noGrp="1" noChangeAspect="1"/>
          </p:cNvPicPr>
          <p:nvPr>
            <p:ph type="pic" sz="quarter" idx="29"/>
          </p:nvPr>
        </p:nvPicPr>
        <p:blipFill rotWithShape="1">
          <a:blip r:embed="rId4">
            <a:extLst>
              <a:ext uri="{28A0092B-C50C-407E-A947-70E740481C1C}">
                <a14:useLocalDpi xmlns:a14="http://schemas.microsoft.com/office/drawing/2010/main" val="0"/>
              </a:ext>
            </a:extLst>
          </a:blip>
          <a:srcRect t="7859" b="6806"/>
          <a:stretch/>
        </p:blipFill>
        <p:spPr>
          <a:xfrm>
            <a:off x="689463" y="20006223"/>
            <a:ext cx="14218359" cy="9140183"/>
          </a:xfrm>
        </p:spPr>
      </p:pic>
      <p:pic>
        <p:nvPicPr>
          <p:cNvPr id="23" name="Picture Placeholder 22" descr="Blue text on a black background&#10;&#10;Description automatically generated">
            <a:extLst>
              <a:ext uri="{FF2B5EF4-FFF2-40B4-BE49-F238E27FC236}">
                <a16:creationId xmlns:a16="http://schemas.microsoft.com/office/drawing/2014/main" id="{3501AE75-A49A-04BB-561A-AEAD96895183}"/>
              </a:ext>
            </a:extLst>
          </p:cNvPr>
          <p:cNvPicPr>
            <a:picLocks noGrp="1" noChangeAspect="1"/>
          </p:cNvPicPr>
          <p:nvPr>
            <p:ph type="pic" sz="quarter" idx="31"/>
          </p:nvPr>
        </p:nvPicPr>
        <p:blipFill>
          <a:blip r:embed="rId5">
            <a:extLst>
              <a:ext uri="{28A0092B-C50C-407E-A947-70E740481C1C}">
                <a14:useLocalDpi xmlns:a14="http://schemas.microsoft.com/office/drawing/2010/main" val="0"/>
              </a:ext>
            </a:extLst>
          </a:blip>
          <a:srcRect t="5434" b="5434"/>
          <a:stretch>
            <a:fillRect/>
          </a:stretch>
        </p:blipFill>
        <p:spPr>
          <a:xfrm>
            <a:off x="18325039" y="39341756"/>
            <a:ext cx="14653608" cy="3152536"/>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870344" y="30383122"/>
            <a:ext cx="5171230" cy="7966832"/>
          </a:xfrm>
        </p:spPr>
        <p:txBody>
          <a:bodyPr/>
          <a:lstStyle/>
          <a:p>
            <a:pPr algn="just"/>
            <a:r>
              <a:rPr lang="en-US" sz="4800" dirty="0"/>
              <a:t>Frequency response broken down to low-, mid-, and high-frequency regions indicate variations in which experimental data matches more with the unmodified ideal response versus the modified ideal response.</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000971" y="28973953"/>
            <a:ext cx="15362501" cy="1303795"/>
          </a:xfrm>
        </p:spPr>
        <p:txBody>
          <a:bodyPr/>
          <a:lstStyle/>
          <a:p>
            <a:r>
              <a:rPr lang="en-US" dirty="0"/>
              <a:t>Results</a:t>
            </a:r>
          </a:p>
        </p:txBody>
      </p:sp>
      <p:pic>
        <p:nvPicPr>
          <p:cNvPr id="32" name="Picture 31" descr="A diagram of a phase angle&#10;&#10;Description automatically generated">
            <a:extLst>
              <a:ext uri="{FF2B5EF4-FFF2-40B4-BE49-F238E27FC236}">
                <a16:creationId xmlns:a16="http://schemas.microsoft.com/office/drawing/2014/main" id="{2AD05AF1-73BD-7BB7-25AC-BF9E3E2C2B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13578" y="28966250"/>
            <a:ext cx="13710909" cy="8223618"/>
          </a:xfrm>
          <a:prstGeom prst="rect">
            <a:avLst/>
          </a:prstGeom>
        </p:spPr>
      </p:pic>
      <p:pic>
        <p:nvPicPr>
          <p:cNvPr id="29" name="Picture Placeholder 28" descr="A graph with lines and numbers&#10;&#10;Description automatically generated">
            <a:extLst>
              <a:ext uri="{FF2B5EF4-FFF2-40B4-BE49-F238E27FC236}">
                <a16:creationId xmlns:a16="http://schemas.microsoft.com/office/drawing/2014/main" id="{430AD5A7-EAB3-F0F9-1BEF-7B787C3253E8}"/>
              </a:ext>
            </a:extLst>
          </p:cNvPr>
          <p:cNvPicPr>
            <a:picLocks noGrp="1" noChangeAspect="1"/>
          </p:cNvPicPr>
          <p:nvPr>
            <p:ph type="pic" sz="quarter" idx="34"/>
          </p:nvPr>
        </p:nvPicPr>
        <p:blipFill rotWithShape="1">
          <a:blip r:embed="rId7">
            <a:extLst>
              <a:ext uri="{28A0092B-C50C-407E-A947-70E740481C1C}">
                <a14:useLocalDpi xmlns:a14="http://schemas.microsoft.com/office/drawing/2010/main" val="0"/>
              </a:ext>
            </a:extLst>
          </a:blip>
          <a:srcRect l="-368" t="54" r="368" b="317"/>
          <a:stretch/>
        </p:blipFill>
        <p:spPr>
          <a:xfrm>
            <a:off x="5876755" y="28966483"/>
            <a:ext cx="13710909" cy="8197259"/>
          </a:xfrm>
        </p:spPr>
      </p:pic>
      <p:sp>
        <p:nvSpPr>
          <p:cNvPr id="34" name="Text Placeholder 49">
            <a:extLst>
              <a:ext uri="{FF2B5EF4-FFF2-40B4-BE49-F238E27FC236}">
                <a16:creationId xmlns:a16="http://schemas.microsoft.com/office/drawing/2014/main" id="{C2B859EB-9CE3-5F51-04C0-21BACE5A8D45}"/>
              </a:ext>
            </a:extLst>
          </p:cNvPr>
          <p:cNvSpPr>
            <a:spLocks noGrp="1"/>
          </p:cNvSpPr>
          <p:nvPr>
            <p:ph type="body" sz="quarter" idx="30"/>
          </p:nvPr>
        </p:nvSpPr>
        <p:spPr>
          <a:xfrm>
            <a:off x="15729324" y="27729768"/>
            <a:ext cx="13776431" cy="1210590"/>
          </a:xfrm>
          <a:ln>
            <a:solidFill>
              <a:srgbClr val="E1EAF1"/>
            </a:solidFill>
          </a:ln>
        </p:spPr>
        <p:style>
          <a:lnRef idx="2">
            <a:schemeClr val="accent1"/>
          </a:lnRef>
          <a:fillRef idx="1">
            <a:schemeClr val="lt1"/>
          </a:fillRef>
          <a:effectRef idx="0">
            <a:schemeClr val="accent1"/>
          </a:effectRef>
          <a:fontRef idx="minor">
            <a:schemeClr val="dk1"/>
          </a:fontRef>
        </p:style>
        <p:txBody>
          <a:bodyPr/>
          <a:lstStyle/>
          <a:p>
            <a:r>
              <a:rPr lang="en-US" dirty="0"/>
              <a:t>FIGURE 1. Fine mesh created for interdigitated combs, where FR4 material is highlighted in blue.</a:t>
            </a:r>
          </a:p>
          <a:p>
            <a:endParaRPr lang="en-US" dirty="0"/>
          </a:p>
        </p:txBody>
      </p:sp>
      <p:sp>
        <p:nvSpPr>
          <p:cNvPr id="35" name="Text Placeholder 49">
            <a:extLst>
              <a:ext uri="{FF2B5EF4-FFF2-40B4-BE49-F238E27FC236}">
                <a16:creationId xmlns:a16="http://schemas.microsoft.com/office/drawing/2014/main" id="{B703F1E4-902C-049B-BD00-809545C3EE5B}"/>
              </a:ext>
            </a:extLst>
          </p:cNvPr>
          <p:cNvSpPr txBox="1">
            <a:spLocks/>
          </p:cNvSpPr>
          <p:nvPr/>
        </p:nvSpPr>
        <p:spPr>
          <a:xfrm>
            <a:off x="6237515" y="37171211"/>
            <a:ext cx="26191028" cy="1178743"/>
          </a:xfrm>
          <a:prstGeom prst="rect">
            <a:avLst/>
          </a:prstGeom>
          <a:ln w="12700" cap="flat" cmpd="sng" algn="ctr">
            <a:solidFill>
              <a:srgbClr val="E1EAF1"/>
            </a:solidFill>
            <a:prstDash val="solid"/>
            <a:miter lim="800000"/>
          </a:ln>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0" indent="0" algn="l" defTabSz="3291840" rtl="0" eaLnBrk="1" latinLnBrk="0" hangingPunct="1">
              <a:lnSpc>
                <a:spcPct val="90000"/>
              </a:lnSpc>
              <a:spcBef>
                <a:spcPts val="3600"/>
              </a:spcBef>
              <a:buFont typeface="Arial" panose="020B0604020202020204" pitchFamily="34" charset="0"/>
              <a:buNone/>
              <a:defRPr sz="4081" kern="1200">
                <a:solidFill>
                  <a:schemeClr val="dk1"/>
                </a:solidFill>
                <a:latin typeface="+mn-lt"/>
                <a:ea typeface="+mn-ea"/>
                <a:cs typeface="+mn-cs"/>
              </a:defRPr>
            </a:lvl1pPr>
            <a:lvl2pPr marL="1552197" indent="0" algn="l" defTabSz="3291840" rtl="0" eaLnBrk="1" latinLnBrk="0" hangingPunct="1">
              <a:lnSpc>
                <a:spcPct val="90000"/>
              </a:lnSpc>
              <a:spcBef>
                <a:spcPts val="1800"/>
              </a:spcBef>
              <a:buFont typeface="Arial" panose="020B0604020202020204" pitchFamily="34" charset="0"/>
              <a:buNone/>
              <a:defRPr sz="3281" kern="1200">
                <a:solidFill>
                  <a:schemeClr val="dk1"/>
                </a:solidFill>
                <a:latin typeface="+mn-lt"/>
                <a:ea typeface="+mn-ea"/>
                <a:cs typeface="+mn-cs"/>
              </a:defRPr>
            </a:lvl2pPr>
            <a:lvl3pPr marL="3104394" indent="0" algn="l" defTabSz="3291840" rtl="0" eaLnBrk="1" latinLnBrk="0" hangingPunct="1">
              <a:lnSpc>
                <a:spcPct val="90000"/>
              </a:lnSpc>
              <a:spcBef>
                <a:spcPts val="1800"/>
              </a:spcBef>
              <a:buFont typeface="Arial" panose="020B0604020202020204" pitchFamily="34" charset="0"/>
              <a:buNone/>
              <a:defRPr sz="2871" kern="1200">
                <a:solidFill>
                  <a:schemeClr val="dk1"/>
                </a:solidFill>
                <a:latin typeface="+mn-lt"/>
                <a:ea typeface="+mn-ea"/>
                <a:cs typeface="+mn-cs"/>
              </a:defRPr>
            </a:lvl3pPr>
            <a:lvl4pPr marL="4656591" indent="0" algn="l" defTabSz="3291840" rtl="0" eaLnBrk="1" latinLnBrk="0" hangingPunct="1">
              <a:lnSpc>
                <a:spcPct val="90000"/>
              </a:lnSpc>
              <a:spcBef>
                <a:spcPts val="1800"/>
              </a:spcBef>
              <a:buFont typeface="Arial" panose="020B0604020202020204" pitchFamily="34" charset="0"/>
              <a:buNone/>
              <a:defRPr sz="2051" kern="1200">
                <a:solidFill>
                  <a:schemeClr val="dk1"/>
                </a:solidFill>
                <a:latin typeface="+mn-lt"/>
                <a:ea typeface="+mn-ea"/>
                <a:cs typeface="+mn-cs"/>
              </a:defRPr>
            </a:lvl4pPr>
            <a:lvl5pPr marL="6208788" indent="0" algn="l" defTabSz="3291840" rtl="0" eaLnBrk="1" latinLnBrk="0" hangingPunct="1">
              <a:lnSpc>
                <a:spcPct val="90000"/>
              </a:lnSpc>
              <a:spcBef>
                <a:spcPts val="1800"/>
              </a:spcBef>
              <a:buFont typeface="Arial" panose="020B0604020202020204" pitchFamily="34" charset="0"/>
              <a:buNone/>
              <a:defRPr sz="2051" kern="1200">
                <a:solidFill>
                  <a:schemeClr val="dk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dk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dk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dk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dk1"/>
                </a:solidFill>
                <a:latin typeface="+mn-lt"/>
                <a:ea typeface="+mn-ea"/>
                <a:cs typeface="+mn-cs"/>
              </a:defRPr>
            </a:lvl9pPr>
          </a:lstStyle>
          <a:p>
            <a:r>
              <a:rPr lang="en-US" dirty="0"/>
              <a:t>FIGURE 2. Comparison between experimental impedance response, unmodified ideal material response, and modified ideal material response. The top image is real impedance, middle is imaginary impedance, bottom is phase angle (degrees).</a:t>
            </a:r>
          </a:p>
          <a:p>
            <a:endParaRPr lang="en-US"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590</TotalTime>
  <Words>560</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Simulating Ideal and Experimental Impedance Response of Interdigitated Printed Circuit Boards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Roshaun Titus</cp:lastModifiedBy>
  <cp:revision>108</cp:revision>
  <cp:lastPrinted>2023-01-06T15:48:30Z</cp:lastPrinted>
  <dcterms:created xsi:type="dcterms:W3CDTF">2023-01-03T14:57:49Z</dcterms:created>
  <dcterms:modified xsi:type="dcterms:W3CDTF">2024-08-31T00:32:29Z</dcterms:modified>
</cp:coreProperties>
</file>