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07" autoAdjust="0"/>
    <p:restoredTop sz="95112" autoAdjust="0"/>
  </p:normalViewPr>
  <p:slideViewPr>
    <p:cSldViewPr snapToGrid="0">
      <p:cViewPr>
        <p:scale>
          <a:sx n="25" d="100"/>
          <a:sy n="25" d="100"/>
        </p:scale>
        <p:origin x="425" y="-194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8/11/2024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25441510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8/11/2024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8/11/2024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8/11/2024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8/11/2024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8/11/2024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8/11/2024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Autofit/>
          </a:bodyPr>
          <a:lstStyle/>
          <a:p>
            <a:pPr algn="just"/>
            <a:r>
              <a:rPr lang="en-US" sz="9600" dirty="0"/>
              <a:t>Shock Boundary Interactions Generated by the Fin on a Semi-cylindrical Body</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pPr>
              <a:spcBef>
                <a:spcPts val="0"/>
              </a:spcBef>
            </a:pPr>
            <a:r>
              <a:rPr lang="en-US" dirty="0"/>
              <a:t>Jiawei Sun</a:t>
            </a:r>
            <a:r>
              <a:rPr lang="en-US" baseline="30000" dirty="0"/>
              <a:t>1</a:t>
            </a:r>
          </a:p>
          <a:p>
            <a:pPr>
              <a:spcBef>
                <a:spcPts val="0"/>
              </a:spcBef>
            </a:pPr>
            <a:r>
              <a:rPr lang="en-US" dirty="0"/>
              <a:t>1. Department of Mechanical and Aerospace Engineering, Tandon School of Engineering, New York University, Brooklyn, NY, USA. </a:t>
            </a:r>
          </a:p>
        </p:txBody>
      </p:sp>
      <p:pic>
        <p:nvPicPr>
          <p:cNvPr id="19" name="图片占位符 18">
            <a:extLst>
              <a:ext uri="{FF2B5EF4-FFF2-40B4-BE49-F238E27FC236}">
                <a16:creationId xmlns:a16="http://schemas.microsoft.com/office/drawing/2014/main" id="{0D0F3CF0-A5E5-EB82-5834-D36885825B13}"/>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16292" r="16292"/>
          <a:stretch>
            <a:fillRect/>
          </a:stretch>
        </p:blipFill>
        <p:spPr>
          <a:xfrm>
            <a:off x="0" y="-33338"/>
            <a:ext cx="12557125" cy="12209463"/>
          </a:xfrm>
        </p:spPr>
      </p:pic>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a:spcBef>
                <a:spcPts val="0"/>
              </a:spcBef>
            </a:pPr>
            <a:r>
              <a:rPr lang="en-US" sz="2400" dirty="0"/>
              <a:t>[1] Pickles, J. D., &amp; Narayanaswamy, V. (2020). Control of Fin Shock Induced Flow Separation Using Vortex Generators. AIAA Journal, 58(11), 4794–4806. https://doi.org/10.2514/1.J059624.</a:t>
            </a:r>
          </a:p>
          <a:p>
            <a:pPr>
              <a:spcBef>
                <a:spcPts val="0"/>
              </a:spcBef>
            </a:pPr>
            <a:r>
              <a:rPr lang="en-US" sz="2400" dirty="0"/>
              <a:t>[2] McCormick, D. C. (1993). Shock/boundary-layer interaction control with vortex generators and passive cavity. AIAA Journal, 31(1), 91–96. https://doi.org/10.2514/3.11323.</a:t>
            </a:r>
          </a:p>
          <a:p>
            <a:pPr>
              <a:spcBef>
                <a:spcPts val="0"/>
              </a:spcBef>
            </a:pPr>
            <a:r>
              <a:rPr lang="en-US" sz="2400" dirty="0"/>
              <a:t>[3] Gaitonde, D. V., &amp; Adler, M. C. (2023). Dynamics of Three-Dimensional Shock-Wave/Boundary-Layer Interactions. Annual Review of Fluid Mechanics, 55(1), 291–321. https://doi.org/10.1146/annurev-fluid-120720-022542.</a:t>
            </a:r>
          </a:p>
          <a:p>
            <a:pPr>
              <a:spcBef>
                <a:spcPts val="0"/>
              </a:spcBef>
            </a:pPr>
            <a:r>
              <a:rPr lang="en-US" sz="2400" dirty="0"/>
              <a:t>…</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pPr algn="just"/>
            <a:r>
              <a:rPr lang="en-US" sz="5400" dirty="0"/>
              <a:t>This study investigates the shock boundary layer interaction occurring at the base of a double sharp fin. The flow field is characterized via numerical simulations and identifications of vortices in the flow field are made.</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pPr algn="just">
              <a:spcBef>
                <a:spcPts val="0"/>
              </a:spcBef>
            </a:pPr>
            <a:r>
              <a:rPr lang="en-US" dirty="0"/>
              <a:t>The base geometry is of particular interest, with comparisons made between flat and semi-cylindrical bases. There have been many studies on the shock boundary layer interaction generated by fins located on flat surfaces, but relatively few on fins located on semi-cylindrical surfaces.</a:t>
            </a:r>
          </a:p>
          <a:p>
            <a:pPr algn="just">
              <a:spcBef>
                <a:spcPts val="0"/>
              </a:spcBef>
            </a:pPr>
            <a:r>
              <a:rPr lang="en-US" dirty="0"/>
              <a:t>When supersonic flow past a fin, the fluid in the contact region between the fin’s root and the semi-cylinder exhibits turbulent phenomena, and the angle between the shock wave and the fin will decrease continuously as the Mach number increases. The separation shock will continuously move towards the fin root, and the vortex generated by the fin will reduce the speed of the fluid passing over the surface of the fin. After comparing separation vortices generated by plate-based fins and semi-cylinder fins, vortices generated by both the downwind fin and upwind fin rotate in the same direction in the semi-cylinder fin model, but separation vortices will change direction in downwind plate-based fin model.</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pPr algn="just">
              <a:spcBef>
                <a:spcPts val="0"/>
              </a:spcBef>
            </a:pPr>
            <a:r>
              <a:rPr lang="en-US" dirty="0"/>
              <a:t>This research built two 3D models of fin on the flat plate and fin on the semi cylinder, and then changed the air flow velocity at the inlet from 0.5 Mach to 3 Mach. Finally, conclusions are drawn through analysis of fluid flow velocity and pressure.</a:t>
            </a:r>
          </a:p>
          <a:p>
            <a:pPr algn="just">
              <a:spcBef>
                <a:spcPts val="0"/>
              </a:spcBef>
            </a:pPr>
            <a:r>
              <a:rPr lang="en-US" dirty="0"/>
              <a:t>Governor equations includes Navier–Stokes equations:</a:t>
            </a:r>
          </a:p>
          <a:p>
            <a:pPr algn="just">
              <a:spcBef>
                <a:spcPts val="0"/>
              </a:spcBef>
            </a:pPr>
            <a:r>
              <a:rPr lang="en-US" dirty="0"/>
              <a:t>Continuity equation: ∂</a:t>
            </a:r>
            <a:r>
              <a:rPr lang="el-GR" i="1" dirty="0"/>
              <a:t>ρ</a:t>
            </a:r>
            <a:r>
              <a:rPr lang="el-GR" dirty="0"/>
              <a:t>/∂</a:t>
            </a:r>
            <a:r>
              <a:rPr lang="en-US" i="1" dirty="0"/>
              <a:t>t</a:t>
            </a:r>
            <a:r>
              <a:rPr lang="en-US" dirty="0"/>
              <a:t>+∇∙(</a:t>
            </a:r>
            <a:r>
              <a:rPr lang="el-GR" i="1" dirty="0"/>
              <a:t>ρ</a:t>
            </a:r>
            <a:r>
              <a:rPr lang="en-US" i="1" dirty="0"/>
              <a:t>V</a:t>
            </a:r>
            <a:r>
              <a:rPr lang="en-US" dirty="0"/>
              <a:t>)=0</a:t>
            </a:r>
          </a:p>
          <a:p>
            <a:pPr algn="just">
              <a:spcBef>
                <a:spcPts val="0"/>
              </a:spcBef>
            </a:pPr>
            <a:r>
              <a:rPr lang="en-US" dirty="0"/>
              <a:t>Momentum equation: ∂/∂</a:t>
            </a:r>
            <a:r>
              <a:rPr lang="en-US" i="1" dirty="0"/>
              <a:t>t</a:t>
            </a:r>
            <a:r>
              <a:rPr lang="en-US" dirty="0"/>
              <a:t> (</a:t>
            </a:r>
            <a:r>
              <a:rPr lang="el-GR" i="1" dirty="0"/>
              <a:t>ρ</a:t>
            </a:r>
            <a:r>
              <a:rPr lang="en-US" i="1" dirty="0"/>
              <a:t>V</a:t>
            </a:r>
            <a:r>
              <a:rPr lang="en-US" dirty="0"/>
              <a:t>)+∇∙(</a:t>
            </a:r>
            <a:r>
              <a:rPr lang="el-GR" i="1" dirty="0"/>
              <a:t>ρ</a:t>
            </a:r>
            <a:r>
              <a:rPr lang="en-US" i="1" dirty="0"/>
              <a:t>V</a:t>
            </a:r>
            <a:r>
              <a:rPr lang="en-US" dirty="0"/>
              <a:t>⊗</a:t>
            </a:r>
            <a:r>
              <a:rPr lang="en-US" i="1" dirty="0"/>
              <a:t>V</a:t>
            </a:r>
            <a:r>
              <a:rPr lang="en-US" dirty="0"/>
              <a:t>)=-∇</a:t>
            </a:r>
            <a:r>
              <a:rPr lang="en-US" i="1" dirty="0"/>
              <a:t>p</a:t>
            </a:r>
            <a:r>
              <a:rPr lang="en-US" dirty="0"/>
              <a:t>+∇</a:t>
            </a:r>
            <a:r>
              <a:rPr lang="el-GR" i="1" dirty="0"/>
              <a:t>τ</a:t>
            </a:r>
          </a:p>
          <a:p>
            <a:pPr algn="just">
              <a:spcBef>
                <a:spcPts val="0"/>
              </a:spcBef>
            </a:pPr>
            <a:r>
              <a:rPr lang="en-US" dirty="0"/>
              <a:t>Energy equation: </a:t>
            </a:r>
            <a:r>
              <a:rPr lang="el-GR" i="1" dirty="0"/>
              <a:t>ρ</a:t>
            </a:r>
            <a:r>
              <a:rPr lang="el-GR" dirty="0"/>
              <a:t>[∂</a:t>
            </a:r>
            <a:r>
              <a:rPr lang="en-US" i="1" dirty="0"/>
              <a:t>y</a:t>
            </a:r>
            <a:r>
              <a:rPr lang="en-US" dirty="0"/>
              <a:t>/∂</a:t>
            </a:r>
            <a:r>
              <a:rPr lang="en-US" i="1" dirty="0"/>
              <a:t>x</a:t>
            </a:r>
            <a:r>
              <a:rPr lang="en-US" dirty="0"/>
              <a:t>+∇∙(</a:t>
            </a:r>
            <a:r>
              <a:rPr lang="en-US" i="1" dirty="0" err="1"/>
              <a:t>hV</a:t>
            </a:r>
            <a:r>
              <a:rPr lang="en-US" dirty="0"/>
              <a:t>)]=-</a:t>
            </a:r>
            <a:r>
              <a:rPr lang="en-US" dirty="0" err="1"/>
              <a:t>D</a:t>
            </a:r>
            <a:r>
              <a:rPr lang="en-US" i="1" dirty="0" err="1"/>
              <a:t>p</a:t>
            </a:r>
            <a:r>
              <a:rPr lang="en-US" dirty="0"/>
              <a:t>/D</a:t>
            </a:r>
            <a:r>
              <a:rPr lang="en-US" i="1" dirty="0"/>
              <a:t>t</a:t>
            </a:r>
            <a:r>
              <a:rPr lang="en-US" dirty="0"/>
              <a:t>+∇∙(</a:t>
            </a:r>
            <a:r>
              <a:rPr lang="en-US" i="1" dirty="0" err="1"/>
              <a:t>k</a:t>
            </a:r>
            <a:r>
              <a:rPr lang="en-US" dirty="0" err="1"/>
              <a:t>∇</a:t>
            </a:r>
            <a:r>
              <a:rPr lang="en-US" i="1" dirty="0" err="1"/>
              <a:t>T</a:t>
            </a:r>
            <a:r>
              <a:rPr lang="en-US" dirty="0"/>
              <a:t>)+</a:t>
            </a:r>
            <a:r>
              <a:rPr lang="el-GR" i="1" dirty="0"/>
              <a:t>Φ</a:t>
            </a:r>
          </a:p>
          <a:p>
            <a:pPr algn="just">
              <a:spcBef>
                <a:spcPts val="0"/>
              </a:spcBef>
            </a:pPr>
            <a:r>
              <a:rPr lang="en-US" dirty="0"/>
              <a:t>General transport equations: </a:t>
            </a:r>
          </a:p>
          <a:p>
            <a:pPr algn="just">
              <a:spcBef>
                <a:spcPts val="0"/>
              </a:spcBef>
            </a:pPr>
            <a:r>
              <a:rPr lang="en-US" dirty="0"/>
              <a:t>where </a:t>
            </a:r>
            <a:r>
              <a:rPr lang="en-US" i="1" dirty="0"/>
              <a:t>V</a:t>
            </a:r>
            <a:r>
              <a:rPr lang="en-US" dirty="0"/>
              <a:t> is the fluid velocity vector. </a:t>
            </a:r>
            <a:r>
              <a:rPr lang="el-GR" i="1" dirty="0"/>
              <a:t>τ</a:t>
            </a:r>
            <a:r>
              <a:rPr lang="el-GR" dirty="0"/>
              <a:t> </a:t>
            </a:r>
            <a:r>
              <a:rPr lang="en-US" dirty="0"/>
              <a:t>is the viscous stress. </a:t>
            </a:r>
            <a:r>
              <a:rPr lang="en-US" i="1" dirty="0"/>
              <a:t>h</a:t>
            </a:r>
            <a:r>
              <a:rPr lang="en-US" dirty="0"/>
              <a:t> is the enthalpy. </a:t>
            </a:r>
            <a:r>
              <a:rPr lang="en-US" i="1" dirty="0"/>
              <a:t>k</a:t>
            </a:r>
            <a:r>
              <a:rPr lang="en-US" dirty="0"/>
              <a:t> is the thermal conductivity of the fluid. </a:t>
            </a:r>
            <a:r>
              <a:rPr lang="el-GR" i="1" dirty="0"/>
              <a:t>Φ</a:t>
            </a:r>
            <a:r>
              <a:rPr lang="el-GR" dirty="0"/>
              <a:t> </a:t>
            </a:r>
            <a:r>
              <a:rPr lang="en-US" dirty="0"/>
              <a:t>is the viscous dissipation.</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pic>
        <p:nvPicPr>
          <p:cNvPr id="33" name="图片占位符 32">
            <a:extLst>
              <a:ext uri="{FF2B5EF4-FFF2-40B4-BE49-F238E27FC236}">
                <a16:creationId xmlns:a16="http://schemas.microsoft.com/office/drawing/2014/main" id="{A3E6EF09-8C57-4144-EFD0-5BA7D2489B75}"/>
              </a:ext>
            </a:extLst>
          </p:cNvPr>
          <p:cNvPicPr>
            <a:picLocks noGrp="1" noChangeAspect="1"/>
          </p:cNvPicPr>
          <p:nvPr>
            <p:ph type="pic" sz="quarter" idx="29"/>
          </p:nvPr>
        </p:nvPicPr>
        <p:blipFill>
          <a:blip r:embed="rId4">
            <a:extLst>
              <a:ext uri="{28A0092B-C50C-407E-A947-70E740481C1C}">
                <a14:useLocalDpi xmlns:a14="http://schemas.microsoft.com/office/drawing/2010/main" val="0"/>
              </a:ext>
            </a:extLst>
          </a:blip>
          <a:srcRect t="15195" b="15195"/>
          <a:stretch>
            <a:fillRect/>
          </a:stretch>
        </p:blipFill>
        <p:spPr/>
      </p:pic>
      <p:pic>
        <p:nvPicPr>
          <p:cNvPr id="35" name="图片占位符 34">
            <a:extLst>
              <a:ext uri="{FF2B5EF4-FFF2-40B4-BE49-F238E27FC236}">
                <a16:creationId xmlns:a16="http://schemas.microsoft.com/office/drawing/2014/main" id="{D0B6728F-7EEB-BE61-54C2-11E2A973E780}"/>
              </a:ext>
            </a:extLst>
          </p:cNvPr>
          <p:cNvPicPr>
            <a:picLocks noGrp="1" noChangeAspect="1"/>
          </p:cNvPicPr>
          <p:nvPr>
            <p:ph type="pic" sz="quarter" idx="34"/>
          </p:nvPr>
        </p:nvPicPr>
        <p:blipFill>
          <a:blip r:embed="rId5"/>
          <a:stretch/>
        </p:blipFill>
        <p:spPr>
          <a:xfrm>
            <a:off x="19279967" y="29209163"/>
            <a:ext cx="10755833" cy="7056000"/>
          </a:xfrm>
          <a:prstGeom prst="rect">
            <a:avLst/>
          </a:prstGeom>
        </p:spPr>
      </p:pic>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dirty="0"/>
              <a:t>Figure 1: Mesh of the fin and semi-cylinder base. Orientation from the upwind to downwind.</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pPr algn="just">
              <a:spcBef>
                <a:spcPts val="0"/>
              </a:spcBef>
            </a:pPr>
            <a:r>
              <a:rPr lang="en-US" sz="4000" dirty="0"/>
              <a:t>1, When the supersonic fluid passes over the fin on semi-cylinder, it will inevitably generate a vortex between the root of the fin and its base, and this vortex can reduce the speed of the surface fluid passing over the fin in a certain area.</a:t>
            </a:r>
          </a:p>
          <a:p>
            <a:pPr algn="just">
              <a:spcBef>
                <a:spcPts val="0"/>
              </a:spcBef>
            </a:pPr>
            <a:r>
              <a:rPr lang="en-US" sz="4000" dirty="0"/>
              <a:t>2, Whether it is a downwind or an upwind fin on semi-cylinder, the direction of vortex rotation generated by it is consistent: falling near the fin and rising far away the fin. When the fin is located on a plate, the rotation direction of separation vortices near the downwind fin reverses.</a:t>
            </a:r>
          </a:p>
          <a:p>
            <a:pPr algn="just">
              <a:spcBef>
                <a:spcPts val="0"/>
              </a:spcBef>
            </a:pPr>
            <a:r>
              <a:rPr lang="en-US" sz="4000" dirty="0"/>
              <a:t>3, The shock wave generated by the fin shock boundary interaction will be changed in accordance with the change of the fin’s base.</a:t>
            </a:r>
          </a:p>
          <a:p>
            <a:pPr algn="just">
              <a:spcBef>
                <a:spcPts val="0"/>
              </a:spcBef>
            </a:pPr>
            <a:r>
              <a:rPr lang="en-US" sz="4000" dirty="0"/>
              <a:t>4, The Strouhal number and Reynolds number of the vortex generated by the supersonic fluid passing over the fin are not a simple linear relationship.</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Conclusions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dirty="0"/>
              <a:t>Figure 2: Transverse velocity contour surface on the horizontal slice at the root of the fin (fin on cylinder) (</a:t>
            </a:r>
            <a:r>
              <a:rPr lang="en-US" i="1" dirty="0"/>
              <a:t>M</a:t>
            </a:r>
            <a:r>
              <a:rPr lang="en-US" i="1" baseline="-25000" dirty="0"/>
              <a:t>in</a:t>
            </a:r>
            <a:r>
              <a:rPr lang="en-US" dirty="0"/>
              <a:t> = 2.7). </a:t>
            </a:r>
          </a:p>
        </p:txBody>
      </p:sp>
      <p:pic>
        <p:nvPicPr>
          <p:cNvPr id="31" name="图片占位符 30">
            <a:extLst>
              <a:ext uri="{FF2B5EF4-FFF2-40B4-BE49-F238E27FC236}">
                <a16:creationId xmlns:a16="http://schemas.microsoft.com/office/drawing/2014/main" id="{1D1F7475-25BA-834A-A79E-62EC3D7844F3}"/>
              </a:ext>
            </a:extLst>
          </p:cNvPr>
          <p:cNvPicPr>
            <a:picLocks noGrp="1" noChangeAspect="1"/>
          </p:cNvPicPr>
          <p:nvPr>
            <p:ph type="pic" sz="quarter" idx="31"/>
          </p:nvPr>
        </p:nvPicPr>
        <p:blipFill>
          <a:blip r:embed="rId6">
            <a:extLst>
              <a:ext uri="{28A0092B-C50C-407E-A947-70E740481C1C}">
                <a14:useLocalDpi xmlns:a14="http://schemas.microsoft.com/office/drawing/2010/main" val="0"/>
              </a:ext>
            </a:extLst>
          </a:blip>
          <a:stretch>
            <a:fillRect/>
          </a:stretch>
        </p:blipFill>
        <p:spPr>
          <a:xfrm>
            <a:off x="17545431" y="39702440"/>
            <a:ext cx="14224907" cy="2236682"/>
          </a:xfrm>
          <a:prstGeom prst="rect">
            <a:avLst/>
          </a:prstGeom>
        </p:spPr>
      </p:pic>
      <p:pic>
        <p:nvPicPr>
          <p:cNvPr id="16" name="图片 15">
            <a:extLst>
              <a:ext uri="{FF2B5EF4-FFF2-40B4-BE49-F238E27FC236}">
                <a16:creationId xmlns:a16="http://schemas.microsoft.com/office/drawing/2014/main" id="{C008138F-7CD4-1D80-2F14-6303B7EA8F31}"/>
              </a:ext>
            </a:extLst>
          </p:cNvPr>
          <p:cNvPicPr>
            <a:picLocks noChangeAspect="1"/>
          </p:cNvPicPr>
          <p:nvPr/>
        </p:nvPicPr>
        <p:blipFill>
          <a:blip r:embed="rId7"/>
          <a:stretch>
            <a:fillRect/>
          </a:stretch>
        </p:blipFill>
        <p:spPr>
          <a:xfrm>
            <a:off x="21888764" y="25992500"/>
            <a:ext cx="10729858" cy="1116781"/>
          </a:xfrm>
          <a:prstGeom prst="rect">
            <a:avLst/>
          </a:prstGeo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401</TotalTime>
  <Words>740</Words>
  <Application>Microsoft Office PowerPoint</Application>
  <PresentationFormat>自定义</PresentationFormat>
  <Paragraphs>27</Paragraphs>
  <Slides>1</Slides>
  <Notes>1</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1</vt:i4>
      </vt:variant>
    </vt:vector>
  </HeadingPairs>
  <TitlesOfParts>
    <vt:vector size="5" baseType="lpstr">
      <vt:lpstr>Arial</vt:lpstr>
      <vt:lpstr>Calibri</vt:lpstr>
      <vt:lpstr>Calibri Light</vt:lpstr>
      <vt:lpstr>Office Theme</vt:lpstr>
      <vt:lpstr>Shock Boundary Interactions Generated by the Fin on a Semi-cylindrical Body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Jiawei Sun</dc:creator>
  <cp:lastModifiedBy>Jiawei Sun</cp:lastModifiedBy>
  <cp:revision>113</cp:revision>
  <cp:lastPrinted>2023-01-06T15:48:30Z</cp:lastPrinted>
  <dcterms:created xsi:type="dcterms:W3CDTF">2023-01-03T14:57:49Z</dcterms:created>
  <dcterms:modified xsi:type="dcterms:W3CDTF">2024-08-12T00:24:21Z</dcterms:modified>
</cp:coreProperties>
</file>