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3"/>
  </p:notesMasterIdLst>
  <p:sldIdLst>
    <p:sldId id="285" r:id="rId2"/>
  </p:sldIdLst>
  <p:sldSz cx="30495875" cy="4302283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 name="Guidelines &amp; Examples"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194" autoAdjust="0"/>
    <p:restoredTop sz="96341" autoAdjust="0"/>
  </p:normalViewPr>
  <p:slideViewPr>
    <p:cSldViewPr snapToGrid="0">
      <p:cViewPr>
        <p:scale>
          <a:sx n="20" d="100"/>
          <a:sy n="20" d="100"/>
        </p:scale>
        <p:origin x="1758" y="-354"/>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192"/>
    </p:cViewPr>
  </p:sorter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8/22/2024</a:t>
            </a:fld>
            <a:endParaRPr lang="en-US" dirty="0"/>
          </a:p>
        </p:txBody>
      </p:sp>
      <p:sp>
        <p:nvSpPr>
          <p:cNvPr id="4" name="Folienbildplatzhalter 3"/>
          <p:cNvSpPr>
            <a:spLocks noGrp="1" noRot="1" noChangeAspect="1"/>
          </p:cNvSpPr>
          <p:nvPr>
            <p:ph type="sldImg" idx="2"/>
          </p:nvPr>
        </p:nvSpPr>
        <p:spPr>
          <a:xfrm>
            <a:off x="2336800" y="1143000"/>
            <a:ext cx="2184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dirty="0"/>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200937" rtl="0" eaLnBrk="1" latinLnBrk="0" hangingPunct="1">
      <a:defRPr sz="5513" kern="1200">
        <a:solidFill>
          <a:schemeClr val="tx1"/>
        </a:solidFill>
        <a:latin typeface="+mn-lt"/>
        <a:ea typeface="+mn-ea"/>
        <a:cs typeface="+mn-cs"/>
      </a:defRPr>
    </a:lvl1pPr>
    <a:lvl2pPr marL="2100469" algn="l" defTabSz="4200937" rtl="0" eaLnBrk="1" latinLnBrk="0" hangingPunct="1">
      <a:defRPr sz="5513" kern="1200">
        <a:solidFill>
          <a:schemeClr val="tx1"/>
        </a:solidFill>
        <a:latin typeface="+mn-lt"/>
        <a:ea typeface="+mn-ea"/>
        <a:cs typeface="+mn-cs"/>
      </a:defRPr>
    </a:lvl2pPr>
    <a:lvl3pPr marL="4200937" algn="l" defTabSz="4200937" rtl="0" eaLnBrk="1" latinLnBrk="0" hangingPunct="1">
      <a:defRPr sz="5513" kern="1200">
        <a:solidFill>
          <a:schemeClr val="tx1"/>
        </a:solidFill>
        <a:latin typeface="+mn-lt"/>
        <a:ea typeface="+mn-ea"/>
        <a:cs typeface="+mn-cs"/>
      </a:defRPr>
    </a:lvl3pPr>
    <a:lvl4pPr marL="6301406" algn="l" defTabSz="4200937" rtl="0" eaLnBrk="1" latinLnBrk="0" hangingPunct="1">
      <a:defRPr sz="5513" kern="1200">
        <a:solidFill>
          <a:schemeClr val="tx1"/>
        </a:solidFill>
        <a:latin typeface="+mn-lt"/>
        <a:ea typeface="+mn-ea"/>
        <a:cs typeface="+mn-cs"/>
      </a:defRPr>
    </a:lvl4pPr>
    <a:lvl5pPr marL="8401875" algn="l" defTabSz="4200937" rtl="0" eaLnBrk="1" latinLnBrk="0" hangingPunct="1">
      <a:defRPr sz="5513" kern="1200">
        <a:solidFill>
          <a:schemeClr val="tx1"/>
        </a:solidFill>
        <a:latin typeface="+mn-lt"/>
        <a:ea typeface="+mn-ea"/>
        <a:cs typeface="+mn-cs"/>
      </a:defRPr>
    </a:lvl5pPr>
    <a:lvl6pPr marL="10502343" algn="l" defTabSz="4200937" rtl="0" eaLnBrk="1" latinLnBrk="0" hangingPunct="1">
      <a:defRPr sz="5513" kern="1200">
        <a:solidFill>
          <a:schemeClr val="tx1"/>
        </a:solidFill>
        <a:latin typeface="+mn-lt"/>
        <a:ea typeface="+mn-ea"/>
        <a:cs typeface="+mn-cs"/>
      </a:defRPr>
    </a:lvl6pPr>
    <a:lvl7pPr marL="12602812" algn="l" defTabSz="4200937" rtl="0" eaLnBrk="1" latinLnBrk="0" hangingPunct="1">
      <a:defRPr sz="5513" kern="1200">
        <a:solidFill>
          <a:schemeClr val="tx1"/>
        </a:solidFill>
        <a:latin typeface="+mn-lt"/>
        <a:ea typeface="+mn-ea"/>
        <a:cs typeface="+mn-cs"/>
      </a:defRPr>
    </a:lvl7pPr>
    <a:lvl8pPr marL="14703281" algn="l" defTabSz="4200937" rtl="0" eaLnBrk="1" latinLnBrk="0" hangingPunct="1">
      <a:defRPr sz="5513" kern="1200">
        <a:solidFill>
          <a:schemeClr val="tx1"/>
        </a:solidFill>
        <a:latin typeface="+mn-lt"/>
        <a:ea typeface="+mn-ea"/>
        <a:cs typeface="+mn-cs"/>
      </a:defRPr>
    </a:lvl8pPr>
    <a:lvl9pPr marL="16803749" algn="l" defTabSz="4200937" rtl="0" eaLnBrk="1" latinLnBrk="0" hangingPunct="1">
      <a:defRPr sz="551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0" y="1"/>
            <a:ext cx="30495875" cy="12048348"/>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20" dirty="0"/>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3152625" y="1503650"/>
            <a:ext cx="16231295" cy="3830123"/>
          </a:xfrm>
        </p:spPr>
        <p:txBody>
          <a:bodyPr anchor="b">
            <a:normAutofit/>
          </a:bodyPr>
          <a:lstStyle>
            <a:lvl1pPr>
              <a:defRPr sz="8041"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3152492" y="9800872"/>
            <a:ext cx="16231428" cy="1945022"/>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1111847" y="1037461"/>
            <a:ext cx="11315225" cy="1089713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040779" y="41869506"/>
            <a:ext cx="14927869" cy="710964"/>
          </a:xfrm>
          <a:prstGeom prst="rect">
            <a:avLst/>
          </a:prstGeom>
        </p:spPr>
        <p:txBody>
          <a:bodyPr wrap="none">
            <a:spAutoFit/>
          </a:bodyPr>
          <a:lstStyle/>
          <a:p>
            <a:r>
              <a:rPr lang="en-US" sz="402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4503780" y="21258742"/>
            <a:ext cx="14880140" cy="6721051"/>
          </a:xfrm>
        </p:spPr>
        <p:txBody>
          <a:bodyPr>
            <a:noAutofit/>
          </a:bodyPr>
          <a:lstStyle>
            <a:lvl1pPr marL="0" indent="0">
              <a:buNone/>
              <a:defRPr sz="4020"/>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08829" y="38839957"/>
            <a:ext cx="14100434" cy="2269423"/>
          </a:xfrm>
        </p:spPr>
        <p:txBody>
          <a:bodyPr>
            <a:noAutofit/>
          </a:bodyPr>
          <a:lstStyle>
            <a:lvl1pPr marL="0" indent="0">
              <a:buNone/>
              <a:defRPr sz="3216">
                <a:solidFill>
                  <a:schemeClr val="bg1">
                    <a:lumMod val="65000"/>
                  </a:schemeClr>
                </a:solidFill>
                <a:latin typeface="Calibri" panose="020F0502020204030204" pitchFamily="34" charset="0"/>
                <a:cs typeface="Calibri" panose="020F0502020204030204" pitchFamily="34" charset="0"/>
              </a:defRPr>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08829" y="37883659"/>
            <a:ext cx="14748250" cy="835241"/>
          </a:xfrm>
          <a:prstGeom prst="rect">
            <a:avLst/>
          </a:prstGeom>
          <a:noFill/>
        </p:spPr>
        <p:txBody>
          <a:bodyPr wrap="square" rtlCol="0">
            <a:spAutoFit/>
          </a:bodyPr>
          <a:lstStyle/>
          <a:p>
            <a:r>
              <a:rPr lang="en-US" sz="4824" b="1" dirty="0">
                <a:solidFill>
                  <a:schemeClr val="bg1">
                    <a:lumMod val="65000"/>
                  </a:schemeClr>
                </a:solidFill>
                <a:latin typeface="Calibri" panose="020F0502020204030204" pitchFamily="34" charset="0"/>
                <a:cs typeface="Calibri" panose="020F0502020204030204" pitchFamily="34" charset="0"/>
              </a:rPr>
              <a:t>REFERENCES</a:t>
            </a:r>
            <a:endParaRPr lang="en-US" sz="402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3152600" y="5570984"/>
            <a:ext cx="16231428" cy="4097654"/>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08829" y="13010064"/>
            <a:ext cx="28275091" cy="38338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0" dirty="0"/>
          </a:p>
        </p:txBody>
      </p: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528139" y="14549110"/>
            <a:ext cx="27436470" cy="4620854"/>
          </a:xfrm>
        </p:spPr>
        <p:txBody>
          <a:bodyPr numCol="2" spcCol="914400">
            <a:noAutofit/>
          </a:bodyPr>
          <a:lstStyle>
            <a:lvl1pPr marL="0" indent="0">
              <a:buNone/>
              <a:defRPr sz="4020"/>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528139" y="13272380"/>
            <a:ext cx="27436470" cy="1276730"/>
          </a:xfrm>
        </p:spPr>
        <p:txBody>
          <a:bodyPr anchor="b">
            <a:noAutofit/>
          </a:bodyPr>
          <a:lstStyle>
            <a:lvl1pPr marL="0" indent="0">
              <a:buNone/>
              <a:defRPr sz="7000" b="1"/>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4503780" y="19994542"/>
            <a:ext cx="14880140" cy="1278000"/>
          </a:xfrm>
        </p:spPr>
        <p:txBody>
          <a:bodyPr anchor="b">
            <a:noAutofit/>
          </a:bodyPr>
          <a:lstStyle>
            <a:lvl1pPr marL="0" indent="0">
              <a:buNone/>
              <a:defRPr sz="7000" b="1"/>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08829" y="19957628"/>
            <a:ext cx="12701898" cy="61324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08829" y="26572939"/>
            <a:ext cx="12762598" cy="1439297"/>
          </a:xfrm>
        </p:spPr>
        <p:txBody>
          <a:bodyPr>
            <a:noAutofit/>
          </a:bodyPr>
          <a:lstStyle>
            <a:lvl1pPr marL="0" indent="0">
              <a:buNone/>
              <a:defRPr sz="4000"/>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5857079" y="38019216"/>
            <a:ext cx="13575222" cy="3090165"/>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08829" y="30330905"/>
            <a:ext cx="14298300" cy="6961076"/>
          </a:xfrm>
        </p:spPr>
        <p:txBody>
          <a:bodyPr>
            <a:noAutofit/>
          </a:bodyPr>
          <a:lstStyle>
            <a:lvl1pPr marL="0" indent="0">
              <a:buNone/>
              <a:defRPr sz="4020"/>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08829" y="28944905"/>
            <a:ext cx="14231947" cy="1278000"/>
          </a:xfrm>
        </p:spPr>
        <p:txBody>
          <a:bodyPr anchor="b">
            <a:noAutofit/>
          </a:bodyPr>
          <a:lstStyle>
            <a:lvl1pPr marL="0" indent="0">
              <a:buNone/>
              <a:defRPr sz="7000" b="1"/>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6236338" y="28948560"/>
            <a:ext cx="13147582" cy="6435627"/>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6254231" y="35782764"/>
            <a:ext cx="13178070" cy="1439297"/>
          </a:xfrm>
        </p:spPr>
        <p:txBody>
          <a:bodyPr>
            <a:noAutofit/>
          </a:bodyPr>
          <a:lstStyle>
            <a:lvl1pPr marL="0" indent="0">
              <a:buNone/>
              <a:defRPr sz="4000"/>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Captions should be 18–40 pt. Write captions: “FIGURE #. Text…” </a:t>
            </a:r>
          </a:p>
        </p:txBody>
      </p:sp>
    </p:spTree>
    <p:extLst>
      <p:ext uri="{BB962C8B-B14F-4D97-AF65-F5344CB8AC3E}">
        <p14:creationId xmlns:p14="http://schemas.microsoft.com/office/powerpoint/2010/main" val="1249078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Benutzerdefiniertes Layout">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C47A5ED2-A0C3-409C-AD7A-B1754458CD1D}"/>
              </a:ext>
            </a:extLst>
          </p:cNvPr>
          <p:cNvGrpSpPr/>
          <p:nvPr userDrawn="1"/>
        </p:nvGrpSpPr>
        <p:grpSpPr>
          <a:xfrm>
            <a:off x="0" y="-11824"/>
            <a:ext cx="30496907" cy="43034662"/>
            <a:chOff x="0" y="-11824"/>
            <a:chExt cx="30496907" cy="43034662"/>
          </a:xfrm>
        </p:grpSpPr>
        <p:sp>
          <p:nvSpPr>
            <p:cNvPr id="19" name="Rectangle 18">
              <a:extLst>
                <a:ext uri="{FF2B5EF4-FFF2-40B4-BE49-F238E27FC236}">
                  <a16:creationId xmlns:a16="http://schemas.microsoft.com/office/drawing/2014/main" id="{944516B2-34A6-407A-B06A-72C9E15F25D8}"/>
                </a:ext>
              </a:extLst>
            </p:cNvPr>
            <p:cNvSpPr/>
            <p:nvPr/>
          </p:nvSpPr>
          <p:spPr>
            <a:xfrm>
              <a:off x="0" y="42914838"/>
              <a:ext cx="30494905"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87F7CE39-9823-4F5B-ABFE-098F325D8F35}"/>
                </a:ext>
              </a:extLst>
            </p:cNvPr>
            <p:cNvSpPr/>
            <p:nvPr/>
          </p:nvSpPr>
          <p:spPr>
            <a:xfrm rot="16200000">
              <a:off x="8926562"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57C28E66-72CA-4593-A5C3-C152AF7401E0}"/>
                </a:ext>
              </a:extLst>
            </p:cNvPr>
            <p:cNvSpPr/>
            <p:nvPr/>
          </p:nvSpPr>
          <p:spPr>
            <a:xfrm rot="16200000">
              <a:off x="-21461373"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C5D7C444-DE16-42DD-9599-D07A4F3B6CB7}"/>
                </a:ext>
              </a:extLst>
            </p:cNvPr>
            <p:cNvSpPr/>
            <p:nvPr/>
          </p:nvSpPr>
          <p:spPr>
            <a:xfrm>
              <a:off x="0" y="-11824"/>
              <a:ext cx="30495876"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14C1A78C-DD81-48B0-B5FB-B545B0991A8C}"/>
                </a:ext>
              </a:extLst>
            </p:cNvPr>
            <p:cNvSpPr/>
            <p:nvPr/>
          </p:nvSpPr>
          <p:spPr>
            <a:xfrm rot="16200000">
              <a:off x="-21255792" y="21454172"/>
              <a:ext cx="42830489"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3B22A3E9-DA00-46AF-B9F1-54AC93CFAAE1}"/>
                </a:ext>
              </a:extLst>
            </p:cNvPr>
            <p:cNvSpPr/>
            <p:nvPr/>
          </p:nvSpPr>
          <p:spPr>
            <a:xfrm rot="16200000">
              <a:off x="8918160" y="21457418"/>
              <a:ext cx="42830488"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86C92FBF-DC74-4B45-BD34-D5360DA66C2F}"/>
                </a:ext>
              </a:extLst>
            </p:cNvPr>
            <p:cNvSpPr/>
            <p:nvPr/>
          </p:nvSpPr>
          <p:spPr>
            <a:xfrm>
              <a:off x="107456" y="92927"/>
              <a:ext cx="30279447"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44E91BDC-6419-4206-9FBB-965A380CC1A6}"/>
                </a:ext>
              </a:extLst>
            </p:cNvPr>
            <p:cNvSpPr/>
            <p:nvPr/>
          </p:nvSpPr>
          <p:spPr>
            <a:xfrm>
              <a:off x="108973" y="42806838"/>
              <a:ext cx="30277930"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21761434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96592" y="2290577"/>
            <a:ext cx="26302692" cy="83157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096592" y="11452839"/>
            <a:ext cx="26302692" cy="2729759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096591" y="39875806"/>
            <a:ext cx="6861572" cy="2290568"/>
          </a:xfrm>
          <a:prstGeom prst="rect">
            <a:avLst/>
          </a:prstGeom>
        </p:spPr>
        <p:txBody>
          <a:bodyPr vert="horz" lIns="91440" tIns="45720" rIns="91440" bIns="45720" rtlCol="0" anchor="ctr"/>
          <a:lstStyle>
            <a:lvl1pPr algn="l">
              <a:defRPr sz="4002">
                <a:solidFill>
                  <a:schemeClr val="tx1">
                    <a:tint val="75000"/>
                  </a:schemeClr>
                </a:solidFill>
              </a:defRPr>
            </a:lvl1pPr>
          </a:lstStyle>
          <a:p>
            <a:fld id="{A0C7885C-1B56-43D4-9483-3AAFF5FDFB8F}" type="datetimeFigureOut">
              <a:rPr lang="en-US" smtClean="0"/>
              <a:t>8/22/2024</a:t>
            </a:fld>
            <a:endParaRPr lang="en-US" dirty="0"/>
          </a:p>
        </p:txBody>
      </p:sp>
      <p:sp>
        <p:nvSpPr>
          <p:cNvPr id="5" name="Footer Placeholder 4"/>
          <p:cNvSpPr>
            <a:spLocks noGrp="1"/>
          </p:cNvSpPr>
          <p:nvPr>
            <p:ph type="ftr" sz="quarter" idx="3"/>
          </p:nvPr>
        </p:nvSpPr>
        <p:spPr>
          <a:xfrm>
            <a:off x="10101759" y="39875806"/>
            <a:ext cx="10292358" cy="2290568"/>
          </a:xfrm>
          <a:prstGeom prst="rect">
            <a:avLst/>
          </a:prstGeom>
        </p:spPr>
        <p:txBody>
          <a:bodyPr vert="horz" lIns="91440" tIns="45720" rIns="91440" bIns="45720" rtlCol="0" anchor="ctr"/>
          <a:lstStyle>
            <a:lvl1pPr algn="ctr">
              <a:defRPr sz="4002">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1537712" y="39875806"/>
            <a:ext cx="6861572" cy="2290568"/>
          </a:xfrm>
          <a:prstGeom prst="rect">
            <a:avLst/>
          </a:prstGeom>
        </p:spPr>
        <p:txBody>
          <a:bodyPr vert="horz" lIns="91440" tIns="45720" rIns="91440" bIns="45720" rtlCol="0" anchor="ctr"/>
          <a:lstStyle>
            <a:lvl1pPr algn="r">
              <a:defRPr sz="4002">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652215490"/>
      </p:ext>
    </p:extLst>
  </p:cSld>
  <p:clrMap bg1="lt1" tx1="dk1" bg2="lt2" tx2="dk2" accent1="accent1" accent2="accent2" accent3="accent3" accent4="accent4" accent5="accent5" accent6="accent6" hlink="hlink" folHlink="folHlink"/>
  <p:sldLayoutIdLst>
    <p:sldLayoutId id="2147483693" r:id="rId1"/>
    <p:sldLayoutId id="2147483694" r:id="rId2"/>
  </p:sldLayoutIdLst>
  <p:txStyles>
    <p:titleStyle>
      <a:lvl1pPr algn="l" defTabSz="3049615" rtl="0" eaLnBrk="1" latinLnBrk="0" hangingPunct="1">
        <a:lnSpc>
          <a:spcPct val="90000"/>
        </a:lnSpc>
        <a:spcBef>
          <a:spcPct val="0"/>
        </a:spcBef>
        <a:buNone/>
        <a:defRPr sz="14674" kern="1200">
          <a:solidFill>
            <a:schemeClr val="tx1"/>
          </a:solidFill>
          <a:latin typeface="+mj-lt"/>
          <a:ea typeface="+mj-ea"/>
          <a:cs typeface="+mj-cs"/>
        </a:defRPr>
      </a:lvl1pPr>
    </p:titleStyle>
    <p:bodyStyle>
      <a:lvl1pPr marL="762404" indent="-762404" algn="l" defTabSz="3049615" rtl="0" eaLnBrk="1" latinLnBrk="0" hangingPunct="1">
        <a:lnSpc>
          <a:spcPct val="90000"/>
        </a:lnSpc>
        <a:spcBef>
          <a:spcPts val="3335"/>
        </a:spcBef>
        <a:buFont typeface="Arial" panose="020B0604020202020204" pitchFamily="34" charset="0"/>
        <a:buChar char="•"/>
        <a:defRPr sz="9338" kern="1200">
          <a:solidFill>
            <a:schemeClr val="tx1"/>
          </a:solidFill>
          <a:latin typeface="+mn-lt"/>
          <a:ea typeface="+mn-ea"/>
          <a:cs typeface="+mn-cs"/>
        </a:defRPr>
      </a:lvl1pPr>
      <a:lvl2pPr marL="2287212" indent="-762404" algn="l" defTabSz="3049615" rtl="0" eaLnBrk="1" latinLnBrk="0" hangingPunct="1">
        <a:lnSpc>
          <a:spcPct val="90000"/>
        </a:lnSpc>
        <a:spcBef>
          <a:spcPts val="1668"/>
        </a:spcBef>
        <a:buFont typeface="Arial" panose="020B0604020202020204" pitchFamily="34" charset="0"/>
        <a:buChar char="•"/>
        <a:defRPr sz="8004" kern="1200">
          <a:solidFill>
            <a:schemeClr val="tx1"/>
          </a:solidFill>
          <a:latin typeface="+mn-lt"/>
          <a:ea typeface="+mn-ea"/>
          <a:cs typeface="+mn-cs"/>
        </a:defRPr>
      </a:lvl2pPr>
      <a:lvl3pPr marL="3812019" indent="-762404" algn="l" defTabSz="3049615" rtl="0" eaLnBrk="1" latinLnBrk="0" hangingPunct="1">
        <a:lnSpc>
          <a:spcPct val="90000"/>
        </a:lnSpc>
        <a:spcBef>
          <a:spcPts val="1668"/>
        </a:spcBef>
        <a:buFont typeface="Arial" panose="020B0604020202020204" pitchFamily="34" charset="0"/>
        <a:buChar char="•"/>
        <a:defRPr sz="6670" kern="1200">
          <a:solidFill>
            <a:schemeClr val="tx1"/>
          </a:solidFill>
          <a:latin typeface="+mn-lt"/>
          <a:ea typeface="+mn-ea"/>
          <a:cs typeface="+mn-cs"/>
        </a:defRPr>
      </a:lvl3pPr>
      <a:lvl4pPr marL="5336827"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4pPr>
      <a:lvl5pPr marL="6861635"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5pPr>
      <a:lvl6pPr marL="8386442"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6pPr>
      <a:lvl7pPr marL="9911250"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7pPr>
      <a:lvl8pPr marL="11436058"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8pPr>
      <a:lvl9pPr marL="12960866"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9pPr>
    </p:bodyStyle>
    <p:otherStyle>
      <a:defPPr>
        <a:defRPr lang="en-US"/>
      </a:defPPr>
      <a:lvl1pPr marL="0" algn="l" defTabSz="3049615" rtl="0" eaLnBrk="1" latinLnBrk="0" hangingPunct="1">
        <a:defRPr sz="6003" kern="1200">
          <a:solidFill>
            <a:schemeClr val="tx1"/>
          </a:solidFill>
          <a:latin typeface="+mn-lt"/>
          <a:ea typeface="+mn-ea"/>
          <a:cs typeface="+mn-cs"/>
        </a:defRPr>
      </a:lvl1pPr>
      <a:lvl2pPr marL="1524808" algn="l" defTabSz="3049615" rtl="0" eaLnBrk="1" latinLnBrk="0" hangingPunct="1">
        <a:defRPr sz="6003" kern="1200">
          <a:solidFill>
            <a:schemeClr val="tx1"/>
          </a:solidFill>
          <a:latin typeface="+mn-lt"/>
          <a:ea typeface="+mn-ea"/>
          <a:cs typeface="+mn-cs"/>
        </a:defRPr>
      </a:lvl2pPr>
      <a:lvl3pPr marL="3049615" algn="l" defTabSz="3049615" rtl="0" eaLnBrk="1" latinLnBrk="0" hangingPunct="1">
        <a:defRPr sz="6003" kern="1200">
          <a:solidFill>
            <a:schemeClr val="tx1"/>
          </a:solidFill>
          <a:latin typeface="+mn-lt"/>
          <a:ea typeface="+mn-ea"/>
          <a:cs typeface="+mn-cs"/>
        </a:defRPr>
      </a:lvl3pPr>
      <a:lvl4pPr marL="4574423" algn="l" defTabSz="3049615" rtl="0" eaLnBrk="1" latinLnBrk="0" hangingPunct="1">
        <a:defRPr sz="6003" kern="1200">
          <a:solidFill>
            <a:schemeClr val="tx1"/>
          </a:solidFill>
          <a:latin typeface="+mn-lt"/>
          <a:ea typeface="+mn-ea"/>
          <a:cs typeface="+mn-cs"/>
        </a:defRPr>
      </a:lvl4pPr>
      <a:lvl5pPr marL="6099231" algn="l" defTabSz="3049615" rtl="0" eaLnBrk="1" latinLnBrk="0" hangingPunct="1">
        <a:defRPr sz="6003" kern="1200">
          <a:solidFill>
            <a:schemeClr val="tx1"/>
          </a:solidFill>
          <a:latin typeface="+mn-lt"/>
          <a:ea typeface="+mn-ea"/>
          <a:cs typeface="+mn-cs"/>
        </a:defRPr>
      </a:lvl5pPr>
      <a:lvl6pPr marL="7624039" algn="l" defTabSz="3049615" rtl="0" eaLnBrk="1" latinLnBrk="0" hangingPunct="1">
        <a:defRPr sz="6003" kern="1200">
          <a:solidFill>
            <a:schemeClr val="tx1"/>
          </a:solidFill>
          <a:latin typeface="+mn-lt"/>
          <a:ea typeface="+mn-ea"/>
          <a:cs typeface="+mn-cs"/>
        </a:defRPr>
      </a:lvl6pPr>
      <a:lvl7pPr marL="9148846" algn="l" defTabSz="3049615" rtl="0" eaLnBrk="1" latinLnBrk="0" hangingPunct="1">
        <a:defRPr sz="6003" kern="1200">
          <a:solidFill>
            <a:schemeClr val="tx1"/>
          </a:solidFill>
          <a:latin typeface="+mn-lt"/>
          <a:ea typeface="+mn-ea"/>
          <a:cs typeface="+mn-cs"/>
        </a:defRPr>
      </a:lvl7pPr>
      <a:lvl8pPr marL="10673654" algn="l" defTabSz="3049615" rtl="0" eaLnBrk="1" latinLnBrk="0" hangingPunct="1">
        <a:defRPr sz="6003" kern="1200">
          <a:solidFill>
            <a:schemeClr val="tx1"/>
          </a:solidFill>
          <a:latin typeface="+mn-lt"/>
          <a:ea typeface="+mn-ea"/>
          <a:cs typeface="+mn-cs"/>
        </a:defRPr>
      </a:lvl8pPr>
      <a:lvl9pPr marL="12198462" algn="l" defTabSz="3049615" rtl="0" eaLnBrk="1" latinLnBrk="0" hangingPunct="1">
        <a:defRPr sz="600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png"/><Relationship Id="rId7" Type="http://schemas.openxmlformats.org/officeDocument/2006/relationships/image" Target="../media/image6.emf"/><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108829" y="24045268"/>
            <a:ext cx="13178071" cy="10710601"/>
          </a:xfrm>
        </p:spPr>
        <p:txBody>
          <a:bodyPr lIns="0" tIns="0" rIns="0" bIns="0"/>
          <a:lstStyle/>
          <a:p>
            <a:r>
              <a:rPr lang="en-US" sz="3000" dirty="0"/>
              <a:t>The general optimization interface was used to find the Arrhenius parameters that minimize the difference between the experimental recovery fractions and those produced by the simulation model using the Levenburg-Marquart least squares algorithm. Experimental input to the optimization solver included a separate line of data for each of 19 test runs containing Qin, Pout, the specified Twall(z) function together with the associated recovery fraction value. The initial Arrhenius parameters derived from Figure 1 were used as scaling factors to normalize both optimization control variables A_factor and Ea_factor to a starting value of 1.0. Figure 2 shows the results from the optimization solver using the starting Arrhenius parameter values derived from the experimental data on the lefthand plot. After 20 iterations, the final scale factors were 12.3 and 1.04 for A_factor and Ea_factor, respectively. To assess the possibility that the resulting factors could represent a local minimum, the optimization process was repeated using arbitrary starting parameters (E</a:t>
            </a:r>
            <a:r>
              <a:rPr lang="en-US" sz="3000" baseline="-25000" dirty="0"/>
              <a:t>a</a:t>
            </a:r>
            <a:r>
              <a:rPr lang="en-US" sz="3000" dirty="0"/>
              <a:t> = 46 kcal/mol; A = 1e14 s</a:t>
            </a:r>
            <a:r>
              <a:rPr lang="en-US" sz="3000" baseline="30000" dirty="0"/>
              <a:t>-1</a:t>
            </a:r>
            <a:r>
              <a:rPr lang="en-US" sz="3000" dirty="0"/>
              <a:t>) which were well above the previous starting values. These results are shown in the righthand graph of Figure 2. In this case, the solver delivered the final scale factors of 0.081 and 0.95 for the A_factor and Ea_factor, respectively. The resulting optimized Arrhenius parameters for the decomposition of DEMP are shown in the table below. The numbers shown span the range of both optimization results indicating a high likelihood that the global minimum was achieved.</a:t>
            </a:r>
          </a:p>
          <a:p>
            <a:r>
              <a:rPr lang="en-US" sz="3000" dirty="0"/>
              <a:t>As a final note, it is encouraging to see that our results are close to published literature values (Glaude, 2000). Even so, our predicted rates constants are a factor or two higher than Glaude’s theoretical values within the range of reactor temperatures tested. While these results are quite good there is much room for improving the current simulation.</a:t>
            </a:r>
          </a:p>
          <a:p>
            <a:endParaRPr lang="en-US" sz="2800" dirty="0"/>
          </a:p>
        </p:txBody>
      </p:sp>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lIns="0" tIns="0" rIns="0" bIns="0">
            <a:noAutofit/>
          </a:bodyPr>
          <a:lstStyle/>
          <a:p>
            <a:r>
              <a:rPr lang="en-US" sz="8800" dirty="0"/>
              <a:t>Predicting Arrhenius Parameters for Gas-Phase Decomposition Using a Non-Isothermal Reactor</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3152492" y="9572273"/>
            <a:ext cx="16231428" cy="1945022"/>
          </a:xfrm>
        </p:spPr>
        <p:txBody>
          <a:bodyPr/>
          <a:lstStyle/>
          <a:p>
            <a:pPr>
              <a:lnSpc>
                <a:spcPct val="90000"/>
              </a:lnSpc>
            </a:pPr>
            <a:r>
              <a:rPr lang="en-US" dirty="0"/>
              <a:t>John C. Carpin</a:t>
            </a:r>
            <a:r>
              <a:rPr lang="en-US" baseline="30000" dirty="0"/>
              <a:t>1</a:t>
            </a:r>
            <a:r>
              <a:rPr lang="en-US" dirty="0"/>
              <a:t> and Jeffrey M. McGuire</a:t>
            </a:r>
            <a:r>
              <a:rPr lang="en-US" baseline="30000" dirty="0"/>
              <a:t>2</a:t>
            </a:r>
            <a:br>
              <a:rPr lang="en-US" dirty="0"/>
            </a:br>
            <a:r>
              <a:rPr lang="en-US" baseline="30000" dirty="0"/>
              <a:t>1</a:t>
            </a:r>
            <a:r>
              <a:rPr lang="en-US" dirty="0"/>
              <a:t>EXCET, Inc., A Precise Systems Company, Edgewood, MD, USA</a:t>
            </a:r>
            <a:br>
              <a:rPr lang="en-US" dirty="0"/>
            </a:br>
            <a:r>
              <a:rPr lang="en-US" baseline="30000" dirty="0"/>
              <a:t>2</a:t>
            </a:r>
            <a:r>
              <a:rPr lang="en-US" dirty="0"/>
              <a:t>U.S. Army DEVCOM Chemical Biological Center, APG, MD, USA</a:t>
            </a:r>
          </a:p>
        </p:txBody>
      </p:sp>
      <mc:AlternateContent xmlns:mc="http://schemas.openxmlformats.org/markup-compatibility/2006">
        <mc:Choice xmlns:a14="http://schemas.microsoft.com/office/drawing/2010/main" Requires="a14">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4503780" y="17647649"/>
                <a:ext cx="15138020" cy="12205618"/>
              </a:xfrm>
            </p:spPr>
            <p:txBody>
              <a:bodyPr lIns="0" tIns="0" rIns="0" bIns="0"/>
              <a:lstStyle/>
              <a:p>
                <a:r>
                  <a:rPr lang="en-US" sz="3000" dirty="0"/>
                  <a:t>The LFTR was modeled as a 2D-axisymmetric simulation using COMSOL </a:t>
                </a:r>
                <a:r>
                  <a:rPr lang="en-US" sz="3000" kern="100" dirty="0">
                    <a:effectLst/>
                    <a:ea typeface="Aptos" panose="020B0004020202020204" pitchFamily="34" charset="0"/>
                    <a:cs typeface="Times New Roman" panose="02020603050405020304" pitchFamily="18" charset="0"/>
                  </a:rPr>
                  <a:t>Multiphysics® </a:t>
                </a:r>
                <a:r>
                  <a:rPr lang="en-US" sz="3000" dirty="0"/>
                  <a:t>v6.2 with the add-on Chemical Reaction Engineering and Optimization Modules. Although the inlet concentration varies during the flash vaporization which occurs over several minutes, a stationary study was assumed with a steady state concentration of (0.0013 mol/m3) for all flows.  Since the reactant concentration was low, physical property determinations were based on pure helium gas. The assumption of fully developed laminar flow was justified at the entrance to the reactor heated zone as the maximum Reynolds number was less than 12 and the reactor tube extended more than a centimeter beyond the heated zone. The added physics interfaces included heat transfer in fluids (ht), laminar flow (spf), chemistry (chem), and transport of dilute species (tds) with Multiphysics couplings of non-isothermal flow (nitf) and reacting flow diluted species (rfd). Reactor boundary conditions were specified as inlet flow (Qin), outlet pressure (Pout), and a wall temperature function (Twall(z)) that was dependent on the reactor temperature control setting. Wall temperature at each reactor setting was expressed as a 6th order polynomial regression (eq 1) fitted to the measured thermocouple temperatures as a function of position (z) along the length of the reactor.</a:t>
                </a:r>
              </a:p>
              <a:p>
                <a:pPr algn="ctr"/>
                <a:r>
                  <a:rPr lang="pl-PL" sz="3000" dirty="0"/>
                  <a:t>Twall(z) = B0+B1(z)+B2(z)</a:t>
                </a:r>
                <a:r>
                  <a:rPr lang="pl-PL" sz="3000" baseline="30000" dirty="0"/>
                  <a:t>2</a:t>
                </a:r>
                <a:r>
                  <a:rPr lang="pl-PL" sz="3000" dirty="0"/>
                  <a:t>+B3(z)</a:t>
                </a:r>
                <a:r>
                  <a:rPr lang="pl-PL" sz="3000" baseline="30000" dirty="0"/>
                  <a:t>3</a:t>
                </a:r>
                <a:r>
                  <a:rPr lang="pl-PL" sz="3000" dirty="0"/>
                  <a:t>+B4(z)</a:t>
                </a:r>
                <a:r>
                  <a:rPr lang="pl-PL" sz="3000" baseline="30000" dirty="0"/>
                  <a:t>4</a:t>
                </a:r>
                <a:r>
                  <a:rPr lang="pl-PL" sz="3000" dirty="0"/>
                  <a:t>+B5(z)</a:t>
                </a:r>
                <a:r>
                  <a:rPr lang="pl-PL" sz="3000" baseline="30000" dirty="0"/>
                  <a:t>5</a:t>
                </a:r>
                <a:r>
                  <a:rPr lang="pl-PL" sz="3000" dirty="0"/>
                  <a:t>+B6(z)</a:t>
                </a:r>
                <a:r>
                  <a:rPr lang="pl-PL" sz="3000" baseline="30000" dirty="0"/>
                  <a:t>6</a:t>
                </a:r>
                <a:r>
                  <a:rPr lang="pl-PL" sz="3000" dirty="0"/>
                  <a:t>  (1)</a:t>
                </a:r>
                <a:endParaRPr lang="en-US" sz="3000" dirty="0"/>
              </a:p>
              <a:p>
                <a:r>
                  <a:rPr lang="en-US" sz="3000" dirty="0"/>
                  <a:t>Values were needed for the diffusion coefficient of DEMP in helium as a function of temperature (T) and pressure (P). Because of the polar nature of the DEMP molecule, its diffusivity (D</a:t>
                </a:r>
                <a:r>
                  <a:rPr lang="en-US" sz="3000" baseline="-25000" dirty="0"/>
                  <a:t>12</a:t>
                </a:r>
                <a:r>
                  <a:rPr lang="en-US" sz="3000" dirty="0"/>
                  <a:t>, cm/s</a:t>
                </a:r>
                <a:r>
                  <a:rPr lang="en-US" sz="3000" baseline="30000" dirty="0"/>
                  <a:t>2</a:t>
                </a:r>
                <a:r>
                  <a:rPr lang="en-US" sz="3000" dirty="0"/>
                  <a:t>) in helium was estimated using correlations developed by Brokaw (1969), the results of which were formulated into a second order equation (eq 2) for use in COMSOL.</a:t>
                </a:r>
              </a:p>
              <a:p>
                <a:pPr algn="ctr"/>
                <a:r>
                  <a:rPr lang="en-US" sz="3000" dirty="0"/>
                  <a:t> </a:t>
                </a:r>
                <a14:m>
                  <m:oMath xmlns:m="http://schemas.openxmlformats.org/officeDocument/2006/math">
                    <m:sSub>
                      <m:sSubPr>
                        <m:ctrlPr>
                          <a:rPr lang="en-US" sz="3000" b="0" i="1" smtClean="0">
                            <a:latin typeface="Cambria Math" panose="02040503050406030204" pitchFamily="18" charset="0"/>
                          </a:rPr>
                        </m:ctrlPr>
                      </m:sSubPr>
                      <m:e>
                        <m:r>
                          <a:rPr lang="en-US" sz="3000" b="0" i="1" smtClean="0">
                            <a:latin typeface="Cambria Math" panose="02040503050406030204" pitchFamily="18" charset="0"/>
                          </a:rPr>
                          <m:t>𝐷</m:t>
                        </m:r>
                      </m:e>
                      <m:sub>
                        <m:r>
                          <a:rPr lang="en-US" sz="3000" b="0" i="1" smtClean="0">
                            <a:latin typeface="Cambria Math" panose="02040503050406030204" pitchFamily="18" charset="0"/>
                          </a:rPr>
                          <m:t>12</m:t>
                        </m:r>
                      </m:sub>
                    </m:sSub>
                    <m:r>
                      <a:rPr lang="en-US" sz="3000" b="0" i="1" smtClean="0">
                        <a:latin typeface="Cambria Math" panose="02040503050406030204" pitchFamily="18" charset="0"/>
                      </a:rPr>
                      <m:t>= </m:t>
                    </m:r>
                    <m:f>
                      <m:fPr>
                        <m:ctrlPr>
                          <a:rPr lang="en-US" sz="3000" b="0" i="1" smtClean="0">
                            <a:latin typeface="Cambria Math" panose="02040503050406030204" pitchFamily="18" charset="0"/>
                          </a:rPr>
                        </m:ctrlPr>
                      </m:fPr>
                      <m:num>
                        <m:r>
                          <a:rPr lang="en-US" sz="3000" b="0" i="1" smtClean="0">
                            <a:latin typeface="Cambria Math" panose="02040503050406030204" pitchFamily="18" charset="0"/>
                          </a:rPr>
                          <m:t>−0.103 </m:t>
                        </m:r>
                        <m:r>
                          <a:rPr lang="en-US" sz="3000" b="0" i="1" smtClean="0">
                            <a:latin typeface="Cambria Math" panose="02040503050406030204" pitchFamily="18" charset="0"/>
                          </a:rPr>
                          <m:t>+</m:t>
                        </m:r>
                        <m:r>
                          <a:rPr lang="en-US" sz="3000" b="0" i="1" smtClean="0">
                            <a:latin typeface="Cambria Math" panose="02040503050406030204" pitchFamily="18" charset="0"/>
                          </a:rPr>
                          <m:t> 9.11</m:t>
                        </m:r>
                        <m:sSup>
                          <m:sSupPr>
                            <m:ctrlPr>
                              <a:rPr lang="en-US" sz="3000" b="0" i="1" smtClean="0">
                                <a:latin typeface="Cambria Math" panose="02040503050406030204" pitchFamily="18" charset="0"/>
                              </a:rPr>
                            </m:ctrlPr>
                          </m:sSupPr>
                          <m:e>
                            <m:r>
                              <a:rPr lang="en-US" sz="3000" b="0" i="1" smtClean="0">
                                <a:latin typeface="Cambria Math" panose="02040503050406030204" pitchFamily="18" charset="0"/>
                              </a:rPr>
                              <m:t>𝑒</m:t>
                            </m:r>
                          </m:e>
                          <m:sup>
                            <m:r>
                              <a:rPr lang="en-US" sz="3000" b="0" i="1" smtClean="0">
                                <a:latin typeface="Cambria Math" panose="02040503050406030204" pitchFamily="18" charset="0"/>
                              </a:rPr>
                              <m:t>−4</m:t>
                            </m:r>
                          </m:sup>
                        </m:sSup>
                        <m:r>
                          <a:rPr lang="en-US" sz="3000" b="0" i="1" smtClean="0">
                            <a:latin typeface="Cambria Math" panose="02040503050406030204" pitchFamily="18" charset="0"/>
                          </a:rPr>
                          <m:t>𝑇</m:t>
                        </m:r>
                        <m:r>
                          <a:rPr lang="en-US" sz="3000" b="0" i="1" smtClean="0">
                            <a:latin typeface="Cambria Math" panose="02040503050406030204" pitchFamily="18" charset="0"/>
                          </a:rPr>
                          <m:t> </m:t>
                        </m:r>
                        <m:r>
                          <a:rPr lang="en-US" sz="3000" b="0" i="1" smtClean="0">
                            <a:latin typeface="Cambria Math" panose="02040503050406030204" pitchFamily="18" charset="0"/>
                          </a:rPr>
                          <m:t>+</m:t>
                        </m:r>
                        <m:r>
                          <a:rPr lang="en-US" sz="3000" b="0" i="1" smtClean="0">
                            <a:latin typeface="Cambria Math" panose="02040503050406030204" pitchFamily="18" charset="0"/>
                          </a:rPr>
                          <m:t>1.30</m:t>
                        </m:r>
                        <m:sSup>
                          <m:sSupPr>
                            <m:ctrlPr>
                              <a:rPr lang="en-US" sz="3000" b="0" i="1" smtClean="0">
                                <a:latin typeface="Cambria Math" panose="02040503050406030204" pitchFamily="18" charset="0"/>
                              </a:rPr>
                            </m:ctrlPr>
                          </m:sSupPr>
                          <m:e>
                            <m:r>
                              <a:rPr lang="en-US" sz="3000" b="0" i="1" smtClean="0">
                                <a:latin typeface="Cambria Math" panose="02040503050406030204" pitchFamily="18" charset="0"/>
                              </a:rPr>
                              <m:t>𝑒</m:t>
                            </m:r>
                          </m:e>
                          <m:sup>
                            <m:r>
                              <a:rPr lang="en-US" sz="3000" b="0" i="1" smtClean="0">
                                <a:latin typeface="Cambria Math" panose="02040503050406030204" pitchFamily="18" charset="0"/>
                              </a:rPr>
                              <m:t>−6</m:t>
                            </m:r>
                          </m:sup>
                        </m:sSup>
                        <m:sSup>
                          <m:sSupPr>
                            <m:ctrlPr>
                              <a:rPr lang="en-US" sz="3000" b="0" i="1" smtClean="0">
                                <a:latin typeface="Cambria Math" panose="02040503050406030204" pitchFamily="18" charset="0"/>
                              </a:rPr>
                            </m:ctrlPr>
                          </m:sSupPr>
                          <m:e>
                            <m:r>
                              <a:rPr lang="en-US" sz="3000" b="0" i="1" smtClean="0">
                                <a:latin typeface="Cambria Math" panose="02040503050406030204" pitchFamily="18" charset="0"/>
                              </a:rPr>
                              <m:t>𝑇</m:t>
                            </m:r>
                          </m:e>
                          <m:sup>
                            <m:r>
                              <a:rPr lang="en-US" sz="3000" b="0" i="1" smtClean="0">
                                <a:latin typeface="Cambria Math" panose="02040503050406030204" pitchFamily="18" charset="0"/>
                              </a:rPr>
                              <m:t>2</m:t>
                            </m:r>
                          </m:sup>
                        </m:sSup>
                      </m:num>
                      <m:den>
                        <m:r>
                          <a:rPr lang="en-US" sz="3000" b="0" i="1" smtClean="0">
                            <a:latin typeface="Cambria Math" panose="02040503050406030204" pitchFamily="18" charset="0"/>
                          </a:rPr>
                          <m:t>𝑃</m:t>
                        </m:r>
                      </m:den>
                    </m:f>
                    <m:r>
                      <a:rPr lang="en-US" sz="3000" b="0" i="1" smtClean="0">
                        <a:latin typeface="Cambria Math" panose="02040503050406030204" pitchFamily="18" charset="0"/>
                      </a:rPr>
                      <m:t> </m:t>
                    </m:r>
                  </m:oMath>
                </a14:m>
                <a:r>
                  <a:rPr lang="en-US" sz="3000" dirty="0"/>
                  <a:t>  (2)</a:t>
                </a:r>
              </a:p>
              <a:p>
                <a:r>
                  <a:rPr lang="en-US" sz="3000" dirty="0"/>
                  <a:t>The starting Arrhenius parameters for DEMP were derived from the experimental recovery data by plotting the logarithm of the inverse recovery fraction versus reactor space time (reactor volume/inlet volumetric flow rate) as shown in Figure 1 for each peak reactor temperature.</a:t>
                </a:r>
              </a:p>
            </p:txBody>
          </p:sp>
        </mc:Choice>
        <mc:Fallback>
          <p:sp>
            <p:nvSpPr>
              <p:cNvPr id="6" name="Text Placeholder 5">
                <a:extLst>
                  <a:ext uri="{FF2B5EF4-FFF2-40B4-BE49-F238E27FC236}">
                    <a16:creationId xmlns:a16="http://schemas.microsoft.com/office/drawing/2014/main" id="{231C6298-FDF9-47FA-8627-A8259918CF73}"/>
                  </a:ext>
                </a:extLst>
              </p:cNvPr>
              <p:cNvSpPr>
                <a:spLocks noGrp="1" noRot="1" noChangeAspect="1" noMove="1" noResize="1" noEditPoints="1" noAdjustHandles="1" noChangeArrowheads="1" noChangeShapeType="1" noTextEdit="1"/>
              </p:cNvSpPr>
              <p:nvPr>
                <p:ph type="body" sz="quarter" idx="23"/>
              </p:nvPr>
            </p:nvSpPr>
            <p:spPr>
              <a:xfrm>
                <a:off x="14503780" y="17647649"/>
                <a:ext cx="15138020" cy="12205618"/>
              </a:xfrm>
              <a:blipFill>
                <a:blip r:embed="rId2"/>
                <a:stretch>
                  <a:fillRect l="-1530" t="-1399" r="-2013"/>
                </a:stretch>
              </a:blipFill>
            </p:spPr>
            <p:txBody>
              <a:bodyPr/>
              <a:lstStyle/>
              <a:p>
                <a:r>
                  <a:rPr lang="en-US">
                    <a:noFill/>
                  </a:rPr>
                  <a:t> </a:t>
                </a:r>
              </a:p>
            </p:txBody>
          </p:sp>
        </mc:Fallback>
      </mc:AlternateContent>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08829" y="38839957"/>
            <a:ext cx="14100434" cy="2269423"/>
          </a:xfrm>
        </p:spPr>
        <p:txBody>
          <a:bodyPr lIns="0" tIns="0" rIns="0" bIns="0"/>
          <a:lstStyle/>
          <a:p>
            <a:pPr algn="l"/>
            <a:r>
              <a:rPr lang="en-US" sz="3220" b="0" i="0" u="none" strike="noStrike" baseline="0" dirty="0"/>
              <a:t>R.S. Brokaw, “Predicting Transport Properties of Dilute Gases”, Ind. Eng. Chem. Process </a:t>
            </a:r>
            <a:r>
              <a:rPr lang="en-US" sz="3220" b="0" i="0" u="none" strike="noStrike" baseline="0" dirty="0">
                <a:latin typeface="+mn-lt"/>
              </a:rPr>
              <a:t>Des, Dev, 8, 240, 1969.</a:t>
            </a:r>
          </a:p>
          <a:p>
            <a:pPr algn="l"/>
            <a:r>
              <a:rPr lang="en-US" sz="3220" b="0" i="0" u="none" strike="noStrike" baseline="0" dirty="0"/>
              <a:t>P.A. Glaude, et.al., “Kinetic Study of the Combustion of Organophosphorus Compounds”, Proceedings of the Combustion Institute, 28, 1749-1756, 2000.</a:t>
            </a:r>
            <a:endParaRPr lang="en-US" sz="3220"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13152600" y="5570984"/>
            <a:ext cx="16231428" cy="3668976"/>
          </a:xfrm>
        </p:spPr>
        <p:txBody>
          <a:bodyPr lIns="0" tIns="0" rIns="0" bIns="0"/>
          <a:lstStyle/>
          <a:p>
            <a:pPr>
              <a:lnSpc>
                <a:spcPct val="90000"/>
              </a:lnSpc>
            </a:pPr>
            <a:r>
              <a:rPr lang="en-US" sz="5200" dirty="0"/>
              <a:t>In this work, a non-isothermal laminar flow tubular reactor is modeled to study decomposition kinetics and determination of Arrhenius parameters for the unimolecular decomposition of the chemical warfare nerve agent simulant diethyl methylphosphonate.</a:t>
            </a:r>
            <a:endParaRPr lang="en-US" dirty="0"/>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a:xfrm>
            <a:off x="1528138" y="13361428"/>
            <a:ext cx="28113661" cy="3406741"/>
          </a:xfrm>
        </p:spPr>
        <p:txBody>
          <a:bodyPr/>
          <a:lstStyle/>
          <a:p>
            <a:pPr marL="0" marR="0"/>
            <a:r>
              <a:rPr lang="en-US" sz="3000" kern="100" dirty="0">
                <a:effectLst/>
                <a:ea typeface="Aptos" panose="020B0004020202020204" pitchFamily="34" charset="0"/>
                <a:cs typeface="Times New Roman" panose="02020603050405020304" pitchFamily="18" charset="0"/>
              </a:rPr>
              <a:t>A series of decomposition tests were conducted on the chemical warfare agent simulant diethyl methylphosphonate (DEMP) using a commercially available pyrolyzer (CDS Pyroprobe® 5200) with an optional reactor accessory. Ten micrograms of DEMP were flash vaporized from an electric coil into a helium stream at 300℃ and subsequently passed through a small quartz reactor tube (3.5 mm I.D.) with an effective heated length of 12 cm. The reactor exhibited a roughly parabolic temperature profile with peak temperatures controllable from 300 to 800℃ as determined by detailed thermocouple measurements at 2-cm intervals along the length of the reactor. Reactor residence time was adjusted varying the helium flow rate (50 to 400 mL/min nominal). The gaseous effluent from the reactor was collected on a solid sorbent and the recovery fraction (M/M</a:t>
            </a:r>
            <a:r>
              <a:rPr lang="en-US" sz="3000" kern="100" baseline="-25000" dirty="0">
                <a:effectLst/>
                <a:ea typeface="Aptos" panose="020B0004020202020204" pitchFamily="34" charset="0"/>
                <a:cs typeface="Times New Roman" panose="02020603050405020304" pitchFamily="18" charset="0"/>
              </a:rPr>
              <a:t>0</a:t>
            </a:r>
            <a:r>
              <a:rPr lang="en-US" sz="3000" kern="100" dirty="0">
                <a:effectLst/>
                <a:ea typeface="Aptos" panose="020B0004020202020204" pitchFamily="34" charset="0"/>
                <a:cs typeface="Times New Roman" panose="02020603050405020304" pitchFamily="18" charset="0"/>
              </a:rPr>
              <a:t>) of the starting material (M</a:t>
            </a:r>
            <a:r>
              <a:rPr lang="en-US" sz="3000" kern="100" baseline="-25000" dirty="0">
                <a:effectLst/>
                <a:ea typeface="Aptos" panose="020B0004020202020204" pitchFamily="34" charset="0"/>
                <a:cs typeface="Times New Roman" panose="02020603050405020304" pitchFamily="18" charset="0"/>
              </a:rPr>
              <a:t>0</a:t>
            </a:r>
            <a:r>
              <a:rPr lang="en-US" sz="3000" kern="100" dirty="0">
                <a:effectLst/>
                <a:ea typeface="Aptos" panose="020B0004020202020204" pitchFamily="34" charset="0"/>
                <a:cs typeface="Times New Roman" panose="02020603050405020304" pitchFamily="18" charset="0"/>
              </a:rPr>
              <a:t>) was quantified by GC-MS. The goal of this effort was to extract the activation energy (E</a:t>
            </a:r>
            <a:r>
              <a:rPr lang="en-US" sz="3000" kern="100" baseline="-25000" dirty="0">
                <a:effectLst/>
                <a:ea typeface="Aptos" panose="020B0004020202020204" pitchFamily="34" charset="0"/>
                <a:cs typeface="Times New Roman" panose="02020603050405020304" pitchFamily="18" charset="0"/>
              </a:rPr>
              <a:t>a</a:t>
            </a:r>
            <a:r>
              <a:rPr lang="en-US" sz="3000" kern="100" dirty="0">
                <a:effectLst/>
                <a:ea typeface="Aptos" panose="020B0004020202020204" pitchFamily="34" charset="0"/>
                <a:cs typeface="Times New Roman" panose="02020603050405020304" pitchFamily="18" charset="0"/>
              </a:rPr>
              <a:t>, kcal/mol) and pre-exponential factor (A,s</a:t>
            </a:r>
            <a:r>
              <a:rPr lang="en-US" sz="3000" kern="100" baseline="30000" dirty="0">
                <a:effectLst/>
                <a:ea typeface="Aptos" panose="020B0004020202020204" pitchFamily="34" charset="0"/>
                <a:cs typeface="Times New Roman" panose="02020603050405020304" pitchFamily="18" charset="0"/>
              </a:rPr>
              <a:t>-1</a:t>
            </a:r>
            <a:r>
              <a:rPr lang="en-US" sz="3000" kern="100" dirty="0">
                <a:effectLst/>
                <a:ea typeface="Aptos" panose="020B0004020202020204" pitchFamily="34" charset="0"/>
                <a:cs typeface="Times New Roman" panose="02020603050405020304" pitchFamily="18" charset="0"/>
              </a:rPr>
              <a:t>) for the thermal decomposition of DEMP from the experimental recovery data obtained from this non-isothermal reactor with the aid of a reactor simulation developed using COMSOL Multiphysics®.</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a:xfrm>
            <a:off x="1528139" y="12433206"/>
            <a:ext cx="5362911" cy="928221"/>
          </a:xfrm>
        </p:spPr>
        <p:txBody>
          <a:bodyPr lIns="0" tIns="0" rIns="0" bIns="0"/>
          <a:lstStyle/>
          <a:p>
            <a:r>
              <a:rPr lang="en-US" dirty="0"/>
              <a:t>Introduction</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a:xfrm>
            <a:off x="14503780" y="16600971"/>
            <a:ext cx="5602227" cy="1012544"/>
          </a:xfrm>
        </p:spPr>
        <p:txBody>
          <a:bodyPr lIns="0" tIns="0" rIns="0" bIns="0"/>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252006" y="22090930"/>
            <a:ext cx="12762598" cy="808345"/>
          </a:xfrm>
        </p:spPr>
        <p:txBody>
          <a:bodyPr lIns="0" tIns="0" rIns="0" bIns="0"/>
          <a:lstStyle/>
          <a:p>
            <a:r>
              <a:rPr lang="en-US" sz="3000" dirty="0"/>
              <a:t>Figure 1. Initial kinetic (left) and Arrhenius (right) plots of DEMP experimental data.</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a:xfrm>
            <a:off x="1108829" y="23115843"/>
            <a:ext cx="2986921" cy="917971"/>
          </a:xfrm>
        </p:spPr>
        <p:txBody>
          <a:bodyPr lIns="0" tIns="0" rIns="0" bIns="0"/>
          <a:lstStyle/>
          <a:p>
            <a:r>
              <a:rPr lang="en-US" dirty="0"/>
              <a:t>Results</a:t>
            </a:r>
          </a:p>
        </p:txBody>
      </p:sp>
      <p:pic>
        <p:nvPicPr>
          <p:cNvPr id="29" name="Picture 28" descr="Logo&#10;&#10;Description automatically generated">
            <a:extLst>
              <a:ext uri="{FF2B5EF4-FFF2-40B4-BE49-F238E27FC236}">
                <a16:creationId xmlns:a16="http://schemas.microsoft.com/office/drawing/2014/main" id="{6EC69E2B-3EAD-0DCB-0A7E-B5F12FE355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48088" y="38259258"/>
            <a:ext cx="9824539" cy="2850122"/>
          </a:xfrm>
          <a:prstGeom prst="rect">
            <a:avLst/>
          </a:prstGeom>
        </p:spPr>
      </p:pic>
      <p:graphicFrame>
        <p:nvGraphicFramePr>
          <p:cNvPr id="4" name="Table 3">
            <a:extLst>
              <a:ext uri="{FF2B5EF4-FFF2-40B4-BE49-F238E27FC236}">
                <a16:creationId xmlns:a16="http://schemas.microsoft.com/office/drawing/2014/main" id="{EDB6C414-A10D-8FC3-A864-032850CEA7CC}"/>
              </a:ext>
            </a:extLst>
          </p:cNvPr>
          <p:cNvGraphicFramePr>
            <a:graphicFrameLocks noGrp="1"/>
          </p:cNvGraphicFramePr>
          <p:nvPr>
            <p:extLst>
              <p:ext uri="{D42A27DB-BD31-4B8C-83A1-F6EECF244321}">
                <p14:modId xmlns:p14="http://schemas.microsoft.com/office/powerpoint/2010/main" val="1232047529"/>
              </p:ext>
            </p:extLst>
          </p:nvPr>
        </p:nvGraphicFramePr>
        <p:xfrm>
          <a:off x="1774447" y="35000103"/>
          <a:ext cx="11846835" cy="2576011"/>
        </p:xfrm>
        <a:graphic>
          <a:graphicData uri="http://schemas.openxmlformats.org/drawingml/2006/table">
            <a:tbl>
              <a:tblPr>
                <a:tableStyleId>{5C22544A-7EE6-4342-B048-85BDC9FD1C3A}</a:tableStyleId>
              </a:tblPr>
              <a:tblGrid>
                <a:gridCol w="2036141">
                  <a:extLst>
                    <a:ext uri="{9D8B030D-6E8A-4147-A177-3AD203B41FA5}">
                      <a16:colId xmlns:a16="http://schemas.microsoft.com/office/drawing/2014/main" val="2789520333"/>
                    </a:ext>
                  </a:extLst>
                </a:gridCol>
                <a:gridCol w="1976255">
                  <a:extLst>
                    <a:ext uri="{9D8B030D-6E8A-4147-A177-3AD203B41FA5}">
                      <a16:colId xmlns:a16="http://schemas.microsoft.com/office/drawing/2014/main" val="1898148964"/>
                    </a:ext>
                  </a:extLst>
                </a:gridCol>
                <a:gridCol w="2104584">
                  <a:extLst>
                    <a:ext uri="{9D8B030D-6E8A-4147-A177-3AD203B41FA5}">
                      <a16:colId xmlns:a16="http://schemas.microsoft.com/office/drawing/2014/main" val="1523245106"/>
                    </a:ext>
                  </a:extLst>
                </a:gridCol>
                <a:gridCol w="898298">
                  <a:extLst>
                    <a:ext uri="{9D8B030D-6E8A-4147-A177-3AD203B41FA5}">
                      <a16:colId xmlns:a16="http://schemas.microsoft.com/office/drawing/2014/main" val="783963490"/>
                    </a:ext>
                  </a:extLst>
                </a:gridCol>
                <a:gridCol w="1610519">
                  <a:extLst>
                    <a:ext uri="{9D8B030D-6E8A-4147-A177-3AD203B41FA5}">
                      <a16:colId xmlns:a16="http://schemas.microsoft.com/office/drawing/2014/main" val="1211324864"/>
                    </a:ext>
                  </a:extLst>
                </a:gridCol>
                <a:gridCol w="1610519">
                  <a:extLst>
                    <a:ext uri="{9D8B030D-6E8A-4147-A177-3AD203B41FA5}">
                      <a16:colId xmlns:a16="http://schemas.microsoft.com/office/drawing/2014/main" val="868088368"/>
                    </a:ext>
                  </a:extLst>
                </a:gridCol>
                <a:gridCol w="1610519">
                  <a:extLst>
                    <a:ext uri="{9D8B030D-6E8A-4147-A177-3AD203B41FA5}">
                      <a16:colId xmlns:a16="http://schemas.microsoft.com/office/drawing/2014/main" val="2073817428"/>
                    </a:ext>
                  </a:extLst>
                </a:gridCol>
              </a:tblGrid>
              <a:tr h="539557">
                <a:tc rowSpan="3">
                  <a:txBody>
                    <a:bodyPr/>
                    <a:lstStyle/>
                    <a:p>
                      <a:pPr algn="ctr" fontAlgn="ctr"/>
                      <a:r>
                        <a:rPr lang="en-US" sz="2800" u="none" strike="noStrike" dirty="0">
                          <a:effectLst/>
                          <a:latin typeface="Calibri" panose="020F0502020204030204" pitchFamily="34" charset="0"/>
                          <a:cs typeface="Calibri" panose="020F0502020204030204" pitchFamily="34" charset="0"/>
                        </a:rPr>
                        <a:t>Source</a:t>
                      </a:r>
                      <a:endParaRPr lang="en-US" sz="2800" b="0" i="0" u="none" strike="noStrike" dirty="0">
                        <a:solidFill>
                          <a:srgbClr val="000000"/>
                        </a:solidFill>
                        <a:effectLst/>
                        <a:latin typeface="Calibri" panose="020F0502020204030204" pitchFamily="34" charset="0"/>
                        <a:cs typeface="Calibri" panose="020F0502020204030204" pitchFamily="34" charset="0"/>
                      </a:endParaRPr>
                    </a:p>
                  </a:txBody>
                  <a:tcPr marL="5698" marR="5698" marT="56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fontAlgn="ctr"/>
                      <a:r>
                        <a:rPr lang="en-US" sz="2800" u="none" strike="noStrike" dirty="0">
                          <a:effectLst/>
                          <a:latin typeface="Calibri" panose="020F0502020204030204" pitchFamily="34" charset="0"/>
                          <a:cs typeface="Calibri" panose="020F0502020204030204" pitchFamily="34" charset="0"/>
                        </a:rPr>
                        <a:t>Arrhenius Parameters</a:t>
                      </a:r>
                      <a:endParaRPr lang="en-US" sz="2800" b="0" i="0" u="none" strike="noStrike" dirty="0">
                        <a:solidFill>
                          <a:srgbClr val="000000"/>
                        </a:solidFill>
                        <a:effectLst/>
                        <a:latin typeface="Calibri" panose="020F0502020204030204" pitchFamily="34" charset="0"/>
                        <a:cs typeface="Calibri" panose="020F0502020204030204" pitchFamily="34" charset="0"/>
                      </a:endParaRPr>
                    </a:p>
                  </a:txBody>
                  <a:tcPr marL="5698" marR="5698" marT="56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4">
                  <a:txBody>
                    <a:bodyPr/>
                    <a:lstStyle/>
                    <a:p>
                      <a:pPr algn="ctr" fontAlgn="ctr"/>
                      <a:r>
                        <a:rPr lang="en-US" sz="2800" u="none" strike="noStrike" dirty="0">
                          <a:effectLst/>
                          <a:latin typeface="Calibri" panose="020F0502020204030204" pitchFamily="34" charset="0"/>
                          <a:cs typeface="Calibri" panose="020F0502020204030204" pitchFamily="34" charset="0"/>
                        </a:rPr>
                        <a:t>Reactor Temperature (°C)</a:t>
                      </a:r>
                      <a:endParaRPr lang="en-US" sz="2800" b="0" i="0" u="none" strike="noStrike" dirty="0">
                        <a:solidFill>
                          <a:srgbClr val="000000"/>
                        </a:solidFill>
                        <a:effectLst/>
                        <a:latin typeface="Calibri" panose="020F0502020204030204" pitchFamily="34" charset="0"/>
                        <a:cs typeface="Calibri" panose="020F0502020204030204" pitchFamily="34" charset="0"/>
                      </a:endParaRPr>
                    </a:p>
                  </a:txBody>
                  <a:tcPr marL="5698" marR="5698" marT="56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380567689"/>
                  </a:ext>
                </a:extLst>
              </a:tr>
              <a:tr h="432418">
                <a:tc vMerge="1">
                  <a:txBody>
                    <a:bodyPr/>
                    <a:lstStyle/>
                    <a:p>
                      <a:endParaRPr lang="en-US"/>
                    </a:p>
                  </a:txBody>
                  <a:tcPr/>
                </a:tc>
                <a:tc rowSpan="2">
                  <a:txBody>
                    <a:bodyPr/>
                    <a:lstStyle/>
                    <a:p>
                      <a:pPr algn="ctr" fontAlgn="ctr"/>
                      <a:r>
                        <a:rPr lang="en-US" sz="2800" u="none" strike="noStrike" dirty="0">
                          <a:effectLst/>
                          <a:latin typeface="Calibri" panose="020F0502020204030204" pitchFamily="34" charset="0"/>
                          <a:cs typeface="Calibri" panose="020F0502020204030204" pitchFamily="34" charset="0"/>
                        </a:rPr>
                        <a:t>E</a:t>
                      </a:r>
                      <a:r>
                        <a:rPr lang="en-US" sz="2800" u="none" strike="noStrike" baseline="-25000" dirty="0">
                          <a:effectLst/>
                          <a:latin typeface="Calibri" panose="020F0502020204030204" pitchFamily="34" charset="0"/>
                          <a:cs typeface="Calibri" panose="020F0502020204030204" pitchFamily="34" charset="0"/>
                        </a:rPr>
                        <a:t>a</a:t>
                      </a:r>
                      <a:r>
                        <a:rPr lang="en-US" sz="2800" u="none" strike="noStrike" dirty="0">
                          <a:effectLst/>
                          <a:latin typeface="Calibri" panose="020F0502020204030204" pitchFamily="34" charset="0"/>
                          <a:cs typeface="Calibri" panose="020F0502020204030204" pitchFamily="34" charset="0"/>
                        </a:rPr>
                        <a:t> (kcal/mol)</a:t>
                      </a:r>
                      <a:endParaRPr lang="en-US" sz="2800" b="0" i="0" u="none" strike="noStrike" dirty="0">
                        <a:solidFill>
                          <a:srgbClr val="000000"/>
                        </a:solidFill>
                        <a:effectLst/>
                        <a:latin typeface="Calibri" panose="020F0502020204030204" pitchFamily="34" charset="0"/>
                        <a:cs typeface="Calibri" panose="020F0502020204030204" pitchFamily="34" charset="0"/>
                      </a:endParaRPr>
                    </a:p>
                  </a:txBody>
                  <a:tcPr marL="5698" marR="5698" marT="56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en-US" sz="2800" u="none" strike="noStrike" dirty="0">
                          <a:effectLst/>
                          <a:latin typeface="Calibri" panose="020F0502020204030204" pitchFamily="34" charset="0"/>
                          <a:cs typeface="Calibri" panose="020F0502020204030204" pitchFamily="34" charset="0"/>
                        </a:rPr>
                        <a:t>A (x10</a:t>
                      </a:r>
                      <a:r>
                        <a:rPr lang="en-US" sz="2800" u="none" strike="noStrike" baseline="30000" dirty="0">
                          <a:effectLst/>
                          <a:latin typeface="Calibri" panose="020F0502020204030204" pitchFamily="34" charset="0"/>
                          <a:cs typeface="Calibri" panose="020F0502020204030204" pitchFamily="34" charset="0"/>
                        </a:rPr>
                        <a:t>13</a:t>
                      </a:r>
                      <a:r>
                        <a:rPr lang="en-US" sz="2800" u="none" strike="noStrike" dirty="0">
                          <a:effectLst/>
                          <a:latin typeface="Calibri" panose="020F0502020204030204" pitchFamily="34" charset="0"/>
                          <a:cs typeface="Calibri" panose="020F0502020204030204" pitchFamily="34" charset="0"/>
                        </a:rPr>
                        <a:t> sec</a:t>
                      </a:r>
                      <a:r>
                        <a:rPr lang="en-US" sz="2800" u="none" strike="noStrike" baseline="30000" dirty="0">
                          <a:effectLst/>
                          <a:latin typeface="Calibri" panose="020F0502020204030204" pitchFamily="34" charset="0"/>
                          <a:cs typeface="Calibri" panose="020F0502020204030204" pitchFamily="34" charset="0"/>
                        </a:rPr>
                        <a:t>-1</a:t>
                      </a:r>
                      <a:r>
                        <a:rPr lang="en-US" sz="2800" u="none" strike="noStrike" dirty="0">
                          <a:effectLst/>
                          <a:latin typeface="Calibri" panose="020F0502020204030204" pitchFamily="34" charset="0"/>
                          <a:cs typeface="Calibri" panose="020F0502020204030204" pitchFamily="34" charset="0"/>
                        </a:rPr>
                        <a:t>)</a:t>
                      </a:r>
                      <a:endParaRPr lang="en-US" sz="2800" b="0" i="0" u="none" strike="noStrike" dirty="0">
                        <a:solidFill>
                          <a:srgbClr val="000000"/>
                        </a:solidFill>
                        <a:effectLst/>
                        <a:latin typeface="Calibri" panose="020F0502020204030204" pitchFamily="34" charset="0"/>
                        <a:cs typeface="Calibri" panose="020F0502020204030204" pitchFamily="34" charset="0"/>
                      </a:endParaRPr>
                    </a:p>
                  </a:txBody>
                  <a:tcPr marL="5698" marR="5698" marT="56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800" u="none" strike="noStrike" dirty="0">
                          <a:effectLst/>
                          <a:latin typeface="Calibri" panose="020F0502020204030204" pitchFamily="34" charset="0"/>
                          <a:cs typeface="Calibri" panose="020F0502020204030204" pitchFamily="34" charset="0"/>
                        </a:rPr>
                        <a:t>500</a:t>
                      </a:r>
                      <a:endParaRPr lang="en-US" sz="2800" b="0" i="0" u="none" strike="noStrike" dirty="0">
                        <a:solidFill>
                          <a:srgbClr val="000000"/>
                        </a:solidFill>
                        <a:effectLst/>
                        <a:latin typeface="Calibri" panose="020F0502020204030204" pitchFamily="34" charset="0"/>
                        <a:cs typeface="Calibri" panose="020F0502020204030204" pitchFamily="34" charset="0"/>
                      </a:endParaRPr>
                    </a:p>
                  </a:txBody>
                  <a:tcPr marL="5698" marR="5698" marT="56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800" u="none" strike="noStrike" dirty="0">
                          <a:effectLst/>
                          <a:latin typeface="Calibri" panose="020F0502020204030204" pitchFamily="34" charset="0"/>
                          <a:cs typeface="Calibri" panose="020F0502020204030204" pitchFamily="34" charset="0"/>
                        </a:rPr>
                        <a:t>550</a:t>
                      </a:r>
                      <a:endParaRPr lang="en-US" sz="2800" b="0" i="0" u="none" strike="noStrike" dirty="0">
                        <a:solidFill>
                          <a:srgbClr val="000000"/>
                        </a:solidFill>
                        <a:effectLst/>
                        <a:latin typeface="Calibri" panose="020F0502020204030204" pitchFamily="34" charset="0"/>
                        <a:cs typeface="Calibri" panose="020F0502020204030204" pitchFamily="34" charset="0"/>
                      </a:endParaRPr>
                    </a:p>
                  </a:txBody>
                  <a:tcPr marL="5698" marR="5698" marT="56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800" u="none" strike="noStrike" dirty="0">
                          <a:effectLst/>
                          <a:latin typeface="Calibri" panose="020F0502020204030204" pitchFamily="34" charset="0"/>
                          <a:cs typeface="Calibri" panose="020F0502020204030204" pitchFamily="34" charset="0"/>
                        </a:rPr>
                        <a:t>575</a:t>
                      </a:r>
                      <a:endParaRPr lang="en-US" sz="2800" b="0" i="0" u="none" strike="noStrike" dirty="0">
                        <a:solidFill>
                          <a:srgbClr val="000000"/>
                        </a:solidFill>
                        <a:effectLst/>
                        <a:latin typeface="Calibri" panose="020F0502020204030204" pitchFamily="34" charset="0"/>
                        <a:cs typeface="Calibri" panose="020F0502020204030204" pitchFamily="34" charset="0"/>
                      </a:endParaRPr>
                    </a:p>
                  </a:txBody>
                  <a:tcPr marL="5698" marR="5698" marT="56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800" u="none" strike="noStrike" dirty="0">
                          <a:effectLst/>
                          <a:latin typeface="Calibri" panose="020F0502020204030204" pitchFamily="34" charset="0"/>
                          <a:cs typeface="Calibri" panose="020F0502020204030204" pitchFamily="34" charset="0"/>
                        </a:rPr>
                        <a:t>600</a:t>
                      </a:r>
                      <a:endParaRPr lang="en-US" sz="2800" b="0" i="0" u="none" strike="noStrike" dirty="0">
                        <a:solidFill>
                          <a:srgbClr val="000000"/>
                        </a:solidFill>
                        <a:effectLst/>
                        <a:latin typeface="Calibri" panose="020F0502020204030204" pitchFamily="34" charset="0"/>
                        <a:cs typeface="Calibri" panose="020F0502020204030204" pitchFamily="34" charset="0"/>
                      </a:endParaRPr>
                    </a:p>
                  </a:txBody>
                  <a:tcPr marL="5698" marR="5698" marT="56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3800504"/>
                  </a:ext>
                </a:extLst>
              </a:tr>
              <a:tr h="432418">
                <a:tc vMerge="1">
                  <a:txBody>
                    <a:bodyPr/>
                    <a:lstStyle/>
                    <a:p>
                      <a:endParaRPr lang="en-US"/>
                    </a:p>
                  </a:txBody>
                  <a:tcPr/>
                </a:tc>
                <a:tc vMerge="1">
                  <a:txBody>
                    <a:bodyPr/>
                    <a:lstStyle/>
                    <a:p>
                      <a:endParaRPr lang="en-US"/>
                    </a:p>
                  </a:txBody>
                  <a:tcPr/>
                </a:tc>
                <a:tc vMerge="1">
                  <a:txBody>
                    <a:bodyPr/>
                    <a:lstStyle/>
                    <a:p>
                      <a:endParaRPr lang="en-US"/>
                    </a:p>
                  </a:txBody>
                  <a:tcPr/>
                </a:tc>
                <a:tc gridSpan="4">
                  <a:txBody>
                    <a:bodyPr/>
                    <a:lstStyle/>
                    <a:p>
                      <a:pPr algn="ctr" fontAlgn="ctr"/>
                      <a:r>
                        <a:rPr lang="en-US" sz="2800" u="none" strike="noStrike" dirty="0">
                          <a:effectLst/>
                          <a:latin typeface="Calibri" panose="020F0502020204030204" pitchFamily="34" charset="0"/>
                          <a:cs typeface="Calibri" panose="020F0502020204030204" pitchFamily="34" charset="0"/>
                        </a:rPr>
                        <a:t>Rate Constant (s</a:t>
                      </a:r>
                      <a:r>
                        <a:rPr lang="en-US" sz="2800" u="none" strike="noStrike" baseline="30000" dirty="0">
                          <a:effectLst/>
                          <a:latin typeface="Calibri" panose="020F0502020204030204" pitchFamily="34" charset="0"/>
                          <a:cs typeface="Calibri" panose="020F0502020204030204" pitchFamily="34" charset="0"/>
                        </a:rPr>
                        <a:t>-1</a:t>
                      </a:r>
                      <a:r>
                        <a:rPr lang="en-US" sz="2800" u="none" strike="noStrike" dirty="0">
                          <a:effectLst/>
                          <a:latin typeface="Calibri" panose="020F0502020204030204" pitchFamily="34" charset="0"/>
                          <a:cs typeface="Calibri" panose="020F0502020204030204" pitchFamily="34" charset="0"/>
                        </a:rPr>
                        <a:t>)</a:t>
                      </a:r>
                      <a:endParaRPr lang="en-US" sz="2800" b="0" i="0" u="none" strike="noStrike" dirty="0">
                        <a:solidFill>
                          <a:srgbClr val="000000"/>
                        </a:solidFill>
                        <a:effectLst/>
                        <a:latin typeface="Calibri" panose="020F0502020204030204" pitchFamily="34" charset="0"/>
                        <a:cs typeface="Calibri" panose="020F0502020204030204" pitchFamily="34" charset="0"/>
                      </a:endParaRPr>
                    </a:p>
                  </a:txBody>
                  <a:tcPr marL="5698" marR="5698" marT="56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191728194"/>
                  </a:ext>
                </a:extLst>
              </a:tr>
              <a:tr h="585809">
                <a:tc>
                  <a:txBody>
                    <a:bodyPr/>
                    <a:lstStyle/>
                    <a:p>
                      <a:pPr algn="ctr" fontAlgn="ctr"/>
                      <a:r>
                        <a:rPr lang="en-US" sz="2800" u="none" strike="noStrike" dirty="0">
                          <a:effectLst/>
                          <a:latin typeface="Calibri" panose="020F0502020204030204" pitchFamily="34" charset="0"/>
                          <a:cs typeface="Calibri" panose="020F0502020204030204" pitchFamily="34" charset="0"/>
                        </a:rPr>
                        <a:t>COMSOL</a:t>
                      </a:r>
                      <a:endParaRPr lang="en-US" sz="2800" b="0" i="0" u="none" strike="noStrike" dirty="0">
                        <a:solidFill>
                          <a:srgbClr val="000000"/>
                        </a:solidFill>
                        <a:effectLst/>
                        <a:latin typeface="Calibri" panose="020F0502020204030204" pitchFamily="34" charset="0"/>
                        <a:cs typeface="Calibri" panose="020F0502020204030204" pitchFamily="34" charset="0"/>
                      </a:endParaRPr>
                    </a:p>
                  </a:txBody>
                  <a:tcPr marL="5698" marR="5698" marT="56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800" u="none" strike="noStrike" dirty="0">
                          <a:effectLst/>
                          <a:latin typeface="Calibri" panose="020F0502020204030204" pitchFamily="34" charset="0"/>
                          <a:cs typeface="Calibri" panose="020F0502020204030204" pitchFamily="34" charset="0"/>
                        </a:rPr>
                        <a:t>43.5 - 43.9</a:t>
                      </a:r>
                      <a:endParaRPr lang="en-US" sz="2800" b="0" i="0" u="none" strike="noStrike" dirty="0">
                        <a:solidFill>
                          <a:srgbClr val="000000"/>
                        </a:solidFill>
                        <a:effectLst/>
                        <a:latin typeface="Calibri" panose="020F0502020204030204" pitchFamily="34" charset="0"/>
                        <a:cs typeface="Calibri" panose="020F0502020204030204" pitchFamily="34" charset="0"/>
                      </a:endParaRPr>
                    </a:p>
                  </a:txBody>
                  <a:tcPr marL="5698" marR="5698" marT="56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2800" u="none" strike="noStrike" dirty="0">
                          <a:effectLst/>
                          <a:latin typeface="Calibri" panose="020F0502020204030204" pitchFamily="34" charset="0"/>
                          <a:cs typeface="Calibri" panose="020F0502020204030204" pitchFamily="34" charset="0"/>
                        </a:rPr>
                        <a:t>0.63 - 0.81</a:t>
                      </a:r>
                      <a:endParaRPr lang="en-US" sz="2800" b="0" i="0" u="none" strike="noStrike" dirty="0">
                        <a:solidFill>
                          <a:srgbClr val="000000"/>
                        </a:solidFill>
                        <a:effectLst/>
                        <a:latin typeface="Calibri" panose="020F0502020204030204" pitchFamily="34" charset="0"/>
                        <a:cs typeface="Calibri" panose="020F0502020204030204" pitchFamily="34" charset="0"/>
                      </a:endParaRPr>
                    </a:p>
                  </a:txBody>
                  <a:tcPr marL="5698" marR="5698" marT="56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800" u="none" strike="noStrike" dirty="0">
                          <a:effectLst/>
                          <a:latin typeface="Calibri" panose="020F0502020204030204" pitchFamily="34" charset="0"/>
                          <a:cs typeface="Calibri" panose="020F0502020204030204" pitchFamily="34" charset="0"/>
                        </a:rPr>
                        <a:t>3.1</a:t>
                      </a:r>
                      <a:endParaRPr lang="en-US" sz="2800" b="0" i="0" u="none" strike="noStrike" dirty="0">
                        <a:solidFill>
                          <a:srgbClr val="000000"/>
                        </a:solidFill>
                        <a:effectLst/>
                        <a:latin typeface="Calibri" panose="020F0502020204030204" pitchFamily="34" charset="0"/>
                        <a:cs typeface="Calibri" panose="020F0502020204030204" pitchFamily="34" charset="0"/>
                      </a:endParaRPr>
                    </a:p>
                  </a:txBody>
                  <a:tcPr marL="5698" marR="5698" marT="56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800" u="none" strike="noStrike" dirty="0">
                          <a:effectLst/>
                          <a:latin typeface="Calibri" panose="020F0502020204030204" pitchFamily="34" charset="0"/>
                          <a:cs typeface="Calibri" panose="020F0502020204030204" pitchFamily="34" charset="0"/>
                        </a:rPr>
                        <a:t>17.5 - 17.7</a:t>
                      </a:r>
                      <a:endParaRPr lang="en-US" sz="2800" b="0" i="0" u="none" strike="noStrike" dirty="0">
                        <a:solidFill>
                          <a:srgbClr val="000000"/>
                        </a:solidFill>
                        <a:effectLst/>
                        <a:latin typeface="Calibri" panose="020F0502020204030204" pitchFamily="34" charset="0"/>
                        <a:cs typeface="Calibri" panose="020F0502020204030204" pitchFamily="34" charset="0"/>
                      </a:endParaRPr>
                    </a:p>
                  </a:txBody>
                  <a:tcPr marL="5698" marR="5698" marT="56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800" u="none" strike="noStrike" dirty="0">
                          <a:effectLst/>
                          <a:latin typeface="Calibri" panose="020F0502020204030204" pitchFamily="34" charset="0"/>
                          <a:cs typeface="Calibri" panose="020F0502020204030204" pitchFamily="34" charset="0"/>
                        </a:rPr>
                        <a:t>38.2 - 39.0</a:t>
                      </a:r>
                      <a:endParaRPr lang="en-US" sz="2800" b="0" i="0" u="none" strike="noStrike" dirty="0">
                        <a:solidFill>
                          <a:srgbClr val="000000"/>
                        </a:solidFill>
                        <a:effectLst/>
                        <a:latin typeface="Calibri" panose="020F0502020204030204" pitchFamily="34" charset="0"/>
                        <a:cs typeface="Calibri" panose="020F0502020204030204" pitchFamily="34" charset="0"/>
                      </a:endParaRPr>
                    </a:p>
                  </a:txBody>
                  <a:tcPr marL="5698" marR="5698" marT="56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800" u="none" strike="noStrike" dirty="0">
                          <a:effectLst/>
                          <a:latin typeface="Calibri" panose="020F0502020204030204" pitchFamily="34" charset="0"/>
                          <a:cs typeface="Calibri" panose="020F0502020204030204" pitchFamily="34" charset="0"/>
                        </a:rPr>
                        <a:t>80.1 - 82.2</a:t>
                      </a:r>
                      <a:endParaRPr lang="en-US" sz="2800" b="0" i="0" u="none" strike="noStrike" dirty="0">
                        <a:solidFill>
                          <a:srgbClr val="000000"/>
                        </a:solidFill>
                        <a:effectLst/>
                        <a:latin typeface="Calibri" panose="020F0502020204030204" pitchFamily="34" charset="0"/>
                        <a:cs typeface="Calibri" panose="020F0502020204030204" pitchFamily="34" charset="0"/>
                      </a:endParaRPr>
                    </a:p>
                  </a:txBody>
                  <a:tcPr marL="5698" marR="5698" marT="56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98083244"/>
                  </a:ext>
                </a:extLst>
              </a:tr>
              <a:tr h="585809">
                <a:tc>
                  <a:txBody>
                    <a:bodyPr/>
                    <a:lstStyle/>
                    <a:p>
                      <a:pPr algn="ctr" fontAlgn="ctr"/>
                      <a:r>
                        <a:rPr lang="en-US" sz="2800" u="none" strike="noStrike" dirty="0">
                          <a:effectLst/>
                          <a:latin typeface="Calibri" panose="020F0502020204030204" pitchFamily="34" charset="0"/>
                          <a:cs typeface="Calibri" panose="020F0502020204030204" pitchFamily="34" charset="0"/>
                        </a:rPr>
                        <a:t>Glaude</a:t>
                      </a:r>
                      <a:endParaRPr lang="en-US" sz="2800" b="0" i="0" u="none" strike="noStrike" dirty="0">
                        <a:solidFill>
                          <a:srgbClr val="000000"/>
                        </a:solidFill>
                        <a:effectLst/>
                        <a:latin typeface="Calibri" panose="020F0502020204030204" pitchFamily="34" charset="0"/>
                        <a:cs typeface="Calibri" panose="020F0502020204030204" pitchFamily="34" charset="0"/>
                      </a:endParaRPr>
                    </a:p>
                  </a:txBody>
                  <a:tcPr marL="5698" marR="5698" marT="56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800" u="none" strike="noStrike" dirty="0">
                          <a:effectLst/>
                          <a:latin typeface="Calibri" panose="020F0502020204030204" pitchFamily="34" charset="0"/>
                          <a:cs typeface="Calibri" panose="020F0502020204030204" pitchFamily="34" charset="0"/>
                        </a:rPr>
                        <a:t>45.3</a:t>
                      </a:r>
                      <a:endParaRPr lang="en-US" sz="2800" b="0" i="0" u="none" strike="noStrike" dirty="0">
                        <a:solidFill>
                          <a:srgbClr val="000000"/>
                        </a:solidFill>
                        <a:effectLst/>
                        <a:latin typeface="Calibri" panose="020F0502020204030204" pitchFamily="34" charset="0"/>
                        <a:cs typeface="Calibri" panose="020F0502020204030204" pitchFamily="34" charset="0"/>
                      </a:endParaRPr>
                    </a:p>
                  </a:txBody>
                  <a:tcPr marL="5698" marR="5698" marT="56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800" u="none" strike="noStrike" dirty="0">
                          <a:effectLst/>
                          <a:latin typeface="Calibri" panose="020F0502020204030204" pitchFamily="34" charset="0"/>
                          <a:cs typeface="Calibri" panose="020F0502020204030204" pitchFamily="34" charset="0"/>
                        </a:rPr>
                        <a:t>1.0</a:t>
                      </a:r>
                      <a:endParaRPr lang="en-US" sz="2800" b="0" i="0" u="none" strike="noStrike" dirty="0">
                        <a:solidFill>
                          <a:srgbClr val="000000"/>
                        </a:solidFill>
                        <a:effectLst/>
                        <a:latin typeface="Calibri" panose="020F0502020204030204" pitchFamily="34" charset="0"/>
                        <a:cs typeface="Calibri" panose="020F0502020204030204" pitchFamily="34" charset="0"/>
                      </a:endParaRPr>
                    </a:p>
                  </a:txBody>
                  <a:tcPr marL="5698" marR="5698" marT="56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800" u="none" strike="noStrike" dirty="0">
                          <a:effectLst/>
                          <a:latin typeface="Calibri" panose="020F0502020204030204" pitchFamily="34" charset="0"/>
                          <a:cs typeface="Calibri" panose="020F0502020204030204" pitchFamily="34" charset="0"/>
                        </a:rPr>
                        <a:t>1.6</a:t>
                      </a:r>
                      <a:endParaRPr lang="en-US" sz="2800" b="0" i="0" u="none" strike="noStrike" dirty="0">
                        <a:solidFill>
                          <a:srgbClr val="000000"/>
                        </a:solidFill>
                        <a:effectLst/>
                        <a:latin typeface="Calibri" panose="020F0502020204030204" pitchFamily="34" charset="0"/>
                        <a:cs typeface="Calibri" panose="020F0502020204030204" pitchFamily="34" charset="0"/>
                      </a:endParaRPr>
                    </a:p>
                  </a:txBody>
                  <a:tcPr marL="5698" marR="5698" marT="56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800" u="none" strike="noStrike" dirty="0">
                          <a:effectLst/>
                          <a:latin typeface="Calibri" panose="020F0502020204030204" pitchFamily="34" charset="0"/>
                          <a:cs typeface="Calibri" panose="020F0502020204030204" pitchFamily="34" charset="0"/>
                        </a:rPr>
                        <a:t>9.4</a:t>
                      </a:r>
                      <a:endParaRPr lang="en-US" sz="2800" b="0" i="0" u="none" strike="noStrike" dirty="0">
                        <a:solidFill>
                          <a:srgbClr val="000000"/>
                        </a:solidFill>
                        <a:effectLst/>
                        <a:latin typeface="Calibri" panose="020F0502020204030204" pitchFamily="34" charset="0"/>
                        <a:cs typeface="Calibri" panose="020F0502020204030204" pitchFamily="34" charset="0"/>
                      </a:endParaRPr>
                    </a:p>
                  </a:txBody>
                  <a:tcPr marL="5698" marR="5698" marT="56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800" u="none" strike="noStrike" dirty="0">
                          <a:effectLst/>
                          <a:latin typeface="Calibri" panose="020F0502020204030204" pitchFamily="34" charset="0"/>
                          <a:cs typeface="Calibri" panose="020F0502020204030204" pitchFamily="34" charset="0"/>
                        </a:rPr>
                        <a:t>21.3</a:t>
                      </a:r>
                      <a:endParaRPr lang="en-US" sz="2800" b="0" i="0" u="none" strike="noStrike" dirty="0">
                        <a:solidFill>
                          <a:srgbClr val="000000"/>
                        </a:solidFill>
                        <a:effectLst/>
                        <a:latin typeface="Calibri" panose="020F0502020204030204" pitchFamily="34" charset="0"/>
                        <a:cs typeface="Calibri" panose="020F0502020204030204" pitchFamily="34" charset="0"/>
                      </a:endParaRPr>
                    </a:p>
                  </a:txBody>
                  <a:tcPr marL="5698" marR="5698" marT="56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800" u="none" strike="noStrike" dirty="0">
                          <a:effectLst/>
                          <a:latin typeface="Calibri" panose="020F0502020204030204" pitchFamily="34" charset="0"/>
                          <a:cs typeface="Calibri" panose="020F0502020204030204" pitchFamily="34" charset="0"/>
                        </a:rPr>
                        <a:t>45.9</a:t>
                      </a:r>
                      <a:endParaRPr lang="en-US" sz="2800" b="0" i="0" u="none" strike="noStrike" dirty="0">
                        <a:solidFill>
                          <a:srgbClr val="000000"/>
                        </a:solidFill>
                        <a:effectLst/>
                        <a:latin typeface="Calibri" panose="020F0502020204030204" pitchFamily="34" charset="0"/>
                        <a:cs typeface="Calibri" panose="020F0502020204030204" pitchFamily="34" charset="0"/>
                      </a:endParaRPr>
                    </a:p>
                  </a:txBody>
                  <a:tcPr marL="5698" marR="5698" marT="56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69264074"/>
                  </a:ext>
                </a:extLst>
              </a:tr>
            </a:tbl>
          </a:graphicData>
        </a:graphic>
      </p:graphicFrame>
      <p:pic>
        <p:nvPicPr>
          <p:cNvPr id="33" name="Picture Placeholder 18">
            <a:extLst>
              <a:ext uri="{FF2B5EF4-FFF2-40B4-BE49-F238E27FC236}">
                <a16:creationId xmlns:a16="http://schemas.microsoft.com/office/drawing/2014/main" id="{7AC3CF09-3430-4149-27DF-1E80A09FA38E}"/>
              </a:ext>
            </a:extLst>
          </p:cNvPr>
          <p:cNvPicPr>
            <a:picLocks noGrp="1" noChangeAspect="1"/>
          </p:cNvPicPr>
          <p:nvPr>
            <p:ph type="pic" sz="quarter" idx="11"/>
          </p:nvPr>
        </p:nvPicPr>
        <p:blipFill>
          <a:blip r:embed="rId4"/>
          <a:srcRect t="5470" b="5470"/>
          <a:stretch>
            <a:fillRect/>
          </a:stretch>
        </p:blipFill>
        <p:spPr>
          <a:xfrm>
            <a:off x="1111250" y="1038225"/>
            <a:ext cx="11315700" cy="10896600"/>
          </a:xfrm>
          <a:prstGeom prst="rect">
            <a:avLst/>
          </a:prstGeom>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5483755" y="36504656"/>
            <a:ext cx="13178070" cy="947198"/>
          </a:xfrm>
        </p:spPr>
        <p:txBody>
          <a:bodyPr lIns="0" tIns="0" rIns="0" bIns="0"/>
          <a:lstStyle/>
          <a:p>
            <a:r>
              <a:rPr lang="en-US" sz="3000" dirty="0"/>
              <a:t>Figure 2. Performance of the LM optimization solver (top) with starting Arrhenius parameter values below (left) and above (right) the optimum values.</a:t>
            </a:r>
          </a:p>
        </p:txBody>
      </p:sp>
      <p:grpSp>
        <p:nvGrpSpPr>
          <p:cNvPr id="16" name="Group 15">
            <a:extLst>
              <a:ext uri="{FF2B5EF4-FFF2-40B4-BE49-F238E27FC236}">
                <a16:creationId xmlns:a16="http://schemas.microsoft.com/office/drawing/2014/main" id="{B6DC3410-69C4-5BFC-8856-F6B0DD8A1945}"/>
              </a:ext>
            </a:extLst>
          </p:cNvPr>
          <p:cNvGrpSpPr/>
          <p:nvPr/>
        </p:nvGrpSpPr>
        <p:grpSpPr>
          <a:xfrm>
            <a:off x="16582955" y="30011916"/>
            <a:ext cx="10898892" cy="6077220"/>
            <a:chOff x="16582955" y="30011916"/>
            <a:chExt cx="10898892" cy="6077220"/>
          </a:xfrm>
        </p:grpSpPr>
        <p:pic>
          <p:nvPicPr>
            <p:cNvPr id="13" name="Picture 12" descr="Diagram&#10;&#10;Description automatically generated">
              <a:extLst>
                <a:ext uri="{FF2B5EF4-FFF2-40B4-BE49-F238E27FC236}">
                  <a16:creationId xmlns:a16="http://schemas.microsoft.com/office/drawing/2014/main" id="{110661CA-B66D-39EC-11D2-B28C69FBC669}"/>
                </a:ext>
              </a:extLst>
            </p:cNvPr>
            <p:cNvPicPr>
              <a:picLocks noChangeAspect="1"/>
            </p:cNvPicPr>
            <p:nvPr/>
          </p:nvPicPr>
          <p:blipFill>
            <a:blip r:embed="rId5"/>
            <a:stretch>
              <a:fillRect/>
            </a:stretch>
          </p:blipFill>
          <p:spPr>
            <a:xfrm>
              <a:off x="22086887" y="30011916"/>
              <a:ext cx="5394960" cy="6077220"/>
            </a:xfrm>
            <a:prstGeom prst="rect">
              <a:avLst/>
            </a:prstGeom>
          </p:spPr>
        </p:pic>
        <p:pic>
          <p:nvPicPr>
            <p:cNvPr id="11" name="Picture 10" descr="Chart, line chart&#10;&#10;Description automatically generated">
              <a:extLst>
                <a:ext uri="{FF2B5EF4-FFF2-40B4-BE49-F238E27FC236}">
                  <a16:creationId xmlns:a16="http://schemas.microsoft.com/office/drawing/2014/main" id="{36B5FC3E-EF6F-6218-2044-53F268A31A24}"/>
                </a:ext>
              </a:extLst>
            </p:cNvPr>
            <p:cNvPicPr>
              <a:picLocks noChangeAspect="1"/>
            </p:cNvPicPr>
            <p:nvPr/>
          </p:nvPicPr>
          <p:blipFill>
            <a:blip r:embed="rId6"/>
            <a:stretch>
              <a:fillRect/>
            </a:stretch>
          </p:blipFill>
          <p:spPr>
            <a:xfrm>
              <a:off x="16582955" y="30011916"/>
              <a:ext cx="5458968" cy="6077220"/>
            </a:xfrm>
            <a:prstGeom prst="rect">
              <a:avLst/>
            </a:prstGeom>
          </p:spPr>
        </p:pic>
        <p:sp>
          <p:nvSpPr>
            <p:cNvPr id="42" name="TextBox 41">
              <a:extLst>
                <a:ext uri="{FF2B5EF4-FFF2-40B4-BE49-F238E27FC236}">
                  <a16:creationId xmlns:a16="http://schemas.microsoft.com/office/drawing/2014/main" id="{8013530E-9FA7-442A-0620-8CB767DEA9A6}"/>
                </a:ext>
              </a:extLst>
            </p:cNvPr>
            <p:cNvSpPr txBox="1"/>
            <p:nvPr/>
          </p:nvSpPr>
          <p:spPr>
            <a:xfrm>
              <a:off x="19391437" y="31312008"/>
              <a:ext cx="1429140"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A_factor</a:t>
              </a:r>
            </a:p>
          </p:txBody>
        </p:sp>
        <p:sp>
          <p:nvSpPr>
            <p:cNvPr id="43" name="TextBox 42">
              <a:extLst>
                <a:ext uri="{FF2B5EF4-FFF2-40B4-BE49-F238E27FC236}">
                  <a16:creationId xmlns:a16="http://schemas.microsoft.com/office/drawing/2014/main" id="{FD744C30-D168-7FD6-96A1-7C40E9E68793}"/>
                </a:ext>
              </a:extLst>
            </p:cNvPr>
            <p:cNvSpPr txBox="1"/>
            <p:nvPr/>
          </p:nvSpPr>
          <p:spPr>
            <a:xfrm>
              <a:off x="23225379" y="34630657"/>
              <a:ext cx="1558988"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A_factor</a:t>
              </a:r>
            </a:p>
          </p:txBody>
        </p:sp>
        <p:sp>
          <p:nvSpPr>
            <p:cNvPr id="44" name="TextBox 43">
              <a:extLst>
                <a:ext uri="{FF2B5EF4-FFF2-40B4-BE49-F238E27FC236}">
                  <a16:creationId xmlns:a16="http://schemas.microsoft.com/office/drawing/2014/main" id="{1A5442BA-FC7B-2BC4-2C69-FBA42E3F8B25}"/>
                </a:ext>
              </a:extLst>
            </p:cNvPr>
            <p:cNvSpPr txBox="1"/>
            <p:nvPr/>
          </p:nvSpPr>
          <p:spPr>
            <a:xfrm>
              <a:off x="19921408" y="34906064"/>
              <a:ext cx="1569971"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E</a:t>
              </a:r>
              <a:r>
                <a:rPr lang="en-US" sz="2800" baseline="-25000" dirty="0">
                  <a:latin typeface="Calibri" panose="020F0502020204030204" pitchFamily="34" charset="0"/>
                  <a:cs typeface="Calibri" panose="020F0502020204030204" pitchFamily="34" charset="0"/>
                </a:rPr>
                <a:t>a</a:t>
              </a:r>
              <a:r>
                <a:rPr lang="en-US" sz="2800" dirty="0">
                  <a:latin typeface="Calibri" panose="020F0502020204030204" pitchFamily="34" charset="0"/>
                  <a:cs typeface="Calibri" panose="020F0502020204030204" pitchFamily="34" charset="0"/>
                </a:rPr>
                <a:t>_factor</a:t>
              </a:r>
            </a:p>
          </p:txBody>
        </p:sp>
        <p:sp>
          <p:nvSpPr>
            <p:cNvPr id="45" name="TextBox 44">
              <a:extLst>
                <a:ext uri="{FF2B5EF4-FFF2-40B4-BE49-F238E27FC236}">
                  <a16:creationId xmlns:a16="http://schemas.microsoft.com/office/drawing/2014/main" id="{F4256DCC-2CB9-DCED-2423-B4C9EF7434B0}"/>
                </a:ext>
              </a:extLst>
            </p:cNvPr>
            <p:cNvSpPr txBox="1"/>
            <p:nvPr/>
          </p:nvSpPr>
          <p:spPr>
            <a:xfrm>
              <a:off x="24850405" y="31050398"/>
              <a:ext cx="1504911"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E</a:t>
              </a:r>
              <a:r>
                <a:rPr lang="en-US" sz="2800" baseline="-25000" dirty="0">
                  <a:latin typeface="Calibri" panose="020F0502020204030204" pitchFamily="34" charset="0"/>
                  <a:cs typeface="Calibri" panose="020F0502020204030204" pitchFamily="34" charset="0"/>
                </a:rPr>
                <a:t>a</a:t>
              </a:r>
              <a:r>
                <a:rPr lang="en-US" sz="2800" dirty="0">
                  <a:latin typeface="Calibri" panose="020F0502020204030204" pitchFamily="34" charset="0"/>
                  <a:cs typeface="Calibri" panose="020F0502020204030204" pitchFamily="34" charset="0"/>
                </a:rPr>
                <a:t>_factor</a:t>
              </a:r>
            </a:p>
          </p:txBody>
        </p:sp>
      </p:grpSp>
      <p:grpSp>
        <p:nvGrpSpPr>
          <p:cNvPr id="20" name="Group 19">
            <a:extLst>
              <a:ext uri="{FF2B5EF4-FFF2-40B4-BE49-F238E27FC236}">
                <a16:creationId xmlns:a16="http://schemas.microsoft.com/office/drawing/2014/main" id="{06D78441-1943-8293-3786-4947FAB90335}"/>
              </a:ext>
            </a:extLst>
          </p:cNvPr>
          <p:cNvGrpSpPr/>
          <p:nvPr/>
        </p:nvGrpSpPr>
        <p:grpSpPr>
          <a:xfrm>
            <a:off x="1611052" y="16972112"/>
            <a:ext cx="12044507" cy="4935620"/>
            <a:chOff x="87793" y="1275195"/>
            <a:chExt cx="12044507" cy="4935620"/>
          </a:xfrm>
        </p:grpSpPr>
        <p:grpSp>
          <p:nvGrpSpPr>
            <p:cNvPr id="21" name="Group 20">
              <a:extLst>
                <a:ext uri="{FF2B5EF4-FFF2-40B4-BE49-F238E27FC236}">
                  <a16:creationId xmlns:a16="http://schemas.microsoft.com/office/drawing/2014/main" id="{537A313F-4FE8-503A-29B7-85BEE823A884}"/>
                </a:ext>
              </a:extLst>
            </p:cNvPr>
            <p:cNvGrpSpPr/>
            <p:nvPr/>
          </p:nvGrpSpPr>
          <p:grpSpPr>
            <a:xfrm>
              <a:off x="87793" y="1295938"/>
              <a:ext cx="6086763" cy="4914877"/>
              <a:chOff x="87793" y="1295938"/>
              <a:chExt cx="6086763" cy="4914877"/>
            </a:xfrm>
          </p:grpSpPr>
          <p:pic>
            <p:nvPicPr>
              <p:cNvPr id="25" name="Picture 24">
                <a:extLst>
                  <a:ext uri="{FF2B5EF4-FFF2-40B4-BE49-F238E27FC236}">
                    <a16:creationId xmlns:a16="http://schemas.microsoft.com/office/drawing/2014/main" id="{0B12E225-71F0-8900-503F-897996963CDB}"/>
                  </a:ext>
                </a:extLst>
              </p:cNvPr>
              <p:cNvPicPr>
                <a:picLocks noChangeAspect="1"/>
              </p:cNvPicPr>
              <p:nvPr/>
            </p:nvPicPr>
            <p:blipFill>
              <a:blip r:embed="rId7"/>
              <a:stretch>
                <a:fillRect/>
              </a:stretch>
            </p:blipFill>
            <p:spPr>
              <a:xfrm>
                <a:off x="87793" y="1295938"/>
                <a:ext cx="6086763" cy="4914877"/>
              </a:xfrm>
              <a:prstGeom prst="rect">
                <a:avLst/>
              </a:prstGeom>
            </p:spPr>
          </p:pic>
          <p:sp>
            <p:nvSpPr>
              <p:cNvPr id="26" name="TextBox 25">
                <a:extLst>
                  <a:ext uri="{FF2B5EF4-FFF2-40B4-BE49-F238E27FC236}">
                    <a16:creationId xmlns:a16="http://schemas.microsoft.com/office/drawing/2014/main" id="{9885ED92-A3C9-0B02-F63A-823DBE74E063}"/>
                  </a:ext>
                </a:extLst>
              </p:cNvPr>
              <p:cNvSpPr txBox="1"/>
              <p:nvPr/>
            </p:nvSpPr>
            <p:spPr>
              <a:xfrm>
                <a:off x="4216743" y="4349089"/>
                <a:ext cx="1360601" cy="615553"/>
              </a:xfrm>
              <a:prstGeom prst="rect">
                <a:avLst/>
              </a:prstGeom>
              <a:noFill/>
            </p:spPr>
            <p:txBody>
              <a:bodyPr wrap="square" lIns="0" tIns="0" rIns="0" bIns="0" rtlCol="0">
                <a:spAutoFit/>
              </a:bodyPr>
              <a:lstStyle/>
              <a:p>
                <a:r>
                  <a:rPr lang="en-US" sz="2000" dirty="0">
                    <a:latin typeface="Calibri" panose="020F0502020204030204" pitchFamily="34" charset="0"/>
                    <a:cs typeface="Calibri" panose="020F0502020204030204" pitchFamily="34" charset="0"/>
                  </a:rPr>
                  <a:t>492</a:t>
                </a:r>
                <a:r>
                  <a:rPr lang="en-US" sz="2000" baseline="30000" dirty="0">
                    <a:latin typeface="Calibri" panose="020F0502020204030204" pitchFamily="34" charset="0"/>
                    <a:cs typeface="Calibri" panose="020F0502020204030204" pitchFamily="34" charset="0"/>
                  </a:rPr>
                  <a:t>o</a:t>
                </a:r>
                <a:r>
                  <a:rPr lang="en-US" sz="2000" dirty="0">
                    <a:latin typeface="Calibri" panose="020F0502020204030204" pitchFamily="34" charset="0"/>
                    <a:cs typeface="Calibri" panose="020F0502020204030204" pitchFamily="34" charset="0"/>
                  </a:rPr>
                  <a:t>C</a:t>
                </a:r>
              </a:p>
              <a:p>
                <a:r>
                  <a:rPr lang="en-US" sz="2000" i="1" dirty="0">
                    <a:latin typeface="Calibri" panose="020F0502020204030204" pitchFamily="34" charset="0"/>
                    <a:cs typeface="Calibri" panose="020F0502020204030204" pitchFamily="34" charset="0"/>
                  </a:rPr>
                  <a:t>k</a:t>
                </a:r>
                <a:r>
                  <a:rPr lang="en-US" sz="2000" dirty="0">
                    <a:latin typeface="Calibri" panose="020F0502020204030204" pitchFamily="34" charset="0"/>
                    <a:cs typeface="Calibri" panose="020F0502020204030204" pitchFamily="34" charset="0"/>
                  </a:rPr>
                  <a:t> = 0.56 s</a:t>
                </a:r>
                <a:r>
                  <a:rPr lang="en-US" sz="2000" baseline="30000" dirty="0">
                    <a:latin typeface="Calibri" panose="020F0502020204030204" pitchFamily="34" charset="0"/>
                    <a:cs typeface="Calibri" panose="020F0502020204030204" pitchFamily="34" charset="0"/>
                  </a:rPr>
                  <a:t>-1</a:t>
                </a:r>
                <a:endParaRPr lang="en-US" sz="2000" i="1" dirty="0">
                  <a:latin typeface="Calibri" panose="020F0502020204030204" pitchFamily="34" charset="0"/>
                  <a:cs typeface="Calibri" panose="020F0502020204030204" pitchFamily="34" charset="0"/>
                </a:endParaRPr>
              </a:p>
            </p:txBody>
          </p:sp>
          <p:sp>
            <p:nvSpPr>
              <p:cNvPr id="27" name="TextBox 26">
                <a:extLst>
                  <a:ext uri="{FF2B5EF4-FFF2-40B4-BE49-F238E27FC236}">
                    <a16:creationId xmlns:a16="http://schemas.microsoft.com/office/drawing/2014/main" id="{A77F4EEA-D614-BD62-B2E3-42A666C8725F}"/>
                  </a:ext>
                </a:extLst>
              </p:cNvPr>
              <p:cNvSpPr txBox="1"/>
              <p:nvPr/>
            </p:nvSpPr>
            <p:spPr>
              <a:xfrm>
                <a:off x="3454343" y="3470560"/>
                <a:ext cx="1185431" cy="615553"/>
              </a:xfrm>
              <a:prstGeom prst="rect">
                <a:avLst/>
              </a:prstGeom>
              <a:noFill/>
            </p:spPr>
            <p:txBody>
              <a:bodyPr wrap="square" lIns="0" tIns="0" rIns="0" bIns="0" rtlCol="0">
                <a:spAutoFit/>
              </a:bodyPr>
              <a:lstStyle/>
              <a:p>
                <a:r>
                  <a:rPr lang="en-US" sz="2000" dirty="0">
                    <a:solidFill>
                      <a:srgbClr val="92D050"/>
                    </a:solidFill>
                    <a:latin typeface="Calibri" panose="020F0502020204030204" pitchFamily="34" charset="0"/>
                    <a:cs typeface="Calibri" panose="020F0502020204030204" pitchFamily="34" charset="0"/>
                  </a:rPr>
                  <a:t>515</a:t>
                </a:r>
                <a:r>
                  <a:rPr lang="en-US" sz="2000" baseline="30000" dirty="0">
                    <a:solidFill>
                      <a:srgbClr val="92D050"/>
                    </a:solidFill>
                    <a:latin typeface="Calibri" panose="020F0502020204030204" pitchFamily="34" charset="0"/>
                    <a:cs typeface="Calibri" panose="020F0502020204030204" pitchFamily="34" charset="0"/>
                  </a:rPr>
                  <a:t>o</a:t>
                </a:r>
                <a:r>
                  <a:rPr lang="en-US" sz="2000" dirty="0">
                    <a:solidFill>
                      <a:srgbClr val="92D050"/>
                    </a:solidFill>
                    <a:latin typeface="Calibri" panose="020F0502020204030204" pitchFamily="34" charset="0"/>
                    <a:cs typeface="Calibri" panose="020F0502020204030204" pitchFamily="34" charset="0"/>
                  </a:rPr>
                  <a:t>C</a:t>
                </a:r>
              </a:p>
              <a:p>
                <a:r>
                  <a:rPr lang="en-US" sz="2000" i="1" dirty="0">
                    <a:solidFill>
                      <a:srgbClr val="92D050"/>
                    </a:solidFill>
                    <a:latin typeface="Calibri" panose="020F0502020204030204" pitchFamily="34" charset="0"/>
                    <a:cs typeface="Calibri" panose="020F0502020204030204" pitchFamily="34" charset="0"/>
                  </a:rPr>
                  <a:t>k</a:t>
                </a:r>
                <a:r>
                  <a:rPr lang="en-US" sz="2000" dirty="0">
                    <a:solidFill>
                      <a:srgbClr val="92D050"/>
                    </a:solidFill>
                    <a:latin typeface="Calibri" panose="020F0502020204030204" pitchFamily="34" charset="0"/>
                    <a:cs typeface="Calibri" panose="020F0502020204030204" pitchFamily="34" charset="0"/>
                  </a:rPr>
                  <a:t> = 1.23 s</a:t>
                </a:r>
                <a:r>
                  <a:rPr lang="en-US" sz="2000" baseline="30000" dirty="0">
                    <a:solidFill>
                      <a:srgbClr val="92D050"/>
                    </a:solidFill>
                    <a:latin typeface="Calibri" panose="020F0502020204030204" pitchFamily="34" charset="0"/>
                    <a:cs typeface="Calibri" panose="020F0502020204030204" pitchFamily="34" charset="0"/>
                  </a:rPr>
                  <a:t>-1</a:t>
                </a:r>
                <a:endParaRPr lang="en-US" sz="2000" i="1" dirty="0">
                  <a:solidFill>
                    <a:srgbClr val="92D050"/>
                  </a:solidFill>
                  <a:latin typeface="Calibri" panose="020F0502020204030204" pitchFamily="34" charset="0"/>
                  <a:cs typeface="Calibri" panose="020F0502020204030204" pitchFamily="34" charset="0"/>
                </a:endParaRPr>
              </a:p>
            </p:txBody>
          </p:sp>
          <p:sp>
            <p:nvSpPr>
              <p:cNvPr id="28" name="TextBox 27">
                <a:extLst>
                  <a:ext uri="{FF2B5EF4-FFF2-40B4-BE49-F238E27FC236}">
                    <a16:creationId xmlns:a16="http://schemas.microsoft.com/office/drawing/2014/main" id="{72CE79AB-9262-6EB0-649E-D5D8FF72B391}"/>
                  </a:ext>
                </a:extLst>
              </p:cNvPr>
              <p:cNvSpPr txBox="1"/>
              <p:nvPr/>
            </p:nvSpPr>
            <p:spPr>
              <a:xfrm>
                <a:off x="3415444" y="2805315"/>
                <a:ext cx="1360603" cy="615553"/>
              </a:xfrm>
              <a:prstGeom prst="rect">
                <a:avLst/>
              </a:prstGeom>
              <a:noFill/>
            </p:spPr>
            <p:txBody>
              <a:bodyPr wrap="square" lIns="0" tIns="0" rIns="0" bIns="0" rtlCol="0">
                <a:spAutoFit/>
              </a:bodyPr>
              <a:lstStyle/>
              <a:p>
                <a:r>
                  <a:rPr lang="en-US" sz="2000" dirty="0">
                    <a:solidFill>
                      <a:srgbClr val="0070C0"/>
                    </a:solidFill>
                    <a:latin typeface="Calibri" panose="020F0502020204030204" pitchFamily="34" charset="0"/>
                    <a:cs typeface="Calibri" panose="020F0502020204030204" pitchFamily="34" charset="0"/>
                  </a:rPr>
                  <a:t>541</a:t>
                </a:r>
                <a:r>
                  <a:rPr lang="en-US" sz="2000" baseline="30000" dirty="0">
                    <a:solidFill>
                      <a:srgbClr val="0070C0"/>
                    </a:solidFill>
                    <a:latin typeface="Calibri" panose="020F0502020204030204" pitchFamily="34" charset="0"/>
                    <a:cs typeface="Calibri" panose="020F0502020204030204" pitchFamily="34" charset="0"/>
                  </a:rPr>
                  <a:t>o</a:t>
                </a:r>
                <a:r>
                  <a:rPr lang="en-US" sz="2000" dirty="0">
                    <a:solidFill>
                      <a:srgbClr val="0070C0"/>
                    </a:solidFill>
                    <a:latin typeface="Calibri" panose="020F0502020204030204" pitchFamily="34" charset="0"/>
                    <a:cs typeface="Calibri" panose="020F0502020204030204" pitchFamily="34" charset="0"/>
                  </a:rPr>
                  <a:t>C</a:t>
                </a:r>
              </a:p>
              <a:p>
                <a:r>
                  <a:rPr lang="en-US" sz="2000" i="1" dirty="0">
                    <a:solidFill>
                      <a:srgbClr val="0070C0"/>
                    </a:solidFill>
                    <a:latin typeface="Calibri" panose="020F0502020204030204" pitchFamily="34" charset="0"/>
                    <a:cs typeface="Calibri" panose="020F0502020204030204" pitchFamily="34" charset="0"/>
                  </a:rPr>
                  <a:t>k</a:t>
                </a:r>
                <a:r>
                  <a:rPr lang="en-US" sz="2000" dirty="0">
                    <a:solidFill>
                      <a:srgbClr val="0070C0"/>
                    </a:solidFill>
                    <a:latin typeface="Calibri" panose="020F0502020204030204" pitchFamily="34" charset="0"/>
                    <a:cs typeface="Calibri" panose="020F0502020204030204" pitchFamily="34" charset="0"/>
                  </a:rPr>
                  <a:t> = 2.33 s</a:t>
                </a:r>
                <a:r>
                  <a:rPr lang="en-US" sz="2000" baseline="30000" dirty="0">
                    <a:solidFill>
                      <a:srgbClr val="0070C0"/>
                    </a:solidFill>
                    <a:latin typeface="Calibri" panose="020F0502020204030204" pitchFamily="34" charset="0"/>
                    <a:cs typeface="Calibri" panose="020F0502020204030204" pitchFamily="34" charset="0"/>
                  </a:rPr>
                  <a:t>-1</a:t>
                </a:r>
                <a:endParaRPr lang="en-US" sz="2000" i="1" dirty="0">
                  <a:solidFill>
                    <a:srgbClr val="0070C0"/>
                  </a:solidFill>
                  <a:latin typeface="Calibri" panose="020F0502020204030204" pitchFamily="34" charset="0"/>
                  <a:cs typeface="Calibri" panose="020F0502020204030204" pitchFamily="34" charset="0"/>
                </a:endParaRPr>
              </a:p>
            </p:txBody>
          </p:sp>
          <p:sp>
            <p:nvSpPr>
              <p:cNvPr id="30" name="TextBox 29">
                <a:extLst>
                  <a:ext uri="{FF2B5EF4-FFF2-40B4-BE49-F238E27FC236}">
                    <a16:creationId xmlns:a16="http://schemas.microsoft.com/office/drawing/2014/main" id="{8BB62C61-2DF6-967B-B8E8-95F75E51AB2A}"/>
                  </a:ext>
                </a:extLst>
              </p:cNvPr>
              <p:cNvSpPr txBox="1"/>
              <p:nvPr/>
            </p:nvSpPr>
            <p:spPr>
              <a:xfrm>
                <a:off x="2840124" y="2223953"/>
                <a:ext cx="1380243" cy="615553"/>
              </a:xfrm>
              <a:prstGeom prst="rect">
                <a:avLst/>
              </a:prstGeom>
              <a:noFill/>
            </p:spPr>
            <p:txBody>
              <a:bodyPr wrap="square" lIns="0" tIns="0" rIns="0" bIns="0" rtlCol="0">
                <a:spAutoFit/>
              </a:bodyPr>
              <a:lstStyle/>
              <a:p>
                <a:r>
                  <a:rPr lang="en-US" sz="2000" dirty="0">
                    <a:solidFill>
                      <a:srgbClr val="7030A0"/>
                    </a:solidFill>
                    <a:latin typeface="Calibri" panose="020F0502020204030204" pitchFamily="34" charset="0"/>
                    <a:cs typeface="Calibri" panose="020F0502020204030204" pitchFamily="34" charset="0"/>
                  </a:rPr>
                  <a:t>566</a:t>
                </a:r>
                <a:r>
                  <a:rPr lang="en-US" sz="2000" baseline="30000" dirty="0">
                    <a:solidFill>
                      <a:srgbClr val="7030A0"/>
                    </a:solidFill>
                    <a:latin typeface="Calibri" panose="020F0502020204030204" pitchFamily="34" charset="0"/>
                    <a:cs typeface="Calibri" panose="020F0502020204030204" pitchFamily="34" charset="0"/>
                  </a:rPr>
                  <a:t>o</a:t>
                </a:r>
                <a:r>
                  <a:rPr lang="en-US" sz="2000" dirty="0">
                    <a:solidFill>
                      <a:srgbClr val="7030A0"/>
                    </a:solidFill>
                    <a:latin typeface="Calibri" panose="020F0502020204030204" pitchFamily="34" charset="0"/>
                    <a:cs typeface="Calibri" panose="020F0502020204030204" pitchFamily="34" charset="0"/>
                  </a:rPr>
                  <a:t>C</a:t>
                </a:r>
              </a:p>
              <a:p>
                <a:r>
                  <a:rPr lang="en-US" sz="2000" i="1" dirty="0">
                    <a:solidFill>
                      <a:srgbClr val="7030A0"/>
                    </a:solidFill>
                    <a:latin typeface="Calibri" panose="020F0502020204030204" pitchFamily="34" charset="0"/>
                    <a:cs typeface="Calibri" panose="020F0502020204030204" pitchFamily="34" charset="0"/>
                  </a:rPr>
                  <a:t>k</a:t>
                </a:r>
                <a:r>
                  <a:rPr lang="en-US" sz="2000" dirty="0">
                    <a:solidFill>
                      <a:srgbClr val="7030A0"/>
                    </a:solidFill>
                    <a:latin typeface="Calibri" panose="020F0502020204030204" pitchFamily="34" charset="0"/>
                    <a:cs typeface="Calibri" panose="020F0502020204030204" pitchFamily="34" charset="0"/>
                  </a:rPr>
                  <a:t> = 5.92 s</a:t>
                </a:r>
                <a:r>
                  <a:rPr lang="en-US" sz="2000" baseline="30000" dirty="0">
                    <a:solidFill>
                      <a:srgbClr val="7030A0"/>
                    </a:solidFill>
                    <a:latin typeface="Calibri" panose="020F0502020204030204" pitchFamily="34" charset="0"/>
                    <a:cs typeface="Calibri" panose="020F0502020204030204" pitchFamily="34" charset="0"/>
                  </a:rPr>
                  <a:t>-1</a:t>
                </a:r>
                <a:endParaRPr lang="en-US" sz="2000" i="1" dirty="0">
                  <a:solidFill>
                    <a:srgbClr val="7030A0"/>
                  </a:solidFill>
                  <a:latin typeface="Calibri" panose="020F0502020204030204" pitchFamily="34" charset="0"/>
                  <a:cs typeface="Calibri" panose="020F0502020204030204" pitchFamily="34" charset="0"/>
                </a:endParaRPr>
              </a:p>
            </p:txBody>
          </p:sp>
          <p:sp>
            <p:nvSpPr>
              <p:cNvPr id="31" name="TextBox 30">
                <a:extLst>
                  <a:ext uri="{FF2B5EF4-FFF2-40B4-BE49-F238E27FC236}">
                    <a16:creationId xmlns:a16="http://schemas.microsoft.com/office/drawing/2014/main" id="{534B7C49-B19C-3110-DBA9-02616AD5612F}"/>
                  </a:ext>
                </a:extLst>
              </p:cNvPr>
              <p:cNvSpPr txBox="1"/>
              <p:nvPr/>
            </p:nvSpPr>
            <p:spPr>
              <a:xfrm>
                <a:off x="1441313" y="2019748"/>
                <a:ext cx="1380243" cy="615553"/>
              </a:xfrm>
              <a:prstGeom prst="rect">
                <a:avLst/>
              </a:prstGeom>
              <a:noFill/>
            </p:spPr>
            <p:txBody>
              <a:bodyPr wrap="square" lIns="0" tIns="0" rIns="0" bIns="0" rtlCol="0">
                <a:spAutoFit/>
              </a:bodyPr>
              <a:lstStyle/>
              <a:p>
                <a:r>
                  <a:rPr lang="en-US" sz="2000" dirty="0">
                    <a:solidFill>
                      <a:srgbClr val="FF0000"/>
                    </a:solidFill>
                    <a:latin typeface="Calibri" panose="020F0502020204030204" pitchFamily="34" charset="0"/>
                    <a:cs typeface="Calibri" panose="020F0502020204030204" pitchFamily="34" charset="0"/>
                  </a:rPr>
                  <a:t>589</a:t>
                </a:r>
                <a:r>
                  <a:rPr lang="en-US" sz="2000" baseline="30000" dirty="0">
                    <a:solidFill>
                      <a:srgbClr val="FF0000"/>
                    </a:solidFill>
                    <a:latin typeface="Calibri" panose="020F0502020204030204" pitchFamily="34" charset="0"/>
                    <a:cs typeface="Calibri" panose="020F0502020204030204" pitchFamily="34" charset="0"/>
                  </a:rPr>
                  <a:t>o</a:t>
                </a:r>
                <a:r>
                  <a:rPr lang="en-US" sz="2000" dirty="0">
                    <a:solidFill>
                      <a:srgbClr val="FF0000"/>
                    </a:solidFill>
                    <a:latin typeface="Calibri" panose="020F0502020204030204" pitchFamily="34" charset="0"/>
                    <a:cs typeface="Calibri" panose="020F0502020204030204" pitchFamily="34" charset="0"/>
                  </a:rPr>
                  <a:t>C</a:t>
                </a:r>
              </a:p>
              <a:p>
                <a:r>
                  <a:rPr lang="en-US" sz="2000" i="1" dirty="0">
                    <a:solidFill>
                      <a:srgbClr val="FF0000"/>
                    </a:solidFill>
                    <a:latin typeface="Calibri" panose="020F0502020204030204" pitchFamily="34" charset="0"/>
                    <a:cs typeface="Calibri" panose="020F0502020204030204" pitchFamily="34" charset="0"/>
                  </a:rPr>
                  <a:t>k </a:t>
                </a:r>
                <a:r>
                  <a:rPr lang="en-US" sz="2000" dirty="0">
                    <a:solidFill>
                      <a:srgbClr val="FF0000"/>
                    </a:solidFill>
                    <a:latin typeface="Calibri" panose="020F0502020204030204" pitchFamily="34" charset="0"/>
                    <a:cs typeface="Calibri" panose="020F0502020204030204" pitchFamily="34" charset="0"/>
                  </a:rPr>
                  <a:t>= 12.62 s</a:t>
                </a:r>
                <a:r>
                  <a:rPr lang="en-US" sz="2000" baseline="30000" dirty="0">
                    <a:solidFill>
                      <a:srgbClr val="FF0000"/>
                    </a:solidFill>
                    <a:latin typeface="Calibri" panose="020F0502020204030204" pitchFamily="34" charset="0"/>
                    <a:cs typeface="Calibri" panose="020F0502020204030204" pitchFamily="34" charset="0"/>
                  </a:rPr>
                  <a:t>-1</a:t>
                </a:r>
                <a:endParaRPr lang="en-US" sz="2000" i="1" dirty="0">
                  <a:solidFill>
                    <a:srgbClr val="FF0000"/>
                  </a:solidFill>
                  <a:latin typeface="Calibri" panose="020F0502020204030204" pitchFamily="34" charset="0"/>
                  <a:cs typeface="Calibri" panose="020F0502020204030204" pitchFamily="34" charset="0"/>
                </a:endParaRPr>
              </a:p>
            </p:txBody>
          </p:sp>
        </p:grpSp>
        <p:grpSp>
          <p:nvGrpSpPr>
            <p:cNvPr id="22" name="Group 21">
              <a:extLst>
                <a:ext uri="{FF2B5EF4-FFF2-40B4-BE49-F238E27FC236}">
                  <a16:creationId xmlns:a16="http://schemas.microsoft.com/office/drawing/2014/main" id="{35C61D90-90A6-7B03-069F-F7F85D3B0389}"/>
                </a:ext>
              </a:extLst>
            </p:cNvPr>
            <p:cNvGrpSpPr/>
            <p:nvPr/>
          </p:nvGrpSpPr>
          <p:grpSpPr>
            <a:xfrm>
              <a:off x="6216915" y="1275195"/>
              <a:ext cx="5915385" cy="4914876"/>
              <a:chOff x="6216915" y="1275195"/>
              <a:chExt cx="5915385" cy="4914876"/>
            </a:xfrm>
          </p:grpSpPr>
          <p:pic>
            <p:nvPicPr>
              <p:cNvPr id="23" name="Picture 22">
                <a:extLst>
                  <a:ext uri="{FF2B5EF4-FFF2-40B4-BE49-F238E27FC236}">
                    <a16:creationId xmlns:a16="http://schemas.microsoft.com/office/drawing/2014/main" id="{D0F644D4-7345-B049-C17D-955391844B83}"/>
                  </a:ext>
                </a:extLst>
              </p:cNvPr>
              <p:cNvPicPr>
                <a:picLocks noChangeAspect="1"/>
              </p:cNvPicPr>
              <p:nvPr/>
            </p:nvPicPr>
            <p:blipFill>
              <a:blip r:embed="rId8"/>
              <a:stretch>
                <a:fillRect/>
              </a:stretch>
            </p:blipFill>
            <p:spPr>
              <a:xfrm>
                <a:off x="6216915" y="1275195"/>
                <a:ext cx="5915385" cy="4914876"/>
              </a:xfrm>
              <a:prstGeom prst="rect">
                <a:avLst/>
              </a:prstGeom>
            </p:spPr>
          </p:pic>
          <p:sp>
            <p:nvSpPr>
              <p:cNvPr id="24" name="TextBox 23">
                <a:extLst>
                  <a:ext uri="{FF2B5EF4-FFF2-40B4-BE49-F238E27FC236}">
                    <a16:creationId xmlns:a16="http://schemas.microsoft.com/office/drawing/2014/main" id="{82E725A7-3EB5-EAF8-0324-28F4553BD895}"/>
                  </a:ext>
                </a:extLst>
              </p:cNvPr>
              <p:cNvSpPr txBox="1"/>
              <p:nvPr/>
            </p:nvSpPr>
            <p:spPr>
              <a:xfrm>
                <a:off x="9351876" y="2635301"/>
                <a:ext cx="1665422" cy="615553"/>
              </a:xfrm>
              <a:prstGeom prst="rect">
                <a:avLst/>
              </a:prstGeom>
              <a:noFill/>
            </p:spPr>
            <p:txBody>
              <a:bodyPr wrap="square" lIns="0" tIns="0" rIns="0" bIns="0" rtlCol="0">
                <a:spAutoFit/>
              </a:bodyPr>
              <a:lstStyle/>
              <a:p>
                <a:r>
                  <a:rPr lang="en-US" sz="2000" dirty="0">
                    <a:latin typeface="Calibri" panose="020F0502020204030204" pitchFamily="34" charset="0"/>
                    <a:cs typeface="Calibri" panose="020F0502020204030204" pitchFamily="34" charset="0"/>
                  </a:rPr>
                  <a:t>E</a:t>
                </a:r>
                <a:r>
                  <a:rPr lang="en-US" sz="2000" baseline="-25000" dirty="0">
                    <a:latin typeface="Calibri" panose="020F0502020204030204" pitchFamily="34" charset="0"/>
                    <a:cs typeface="Calibri" panose="020F0502020204030204" pitchFamily="34" charset="0"/>
                  </a:rPr>
                  <a:t>a</a:t>
                </a:r>
                <a:r>
                  <a:rPr lang="en-US" sz="2000" dirty="0">
                    <a:latin typeface="Calibri" panose="020F0502020204030204" pitchFamily="34" charset="0"/>
                    <a:cs typeface="Calibri" panose="020F0502020204030204" pitchFamily="34" charset="0"/>
                  </a:rPr>
                  <a:t> = 42 kcal/mol</a:t>
                </a:r>
              </a:p>
              <a:p>
                <a:r>
                  <a:rPr lang="en-US" sz="2000" dirty="0">
                    <a:latin typeface="Calibri" panose="020F0502020204030204" pitchFamily="34" charset="0"/>
                    <a:cs typeface="Calibri" panose="020F0502020204030204" pitchFamily="34" charset="0"/>
                  </a:rPr>
                  <a:t>A = 5.1e</a:t>
                </a:r>
                <a:r>
                  <a:rPr lang="en-US" sz="2000" baseline="30000" dirty="0">
                    <a:latin typeface="Calibri" panose="020F0502020204030204" pitchFamily="34" charset="0"/>
                    <a:cs typeface="Calibri" panose="020F0502020204030204" pitchFamily="34" charset="0"/>
                  </a:rPr>
                  <a:t>11</a:t>
                </a:r>
                <a:r>
                  <a:rPr lang="en-US" sz="2000" dirty="0">
                    <a:latin typeface="Calibri" panose="020F0502020204030204" pitchFamily="34" charset="0"/>
                    <a:cs typeface="Calibri" panose="020F0502020204030204" pitchFamily="34" charset="0"/>
                  </a:rPr>
                  <a:t> s</a:t>
                </a:r>
                <a:r>
                  <a:rPr lang="en-US" sz="2000" baseline="30000" dirty="0">
                    <a:latin typeface="Calibri" panose="020F0502020204030204" pitchFamily="34" charset="0"/>
                    <a:cs typeface="Calibri" panose="020F0502020204030204" pitchFamily="34" charset="0"/>
                  </a:rPr>
                  <a:t>-1</a:t>
                </a:r>
                <a:endParaRPr lang="en-US" sz="2000" dirty="0">
                  <a:latin typeface="Calibri" panose="020F0502020204030204" pitchFamily="34" charset="0"/>
                  <a:cs typeface="Calibri" panose="020F0502020204030204" pitchFamily="34" charset="0"/>
                </a:endParaRPr>
              </a:p>
            </p:txBody>
          </p:sp>
        </p:grpSp>
      </p:grpSp>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778</TotalTime>
  <Words>1264</Words>
  <Application>Microsoft Office PowerPoint</Application>
  <PresentationFormat>Custom</PresentationFormat>
  <Paragraphs>58</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Aptos</vt:lpstr>
      <vt:lpstr>Arial</vt:lpstr>
      <vt:lpstr>Calibri</vt:lpstr>
      <vt:lpstr>Calibri Light</vt:lpstr>
      <vt:lpstr>Cambria Math</vt:lpstr>
      <vt:lpstr>Office</vt:lpstr>
      <vt:lpstr>Predicting Arrhenius Parameters for Gas-Phase Decomposition Using a Non-Isothermal Reactor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Mcguire, Jeffrey M CIV USARMY DEVCOM CBC (USA)</cp:lastModifiedBy>
  <cp:revision>126</cp:revision>
  <cp:lastPrinted>2023-01-06T15:48:30Z</cp:lastPrinted>
  <dcterms:created xsi:type="dcterms:W3CDTF">2023-01-03T14:57:49Z</dcterms:created>
  <dcterms:modified xsi:type="dcterms:W3CDTF">2024-08-22T17:40:16Z</dcterms:modified>
</cp:coreProperties>
</file>