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vsdx" ContentType="application/vnd.ms-visio.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comments/modernComment_7FD814A0_D9D613DD.xml" ContentType="application/vnd.ms-powerpoint.comment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3.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67" r:id="rId4"/>
  </p:sldMasterIdLst>
  <p:notesMasterIdLst>
    <p:notesMasterId r:id="rId52"/>
  </p:notesMasterIdLst>
  <p:sldIdLst>
    <p:sldId id="594" r:id="rId5"/>
    <p:sldId id="592" r:id="rId6"/>
    <p:sldId id="2144867466" r:id="rId7"/>
    <p:sldId id="2144867501" r:id="rId8"/>
    <p:sldId id="2144867502" r:id="rId9"/>
    <p:sldId id="2144867505" r:id="rId10"/>
    <p:sldId id="259" r:id="rId11"/>
    <p:sldId id="256" r:id="rId12"/>
    <p:sldId id="675" r:id="rId13"/>
    <p:sldId id="301" r:id="rId14"/>
    <p:sldId id="2144867485" r:id="rId15"/>
    <p:sldId id="814" r:id="rId16"/>
    <p:sldId id="816" r:id="rId17"/>
    <p:sldId id="799" r:id="rId18"/>
    <p:sldId id="2144867503" r:id="rId19"/>
    <p:sldId id="2144867488" r:id="rId20"/>
    <p:sldId id="2144867464" r:id="rId21"/>
    <p:sldId id="258" r:id="rId22"/>
    <p:sldId id="260" r:id="rId23"/>
    <p:sldId id="262" r:id="rId24"/>
    <p:sldId id="266" r:id="rId25"/>
    <p:sldId id="268" r:id="rId26"/>
    <p:sldId id="269" r:id="rId27"/>
    <p:sldId id="2144867465" r:id="rId28"/>
    <p:sldId id="273" r:id="rId29"/>
    <p:sldId id="278" r:id="rId30"/>
    <p:sldId id="290" r:id="rId31"/>
    <p:sldId id="296" r:id="rId32"/>
    <p:sldId id="320" r:id="rId33"/>
    <p:sldId id="310" r:id="rId34"/>
    <p:sldId id="324" r:id="rId35"/>
    <p:sldId id="325" r:id="rId36"/>
    <p:sldId id="326" r:id="rId37"/>
    <p:sldId id="328" r:id="rId38"/>
    <p:sldId id="329" r:id="rId39"/>
    <p:sldId id="2144867475" r:id="rId40"/>
    <p:sldId id="2144867476" r:id="rId41"/>
    <p:sldId id="2144867467" r:id="rId42"/>
    <p:sldId id="2144867483" r:id="rId43"/>
    <p:sldId id="2144867478" r:id="rId44"/>
    <p:sldId id="2144867472" r:id="rId45"/>
    <p:sldId id="2144867477" r:id="rId46"/>
    <p:sldId id="2144867473" r:id="rId47"/>
    <p:sldId id="2144867479" r:id="rId48"/>
    <p:sldId id="2144867480" r:id="rId49"/>
    <p:sldId id="332" r:id="rId50"/>
    <p:sldId id="761" r:id="rId51"/>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lvl1pPr>
    <a:lvl2pPr marL="0" marR="0" indent="457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lvl2pPr>
    <a:lvl3pPr marL="0" marR="0" indent="914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lvl3pPr>
    <a:lvl4pPr marL="0" marR="0" indent="1371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lvl4pPr>
    <a:lvl5pPr marL="0" marR="0" indent="18288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lvl5pPr>
    <a:lvl6pPr marL="0" marR="0" indent="22860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lvl6pPr>
    <a:lvl7pPr marL="0" marR="0" indent="27432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lvl7pPr>
    <a:lvl8pPr marL="0" marR="0" indent="32004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lvl8pPr>
    <a:lvl9pPr marL="0" marR="0" indent="365760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AA6F6A0A-F153-95C1-1B3B-9DF7DD314BCE}" name="Joseph Luttrell" initials="" userId="S::w836634@usm.edu::a334221f-fb9f-4069-a804-4065449d4bf6" providerId="AD"/>
  <p188:author id="{DF0C501B-FC9E-92C0-5B09-7D16CCE40615}" name="Vishwamithra Sunkara" initials="" userId="S::w10058514@usm.edu::c1a32f66-fc5a-4a3e-96ab-06a5355046e8" providerId="AD"/>
  <p188:author id="{B5934C2D-2928-4C7F-BE11-C4F51A8BF2EC}" name="Jason McKenna" initials="JM" userId="S::w10038637@usm.edu::c0778280-11cc-4587-8b2c-ff58f1911090" providerId="AD"/>
  <p188:author id="{C21D57AE-B3A2-C4F5-D7B1-18DDA7F16F0F}" name="Robert Coniglione" initials="" userId="S::w10174391@usm.edu::d4fc68ec-e979-4747-82e9-36c40335cd3c" providerId="AD"/>
  <p188:author id="{37BB1CB6-813E-12E3-CE86-8B6892A2D592}" name="Ralf Riedel" initials="" userId="S::w312000@usm.edu::ebc0765e-93d6-41a6-b794-961310a4c84f" providerId="AD"/>
  <p188:author id="{BD353EBF-7762-6715-4CC3-A1303F4C7D3C}" name="James Thompson" initials="" userId="S::w944864@usm.edu::f21be25d-775c-4bc5-bf55-96b6fdd1609e" providerId="AD"/>
  <p188:author id="{275C99DF-A8FE-8919-3076-ECA9121268FA}" name="Megan Arnold" initials="" userId="S::w10159601@usm.edu::c96610ba-34ad-4e1f-af87-70c4c1e01299" providerId="AD"/>
  <p188:author id="{C18049E5-9E5D-8D02-CA85-72F13EE94632}" name="Jeremy Karst" initials="" userId="S::w10203245@usm.edu::66049456-6c6d-47e5-8596-dbc5932f6360" providerId="AD"/>
  <p188:author id="{976BF1E5-5C4B-F36D-8C0F-84FAC8F23057}" name="Christian Schmachtenberger" initials="CS" userId="S::w10018273@usm.edu::9f18c13a-9b67-48ac-b811-9b28235a836b" providerId="AD"/>
  <p188:author id="{AAEECDF1-7488-2611-6FCE-C622789B8606}" name="William Rippy" initials="" userId="S::w10141379@usm.edu::0436db1e-360f-4b47-a9ac-3c2b62c28eb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CFC"/>
    <a:srgbClr val="FCFCFA"/>
    <a:srgbClr val="FCFCFC"/>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firstRow>
  </a:tblStyle>
  <a:tblStyle styleId="{C7B018BB-80A7-4F77-B60F-C8B233D01FF8}" styleName="">
    <a:tblBg/>
    <a:wholeTbl>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wholeTbl>
    <a:band2H>
      <a:tcTxStyle/>
      <a:tcStyle>
        <a:tcBdr/>
        <a:fill>
          <a:solidFill>
            <a:srgbClr val="E3E5E8"/>
          </a:solidFill>
        </a:fill>
      </a:tcStyle>
    </a:band2H>
    <a:firstCol>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25400" cap="flat">
              <a:solidFill>
                <a:srgbClr val="000000"/>
              </a:solidFill>
              <a:prstDash val="solid"/>
              <a:miter lim="400000"/>
            </a:ln>
          </a:right>
          <a:top>
            <a:ln w="12700" cap="flat">
              <a:solidFill>
                <a:srgbClr val="536773"/>
              </a:solidFill>
              <a:prstDash val="solid"/>
              <a:miter lim="400000"/>
            </a:ln>
          </a:top>
          <a:bottom>
            <a:ln w="12700" cap="flat">
              <a:solidFill>
                <a:srgbClr val="536773"/>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firstCol>
    <a:lastRow>
      <a:tcTxStyle b="off"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536773"/>
              </a:solidFill>
              <a:prstDash val="solid"/>
              <a:miter lim="400000"/>
            </a:ln>
          </a:left>
          <a:right>
            <a:ln w="12700" cap="flat">
              <a:solidFill>
                <a:srgbClr val="536773"/>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536773"/>
              </a:solidFill>
              <a:prstDash val="solid"/>
              <a:miter lim="400000"/>
            </a:ln>
          </a:insideH>
          <a:insideV>
            <a:ln w="12700" cap="flat">
              <a:solidFill>
                <a:srgbClr val="536773"/>
              </a:solidFill>
              <a:prstDash val="solid"/>
              <a:miter lim="400000"/>
            </a:ln>
          </a:insideV>
        </a:tcBdr>
        <a:fill>
          <a:solidFill>
            <a:schemeClr val="accent1">
              <a:lumOff val="16847"/>
            </a:schemeClr>
          </a:solidFill>
        </a:fill>
      </a:tcStyle>
    </a:firstRow>
  </a:tblStyle>
  <a:tblStyle styleId="{EEE7283C-3CF3-47DC-8721-378D4A62B228}" styleName="">
    <a:tblBg/>
    <a:wholeTbl>
      <a:tcTxStyle b="off" i="off">
        <a:font>
          <a:latin typeface="Helvetica Neue"/>
          <a:ea typeface="Helvetica Neue"/>
          <a:cs typeface="Helvetica Neue"/>
        </a:font>
        <a:srgbClr val="000000"/>
      </a:tcTxStyle>
      <a:tcStyle>
        <a:tcBdr>
          <a:left>
            <a:ln w="12700" cap="flat">
              <a:solidFill>
                <a:srgbClr val="838383"/>
              </a:solidFill>
              <a:prstDash val="solid"/>
              <a:miter lim="400000"/>
            </a:ln>
          </a:left>
          <a:right>
            <a:ln w="12700" cap="flat">
              <a:solidFill>
                <a:srgbClr val="838383"/>
              </a:solidFill>
              <a:prstDash val="solid"/>
              <a:miter lim="400000"/>
            </a:ln>
          </a:right>
          <a:top>
            <a:ln w="12700" cap="flat">
              <a:solidFill>
                <a:srgbClr val="838383"/>
              </a:solidFill>
              <a:prstDash val="solid"/>
              <a:miter lim="400000"/>
            </a:ln>
          </a:top>
          <a:bottom>
            <a:ln w="12700" cap="flat">
              <a:solidFill>
                <a:srgbClr val="838383"/>
              </a:solidFill>
              <a:prstDash val="solid"/>
              <a:miter lim="400000"/>
            </a:ln>
          </a:bottom>
          <a:insideH>
            <a:ln w="12700" cap="flat">
              <a:solidFill>
                <a:srgbClr val="838383"/>
              </a:solidFill>
              <a:prstDash val="solid"/>
              <a:miter lim="400000"/>
            </a:ln>
          </a:insideH>
          <a:insideV>
            <a:ln w="12700" cap="flat">
              <a:solidFill>
                <a:srgbClr val="838383"/>
              </a:solidFill>
              <a:prstDash val="solid"/>
              <a:miter lim="400000"/>
            </a:ln>
          </a:insideV>
        </a:tcBdr>
        <a:fill>
          <a:noFill/>
        </a:fill>
      </a:tcStyle>
    </a:wholeTbl>
    <a:band2H>
      <a:tcTxStyle/>
      <a:tcStyle>
        <a:tcBdr/>
        <a:fill>
          <a:solidFill>
            <a:srgbClr val="EDEEEE"/>
          </a:solidFill>
        </a:fill>
      </a:tcStyle>
    </a:band2H>
    <a:firstCol>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808080"/>
              </a:solidFill>
              <a:prstDash val="solid"/>
              <a:miter lim="400000"/>
            </a:ln>
          </a:right>
          <a:top>
            <a:ln w="12700" cap="flat">
              <a:solidFill>
                <a:srgbClr val="808080"/>
              </a:solidFill>
              <a:prstDash val="solid"/>
              <a:miter lim="400000"/>
            </a:ln>
          </a:top>
          <a:bottom>
            <a:ln w="12700" cap="flat">
              <a:solidFill>
                <a:srgbClr val="808080"/>
              </a:solidFill>
              <a:prstDash val="solid"/>
              <a:miter lim="400000"/>
            </a:ln>
          </a:bottom>
          <a:insideH>
            <a:ln w="12700" cap="flat">
              <a:solidFill>
                <a:srgbClr val="808080"/>
              </a:solidFill>
              <a:prstDash val="solid"/>
              <a:miter lim="400000"/>
            </a:ln>
          </a:insideH>
          <a:insideV>
            <a:ln w="12700" cap="flat">
              <a:solidFill>
                <a:srgbClr val="808080"/>
              </a:solidFill>
              <a:prstDash val="solid"/>
              <a:miter lim="400000"/>
            </a:ln>
          </a:insideV>
        </a:tcBdr>
        <a:fill>
          <a:solidFill>
            <a:srgbClr val="88FA4F"/>
          </a:solidFill>
        </a:fill>
      </a:tcStyle>
    </a:firstCol>
    <a:lastRow>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olidFill>
              <a:prstDash val="solid"/>
              <a:miter lim="400000"/>
            </a:ln>
          </a:top>
          <a:bottom>
            <a:ln w="12700" cap="flat">
              <a:solidFill>
                <a:srgbClr val="4D4D4D"/>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noFill/>
        </a:fill>
      </a:tcStyle>
    </a:lastRow>
    <a:firstRow>
      <a:tcTxStyle b="off" i="off">
        <a:font>
          <a:latin typeface="Helvetica Neue Medium"/>
          <a:ea typeface="Helvetica Neue Medium"/>
          <a:cs typeface="Helvetica Neue Medium"/>
        </a:font>
        <a:srgbClr val="000000"/>
      </a:tcTxStyle>
      <a:tcStyle>
        <a:tcBdr>
          <a:left>
            <a:ln w="12700" cap="flat">
              <a:solidFill>
                <a:srgbClr val="4D4D4D"/>
              </a:solidFill>
              <a:prstDash val="solid"/>
              <a:miter lim="400000"/>
            </a:ln>
          </a:left>
          <a:right>
            <a:ln w="12700" cap="flat">
              <a:solidFill>
                <a:srgbClr val="4D4D4D"/>
              </a:solidFill>
              <a:prstDash val="solid"/>
              <a:miter lim="400000"/>
            </a:ln>
          </a:right>
          <a:top>
            <a:ln w="12700" cap="flat">
              <a:solidFill>
                <a:srgbClr val="4D4D4D"/>
              </a:solidFill>
              <a:prstDash val="solid"/>
              <a:miter lim="400000"/>
            </a:ln>
          </a:top>
          <a:bottom>
            <a:ln w="12700" cap="flat">
              <a:solidFill>
                <a:srgbClr val="4D4D4D"/>
              </a:solidFill>
              <a:prstDash val="solid"/>
              <a:miter lim="400000"/>
            </a:ln>
          </a:bottom>
          <a:insideH>
            <a:ln w="12700" cap="flat">
              <a:solidFill>
                <a:srgbClr val="4D4D4D"/>
              </a:solidFill>
              <a:prstDash val="solid"/>
              <a:miter lim="400000"/>
            </a:ln>
          </a:insideH>
          <a:insideV>
            <a:ln w="12700" cap="flat">
              <a:solidFill>
                <a:srgbClr val="4D4D4D"/>
              </a:solidFill>
              <a:prstDash val="solid"/>
              <a:miter lim="400000"/>
            </a:ln>
          </a:insideV>
        </a:tcBdr>
        <a:fill>
          <a:solidFill>
            <a:srgbClr val="60D937"/>
          </a:solidFill>
        </a:fill>
      </a:tcStyle>
    </a:firstRow>
  </a:tblStyle>
  <a:tblStyle styleId="{CF821DB8-F4EB-4A41-A1BA-3FCAFE7338EE}" styleName="">
    <a:tblBg/>
    <a:wholeTbl>
      <a:tcTxStyle b="off" i="off">
        <a:font>
          <a:latin typeface="Helvetica Neue"/>
          <a:ea typeface="Helvetica Neue"/>
          <a:cs typeface="Helvetica Neue"/>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wholeTbl>
    <a:band2H>
      <a:tcTxStyle/>
      <a:tcStyle>
        <a:tcBdr/>
        <a:fill>
          <a:solidFill>
            <a:schemeClr val="accent4">
              <a:hueOff val="348544"/>
              <a:lumOff val="7139"/>
            </a:schemeClr>
          </a:solidFill>
        </a:fill>
      </a:tcStyle>
    </a:band2H>
    <a:firstCol>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8BB00"/>
          </a:solidFill>
        </a:fill>
      </a:tcStyle>
    </a:firstCol>
    <a:la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38100" cap="flat">
              <a:solidFill>
                <a:srgbClr val="F8BA00"/>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AF7E9"/>
          </a:solidFill>
        </a:fill>
      </a:tcStyle>
    </a:lastRow>
    <a:firstRow>
      <a:tcTxStyle b="off" i="off">
        <a:font>
          <a:latin typeface="Helvetica Neue Medium"/>
          <a:ea typeface="Helvetica Neue Medium"/>
          <a:cs typeface="Helvetica Neue Medium"/>
        </a:font>
        <a:srgbClr val="000000"/>
      </a:tcTxStyle>
      <a:tcStyle>
        <a:tcBdr>
          <a:left>
            <a:ln w="12700" cap="flat">
              <a:solidFill>
                <a:srgbClr val="5B5A5A"/>
              </a:solidFill>
              <a:prstDash val="solid"/>
              <a:miter lim="400000"/>
            </a:ln>
          </a:left>
          <a:right>
            <a:ln w="12700" cap="flat">
              <a:solidFill>
                <a:srgbClr val="5B5A5A"/>
              </a:solidFill>
              <a:prstDash val="solid"/>
              <a:miter lim="400000"/>
            </a:ln>
          </a:right>
          <a:top>
            <a:ln w="12700" cap="flat">
              <a:solidFill>
                <a:srgbClr val="5B5A5A"/>
              </a:solidFill>
              <a:prstDash val="solid"/>
              <a:miter lim="400000"/>
            </a:ln>
          </a:top>
          <a:bottom>
            <a:ln w="12700" cap="flat">
              <a:solidFill>
                <a:srgbClr val="5B5A5A"/>
              </a:solidFill>
              <a:prstDash val="solid"/>
              <a:miter lim="400000"/>
            </a:ln>
          </a:bottom>
          <a:insideH>
            <a:ln w="12700" cap="flat">
              <a:solidFill>
                <a:srgbClr val="5B5A5A"/>
              </a:solidFill>
              <a:prstDash val="solid"/>
              <a:miter lim="400000"/>
            </a:ln>
          </a:insideH>
          <a:insideV>
            <a:ln w="12700" cap="flat">
              <a:solidFill>
                <a:srgbClr val="5B5A5A"/>
              </a:solidFill>
              <a:prstDash val="solid"/>
              <a:miter lim="400000"/>
            </a:ln>
          </a:insideV>
        </a:tcBdr>
        <a:fill>
          <a:solidFill>
            <a:srgbClr val="FF9400"/>
          </a:solidFill>
        </a:fill>
      </a:tcStyle>
    </a:firstRow>
  </a:tblStyle>
  <a:tblStyle styleId="{33BA23B1-9221-436E-865A-0063620EA4FD}" styleName="">
    <a:tblBg/>
    <a:wholeTbl>
      <a:tcTxStyle b="off" i="off">
        <a:font>
          <a:latin typeface="Helvetica Neue"/>
          <a:ea typeface="Helvetica Neue"/>
          <a:cs typeface="Helvetica Neue"/>
        </a:font>
        <a:srgbClr val="000000"/>
      </a:tcTxStyle>
      <a:tcStyle>
        <a:tcBdr>
          <a:left>
            <a:ln w="12700" cap="flat">
              <a:solidFill>
                <a:srgbClr val="464646"/>
              </a:solidFill>
              <a:prstDash val="solid"/>
              <a:miter lim="400000"/>
            </a:ln>
          </a:left>
          <a:right>
            <a:ln w="12700" cap="flat">
              <a:solidFill>
                <a:srgbClr val="464646"/>
              </a:solidFill>
              <a:prstDash val="solid"/>
              <a:miter lim="400000"/>
            </a:ln>
          </a:right>
          <a:top>
            <a:ln w="12700" cap="flat">
              <a:solidFill>
                <a:srgbClr val="464646"/>
              </a:solidFill>
              <a:prstDash val="solid"/>
              <a:miter lim="400000"/>
            </a:ln>
          </a:top>
          <a:bottom>
            <a:ln w="12700" cap="flat">
              <a:solidFill>
                <a:srgbClr val="464646"/>
              </a:solidFill>
              <a:prstDash val="solid"/>
              <a:miter lim="400000"/>
            </a:ln>
          </a:bottom>
          <a:insideH>
            <a:ln w="12700" cap="flat">
              <a:solidFill>
                <a:srgbClr val="464646"/>
              </a:solidFill>
              <a:prstDash val="solid"/>
              <a:miter lim="400000"/>
            </a:ln>
          </a:insideH>
          <a:insideV>
            <a:ln w="12700" cap="flat">
              <a:solidFill>
                <a:srgbClr val="464646"/>
              </a:solidFill>
              <a:prstDash val="solid"/>
              <a:miter lim="400000"/>
            </a:ln>
          </a:insideV>
        </a:tcBdr>
        <a:fill>
          <a:noFill/>
        </a:fill>
      </a:tcStyle>
    </a:wholeTbl>
    <a:band2H>
      <a:tcTxStyle/>
      <a:tcStyle>
        <a:tcBdr/>
        <a:fill>
          <a:solidFill>
            <a:srgbClr val="D4D5D5"/>
          </a:solidFill>
        </a:fill>
      </a:tcStyle>
    </a:band2H>
    <a:firstCol>
      <a:tcTxStyle b="on" i="off">
        <a:font>
          <a:latin typeface="Helvetica Neue"/>
          <a:ea typeface="Helvetica Neue"/>
          <a:cs typeface="Helvetica Neue"/>
        </a:font>
        <a:srgbClr val="FFFFFF"/>
      </a:tcTxStyle>
      <a:tcStyle>
        <a:tcBdr>
          <a:left>
            <a:ln w="12700" cap="flat">
              <a:solidFill>
                <a:srgbClr val="5E5E5E"/>
              </a:solidFill>
              <a:prstDash val="solid"/>
              <a:miter lim="400000"/>
            </a:ln>
          </a:left>
          <a:right>
            <a:ln w="12700" cap="flat">
              <a:solidFill>
                <a:srgbClr val="A6AAA9"/>
              </a:solidFill>
              <a:prstDash val="solid"/>
              <a:miter lim="400000"/>
            </a:ln>
          </a:right>
          <a:top>
            <a:ln w="12700" cap="flat">
              <a:solidFill>
                <a:srgbClr val="C3C3C3"/>
              </a:solidFill>
              <a:prstDash val="solid"/>
              <a:miter lim="400000"/>
            </a:ln>
          </a:top>
          <a:bottom>
            <a:ln w="12700" cap="flat">
              <a:solidFill>
                <a:srgbClr val="C3C3C3"/>
              </a:solidFill>
              <a:prstDash val="solid"/>
              <a:miter lim="400000"/>
            </a:ln>
          </a:bottom>
          <a:insideH>
            <a:ln w="12700" cap="flat">
              <a:solidFill>
                <a:srgbClr val="C3C3C3"/>
              </a:solidFill>
              <a:prstDash val="solid"/>
              <a:miter lim="400000"/>
            </a:ln>
          </a:insideH>
          <a:insideV>
            <a:ln w="12700" cap="flat">
              <a:solidFill>
                <a:srgbClr val="C3C3C3"/>
              </a:solidFill>
              <a:prstDash val="solid"/>
              <a:miter lim="400000"/>
            </a:ln>
          </a:insideV>
        </a:tcBdr>
        <a:fill>
          <a:solidFill>
            <a:srgbClr val="CB2A7B"/>
          </a:solidFill>
        </a:fill>
      </a:tcStyle>
    </a:firstCol>
    <a:lastRow>
      <a:tcTxStyle b="on" i="off">
        <a:font>
          <a:latin typeface="Helvetica Neue"/>
          <a:ea typeface="Helvetica Neue"/>
          <a:cs typeface="Helvetica Neue"/>
        </a:font>
        <a:srgbClr val="000000"/>
      </a:tcTxStyle>
      <a:tcStyle>
        <a:tcBdr>
          <a:left>
            <a:ln w="12700" cap="flat">
              <a:solidFill>
                <a:srgbClr val="5E5E5E"/>
              </a:solidFill>
              <a:prstDash val="solid"/>
              <a:miter lim="400000"/>
            </a:ln>
          </a:left>
          <a:right>
            <a:ln w="12700" cap="flat">
              <a:solidFill>
                <a:srgbClr val="5E5E5E"/>
              </a:solidFill>
              <a:prstDash val="solid"/>
              <a:miter lim="400000"/>
            </a:ln>
          </a:right>
          <a:top>
            <a:ln w="38100" cap="flat">
              <a:solidFill>
                <a:srgbClr val="CB297B"/>
              </a:solidFill>
              <a:prstDash val="solid"/>
              <a:miter lim="400000"/>
            </a:ln>
          </a:top>
          <a:bottom>
            <a:ln w="12700" cap="flat">
              <a:solidFill>
                <a:srgbClr val="5E5E5E"/>
              </a:solidFill>
              <a:prstDash val="solid"/>
              <a:miter lim="400000"/>
            </a:ln>
          </a:bottom>
          <a:insideH>
            <a:ln w="12700" cap="flat">
              <a:solidFill>
                <a:srgbClr val="5E5E5E"/>
              </a:solidFill>
              <a:prstDash val="solid"/>
              <a:miter lim="400000"/>
            </a:ln>
          </a:insideH>
          <a:insideV>
            <a:ln w="12700" cap="flat">
              <a:solidFill>
                <a:srgbClr val="5E5E5E"/>
              </a:solidFill>
              <a:prstDash val="solid"/>
              <a:miter lim="400000"/>
            </a:ln>
          </a:insideV>
        </a:tcBdr>
        <a:fill>
          <a:noFill/>
        </a:fill>
      </a:tcStyle>
    </a:lastRow>
    <a:firstRow>
      <a:tcTxStyle b="on" i="off">
        <a:font>
          <a:latin typeface="Helvetica Neue"/>
          <a:ea typeface="Helvetica Neue"/>
          <a:cs typeface="Helvetica Neue"/>
        </a:font>
        <a:srgbClr val="FFFFFF"/>
      </a:tcTxStyle>
      <a:tcStyle>
        <a:tcBdr>
          <a:left>
            <a:ln w="12700" cap="flat">
              <a:solidFill>
                <a:srgbClr val="A6AAA9"/>
              </a:solidFill>
              <a:prstDash val="solid"/>
              <a:miter lim="400000"/>
            </a:ln>
          </a:left>
          <a:right>
            <a:ln w="12700" cap="flat">
              <a:solidFill>
                <a:srgbClr val="A6AAA9"/>
              </a:solidFill>
              <a:prstDash val="solid"/>
              <a:miter lim="400000"/>
            </a:ln>
          </a:right>
          <a:top>
            <a:ln w="12700" cap="flat">
              <a:solidFill>
                <a:srgbClr val="5E5E5E"/>
              </a:solidFill>
              <a:prstDash val="solid"/>
              <a:miter lim="400000"/>
            </a:ln>
          </a:top>
          <a:bottom>
            <a:ln w="12700" cap="flat">
              <a:solidFill>
                <a:srgbClr val="A6AAA9"/>
              </a:solidFill>
              <a:prstDash val="solid"/>
              <a:miter lim="400000"/>
            </a:ln>
          </a:bottom>
          <a:insideH>
            <a:ln w="12700" cap="flat">
              <a:solidFill>
                <a:srgbClr val="A6AAA9"/>
              </a:solidFill>
              <a:prstDash val="solid"/>
              <a:miter lim="400000"/>
            </a:ln>
          </a:insideH>
          <a:insideV>
            <a:ln w="12700" cap="flat">
              <a:solidFill>
                <a:srgbClr val="A6AAA9"/>
              </a:solidFill>
              <a:prstDash val="solid"/>
              <a:miter lim="400000"/>
            </a:ln>
          </a:insideV>
        </a:tcBdr>
        <a:fill>
          <a:solidFill>
            <a:srgbClr val="991A5F"/>
          </a:solidFill>
        </a:fill>
      </a:tcStyle>
    </a:firstRow>
  </a:tblStyle>
  <a:tblStyle styleId="{2708684C-4D16-4618-839F-0558EEFCDFE6}" styleName="">
    <a:tblBg/>
    <a:wholeTbl>
      <a:tcTxStyle b="off"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wholeTbl>
    <a:band2H>
      <a:tcTxStyle/>
      <a:tcStyle>
        <a:tcBdr/>
        <a:fill>
          <a:solidFill>
            <a:srgbClr val="EDEEEE"/>
          </a:solidFill>
        </a:fill>
      </a:tcStyle>
    </a:band2H>
    <a:firstCol>
      <a:tcTxStyle b="on" i="off">
        <a:font>
          <a:latin typeface="Helvetica Neue"/>
          <a:ea typeface="Helvetica Neue"/>
          <a:cs typeface="Helvetica Neue"/>
        </a:font>
        <a:srgbClr val="000000"/>
      </a:tcTxStyle>
      <a:tcStyle>
        <a:tcBdr>
          <a:left>
            <a:ln w="12700" cap="flat">
              <a:solidFill>
                <a:srgbClr val="6C6C6C"/>
              </a:solidFill>
              <a:prstDash val="solid"/>
              <a:miter lim="400000"/>
            </a:ln>
          </a:left>
          <a:right>
            <a:ln w="25400" cap="flat">
              <a:solidFill>
                <a:srgbClr val="000000"/>
              </a:solidFill>
              <a:prstDash val="solid"/>
              <a:miter lim="400000"/>
            </a:ln>
          </a:right>
          <a:top>
            <a:ln w="12700" cap="flat">
              <a:solidFill>
                <a:srgbClr val="000000"/>
              </a:solidFill>
              <a:custDash>
                <a:ds d="200000" sp="200000"/>
              </a:custDash>
              <a:miter lim="400000"/>
            </a:ln>
          </a:top>
          <a:bottom>
            <a:ln w="12700" cap="flat">
              <a:solidFill>
                <a:srgbClr val="000000"/>
              </a:solidFill>
              <a:custDash>
                <a:ds d="200000" sp="200000"/>
              </a:custDash>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firstCol>
    <a:la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25400" cap="flat">
              <a:solidFill>
                <a:srgbClr val="000000"/>
              </a:solidFill>
              <a:prstDash val="solid"/>
              <a:miter lim="400000"/>
            </a:ln>
          </a:top>
          <a:bottom>
            <a:ln w="12700" cap="flat">
              <a:solidFill>
                <a:srgbClr val="6C6C6C"/>
              </a:solidFill>
              <a:prstDash val="solid"/>
              <a:miter lim="400000"/>
            </a:ln>
          </a:bottom>
          <a:insideH>
            <a:ln w="12700" cap="flat">
              <a:solidFill>
                <a:srgbClr val="000000"/>
              </a:solidFill>
              <a:custDash>
                <a:ds d="200000" sp="200000"/>
              </a:custDash>
              <a:miter lim="400000"/>
            </a:ln>
          </a:insideH>
          <a:insideV>
            <a:ln w="12700" cap="flat">
              <a:solidFill>
                <a:srgbClr val="000000"/>
              </a:solidFill>
              <a:prstDash val="solid"/>
              <a:miter lim="400000"/>
            </a:ln>
          </a:insideV>
        </a:tcBdr>
        <a:fill>
          <a:noFill/>
        </a:fill>
      </a:tcStyle>
    </a:lastRow>
    <a:firstRow>
      <a:tcTxStyle b="on" i="off">
        <a:font>
          <a:latin typeface="Helvetica Neue"/>
          <a:ea typeface="Helvetica Neue"/>
          <a:cs typeface="Helvetica Neue"/>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6C6C6C"/>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6DCE0"/>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38" d="100"/>
          <a:sy n="38" d="100"/>
        </p:scale>
        <p:origin x="874" y="48"/>
      </p:cViewPr>
      <p:guideLst/>
    </p:cSldViewPr>
  </p:slideViewPr>
  <p:notesTextViewPr>
    <p:cViewPr>
      <p:scale>
        <a:sx n="1" d="1"/>
        <a:sy n="1" d="1"/>
      </p:scale>
      <p:origin x="0" y="0"/>
    </p:cViewPr>
  </p:notesTextViewPr>
  <p:sorterViewPr>
    <p:cViewPr>
      <p:scale>
        <a:sx n="33" d="100"/>
        <a:sy n="33" d="100"/>
      </p:scale>
      <p:origin x="0" y="-6696"/>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presProps" Target="presProps.xml"/><Relationship Id="rId58" Type="http://schemas.microsoft.com/office/2018/10/relationships/authors" Target="authors.xml"/><Relationship Id="rId5" Type="http://schemas.openxmlformats.org/officeDocument/2006/relationships/slide" Target="slides/slide1.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tableStyles" Target="tableStyle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microsoft.com/office/2016/11/relationships/changesInfo" Target="changesInfos/changesInfo1.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son McKenna" userId="c0778280-11cc-4587-8b2c-ff58f1911090" providerId="ADAL" clId="{3E26FEEF-CDF3-4F5D-A34D-C5DCC896EEF5}"/>
    <pc:docChg chg="delSld">
      <pc:chgData name="Jason McKenna" userId="c0778280-11cc-4587-8b2c-ff58f1911090" providerId="ADAL" clId="{3E26FEEF-CDF3-4F5D-A34D-C5DCC896EEF5}" dt="2024-09-10T18:16:28.133" v="0" actId="47"/>
      <pc:docMkLst>
        <pc:docMk/>
      </pc:docMkLst>
      <pc:sldChg chg="del">
        <pc:chgData name="Jason McKenna" userId="c0778280-11cc-4587-8b2c-ff58f1911090" providerId="ADAL" clId="{3E26FEEF-CDF3-4F5D-A34D-C5DCC896EEF5}" dt="2024-09-10T18:16:28.133" v="0" actId="47"/>
        <pc:sldMkLst>
          <pc:docMk/>
          <pc:sldMk cId="0" sldId="813"/>
        </pc:sldMkLst>
      </pc:sldChg>
    </pc:docChg>
  </pc:docChgLst>
</pc:chgInfo>
</file>

<file path=ppt/comments/modernComment_7FD814A0_D9D613DD.xml><?xml version="1.0" encoding="utf-8"?>
<p188:cmLst xmlns:a="http://schemas.openxmlformats.org/drawingml/2006/main" xmlns:r="http://schemas.openxmlformats.org/officeDocument/2006/relationships" xmlns:p188="http://schemas.microsoft.com/office/powerpoint/2018/8/main">
  <p188:cm id="{F03B0FFC-0A0F-4078-87B8-71A337B3B2B8}" authorId="{B5934C2D-2928-4C7F-BE11-C4F51A8BF2EC}" status="resolved" created="2024-08-29T01:05:58.543">
    <ac:deMkLst xmlns:ac="http://schemas.microsoft.com/office/drawing/2013/main/command">
      <pc:docMk xmlns:pc="http://schemas.microsoft.com/office/powerpoint/2013/main/command"/>
      <pc:sldMk xmlns:pc="http://schemas.microsoft.com/office/powerpoint/2013/main/command" cId="3654685661" sldId="2144867488"/>
      <ac:picMk id="3" creationId="{8D380EFB-5ADC-6272-487E-FCE020DDE2F5}"/>
    </ac:deMkLst>
    <p188:replyLst>
      <p188:reply id="{D1767436-C57B-45A4-96FC-E25CF4E7BB8D}" authorId="{C18049E5-9E5D-8D02-CA85-72F13EE94632}" created="2024-08-29T01:07:42.140">
        <p188:txBody>
          <a:bodyPr/>
          <a:lstStyle/>
          <a:p>
            <a:r>
              <a:rPr lang="en-US"/>
              <a:t>24, it is T15 from the test data</a:t>
            </a:r>
          </a:p>
        </p188:txBody>
      </p188:reply>
      <p188:reply id="{1ADB7985-8966-4C3C-BC78-3F4B01034894}" authorId="{C18049E5-9E5D-8D02-CA85-72F13EE94632}" created="2024-08-29T01:08:17.735">
        <p188:txBody>
          <a:bodyPr/>
          <a:lstStyle/>
          <a:p>
            <a:r>
              <a:rPr lang="en-US"/>
              <a:t>I can use T5 if you want, it is 12" vertical</a:t>
            </a:r>
          </a:p>
        </p188:txBody>
      </p188:reply>
    </p188:replyLst>
    <p188:txBody>
      <a:bodyPr/>
      <a:lstStyle/>
      <a:p>
        <a:r>
          <a:rPr lang="en-US"/>
          <a:t>[@Jeremy Karst] 12 or 24" isopipe</a:t>
        </a:r>
      </a:p>
    </p188:txBody>
  </p188:cm>
  <p188:cm id="{F47368AB-E24B-463F-B19D-C23F5E4BB4CA}" authorId="{B5934C2D-2928-4C7F-BE11-C4F51A8BF2EC}" status="resolved" created="2024-08-29T01:06:23.148">
    <ac:deMkLst xmlns:ac="http://schemas.microsoft.com/office/drawing/2013/main/command">
      <pc:docMk xmlns:pc="http://schemas.microsoft.com/office/powerpoint/2013/main/command"/>
      <pc:sldMk xmlns:pc="http://schemas.microsoft.com/office/powerpoint/2013/main/command" cId="3654685661" sldId="2144867488"/>
      <ac:picMk id="3" creationId="{8D380EFB-5ADC-6272-487E-FCE020DDE2F5}"/>
    </ac:deMkLst>
    <p188:replyLst>
      <p188:reply id="{DFA6F674-EAFD-40B8-9B06-07550A93549F}" authorId="{B5934C2D-2928-4C7F-BE11-C4F51A8BF2EC}" created="2024-08-29T01:23:22.113">
        <p188:txBody>
          <a:bodyPr/>
          <a:lstStyle/>
          <a:p>
            <a:r>
              <a:rPr lang="en-US"/>
              <a:t>[@Jeremy Karst] please get me 12" vertical for COMSOL.  It depends on the Light target.  Its likely in-line 12" </a:t>
            </a:r>
          </a:p>
        </p188:txBody>
      </p188:reply>
      <p188:reply id="{8E828B5E-25A3-4454-B3F4-AEBC0B8B5117}" authorId="{B5934C2D-2928-4C7F-BE11-C4F51A8BF2EC}" created="2024-08-29T01:23:26.768">
        <p188:txBody>
          <a:bodyPr/>
          <a:lstStyle/>
          <a:p>
            <a:r>
              <a:rPr lang="en-US"/>
              <a:t>T1	12" PIPE	Inline 	2	qtfm-worker-1_2024-08-28_11-53-06.309942.txt	qtfm-worker-2_2024-08-28_11-53-06.317980.txt</a:t>
            </a:r>
          </a:p>
        </p188:txBody>
      </p188:reply>
      <p188:reply id="{476384FF-5162-4A87-9A96-45C911FCE3BD}" authorId="{C18049E5-9E5D-8D02-CA85-72F13EE94632}" created="2024-08-29T01:52:45.685">
        <p188:txBody>
          <a:bodyPr/>
          <a:lstStyle/>
          <a:p>
            <a:r>
              <a:rPr lang="en-US"/>
              <a:t>Will do. I am cooking dinner, but I will do it before I go to bed.</a:t>
            </a:r>
          </a:p>
        </p188:txBody>
      </p188:reply>
      <p188:reply id="{C4A8F222-7041-433F-B7FE-8CAB55781567}" authorId="{B5934C2D-2928-4C7F-BE11-C4F51A8BF2EC}" created="2024-08-29T02:10:25.504">
        <p188:txBody>
          <a:bodyPr/>
          <a:lstStyle/>
          <a:p>
            <a:r>
              <a:rPr lang="en-US"/>
              <a:t>Thank you! </a:t>
            </a:r>
          </a:p>
        </p188:txBody>
      </p188:reply>
      <p188:reply id="{FC4D9041-4D97-473F-B797-874EA5675A86}" authorId="{C18049E5-9E5D-8D02-CA85-72F13EE94632}" created="2024-08-29T06:06:05.966">
        <p188:txBody>
          <a:bodyPr/>
          <a:lstStyle/>
          <a:p>
            <a:r>
              <a:rPr lang="en-US"/>
              <a:t>12" vertical pipe is quite a bit noisier than 24" due to both the size and the greater average distance to the sensors, but we still got a decent fit with reasonable parameters.</a:t>
            </a:r>
          </a:p>
        </p188:txBody>
      </p188:reply>
    </p188:replyLst>
    <p188:txBody>
      <a:bodyPr/>
      <a:lstStyle/>
      <a:p>
        <a:r>
          <a:rPr lang="en-US"/>
          <a:t>[@Charles Key] did we use a 12" isopipe with the Lightfish?</a:t>
        </a:r>
      </a:p>
    </p188:txBody>
  </p188:cm>
</p188:cmLst>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23EE2ED-D58B-4B56-AD23-C0835669C899}" type="doc">
      <dgm:prSet loTypeId="urn:microsoft.com/office/officeart/2005/8/layout/hierarchy2" loCatId="hierarchy" qsTypeId="urn:microsoft.com/office/officeart/2005/8/quickstyle/simple3" qsCatId="simple" csTypeId="urn:microsoft.com/office/officeart/2005/8/colors/colorful2" csCatId="colorful" phldr="1"/>
      <dgm:spPr/>
      <dgm:t>
        <a:bodyPr/>
        <a:lstStyle/>
        <a:p>
          <a:endParaRPr lang="en-US"/>
        </a:p>
      </dgm:t>
    </dgm:pt>
    <dgm:pt modelId="{DB9CC407-4B00-4861-BBC2-002D76E60D26}">
      <dgm:prSet phldrT="[Text]"/>
      <dgm:spPr/>
      <dgm:t>
        <a:bodyPr/>
        <a:lstStyle/>
        <a:p>
          <a:r>
            <a:rPr lang="en-US"/>
            <a:t>Fused Sensor Data</a:t>
          </a:r>
        </a:p>
      </dgm:t>
    </dgm:pt>
    <dgm:pt modelId="{9A9BDD4D-C37D-4057-B6E8-E1B29B08270D}" type="parTrans" cxnId="{90009C55-FF09-4FF4-81FF-04C1E4B5B32C}">
      <dgm:prSet/>
      <dgm:spPr/>
      <dgm:t>
        <a:bodyPr/>
        <a:lstStyle/>
        <a:p>
          <a:endParaRPr lang="en-US"/>
        </a:p>
      </dgm:t>
    </dgm:pt>
    <dgm:pt modelId="{22312230-79A3-4192-BAC0-BC3915559A8F}" type="sibTrans" cxnId="{90009C55-FF09-4FF4-81FF-04C1E4B5B32C}">
      <dgm:prSet/>
      <dgm:spPr/>
      <dgm:t>
        <a:bodyPr/>
        <a:lstStyle/>
        <a:p>
          <a:endParaRPr lang="en-US"/>
        </a:p>
      </dgm:t>
    </dgm:pt>
    <dgm:pt modelId="{B64DB10C-581D-44A2-A0BA-4C2A74A41B5B}">
      <dgm:prSet phldrT="[Text]"/>
      <dgm:spPr/>
      <dgm:t>
        <a:bodyPr/>
        <a:lstStyle/>
        <a:p>
          <a:r>
            <a:rPr lang="en-US" dirty="0"/>
            <a:t>Magnetics</a:t>
          </a:r>
        </a:p>
      </dgm:t>
    </dgm:pt>
    <dgm:pt modelId="{7300B228-4F7B-4EDD-AEB3-AC85E91039BE}" type="parTrans" cxnId="{7B516B3C-C3A8-466D-998A-ED2C9A374D73}">
      <dgm:prSet/>
      <dgm:spPr/>
      <dgm:t>
        <a:bodyPr/>
        <a:lstStyle/>
        <a:p>
          <a:endParaRPr lang="en-US"/>
        </a:p>
      </dgm:t>
    </dgm:pt>
    <dgm:pt modelId="{35EA02B9-CFFC-410D-811E-CCB77B019951}" type="sibTrans" cxnId="{7B516B3C-C3A8-466D-998A-ED2C9A374D73}">
      <dgm:prSet/>
      <dgm:spPr/>
      <dgm:t>
        <a:bodyPr/>
        <a:lstStyle/>
        <a:p>
          <a:endParaRPr lang="en-US"/>
        </a:p>
      </dgm:t>
    </dgm:pt>
    <dgm:pt modelId="{9E069071-F17E-42CF-9EE1-8E2895D17449}">
      <dgm:prSet phldrT="[Text]" custT="1"/>
      <dgm:spPr/>
      <dgm:t>
        <a:bodyPr/>
        <a:lstStyle/>
        <a:p>
          <a:r>
            <a:rPr lang="en-US" sz="2700"/>
            <a:t>IMU Gyro</a:t>
          </a:r>
        </a:p>
        <a:p>
          <a:r>
            <a:rPr lang="en-US" sz="2400"/>
            <a:t>(roll, pitch, yaw)</a:t>
          </a:r>
        </a:p>
      </dgm:t>
    </dgm:pt>
    <dgm:pt modelId="{145172C4-6111-4C37-A44F-A5C65CFF8B54}" type="parTrans" cxnId="{B5C7FFBD-02D9-4A01-86D2-BAE5F4795107}">
      <dgm:prSet/>
      <dgm:spPr/>
      <dgm:t>
        <a:bodyPr/>
        <a:lstStyle/>
        <a:p>
          <a:endParaRPr lang="en-US"/>
        </a:p>
      </dgm:t>
    </dgm:pt>
    <dgm:pt modelId="{15787D5D-4F6A-4C83-AB39-C409D9196F2D}" type="sibTrans" cxnId="{B5C7FFBD-02D9-4A01-86D2-BAE5F4795107}">
      <dgm:prSet/>
      <dgm:spPr/>
      <dgm:t>
        <a:bodyPr/>
        <a:lstStyle/>
        <a:p>
          <a:endParaRPr lang="en-US"/>
        </a:p>
      </dgm:t>
    </dgm:pt>
    <dgm:pt modelId="{F2FAD800-95C1-42AF-BA6E-8EA00FC63063}">
      <dgm:prSet phldrT="[Text]" custT="1"/>
      <dgm:spPr/>
      <dgm:t>
        <a:bodyPr/>
        <a:lstStyle/>
        <a:p>
          <a:r>
            <a:rPr lang="en-US" sz="3400"/>
            <a:t>IMU Accel</a:t>
          </a:r>
        </a:p>
        <a:p>
          <a:r>
            <a:rPr lang="en-US" sz="2400"/>
            <a:t>(x, y, z)</a:t>
          </a:r>
        </a:p>
      </dgm:t>
    </dgm:pt>
    <dgm:pt modelId="{C31C8EA4-FDE8-4F47-9A1E-3FC3DB4F3202}" type="parTrans" cxnId="{1AA69278-792C-4751-BA22-A43D122CEE62}">
      <dgm:prSet/>
      <dgm:spPr/>
      <dgm:t>
        <a:bodyPr/>
        <a:lstStyle/>
        <a:p>
          <a:endParaRPr lang="en-US"/>
        </a:p>
      </dgm:t>
    </dgm:pt>
    <dgm:pt modelId="{65B6FD26-E868-4CA8-951B-1C636B3A0243}" type="sibTrans" cxnId="{1AA69278-792C-4751-BA22-A43D122CEE62}">
      <dgm:prSet/>
      <dgm:spPr/>
      <dgm:t>
        <a:bodyPr/>
        <a:lstStyle/>
        <a:p>
          <a:endParaRPr lang="en-US"/>
        </a:p>
      </dgm:t>
    </dgm:pt>
    <dgm:pt modelId="{29FACC03-4741-4703-85E3-8BECC5135BC1}">
      <dgm:prSet phldrT="[Text]"/>
      <dgm:spPr/>
      <dgm:t>
        <a:bodyPr/>
        <a:lstStyle/>
        <a:p>
          <a:r>
            <a:rPr lang="en-US"/>
            <a:t>GPS + RTK</a:t>
          </a:r>
        </a:p>
      </dgm:t>
    </dgm:pt>
    <dgm:pt modelId="{B5F7C260-9F78-4F41-A1A3-D23BA83AB590}" type="parTrans" cxnId="{1AEB17BA-A123-413A-B5EC-8823F6E94865}">
      <dgm:prSet/>
      <dgm:spPr/>
      <dgm:t>
        <a:bodyPr/>
        <a:lstStyle/>
        <a:p>
          <a:endParaRPr lang="en-US"/>
        </a:p>
      </dgm:t>
    </dgm:pt>
    <dgm:pt modelId="{E374C92E-33D2-4453-91D9-CE647991AEFA}" type="sibTrans" cxnId="{1AEB17BA-A123-413A-B5EC-8823F6E94865}">
      <dgm:prSet/>
      <dgm:spPr/>
      <dgm:t>
        <a:bodyPr/>
        <a:lstStyle/>
        <a:p>
          <a:endParaRPr lang="en-US"/>
        </a:p>
      </dgm:t>
    </dgm:pt>
    <dgm:pt modelId="{21051C54-2E4B-4943-90BB-8559FB448CA7}">
      <dgm:prSet phldrT="[Text]" custT="1"/>
      <dgm:spPr/>
      <dgm:t>
        <a:bodyPr/>
        <a:lstStyle/>
        <a:p>
          <a:r>
            <a:rPr lang="en-US" sz="3400"/>
            <a:t>IMU Mag</a:t>
          </a:r>
        </a:p>
        <a:p>
          <a:r>
            <a:rPr lang="en-US" sz="2400"/>
            <a:t>(x, y, z)</a:t>
          </a:r>
        </a:p>
      </dgm:t>
    </dgm:pt>
    <dgm:pt modelId="{144BCACC-B816-4CDD-91CF-8AAA44955EAE}" type="parTrans" cxnId="{BFAA49C1-4B57-4966-9C2C-4D2E7A508E6B}">
      <dgm:prSet/>
      <dgm:spPr/>
      <dgm:t>
        <a:bodyPr/>
        <a:lstStyle/>
        <a:p>
          <a:endParaRPr lang="en-US"/>
        </a:p>
      </dgm:t>
    </dgm:pt>
    <dgm:pt modelId="{190533D6-73D0-4AF1-A0FD-ED13F3E323D4}" type="sibTrans" cxnId="{BFAA49C1-4B57-4966-9C2C-4D2E7A508E6B}">
      <dgm:prSet/>
      <dgm:spPr/>
      <dgm:t>
        <a:bodyPr/>
        <a:lstStyle/>
        <a:p>
          <a:endParaRPr lang="en-US"/>
        </a:p>
      </dgm:t>
    </dgm:pt>
    <dgm:pt modelId="{796C8704-EB3A-4F0D-AAAD-C3AE959229F4}">
      <dgm:prSet phldrT="[Text]"/>
      <dgm:spPr/>
      <dgm:t>
        <a:bodyPr/>
        <a:lstStyle/>
        <a:p>
          <a:r>
            <a:rPr lang="en-US"/>
            <a:t>IMU</a:t>
          </a:r>
        </a:p>
      </dgm:t>
    </dgm:pt>
    <dgm:pt modelId="{20FE6128-79C9-4090-AC52-2E1B3A8F4DFF}" type="parTrans" cxnId="{8F53B439-4D7E-4207-985F-D588930652F8}">
      <dgm:prSet/>
      <dgm:spPr/>
      <dgm:t>
        <a:bodyPr/>
        <a:lstStyle/>
        <a:p>
          <a:endParaRPr lang="en-US"/>
        </a:p>
      </dgm:t>
    </dgm:pt>
    <dgm:pt modelId="{83410AD4-9434-4EAE-939B-710965B6D01F}" type="sibTrans" cxnId="{8F53B439-4D7E-4207-985F-D588930652F8}">
      <dgm:prSet/>
      <dgm:spPr/>
      <dgm:t>
        <a:bodyPr/>
        <a:lstStyle/>
        <a:p>
          <a:endParaRPr lang="en-US"/>
        </a:p>
      </dgm:t>
    </dgm:pt>
    <dgm:pt modelId="{9141AEDC-636D-464F-9C08-14EC3ED04BEC}" type="pres">
      <dgm:prSet presAssocID="{123EE2ED-D58B-4B56-AD23-C0835669C899}" presName="diagram" presStyleCnt="0">
        <dgm:presLayoutVars>
          <dgm:chPref val="1"/>
          <dgm:dir/>
          <dgm:animOne val="branch"/>
          <dgm:animLvl val="lvl"/>
          <dgm:resizeHandles val="exact"/>
        </dgm:presLayoutVars>
      </dgm:prSet>
      <dgm:spPr/>
    </dgm:pt>
    <dgm:pt modelId="{101059F2-9DA6-4D15-B99E-867DB858079D}" type="pres">
      <dgm:prSet presAssocID="{DB9CC407-4B00-4861-BBC2-002D76E60D26}" presName="root1" presStyleCnt="0"/>
      <dgm:spPr/>
    </dgm:pt>
    <dgm:pt modelId="{08D89C02-7BCE-4E3A-9AA3-69E8E4124521}" type="pres">
      <dgm:prSet presAssocID="{DB9CC407-4B00-4861-BBC2-002D76E60D26}" presName="LevelOneTextNode" presStyleLbl="node0" presStyleIdx="0" presStyleCnt="1">
        <dgm:presLayoutVars>
          <dgm:chPref val="3"/>
        </dgm:presLayoutVars>
      </dgm:prSet>
      <dgm:spPr/>
    </dgm:pt>
    <dgm:pt modelId="{F79E8E70-B838-4664-A7B7-F4409F44274A}" type="pres">
      <dgm:prSet presAssocID="{DB9CC407-4B00-4861-BBC2-002D76E60D26}" presName="level2hierChild" presStyleCnt="0"/>
      <dgm:spPr/>
    </dgm:pt>
    <dgm:pt modelId="{46B796FC-B837-4DA8-A9E9-9A8D82EB7266}" type="pres">
      <dgm:prSet presAssocID="{7300B228-4F7B-4EDD-AEB3-AC85E91039BE}" presName="conn2-1" presStyleLbl="parChTrans1D2" presStyleIdx="0" presStyleCnt="3"/>
      <dgm:spPr/>
    </dgm:pt>
    <dgm:pt modelId="{4876D4BC-1B90-44DF-A125-1B964159A7A9}" type="pres">
      <dgm:prSet presAssocID="{7300B228-4F7B-4EDD-AEB3-AC85E91039BE}" presName="connTx" presStyleLbl="parChTrans1D2" presStyleIdx="0" presStyleCnt="3"/>
      <dgm:spPr/>
    </dgm:pt>
    <dgm:pt modelId="{0E3FCAEF-187D-49B9-B87F-6CB56BA413BF}" type="pres">
      <dgm:prSet presAssocID="{B64DB10C-581D-44A2-A0BA-4C2A74A41B5B}" presName="root2" presStyleCnt="0"/>
      <dgm:spPr/>
    </dgm:pt>
    <dgm:pt modelId="{84D51D13-588F-47A1-97CA-3458FDF5B4F7}" type="pres">
      <dgm:prSet presAssocID="{B64DB10C-581D-44A2-A0BA-4C2A74A41B5B}" presName="LevelTwoTextNode" presStyleLbl="node2" presStyleIdx="0" presStyleCnt="3" custLinFactNeighborY="-26885">
        <dgm:presLayoutVars>
          <dgm:chPref val="3"/>
        </dgm:presLayoutVars>
      </dgm:prSet>
      <dgm:spPr/>
    </dgm:pt>
    <dgm:pt modelId="{699FDA70-A538-4307-925E-C9C05224AC23}" type="pres">
      <dgm:prSet presAssocID="{B64DB10C-581D-44A2-A0BA-4C2A74A41B5B}" presName="level3hierChild" presStyleCnt="0"/>
      <dgm:spPr/>
    </dgm:pt>
    <dgm:pt modelId="{5CBFD031-19DC-41C5-934F-C8FB48C6D48C}" type="pres">
      <dgm:prSet presAssocID="{145172C4-6111-4C37-A44F-A5C65CFF8B54}" presName="conn2-1" presStyleLbl="parChTrans1D3" presStyleIdx="0" presStyleCnt="3"/>
      <dgm:spPr/>
    </dgm:pt>
    <dgm:pt modelId="{638F05EB-31A5-4D3A-9C21-AD89ACFB1209}" type="pres">
      <dgm:prSet presAssocID="{145172C4-6111-4C37-A44F-A5C65CFF8B54}" presName="connTx" presStyleLbl="parChTrans1D3" presStyleIdx="0" presStyleCnt="3"/>
      <dgm:spPr/>
    </dgm:pt>
    <dgm:pt modelId="{1CEF2AED-44CA-4F94-8E54-C8011575A70A}" type="pres">
      <dgm:prSet presAssocID="{9E069071-F17E-42CF-9EE1-8E2895D17449}" presName="root2" presStyleCnt="0"/>
      <dgm:spPr/>
    </dgm:pt>
    <dgm:pt modelId="{77BC83E7-0D83-4CDF-B178-475C7D042DB5}" type="pres">
      <dgm:prSet presAssocID="{9E069071-F17E-42CF-9EE1-8E2895D17449}" presName="LevelTwoTextNode" presStyleLbl="node3" presStyleIdx="0" presStyleCnt="3" custLinFactNeighborX="479" custLinFactNeighborY="60372">
        <dgm:presLayoutVars>
          <dgm:chPref val="3"/>
        </dgm:presLayoutVars>
      </dgm:prSet>
      <dgm:spPr/>
    </dgm:pt>
    <dgm:pt modelId="{2A4D3822-4ED7-43C0-8D32-73F8491345E5}" type="pres">
      <dgm:prSet presAssocID="{9E069071-F17E-42CF-9EE1-8E2895D17449}" presName="level3hierChild" presStyleCnt="0"/>
      <dgm:spPr/>
    </dgm:pt>
    <dgm:pt modelId="{F50590C5-E393-4582-9778-2F16558A0646}" type="pres">
      <dgm:prSet presAssocID="{C31C8EA4-FDE8-4F47-9A1E-3FC3DB4F3202}" presName="conn2-1" presStyleLbl="parChTrans1D3" presStyleIdx="1" presStyleCnt="3"/>
      <dgm:spPr/>
    </dgm:pt>
    <dgm:pt modelId="{7472E143-2D15-47D1-85A9-C0C25AC35E9E}" type="pres">
      <dgm:prSet presAssocID="{C31C8EA4-FDE8-4F47-9A1E-3FC3DB4F3202}" presName="connTx" presStyleLbl="parChTrans1D3" presStyleIdx="1" presStyleCnt="3"/>
      <dgm:spPr/>
    </dgm:pt>
    <dgm:pt modelId="{12EC16E8-5EFB-4756-90B5-F67855A1018D}" type="pres">
      <dgm:prSet presAssocID="{F2FAD800-95C1-42AF-BA6E-8EA00FC63063}" presName="root2" presStyleCnt="0"/>
      <dgm:spPr/>
    </dgm:pt>
    <dgm:pt modelId="{C1E03BC2-6713-4C8E-815F-A9787434D064}" type="pres">
      <dgm:prSet presAssocID="{F2FAD800-95C1-42AF-BA6E-8EA00FC63063}" presName="LevelTwoTextNode" presStyleLbl="node3" presStyleIdx="1" presStyleCnt="3" custLinFactNeighborX="479" custLinFactNeighborY="60372">
        <dgm:presLayoutVars>
          <dgm:chPref val="3"/>
        </dgm:presLayoutVars>
      </dgm:prSet>
      <dgm:spPr/>
    </dgm:pt>
    <dgm:pt modelId="{931ED63F-073E-4775-A753-0973B176F21B}" type="pres">
      <dgm:prSet presAssocID="{F2FAD800-95C1-42AF-BA6E-8EA00FC63063}" presName="level3hierChild" presStyleCnt="0"/>
      <dgm:spPr/>
    </dgm:pt>
    <dgm:pt modelId="{2B63EAC5-C7F5-4E3B-97ED-5553A76B56AF}" type="pres">
      <dgm:prSet presAssocID="{B5F7C260-9F78-4F41-A1A3-D23BA83AB590}" presName="conn2-1" presStyleLbl="parChTrans1D2" presStyleIdx="1" presStyleCnt="3"/>
      <dgm:spPr/>
    </dgm:pt>
    <dgm:pt modelId="{84A91198-9702-478F-8537-C8045CB00B5D}" type="pres">
      <dgm:prSet presAssocID="{B5F7C260-9F78-4F41-A1A3-D23BA83AB590}" presName="connTx" presStyleLbl="parChTrans1D2" presStyleIdx="1" presStyleCnt="3"/>
      <dgm:spPr/>
    </dgm:pt>
    <dgm:pt modelId="{1A4B5FBF-BD57-46E0-8517-D238A07F1806}" type="pres">
      <dgm:prSet presAssocID="{29FACC03-4741-4703-85E3-8BECC5135BC1}" presName="root2" presStyleCnt="0"/>
      <dgm:spPr/>
    </dgm:pt>
    <dgm:pt modelId="{C3BD41F5-EEC6-4F16-A07D-7AC7AFA61023}" type="pres">
      <dgm:prSet presAssocID="{29FACC03-4741-4703-85E3-8BECC5135BC1}" presName="LevelTwoTextNode" presStyleLbl="node2" presStyleIdx="1" presStyleCnt="3" custLinFactNeighborY="-70590">
        <dgm:presLayoutVars>
          <dgm:chPref val="3"/>
        </dgm:presLayoutVars>
      </dgm:prSet>
      <dgm:spPr/>
    </dgm:pt>
    <dgm:pt modelId="{9D160764-0711-4F06-97E2-0F6F832CD7DC}" type="pres">
      <dgm:prSet presAssocID="{29FACC03-4741-4703-85E3-8BECC5135BC1}" presName="level3hierChild" presStyleCnt="0"/>
      <dgm:spPr/>
    </dgm:pt>
    <dgm:pt modelId="{DE07A9AE-241C-4278-9224-3586CCEDA62F}" type="pres">
      <dgm:prSet presAssocID="{144BCACC-B816-4CDD-91CF-8AAA44955EAE}" presName="conn2-1" presStyleLbl="parChTrans1D3" presStyleIdx="2" presStyleCnt="3"/>
      <dgm:spPr/>
    </dgm:pt>
    <dgm:pt modelId="{05E4C4DC-ABE3-4765-A4BB-EC625B62A7B3}" type="pres">
      <dgm:prSet presAssocID="{144BCACC-B816-4CDD-91CF-8AAA44955EAE}" presName="connTx" presStyleLbl="parChTrans1D3" presStyleIdx="2" presStyleCnt="3"/>
      <dgm:spPr/>
    </dgm:pt>
    <dgm:pt modelId="{6A8DD60F-0F88-474A-95CA-4259671AFD64}" type="pres">
      <dgm:prSet presAssocID="{21051C54-2E4B-4943-90BB-8559FB448CA7}" presName="root2" presStyleCnt="0"/>
      <dgm:spPr/>
    </dgm:pt>
    <dgm:pt modelId="{04713A18-0FD3-4825-935C-801DC1B4AC20}" type="pres">
      <dgm:prSet presAssocID="{21051C54-2E4B-4943-90BB-8559FB448CA7}" presName="LevelTwoTextNode" presStyleLbl="node3" presStyleIdx="2" presStyleCnt="3" custLinFactNeighborX="479" custLinFactNeighborY="60372">
        <dgm:presLayoutVars>
          <dgm:chPref val="3"/>
        </dgm:presLayoutVars>
      </dgm:prSet>
      <dgm:spPr/>
    </dgm:pt>
    <dgm:pt modelId="{8AEDFF56-D65B-4679-B237-7F06ABF9ED12}" type="pres">
      <dgm:prSet presAssocID="{21051C54-2E4B-4943-90BB-8559FB448CA7}" presName="level3hierChild" presStyleCnt="0"/>
      <dgm:spPr/>
    </dgm:pt>
    <dgm:pt modelId="{ED221127-EBCA-4BF6-BD08-6EDD13605EF9}" type="pres">
      <dgm:prSet presAssocID="{20FE6128-79C9-4090-AC52-2E1B3A8F4DFF}" presName="conn2-1" presStyleLbl="parChTrans1D2" presStyleIdx="2" presStyleCnt="3"/>
      <dgm:spPr/>
    </dgm:pt>
    <dgm:pt modelId="{CF12A99C-E9BC-45B2-887D-346A4792596A}" type="pres">
      <dgm:prSet presAssocID="{20FE6128-79C9-4090-AC52-2E1B3A8F4DFF}" presName="connTx" presStyleLbl="parChTrans1D2" presStyleIdx="2" presStyleCnt="3"/>
      <dgm:spPr/>
    </dgm:pt>
    <dgm:pt modelId="{BD371934-1AB4-4E1E-9980-DE8D8B8A21DD}" type="pres">
      <dgm:prSet presAssocID="{796C8704-EB3A-4F0D-AAAD-C3AE959229F4}" presName="root2" presStyleCnt="0"/>
      <dgm:spPr/>
    </dgm:pt>
    <dgm:pt modelId="{12CBAB50-7C7B-4DBD-9B52-52A122F0FC8F}" type="pres">
      <dgm:prSet presAssocID="{796C8704-EB3A-4F0D-AAAD-C3AE959229F4}" presName="LevelTwoTextNode" presStyleLbl="node2" presStyleIdx="2" presStyleCnt="3" custLinFactNeighborY="-70590">
        <dgm:presLayoutVars>
          <dgm:chPref val="3"/>
        </dgm:presLayoutVars>
      </dgm:prSet>
      <dgm:spPr/>
    </dgm:pt>
    <dgm:pt modelId="{A4323EEA-D7DA-445D-B841-58FBEC430FF4}" type="pres">
      <dgm:prSet presAssocID="{796C8704-EB3A-4F0D-AAAD-C3AE959229F4}" presName="level3hierChild" presStyleCnt="0"/>
      <dgm:spPr/>
    </dgm:pt>
  </dgm:ptLst>
  <dgm:cxnLst>
    <dgm:cxn modelId="{E7592300-C3A5-4E8B-8BCE-BAAD1729E0EA}" type="presOf" srcId="{B5F7C260-9F78-4F41-A1A3-D23BA83AB590}" destId="{84A91198-9702-478F-8537-C8045CB00B5D}" srcOrd="1" destOrd="0" presId="urn:microsoft.com/office/officeart/2005/8/layout/hierarchy2"/>
    <dgm:cxn modelId="{695B1008-CDBA-4485-8738-4EAF0AFF11A7}" type="presOf" srcId="{144BCACC-B816-4CDD-91CF-8AAA44955EAE}" destId="{DE07A9AE-241C-4278-9224-3586CCEDA62F}" srcOrd="0" destOrd="0" presId="urn:microsoft.com/office/officeart/2005/8/layout/hierarchy2"/>
    <dgm:cxn modelId="{45C2D60F-DCEB-47BA-B1D0-8097146F0B0B}" type="presOf" srcId="{C31C8EA4-FDE8-4F47-9A1E-3FC3DB4F3202}" destId="{F50590C5-E393-4582-9778-2F16558A0646}" srcOrd="0" destOrd="0" presId="urn:microsoft.com/office/officeart/2005/8/layout/hierarchy2"/>
    <dgm:cxn modelId="{8F53B439-4D7E-4207-985F-D588930652F8}" srcId="{DB9CC407-4B00-4861-BBC2-002D76E60D26}" destId="{796C8704-EB3A-4F0D-AAAD-C3AE959229F4}" srcOrd="2" destOrd="0" parTransId="{20FE6128-79C9-4090-AC52-2E1B3A8F4DFF}" sibTransId="{83410AD4-9434-4EAE-939B-710965B6D01F}"/>
    <dgm:cxn modelId="{7B516B3C-C3A8-466D-998A-ED2C9A374D73}" srcId="{DB9CC407-4B00-4861-BBC2-002D76E60D26}" destId="{B64DB10C-581D-44A2-A0BA-4C2A74A41B5B}" srcOrd="0" destOrd="0" parTransId="{7300B228-4F7B-4EDD-AEB3-AC85E91039BE}" sibTransId="{35EA02B9-CFFC-410D-811E-CCB77B019951}"/>
    <dgm:cxn modelId="{885D045E-03E0-4D62-9B68-26C0B80DDE75}" type="presOf" srcId="{F2FAD800-95C1-42AF-BA6E-8EA00FC63063}" destId="{C1E03BC2-6713-4C8E-815F-A9787434D064}" srcOrd="0" destOrd="0" presId="urn:microsoft.com/office/officeart/2005/8/layout/hierarchy2"/>
    <dgm:cxn modelId="{E5DA6B65-C2B1-4943-BD96-2B5BFB57154C}" type="presOf" srcId="{B5F7C260-9F78-4F41-A1A3-D23BA83AB590}" destId="{2B63EAC5-C7F5-4E3B-97ED-5553A76B56AF}" srcOrd="0" destOrd="0" presId="urn:microsoft.com/office/officeart/2005/8/layout/hierarchy2"/>
    <dgm:cxn modelId="{47EB096A-6891-4468-93BC-BAB4C08CA118}" type="presOf" srcId="{20FE6128-79C9-4090-AC52-2E1B3A8F4DFF}" destId="{CF12A99C-E9BC-45B2-887D-346A4792596A}" srcOrd="1" destOrd="0" presId="urn:microsoft.com/office/officeart/2005/8/layout/hierarchy2"/>
    <dgm:cxn modelId="{90009C55-FF09-4FF4-81FF-04C1E4B5B32C}" srcId="{123EE2ED-D58B-4B56-AD23-C0835669C899}" destId="{DB9CC407-4B00-4861-BBC2-002D76E60D26}" srcOrd="0" destOrd="0" parTransId="{9A9BDD4D-C37D-4057-B6E8-E1B29B08270D}" sibTransId="{22312230-79A3-4192-BAC0-BC3915559A8F}"/>
    <dgm:cxn modelId="{1AA69278-792C-4751-BA22-A43D122CEE62}" srcId="{B64DB10C-581D-44A2-A0BA-4C2A74A41B5B}" destId="{F2FAD800-95C1-42AF-BA6E-8EA00FC63063}" srcOrd="1" destOrd="0" parTransId="{C31C8EA4-FDE8-4F47-9A1E-3FC3DB4F3202}" sibTransId="{65B6FD26-E868-4CA8-951B-1C636B3A0243}"/>
    <dgm:cxn modelId="{AC97AB88-CCE0-41A0-8FC6-10D657D44143}" type="presOf" srcId="{DB9CC407-4B00-4861-BBC2-002D76E60D26}" destId="{08D89C02-7BCE-4E3A-9AA3-69E8E4124521}" srcOrd="0" destOrd="0" presId="urn:microsoft.com/office/officeart/2005/8/layout/hierarchy2"/>
    <dgm:cxn modelId="{D349F188-8EBA-40F6-8BD5-5FFEFEEF894C}" type="presOf" srcId="{20FE6128-79C9-4090-AC52-2E1B3A8F4DFF}" destId="{ED221127-EBCA-4BF6-BD08-6EDD13605EF9}" srcOrd="0" destOrd="0" presId="urn:microsoft.com/office/officeart/2005/8/layout/hierarchy2"/>
    <dgm:cxn modelId="{00696491-68B0-4737-90A6-A206B67FEACE}" type="presOf" srcId="{796C8704-EB3A-4F0D-AAAD-C3AE959229F4}" destId="{12CBAB50-7C7B-4DBD-9B52-52A122F0FC8F}" srcOrd="0" destOrd="0" presId="urn:microsoft.com/office/officeart/2005/8/layout/hierarchy2"/>
    <dgm:cxn modelId="{F1905F9B-DB03-4266-B530-14D342DEABD6}" type="presOf" srcId="{144BCACC-B816-4CDD-91CF-8AAA44955EAE}" destId="{05E4C4DC-ABE3-4765-A4BB-EC625B62A7B3}" srcOrd="1" destOrd="0" presId="urn:microsoft.com/office/officeart/2005/8/layout/hierarchy2"/>
    <dgm:cxn modelId="{4347EA9E-1EE0-4526-97EA-6FE2479ADC64}" type="presOf" srcId="{145172C4-6111-4C37-A44F-A5C65CFF8B54}" destId="{5CBFD031-19DC-41C5-934F-C8FB48C6D48C}" srcOrd="0" destOrd="0" presId="urn:microsoft.com/office/officeart/2005/8/layout/hierarchy2"/>
    <dgm:cxn modelId="{BF715EA0-1E26-41F1-8984-E293F107DBAC}" type="presOf" srcId="{7300B228-4F7B-4EDD-AEB3-AC85E91039BE}" destId="{4876D4BC-1B90-44DF-A125-1B964159A7A9}" srcOrd="1" destOrd="0" presId="urn:microsoft.com/office/officeart/2005/8/layout/hierarchy2"/>
    <dgm:cxn modelId="{B372B8A1-5191-44D4-9BAC-A6A01E83DA7D}" type="presOf" srcId="{29FACC03-4741-4703-85E3-8BECC5135BC1}" destId="{C3BD41F5-EEC6-4F16-A07D-7AC7AFA61023}" srcOrd="0" destOrd="0" presId="urn:microsoft.com/office/officeart/2005/8/layout/hierarchy2"/>
    <dgm:cxn modelId="{BC1C61B5-1402-4166-BB8B-988E8F8EB9AF}" type="presOf" srcId="{9E069071-F17E-42CF-9EE1-8E2895D17449}" destId="{77BC83E7-0D83-4CDF-B178-475C7D042DB5}" srcOrd="0" destOrd="0" presId="urn:microsoft.com/office/officeart/2005/8/layout/hierarchy2"/>
    <dgm:cxn modelId="{1AEB17BA-A123-413A-B5EC-8823F6E94865}" srcId="{DB9CC407-4B00-4861-BBC2-002D76E60D26}" destId="{29FACC03-4741-4703-85E3-8BECC5135BC1}" srcOrd="1" destOrd="0" parTransId="{B5F7C260-9F78-4F41-A1A3-D23BA83AB590}" sibTransId="{E374C92E-33D2-4453-91D9-CE647991AEFA}"/>
    <dgm:cxn modelId="{9A6075BA-4E5E-4DD2-8BAA-482E8F688B70}" type="presOf" srcId="{145172C4-6111-4C37-A44F-A5C65CFF8B54}" destId="{638F05EB-31A5-4D3A-9C21-AD89ACFB1209}" srcOrd="1" destOrd="0" presId="urn:microsoft.com/office/officeart/2005/8/layout/hierarchy2"/>
    <dgm:cxn modelId="{B5C7FFBD-02D9-4A01-86D2-BAE5F4795107}" srcId="{B64DB10C-581D-44A2-A0BA-4C2A74A41B5B}" destId="{9E069071-F17E-42CF-9EE1-8E2895D17449}" srcOrd="0" destOrd="0" parTransId="{145172C4-6111-4C37-A44F-A5C65CFF8B54}" sibTransId="{15787D5D-4F6A-4C83-AB39-C409D9196F2D}"/>
    <dgm:cxn modelId="{69AF89BF-DF83-4778-806C-8D0C9D942475}" type="presOf" srcId="{21051C54-2E4B-4943-90BB-8559FB448CA7}" destId="{04713A18-0FD3-4825-935C-801DC1B4AC20}" srcOrd="0" destOrd="0" presId="urn:microsoft.com/office/officeart/2005/8/layout/hierarchy2"/>
    <dgm:cxn modelId="{BFAA49C1-4B57-4966-9C2C-4D2E7A508E6B}" srcId="{29FACC03-4741-4703-85E3-8BECC5135BC1}" destId="{21051C54-2E4B-4943-90BB-8559FB448CA7}" srcOrd="0" destOrd="0" parTransId="{144BCACC-B816-4CDD-91CF-8AAA44955EAE}" sibTransId="{190533D6-73D0-4AF1-A0FD-ED13F3E323D4}"/>
    <dgm:cxn modelId="{69FBBCDF-BA67-4B13-8841-1F8984FBA6BD}" type="presOf" srcId="{C31C8EA4-FDE8-4F47-9A1E-3FC3DB4F3202}" destId="{7472E143-2D15-47D1-85A9-C0C25AC35E9E}" srcOrd="1" destOrd="0" presId="urn:microsoft.com/office/officeart/2005/8/layout/hierarchy2"/>
    <dgm:cxn modelId="{AE2AE7E7-A439-4AE8-9206-EA88C0A26986}" type="presOf" srcId="{7300B228-4F7B-4EDD-AEB3-AC85E91039BE}" destId="{46B796FC-B837-4DA8-A9E9-9A8D82EB7266}" srcOrd="0" destOrd="0" presId="urn:microsoft.com/office/officeart/2005/8/layout/hierarchy2"/>
    <dgm:cxn modelId="{CA0993F8-5A4F-427C-89D6-D9FF9B84A5FC}" type="presOf" srcId="{123EE2ED-D58B-4B56-AD23-C0835669C899}" destId="{9141AEDC-636D-464F-9C08-14EC3ED04BEC}" srcOrd="0" destOrd="0" presId="urn:microsoft.com/office/officeart/2005/8/layout/hierarchy2"/>
    <dgm:cxn modelId="{1D34FAFC-064E-49F5-88D6-16DF8BD50506}" type="presOf" srcId="{B64DB10C-581D-44A2-A0BA-4C2A74A41B5B}" destId="{84D51D13-588F-47A1-97CA-3458FDF5B4F7}" srcOrd="0" destOrd="0" presId="urn:microsoft.com/office/officeart/2005/8/layout/hierarchy2"/>
    <dgm:cxn modelId="{E0D3E206-5164-4CC2-9E55-3D17C7C6446E}" type="presParOf" srcId="{9141AEDC-636D-464F-9C08-14EC3ED04BEC}" destId="{101059F2-9DA6-4D15-B99E-867DB858079D}" srcOrd="0" destOrd="0" presId="urn:microsoft.com/office/officeart/2005/8/layout/hierarchy2"/>
    <dgm:cxn modelId="{EFF2B1CF-F7A9-4145-AEDE-B44FC6EB1C5A}" type="presParOf" srcId="{101059F2-9DA6-4D15-B99E-867DB858079D}" destId="{08D89C02-7BCE-4E3A-9AA3-69E8E4124521}" srcOrd="0" destOrd="0" presId="urn:microsoft.com/office/officeart/2005/8/layout/hierarchy2"/>
    <dgm:cxn modelId="{60A2A86F-91E6-4900-8DEC-10BAD8DAD545}" type="presParOf" srcId="{101059F2-9DA6-4D15-B99E-867DB858079D}" destId="{F79E8E70-B838-4664-A7B7-F4409F44274A}" srcOrd="1" destOrd="0" presId="urn:microsoft.com/office/officeart/2005/8/layout/hierarchy2"/>
    <dgm:cxn modelId="{36904389-C85B-4B68-B82E-3C9969186EE1}" type="presParOf" srcId="{F79E8E70-B838-4664-A7B7-F4409F44274A}" destId="{46B796FC-B837-4DA8-A9E9-9A8D82EB7266}" srcOrd="0" destOrd="0" presId="urn:microsoft.com/office/officeart/2005/8/layout/hierarchy2"/>
    <dgm:cxn modelId="{E50EAB7D-6849-4F72-8046-8FA3B9DB5393}" type="presParOf" srcId="{46B796FC-B837-4DA8-A9E9-9A8D82EB7266}" destId="{4876D4BC-1B90-44DF-A125-1B964159A7A9}" srcOrd="0" destOrd="0" presId="urn:microsoft.com/office/officeart/2005/8/layout/hierarchy2"/>
    <dgm:cxn modelId="{75F044C5-B365-465A-80FB-32395588BE32}" type="presParOf" srcId="{F79E8E70-B838-4664-A7B7-F4409F44274A}" destId="{0E3FCAEF-187D-49B9-B87F-6CB56BA413BF}" srcOrd="1" destOrd="0" presId="urn:microsoft.com/office/officeart/2005/8/layout/hierarchy2"/>
    <dgm:cxn modelId="{65FF900B-0775-4794-9274-F1BE1740531E}" type="presParOf" srcId="{0E3FCAEF-187D-49B9-B87F-6CB56BA413BF}" destId="{84D51D13-588F-47A1-97CA-3458FDF5B4F7}" srcOrd="0" destOrd="0" presId="urn:microsoft.com/office/officeart/2005/8/layout/hierarchy2"/>
    <dgm:cxn modelId="{628E6491-F718-4CCE-A513-9B2EF683562F}" type="presParOf" srcId="{0E3FCAEF-187D-49B9-B87F-6CB56BA413BF}" destId="{699FDA70-A538-4307-925E-C9C05224AC23}" srcOrd="1" destOrd="0" presId="urn:microsoft.com/office/officeart/2005/8/layout/hierarchy2"/>
    <dgm:cxn modelId="{603D4543-44DE-4479-8DE2-1A4FA0182C58}" type="presParOf" srcId="{699FDA70-A538-4307-925E-C9C05224AC23}" destId="{5CBFD031-19DC-41C5-934F-C8FB48C6D48C}" srcOrd="0" destOrd="0" presId="urn:microsoft.com/office/officeart/2005/8/layout/hierarchy2"/>
    <dgm:cxn modelId="{38B72249-DBC0-457D-A045-D340A8E13859}" type="presParOf" srcId="{5CBFD031-19DC-41C5-934F-C8FB48C6D48C}" destId="{638F05EB-31A5-4D3A-9C21-AD89ACFB1209}" srcOrd="0" destOrd="0" presId="urn:microsoft.com/office/officeart/2005/8/layout/hierarchy2"/>
    <dgm:cxn modelId="{4D431CF9-C955-4C14-BFE0-7BDB63EDB6A2}" type="presParOf" srcId="{699FDA70-A538-4307-925E-C9C05224AC23}" destId="{1CEF2AED-44CA-4F94-8E54-C8011575A70A}" srcOrd="1" destOrd="0" presId="urn:microsoft.com/office/officeart/2005/8/layout/hierarchy2"/>
    <dgm:cxn modelId="{E3630DEB-39C1-4695-AF4E-66959CC62A36}" type="presParOf" srcId="{1CEF2AED-44CA-4F94-8E54-C8011575A70A}" destId="{77BC83E7-0D83-4CDF-B178-475C7D042DB5}" srcOrd="0" destOrd="0" presId="urn:microsoft.com/office/officeart/2005/8/layout/hierarchy2"/>
    <dgm:cxn modelId="{D8BCB717-0C95-460B-89C6-1C3E0F0B4547}" type="presParOf" srcId="{1CEF2AED-44CA-4F94-8E54-C8011575A70A}" destId="{2A4D3822-4ED7-43C0-8D32-73F8491345E5}" srcOrd="1" destOrd="0" presId="urn:microsoft.com/office/officeart/2005/8/layout/hierarchy2"/>
    <dgm:cxn modelId="{CD7C7D96-A1CB-43EB-A6A5-C4F6191169ED}" type="presParOf" srcId="{699FDA70-A538-4307-925E-C9C05224AC23}" destId="{F50590C5-E393-4582-9778-2F16558A0646}" srcOrd="2" destOrd="0" presId="urn:microsoft.com/office/officeart/2005/8/layout/hierarchy2"/>
    <dgm:cxn modelId="{D79F4004-68D2-4B04-A70D-B5F486962C37}" type="presParOf" srcId="{F50590C5-E393-4582-9778-2F16558A0646}" destId="{7472E143-2D15-47D1-85A9-C0C25AC35E9E}" srcOrd="0" destOrd="0" presId="urn:microsoft.com/office/officeart/2005/8/layout/hierarchy2"/>
    <dgm:cxn modelId="{22828FBC-0354-4AAC-A75C-F6DC1A0462AA}" type="presParOf" srcId="{699FDA70-A538-4307-925E-C9C05224AC23}" destId="{12EC16E8-5EFB-4756-90B5-F67855A1018D}" srcOrd="3" destOrd="0" presId="urn:microsoft.com/office/officeart/2005/8/layout/hierarchy2"/>
    <dgm:cxn modelId="{5891B3B6-ECC2-4224-92EB-353945F8E406}" type="presParOf" srcId="{12EC16E8-5EFB-4756-90B5-F67855A1018D}" destId="{C1E03BC2-6713-4C8E-815F-A9787434D064}" srcOrd="0" destOrd="0" presId="urn:microsoft.com/office/officeart/2005/8/layout/hierarchy2"/>
    <dgm:cxn modelId="{FB3CE073-DB1A-44DD-9C2F-7A8C89BCD74B}" type="presParOf" srcId="{12EC16E8-5EFB-4756-90B5-F67855A1018D}" destId="{931ED63F-073E-4775-A753-0973B176F21B}" srcOrd="1" destOrd="0" presId="urn:microsoft.com/office/officeart/2005/8/layout/hierarchy2"/>
    <dgm:cxn modelId="{CFCAD608-906E-4245-9BC9-550E5E889C26}" type="presParOf" srcId="{F79E8E70-B838-4664-A7B7-F4409F44274A}" destId="{2B63EAC5-C7F5-4E3B-97ED-5553A76B56AF}" srcOrd="2" destOrd="0" presId="urn:microsoft.com/office/officeart/2005/8/layout/hierarchy2"/>
    <dgm:cxn modelId="{527D51F4-47D0-4EC6-9884-A5522D1EB84F}" type="presParOf" srcId="{2B63EAC5-C7F5-4E3B-97ED-5553A76B56AF}" destId="{84A91198-9702-478F-8537-C8045CB00B5D}" srcOrd="0" destOrd="0" presId="urn:microsoft.com/office/officeart/2005/8/layout/hierarchy2"/>
    <dgm:cxn modelId="{5F16B3EA-6A5E-4B86-B839-D13776A77F8F}" type="presParOf" srcId="{F79E8E70-B838-4664-A7B7-F4409F44274A}" destId="{1A4B5FBF-BD57-46E0-8517-D238A07F1806}" srcOrd="3" destOrd="0" presId="urn:microsoft.com/office/officeart/2005/8/layout/hierarchy2"/>
    <dgm:cxn modelId="{0EC48057-1D72-478C-8CB3-33FA7BF6C2A1}" type="presParOf" srcId="{1A4B5FBF-BD57-46E0-8517-D238A07F1806}" destId="{C3BD41F5-EEC6-4F16-A07D-7AC7AFA61023}" srcOrd="0" destOrd="0" presId="urn:microsoft.com/office/officeart/2005/8/layout/hierarchy2"/>
    <dgm:cxn modelId="{A3969E1E-CCD4-4BA9-A53F-C9A7E3546022}" type="presParOf" srcId="{1A4B5FBF-BD57-46E0-8517-D238A07F1806}" destId="{9D160764-0711-4F06-97E2-0F6F832CD7DC}" srcOrd="1" destOrd="0" presId="urn:microsoft.com/office/officeart/2005/8/layout/hierarchy2"/>
    <dgm:cxn modelId="{745B70D4-CC10-4729-834F-5FA0057E018C}" type="presParOf" srcId="{9D160764-0711-4F06-97E2-0F6F832CD7DC}" destId="{DE07A9AE-241C-4278-9224-3586CCEDA62F}" srcOrd="0" destOrd="0" presId="urn:microsoft.com/office/officeart/2005/8/layout/hierarchy2"/>
    <dgm:cxn modelId="{26885230-FC03-43DD-9E13-465369F6E41E}" type="presParOf" srcId="{DE07A9AE-241C-4278-9224-3586CCEDA62F}" destId="{05E4C4DC-ABE3-4765-A4BB-EC625B62A7B3}" srcOrd="0" destOrd="0" presId="urn:microsoft.com/office/officeart/2005/8/layout/hierarchy2"/>
    <dgm:cxn modelId="{7B7C4DFA-A88D-46A5-BD94-EAAC1740AF0F}" type="presParOf" srcId="{9D160764-0711-4F06-97E2-0F6F832CD7DC}" destId="{6A8DD60F-0F88-474A-95CA-4259671AFD64}" srcOrd="1" destOrd="0" presId="urn:microsoft.com/office/officeart/2005/8/layout/hierarchy2"/>
    <dgm:cxn modelId="{2F6838D9-B577-4D4B-8151-FBB13436D50A}" type="presParOf" srcId="{6A8DD60F-0F88-474A-95CA-4259671AFD64}" destId="{04713A18-0FD3-4825-935C-801DC1B4AC20}" srcOrd="0" destOrd="0" presId="urn:microsoft.com/office/officeart/2005/8/layout/hierarchy2"/>
    <dgm:cxn modelId="{DA4C90F0-B96A-463B-ADB8-A224CFF9BA30}" type="presParOf" srcId="{6A8DD60F-0F88-474A-95CA-4259671AFD64}" destId="{8AEDFF56-D65B-4679-B237-7F06ABF9ED12}" srcOrd="1" destOrd="0" presId="urn:microsoft.com/office/officeart/2005/8/layout/hierarchy2"/>
    <dgm:cxn modelId="{AA1E9D93-CF5E-4CEB-9A46-7BBF185C9FC5}" type="presParOf" srcId="{F79E8E70-B838-4664-A7B7-F4409F44274A}" destId="{ED221127-EBCA-4BF6-BD08-6EDD13605EF9}" srcOrd="4" destOrd="0" presId="urn:microsoft.com/office/officeart/2005/8/layout/hierarchy2"/>
    <dgm:cxn modelId="{276D6900-EE6F-4386-BA6F-4A7BA420F20F}" type="presParOf" srcId="{ED221127-EBCA-4BF6-BD08-6EDD13605EF9}" destId="{CF12A99C-E9BC-45B2-887D-346A4792596A}" srcOrd="0" destOrd="0" presId="urn:microsoft.com/office/officeart/2005/8/layout/hierarchy2"/>
    <dgm:cxn modelId="{6A350F11-34A0-45A5-809F-68019A7570DD}" type="presParOf" srcId="{F79E8E70-B838-4664-A7B7-F4409F44274A}" destId="{BD371934-1AB4-4E1E-9980-DE8D8B8A21DD}" srcOrd="5" destOrd="0" presId="urn:microsoft.com/office/officeart/2005/8/layout/hierarchy2"/>
    <dgm:cxn modelId="{0F5BF3DA-00BA-4F24-A054-67F7FEBEAC37}" type="presParOf" srcId="{BD371934-1AB4-4E1E-9980-DE8D8B8A21DD}" destId="{12CBAB50-7C7B-4DBD-9B52-52A122F0FC8F}" srcOrd="0" destOrd="0" presId="urn:microsoft.com/office/officeart/2005/8/layout/hierarchy2"/>
    <dgm:cxn modelId="{A20D1813-1C14-4B37-95F9-FF1F059FCE9D}" type="presParOf" srcId="{BD371934-1AB4-4E1E-9980-DE8D8B8A21DD}" destId="{A4323EEA-D7DA-445D-B841-58FBEC430FF4}" srcOrd="1" destOrd="0" presId="urn:microsoft.com/office/officeart/2005/8/layout/hierarchy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8D89C02-7BCE-4E3A-9AA3-69E8E4124521}">
      <dsp:nvSpPr>
        <dsp:cNvPr id="0" name=""/>
        <dsp:cNvSpPr/>
      </dsp:nvSpPr>
      <dsp:spPr>
        <a:xfrm>
          <a:off x="2223" y="3205342"/>
          <a:ext cx="2578935" cy="1289467"/>
        </a:xfrm>
        <a:prstGeom prst="roundRect">
          <a:avLst>
            <a:gd name="adj" fmla="val 10000"/>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US" sz="3400" kern="1200"/>
            <a:t>Fused Sensor Data</a:t>
          </a:r>
        </a:p>
      </dsp:txBody>
      <dsp:txXfrm>
        <a:off x="39990" y="3243109"/>
        <a:ext cx="2503401" cy="1213933"/>
      </dsp:txXfrm>
    </dsp:sp>
    <dsp:sp modelId="{46B796FC-B837-4DA8-A9E9-9A8D82EB7266}">
      <dsp:nvSpPr>
        <dsp:cNvPr id="0" name=""/>
        <dsp:cNvSpPr/>
      </dsp:nvSpPr>
      <dsp:spPr>
        <a:xfrm rot="17707135">
          <a:off x="1881894" y="2733257"/>
          <a:ext cx="2430100" cy="33354"/>
        </a:xfrm>
        <a:custGeom>
          <a:avLst/>
          <a:gdLst/>
          <a:ahLst/>
          <a:cxnLst/>
          <a:rect l="0" t="0" r="0" b="0"/>
          <a:pathLst>
            <a:path>
              <a:moveTo>
                <a:pt x="0" y="16677"/>
              </a:moveTo>
              <a:lnTo>
                <a:pt x="2430100" y="1667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400050">
            <a:lnSpc>
              <a:spcPct val="90000"/>
            </a:lnSpc>
            <a:spcBef>
              <a:spcPct val="0"/>
            </a:spcBef>
            <a:spcAft>
              <a:spcPct val="35000"/>
            </a:spcAft>
            <a:buNone/>
          </a:pPr>
          <a:endParaRPr lang="en-US" sz="900" kern="1200"/>
        </a:p>
      </dsp:txBody>
      <dsp:txXfrm>
        <a:off x="3036192" y="2689181"/>
        <a:ext cx="121505" cy="121505"/>
      </dsp:txXfrm>
    </dsp:sp>
    <dsp:sp modelId="{84D51D13-588F-47A1-97CA-3458FDF5B4F7}">
      <dsp:nvSpPr>
        <dsp:cNvPr id="0" name=""/>
        <dsp:cNvSpPr/>
      </dsp:nvSpPr>
      <dsp:spPr>
        <a:xfrm>
          <a:off x="3612732" y="1005059"/>
          <a:ext cx="2578935" cy="1289467"/>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US" sz="3400" kern="1200" dirty="0"/>
            <a:t>Magnetics</a:t>
          </a:r>
        </a:p>
      </dsp:txBody>
      <dsp:txXfrm>
        <a:off x="3650499" y="1042826"/>
        <a:ext cx="2503401" cy="1213933"/>
      </dsp:txXfrm>
    </dsp:sp>
    <dsp:sp modelId="{5CBFD031-19DC-41C5-934F-C8FB48C6D48C}">
      <dsp:nvSpPr>
        <dsp:cNvPr id="0" name=""/>
        <dsp:cNvSpPr/>
      </dsp:nvSpPr>
      <dsp:spPr>
        <a:xfrm rot="1221783">
          <a:off x="6157211" y="1824969"/>
          <a:ext cx="1102709" cy="33354"/>
        </a:xfrm>
        <a:custGeom>
          <a:avLst/>
          <a:gdLst/>
          <a:ahLst/>
          <a:cxnLst/>
          <a:rect l="0" t="0" r="0" b="0"/>
          <a:pathLst>
            <a:path>
              <a:moveTo>
                <a:pt x="0" y="16677"/>
              </a:moveTo>
              <a:lnTo>
                <a:pt x="1102709" y="1667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6680998" y="1814078"/>
        <a:ext cx="55135" cy="55135"/>
      </dsp:txXfrm>
    </dsp:sp>
    <dsp:sp modelId="{77BC83E7-0D83-4CDF-B178-475C7D042DB5}">
      <dsp:nvSpPr>
        <dsp:cNvPr id="0" name=""/>
        <dsp:cNvSpPr/>
      </dsp:nvSpPr>
      <dsp:spPr>
        <a:xfrm>
          <a:off x="7225464" y="1388765"/>
          <a:ext cx="2578935" cy="1289467"/>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7145" tIns="17145" rIns="17145" bIns="17145" numCol="1" spcCol="1270" anchor="ctr" anchorCtr="0">
          <a:noAutofit/>
        </a:bodyPr>
        <a:lstStyle/>
        <a:p>
          <a:pPr marL="0" lvl="0" indent="0" algn="ctr" defTabSz="1200150">
            <a:lnSpc>
              <a:spcPct val="90000"/>
            </a:lnSpc>
            <a:spcBef>
              <a:spcPct val="0"/>
            </a:spcBef>
            <a:spcAft>
              <a:spcPct val="35000"/>
            </a:spcAft>
            <a:buNone/>
          </a:pPr>
          <a:r>
            <a:rPr lang="en-US" sz="2700" kern="1200"/>
            <a:t>IMU Gyro</a:t>
          </a:r>
        </a:p>
        <a:p>
          <a:pPr marL="0" lvl="0" indent="0" algn="ctr" defTabSz="1200150">
            <a:lnSpc>
              <a:spcPct val="90000"/>
            </a:lnSpc>
            <a:spcBef>
              <a:spcPct val="0"/>
            </a:spcBef>
            <a:spcAft>
              <a:spcPct val="35000"/>
            </a:spcAft>
            <a:buNone/>
          </a:pPr>
          <a:r>
            <a:rPr lang="en-US" sz="2400" kern="1200"/>
            <a:t>(roll, pitch, yaw)</a:t>
          </a:r>
        </a:p>
      </dsp:txBody>
      <dsp:txXfrm>
        <a:off x="7263231" y="1426532"/>
        <a:ext cx="2503401" cy="1213933"/>
      </dsp:txXfrm>
    </dsp:sp>
    <dsp:sp modelId="{F50590C5-E393-4582-9778-2F16558A0646}">
      <dsp:nvSpPr>
        <dsp:cNvPr id="0" name=""/>
        <dsp:cNvSpPr/>
      </dsp:nvSpPr>
      <dsp:spPr>
        <a:xfrm rot="3661230">
          <a:off x="5641688" y="2566412"/>
          <a:ext cx="2133755" cy="33354"/>
        </a:xfrm>
        <a:custGeom>
          <a:avLst/>
          <a:gdLst/>
          <a:ahLst/>
          <a:cxnLst/>
          <a:rect l="0" t="0" r="0" b="0"/>
          <a:pathLst>
            <a:path>
              <a:moveTo>
                <a:pt x="0" y="16677"/>
              </a:moveTo>
              <a:lnTo>
                <a:pt x="2133755" y="1667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55600">
            <a:lnSpc>
              <a:spcPct val="90000"/>
            </a:lnSpc>
            <a:spcBef>
              <a:spcPct val="0"/>
            </a:spcBef>
            <a:spcAft>
              <a:spcPct val="35000"/>
            </a:spcAft>
            <a:buNone/>
          </a:pPr>
          <a:endParaRPr lang="en-US" sz="800" kern="1200"/>
        </a:p>
      </dsp:txBody>
      <dsp:txXfrm>
        <a:off x="6655222" y="2529746"/>
        <a:ext cx="106687" cy="106687"/>
      </dsp:txXfrm>
    </dsp:sp>
    <dsp:sp modelId="{C1E03BC2-6713-4C8E-815F-A9787434D064}">
      <dsp:nvSpPr>
        <dsp:cNvPr id="0" name=""/>
        <dsp:cNvSpPr/>
      </dsp:nvSpPr>
      <dsp:spPr>
        <a:xfrm>
          <a:off x="7225464" y="2871653"/>
          <a:ext cx="2578935" cy="1289467"/>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US" sz="3400" kern="1200"/>
            <a:t>IMU Accel</a:t>
          </a:r>
        </a:p>
        <a:p>
          <a:pPr marL="0" lvl="0" indent="0" algn="ctr" defTabSz="1511300">
            <a:lnSpc>
              <a:spcPct val="90000"/>
            </a:lnSpc>
            <a:spcBef>
              <a:spcPct val="0"/>
            </a:spcBef>
            <a:spcAft>
              <a:spcPct val="35000"/>
            </a:spcAft>
            <a:buNone/>
          </a:pPr>
          <a:r>
            <a:rPr lang="en-US" sz="2400" kern="1200"/>
            <a:t>(x, y, z)</a:t>
          </a:r>
        </a:p>
      </dsp:txBody>
      <dsp:txXfrm>
        <a:off x="7263231" y="2909420"/>
        <a:ext cx="2503401" cy="1213933"/>
      </dsp:txXfrm>
    </dsp:sp>
    <dsp:sp modelId="{2B63EAC5-C7F5-4E3B-97ED-5553A76B56AF}">
      <dsp:nvSpPr>
        <dsp:cNvPr id="0" name=""/>
        <dsp:cNvSpPr/>
      </dsp:nvSpPr>
      <dsp:spPr>
        <a:xfrm rot="19943426">
          <a:off x="2514875" y="3563642"/>
          <a:ext cx="1164139" cy="33354"/>
        </a:xfrm>
        <a:custGeom>
          <a:avLst/>
          <a:gdLst/>
          <a:ahLst/>
          <a:cxnLst/>
          <a:rect l="0" t="0" r="0" b="0"/>
          <a:pathLst>
            <a:path>
              <a:moveTo>
                <a:pt x="0" y="16677"/>
              </a:moveTo>
              <a:lnTo>
                <a:pt x="1164139" y="1667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67841" y="3551215"/>
        <a:ext cx="58206" cy="58206"/>
      </dsp:txXfrm>
    </dsp:sp>
    <dsp:sp modelId="{C3BD41F5-EEC6-4F16-A07D-7AC7AFA61023}">
      <dsp:nvSpPr>
        <dsp:cNvPr id="0" name=""/>
        <dsp:cNvSpPr/>
      </dsp:nvSpPr>
      <dsp:spPr>
        <a:xfrm>
          <a:off x="3612732" y="2665828"/>
          <a:ext cx="2578935" cy="1289467"/>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US" sz="3400" kern="1200"/>
            <a:t>GPS + RTK</a:t>
          </a:r>
        </a:p>
      </dsp:txBody>
      <dsp:txXfrm>
        <a:off x="3650499" y="2703595"/>
        <a:ext cx="2503401" cy="1213933"/>
      </dsp:txXfrm>
    </dsp:sp>
    <dsp:sp modelId="{DE07A9AE-241C-4278-9224-3586CCEDA62F}">
      <dsp:nvSpPr>
        <dsp:cNvPr id="0" name=""/>
        <dsp:cNvSpPr/>
      </dsp:nvSpPr>
      <dsp:spPr>
        <a:xfrm rot="3511550">
          <a:off x="5718555" y="4138241"/>
          <a:ext cx="1980021" cy="33354"/>
        </a:xfrm>
        <a:custGeom>
          <a:avLst/>
          <a:gdLst/>
          <a:ahLst/>
          <a:cxnLst/>
          <a:rect l="0" t="0" r="0" b="0"/>
          <a:pathLst>
            <a:path>
              <a:moveTo>
                <a:pt x="0" y="16677"/>
              </a:moveTo>
              <a:lnTo>
                <a:pt x="1980021" y="16677"/>
              </a:lnTo>
            </a:path>
          </a:pathLst>
        </a:custGeom>
        <a:noFill/>
        <a:ln w="25400" cap="flat" cmpd="sng" algn="ctr">
          <a:solidFill>
            <a:schemeClr val="accent4">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311150">
            <a:lnSpc>
              <a:spcPct val="90000"/>
            </a:lnSpc>
            <a:spcBef>
              <a:spcPct val="0"/>
            </a:spcBef>
            <a:spcAft>
              <a:spcPct val="35000"/>
            </a:spcAft>
            <a:buNone/>
          </a:pPr>
          <a:endParaRPr lang="en-US" sz="700" kern="1200"/>
        </a:p>
      </dsp:txBody>
      <dsp:txXfrm>
        <a:off x="6659065" y="4105418"/>
        <a:ext cx="99001" cy="99001"/>
      </dsp:txXfrm>
    </dsp:sp>
    <dsp:sp modelId="{04713A18-0FD3-4825-935C-801DC1B4AC20}">
      <dsp:nvSpPr>
        <dsp:cNvPr id="0" name=""/>
        <dsp:cNvSpPr/>
      </dsp:nvSpPr>
      <dsp:spPr>
        <a:xfrm>
          <a:off x="7225464" y="4354541"/>
          <a:ext cx="2578935" cy="1289467"/>
        </a:xfrm>
        <a:prstGeom prst="roundRect">
          <a:avLst>
            <a:gd name="adj" fmla="val 10000"/>
          </a:avLst>
        </a:prstGeom>
        <a:gradFill rotWithShape="0">
          <a:gsLst>
            <a:gs pos="0">
              <a:schemeClr val="accent4">
                <a:hueOff val="0"/>
                <a:satOff val="0"/>
                <a:lumOff val="0"/>
                <a:alphaOff val="0"/>
                <a:tint val="50000"/>
                <a:satMod val="300000"/>
              </a:schemeClr>
            </a:gs>
            <a:gs pos="35000">
              <a:schemeClr val="accent4">
                <a:hueOff val="0"/>
                <a:satOff val="0"/>
                <a:lumOff val="0"/>
                <a:alphaOff val="0"/>
                <a:tint val="37000"/>
                <a:satMod val="300000"/>
              </a:schemeClr>
            </a:gs>
            <a:gs pos="100000">
              <a:schemeClr val="accent4">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US" sz="3400" kern="1200"/>
            <a:t>IMU Mag</a:t>
          </a:r>
        </a:p>
        <a:p>
          <a:pPr marL="0" lvl="0" indent="0" algn="ctr" defTabSz="1511300">
            <a:lnSpc>
              <a:spcPct val="90000"/>
            </a:lnSpc>
            <a:spcBef>
              <a:spcPct val="0"/>
            </a:spcBef>
            <a:spcAft>
              <a:spcPct val="35000"/>
            </a:spcAft>
            <a:buNone/>
          </a:pPr>
          <a:r>
            <a:rPr lang="en-US" sz="2400" kern="1200"/>
            <a:t>(x, y, z)</a:t>
          </a:r>
        </a:p>
      </dsp:txBody>
      <dsp:txXfrm>
        <a:off x="7263231" y="4392308"/>
        <a:ext cx="2503401" cy="1213933"/>
      </dsp:txXfrm>
    </dsp:sp>
    <dsp:sp modelId="{ED221127-EBCA-4BF6-BD08-6EDD13605EF9}">
      <dsp:nvSpPr>
        <dsp:cNvPr id="0" name=""/>
        <dsp:cNvSpPr/>
      </dsp:nvSpPr>
      <dsp:spPr>
        <a:xfrm rot="2546575">
          <a:off x="2397999" y="4305085"/>
          <a:ext cx="1397891" cy="33354"/>
        </a:xfrm>
        <a:custGeom>
          <a:avLst/>
          <a:gdLst/>
          <a:ahLst/>
          <a:cxnLst/>
          <a:rect l="0" t="0" r="0" b="0"/>
          <a:pathLst>
            <a:path>
              <a:moveTo>
                <a:pt x="0" y="16677"/>
              </a:moveTo>
              <a:lnTo>
                <a:pt x="1397891" y="16677"/>
              </a:lnTo>
            </a:path>
          </a:pathLst>
        </a:custGeom>
        <a:noFill/>
        <a:ln w="25400" cap="flat" cmpd="sng" algn="ctr">
          <a:solidFill>
            <a:schemeClr val="accent3">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a:p>
      </dsp:txBody>
      <dsp:txXfrm>
        <a:off x="3061998" y="4286815"/>
        <a:ext cx="69894" cy="69894"/>
      </dsp:txXfrm>
    </dsp:sp>
    <dsp:sp modelId="{12CBAB50-7C7B-4DBD-9B52-52A122F0FC8F}">
      <dsp:nvSpPr>
        <dsp:cNvPr id="0" name=""/>
        <dsp:cNvSpPr/>
      </dsp:nvSpPr>
      <dsp:spPr>
        <a:xfrm>
          <a:off x="3612732" y="4148716"/>
          <a:ext cx="2578935" cy="1289467"/>
        </a:xfrm>
        <a:prstGeom prst="roundRect">
          <a:avLst>
            <a:gd name="adj" fmla="val 10000"/>
          </a:avLst>
        </a:prstGeom>
        <a:gradFill rotWithShape="0">
          <a:gsLst>
            <a:gs pos="0">
              <a:schemeClr val="accent3">
                <a:hueOff val="0"/>
                <a:satOff val="0"/>
                <a:lumOff val="0"/>
                <a:alphaOff val="0"/>
                <a:tint val="50000"/>
                <a:satMod val="300000"/>
              </a:schemeClr>
            </a:gs>
            <a:gs pos="35000">
              <a:schemeClr val="accent3">
                <a:hueOff val="0"/>
                <a:satOff val="0"/>
                <a:lumOff val="0"/>
                <a:alphaOff val="0"/>
                <a:tint val="37000"/>
                <a:satMod val="300000"/>
              </a:schemeClr>
            </a:gs>
            <a:gs pos="100000">
              <a:schemeClr val="accent3">
                <a:hueOff val="0"/>
                <a:satOff val="0"/>
                <a:lumOff val="0"/>
                <a:alphaOff val="0"/>
                <a:tint val="15000"/>
                <a:satMod val="350000"/>
              </a:schemeClr>
            </a:gs>
          </a:gsLst>
          <a:lin ang="16200000" scaled="1"/>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21590" tIns="21590" rIns="21590" bIns="21590" numCol="1" spcCol="1270" anchor="ctr" anchorCtr="0">
          <a:noAutofit/>
        </a:bodyPr>
        <a:lstStyle/>
        <a:p>
          <a:pPr marL="0" lvl="0" indent="0" algn="ctr" defTabSz="1511300">
            <a:lnSpc>
              <a:spcPct val="90000"/>
            </a:lnSpc>
            <a:spcBef>
              <a:spcPct val="0"/>
            </a:spcBef>
            <a:spcAft>
              <a:spcPct val="35000"/>
            </a:spcAft>
            <a:buNone/>
          </a:pPr>
          <a:r>
            <a:rPr lang="en-US" sz="3400" kern="1200"/>
            <a:t>IMU</a:t>
          </a:r>
        </a:p>
      </dsp:txBody>
      <dsp:txXfrm>
        <a:off x="3650499" y="4186483"/>
        <a:ext cx="2503401" cy="1213933"/>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46" name="Shape 246"/>
          <p:cNvSpPr>
            <a:spLocks noGrp="1" noRot="1" noChangeAspect="1"/>
          </p:cNvSpPr>
          <p:nvPr>
            <p:ph type="sldImg"/>
          </p:nvPr>
        </p:nvSpPr>
        <p:spPr>
          <a:xfrm>
            <a:off x="1143000" y="685800"/>
            <a:ext cx="4572000" cy="3429000"/>
          </a:xfrm>
          <a:prstGeom prst="rect">
            <a:avLst/>
          </a:prstGeom>
        </p:spPr>
        <p:txBody>
          <a:bodyPr/>
          <a:lstStyle/>
          <a:p>
            <a:endParaRPr/>
          </a:p>
        </p:txBody>
      </p:sp>
      <p:sp>
        <p:nvSpPr>
          <p:cNvPr id="247" name="Shape 247"/>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045099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58104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81987257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p:spTree>
      <p:nvGrpSpPr>
        <p:cNvPr id="1" name=""/>
        <p:cNvGrpSpPr/>
        <p:nvPr/>
      </p:nvGrpSpPr>
      <p:grpSpPr>
        <a:xfrm>
          <a:off x="0" y="0"/>
          <a:ext cx="0" cy="0"/>
          <a:chOff x="0" y="0"/>
          <a:chExt cx="0" cy="0"/>
        </a:xfrm>
      </p:grpSpPr>
      <p:sp>
        <p:nvSpPr>
          <p:cNvPr id="16" name="Presentation Title"/>
          <p:cNvSpPr txBox="1">
            <a:spLocks noGrp="1"/>
          </p:cNvSpPr>
          <p:nvPr>
            <p:ph type="title" hasCustomPrompt="1"/>
          </p:nvPr>
        </p:nvSpPr>
        <p:spPr>
          <a:xfrm>
            <a:off x="1206498" y="1721842"/>
            <a:ext cx="21971004" cy="4648201"/>
          </a:xfrm>
          <a:prstGeom prst="rect">
            <a:avLst/>
          </a:prstGeom>
        </p:spPr>
        <p:txBody>
          <a:bodyPr anchor="b"/>
          <a:lstStyle>
            <a:lvl1pPr>
              <a:defRPr sz="11600" spc="-232">
                <a:solidFill>
                  <a:srgbClr val="FFFFFF"/>
                </a:solidFill>
              </a:defRPr>
            </a:lvl1pPr>
          </a:lstStyle>
          <a:p>
            <a:r>
              <a:t>Presentation Title</a:t>
            </a:r>
          </a:p>
        </p:txBody>
      </p:sp>
      <p:sp>
        <p:nvSpPr>
          <p:cNvPr id="17" name="Circle"/>
          <p:cNvSpPr/>
          <p:nvPr/>
        </p:nvSpPr>
        <p:spPr>
          <a:xfrm>
            <a:off x="3336550" y="251713"/>
            <a:ext cx="1759539" cy="1759539"/>
          </a:xfrm>
          <a:prstGeom prst="ellipse">
            <a:avLst/>
          </a:prstGeom>
          <a:solidFill>
            <a:srgbClr val="14B1E7"/>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18" name="Circle"/>
          <p:cNvSpPr/>
          <p:nvPr/>
        </p:nvSpPr>
        <p:spPr>
          <a:xfrm>
            <a:off x="-4151066" y="-3469763"/>
            <a:ext cx="6903112" cy="6903112"/>
          </a:xfrm>
          <a:prstGeom prst="ellipse">
            <a:avLst/>
          </a:prstGeom>
          <a:solidFill>
            <a:srgbClr val="14B1E7"/>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19" name="Rectangle"/>
          <p:cNvSpPr/>
          <p:nvPr/>
        </p:nvSpPr>
        <p:spPr>
          <a:xfrm>
            <a:off x="-44359" y="12558294"/>
            <a:ext cx="24472718" cy="1213584"/>
          </a:xfrm>
          <a:prstGeom prst="rect">
            <a:avLst/>
          </a:prstGeom>
          <a:solidFill>
            <a:srgbClr val="FFCF1C"/>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20" name="Author and Date"/>
          <p:cNvSpPr txBox="1">
            <a:spLocks noGrp="1"/>
          </p:cNvSpPr>
          <p:nvPr>
            <p:ph type="body" sz="quarter" idx="21" hasCustomPrompt="1"/>
          </p:nvPr>
        </p:nvSpPr>
        <p:spPr>
          <a:xfrm>
            <a:off x="1206499" y="11479652"/>
            <a:ext cx="21971002" cy="636979"/>
          </a:xfrm>
          <a:prstGeom prst="rect">
            <a:avLst/>
          </a:prstGeom>
        </p:spPr>
        <p:txBody>
          <a:bodyPr lIns="45719" tIns="45719" rIns="45719" bIns="45719"/>
          <a:lstStyle>
            <a:lvl1pPr marL="0" indent="0" defTabSz="825500">
              <a:lnSpc>
                <a:spcPct val="100000"/>
              </a:lnSpc>
              <a:spcBef>
                <a:spcPts val="0"/>
              </a:spcBef>
              <a:buSzTx/>
              <a:buNone/>
              <a:defRPr sz="3600" b="1">
                <a:latin typeface="Arial Narrow"/>
                <a:ea typeface="Arial Narrow"/>
                <a:cs typeface="Arial Narrow"/>
                <a:sym typeface="Arial Narrow"/>
              </a:defRPr>
            </a:lvl1pPr>
          </a:lstStyle>
          <a:p>
            <a:r>
              <a:t>Author and Date</a:t>
            </a:r>
          </a:p>
        </p:txBody>
      </p:sp>
      <p:sp>
        <p:nvSpPr>
          <p:cNvPr id="21" name="Body Level One…"/>
          <p:cNvSpPr txBox="1">
            <a:spLocks noGrp="1"/>
          </p:cNvSpPr>
          <p:nvPr>
            <p:ph type="body" sz="quarter" idx="1" hasCustomPrompt="1"/>
          </p:nvPr>
        </p:nvSpPr>
        <p:spPr>
          <a:xfrm>
            <a:off x="1206500" y="7210490"/>
            <a:ext cx="21971000" cy="1905001"/>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Presentation Subtitle</a:t>
            </a:r>
          </a:p>
          <a:p>
            <a:pPr lvl="1"/>
            <a:endParaRPr/>
          </a:p>
          <a:p>
            <a:pPr lvl="2"/>
            <a:endParaRPr/>
          </a:p>
          <a:p>
            <a:pPr lvl="3"/>
            <a:endParaRPr/>
          </a:p>
          <a:p>
            <a:pPr lvl="4"/>
            <a:endParaRPr/>
          </a:p>
        </p:txBody>
      </p:sp>
      <p:pic>
        <p:nvPicPr>
          <p:cNvPr id="22" name="Image" descr="Image"/>
          <p:cNvPicPr>
            <a:picLocks noChangeAspect="1"/>
          </p:cNvPicPr>
          <p:nvPr/>
        </p:nvPicPr>
        <p:blipFill>
          <a:blip r:embed="rId2"/>
          <a:stretch>
            <a:fillRect/>
          </a:stretch>
        </p:blipFill>
        <p:spPr>
          <a:xfrm>
            <a:off x="652688" y="418807"/>
            <a:ext cx="2535230" cy="2535243"/>
          </a:xfrm>
          <a:prstGeom prst="rect">
            <a:avLst/>
          </a:prstGeom>
          <a:ln w="12700">
            <a:miter lim="400000"/>
          </a:ln>
        </p:spPr>
      </p:pic>
      <p:pic>
        <p:nvPicPr>
          <p:cNvPr id="23" name="Univ_h_123C.pdf" descr="Univ_h_123C.pdf"/>
          <p:cNvPicPr>
            <a:picLocks noChangeAspect="1"/>
          </p:cNvPicPr>
          <p:nvPr/>
        </p:nvPicPr>
        <p:blipFill>
          <a:blip r:embed="rId3"/>
          <a:stretch>
            <a:fillRect/>
          </a:stretch>
        </p:blipFill>
        <p:spPr>
          <a:xfrm>
            <a:off x="309203" y="12532894"/>
            <a:ext cx="5017697" cy="1213584"/>
          </a:xfrm>
          <a:prstGeom prst="rect">
            <a:avLst/>
          </a:prstGeom>
          <a:ln w="12700">
            <a:miter lim="400000"/>
          </a:ln>
        </p:spPr>
      </p:pic>
      <p:sp>
        <p:nvSpPr>
          <p:cNvPr id="24" name="Circle"/>
          <p:cNvSpPr/>
          <p:nvPr/>
        </p:nvSpPr>
        <p:spPr>
          <a:xfrm>
            <a:off x="2994403" y="2504147"/>
            <a:ext cx="931033" cy="931033"/>
          </a:xfrm>
          <a:prstGeom prst="ellipse">
            <a:avLst/>
          </a:prstGeom>
          <a:solidFill>
            <a:srgbClr val="14B1E7"/>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pic>
        <p:nvPicPr>
          <p:cNvPr id="25" name="Image" descr="Image"/>
          <p:cNvPicPr>
            <a:picLocks noChangeAspect="1"/>
          </p:cNvPicPr>
          <p:nvPr/>
        </p:nvPicPr>
        <p:blipFill>
          <a:blip r:embed="rId4"/>
          <a:stretch>
            <a:fillRect/>
          </a:stretch>
        </p:blipFill>
        <p:spPr>
          <a:xfrm flipH="1">
            <a:off x="22610533" y="10662165"/>
            <a:ext cx="1207949" cy="349455"/>
          </a:xfrm>
          <a:prstGeom prst="rect">
            <a:avLst/>
          </a:prstGeom>
          <a:ln w="12700">
            <a:miter lim="400000"/>
          </a:ln>
        </p:spPr>
      </p:pic>
      <p:pic>
        <p:nvPicPr>
          <p:cNvPr id="26" name="Image" descr="Image"/>
          <p:cNvPicPr>
            <a:picLocks noChangeAspect="1"/>
          </p:cNvPicPr>
          <p:nvPr/>
        </p:nvPicPr>
        <p:blipFill>
          <a:blip r:embed="rId4"/>
          <a:stretch>
            <a:fillRect/>
          </a:stretch>
        </p:blipFill>
        <p:spPr>
          <a:xfrm>
            <a:off x="21293999" y="11465346"/>
            <a:ext cx="2300730" cy="665592"/>
          </a:xfrm>
          <a:prstGeom prst="rect">
            <a:avLst/>
          </a:prstGeom>
          <a:ln w="12700">
            <a:miter lim="400000"/>
          </a:ln>
        </p:spPr>
      </p:pic>
      <p:sp>
        <p:nvSpPr>
          <p:cNvPr id="27" name="Notitia ostende nobis viam"/>
          <p:cNvSpPr txBox="1"/>
          <p:nvPr/>
        </p:nvSpPr>
        <p:spPr>
          <a:xfrm>
            <a:off x="17811112" y="351397"/>
            <a:ext cx="6146854" cy="8001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50800" tIns="50800" rIns="50800" bIns="50800" anchor="ctr">
            <a:spAutoFit/>
          </a:bodyPr>
          <a:lstStyle>
            <a:lvl1pPr marL="638923" indent="-469900" algn="l">
              <a:lnSpc>
                <a:spcPct val="90000"/>
              </a:lnSpc>
              <a:defRPr sz="4800" i="1"/>
            </a:lvl1pPr>
          </a:lstStyle>
          <a:p>
            <a:r>
              <a:t>Notitia ostende nobis viam</a:t>
            </a:r>
          </a:p>
        </p:txBody>
      </p:sp>
      <p:pic>
        <p:nvPicPr>
          <p:cNvPr id="28" name="Image" descr="Image"/>
          <p:cNvPicPr>
            <a:picLocks noChangeAspect="1"/>
          </p:cNvPicPr>
          <p:nvPr/>
        </p:nvPicPr>
        <p:blipFill>
          <a:blip r:embed="rId4"/>
          <a:stretch>
            <a:fillRect/>
          </a:stretch>
        </p:blipFill>
        <p:spPr>
          <a:xfrm rot="10800000">
            <a:off x="16454739" y="576720"/>
            <a:ext cx="1207950" cy="349455"/>
          </a:xfrm>
          <a:prstGeom prst="rect">
            <a:avLst/>
          </a:prstGeom>
          <a:ln w="12700">
            <a:miter lim="400000"/>
          </a:ln>
        </p:spPr>
      </p:pic>
      <p:sp>
        <p:nvSpPr>
          <p:cNvPr id="29" name="Slide Number"/>
          <p:cNvSpPr txBox="1">
            <a:spLocks noGrp="1"/>
          </p:cNvSpPr>
          <p:nvPr>
            <p:ph type="sldNum" sz="quarter" idx="2"/>
          </p:nvPr>
        </p:nvSpPr>
        <p:spPr>
          <a:prstGeom prst="rect">
            <a:avLst/>
          </a:prstGeom>
        </p:spPr>
        <p:txBody>
          <a:bodyPr/>
          <a:lstStyle>
            <a:lvl1pPr>
              <a:defRPr>
                <a:solidFill>
                  <a:srgbClr val="FFFFFF"/>
                </a:solidFill>
              </a:defRPr>
            </a:lvl1pPr>
          </a:lstStyle>
          <a:p>
            <a:fld id="{86CB4B4D-7CA3-9044-876B-883B54F8677D}" type="slidenum">
              <a:t>‹#›</a:t>
            </a:fld>
            <a:endParaRPr/>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Bullets &amp; Photo">
    <p:spTree>
      <p:nvGrpSpPr>
        <p:cNvPr id="1" name=""/>
        <p:cNvGrpSpPr/>
        <p:nvPr/>
      </p:nvGrpSpPr>
      <p:grpSpPr>
        <a:xfrm>
          <a:off x="0" y="0"/>
          <a:ext cx="0" cy="0"/>
          <a:chOff x="0" y="0"/>
          <a:chExt cx="0" cy="0"/>
        </a:xfrm>
      </p:grpSpPr>
      <p:sp>
        <p:nvSpPr>
          <p:cNvPr id="82" name="Slide Subtitle"/>
          <p:cNvSpPr txBox="1">
            <a:spLocks noGrp="1"/>
          </p:cNvSpPr>
          <p:nvPr>
            <p:ph type="body" sz="quarter" idx="21" hasCustomPrompt="1"/>
          </p:nvPr>
        </p:nvSpPr>
        <p:spPr>
          <a:xfrm>
            <a:off x="1206500" y="2247900"/>
            <a:ext cx="9779000" cy="934779"/>
          </a:xfrm>
          <a:prstGeom prst="rect">
            <a:avLst/>
          </a:prstGeom>
        </p:spPr>
        <p:txBody>
          <a:bodyPr lIns="45719" tIns="45719" rIns="45719" bIns="45719"/>
          <a:lstStyle>
            <a:lvl1pPr marL="0" indent="0" defTabSz="825500">
              <a:lnSpc>
                <a:spcPct val="100000"/>
              </a:lnSpc>
              <a:spcBef>
                <a:spcPts val="0"/>
              </a:spcBef>
              <a:buSzTx/>
              <a:buNone/>
              <a:defRPr sz="5500" b="1"/>
            </a:lvl1pPr>
          </a:lstStyle>
          <a:p>
            <a:r>
              <a:t>Slide Subtitle</a:t>
            </a:r>
          </a:p>
        </p:txBody>
      </p:sp>
      <p:sp>
        <p:nvSpPr>
          <p:cNvPr id="83" name="Body Level One…"/>
          <p:cNvSpPr txBox="1">
            <a:spLocks noGrp="1"/>
          </p:cNvSpPr>
          <p:nvPr>
            <p:ph type="body" sz="half" idx="1" hasCustomPrompt="1"/>
          </p:nvPr>
        </p:nvSpPr>
        <p:spPr>
          <a:xfrm>
            <a:off x="1206500" y="4248504"/>
            <a:ext cx="9779000" cy="8256630"/>
          </a:xfrm>
          <a:prstGeom prst="rect">
            <a:avLst/>
          </a:prstGeom>
        </p:spPr>
        <p:txBody>
          <a:bodyPr/>
          <a:lstStyle/>
          <a:p>
            <a:r>
              <a:t>Slide bullet text</a:t>
            </a:r>
          </a:p>
          <a:p>
            <a:pPr lvl="1"/>
            <a:endParaRPr/>
          </a:p>
          <a:p>
            <a:pPr lvl="2"/>
            <a:endParaRPr/>
          </a:p>
          <a:p>
            <a:pPr lvl="3"/>
            <a:endParaRPr/>
          </a:p>
          <a:p>
            <a:pPr lvl="4"/>
            <a:endParaRPr/>
          </a:p>
        </p:txBody>
      </p:sp>
      <p:sp>
        <p:nvSpPr>
          <p:cNvPr id="84" name="shutterstock_1521472085.jpg"/>
          <p:cNvSpPr>
            <a:spLocks noGrp="1"/>
          </p:cNvSpPr>
          <p:nvPr>
            <p:ph type="pic" sz="half" idx="22"/>
          </p:nvPr>
        </p:nvSpPr>
        <p:spPr>
          <a:xfrm>
            <a:off x="10985903" y="1670478"/>
            <a:ext cx="13328298" cy="8890001"/>
          </a:xfrm>
          <a:prstGeom prst="rect">
            <a:avLst/>
          </a:prstGeom>
        </p:spPr>
        <p:txBody>
          <a:bodyPr lIns="91439" tIns="45719" rIns="91439" bIns="45719">
            <a:noAutofit/>
          </a:bodyPr>
          <a:lstStyle/>
          <a:p>
            <a:endParaRPr/>
          </a:p>
        </p:txBody>
      </p:sp>
      <p:sp>
        <p:nvSpPr>
          <p:cNvPr id="85" name="Slide Title"/>
          <p:cNvSpPr txBox="1">
            <a:spLocks noGrp="1"/>
          </p:cNvSpPr>
          <p:nvPr>
            <p:ph type="title" hasCustomPrompt="1"/>
          </p:nvPr>
        </p:nvSpPr>
        <p:spPr>
          <a:xfrm>
            <a:off x="1206500" y="952500"/>
            <a:ext cx="9779000" cy="1435100"/>
          </a:xfrm>
          <a:prstGeom prst="rect">
            <a:avLst/>
          </a:prstGeom>
        </p:spPr>
        <p:txBody>
          <a:bodyPr/>
          <a:lstStyle/>
          <a:p>
            <a:r>
              <a:t>Slide Title</a:t>
            </a:r>
          </a:p>
        </p:txBody>
      </p:sp>
      <p:sp>
        <p:nvSpPr>
          <p:cNvPr id="8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953185284"/>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x">
  <p:cSld name="Title &amp; Photo Alt">
    <p:spTree>
      <p:nvGrpSpPr>
        <p:cNvPr id="1" name=""/>
        <p:cNvGrpSpPr/>
        <p:nvPr/>
      </p:nvGrpSpPr>
      <p:grpSpPr>
        <a:xfrm>
          <a:off x="0" y="0"/>
          <a:ext cx="0" cy="0"/>
          <a:chOff x="0" y="0"/>
          <a:chExt cx="0" cy="0"/>
        </a:xfrm>
      </p:grpSpPr>
      <p:sp>
        <p:nvSpPr>
          <p:cNvPr id="36" name="shutterstock_1503716159.jpg"/>
          <p:cNvSpPr>
            <a:spLocks noGrp="1"/>
          </p:cNvSpPr>
          <p:nvPr>
            <p:ph type="pic" sz="half" idx="21"/>
          </p:nvPr>
        </p:nvSpPr>
        <p:spPr>
          <a:xfrm>
            <a:off x="11725861" y="2044396"/>
            <a:ext cx="11853334" cy="8890001"/>
          </a:xfrm>
          <a:prstGeom prst="rect">
            <a:avLst/>
          </a:prstGeom>
        </p:spPr>
        <p:txBody>
          <a:bodyPr lIns="91439" tIns="45719" rIns="91439" bIns="45719">
            <a:noAutofit/>
          </a:bodyPr>
          <a:lstStyle/>
          <a:p>
            <a:endParaRPr/>
          </a:p>
        </p:txBody>
      </p:sp>
      <p:sp>
        <p:nvSpPr>
          <p:cNvPr id="37" name="Slide Title"/>
          <p:cNvSpPr txBox="1">
            <a:spLocks noGrp="1"/>
          </p:cNvSpPr>
          <p:nvPr>
            <p:ph type="title" hasCustomPrompt="1"/>
          </p:nvPr>
        </p:nvSpPr>
        <p:spPr>
          <a:xfrm>
            <a:off x="1206500" y="1270000"/>
            <a:ext cx="9779000" cy="5882273"/>
          </a:xfrm>
          <a:prstGeom prst="rect">
            <a:avLst/>
          </a:prstGeom>
        </p:spPr>
        <p:txBody>
          <a:bodyPr anchor="b"/>
          <a:lstStyle/>
          <a:p>
            <a:r>
              <a:t>Slide Title</a:t>
            </a:r>
          </a:p>
        </p:txBody>
      </p:sp>
      <p:sp>
        <p:nvSpPr>
          <p:cNvPr id="38" name="Body Level One…"/>
          <p:cNvSpPr txBox="1">
            <a:spLocks noGrp="1"/>
          </p:cNvSpPr>
          <p:nvPr>
            <p:ph type="body" sz="quarter" idx="1" hasCustomPrompt="1"/>
          </p:nvPr>
        </p:nvSpPr>
        <p:spPr>
          <a:xfrm>
            <a:off x="1206500" y="7060576"/>
            <a:ext cx="9779000" cy="5385424"/>
          </a:xfrm>
          <a:prstGeom prst="rect">
            <a:avLst/>
          </a:prstGeom>
        </p:spPr>
        <p:txBody>
          <a:bodyPr/>
          <a:lstStyle>
            <a:lvl1pPr marL="0" indent="0" defTabSz="825500">
              <a:lnSpc>
                <a:spcPct val="100000"/>
              </a:lnSpc>
              <a:spcBef>
                <a:spcPts val="0"/>
              </a:spcBef>
              <a:buSzTx/>
              <a:buNone/>
              <a:defRPr sz="5500" b="1"/>
            </a:lvl1pPr>
            <a:lvl2pPr marL="0" indent="457200" defTabSz="825500">
              <a:lnSpc>
                <a:spcPct val="100000"/>
              </a:lnSpc>
              <a:spcBef>
                <a:spcPts val="0"/>
              </a:spcBef>
              <a:buSzTx/>
              <a:buNone/>
              <a:defRPr sz="5500" b="1"/>
            </a:lvl2pPr>
            <a:lvl3pPr marL="0" indent="914400" defTabSz="825500">
              <a:lnSpc>
                <a:spcPct val="100000"/>
              </a:lnSpc>
              <a:spcBef>
                <a:spcPts val="0"/>
              </a:spcBef>
              <a:buSzTx/>
              <a:buNone/>
              <a:defRPr sz="5500" b="1"/>
            </a:lvl3pPr>
            <a:lvl4pPr marL="0" indent="1371600" defTabSz="825500">
              <a:lnSpc>
                <a:spcPct val="100000"/>
              </a:lnSpc>
              <a:spcBef>
                <a:spcPts val="0"/>
              </a:spcBef>
              <a:buSzTx/>
              <a:buNone/>
              <a:defRPr sz="5500" b="1"/>
            </a:lvl4pPr>
            <a:lvl5pPr marL="0" indent="1828800" defTabSz="825500">
              <a:lnSpc>
                <a:spcPct val="100000"/>
              </a:lnSpc>
              <a:spcBef>
                <a:spcPts val="0"/>
              </a:spcBef>
              <a:buSzTx/>
              <a:buNone/>
              <a:defRPr sz="5500" b="1"/>
            </a:lvl5pPr>
          </a:lstStyle>
          <a:p>
            <a:r>
              <a:t>Slide Subtitle</a:t>
            </a:r>
          </a:p>
          <a:p>
            <a:pPr lvl="1"/>
            <a:endParaRPr/>
          </a:p>
          <a:p>
            <a:pPr lvl="2"/>
            <a:endParaRPr/>
          </a:p>
          <a:p>
            <a:pPr lvl="3"/>
            <a:endParaRPr/>
          </a:p>
          <a:p>
            <a:pPr lvl="4"/>
            <a:endParaRPr/>
          </a:p>
        </p:txBody>
      </p:sp>
      <p:sp>
        <p:nvSpPr>
          <p:cNvPr id="39" name="Rectangle"/>
          <p:cNvSpPr/>
          <p:nvPr/>
        </p:nvSpPr>
        <p:spPr>
          <a:xfrm>
            <a:off x="-44359" y="12558294"/>
            <a:ext cx="24472718" cy="1213584"/>
          </a:xfrm>
          <a:prstGeom prst="rect">
            <a:avLst/>
          </a:prstGeom>
          <a:solidFill>
            <a:srgbClr val="FFCF1C"/>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pic>
        <p:nvPicPr>
          <p:cNvPr id="40" name="Univ_h_123C.pdf" descr="Univ_h_123C.pdf"/>
          <p:cNvPicPr>
            <a:picLocks noChangeAspect="1"/>
          </p:cNvPicPr>
          <p:nvPr/>
        </p:nvPicPr>
        <p:blipFill>
          <a:blip r:embed="rId2"/>
          <a:stretch>
            <a:fillRect/>
          </a:stretch>
        </p:blipFill>
        <p:spPr>
          <a:xfrm>
            <a:off x="309203" y="12532894"/>
            <a:ext cx="5017697" cy="1213584"/>
          </a:xfrm>
          <a:prstGeom prst="rect">
            <a:avLst/>
          </a:prstGeom>
          <a:ln w="12700">
            <a:miter lim="400000"/>
          </a:ln>
        </p:spPr>
      </p:pic>
      <p:sp>
        <p:nvSpPr>
          <p:cNvPr id="41" name="Circle"/>
          <p:cNvSpPr/>
          <p:nvPr/>
        </p:nvSpPr>
        <p:spPr>
          <a:xfrm>
            <a:off x="3336550" y="251713"/>
            <a:ext cx="1759539" cy="1759539"/>
          </a:xfrm>
          <a:prstGeom prst="ellipse">
            <a:avLst/>
          </a:prstGeom>
          <a:solidFill>
            <a:srgbClr val="14B1E7"/>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42" name="Circle"/>
          <p:cNvSpPr/>
          <p:nvPr/>
        </p:nvSpPr>
        <p:spPr>
          <a:xfrm>
            <a:off x="-4151066" y="-3469763"/>
            <a:ext cx="6903112" cy="6903112"/>
          </a:xfrm>
          <a:prstGeom prst="ellipse">
            <a:avLst/>
          </a:prstGeom>
          <a:solidFill>
            <a:srgbClr val="14B1E7"/>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pic>
        <p:nvPicPr>
          <p:cNvPr id="43" name="Image" descr="Image"/>
          <p:cNvPicPr>
            <a:picLocks noChangeAspect="1"/>
          </p:cNvPicPr>
          <p:nvPr/>
        </p:nvPicPr>
        <p:blipFill>
          <a:blip r:embed="rId3"/>
          <a:stretch>
            <a:fillRect/>
          </a:stretch>
        </p:blipFill>
        <p:spPr>
          <a:xfrm>
            <a:off x="652688" y="418807"/>
            <a:ext cx="2535230" cy="2535243"/>
          </a:xfrm>
          <a:prstGeom prst="rect">
            <a:avLst/>
          </a:prstGeom>
          <a:ln w="12700">
            <a:miter lim="400000"/>
          </a:ln>
        </p:spPr>
      </p:pic>
      <p:sp>
        <p:nvSpPr>
          <p:cNvPr id="44" name="Circle"/>
          <p:cNvSpPr/>
          <p:nvPr/>
        </p:nvSpPr>
        <p:spPr>
          <a:xfrm>
            <a:off x="2994403" y="2504147"/>
            <a:ext cx="931033" cy="931033"/>
          </a:xfrm>
          <a:prstGeom prst="ellipse">
            <a:avLst/>
          </a:prstGeom>
          <a:solidFill>
            <a:srgbClr val="14B1E7"/>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sp>
        <p:nvSpPr>
          <p:cNvPr id="45" name="Notitia ostende nobis viam"/>
          <p:cNvSpPr txBox="1"/>
          <p:nvPr/>
        </p:nvSpPr>
        <p:spPr>
          <a:xfrm>
            <a:off x="17811112" y="351397"/>
            <a:ext cx="6146855" cy="8001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50800" tIns="50800" rIns="50800" bIns="50800" anchor="ctr">
            <a:spAutoFit/>
          </a:bodyPr>
          <a:lstStyle>
            <a:lvl1pPr marL="638923" indent="-469900" algn="l">
              <a:lnSpc>
                <a:spcPct val="90000"/>
              </a:lnSpc>
              <a:defRPr sz="4800" i="1"/>
            </a:lvl1pPr>
          </a:lstStyle>
          <a:p>
            <a:r>
              <a:t>Notitia ostende nobis viam</a:t>
            </a:r>
          </a:p>
        </p:txBody>
      </p:sp>
      <p:pic>
        <p:nvPicPr>
          <p:cNvPr id="46" name="Image" descr="Image"/>
          <p:cNvPicPr>
            <a:picLocks noChangeAspect="1"/>
          </p:cNvPicPr>
          <p:nvPr/>
        </p:nvPicPr>
        <p:blipFill>
          <a:blip r:embed="rId4"/>
          <a:stretch>
            <a:fillRect/>
          </a:stretch>
        </p:blipFill>
        <p:spPr>
          <a:xfrm rot="10800000">
            <a:off x="16454739" y="576720"/>
            <a:ext cx="1207950" cy="349455"/>
          </a:xfrm>
          <a:prstGeom prst="rect">
            <a:avLst/>
          </a:prstGeom>
          <a:ln w="12700">
            <a:miter lim="400000"/>
          </a:ln>
        </p:spPr>
      </p:pic>
      <p:sp>
        <p:nvSpPr>
          <p:cNvPr id="47" name="Slide Number"/>
          <p:cNvSpPr txBox="1">
            <a:spLocks noGrp="1"/>
          </p:cNvSpPr>
          <p:nvPr>
            <p:ph type="sldNum" sz="quarter" idx="2"/>
          </p:nvPr>
        </p:nvSpPr>
        <p:spPr>
          <a:xfrm>
            <a:off x="12001499" y="13085233"/>
            <a:ext cx="368505" cy="374600"/>
          </a:xfrm>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x">
  <p:cSld name="Logo">
    <p:spTree>
      <p:nvGrpSpPr>
        <p:cNvPr id="1" name=""/>
        <p:cNvGrpSpPr/>
        <p:nvPr/>
      </p:nvGrpSpPr>
      <p:grpSpPr>
        <a:xfrm>
          <a:off x="0" y="0"/>
          <a:ext cx="0" cy="0"/>
          <a:chOff x="0" y="0"/>
          <a:chExt cx="0" cy="0"/>
        </a:xfrm>
      </p:grpSpPr>
      <p:pic>
        <p:nvPicPr>
          <p:cNvPr id="201" name="Image" descr="Image"/>
          <p:cNvPicPr>
            <a:picLocks noChangeAspect="1"/>
          </p:cNvPicPr>
          <p:nvPr/>
        </p:nvPicPr>
        <p:blipFill>
          <a:blip r:embed="rId2"/>
          <a:stretch>
            <a:fillRect/>
          </a:stretch>
        </p:blipFill>
        <p:spPr>
          <a:xfrm>
            <a:off x="9736622" y="4402610"/>
            <a:ext cx="4910755" cy="4910780"/>
          </a:xfrm>
          <a:prstGeom prst="rect">
            <a:avLst/>
          </a:prstGeom>
          <a:ln w="12700">
            <a:miter lim="400000"/>
          </a:ln>
        </p:spPr>
      </p:pic>
      <p:sp>
        <p:nvSpPr>
          <p:cNvPr id="20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8E3A795-8511-422A-91E6-D4A824B19B45}"/>
              </a:ext>
            </a:extLst>
          </p:cNvPr>
          <p:cNvSpPr>
            <a:spLocks noGrp="1"/>
          </p:cNvSpPr>
          <p:nvPr>
            <p:ph type="dt" sz="half" idx="10"/>
          </p:nvPr>
        </p:nvSpPr>
        <p:spPr/>
        <p:txBody>
          <a:bodyPr/>
          <a:lstStyle>
            <a:lvl1pPr>
              <a:defRPr/>
            </a:lvl1pPr>
          </a:lstStyle>
          <a:p>
            <a:pPr>
              <a:defRPr/>
            </a:pPr>
            <a:fld id="{193DCD3F-B45D-42A4-A9F9-838BEAAF9C8E}" type="datetimeFigureOut">
              <a:rPr lang="en-US"/>
              <a:pPr>
                <a:defRPr/>
              </a:pPr>
              <a:t>9/10/2024</a:t>
            </a:fld>
            <a:endParaRPr lang="en-US"/>
          </a:p>
        </p:txBody>
      </p:sp>
      <p:sp>
        <p:nvSpPr>
          <p:cNvPr id="5" name="Footer Placeholder 4">
            <a:extLst>
              <a:ext uri="{FF2B5EF4-FFF2-40B4-BE49-F238E27FC236}">
                <a16:creationId xmlns:a16="http://schemas.microsoft.com/office/drawing/2014/main" id="{A637F304-2AF0-4467-975F-4671C1A4DF3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7490CAF-5585-4E33-AF9F-B57434E6FCE6}"/>
              </a:ext>
            </a:extLst>
          </p:cNvPr>
          <p:cNvSpPr>
            <a:spLocks noGrp="1"/>
          </p:cNvSpPr>
          <p:nvPr>
            <p:ph type="sldNum" sz="quarter" idx="12"/>
          </p:nvPr>
        </p:nvSpPr>
        <p:spPr>
          <a:xfrm>
            <a:off x="11993391" y="13076008"/>
            <a:ext cx="384721" cy="379591"/>
          </a:xfrm>
        </p:spPr>
        <p:txBody>
          <a:bodyPr/>
          <a:lstStyle>
            <a:lvl1pPr>
              <a:defRPr/>
            </a:lvl1pPr>
          </a:lstStyle>
          <a:p>
            <a:pPr>
              <a:defRPr/>
            </a:pPr>
            <a:fld id="{BFECBC05-C2BA-4E9F-9580-4ADF2E104E55}" type="slidenum">
              <a:rPr lang="en-US"/>
              <a:pPr>
                <a:defRPr/>
              </a:pPr>
              <a:t>‹#›</a:t>
            </a:fld>
            <a:endParaRPr lang="en-US"/>
          </a:p>
        </p:txBody>
      </p:sp>
    </p:spTree>
    <p:extLst>
      <p:ext uri="{BB962C8B-B14F-4D97-AF65-F5344CB8AC3E}">
        <p14:creationId xmlns:p14="http://schemas.microsoft.com/office/powerpoint/2010/main" val="18467067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BC90-8170-4D79-89A9-C888F72D4A3A}"/>
              </a:ext>
            </a:extLst>
          </p:cNvPr>
          <p:cNvSpPr>
            <a:spLocks noGrp="1"/>
          </p:cNvSpPr>
          <p:nvPr>
            <p:ph type="title"/>
          </p:nvPr>
        </p:nvSpPr>
        <p:spPr>
          <a:xfrm>
            <a:off x="1663700" y="3419477"/>
            <a:ext cx="21031200" cy="5705474"/>
          </a:xfrm>
        </p:spPr>
        <p:txBody>
          <a:bodyPr anchor="b"/>
          <a:lstStyle>
            <a:lvl1pPr>
              <a:defRPr sz="12000"/>
            </a:lvl1pPr>
          </a:lstStyle>
          <a:p>
            <a:r>
              <a:rPr lang="en-US"/>
              <a:t>Click to edit Master title style</a:t>
            </a:r>
            <a:endParaRPr lang="en-SE"/>
          </a:p>
        </p:txBody>
      </p:sp>
      <p:sp>
        <p:nvSpPr>
          <p:cNvPr id="3" name="Text Placeholder 2">
            <a:extLst>
              <a:ext uri="{FF2B5EF4-FFF2-40B4-BE49-F238E27FC236}">
                <a16:creationId xmlns:a16="http://schemas.microsoft.com/office/drawing/2014/main" id="{88B8B529-588F-42EC-99EB-F8DB59CA661C}"/>
              </a:ext>
            </a:extLst>
          </p:cNvPr>
          <p:cNvSpPr>
            <a:spLocks noGrp="1"/>
          </p:cNvSpPr>
          <p:nvPr>
            <p:ph type="body" idx="1"/>
          </p:nvPr>
        </p:nvSpPr>
        <p:spPr>
          <a:xfrm>
            <a:off x="1663700" y="9178927"/>
            <a:ext cx="21031200" cy="3000374"/>
          </a:xfrm>
        </p:spPr>
        <p:txBody>
          <a:bodyPr/>
          <a:lstStyle>
            <a:lvl1pPr marL="0" indent="0">
              <a:buNone/>
              <a:defRPr sz="4800">
                <a:solidFill>
                  <a:schemeClr val="tx1">
                    <a:tint val="75000"/>
                  </a:schemeClr>
                </a:solidFill>
              </a:defRPr>
            </a:lvl1pPr>
            <a:lvl2pPr marL="914400" indent="0">
              <a:buNone/>
              <a:defRPr sz="4000">
                <a:solidFill>
                  <a:schemeClr val="tx1">
                    <a:tint val="75000"/>
                  </a:schemeClr>
                </a:solidFill>
              </a:defRPr>
            </a:lvl2pPr>
            <a:lvl3pPr marL="1828800" indent="0">
              <a:buNone/>
              <a:defRPr sz="3600">
                <a:solidFill>
                  <a:schemeClr val="tx1">
                    <a:tint val="75000"/>
                  </a:schemeClr>
                </a:solidFill>
              </a:defRPr>
            </a:lvl3pPr>
            <a:lvl4pPr marL="2743200" indent="0">
              <a:buNone/>
              <a:defRPr sz="3200">
                <a:solidFill>
                  <a:schemeClr val="tx1">
                    <a:tint val="75000"/>
                  </a:schemeClr>
                </a:solidFill>
              </a:defRPr>
            </a:lvl4pPr>
            <a:lvl5pPr marL="3657600" indent="0">
              <a:buNone/>
              <a:defRPr sz="3200">
                <a:solidFill>
                  <a:schemeClr val="tx1">
                    <a:tint val="75000"/>
                  </a:schemeClr>
                </a:solidFill>
              </a:defRPr>
            </a:lvl5pPr>
            <a:lvl6pPr marL="4572000" indent="0">
              <a:buNone/>
              <a:defRPr sz="3200">
                <a:solidFill>
                  <a:schemeClr val="tx1">
                    <a:tint val="75000"/>
                  </a:schemeClr>
                </a:solidFill>
              </a:defRPr>
            </a:lvl6pPr>
            <a:lvl7pPr marL="5486400" indent="0">
              <a:buNone/>
              <a:defRPr sz="3200">
                <a:solidFill>
                  <a:schemeClr val="tx1">
                    <a:tint val="75000"/>
                  </a:schemeClr>
                </a:solidFill>
              </a:defRPr>
            </a:lvl7pPr>
            <a:lvl8pPr marL="6400800" indent="0">
              <a:buNone/>
              <a:defRPr sz="3200">
                <a:solidFill>
                  <a:schemeClr val="tx1">
                    <a:tint val="75000"/>
                  </a:schemeClr>
                </a:solidFill>
              </a:defRPr>
            </a:lvl8pPr>
            <a:lvl9pPr marL="7315200" indent="0">
              <a:buNone/>
              <a:defRPr sz="32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CE31425-7D48-44E7-AF3D-DF7A3C27FD1E}"/>
              </a:ext>
            </a:extLst>
          </p:cNvPr>
          <p:cNvSpPr>
            <a:spLocks noGrp="1"/>
          </p:cNvSpPr>
          <p:nvPr>
            <p:ph type="dt" sz="half" idx="10"/>
          </p:nvPr>
        </p:nvSpPr>
        <p:spPr/>
        <p:txBody>
          <a:bodyPr/>
          <a:lstStyle/>
          <a:p>
            <a:fld id="{12E53A4F-364F-44DF-911C-307785C1606E}" type="datetimeFigureOut">
              <a:rPr lang="en-SE" smtClean="0"/>
              <a:t>09/10/2024</a:t>
            </a:fld>
            <a:endParaRPr lang="en-SE"/>
          </a:p>
        </p:txBody>
      </p:sp>
      <p:sp>
        <p:nvSpPr>
          <p:cNvPr id="5" name="Footer Placeholder 4">
            <a:extLst>
              <a:ext uri="{FF2B5EF4-FFF2-40B4-BE49-F238E27FC236}">
                <a16:creationId xmlns:a16="http://schemas.microsoft.com/office/drawing/2014/main" id="{0D77D200-4380-4DB8-AA27-3604A576ECFC}"/>
              </a:ext>
            </a:extLst>
          </p:cNvPr>
          <p:cNvSpPr>
            <a:spLocks noGrp="1"/>
          </p:cNvSpPr>
          <p:nvPr>
            <p:ph type="ftr" sz="quarter" idx="11"/>
          </p:nvPr>
        </p:nvSpPr>
        <p:spPr/>
        <p:txBody>
          <a:bodyPr/>
          <a:lstStyle/>
          <a:p>
            <a:endParaRPr lang="en-SE"/>
          </a:p>
        </p:txBody>
      </p:sp>
      <p:sp>
        <p:nvSpPr>
          <p:cNvPr id="6" name="Slide Number Placeholder 5">
            <a:extLst>
              <a:ext uri="{FF2B5EF4-FFF2-40B4-BE49-F238E27FC236}">
                <a16:creationId xmlns:a16="http://schemas.microsoft.com/office/drawing/2014/main" id="{ADC17499-C07C-48C6-8533-8A19161D06F0}"/>
              </a:ext>
            </a:extLst>
          </p:cNvPr>
          <p:cNvSpPr>
            <a:spLocks noGrp="1"/>
          </p:cNvSpPr>
          <p:nvPr>
            <p:ph type="sldNum" sz="quarter" idx="12"/>
          </p:nvPr>
        </p:nvSpPr>
        <p:spPr>
          <a:xfrm>
            <a:off x="11993391" y="13076008"/>
            <a:ext cx="384721" cy="379591"/>
          </a:xfrm>
        </p:spPr>
        <p:txBody>
          <a:bodyPr/>
          <a:lstStyle/>
          <a:p>
            <a:fld id="{5D8A864E-D1C9-4D55-9E51-A6C5C382C584}" type="slidenum">
              <a:rPr lang="en-SE" smtClean="0"/>
              <a:t>‹#›</a:t>
            </a:fld>
            <a:endParaRPr lang="en-SE"/>
          </a:p>
        </p:txBody>
      </p:sp>
    </p:spTree>
    <p:extLst>
      <p:ext uri="{BB962C8B-B14F-4D97-AF65-F5344CB8AC3E}">
        <p14:creationId xmlns:p14="http://schemas.microsoft.com/office/powerpoint/2010/main" val="28337530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821CC-138F-4308-88D3-AF143E29F510}"/>
              </a:ext>
            </a:extLst>
          </p:cNvPr>
          <p:cNvSpPr>
            <a:spLocks noGrp="1"/>
          </p:cNvSpPr>
          <p:nvPr>
            <p:ph type="title"/>
          </p:nvPr>
        </p:nvSpPr>
        <p:spPr/>
        <p:txBody>
          <a:bodyPr/>
          <a:lstStyle/>
          <a:p>
            <a:r>
              <a:rPr lang="en-US"/>
              <a:t>Click to edit Master title style</a:t>
            </a:r>
            <a:endParaRPr lang="en-SE"/>
          </a:p>
        </p:txBody>
      </p:sp>
      <p:sp>
        <p:nvSpPr>
          <p:cNvPr id="3" name="Content Placeholder 2">
            <a:extLst>
              <a:ext uri="{FF2B5EF4-FFF2-40B4-BE49-F238E27FC236}">
                <a16:creationId xmlns:a16="http://schemas.microsoft.com/office/drawing/2014/main" id="{C337A4FD-E367-44E0-B2AA-6684E1B4E682}"/>
              </a:ext>
            </a:extLst>
          </p:cNvPr>
          <p:cNvSpPr>
            <a:spLocks noGrp="1"/>
          </p:cNvSpPr>
          <p:nvPr>
            <p:ph sz="half" idx="1"/>
          </p:nvPr>
        </p:nvSpPr>
        <p:spPr>
          <a:xfrm>
            <a:off x="1676400" y="3651250"/>
            <a:ext cx="10363200" cy="87026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4" name="Content Placeholder 3">
            <a:extLst>
              <a:ext uri="{FF2B5EF4-FFF2-40B4-BE49-F238E27FC236}">
                <a16:creationId xmlns:a16="http://schemas.microsoft.com/office/drawing/2014/main" id="{D02A4E6A-3D8C-41D6-80EF-1F963FD8E883}"/>
              </a:ext>
            </a:extLst>
          </p:cNvPr>
          <p:cNvSpPr>
            <a:spLocks noGrp="1"/>
          </p:cNvSpPr>
          <p:nvPr>
            <p:ph sz="half" idx="2"/>
          </p:nvPr>
        </p:nvSpPr>
        <p:spPr>
          <a:xfrm>
            <a:off x="12344400" y="3651250"/>
            <a:ext cx="10363200" cy="87026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SE"/>
          </a:p>
        </p:txBody>
      </p:sp>
      <p:sp>
        <p:nvSpPr>
          <p:cNvPr id="5" name="Date Placeholder 4">
            <a:extLst>
              <a:ext uri="{FF2B5EF4-FFF2-40B4-BE49-F238E27FC236}">
                <a16:creationId xmlns:a16="http://schemas.microsoft.com/office/drawing/2014/main" id="{5693C417-DD9B-4A9D-8B80-0ED1CD7A964E}"/>
              </a:ext>
            </a:extLst>
          </p:cNvPr>
          <p:cNvSpPr>
            <a:spLocks noGrp="1"/>
          </p:cNvSpPr>
          <p:nvPr>
            <p:ph type="dt" sz="half" idx="10"/>
          </p:nvPr>
        </p:nvSpPr>
        <p:spPr/>
        <p:txBody>
          <a:bodyPr/>
          <a:lstStyle/>
          <a:p>
            <a:fld id="{12E53A4F-364F-44DF-911C-307785C1606E}" type="datetimeFigureOut">
              <a:rPr lang="en-SE" smtClean="0"/>
              <a:t>09/10/2024</a:t>
            </a:fld>
            <a:endParaRPr lang="en-SE"/>
          </a:p>
        </p:txBody>
      </p:sp>
      <p:sp>
        <p:nvSpPr>
          <p:cNvPr id="6" name="Footer Placeholder 5">
            <a:extLst>
              <a:ext uri="{FF2B5EF4-FFF2-40B4-BE49-F238E27FC236}">
                <a16:creationId xmlns:a16="http://schemas.microsoft.com/office/drawing/2014/main" id="{C545C3E8-BD10-4528-9D5D-96EE36C44534}"/>
              </a:ext>
            </a:extLst>
          </p:cNvPr>
          <p:cNvSpPr>
            <a:spLocks noGrp="1"/>
          </p:cNvSpPr>
          <p:nvPr>
            <p:ph type="ftr" sz="quarter" idx="11"/>
          </p:nvPr>
        </p:nvSpPr>
        <p:spPr/>
        <p:txBody>
          <a:bodyPr/>
          <a:lstStyle/>
          <a:p>
            <a:endParaRPr lang="en-SE"/>
          </a:p>
        </p:txBody>
      </p:sp>
      <p:sp>
        <p:nvSpPr>
          <p:cNvPr id="7" name="Slide Number Placeholder 6">
            <a:extLst>
              <a:ext uri="{FF2B5EF4-FFF2-40B4-BE49-F238E27FC236}">
                <a16:creationId xmlns:a16="http://schemas.microsoft.com/office/drawing/2014/main" id="{069C24BB-84FB-40A9-8B16-CEAC2C7D2873}"/>
              </a:ext>
            </a:extLst>
          </p:cNvPr>
          <p:cNvSpPr>
            <a:spLocks noGrp="1"/>
          </p:cNvSpPr>
          <p:nvPr>
            <p:ph type="sldNum" sz="quarter" idx="12"/>
          </p:nvPr>
        </p:nvSpPr>
        <p:spPr>
          <a:xfrm>
            <a:off x="11993391" y="13076008"/>
            <a:ext cx="384721" cy="379591"/>
          </a:xfrm>
        </p:spPr>
        <p:txBody>
          <a:bodyPr/>
          <a:lstStyle/>
          <a:p>
            <a:fld id="{5D8A864E-D1C9-4D55-9E51-A6C5C382C584}" type="slidenum">
              <a:rPr lang="en-SE" smtClean="0"/>
              <a:t>‹#›</a:t>
            </a:fld>
            <a:endParaRPr lang="en-SE"/>
          </a:p>
        </p:txBody>
      </p:sp>
    </p:spTree>
    <p:extLst>
      <p:ext uri="{BB962C8B-B14F-4D97-AF65-F5344CB8AC3E}">
        <p14:creationId xmlns:p14="http://schemas.microsoft.com/office/powerpoint/2010/main" val="97164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itle &amp; Bullets">
    <p:spTree>
      <p:nvGrpSpPr>
        <p:cNvPr id="1" name=""/>
        <p:cNvGrpSpPr/>
        <p:nvPr/>
      </p:nvGrpSpPr>
      <p:grpSpPr>
        <a:xfrm>
          <a:off x="0" y="0"/>
          <a:ext cx="0" cy="0"/>
          <a:chOff x="0" y="0"/>
          <a:chExt cx="0" cy="0"/>
        </a:xfrm>
      </p:grpSpPr>
      <p:sp>
        <p:nvSpPr>
          <p:cNvPr id="42" name="PlaceHolder 1"/>
          <p:cNvSpPr>
            <a:spLocks noGrp="1"/>
          </p:cNvSpPr>
          <p:nvPr>
            <p:ph type="title"/>
          </p:nvPr>
        </p:nvSpPr>
        <p:spPr>
          <a:xfrm>
            <a:off x="1206360" y="952560"/>
            <a:ext cx="21970800" cy="1432800"/>
          </a:xfrm>
          <a:prstGeom prst="rect">
            <a:avLst/>
          </a:prstGeom>
          <a:noFill/>
          <a:ln w="0">
            <a:noFill/>
          </a:ln>
        </p:spPr>
        <p:txBody>
          <a:bodyPr lIns="0" tIns="0" rIns="0" bIns="0" anchor="ctr">
            <a:noAutofit/>
          </a:bodyPr>
          <a:lstStyle/>
          <a:p>
            <a:pPr indent="0" algn="ctr">
              <a:buNone/>
            </a:pPr>
            <a:endParaRPr lang="en-US" sz="2400" b="0" strike="noStrike" spc="-1">
              <a:solidFill>
                <a:srgbClr val="14B1E7"/>
              </a:solidFill>
              <a:latin typeface="Arial Narrow"/>
            </a:endParaRPr>
          </a:p>
        </p:txBody>
      </p:sp>
      <p:sp>
        <p:nvSpPr>
          <p:cNvPr id="43" name="PlaceHolder 2"/>
          <p:cNvSpPr>
            <a:spLocks noGrp="1"/>
          </p:cNvSpPr>
          <p:nvPr>
            <p:ph/>
          </p:nvPr>
        </p:nvSpPr>
        <p:spPr>
          <a:xfrm>
            <a:off x="1206360" y="2246040"/>
            <a:ext cx="21970800" cy="934560"/>
          </a:xfrm>
          <a:prstGeom prst="rect">
            <a:avLst/>
          </a:prstGeom>
          <a:noFill/>
          <a:ln w="0">
            <a:noFill/>
          </a:ln>
        </p:spPr>
        <p:txBody>
          <a:bodyPr lIns="0" tIns="0" rIns="0" bIns="0" anchor="t">
            <a:normAutofit/>
          </a:bodyPr>
          <a:lstStyle/>
          <a:p>
            <a:pPr indent="0">
              <a:lnSpc>
                <a:spcPct val="90000"/>
              </a:lnSpc>
              <a:spcBef>
                <a:spcPts val="1417"/>
              </a:spcBef>
              <a:buNone/>
            </a:pPr>
            <a:endParaRPr lang="en-US" sz="4800" b="0" strike="noStrike" spc="-1">
              <a:solidFill>
                <a:srgbClr val="FFFFFF"/>
              </a:solidFill>
              <a:latin typeface="Arial"/>
            </a:endParaRPr>
          </a:p>
        </p:txBody>
      </p:sp>
      <p:sp>
        <p:nvSpPr>
          <p:cNvPr id="4" name="PlaceHolder 3"/>
          <p:cNvSpPr>
            <a:spLocks noGrp="1"/>
          </p:cNvSpPr>
          <p:nvPr>
            <p:ph type="sldNum" idx="5"/>
          </p:nvPr>
        </p:nvSpPr>
        <p:spPr/>
        <p:txBody>
          <a:bodyPr/>
          <a:lstStyle/>
          <a:p>
            <a:fld id="{90F3F168-19A8-4A0E-8E7B-4DCA926764B1}" type="slidenum">
              <a:t>‹#›</a:t>
            </a:fld>
            <a:endParaRPr/>
          </a:p>
        </p:txBody>
      </p:sp>
    </p:spTree>
    <p:extLst>
      <p:ext uri="{BB962C8B-B14F-4D97-AF65-F5344CB8AC3E}">
        <p14:creationId xmlns:p14="http://schemas.microsoft.com/office/powerpoint/2010/main" val="159082663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Title &amp; Bullets">
    <p:spTree>
      <p:nvGrpSpPr>
        <p:cNvPr id="1" name=""/>
        <p:cNvGrpSpPr/>
        <p:nvPr/>
      </p:nvGrpSpPr>
      <p:grpSpPr>
        <a:xfrm>
          <a:off x="0" y="0"/>
          <a:ext cx="0" cy="0"/>
          <a:chOff x="0" y="0"/>
          <a:chExt cx="0" cy="0"/>
        </a:xfrm>
      </p:grpSpPr>
      <p:sp>
        <p:nvSpPr>
          <p:cNvPr id="75" name="Slide Title"/>
          <p:cNvSpPr txBox="1">
            <a:spLocks noGrp="1"/>
          </p:cNvSpPr>
          <p:nvPr>
            <p:ph type="title" hasCustomPrompt="1"/>
          </p:nvPr>
        </p:nvSpPr>
        <p:spPr>
          <a:prstGeom prst="rect">
            <a:avLst/>
          </a:prstGeom>
        </p:spPr>
        <p:txBody>
          <a:bodyPr/>
          <a:lstStyle/>
          <a:p>
            <a:r>
              <a:t>Slide Title</a:t>
            </a:r>
          </a:p>
        </p:txBody>
      </p:sp>
      <p:sp>
        <p:nvSpPr>
          <p:cNvPr id="76" name="Slide Subtitle"/>
          <p:cNvSpPr txBox="1">
            <a:spLocks noGrp="1"/>
          </p:cNvSpPr>
          <p:nvPr>
            <p:ph type="body" sz="quarter" idx="21" hasCustomPrompt="1"/>
          </p:nvPr>
        </p:nvSpPr>
        <p:spPr>
          <a:xfrm>
            <a:off x="1206500" y="2245962"/>
            <a:ext cx="21971000" cy="934780"/>
          </a:xfrm>
          <a:prstGeom prst="rect">
            <a:avLst/>
          </a:prstGeom>
        </p:spPr>
        <p:txBody>
          <a:bodyPr lIns="45719" tIns="45719" rIns="45719" bIns="45719"/>
          <a:lstStyle>
            <a:lvl1pPr marL="0" indent="0" defTabSz="825479">
              <a:lnSpc>
                <a:spcPct val="100000"/>
              </a:lnSpc>
              <a:spcBef>
                <a:spcPts val="0"/>
              </a:spcBef>
              <a:buSzTx/>
              <a:buNone/>
              <a:defRPr sz="5500" b="1"/>
            </a:lvl1pPr>
          </a:lstStyle>
          <a:p>
            <a:r>
              <a:t>Slide Subtitle</a:t>
            </a:r>
          </a:p>
        </p:txBody>
      </p:sp>
      <p:sp>
        <p:nvSpPr>
          <p:cNvPr id="77" name="Body Level One…"/>
          <p:cNvSpPr txBox="1">
            <a:spLocks noGrp="1"/>
          </p:cNvSpPr>
          <p:nvPr>
            <p:ph type="body" idx="1" hasCustomPrompt="1"/>
          </p:nvPr>
        </p:nvSpPr>
        <p:spPr>
          <a:prstGeom prst="rect">
            <a:avLst/>
          </a:prstGeom>
        </p:spPr>
        <p:txBody>
          <a:bodyPr/>
          <a:lstStyle/>
          <a:p>
            <a:r>
              <a:t>Slide bullet text</a:t>
            </a:r>
          </a:p>
          <a:p>
            <a:pPr lvl="1"/>
            <a:endParaRPr/>
          </a:p>
          <a:p>
            <a:pPr lvl="2"/>
            <a:endParaRPr/>
          </a:p>
          <a:p>
            <a:pPr lvl="3"/>
            <a:endParaRPr/>
          </a:p>
          <a:p>
            <a:pPr lvl="4"/>
            <a:endParaRPr/>
          </a:p>
        </p:txBody>
      </p:sp>
      <p:sp>
        <p:nvSpPr>
          <p:cNvPr id="7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extLst>
      <p:ext uri="{BB962C8B-B14F-4D97-AF65-F5344CB8AC3E}">
        <p14:creationId xmlns:p14="http://schemas.microsoft.com/office/powerpoint/2010/main" val="3082993990"/>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E43C4F-8020-881D-5B3D-8AE92F3A80ED}"/>
              </a:ext>
            </a:extLst>
          </p:cNvPr>
          <p:cNvSpPr>
            <a:spLocks noGrp="1"/>
          </p:cNvSpPr>
          <p:nvPr>
            <p:ph type="ctrTitle"/>
          </p:nvPr>
        </p:nvSpPr>
        <p:spPr>
          <a:xfrm>
            <a:off x="3048000" y="2244726"/>
            <a:ext cx="18288000" cy="4775200"/>
          </a:xfrm>
        </p:spPr>
        <p:txBody>
          <a:bodyPr anchor="b"/>
          <a:lstStyle>
            <a:lvl1pPr algn="ctr">
              <a:defRPr sz="12000"/>
            </a:lvl1pPr>
          </a:lstStyle>
          <a:p>
            <a:r>
              <a:rPr lang="en-US"/>
              <a:t>Click to edit Master title style</a:t>
            </a:r>
          </a:p>
        </p:txBody>
      </p:sp>
      <p:sp>
        <p:nvSpPr>
          <p:cNvPr id="3" name="Subtitle 2">
            <a:extLst>
              <a:ext uri="{FF2B5EF4-FFF2-40B4-BE49-F238E27FC236}">
                <a16:creationId xmlns:a16="http://schemas.microsoft.com/office/drawing/2014/main" id="{3417AD33-5E35-D707-C1AB-A2E5693AFB98}"/>
              </a:ext>
            </a:extLst>
          </p:cNvPr>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US"/>
              <a:t>Click to edit Master subtitle style</a:t>
            </a:r>
          </a:p>
        </p:txBody>
      </p:sp>
      <p:sp>
        <p:nvSpPr>
          <p:cNvPr id="4" name="Date Placeholder 3">
            <a:extLst>
              <a:ext uri="{FF2B5EF4-FFF2-40B4-BE49-F238E27FC236}">
                <a16:creationId xmlns:a16="http://schemas.microsoft.com/office/drawing/2014/main" id="{8F2FF6D2-A379-6DEB-8CE1-914D7F8BCB7A}"/>
              </a:ext>
            </a:extLst>
          </p:cNvPr>
          <p:cNvSpPr>
            <a:spLocks noGrp="1"/>
          </p:cNvSpPr>
          <p:nvPr>
            <p:ph type="dt" sz="half" idx="10"/>
          </p:nvPr>
        </p:nvSpPr>
        <p:spPr/>
        <p:txBody>
          <a:bodyPr/>
          <a:lstStyle/>
          <a:p>
            <a:fld id="{B695667A-9EF5-154B-A222-F43B7BA9133B}" type="datetimeFigureOut">
              <a:rPr lang="en-US" smtClean="0"/>
              <a:t>9/10/2024</a:t>
            </a:fld>
            <a:endParaRPr lang="en-US"/>
          </a:p>
        </p:txBody>
      </p:sp>
      <p:sp>
        <p:nvSpPr>
          <p:cNvPr id="5" name="Footer Placeholder 4">
            <a:extLst>
              <a:ext uri="{FF2B5EF4-FFF2-40B4-BE49-F238E27FC236}">
                <a16:creationId xmlns:a16="http://schemas.microsoft.com/office/drawing/2014/main" id="{521794BF-6DB7-7EAC-F949-65F0E65262C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28F621D-E87F-1F69-FBE8-F069DA8785EA}"/>
              </a:ext>
            </a:extLst>
          </p:cNvPr>
          <p:cNvSpPr>
            <a:spLocks noGrp="1"/>
          </p:cNvSpPr>
          <p:nvPr>
            <p:ph type="sldNum" sz="quarter" idx="12"/>
          </p:nvPr>
        </p:nvSpPr>
        <p:spPr>
          <a:xfrm>
            <a:off x="11993391" y="13076008"/>
            <a:ext cx="384721" cy="379591"/>
          </a:xfrm>
        </p:spPr>
        <p:txBody>
          <a:bodyPr/>
          <a:lstStyle/>
          <a:p>
            <a:fld id="{334DFC2F-9282-7E4D-945A-45D9F841ED99}" type="slidenum">
              <a:rPr lang="en-US" smtClean="0"/>
              <a:t>‹#›</a:t>
            </a:fld>
            <a:endParaRPr lang="en-US"/>
          </a:p>
        </p:txBody>
      </p:sp>
    </p:spTree>
    <p:extLst>
      <p:ext uri="{BB962C8B-B14F-4D97-AF65-F5344CB8AC3E}">
        <p14:creationId xmlns:p14="http://schemas.microsoft.com/office/powerpoint/2010/main" val="2051262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1A76BB"/>
        </a:solidFill>
        <a:effectLst/>
      </p:bgPr>
    </p:bg>
    <p:spTree>
      <p:nvGrpSpPr>
        <p:cNvPr id="1" name=""/>
        <p:cNvGrpSpPr/>
        <p:nvPr/>
      </p:nvGrpSpPr>
      <p:grpSpPr>
        <a:xfrm>
          <a:off x="0" y="0"/>
          <a:ext cx="0" cy="0"/>
          <a:chOff x="0" y="0"/>
          <a:chExt cx="0" cy="0"/>
        </a:xfrm>
      </p:grpSpPr>
      <p:sp>
        <p:nvSpPr>
          <p:cNvPr id="2" name="Slide Title"/>
          <p:cNvSpPr txBox="1">
            <a:spLocks noGrp="1"/>
          </p:cNvSpPr>
          <p:nvPr>
            <p:ph type="title" hasCustomPrompt="1"/>
          </p:nvPr>
        </p:nvSpPr>
        <p:spPr>
          <a:xfrm>
            <a:off x="1206500" y="952500"/>
            <a:ext cx="21971000" cy="1433163"/>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800" tIns="50800" rIns="50800" bIns="50800">
            <a:normAutofit/>
          </a:bodyPr>
          <a:lstStyle/>
          <a:p>
            <a:r>
              <a:t>Slide Title</a:t>
            </a:r>
          </a:p>
        </p:txBody>
      </p:sp>
      <p:sp>
        <p:nvSpPr>
          <p:cNvPr id="3" name="Body Level One…"/>
          <p:cNvSpPr txBox="1">
            <a:spLocks noGrp="1"/>
          </p:cNvSpPr>
          <p:nvPr>
            <p:ph type="body" idx="1" hasCustomPrompt="1"/>
          </p:nvPr>
        </p:nvSpPr>
        <p:spPr>
          <a:xfrm>
            <a:off x="1206500" y="4248504"/>
            <a:ext cx="21971000" cy="8256012"/>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800" tIns="50800" rIns="50800" bIns="50800">
            <a:normAutofit/>
          </a:bodyPr>
          <a:lstStyle/>
          <a:p>
            <a:r>
              <a:t>Slide bullet text</a:t>
            </a:r>
          </a:p>
          <a:p>
            <a:pPr lvl="1"/>
            <a:endParaRPr/>
          </a:p>
          <a:p>
            <a:pPr lvl="2"/>
            <a:endParaRPr/>
          </a:p>
          <a:p>
            <a:pPr lvl="3"/>
            <a:endParaRPr/>
          </a:p>
          <a:p>
            <a:pPr lvl="4"/>
            <a:endParaRPr/>
          </a:p>
        </p:txBody>
      </p:sp>
      <p:sp>
        <p:nvSpPr>
          <p:cNvPr id="4" name="Rectangle"/>
          <p:cNvSpPr/>
          <p:nvPr/>
        </p:nvSpPr>
        <p:spPr>
          <a:xfrm>
            <a:off x="-44359" y="12558294"/>
            <a:ext cx="24472718" cy="1213584"/>
          </a:xfrm>
          <a:prstGeom prst="rect">
            <a:avLst/>
          </a:prstGeom>
          <a:solidFill>
            <a:srgbClr val="FFCF1C"/>
          </a:solidFill>
          <a:ln w="12700">
            <a:miter lim="400000"/>
          </a:ln>
        </p:spPr>
        <p:txBody>
          <a:bodyPr lIns="50800" tIns="50800" rIns="50800" bIns="50800" anchor="ctr"/>
          <a:lstStyle/>
          <a:p>
            <a:pPr defTabSz="825500">
              <a:defRPr sz="3200">
                <a:solidFill>
                  <a:srgbClr val="FFFFFF"/>
                </a:solidFill>
                <a:latin typeface="Helvetica Neue Medium"/>
                <a:ea typeface="Helvetica Neue Medium"/>
                <a:cs typeface="Helvetica Neue Medium"/>
                <a:sym typeface="Helvetica Neue Medium"/>
              </a:defRPr>
            </a:pPr>
            <a:endParaRPr/>
          </a:p>
        </p:txBody>
      </p:sp>
      <p:pic>
        <p:nvPicPr>
          <p:cNvPr id="5" name="Univ_h_123C.pdf" descr="Univ_h_123C.pdf"/>
          <p:cNvPicPr>
            <a:picLocks noChangeAspect="1"/>
          </p:cNvPicPr>
          <p:nvPr/>
        </p:nvPicPr>
        <p:blipFill>
          <a:blip r:embed="rId12"/>
          <a:stretch>
            <a:fillRect/>
          </a:stretch>
        </p:blipFill>
        <p:spPr>
          <a:xfrm>
            <a:off x="309203" y="12532894"/>
            <a:ext cx="5017697" cy="1213584"/>
          </a:xfrm>
          <a:prstGeom prst="rect">
            <a:avLst/>
          </a:prstGeom>
          <a:ln w="12700">
            <a:miter lim="400000"/>
          </a:ln>
        </p:spPr>
      </p:pic>
      <p:pic>
        <p:nvPicPr>
          <p:cNvPr id="6" name="Image" descr="Image"/>
          <p:cNvPicPr>
            <a:picLocks noChangeAspect="1"/>
          </p:cNvPicPr>
          <p:nvPr/>
        </p:nvPicPr>
        <p:blipFill>
          <a:blip r:embed="rId13"/>
          <a:stretch>
            <a:fillRect/>
          </a:stretch>
        </p:blipFill>
        <p:spPr>
          <a:xfrm>
            <a:off x="21488835" y="11043425"/>
            <a:ext cx="2542153" cy="2542165"/>
          </a:xfrm>
          <a:prstGeom prst="rect">
            <a:avLst/>
          </a:prstGeom>
          <a:ln w="12700">
            <a:miter lim="400000"/>
          </a:ln>
        </p:spPr>
      </p:pic>
      <p:sp>
        <p:nvSpPr>
          <p:cNvPr id="7" name="Notitia ostende nobis viam"/>
          <p:cNvSpPr txBox="1"/>
          <p:nvPr/>
        </p:nvSpPr>
        <p:spPr>
          <a:xfrm>
            <a:off x="17811112" y="351397"/>
            <a:ext cx="6146855" cy="800101"/>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wrap="none" lIns="50800" tIns="50800" rIns="50800" bIns="50800" anchor="ctr">
            <a:spAutoFit/>
          </a:bodyPr>
          <a:lstStyle>
            <a:lvl1pPr marL="638923" indent="-469900" algn="l">
              <a:lnSpc>
                <a:spcPct val="90000"/>
              </a:lnSpc>
              <a:defRPr sz="4800" i="1"/>
            </a:lvl1pPr>
          </a:lstStyle>
          <a:p>
            <a:r>
              <a:t>Notitia ostende nobis viam</a:t>
            </a:r>
          </a:p>
        </p:txBody>
      </p:sp>
      <p:pic>
        <p:nvPicPr>
          <p:cNvPr id="8" name="Image" descr="Image"/>
          <p:cNvPicPr>
            <a:picLocks noChangeAspect="1"/>
          </p:cNvPicPr>
          <p:nvPr/>
        </p:nvPicPr>
        <p:blipFill>
          <a:blip r:embed="rId14"/>
          <a:stretch>
            <a:fillRect/>
          </a:stretch>
        </p:blipFill>
        <p:spPr>
          <a:xfrm rot="10800000">
            <a:off x="16454739" y="576720"/>
            <a:ext cx="1207950" cy="349455"/>
          </a:xfrm>
          <a:prstGeom prst="rect">
            <a:avLst/>
          </a:prstGeom>
          <a:ln w="12700">
            <a:miter lim="400000"/>
          </a:ln>
        </p:spPr>
      </p:pic>
      <p:sp>
        <p:nvSpPr>
          <p:cNvPr id="9" name="Slide Number"/>
          <p:cNvSpPr txBox="1">
            <a:spLocks noGrp="1"/>
          </p:cNvSpPr>
          <p:nvPr>
            <p:ph type="sldNum" sz="quarter" idx="2"/>
          </p:nvPr>
        </p:nvSpPr>
        <p:spPr>
          <a:xfrm>
            <a:off x="12001499" y="13080999"/>
            <a:ext cx="368505" cy="374600"/>
          </a:xfrm>
          <a:prstGeom prst="rect">
            <a:avLst/>
          </a:prstGeom>
          <a:ln w="12700">
            <a:miter lim="400000"/>
          </a:ln>
        </p:spPr>
        <p:txBody>
          <a:bodyPr wrap="none" lIns="50800" tIns="50800" rIns="50800" bIns="50800" anchor="b">
            <a:spAutoFit/>
          </a:bodyPr>
          <a:lstStyle>
            <a:lvl1pPr defTabSz="584200">
              <a:defRPr sz="1800">
                <a:solidFill>
                  <a:srgbClr val="000000"/>
                </a:solidFill>
                <a:latin typeface="Helvetica Neue"/>
                <a:ea typeface="Helvetica Neue"/>
                <a:cs typeface="Helvetica Neue"/>
                <a:sym typeface="Helvetica Neue"/>
              </a:defRPr>
            </a:lvl1pPr>
          </a:lstStyle>
          <a:p>
            <a:fld id="{86CB4B4D-7CA3-9044-876B-883B54F8677D}" type="slidenum">
              <a:t>‹#›</a:t>
            </a:fld>
            <a:endParaRPr/>
          </a:p>
        </p:txBody>
      </p:sp>
    </p:spTree>
  </p:cSld>
  <p:clrMap bg1="dk1" tx1="lt1" bg2="dk2" tx2="lt2" accent1="accent1" accent2="accent2" accent3="accent3" accent4="accent4" accent5="accent5" accent6="accent6" hlink="hlink" folHlink="folHlink"/>
  <p:sldLayoutIdLst>
    <p:sldLayoutId id="2147483668" r:id="rId1"/>
    <p:sldLayoutId id="2147483650" r:id="rId2"/>
    <p:sldLayoutId id="2147483670" r:id="rId3"/>
    <p:sldLayoutId id="2147483671" r:id="rId4"/>
    <p:sldLayoutId id="2147483673" r:id="rId5"/>
    <p:sldLayoutId id="2147483674" r:id="rId6"/>
    <p:sldLayoutId id="2147483675" r:id="rId7"/>
    <p:sldLayoutId id="2147483676" r:id="rId8"/>
    <p:sldLayoutId id="2147483677" r:id="rId9"/>
    <p:sldLayoutId id="2147483678" r:id="rId10"/>
  </p:sldLayoutIdLst>
  <p:transition spd="med"/>
  <p:txStyles>
    <p:titleStyle>
      <a:lvl1pPr marL="0" marR="0" indent="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9pPr>
    </p:titleStyle>
    <p:body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9pPr>
    </p:bodyStyle>
    <p:otherStyle>
      <a:lvl1pPr marL="0" marR="0" indent="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1pPr>
      <a:lvl2pPr marL="0" marR="0" indent="457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2pPr>
      <a:lvl3pPr marL="0" marR="0" indent="914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3pPr>
      <a:lvl4pPr marL="0" marR="0" indent="1371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4pPr>
      <a:lvl5pPr marL="0" marR="0" indent="18288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5pPr>
      <a:lvl6pPr marL="0" marR="0" indent="22860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6pPr>
      <a:lvl7pPr marL="0" marR="0" indent="27432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7pPr>
      <a:lvl8pPr marL="0" marR="0" indent="32004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8pPr>
      <a:lvl9pPr marL="0" marR="0" indent="3657600" algn="ctr" defTabSz="584200" rtl="0" latinLnBrk="0">
        <a:lnSpc>
          <a:spcPct val="100000"/>
        </a:lnSpc>
        <a:spcBef>
          <a:spcPts val="0"/>
        </a:spcBef>
        <a:spcAft>
          <a:spcPts val="0"/>
        </a:spcAft>
        <a:buClrTx/>
        <a:buSzTx/>
        <a:buFontTx/>
        <a:buNone/>
        <a:tabLst/>
        <a:defRPr sz="1800" b="0" i="0" u="none" strike="noStrike" cap="none" spc="0" baseline="0">
          <a:solidFill>
            <a:schemeClr val="tx1"/>
          </a:solidFill>
          <a:uFillTx/>
          <a:latin typeface="+mn-lt"/>
          <a:ea typeface="+mn-ea"/>
          <a:cs typeface="+mn-cs"/>
          <a:sym typeface="Helvetica Neue"/>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8" Type="http://schemas.openxmlformats.org/officeDocument/2006/relationships/image" Target="../media/image16.jpeg"/><Relationship Id="rId3" Type="http://schemas.openxmlformats.org/officeDocument/2006/relationships/diagramLayout" Target="../diagrams/layout1.xml"/><Relationship Id="rId7" Type="http://schemas.openxmlformats.org/officeDocument/2006/relationships/image" Target="../media/image15.jpeg"/><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17.jpe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gif"/><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14.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package" Target="../embeddings/Microsoft_Visio_Drawing_ED8439D0.vsdx"/><Relationship Id="rId1" Type="http://schemas.openxmlformats.org/officeDocument/2006/relationships/slideLayout" Target="../slideLayouts/slideLayout8.xml"/><Relationship Id="rId5" Type="http://schemas.openxmlformats.org/officeDocument/2006/relationships/image" Target="../media/image23.emf"/><Relationship Id="rId4" Type="http://schemas.openxmlformats.org/officeDocument/2006/relationships/package" Target="../embeddings/Microsoft_Visio_Drawing_457CEC4D.vsdx"/></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7.xml"/><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microsoft.com/office/2018/10/relationships/comments" Target="../comments/modernComment_7FD814A0_D9D613DD.xml"/><Relationship Id="rId1" Type="http://schemas.openxmlformats.org/officeDocument/2006/relationships/slideLayout" Target="../slideLayouts/slideLayout7.xml"/><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0.xml"/><Relationship Id="rId4" Type="http://schemas.openxmlformats.org/officeDocument/2006/relationships/image" Target="../media/image6.jpeg"/></Relationships>
</file>

<file path=ppt/slides/_rels/slide2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slideLayout" Target="../slideLayouts/slideLayout4.xml"/><Relationship Id="rId1" Type="http://schemas.openxmlformats.org/officeDocument/2006/relationships/tags" Target="../tags/tag1.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3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3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8.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image" Target="../media/image10.emf"/><Relationship Id="rId1" Type="http://schemas.openxmlformats.org/officeDocument/2006/relationships/slideLayout" Target="../slideLayouts/slideLayout9.xml"/><Relationship Id="rId5" Type="http://schemas.openxmlformats.org/officeDocument/2006/relationships/image" Target="../media/image13.emf"/><Relationship Id="rId4" Type="http://schemas.openxmlformats.org/officeDocument/2006/relationships/image" Target="../media/image12.emf"/></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3" name="Presentation Subtitle"/>
          <p:cNvSpPr txBox="1">
            <a:spLocks noGrp="1"/>
          </p:cNvSpPr>
          <p:nvPr>
            <p:ph type="subTitle" sz="quarter" idx="1"/>
          </p:nvPr>
        </p:nvSpPr>
        <p:spPr>
          <a:xfrm>
            <a:off x="664044" y="6302270"/>
            <a:ext cx="23719956" cy="6755439"/>
          </a:xfrm>
          <a:prstGeom prst="rect">
            <a:avLst/>
          </a:prstGeom>
        </p:spPr>
        <p:txBody>
          <a:bodyPr lIns="50800" tIns="50800" rIns="50800" bIns="50800" anchor="t">
            <a:noAutofit/>
          </a:bodyPr>
          <a:lstStyle/>
          <a:p>
            <a:pPr marL="0" marR="0" indent="0">
              <a:spcBef>
                <a:spcPts val="0"/>
              </a:spcBef>
              <a:spcAft>
                <a:spcPts val="0"/>
              </a:spcAft>
              <a:buNone/>
            </a:pPr>
            <a:r>
              <a:rPr lang="en-US" sz="4000" b="1" dirty="0">
                <a:effectLst/>
                <a:ea typeface="Times New Roman" panose="02020603050405020304" pitchFamily="18" charset="0"/>
              </a:rPr>
              <a:t>J. McKenna</a:t>
            </a:r>
            <a:r>
              <a:rPr lang="en-US" sz="4000" b="1" baseline="30000" dirty="0">
                <a:effectLst/>
                <a:ea typeface="Times New Roman" panose="02020603050405020304" pitchFamily="18" charset="0"/>
              </a:rPr>
              <a:t>1</a:t>
            </a:r>
            <a:r>
              <a:rPr lang="en-US" sz="4000" b="1" dirty="0">
                <a:effectLst/>
                <a:ea typeface="Times New Roman" panose="02020603050405020304" pitchFamily="18" charset="0"/>
              </a:rPr>
              <a:t>, J. Karst</a:t>
            </a:r>
            <a:r>
              <a:rPr lang="en-US" sz="4000" b="1" baseline="30000" dirty="0">
                <a:effectLst/>
                <a:ea typeface="Times New Roman" panose="02020603050405020304" pitchFamily="18" charset="0"/>
              </a:rPr>
              <a:t>2</a:t>
            </a:r>
            <a:r>
              <a:rPr lang="en-US" sz="4000" b="1" dirty="0">
                <a:effectLst/>
                <a:ea typeface="Times New Roman" panose="02020603050405020304" pitchFamily="18" charset="0"/>
              </a:rPr>
              <a:t>, J. Luttrell IV</a:t>
            </a:r>
            <a:r>
              <a:rPr lang="en-US" sz="4000" b="1" baseline="30000" dirty="0">
                <a:effectLst/>
                <a:ea typeface="Times New Roman" panose="02020603050405020304" pitchFamily="18" charset="0"/>
              </a:rPr>
              <a:t>1</a:t>
            </a:r>
            <a:r>
              <a:rPr lang="en-US" sz="4000" b="1" dirty="0">
                <a:effectLst/>
                <a:ea typeface="Times New Roman" panose="02020603050405020304" pitchFamily="18" charset="0"/>
              </a:rPr>
              <a:t>, R. Riedel</a:t>
            </a:r>
            <a:r>
              <a:rPr lang="en-US" sz="4000" b="1" baseline="30000" dirty="0">
                <a:effectLst/>
                <a:ea typeface="Times New Roman" panose="02020603050405020304" pitchFamily="18" charset="0"/>
              </a:rPr>
              <a:t>1</a:t>
            </a:r>
            <a:r>
              <a:rPr lang="en-US" sz="4000" b="1" dirty="0">
                <a:effectLst/>
                <a:ea typeface="Times New Roman" panose="02020603050405020304" pitchFamily="18" charset="0"/>
              </a:rPr>
              <a:t>, S. Kar</a:t>
            </a:r>
            <a:r>
              <a:rPr lang="en-US" sz="4000" b="1" baseline="30000" dirty="0">
                <a:effectLst/>
                <a:ea typeface="Times New Roman" panose="02020603050405020304" pitchFamily="18" charset="0"/>
              </a:rPr>
              <a:t>3</a:t>
            </a:r>
            <a:r>
              <a:rPr lang="en-US" sz="4000" b="1" dirty="0">
                <a:effectLst/>
                <a:ea typeface="Times New Roman" panose="02020603050405020304" pitchFamily="18" charset="0"/>
              </a:rPr>
              <a:t>, and P. Duff</a:t>
            </a:r>
            <a:r>
              <a:rPr lang="en-US" sz="4000" b="1" baseline="30000" dirty="0">
                <a:effectLst/>
                <a:ea typeface="Times New Roman" panose="02020603050405020304" pitchFamily="18" charset="0"/>
              </a:rPr>
              <a:t>4</a:t>
            </a:r>
          </a:p>
          <a:p>
            <a:pPr marL="0" marR="0" indent="0">
              <a:spcBef>
                <a:spcPts val="0"/>
              </a:spcBef>
              <a:spcAft>
                <a:spcPts val="0"/>
              </a:spcAft>
              <a:buNone/>
            </a:pPr>
            <a:endParaRPr lang="en-US" sz="4000" b="1" dirty="0">
              <a:effectLst/>
              <a:ea typeface="Times New Roman" panose="02020603050405020304" pitchFamily="18" charset="0"/>
            </a:endParaRPr>
          </a:p>
          <a:p>
            <a:pPr marL="0" marR="0" indent="0">
              <a:spcBef>
                <a:spcPts val="0"/>
              </a:spcBef>
              <a:spcAft>
                <a:spcPts val="0"/>
              </a:spcAft>
              <a:buNone/>
            </a:pPr>
            <a:r>
              <a:rPr lang="en-US" sz="3600" b="1" dirty="0">
                <a:effectLst/>
                <a:ea typeface="Times New Roman" panose="02020603050405020304" pitchFamily="18" charset="0"/>
              </a:rPr>
              <a:t>1. Roger F. Wicker Center for Ocean Enterprise, The University of Southern Mississippi Gulfport, MS, USA</a:t>
            </a:r>
            <a:br>
              <a:rPr lang="en-US" sz="3600" b="1" dirty="0">
                <a:effectLst/>
                <a:ea typeface="Times New Roman" panose="02020603050405020304" pitchFamily="18" charset="0"/>
              </a:rPr>
            </a:br>
            <a:r>
              <a:rPr lang="en-US" sz="3600" b="1" dirty="0">
                <a:effectLst/>
                <a:ea typeface="Times New Roman" panose="02020603050405020304" pitchFamily="18" charset="0"/>
              </a:rPr>
              <a:t>2. CTI, Columbus, OH, USA</a:t>
            </a:r>
          </a:p>
          <a:p>
            <a:pPr marL="0" marR="0" indent="0">
              <a:spcBef>
                <a:spcPts val="0"/>
              </a:spcBef>
              <a:spcAft>
                <a:spcPts val="0"/>
              </a:spcAft>
              <a:buNone/>
            </a:pPr>
            <a:r>
              <a:rPr lang="en-US" sz="3600" b="1" dirty="0">
                <a:effectLst/>
                <a:ea typeface="Times New Roman" panose="02020603050405020304" pitchFamily="18" charset="0"/>
              </a:rPr>
              <a:t>3. RENCI, Chapel Hill, NC, USA</a:t>
            </a:r>
          </a:p>
          <a:p>
            <a:pPr marL="0" marR="0" indent="0">
              <a:spcBef>
                <a:spcPts val="0"/>
              </a:spcBef>
              <a:spcAft>
                <a:spcPts val="0"/>
              </a:spcAft>
              <a:buNone/>
            </a:pPr>
            <a:r>
              <a:rPr lang="en-US" sz="3600" b="1" dirty="0">
                <a:effectLst/>
                <a:ea typeface="Times New Roman" panose="02020603050405020304" pitchFamily="18" charset="0"/>
              </a:rPr>
              <a:t>4. Naval Research Laboratory, Bay St. Louis, MS, USA</a:t>
            </a:r>
          </a:p>
          <a:p>
            <a:pPr marL="0" marR="0">
              <a:spcBef>
                <a:spcPts val="0"/>
              </a:spcBef>
              <a:spcAft>
                <a:spcPts val="0"/>
              </a:spcAft>
            </a:pPr>
            <a:endParaRPr lang="en-US" sz="4000" b="1" dirty="0">
              <a:ea typeface="Times New Roman" panose="02020603050405020304" pitchFamily="18" charset="0"/>
            </a:endParaRPr>
          </a:p>
          <a:p>
            <a:pPr marL="0" indent="0">
              <a:buNone/>
            </a:pPr>
            <a:r>
              <a:rPr lang="en-US" sz="4000" b="1" dirty="0"/>
              <a:t>4 October 2024</a:t>
            </a:r>
          </a:p>
          <a:p>
            <a:pPr marL="0" marR="0">
              <a:spcBef>
                <a:spcPts val="0"/>
              </a:spcBef>
              <a:spcAft>
                <a:spcPts val="0"/>
              </a:spcAft>
            </a:pPr>
            <a:endParaRPr lang="en-US" sz="3600" dirty="0">
              <a:effectLst/>
              <a:ea typeface="Times New Roman" panose="02020603050405020304" pitchFamily="18" charset="0"/>
            </a:endParaRPr>
          </a:p>
          <a:p>
            <a:pPr marL="0" indent="0">
              <a:buNone/>
            </a:pPr>
            <a:endParaRPr lang="en-US" sz="6000" dirty="0"/>
          </a:p>
          <a:p>
            <a:endParaRPr lang="en-US" sz="6000" i="0" u="none" strike="noStrike" baseline="0" dirty="0"/>
          </a:p>
          <a:p>
            <a:pPr marL="0" indent="0">
              <a:buNone/>
            </a:pPr>
            <a:endParaRPr lang="en-US" sz="6000" dirty="0"/>
          </a:p>
        </p:txBody>
      </p:sp>
      <p:sp>
        <p:nvSpPr>
          <p:cNvPr id="3" name="TextBox 2">
            <a:extLst>
              <a:ext uri="{FF2B5EF4-FFF2-40B4-BE49-F238E27FC236}">
                <a16:creationId xmlns:a16="http://schemas.microsoft.com/office/drawing/2014/main" id="{B110ABF1-B344-58A7-FD72-F98C21C8BAB0}"/>
              </a:ext>
            </a:extLst>
          </p:cNvPr>
          <p:cNvSpPr txBox="1"/>
          <p:nvPr/>
        </p:nvSpPr>
        <p:spPr>
          <a:xfrm>
            <a:off x="664044" y="3511624"/>
            <a:ext cx="23055912" cy="175432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r>
              <a:rPr lang="en-US" sz="5400" b="1" kern="1400" spc="-100">
                <a:solidFill>
                  <a:srgbClr val="FFFCFC"/>
                </a:solidFill>
                <a:latin typeface="Arial" panose="020B0604020202020204" pitchFamily="34" charset="0"/>
                <a:ea typeface="Times New Roman" panose="02020603050405020304" pitchFamily="18" charset="0"/>
                <a:cs typeface="Arial" panose="020B0604020202020204" pitchFamily="34" charset="0"/>
              </a:rPr>
              <a:t>Potential Fields Modeling to Support Machine Learning Applications in Maritime Environments</a:t>
            </a:r>
            <a:r>
              <a:rPr lang="en-US" sz="5400" b="1" kern="1400" spc="-100">
                <a:solidFill>
                  <a:srgbClr val="FFFCFC"/>
                </a:solidFill>
                <a:latin typeface="Arial" panose="020B0604020202020204" pitchFamily="34" charset="0"/>
                <a:ea typeface="MS Gothic" panose="020B0609070205080204" pitchFamily="49" charset="-128"/>
                <a:cs typeface="Arial" panose="020B0604020202020204" pitchFamily="34" charset="0"/>
              </a:rPr>
              <a:t> </a:t>
            </a:r>
            <a:endParaRPr lang="en-US" sz="16600" b="1">
              <a:solidFill>
                <a:srgbClr val="FFFCFC"/>
              </a:solidFill>
              <a:latin typeface="+mn-lt"/>
            </a:endParaRPr>
          </a:p>
        </p:txBody>
      </p:sp>
    </p:spTree>
    <p:extLst>
      <p:ext uri="{BB962C8B-B14F-4D97-AF65-F5344CB8AC3E}">
        <p14:creationId xmlns:p14="http://schemas.microsoft.com/office/powerpoint/2010/main" val="3137269988"/>
      </p:ext>
    </p:extLst>
  </p:cSld>
  <p:clrMapOvr>
    <a:masterClrMapping/>
  </p:clrMapOvr>
  <p:transition spd="med"/>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BC90-8170-4D79-89A9-C888F72D4A3A}"/>
              </a:ext>
            </a:extLst>
          </p:cNvPr>
          <p:cNvSpPr>
            <a:spLocks noGrp="1"/>
          </p:cNvSpPr>
          <p:nvPr>
            <p:ph type="title"/>
          </p:nvPr>
        </p:nvSpPr>
        <p:spPr>
          <a:xfrm>
            <a:off x="1663700" y="3419477"/>
            <a:ext cx="21031200" cy="5705474"/>
          </a:xfrm>
        </p:spPr>
        <p:txBody>
          <a:bodyPr anchor="b"/>
          <a:lstStyle>
            <a:lvl1pPr>
              <a:defRPr sz="6000"/>
            </a:lvl1pPr>
          </a:lstStyle>
          <a:p>
            <a:r>
              <a:rPr lang="en-US" dirty="0"/>
              <a:t>Field Data</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 name="PlaceHolder 1"/>
          <p:cNvSpPr>
            <a:spLocks noGrp="1"/>
          </p:cNvSpPr>
          <p:nvPr>
            <p:ph type="title"/>
          </p:nvPr>
        </p:nvSpPr>
        <p:spPr>
          <a:xfrm>
            <a:off x="536040" y="495000"/>
            <a:ext cx="21970800" cy="1432800"/>
          </a:xfrm>
          <a:prstGeom prst="rect">
            <a:avLst/>
          </a:prstGeom>
          <a:noFill/>
          <a:ln w="12600">
            <a:noFill/>
          </a:ln>
        </p:spPr>
        <p:txBody>
          <a:bodyPr lIns="50760" tIns="50760" rIns="50760" bIns="50760" anchor="t">
            <a:noAutofit/>
          </a:bodyPr>
          <a:lstStyle/>
          <a:p>
            <a:pPr indent="0" defTabSz="2438280">
              <a:lnSpc>
                <a:spcPct val="80000"/>
              </a:lnSpc>
              <a:buNone/>
              <a:tabLst>
                <a:tab pos="0" algn="l"/>
              </a:tabLst>
            </a:pPr>
            <a:r>
              <a:rPr lang="en-US" sz="8500" b="1" strike="noStrike" spc="-171" dirty="0">
                <a:solidFill>
                  <a:srgbClr val="FFCF1C"/>
                </a:solidFill>
                <a:latin typeface="Arial"/>
                <a:ea typeface="Arial"/>
              </a:rPr>
              <a:t>USV/UUV </a:t>
            </a:r>
            <a:r>
              <a:rPr lang="en-US" spc="-171" dirty="0">
                <a:latin typeface="Arial"/>
                <a:ea typeface="Arial"/>
              </a:rPr>
              <a:t>Platforms</a:t>
            </a:r>
            <a:endParaRPr lang="en-US" sz="8500" b="0" strike="noStrike" spc="-1" dirty="0">
              <a:solidFill>
                <a:srgbClr val="14B1E7"/>
              </a:solidFill>
              <a:latin typeface="Arial Narrow"/>
            </a:endParaRPr>
          </a:p>
        </p:txBody>
      </p:sp>
      <p:graphicFrame>
        <p:nvGraphicFramePr>
          <p:cNvPr id="7" name="Diagram 6">
            <a:extLst>
              <a:ext uri="{FF2B5EF4-FFF2-40B4-BE49-F238E27FC236}">
                <a16:creationId xmlns:a16="http://schemas.microsoft.com/office/drawing/2014/main" id="{BC80BAAF-C44B-6673-61A9-1B03C7FD2FCE}"/>
              </a:ext>
            </a:extLst>
          </p:cNvPr>
          <p:cNvGraphicFramePr/>
          <p:nvPr>
            <p:extLst>
              <p:ext uri="{D42A27DB-BD31-4B8C-83A1-F6EECF244321}">
                <p14:modId xmlns:p14="http://schemas.microsoft.com/office/powerpoint/2010/main" val="2950354413"/>
              </p:ext>
            </p:extLst>
          </p:nvPr>
        </p:nvGraphicFramePr>
        <p:xfrm>
          <a:off x="13431468" y="3176664"/>
          <a:ext cx="9804400" cy="69587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cxnSp>
        <p:nvCxnSpPr>
          <p:cNvPr id="20" name="Straight Arrow Connector 19">
            <a:extLst>
              <a:ext uri="{FF2B5EF4-FFF2-40B4-BE49-F238E27FC236}">
                <a16:creationId xmlns:a16="http://schemas.microsoft.com/office/drawing/2014/main" id="{F842ACB9-073F-5498-D43B-BF0CBA6FD0CB}"/>
              </a:ext>
            </a:extLst>
          </p:cNvPr>
          <p:cNvCxnSpPr>
            <a:cxnSpLocks/>
          </p:cNvCxnSpPr>
          <p:nvPr/>
        </p:nvCxnSpPr>
        <p:spPr>
          <a:xfrm flipH="1">
            <a:off x="19659599" y="5177482"/>
            <a:ext cx="963827" cy="2442706"/>
          </a:xfrm>
          <a:prstGeom prst="straightConnector1">
            <a:avLst/>
          </a:prstGeom>
          <a:ln w="5715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7097ECE5-C129-76E2-A84C-AC0D9A9AC22B}"/>
              </a:ext>
            </a:extLst>
          </p:cNvPr>
          <p:cNvCxnSpPr>
            <a:cxnSpLocks/>
          </p:cNvCxnSpPr>
          <p:nvPr/>
        </p:nvCxnSpPr>
        <p:spPr>
          <a:xfrm flipH="1">
            <a:off x="19659599" y="6709720"/>
            <a:ext cx="963827" cy="1260389"/>
          </a:xfrm>
          <a:prstGeom prst="straightConnector1">
            <a:avLst/>
          </a:prstGeom>
          <a:ln w="5715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A40D1BE6-85F0-EB5A-EF9C-3C704B1EC3D6}"/>
              </a:ext>
            </a:extLst>
          </p:cNvPr>
          <p:cNvCxnSpPr>
            <a:cxnSpLocks/>
          </p:cNvCxnSpPr>
          <p:nvPr/>
        </p:nvCxnSpPr>
        <p:spPr>
          <a:xfrm flipH="1">
            <a:off x="19659599" y="8217244"/>
            <a:ext cx="963827" cy="0"/>
          </a:xfrm>
          <a:prstGeom prst="straightConnector1">
            <a:avLst/>
          </a:prstGeom>
          <a:ln w="57150">
            <a:solidFill>
              <a:schemeClr val="accent4">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id="{4D9F95A7-88FE-1372-3FB3-48C8E41851E7}"/>
              </a:ext>
            </a:extLst>
          </p:cNvPr>
          <p:cNvCxnSpPr>
            <a:cxnSpLocks/>
          </p:cNvCxnSpPr>
          <p:nvPr/>
        </p:nvCxnSpPr>
        <p:spPr>
          <a:xfrm flipH="1">
            <a:off x="16076140" y="4827561"/>
            <a:ext cx="951470" cy="1882159"/>
          </a:xfrm>
          <a:prstGeom prst="straightConnector1">
            <a:avLst/>
          </a:prstGeom>
          <a:ln w="5715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id="{4667C4AB-66BA-F142-B791-CE76978D0BFF}"/>
              </a:ext>
            </a:extLst>
          </p:cNvPr>
          <p:cNvCxnSpPr>
            <a:cxnSpLocks/>
          </p:cNvCxnSpPr>
          <p:nvPr/>
        </p:nvCxnSpPr>
        <p:spPr>
          <a:xfrm flipH="1">
            <a:off x="16069799" y="6549082"/>
            <a:ext cx="957811" cy="556054"/>
          </a:xfrm>
          <a:prstGeom prst="straightConnector1">
            <a:avLst/>
          </a:prstGeom>
          <a:ln w="5715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00859872-6318-C4BE-2971-7AA380F498E1}"/>
              </a:ext>
            </a:extLst>
          </p:cNvPr>
          <p:cNvCxnSpPr>
            <a:cxnSpLocks/>
          </p:cNvCxnSpPr>
          <p:nvPr/>
        </p:nvCxnSpPr>
        <p:spPr>
          <a:xfrm flipH="1" flipV="1">
            <a:off x="16069799" y="7376985"/>
            <a:ext cx="871314" cy="506627"/>
          </a:xfrm>
          <a:prstGeom prst="straightConnector1">
            <a:avLst/>
          </a:prstGeom>
          <a:ln w="57150">
            <a:solidFill>
              <a:schemeClr val="accent3">
                <a:lumMod val="60000"/>
                <a:lumOff val="40000"/>
              </a:schemeClr>
            </a:solidFill>
            <a:tailEnd type="triangle"/>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C9B9E12C-B452-9B8A-9A52-FC324486314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00525" y="9734915"/>
            <a:ext cx="11163429" cy="3052674"/>
          </a:xfrm>
          <a:prstGeom prst="rect">
            <a:avLst/>
          </a:prstGeom>
        </p:spPr>
      </p:pic>
      <p:pic>
        <p:nvPicPr>
          <p:cNvPr id="2" name="Picture 1" descr="A boat in the water&#10;&#10;Description automatically generated">
            <a:extLst>
              <a:ext uri="{FF2B5EF4-FFF2-40B4-BE49-F238E27FC236}">
                <a16:creationId xmlns:a16="http://schemas.microsoft.com/office/drawing/2014/main" id="{325DB393-C0B9-84E0-DE08-4B22A409B83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46144" y="3692606"/>
            <a:ext cx="9985931" cy="7489450"/>
          </a:xfrm>
          <a:prstGeom prst="rect">
            <a:avLst/>
          </a:prstGeom>
        </p:spPr>
      </p:pic>
      <p:pic>
        <p:nvPicPr>
          <p:cNvPr id="29" name="Picture 28" descr="A pink and black object on a black table&#10;&#10;Description automatically generated">
            <a:extLst>
              <a:ext uri="{FF2B5EF4-FFF2-40B4-BE49-F238E27FC236}">
                <a16:creationId xmlns:a16="http://schemas.microsoft.com/office/drawing/2014/main" id="{6A17F904-F22C-A159-8458-2143EBEDE2E7}"/>
              </a:ext>
            </a:extLst>
          </p:cNvPr>
          <p:cNvPicPr>
            <a:picLocks noChangeAspect="1"/>
          </p:cNvPicPr>
          <p:nvPr/>
        </p:nvPicPr>
        <p:blipFill rotWithShape="1">
          <a:blip r:embed="rId9">
            <a:extLst>
              <a:ext uri="{28A0092B-C50C-407E-A947-70E740481C1C}">
                <a14:useLocalDpi xmlns:a14="http://schemas.microsoft.com/office/drawing/2010/main" val="0"/>
              </a:ext>
            </a:extLst>
          </a:blip>
          <a:srcRect l="12397" t="37335" r="27189" b="28454"/>
          <a:stretch/>
        </p:blipFill>
        <p:spPr>
          <a:xfrm>
            <a:off x="4981076" y="2285732"/>
            <a:ext cx="10644854" cy="3390706"/>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 name="PlaceHolder 1"/>
          <p:cNvSpPr>
            <a:spLocks noGrp="1"/>
          </p:cNvSpPr>
          <p:nvPr>
            <p:ph type="title"/>
          </p:nvPr>
        </p:nvSpPr>
        <p:spPr>
          <a:xfrm>
            <a:off x="536040" y="495000"/>
            <a:ext cx="21970800" cy="1432800"/>
          </a:xfrm>
          <a:prstGeom prst="rect">
            <a:avLst/>
          </a:prstGeom>
          <a:noFill/>
          <a:ln w="12600">
            <a:noFill/>
          </a:ln>
        </p:spPr>
        <p:txBody>
          <a:bodyPr lIns="50760" tIns="50760" rIns="50760" bIns="50760" anchor="t">
            <a:noAutofit/>
          </a:bodyPr>
          <a:lstStyle/>
          <a:p>
            <a:pPr indent="0" defTabSz="2438280">
              <a:lnSpc>
                <a:spcPct val="80000"/>
              </a:lnSpc>
              <a:buNone/>
              <a:tabLst>
                <a:tab pos="0" algn="l"/>
              </a:tabLst>
            </a:pPr>
            <a:r>
              <a:rPr lang="en-US" sz="8500" b="1" strike="noStrike" spc="-171" dirty="0">
                <a:solidFill>
                  <a:srgbClr val="FFCF1C"/>
                </a:solidFill>
                <a:latin typeface="Arial"/>
                <a:ea typeface="Arial"/>
              </a:rPr>
              <a:t>USV Orientation Correction</a:t>
            </a:r>
            <a:endParaRPr lang="en-US" sz="8500" b="0" strike="noStrike" spc="-1" dirty="0">
              <a:solidFill>
                <a:srgbClr val="14B1E7"/>
              </a:solidFill>
              <a:latin typeface="Arial Narrow"/>
            </a:endParaRPr>
          </a:p>
        </p:txBody>
      </p:sp>
      <p:sp>
        <p:nvSpPr>
          <p:cNvPr id="155" name="PlaceHolder 2"/>
          <p:cNvSpPr>
            <a:spLocks noGrp="1"/>
          </p:cNvSpPr>
          <p:nvPr>
            <p:ph/>
          </p:nvPr>
        </p:nvSpPr>
        <p:spPr>
          <a:xfrm>
            <a:off x="597000" y="2215566"/>
            <a:ext cx="10152280" cy="9781226"/>
          </a:xfrm>
          <a:prstGeom prst="rect">
            <a:avLst/>
          </a:prstGeom>
          <a:noFill/>
          <a:ln w="12600">
            <a:noFill/>
          </a:ln>
        </p:spPr>
        <p:txBody>
          <a:bodyPr lIns="50760" tIns="50760" rIns="50760" bIns="50760" anchor="t">
            <a:normAutofit/>
          </a:bodyPr>
          <a:lstStyle/>
          <a:p>
            <a:pPr marL="457200" indent="-457200" defTabSz="2438280">
              <a:lnSpc>
                <a:spcPct val="90000"/>
              </a:lnSpc>
              <a:buFont typeface="Arial" panose="020B0604020202020204" pitchFamily="34" charset="0"/>
              <a:buChar char="•"/>
              <a:tabLst>
                <a:tab pos="0" algn="l"/>
              </a:tabLst>
            </a:pPr>
            <a:r>
              <a:rPr lang="en-US" sz="3200" b="0" spc="-1" dirty="0">
                <a:solidFill>
                  <a:srgbClr val="FFFFFF"/>
                </a:solidFill>
                <a:latin typeface="Arial"/>
              </a:rPr>
              <a:t>The uncorrected data in the top subplot has dramatic changes due to the circular course of the vehicle in this test.</a:t>
            </a:r>
          </a:p>
          <a:p>
            <a:pPr marL="457200" indent="-457200" defTabSz="2438280">
              <a:lnSpc>
                <a:spcPct val="90000"/>
              </a:lnSpc>
              <a:buFont typeface="Arial" panose="020B0604020202020204" pitchFamily="34" charset="0"/>
              <a:buChar char="•"/>
              <a:tabLst>
                <a:tab pos="0" algn="l"/>
              </a:tabLst>
            </a:pPr>
            <a:endParaRPr lang="en-US" sz="3200" b="0" strike="noStrike" spc="-1" dirty="0">
              <a:solidFill>
                <a:srgbClr val="FFFFFF"/>
              </a:solidFill>
              <a:latin typeface="Arial"/>
            </a:endParaRPr>
          </a:p>
          <a:p>
            <a:pPr marL="457200" indent="-457200" defTabSz="2438280">
              <a:lnSpc>
                <a:spcPct val="90000"/>
              </a:lnSpc>
              <a:buFont typeface="Arial" panose="020B0604020202020204" pitchFamily="34" charset="0"/>
              <a:buChar char="•"/>
              <a:tabLst>
                <a:tab pos="0" algn="l"/>
              </a:tabLst>
            </a:pPr>
            <a:r>
              <a:rPr lang="en-US" sz="3200" b="0" strike="noStrike" spc="-1" dirty="0">
                <a:solidFill>
                  <a:srgbClr val="FFFFFF"/>
                </a:solidFill>
                <a:latin typeface="Arial"/>
              </a:rPr>
              <a:t>After or</a:t>
            </a:r>
            <a:r>
              <a:rPr lang="en-US" sz="3200" b="0" spc="-1" dirty="0">
                <a:solidFill>
                  <a:srgbClr val="FFFFFF"/>
                </a:solidFill>
                <a:latin typeface="Arial"/>
              </a:rPr>
              <a:t>ientation correction, the second subplot shows a dramatically reduced variation in magnetic field due to the background environment. Note that onboard IMU data at a low sample rate was used for these corrections, and a higher quality source of orientation data would reduce these effects even further.</a:t>
            </a:r>
          </a:p>
          <a:p>
            <a:pPr marL="457200" indent="-457200" defTabSz="2438280">
              <a:lnSpc>
                <a:spcPct val="90000"/>
              </a:lnSpc>
              <a:buFont typeface="Arial" panose="020B0604020202020204" pitchFamily="34" charset="0"/>
              <a:buChar char="•"/>
              <a:tabLst>
                <a:tab pos="0" algn="l"/>
              </a:tabLst>
            </a:pPr>
            <a:endParaRPr lang="en-US" sz="3200" b="0" strike="noStrike" spc="-1" dirty="0">
              <a:solidFill>
                <a:srgbClr val="FFFFFF"/>
              </a:solidFill>
              <a:latin typeface="Arial"/>
            </a:endParaRPr>
          </a:p>
          <a:p>
            <a:pPr marL="457200" indent="-457200" defTabSz="2438280">
              <a:lnSpc>
                <a:spcPct val="90000"/>
              </a:lnSpc>
              <a:buFont typeface="Arial" panose="020B0604020202020204" pitchFamily="34" charset="0"/>
              <a:buChar char="•"/>
              <a:tabLst>
                <a:tab pos="0" algn="l"/>
              </a:tabLst>
            </a:pPr>
            <a:r>
              <a:rPr lang="en-US" sz="3200" b="0" spc="-1" dirty="0">
                <a:solidFill>
                  <a:srgbClr val="FFFFFF"/>
                </a:solidFill>
                <a:latin typeface="Arial"/>
              </a:rPr>
              <a:t>This orientation corrected data is more suitable for analysis to detect small magnetic changes indicative of a target of interest.</a:t>
            </a:r>
            <a:endParaRPr lang="en-US" sz="3200" b="0" strike="noStrike" spc="-1" dirty="0">
              <a:solidFill>
                <a:srgbClr val="FFFFFF"/>
              </a:solidFill>
              <a:latin typeface="Arial"/>
            </a:endParaRPr>
          </a:p>
        </p:txBody>
      </p:sp>
      <p:pic>
        <p:nvPicPr>
          <p:cNvPr id="3" name="Picture 2">
            <a:extLst>
              <a:ext uri="{FF2B5EF4-FFF2-40B4-BE49-F238E27FC236}">
                <a16:creationId xmlns:a16="http://schemas.microsoft.com/office/drawing/2014/main" id="{274E83E3-99B8-6E24-8DD8-E1FB41CAFD65}"/>
              </a:ext>
            </a:extLst>
          </p:cNvPr>
          <p:cNvPicPr>
            <a:picLocks noChangeAspect="1"/>
          </p:cNvPicPr>
          <p:nvPr/>
        </p:nvPicPr>
        <p:blipFill>
          <a:blip r:embed="rId2"/>
          <a:stretch>
            <a:fillRect/>
          </a:stretch>
        </p:blipFill>
        <p:spPr>
          <a:xfrm>
            <a:off x="11907520" y="1430917"/>
            <a:ext cx="11655960" cy="9428482"/>
          </a:xfrm>
          <a:prstGeom prst="rect">
            <a:avLst/>
          </a:prstGeom>
        </p:spPr>
      </p:pic>
      <p:pic>
        <p:nvPicPr>
          <p:cNvPr id="2" name="Picture 1">
            <a:extLst>
              <a:ext uri="{FF2B5EF4-FFF2-40B4-BE49-F238E27FC236}">
                <a16:creationId xmlns:a16="http://schemas.microsoft.com/office/drawing/2014/main" id="{643A9824-27A6-4821-A291-C49FA20403B9}"/>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1206600" y="9999069"/>
            <a:ext cx="16178285" cy="3995446"/>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4149FD-5B87-2008-471C-F9F8B49012D1}"/>
              </a:ext>
            </a:extLst>
          </p:cNvPr>
          <p:cNvSpPr>
            <a:spLocks noGrp="1"/>
          </p:cNvSpPr>
          <p:nvPr>
            <p:ph type="title"/>
          </p:nvPr>
        </p:nvSpPr>
        <p:spPr/>
        <p:txBody>
          <a:bodyPr/>
          <a:lstStyle/>
          <a:p>
            <a:r>
              <a:rPr lang="en-US" dirty="0"/>
              <a:t>USV Shallow Harbor Data </a:t>
            </a:r>
          </a:p>
        </p:txBody>
      </p:sp>
      <p:pic>
        <p:nvPicPr>
          <p:cNvPr id="5" name="Content Placeholder 4" descr="A graph of a spiraling graph&#10;&#10;Description automatically generated with medium confidence">
            <a:extLst>
              <a:ext uri="{FF2B5EF4-FFF2-40B4-BE49-F238E27FC236}">
                <a16:creationId xmlns:a16="http://schemas.microsoft.com/office/drawing/2014/main" id="{E08104BB-4959-3B0A-0A58-77539DD33FB2}"/>
              </a:ext>
            </a:extLst>
          </p:cNvPr>
          <p:cNvPicPr>
            <a:picLocks noGrp="1" noChangeAspect="1"/>
          </p:cNvPicPr>
          <p:nvPr>
            <p:ph/>
          </p:nvPr>
        </p:nvPicPr>
        <p:blipFill>
          <a:blip r:embed="rId2">
            <a:extLst>
              <a:ext uri="{28A0092B-C50C-407E-A947-70E740481C1C}">
                <a14:useLocalDpi xmlns:a14="http://schemas.microsoft.com/office/drawing/2010/main" val="0"/>
              </a:ext>
            </a:extLst>
          </a:blip>
          <a:stretch>
            <a:fillRect/>
          </a:stretch>
        </p:blipFill>
        <p:spPr>
          <a:xfrm>
            <a:off x="11759936" y="2974640"/>
            <a:ext cx="11417224" cy="8793904"/>
          </a:xfrm>
        </p:spPr>
      </p:pic>
      <p:pic>
        <p:nvPicPr>
          <p:cNvPr id="7" name="Picture 6" descr="A map of a road with a colorful circle&#10;&#10;Description automatically generated">
            <a:extLst>
              <a:ext uri="{FF2B5EF4-FFF2-40B4-BE49-F238E27FC236}">
                <a16:creationId xmlns:a16="http://schemas.microsoft.com/office/drawing/2014/main" id="{E85FB820-A7DF-5771-E372-ACE9C07F0D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7714" y="2974640"/>
            <a:ext cx="11410059" cy="8793904"/>
          </a:xfrm>
          <a:prstGeom prst="rect">
            <a:avLst/>
          </a:prstGeom>
        </p:spPr>
      </p:pic>
      <p:pic>
        <p:nvPicPr>
          <p:cNvPr id="3" name="Picture 2" descr="A boat in the water&#10;&#10;Description automatically generated">
            <a:extLst>
              <a:ext uri="{FF2B5EF4-FFF2-40B4-BE49-F238E27FC236}">
                <a16:creationId xmlns:a16="http://schemas.microsoft.com/office/drawing/2014/main" id="{F9C536A4-A6EA-5354-B5DD-37C982B2D33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8674081" y="449880"/>
            <a:ext cx="5161279" cy="3870960"/>
          </a:xfrm>
          <a:prstGeom prst="rect">
            <a:avLst/>
          </a:prstGeom>
        </p:spPr>
      </p:pic>
    </p:spTree>
    <p:extLst>
      <p:ext uri="{BB962C8B-B14F-4D97-AF65-F5344CB8AC3E}">
        <p14:creationId xmlns:p14="http://schemas.microsoft.com/office/powerpoint/2010/main" val="1804483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CCCB7A9-1290-BD3F-89D4-DD5829657BA1}"/>
              </a:ext>
            </a:extLst>
          </p:cNvPr>
          <p:cNvSpPr>
            <a:spLocks noGrp="1"/>
          </p:cNvSpPr>
          <p:nvPr>
            <p:ph type="title"/>
          </p:nvPr>
        </p:nvSpPr>
        <p:spPr/>
        <p:txBody>
          <a:bodyPr lIns="50800" tIns="50800" rIns="50800" bIns="50800" anchor="t">
            <a:normAutofit/>
          </a:bodyPr>
          <a:lstStyle/>
          <a:p>
            <a:r>
              <a:rPr lang="en-US" dirty="0"/>
              <a:t>Magnetic Testing </a:t>
            </a:r>
          </a:p>
        </p:txBody>
      </p:sp>
      <p:graphicFrame>
        <p:nvGraphicFramePr>
          <p:cNvPr id="2" name="Object 1">
            <a:extLst>
              <a:ext uri="{FF2B5EF4-FFF2-40B4-BE49-F238E27FC236}">
                <a16:creationId xmlns:a16="http://schemas.microsoft.com/office/drawing/2014/main" id="{BC60816B-24E6-055B-7630-DA576B8AE4DB}"/>
              </a:ext>
            </a:extLst>
          </p:cNvPr>
          <p:cNvGraphicFramePr>
            <a:graphicFrameLocks noChangeAspect="1"/>
          </p:cNvGraphicFramePr>
          <p:nvPr/>
        </p:nvGraphicFramePr>
        <p:xfrm>
          <a:off x="2139155" y="3377954"/>
          <a:ext cx="10153831" cy="7229086"/>
        </p:xfrm>
        <a:graphic>
          <a:graphicData uri="http://schemas.openxmlformats.org/presentationml/2006/ole">
            <mc:AlternateContent xmlns:mc="http://schemas.openxmlformats.org/markup-compatibility/2006">
              <mc:Choice xmlns:v="urn:schemas-microsoft-com:vml" Requires="v">
                <p:oleObj name="Visio" r:id="rId2" imgW="9639478" imgH="6867501" progId="Visio.Drawing.15">
                  <p:embed/>
                </p:oleObj>
              </mc:Choice>
              <mc:Fallback>
                <p:oleObj name="Visio" r:id="rId2" imgW="9639478" imgH="6867501" progId="Visio.Drawing.15">
                  <p:embed/>
                  <p:pic>
                    <p:nvPicPr>
                      <p:cNvPr id="2" name="Object 1">
                        <a:extLst>
                          <a:ext uri="{FF2B5EF4-FFF2-40B4-BE49-F238E27FC236}">
                            <a16:creationId xmlns:a16="http://schemas.microsoft.com/office/drawing/2014/main" id="{BC60816B-24E6-055B-7630-DA576B8AE4D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39155" y="3377954"/>
                        <a:ext cx="10153831" cy="7229086"/>
                      </a:xfrm>
                      <a:prstGeom prst="rect">
                        <a:avLst/>
                      </a:prstGeom>
                      <a:noFill/>
                    </p:spPr>
                  </p:pic>
                </p:oleObj>
              </mc:Fallback>
            </mc:AlternateContent>
          </a:graphicData>
        </a:graphic>
      </p:graphicFrame>
      <p:graphicFrame>
        <p:nvGraphicFramePr>
          <p:cNvPr id="7" name="Object 6">
            <a:extLst>
              <a:ext uri="{FF2B5EF4-FFF2-40B4-BE49-F238E27FC236}">
                <a16:creationId xmlns:a16="http://schemas.microsoft.com/office/drawing/2014/main" id="{84F2C078-FB13-A4E8-ADBC-C26BA18CCB9C}"/>
              </a:ext>
            </a:extLst>
          </p:cNvPr>
          <p:cNvGraphicFramePr>
            <a:graphicFrameLocks noChangeAspect="1"/>
          </p:cNvGraphicFramePr>
          <p:nvPr/>
        </p:nvGraphicFramePr>
        <p:xfrm>
          <a:off x="13299679" y="3377954"/>
          <a:ext cx="10153831" cy="7216823"/>
        </p:xfrm>
        <a:graphic>
          <a:graphicData uri="http://schemas.openxmlformats.org/presentationml/2006/ole">
            <mc:AlternateContent xmlns:mc="http://schemas.openxmlformats.org/markup-compatibility/2006">
              <mc:Choice xmlns:v="urn:schemas-microsoft-com:vml" Requires="v">
                <p:oleObj name="Visio" r:id="rId4" imgW="9639478" imgH="6848499" progId="Visio.Drawing.15">
                  <p:embed/>
                </p:oleObj>
              </mc:Choice>
              <mc:Fallback>
                <p:oleObj name="Visio" r:id="rId4" imgW="9639478" imgH="6848499" progId="Visio.Drawing.15">
                  <p:embed/>
                  <p:pic>
                    <p:nvPicPr>
                      <p:cNvPr id="7" name="Object 6">
                        <a:extLst>
                          <a:ext uri="{FF2B5EF4-FFF2-40B4-BE49-F238E27FC236}">
                            <a16:creationId xmlns:a16="http://schemas.microsoft.com/office/drawing/2014/main" id="{84F2C078-FB13-A4E8-ADBC-C26BA18CCB9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3299679" y="3377954"/>
                        <a:ext cx="10153831" cy="7216823"/>
                      </a:xfrm>
                      <a:prstGeom prst="rect">
                        <a:avLst/>
                      </a:prstGeom>
                      <a:noFill/>
                    </p:spPr>
                  </p:pic>
                </p:oleObj>
              </mc:Fallback>
            </mc:AlternateContent>
          </a:graphicData>
        </a:graphic>
      </p:graphicFrame>
      <p:sp>
        <p:nvSpPr>
          <p:cNvPr id="3" name="Text Placeholder 5">
            <a:extLst>
              <a:ext uri="{FF2B5EF4-FFF2-40B4-BE49-F238E27FC236}">
                <a16:creationId xmlns:a16="http://schemas.microsoft.com/office/drawing/2014/main" id="{36334056-A7B1-157E-5490-FBF787C3DAE1}"/>
              </a:ext>
            </a:extLst>
          </p:cNvPr>
          <p:cNvSpPr txBox="1">
            <a:spLocks/>
          </p:cNvSpPr>
          <p:nvPr/>
        </p:nvSpPr>
        <p:spPr>
          <a:xfrm>
            <a:off x="2139155" y="10607040"/>
            <a:ext cx="10153831" cy="93478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19" rIns="45719" bIns="45719" anchor="t">
            <a:normAutofit/>
          </a:bodyPr>
          <a:lstStyle>
            <a:lvl1pPr marL="0" marR="0" indent="0" algn="l" defTabSz="825479" rtl="0" latinLnBrk="0">
              <a:lnSpc>
                <a:spcPct val="100000"/>
              </a:lnSpc>
              <a:spcBef>
                <a:spcPts val="0"/>
              </a:spcBef>
              <a:spcAft>
                <a:spcPts val="0"/>
              </a:spcAft>
              <a:buClrTx/>
              <a:buSzTx/>
              <a:buFontTx/>
              <a:buNone/>
              <a:tabLst/>
              <a:defRPr sz="5500" b="1" i="0" u="none" strike="noStrike" cap="none" spc="0" baseline="0">
                <a:solidFill>
                  <a:srgbClr val="FFFFFF"/>
                </a:solidFill>
                <a:uFillTx/>
                <a:latin typeface="+mn-lt"/>
                <a:ea typeface="+mn-ea"/>
                <a:cs typeface="+mn-cs"/>
                <a:sym typeface="Arial"/>
              </a:defRPr>
            </a:lvl1pPr>
            <a:lvl2pPr marL="1219170"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2pPr>
            <a:lvl3pPr marL="182875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3pPr>
            <a:lvl4pPr marL="243833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4pPr>
            <a:lvl5pPr marL="304792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5pPr>
            <a:lvl6pPr marL="365750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6pPr>
            <a:lvl7pPr marL="426709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7pPr>
            <a:lvl8pPr marL="4876678"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8pPr>
            <a:lvl9pPr marL="548626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9pPr>
          </a:lstStyle>
          <a:p>
            <a:pPr algn="ctr" hangingPunct="1"/>
            <a:r>
              <a:rPr lang="en-US" sz="3600"/>
              <a:t>Pipe Parallel / Orthogonal</a:t>
            </a:r>
          </a:p>
        </p:txBody>
      </p:sp>
      <p:sp>
        <p:nvSpPr>
          <p:cNvPr id="5" name="Text Placeholder 5">
            <a:extLst>
              <a:ext uri="{FF2B5EF4-FFF2-40B4-BE49-F238E27FC236}">
                <a16:creationId xmlns:a16="http://schemas.microsoft.com/office/drawing/2014/main" id="{0DC931D6-678B-A466-77BF-4334AB5469BE}"/>
              </a:ext>
            </a:extLst>
          </p:cNvPr>
          <p:cNvSpPr txBox="1">
            <a:spLocks/>
          </p:cNvSpPr>
          <p:nvPr/>
        </p:nvSpPr>
        <p:spPr>
          <a:xfrm>
            <a:off x="16506312" y="10609560"/>
            <a:ext cx="3074780" cy="934780"/>
          </a:xfrm>
          <a:prstGeom prst="rect">
            <a:avLst/>
          </a:prstGeom>
          <a:ln w="12700">
            <a:miter lim="400000"/>
          </a:ln>
          <a:extLst>
            <a:ext uri="{C572A759-6A51-4108-AA02-DFA0A04FC94B}">
              <ma14:wrappingTextBoxFlag xmlns="" xmlns:ma14="http://schemas.microsoft.com/office/mac/drawingml/2011/main" xmlns:a14="http://schemas.microsoft.com/office/drawing/2010/main" xmlns:m="http://schemas.openxmlformats.org/officeDocument/2006/math" val="1"/>
            </a:ext>
          </a:extLst>
        </p:spPr>
        <p:txBody>
          <a:bodyPr lIns="45719" tIns="45719" rIns="45719" bIns="45719" anchor="t">
            <a:normAutofit/>
          </a:bodyPr>
          <a:lstStyle>
            <a:lvl1pPr marL="0" marR="0" indent="0" algn="l" defTabSz="825479" rtl="0" latinLnBrk="0">
              <a:lnSpc>
                <a:spcPct val="100000"/>
              </a:lnSpc>
              <a:spcBef>
                <a:spcPts val="0"/>
              </a:spcBef>
              <a:spcAft>
                <a:spcPts val="0"/>
              </a:spcAft>
              <a:buClrTx/>
              <a:buSzTx/>
              <a:buFontTx/>
              <a:buNone/>
              <a:tabLst/>
              <a:defRPr sz="5500" b="1" i="0" u="none" strike="noStrike" cap="none" spc="0" baseline="0">
                <a:solidFill>
                  <a:srgbClr val="FFFFFF"/>
                </a:solidFill>
                <a:uFillTx/>
                <a:latin typeface="+mn-lt"/>
                <a:ea typeface="+mn-ea"/>
                <a:cs typeface="+mn-cs"/>
                <a:sym typeface="Arial"/>
              </a:defRPr>
            </a:lvl1pPr>
            <a:lvl2pPr marL="1219170"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2pPr>
            <a:lvl3pPr marL="182875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3pPr>
            <a:lvl4pPr marL="243833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4pPr>
            <a:lvl5pPr marL="304792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5pPr>
            <a:lvl6pPr marL="365750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6pPr>
            <a:lvl7pPr marL="426709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7pPr>
            <a:lvl8pPr marL="4876678"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8pPr>
            <a:lvl9pPr marL="548626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9pPr>
          </a:lstStyle>
          <a:p>
            <a:pPr algn="ctr" hangingPunct="1"/>
            <a:r>
              <a:rPr lang="en-US" sz="3600"/>
              <a:t>Pipe Vertical</a:t>
            </a:r>
          </a:p>
        </p:txBody>
      </p:sp>
    </p:spTree>
    <p:extLst>
      <p:ext uri="{BB962C8B-B14F-4D97-AF65-F5344CB8AC3E}">
        <p14:creationId xmlns:p14="http://schemas.microsoft.com/office/powerpoint/2010/main" val="832062760"/>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BC3149-C676-CD30-FB4E-7B9B3BA809A0}"/>
              </a:ext>
            </a:extLst>
          </p:cNvPr>
          <p:cNvSpPr>
            <a:spLocks noGrp="1"/>
          </p:cNvSpPr>
          <p:nvPr>
            <p:ph type="title"/>
          </p:nvPr>
        </p:nvSpPr>
        <p:spPr>
          <a:xfrm>
            <a:off x="749160" y="541080"/>
            <a:ext cx="21970800" cy="1432800"/>
          </a:xfrm>
        </p:spPr>
        <p:txBody>
          <a:bodyPr/>
          <a:lstStyle/>
          <a:p>
            <a:r>
              <a:rPr lang="en-US" sz="6600" dirty="0"/>
              <a:t>USV: Cylindrical Magnet</a:t>
            </a:r>
          </a:p>
        </p:txBody>
      </p:sp>
      <p:pic>
        <p:nvPicPr>
          <p:cNvPr id="6" name="Picture 5">
            <a:extLst>
              <a:ext uri="{FF2B5EF4-FFF2-40B4-BE49-F238E27FC236}">
                <a16:creationId xmlns:a16="http://schemas.microsoft.com/office/drawing/2014/main" id="{8A6C0949-BE02-BA22-C1EE-B07187E1AB75}"/>
              </a:ext>
            </a:extLst>
          </p:cNvPr>
          <p:cNvPicPr>
            <a:picLocks noChangeAspect="1"/>
          </p:cNvPicPr>
          <p:nvPr/>
        </p:nvPicPr>
        <p:blipFill>
          <a:blip r:embed="rId3"/>
          <a:stretch>
            <a:fillRect/>
          </a:stretch>
        </p:blipFill>
        <p:spPr>
          <a:xfrm>
            <a:off x="11135360" y="1758387"/>
            <a:ext cx="12411675" cy="10413360"/>
          </a:xfrm>
          <a:prstGeom prst="rect">
            <a:avLst/>
          </a:prstGeom>
        </p:spPr>
      </p:pic>
      <p:grpSp>
        <p:nvGrpSpPr>
          <p:cNvPr id="7" name="Group 6">
            <a:extLst>
              <a:ext uri="{FF2B5EF4-FFF2-40B4-BE49-F238E27FC236}">
                <a16:creationId xmlns:a16="http://schemas.microsoft.com/office/drawing/2014/main" id="{71B6432F-B942-96C8-C279-09365C31ABED}"/>
              </a:ext>
            </a:extLst>
          </p:cNvPr>
          <p:cNvGrpSpPr/>
          <p:nvPr/>
        </p:nvGrpSpPr>
        <p:grpSpPr>
          <a:xfrm>
            <a:off x="6568932" y="9088773"/>
            <a:ext cx="4332617" cy="3724275"/>
            <a:chOff x="7832558" y="9391343"/>
            <a:chExt cx="4332617" cy="3724275"/>
          </a:xfrm>
        </p:grpSpPr>
        <p:pic>
          <p:nvPicPr>
            <p:cNvPr id="10" name="Picture 9">
              <a:extLst>
                <a:ext uri="{FF2B5EF4-FFF2-40B4-BE49-F238E27FC236}">
                  <a16:creationId xmlns:a16="http://schemas.microsoft.com/office/drawing/2014/main" id="{63CA99E5-7269-8E6A-1DC3-42945CD162D0}"/>
                </a:ext>
              </a:extLst>
            </p:cNvPr>
            <p:cNvPicPr>
              <a:picLocks noChangeAspect="1"/>
            </p:cNvPicPr>
            <p:nvPr/>
          </p:nvPicPr>
          <p:blipFill>
            <a:blip r:embed="rId4"/>
            <a:stretch>
              <a:fillRect/>
            </a:stretch>
          </p:blipFill>
          <p:spPr>
            <a:xfrm>
              <a:off x="7832558" y="9391343"/>
              <a:ext cx="4210050" cy="3724275"/>
            </a:xfrm>
            <a:prstGeom prst="rect">
              <a:avLst/>
            </a:prstGeom>
          </p:spPr>
        </p:pic>
        <p:sp>
          <p:nvSpPr>
            <p:cNvPr id="3" name="TextBox 2">
              <a:extLst>
                <a:ext uri="{FF2B5EF4-FFF2-40B4-BE49-F238E27FC236}">
                  <a16:creationId xmlns:a16="http://schemas.microsoft.com/office/drawing/2014/main" id="{411F12BB-6E5A-6858-43AA-6A50D21A53E2}"/>
                </a:ext>
              </a:extLst>
            </p:cNvPr>
            <p:cNvSpPr txBox="1"/>
            <p:nvPr/>
          </p:nvSpPr>
          <p:spPr>
            <a:xfrm>
              <a:off x="9239515" y="9576432"/>
              <a:ext cx="210312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en-US" sz="5400" b="1" i="0" u="none" strike="noStrike" cap="none" spc="0" normalizeH="0" baseline="0">
                  <a:ln>
                    <a:noFill/>
                  </a:ln>
                  <a:solidFill>
                    <a:schemeClr val="bg1"/>
                  </a:solidFill>
                  <a:effectLst/>
                  <a:uFillTx/>
                  <a:latin typeface="+mn-lt"/>
                  <a:ea typeface="Arial Narrow"/>
                  <a:cs typeface="Arial Narrow"/>
                  <a:sym typeface="Arial Narrow"/>
                </a:rPr>
                <a:t>Z</a:t>
              </a:r>
              <a:endParaRPr kumimoji="0" lang="en-US" sz="2400" b="1" i="0" u="none" strike="noStrike" cap="none" spc="0" normalizeH="0" baseline="0">
                <a:ln>
                  <a:noFill/>
                </a:ln>
                <a:solidFill>
                  <a:schemeClr val="bg1"/>
                </a:solidFill>
                <a:effectLst/>
                <a:uFillTx/>
                <a:latin typeface="+mn-lt"/>
                <a:ea typeface="Arial Narrow"/>
                <a:cs typeface="Arial Narrow"/>
                <a:sym typeface="Arial Narrow"/>
              </a:endParaRPr>
            </a:p>
          </p:txBody>
        </p:sp>
        <p:sp>
          <p:nvSpPr>
            <p:cNvPr id="4" name="TextBox 3">
              <a:extLst>
                <a:ext uri="{FF2B5EF4-FFF2-40B4-BE49-F238E27FC236}">
                  <a16:creationId xmlns:a16="http://schemas.microsoft.com/office/drawing/2014/main" id="{D4BB7B0F-48C3-0F2F-FF1D-AA6234906617}"/>
                </a:ext>
              </a:extLst>
            </p:cNvPr>
            <p:cNvSpPr txBox="1"/>
            <p:nvPr/>
          </p:nvSpPr>
          <p:spPr>
            <a:xfrm>
              <a:off x="10062055" y="10316599"/>
              <a:ext cx="210312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en-US" sz="5400" b="1" i="0" u="none" strike="noStrike" cap="none" spc="0" normalizeH="0" baseline="0">
                  <a:ln>
                    <a:noFill/>
                  </a:ln>
                  <a:solidFill>
                    <a:schemeClr val="bg1"/>
                  </a:solidFill>
                  <a:effectLst/>
                  <a:uFillTx/>
                  <a:latin typeface="+mn-lt"/>
                  <a:ea typeface="Arial Narrow"/>
                  <a:cs typeface="Arial Narrow"/>
                  <a:sym typeface="Arial Narrow"/>
                </a:rPr>
                <a:t>X</a:t>
              </a:r>
              <a:endParaRPr kumimoji="0" lang="en-US" sz="2400" b="1" i="0" u="none" strike="noStrike" cap="none" spc="0" normalizeH="0" baseline="0">
                <a:ln>
                  <a:noFill/>
                </a:ln>
                <a:solidFill>
                  <a:schemeClr val="bg1"/>
                </a:solidFill>
                <a:effectLst/>
                <a:uFillTx/>
                <a:latin typeface="+mn-lt"/>
                <a:ea typeface="Arial Narrow"/>
                <a:cs typeface="Arial Narrow"/>
                <a:sym typeface="Arial Narrow"/>
              </a:endParaRPr>
            </a:p>
          </p:txBody>
        </p:sp>
        <p:sp>
          <p:nvSpPr>
            <p:cNvPr id="5" name="TextBox 4">
              <a:extLst>
                <a:ext uri="{FF2B5EF4-FFF2-40B4-BE49-F238E27FC236}">
                  <a16:creationId xmlns:a16="http://schemas.microsoft.com/office/drawing/2014/main" id="{C84623F3-300C-3EB4-937D-2A6CA18EE69C}"/>
                </a:ext>
              </a:extLst>
            </p:cNvPr>
            <p:cNvSpPr txBox="1"/>
            <p:nvPr/>
          </p:nvSpPr>
          <p:spPr>
            <a:xfrm>
              <a:off x="8539934" y="10039731"/>
              <a:ext cx="210312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en-US" sz="5400" b="1" i="0" u="none" strike="noStrike" cap="none" spc="0" normalizeH="0" baseline="0">
                  <a:ln>
                    <a:noFill/>
                  </a:ln>
                  <a:solidFill>
                    <a:schemeClr val="bg1"/>
                  </a:solidFill>
                  <a:effectLst/>
                  <a:uFillTx/>
                  <a:latin typeface="+mn-lt"/>
                  <a:ea typeface="Arial Narrow"/>
                  <a:cs typeface="Arial Narrow"/>
                  <a:sym typeface="Arial Narrow"/>
                </a:rPr>
                <a:t>Y</a:t>
              </a:r>
              <a:endParaRPr kumimoji="0" lang="en-US" sz="2400" b="1" i="0" u="none" strike="noStrike" cap="none" spc="0" normalizeH="0" baseline="0">
                <a:ln>
                  <a:noFill/>
                </a:ln>
                <a:solidFill>
                  <a:schemeClr val="bg1"/>
                </a:solidFill>
                <a:effectLst/>
                <a:uFillTx/>
                <a:latin typeface="+mn-lt"/>
                <a:ea typeface="Arial Narrow"/>
                <a:cs typeface="Arial Narrow"/>
                <a:sym typeface="Arial Narrow"/>
              </a:endParaRPr>
            </a:p>
          </p:txBody>
        </p:sp>
      </p:grpSp>
      <p:sp>
        <p:nvSpPr>
          <p:cNvPr id="12" name="Text Placeholder 3">
            <a:extLst>
              <a:ext uri="{FF2B5EF4-FFF2-40B4-BE49-F238E27FC236}">
                <a16:creationId xmlns:a16="http://schemas.microsoft.com/office/drawing/2014/main" id="{1966109B-3E90-C134-1504-0A9677C2846D}"/>
              </a:ext>
            </a:extLst>
          </p:cNvPr>
          <p:cNvSpPr txBox="1">
            <a:spLocks/>
          </p:cNvSpPr>
          <p:nvPr/>
        </p:nvSpPr>
        <p:spPr>
          <a:xfrm>
            <a:off x="603154" y="2228269"/>
            <a:ext cx="10064585" cy="7517815"/>
          </a:xfrm>
          <a:prstGeom prst="rect">
            <a:avLst/>
          </a:prstGeom>
        </p:spPr>
        <p:txBody>
          <a:bodyPr lIns="50800" tIns="50800" rIns="50800" bIns="50800" anchor="t">
            <a:noAutofit/>
          </a:bodyPr>
          <a:lstStyle>
            <a:lvl1pPr marL="609585"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1pPr>
            <a:lvl2pPr marL="1219170"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2pPr>
            <a:lvl3pPr marL="182875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3pPr>
            <a:lvl4pPr marL="243833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4pPr>
            <a:lvl5pPr marL="304792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5pPr>
            <a:lvl6pPr marL="365750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6pPr>
            <a:lvl7pPr marL="426709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7pPr>
            <a:lvl8pPr marL="4876678"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8pPr>
            <a:lvl9pPr marL="548626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9pPr>
          </a:lstStyle>
          <a:p>
            <a:pPr marL="608965" indent="-608965" hangingPunct="1"/>
            <a:r>
              <a:rPr lang="en-US" sz="3600" dirty="0">
                <a:ea typeface="Times New Roman" panose="02020603050405020304" pitchFamily="18" charset="0"/>
                <a:cs typeface="Aptos" panose="020B0004020202020204" pitchFamily="34" charset="0"/>
              </a:rPr>
              <a:t>The plots at right show the observed vs simulation model results for an 8" long 1" diameter cylindrical </a:t>
            </a:r>
            <a:r>
              <a:rPr lang="en-US" sz="3600" dirty="0" err="1">
                <a:ea typeface="Times New Roman" panose="02020603050405020304" pitchFamily="18" charset="0"/>
                <a:cs typeface="Aptos" panose="020B0004020202020204" pitchFamily="34" charset="0"/>
              </a:rPr>
              <a:t>magnet.</a:t>
            </a:r>
            <a:r>
              <a:rPr lang="en-US" sz="3600" dirty="0" err="1">
                <a:ea typeface="Times New Roman" panose="02020603050405020304" pitchFamily="18" charset="0"/>
                <a:cs typeface="Arial"/>
              </a:rPr>
              <a:t>The</a:t>
            </a:r>
            <a:r>
              <a:rPr lang="en-US" sz="3600" dirty="0">
                <a:ea typeface="Times New Roman" panose="02020603050405020304" pitchFamily="18" charset="0"/>
                <a:cs typeface="Arial"/>
              </a:rPr>
              <a:t> model uses the GPS path of the test platform, and target properties as input</a:t>
            </a:r>
            <a:endParaRPr lang="en-US" sz="3600" dirty="0">
              <a:ea typeface="Times New Roman" panose="02020603050405020304" pitchFamily="18" charset="0"/>
              <a:cs typeface="Aptos" panose="020B0004020202020204" pitchFamily="34" charset="0"/>
            </a:endParaRPr>
          </a:p>
          <a:p>
            <a:pPr marL="608965" indent="-608965" hangingPunct="1"/>
            <a:r>
              <a:rPr lang="en-US" sz="3600" dirty="0">
                <a:ea typeface="Times New Roman" panose="02020603050405020304" pitchFamily="18" charset="0"/>
                <a:cs typeface="Aptos" panose="020B0004020202020204" pitchFamily="34" charset="0"/>
              </a:rPr>
              <a:t>The sensor array travels along a West-Northwest direction (</a:t>
            </a:r>
            <a:r>
              <a:rPr lang="en-US" sz="3600" dirty="0">
                <a:effectLst/>
              </a:rPr>
              <a:t>X is Easting, Y is Northing, Z is Vertical)</a:t>
            </a:r>
            <a:endParaRPr lang="en-US" sz="3600" dirty="0">
              <a:ea typeface="Times New Roman" panose="02020603050405020304" pitchFamily="18" charset="0"/>
              <a:cs typeface="Aptos" panose="020B0004020202020204" pitchFamily="34" charset="0"/>
            </a:endParaRPr>
          </a:p>
          <a:p>
            <a:pPr marL="608965" indent="-608965"/>
            <a:r>
              <a:rPr lang="en-US" sz="3600" dirty="0">
                <a:ea typeface="Aptos" panose="020B0004020202020204" pitchFamily="34" charset="0"/>
                <a:cs typeface="Arial"/>
              </a:rPr>
              <a:t>The simulation matches the observed data within measurement accuracy for all four test passes for both the total field and vector components.</a:t>
            </a:r>
          </a:p>
        </p:txBody>
      </p:sp>
    </p:spTree>
    <p:extLst>
      <p:ext uri="{BB962C8B-B14F-4D97-AF65-F5344CB8AC3E}">
        <p14:creationId xmlns:p14="http://schemas.microsoft.com/office/powerpoint/2010/main" val="235431021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7BE6D-162F-6D81-28B4-28EE0F379980}"/>
              </a:ext>
            </a:extLst>
          </p:cNvPr>
          <p:cNvSpPr>
            <a:spLocks noGrp="1"/>
          </p:cNvSpPr>
          <p:nvPr>
            <p:ph type="title"/>
          </p:nvPr>
        </p:nvSpPr>
        <p:spPr>
          <a:xfrm>
            <a:off x="474840" y="769680"/>
            <a:ext cx="21970800" cy="1432800"/>
          </a:xfrm>
        </p:spPr>
        <p:txBody>
          <a:bodyPr/>
          <a:lstStyle/>
          <a:p>
            <a:r>
              <a:rPr lang="en-US" sz="8000" dirty="0"/>
              <a:t>USV: 12" Vertical Pipe</a:t>
            </a:r>
          </a:p>
        </p:txBody>
      </p:sp>
      <p:pic>
        <p:nvPicPr>
          <p:cNvPr id="4" name="Picture 3">
            <a:extLst>
              <a:ext uri="{FF2B5EF4-FFF2-40B4-BE49-F238E27FC236}">
                <a16:creationId xmlns:a16="http://schemas.microsoft.com/office/drawing/2014/main" id="{4BDE68F7-1700-1F0A-7A7D-8FD83341D765}"/>
              </a:ext>
            </a:extLst>
          </p:cNvPr>
          <p:cNvPicPr>
            <a:picLocks noChangeAspect="1"/>
          </p:cNvPicPr>
          <p:nvPr/>
        </p:nvPicPr>
        <p:blipFill>
          <a:blip r:embed="rId3"/>
          <a:stretch>
            <a:fillRect/>
          </a:stretch>
        </p:blipFill>
        <p:spPr>
          <a:xfrm>
            <a:off x="11133565" y="1926253"/>
            <a:ext cx="12518915" cy="10155620"/>
          </a:xfrm>
          <a:prstGeom prst="rect">
            <a:avLst/>
          </a:prstGeom>
        </p:spPr>
      </p:pic>
      <p:pic>
        <p:nvPicPr>
          <p:cNvPr id="3" name="Picture 2" descr="A map with arrows pointing to different directions&#10;&#10;Description automatically generated">
            <a:extLst>
              <a:ext uri="{FF2B5EF4-FFF2-40B4-BE49-F238E27FC236}">
                <a16:creationId xmlns:a16="http://schemas.microsoft.com/office/drawing/2014/main" id="{8D380EFB-5ADC-6272-487E-FCE020DDE2F5}"/>
              </a:ext>
            </a:extLst>
          </p:cNvPr>
          <p:cNvPicPr>
            <a:picLocks noChangeAspect="1"/>
          </p:cNvPicPr>
          <p:nvPr/>
        </p:nvPicPr>
        <p:blipFill>
          <a:blip r:embed="rId4"/>
          <a:stretch>
            <a:fillRect/>
          </a:stretch>
        </p:blipFill>
        <p:spPr>
          <a:xfrm>
            <a:off x="7740431" y="10174321"/>
            <a:ext cx="3009900" cy="2781300"/>
          </a:xfrm>
          <a:prstGeom prst="rect">
            <a:avLst/>
          </a:prstGeom>
        </p:spPr>
      </p:pic>
      <p:sp>
        <p:nvSpPr>
          <p:cNvPr id="6" name="TextBox 5">
            <a:extLst>
              <a:ext uri="{FF2B5EF4-FFF2-40B4-BE49-F238E27FC236}">
                <a16:creationId xmlns:a16="http://schemas.microsoft.com/office/drawing/2014/main" id="{881DE3F7-152C-A5C9-B740-C1EA10B048DD}"/>
              </a:ext>
            </a:extLst>
          </p:cNvPr>
          <p:cNvSpPr txBox="1"/>
          <p:nvPr/>
        </p:nvSpPr>
        <p:spPr>
          <a:xfrm>
            <a:off x="8109945" y="10115991"/>
            <a:ext cx="210312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en-US" sz="5400" b="1" i="0" u="none" strike="noStrike" cap="none" spc="0" normalizeH="0" baseline="0">
                <a:ln>
                  <a:noFill/>
                </a:ln>
                <a:solidFill>
                  <a:schemeClr val="bg1"/>
                </a:solidFill>
                <a:effectLst/>
                <a:uFillTx/>
                <a:latin typeface="+mn-lt"/>
                <a:ea typeface="Arial Narrow"/>
                <a:cs typeface="Arial Narrow"/>
                <a:sym typeface="Arial Narrow"/>
              </a:rPr>
              <a:t>Z</a:t>
            </a:r>
            <a:endParaRPr kumimoji="0" lang="en-US" sz="2400" b="1" i="0" u="none" strike="noStrike" cap="none" spc="0" normalizeH="0" baseline="0">
              <a:ln>
                <a:noFill/>
              </a:ln>
              <a:solidFill>
                <a:schemeClr val="bg1"/>
              </a:solidFill>
              <a:effectLst/>
              <a:uFillTx/>
              <a:latin typeface="+mn-lt"/>
              <a:ea typeface="Arial Narrow"/>
              <a:cs typeface="Arial Narrow"/>
              <a:sym typeface="Arial Narrow"/>
            </a:endParaRPr>
          </a:p>
        </p:txBody>
      </p:sp>
      <p:sp>
        <p:nvSpPr>
          <p:cNvPr id="8" name="TextBox 7">
            <a:extLst>
              <a:ext uri="{FF2B5EF4-FFF2-40B4-BE49-F238E27FC236}">
                <a16:creationId xmlns:a16="http://schemas.microsoft.com/office/drawing/2014/main" id="{79665A5B-7F20-9207-1CCF-4CDC4F4191C5}"/>
              </a:ext>
            </a:extLst>
          </p:cNvPr>
          <p:cNvSpPr txBox="1"/>
          <p:nvPr/>
        </p:nvSpPr>
        <p:spPr>
          <a:xfrm>
            <a:off x="8932485" y="10856158"/>
            <a:ext cx="210312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en-US" sz="5400" b="1" i="0" u="none" strike="noStrike" cap="none" spc="0" normalizeH="0" baseline="0">
                <a:ln>
                  <a:noFill/>
                </a:ln>
                <a:solidFill>
                  <a:schemeClr val="bg1"/>
                </a:solidFill>
                <a:effectLst/>
                <a:uFillTx/>
                <a:latin typeface="+mn-lt"/>
                <a:ea typeface="Arial Narrow"/>
                <a:cs typeface="Arial Narrow"/>
                <a:sym typeface="Arial Narrow"/>
              </a:rPr>
              <a:t>X</a:t>
            </a:r>
            <a:endParaRPr kumimoji="0" lang="en-US" sz="2400" b="1" i="0" u="none" strike="noStrike" cap="none" spc="0" normalizeH="0" baseline="0">
              <a:ln>
                <a:noFill/>
              </a:ln>
              <a:solidFill>
                <a:schemeClr val="bg1"/>
              </a:solidFill>
              <a:effectLst/>
              <a:uFillTx/>
              <a:latin typeface="+mn-lt"/>
              <a:ea typeface="Arial Narrow"/>
              <a:cs typeface="Arial Narrow"/>
              <a:sym typeface="Arial Narrow"/>
            </a:endParaRPr>
          </a:p>
        </p:txBody>
      </p:sp>
      <p:sp>
        <p:nvSpPr>
          <p:cNvPr id="10" name="TextBox 9">
            <a:extLst>
              <a:ext uri="{FF2B5EF4-FFF2-40B4-BE49-F238E27FC236}">
                <a16:creationId xmlns:a16="http://schemas.microsoft.com/office/drawing/2014/main" id="{CF0B519D-4038-88AE-7524-4B9778053310}"/>
              </a:ext>
            </a:extLst>
          </p:cNvPr>
          <p:cNvSpPr txBox="1"/>
          <p:nvPr/>
        </p:nvSpPr>
        <p:spPr>
          <a:xfrm>
            <a:off x="7410364" y="10579290"/>
            <a:ext cx="2103120" cy="93358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2438338" rtl="0" fontAlgn="auto" latinLnBrk="0" hangingPunct="0">
              <a:lnSpc>
                <a:spcPct val="100000"/>
              </a:lnSpc>
              <a:spcBef>
                <a:spcPts val="0"/>
              </a:spcBef>
              <a:spcAft>
                <a:spcPts val="0"/>
              </a:spcAft>
              <a:buClrTx/>
              <a:buSzTx/>
              <a:buFontTx/>
              <a:buNone/>
              <a:tabLst/>
            </a:pPr>
            <a:r>
              <a:rPr kumimoji="0" lang="en-US" sz="5400" b="1" i="0" u="none" strike="noStrike" cap="none" spc="0" normalizeH="0" baseline="0">
                <a:ln>
                  <a:noFill/>
                </a:ln>
                <a:solidFill>
                  <a:schemeClr val="bg1"/>
                </a:solidFill>
                <a:effectLst/>
                <a:uFillTx/>
                <a:latin typeface="+mn-lt"/>
                <a:ea typeface="Arial Narrow"/>
                <a:cs typeface="Arial Narrow"/>
                <a:sym typeface="Arial Narrow"/>
              </a:rPr>
              <a:t>Y</a:t>
            </a:r>
            <a:endParaRPr kumimoji="0" lang="en-US" sz="2400" b="1" i="0" u="none" strike="noStrike" cap="none" spc="0" normalizeH="0" baseline="0">
              <a:ln>
                <a:noFill/>
              </a:ln>
              <a:solidFill>
                <a:schemeClr val="bg1"/>
              </a:solidFill>
              <a:effectLst/>
              <a:uFillTx/>
              <a:latin typeface="+mn-lt"/>
              <a:ea typeface="Arial Narrow"/>
              <a:cs typeface="Arial Narrow"/>
              <a:sym typeface="Arial Narrow"/>
            </a:endParaRPr>
          </a:p>
        </p:txBody>
      </p:sp>
      <p:sp>
        <p:nvSpPr>
          <p:cNvPr id="12" name="Text Placeholder 3">
            <a:extLst>
              <a:ext uri="{FF2B5EF4-FFF2-40B4-BE49-F238E27FC236}">
                <a16:creationId xmlns:a16="http://schemas.microsoft.com/office/drawing/2014/main" id="{1994AAEF-5C9F-9DA1-81F1-82271687BD8B}"/>
              </a:ext>
            </a:extLst>
          </p:cNvPr>
          <p:cNvSpPr txBox="1">
            <a:spLocks/>
          </p:cNvSpPr>
          <p:nvPr/>
        </p:nvSpPr>
        <p:spPr>
          <a:xfrm>
            <a:off x="731520" y="2822497"/>
            <a:ext cx="9144000" cy="7570362"/>
          </a:xfrm>
          <a:prstGeom prst="rect">
            <a:avLst/>
          </a:prstGeom>
        </p:spPr>
        <p:txBody>
          <a:bodyPr lIns="50800" tIns="50800" rIns="50800" bIns="50800" anchor="t">
            <a:noAutofit/>
          </a:bodyPr>
          <a:lstStyle>
            <a:lvl1pPr marL="609585"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1pPr>
            <a:lvl2pPr marL="1219170"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2pPr>
            <a:lvl3pPr marL="182875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3pPr>
            <a:lvl4pPr marL="243833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4pPr>
            <a:lvl5pPr marL="304792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5pPr>
            <a:lvl6pPr marL="365750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6pPr>
            <a:lvl7pPr marL="426709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7pPr>
            <a:lvl8pPr marL="4876678"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8pPr>
            <a:lvl9pPr marL="548626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9pPr>
          </a:lstStyle>
          <a:p>
            <a:pPr marL="608965" indent="-608965" hangingPunct="1"/>
            <a:r>
              <a:rPr lang="en-US" sz="3600" dirty="0">
                <a:ea typeface="Times New Roman" panose="02020603050405020304" pitchFamily="18" charset="0"/>
                <a:cs typeface="Aptos" panose="020B0004020202020204" pitchFamily="34" charset="0"/>
              </a:rPr>
              <a:t>The plots at right show the observed vs simulation model results for a 12" long ~4.5" diameter steel pipe. </a:t>
            </a:r>
            <a:r>
              <a:rPr lang="en-US" sz="3600" dirty="0">
                <a:ea typeface="Times New Roman" panose="02020603050405020304" pitchFamily="18" charset="0"/>
                <a:cs typeface="Arial"/>
              </a:rPr>
              <a:t>The model uses the GPS path of the test platform, and target properties as input</a:t>
            </a:r>
            <a:endParaRPr lang="en-US" sz="3600" dirty="0">
              <a:ea typeface="Times New Roman" panose="02020603050405020304" pitchFamily="18" charset="0"/>
              <a:cs typeface="Aptos" panose="020B0004020202020204" pitchFamily="34" charset="0"/>
            </a:endParaRPr>
          </a:p>
          <a:p>
            <a:pPr marL="608965" indent="-608965"/>
            <a:r>
              <a:rPr lang="en-US" sz="3600" dirty="0">
                <a:ea typeface="Aptos" panose="020B0004020202020204" pitchFamily="34" charset="0"/>
                <a:cs typeface="Arial"/>
              </a:rPr>
              <a:t>The simulation matches the observed data within measurement accuracy for all four test passes for both the total field and vector components. The background noise in this dataset is comparatively higher due to the lower amplitude of the pipe signature vs the magnet.</a:t>
            </a:r>
          </a:p>
        </p:txBody>
      </p:sp>
    </p:spTree>
    <p:extLst>
      <p:ext uri="{BB962C8B-B14F-4D97-AF65-F5344CB8AC3E}">
        <p14:creationId xmlns:p14="http://schemas.microsoft.com/office/powerpoint/2010/main" val="3654685661"/>
      </p:ext>
    </p:extLst>
  </p:cSld>
  <p:clrMapOvr>
    <a:masterClrMapping/>
  </p:clrMapOvr>
  <p:extLst>
    <p:ext uri="{6950BFC3-D8DA-4A85-94F7-54DA5524770B}">
      <p188:commentRel xmlns:p188="http://schemas.microsoft.com/office/powerpoint/2018/8/main" r:id="rId2"/>
    </p:ext>
  </p:extLs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BC90-8170-4D79-89A9-C888F72D4A3A}"/>
              </a:ext>
            </a:extLst>
          </p:cNvPr>
          <p:cNvSpPr>
            <a:spLocks noGrp="1"/>
          </p:cNvSpPr>
          <p:nvPr>
            <p:ph type="title"/>
          </p:nvPr>
        </p:nvSpPr>
        <p:spPr>
          <a:xfrm>
            <a:off x="1663700" y="3419477"/>
            <a:ext cx="21031200" cy="5705474"/>
          </a:xfrm>
        </p:spPr>
        <p:txBody>
          <a:bodyPr anchor="b"/>
          <a:lstStyle>
            <a:lvl1pPr>
              <a:defRPr sz="6000"/>
            </a:lvl1pPr>
          </a:lstStyle>
          <a:p>
            <a:r>
              <a:rPr lang="en-US" dirty="0"/>
              <a:t>COMSOL Simulations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11ECB-5946-45BA-9D00-67CC6F9343A2}"/>
              </a:ext>
            </a:extLst>
          </p:cNvPr>
          <p:cNvSpPr>
            <a:spLocks noGrp="1"/>
          </p:cNvSpPr>
          <p:nvPr>
            <p:ph type="title"/>
          </p:nvPr>
        </p:nvSpPr>
        <p:spPr/>
        <p:txBody>
          <a:bodyPr/>
          <a:lstStyle/>
          <a:p>
            <a:r>
              <a:rPr lang="en-US"/>
              <a:t>Parameters</a:t>
            </a:r>
          </a:p>
        </p:txBody>
      </p:sp>
      <p:graphicFrame>
        <p:nvGraphicFramePr>
          <p:cNvPr id="5" name="Table 5"/>
          <p:cNvGraphicFramePr>
            <a:graphicFrameLocks noGrp="1"/>
          </p:cNvGraphicFramePr>
          <p:nvPr>
            <p:extLst>
              <p:ext uri="{D42A27DB-BD31-4B8C-83A1-F6EECF244321}">
                <p14:modId xmlns:p14="http://schemas.microsoft.com/office/powerpoint/2010/main" val="1843880252"/>
              </p:ext>
            </p:extLst>
          </p:nvPr>
        </p:nvGraphicFramePr>
        <p:xfrm>
          <a:off x="843280" y="2385663"/>
          <a:ext cx="21031200" cy="9723120"/>
        </p:xfrm>
        <a:graphic>
          <a:graphicData uri="http://schemas.openxmlformats.org/drawingml/2006/table">
            <a:tbl>
              <a:tblPr/>
              <a:tblGrid>
                <a:gridCol w="4732020">
                  <a:extLst>
                    <a:ext uri="{9D8B030D-6E8A-4147-A177-3AD203B41FA5}">
                      <a16:colId xmlns:a16="http://schemas.microsoft.com/office/drawing/2014/main" val="20000"/>
                    </a:ext>
                  </a:extLst>
                </a:gridCol>
                <a:gridCol w="5471398">
                  <a:extLst>
                    <a:ext uri="{9D8B030D-6E8A-4147-A177-3AD203B41FA5}">
                      <a16:colId xmlns:a16="http://schemas.microsoft.com/office/drawing/2014/main" val="20001"/>
                    </a:ext>
                  </a:extLst>
                </a:gridCol>
                <a:gridCol w="5372814">
                  <a:extLst>
                    <a:ext uri="{9D8B030D-6E8A-4147-A177-3AD203B41FA5}">
                      <a16:colId xmlns:a16="http://schemas.microsoft.com/office/drawing/2014/main" val="20002"/>
                    </a:ext>
                  </a:extLst>
                </a:gridCol>
                <a:gridCol w="5454968">
                  <a:extLst>
                    <a:ext uri="{9D8B030D-6E8A-4147-A177-3AD203B41FA5}">
                      <a16:colId xmlns:a16="http://schemas.microsoft.com/office/drawing/2014/main" val="20003"/>
                    </a:ext>
                  </a:extLst>
                </a:gridCol>
              </a:tblGrid>
              <a:tr h="518160">
                <a:tc gridSpan="4">
                  <a:txBody>
                    <a:bodyPr/>
                    <a:lstStyle/>
                    <a:p>
                      <a:pPr algn="l">
                        <a:defRPr/>
                      </a:pPr>
                      <a:endParaRPr lang="en-US" sz="2200">
                        <a:solidFill>
                          <a:srgbClr val="FF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865632">
                <a:tc>
                  <a:txBody>
                    <a:bodyPr/>
                    <a:lstStyle/>
                    <a:p>
                      <a:pPr algn="l">
                        <a:defRPr/>
                      </a:pPr>
                      <a:r>
                        <a:rPr lang="en-US" sz="4500" b="1" i="0" u="none">
                          <a:solidFill>
                            <a:srgbClr val="FFFCFC"/>
                          </a:solidFill>
                          <a:latin typeface="Calibri"/>
                        </a:rPr>
                        <a:t>Name</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1" i="0" u="none">
                          <a:solidFill>
                            <a:srgbClr val="FFFCFC"/>
                          </a:solidFill>
                          <a:latin typeface="Calibri"/>
                        </a:rPr>
                        <a:t>Expression</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1" i="0" u="none">
                          <a:solidFill>
                            <a:srgbClr val="FFFCFC"/>
                          </a:solidFill>
                          <a:latin typeface="Calibri"/>
                        </a:rPr>
                        <a:t>Value</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1" i="0" u="none">
                          <a:solidFill>
                            <a:srgbClr val="FFFCFC"/>
                          </a:solidFill>
                          <a:latin typeface="Calibri"/>
                        </a:rPr>
                        <a:t>Description</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865632">
                <a:tc>
                  <a:txBody>
                    <a:bodyPr/>
                    <a:lstStyle/>
                    <a:p>
                      <a:pPr algn="l">
                        <a:defRPr/>
                      </a:pPr>
                      <a:r>
                        <a:rPr lang="en-US" sz="4500" b="0" i="0" u="none">
                          <a:solidFill>
                            <a:srgbClr val="FFFCFC"/>
                          </a:solidFill>
                          <a:latin typeface="Calibri"/>
                        </a:rPr>
                        <a:t>mur_pipe</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100</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100</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Relative permeability</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r h="865632">
                <a:tc>
                  <a:txBody>
                    <a:bodyPr/>
                    <a:lstStyle/>
                    <a:p>
                      <a:pPr algn="l">
                        <a:defRPr/>
                      </a:pPr>
                      <a:r>
                        <a:rPr lang="en-US" sz="4500" b="0" i="0" u="none">
                          <a:solidFill>
                            <a:srgbClr val="FFFCFC"/>
                          </a:solidFill>
                          <a:latin typeface="Calibri"/>
                        </a:rPr>
                        <a:t>H0</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46353.6[nT]</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4.6354E−5 T</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Geomagnetic field</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3"/>
                  </a:ext>
                </a:extLst>
              </a:tr>
              <a:tr h="865632">
                <a:tc>
                  <a:txBody>
                    <a:bodyPr/>
                    <a:lstStyle/>
                    <a:p>
                      <a:pPr algn="l">
                        <a:defRPr/>
                      </a:pPr>
                      <a:r>
                        <a:rPr lang="en-US" sz="4500" b="0" i="0" u="none">
                          <a:solidFill>
                            <a:srgbClr val="FFFCFC"/>
                          </a:solidFill>
                          <a:latin typeface="Calibri"/>
                        </a:rPr>
                        <a:t>Incl</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58.77291[deg]</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1.0258 rad</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Local inclination</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4"/>
                  </a:ext>
                </a:extLst>
              </a:tr>
              <a:tr h="865632">
                <a:tc>
                  <a:txBody>
                    <a:bodyPr/>
                    <a:lstStyle/>
                    <a:p>
                      <a:pPr algn="l">
                        <a:defRPr/>
                      </a:pPr>
                      <a:r>
                        <a:rPr lang="en-US" sz="4500" b="0" i="0" u="none">
                          <a:solidFill>
                            <a:srgbClr val="FFFCFC"/>
                          </a:solidFill>
                          <a:latin typeface="Calibri"/>
                        </a:rPr>
                        <a:t>Decl</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-4.28[deg]</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−0.0747 rad</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Local declination</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5"/>
                  </a:ext>
                </a:extLst>
              </a:tr>
              <a:tr h="865632">
                <a:tc>
                  <a:txBody>
                    <a:bodyPr/>
                    <a:lstStyle/>
                    <a:p>
                      <a:pPr algn="l">
                        <a:defRPr/>
                      </a:pPr>
                      <a:r>
                        <a:rPr lang="en-US" sz="4500" b="0" i="0" u="none">
                          <a:solidFill>
                            <a:srgbClr val="FFFCFC"/>
                          </a:solidFill>
                          <a:latin typeface="Calibri"/>
                        </a:rPr>
                        <a:t>xx0</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12[in]</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dirty="0">
                          <a:solidFill>
                            <a:srgbClr val="FFFCFC"/>
                          </a:solidFill>
                          <a:latin typeface="Calibri"/>
                        </a:rPr>
                        <a:t>0.3048 m</a:t>
                      </a:r>
                      <a:endParaRPr lang="en-US" sz="2200" dirty="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Length of pipe</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6"/>
                  </a:ext>
                </a:extLst>
              </a:tr>
              <a:tr h="865632">
                <a:tc>
                  <a:txBody>
                    <a:bodyPr/>
                    <a:lstStyle/>
                    <a:p>
                      <a:pPr algn="l">
                        <a:defRPr/>
                      </a:pPr>
                      <a:r>
                        <a:rPr lang="en-US" sz="4500" b="0" i="0" u="none">
                          <a:solidFill>
                            <a:srgbClr val="FFFCFC"/>
                          </a:solidFill>
                          <a:latin typeface="Calibri"/>
                        </a:rPr>
                        <a:t>xx</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24[in]</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0.6096 m</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Length of pipe</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7"/>
                  </a:ext>
                </a:extLst>
              </a:tr>
              <a:tr h="865632">
                <a:tc>
                  <a:txBody>
                    <a:bodyPr/>
                    <a:lstStyle/>
                    <a:p>
                      <a:pPr algn="l">
                        <a:defRPr/>
                      </a:pPr>
                      <a:r>
                        <a:rPr lang="en-US" sz="4500" b="0" i="0" u="none">
                          <a:solidFill>
                            <a:srgbClr val="FFFCFC"/>
                          </a:solidFill>
                          <a:latin typeface="Calibri"/>
                        </a:rPr>
                        <a:t>xxx</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36[in]</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0.9144 m</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Length of pipe</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730786137"/>
                  </a:ext>
                </a:extLst>
              </a:tr>
              <a:tr h="865632">
                <a:tc>
                  <a:txBody>
                    <a:bodyPr/>
                    <a:lstStyle/>
                    <a:p>
                      <a:pPr algn="l">
                        <a:defRPr/>
                      </a:pPr>
                      <a:r>
                        <a:rPr lang="en-US" sz="4500" b="0" i="0" u="none">
                          <a:solidFill>
                            <a:srgbClr val="FFFCFC"/>
                          </a:solidFill>
                          <a:latin typeface="Calibri"/>
                        </a:rPr>
                        <a:t>pir</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4.026 [in]</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0.10226 m</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Inner  radius of pipe</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3097892783"/>
                  </a:ext>
                </a:extLst>
              </a:tr>
              <a:tr h="865632">
                <a:tc>
                  <a:txBody>
                    <a:bodyPr/>
                    <a:lstStyle/>
                    <a:p>
                      <a:pPr algn="l">
                        <a:defRPr/>
                      </a:pPr>
                      <a:r>
                        <a:rPr lang="en-US" sz="4500" b="0" i="0" u="none">
                          <a:solidFill>
                            <a:srgbClr val="FFFCFC"/>
                          </a:solidFill>
                          <a:latin typeface="Calibri"/>
                        </a:rPr>
                        <a:t>por</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4.5[in]</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0.1143 m</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Outer radius of pipe</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915242363"/>
                  </a:ext>
                </a:extLst>
              </a:tr>
              <a:tr h="518160">
                <a:tc>
                  <a:txBody>
                    <a:bodyPr/>
                    <a:lstStyle/>
                    <a:p>
                      <a:pPr algn="l">
                        <a:defRPr/>
                      </a:pP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endParaRPr lang="en-US" sz="2200" dirty="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928364058"/>
                  </a:ext>
                </a:extLst>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BC90-8170-4D79-89A9-C888F72D4A3A}"/>
              </a:ext>
            </a:extLst>
          </p:cNvPr>
          <p:cNvSpPr>
            <a:spLocks noGrp="1"/>
          </p:cNvSpPr>
          <p:nvPr>
            <p:ph type="title"/>
          </p:nvPr>
        </p:nvSpPr>
        <p:spPr>
          <a:xfrm>
            <a:off x="1663700" y="3419477"/>
            <a:ext cx="21031200" cy="5705474"/>
          </a:xfrm>
        </p:spPr>
        <p:txBody>
          <a:bodyPr anchor="b"/>
          <a:lstStyle>
            <a:lvl1pPr>
              <a:defRPr sz="6000"/>
            </a:lvl1pPr>
          </a:lstStyle>
          <a:p>
            <a:r>
              <a:rPr lang="en-US"/>
              <a:t>Variables</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n aerial view of a city&#10;&#10;Description automatically generated with medium confidence">
            <a:extLst>
              <a:ext uri="{FF2B5EF4-FFF2-40B4-BE49-F238E27FC236}">
                <a16:creationId xmlns:a16="http://schemas.microsoft.com/office/drawing/2014/main" id="{045AFDAC-9990-9128-22C3-9C18762A55D3}"/>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611" r="2576" b="15828"/>
          <a:stretch/>
        </p:blipFill>
        <p:spPr>
          <a:xfrm>
            <a:off x="406380" y="2018639"/>
            <a:ext cx="21332033" cy="9678721"/>
          </a:xfrm>
          <a:prstGeom prst="rect">
            <a:avLst/>
          </a:prstGeom>
        </p:spPr>
      </p:pic>
      <p:sp>
        <p:nvSpPr>
          <p:cNvPr id="2" name="Text Placeholder 1">
            <a:extLst>
              <a:ext uri="{FF2B5EF4-FFF2-40B4-BE49-F238E27FC236}">
                <a16:creationId xmlns:a16="http://schemas.microsoft.com/office/drawing/2014/main" id="{E295DA53-1119-21B5-8BC8-C9E8C6FFF086}"/>
              </a:ext>
            </a:extLst>
          </p:cNvPr>
          <p:cNvSpPr>
            <a:spLocks noGrp="1"/>
          </p:cNvSpPr>
          <p:nvPr>
            <p:ph type="body" sz="quarter" idx="21"/>
          </p:nvPr>
        </p:nvSpPr>
        <p:spPr>
          <a:xfrm>
            <a:off x="718819" y="2147519"/>
            <a:ext cx="20779741" cy="2008129"/>
          </a:xfrm>
        </p:spPr>
        <p:txBody>
          <a:bodyPr>
            <a:normAutofit fontScale="70000" lnSpcReduction="20000"/>
          </a:bodyPr>
          <a:lstStyle/>
          <a:p>
            <a:r>
              <a:rPr lang="en-US"/>
              <a:t>The Roger F. Wicker Center for Ocean Enterprise is Located at the Port and is comprised of two buildings on Port property: The Marine Research Center (MRC), and the Roger F. Wicker Ocean Enterprise Facility (Wicker Building or OEF)</a:t>
            </a:r>
          </a:p>
        </p:txBody>
      </p:sp>
      <p:sp>
        <p:nvSpPr>
          <p:cNvPr id="5" name="Title 4">
            <a:extLst>
              <a:ext uri="{FF2B5EF4-FFF2-40B4-BE49-F238E27FC236}">
                <a16:creationId xmlns:a16="http://schemas.microsoft.com/office/drawing/2014/main" id="{F1C9EC50-6F35-A449-7B8A-A92659F8025F}"/>
              </a:ext>
            </a:extLst>
          </p:cNvPr>
          <p:cNvSpPr>
            <a:spLocks noGrp="1"/>
          </p:cNvSpPr>
          <p:nvPr>
            <p:ph type="title"/>
          </p:nvPr>
        </p:nvSpPr>
        <p:spPr>
          <a:xfrm>
            <a:off x="718819" y="466634"/>
            <a:ext cx="13911580" cy="1435100"/>
          </a:xfrm>
        </p:spPr>
        <p:txBody>
          <a:bodyPr>
            <a:normAutofit fontScale="90000"/>
          </a:bodyPr>
          <a:lstStyle/>
          <a:p>
            <a:r>
              <a:rPr lang="en-US"/>
              <a:t>Port of Gulfport, Gulfport MS</a:t>
            </a:r>
          </a:p>
        </p:txBody>
      </p:sp>
      <p:pic>
        <p:nvPicPr>
          <p:cNvPr id="3" name="Picture 2" descr="A picture containing sky, outdoor&#10;&#10;Description automatically generated">
            <a:extLst>
              <a:ext uri="{FF2B5EF4-FFF2-40B4-BE49-F238E27FC236}">
                <a16:creationId xmlns:a16="http://schemas.microsoft.com/office/drawing/2014/main" id="{00826EA1-20AB-711D-23C0-CD5300E0B5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719" t="22775" r="719" b="21091"/>
          <a:stretch/>
        </p:blipFill>
        <p:spPr>
          <a:xfrm>
            <a:off x="9072546" y="4495264"/>
            <a:ext cx="6760538" cy="2846222"/>
          </a:xfrm>
          <a:prstGeom prst="rect">
            <a:avLst/>
          </a:prstGeom>
        </p:spPr>
      </p:pic>
      <p:pic>
        <p:nvPicPr>
          <p:cNvPr id="4" name="Picture 3" descr="A picture containing text, sky, building, outdoor&#10;&#10;Description automatically generated">
            <a:extLst>
              <a:ext uri="{FF2B5EF4-FFF2-40B4-BE49-F238E27FC236}">
                <a16:creationId xmlns:a16="http://schemas.microsoft.com/office/drawing/2014/main" id="{BE130A9B-D0A5-B956-2519-A06D293EBB3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49516" y="8077229"/>
            <a:ext cx="4897120" cy="3267297"/>
          </a:xfrm>
          <a:prstGeom prst="rect">
            <a:avLst/>
          </a:prstGeom>
        </p:spPr>
      </p:pic>
    </p:spTree>
    <p:extLst>
      <p:ext uri="{BB962C8B-B14F-4D97-AF65-F5344CB8AC3E}">
        <p14:creationId xmlns:p14="http://schemas.microsoft.com/office/powerpoint/2010/main" val="3818934140"/>
      </p:ext>
    </p:extLst>
  </p:cSld>
  <p:clrMapOvr>
    <a:masterClrMapping/>
  </p:clrMapOvr>
  <p:transition spd="med"/>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11ECB-5946-45BA-9D00-67CC6F9343A2}"/>
              </a:ext>
            </a:extLst>
          </p:cNvPr>
          <p:cNvSpPr>
            <a:spLocks noGrp="1"/>
          </p:cNvSpPr>
          <p:nvPr>
            <p:ph type="title"/>
          </p:nvPr>
        </p:nvSpPr>
        <p:spPr/>
        <p:txBody>
          <a:bodyPr/>
          <a:lstStyle/>
          <a:p>
            <a:r>
              <a:rPr lang="en-US" dirty="0"/>
              <a:t>Variables</a:t>
            </a:r>
          </a:p>
        </p:txBody>
      </p:sp>
      <p:graphicFrame>
        <p:nvGraphicFramePr>
          <p:cNvPr id="5" name="Table 5"/>
          <p:cNvGraphicFramePr>
            <a:graphicFrameLocks noGrp="1"/>
          </p:cNvGraphicFramePr>
          <p:nvPr>
            <p:extLst>
              <p:ext uri="{D42A27DB-BD31-4B8C-83A1-F6EECF244321}">
                <p14:modId xmlns:p14="http://schemas.microsoft.com/office/powerpoint/2010/main" val="866085238"/>
              </p:ext>
            </p:extLst>
          </p:nvPr>
        </p:nvGraphicFramePr>
        <p:xfrm>
          <a:off x="294933" y="3102610"/>
          <a:ext cx="13576300" cy="6050280"/>
        </p:xfrm>
        <a:graphic>
          <a:graphicData uri="http://schemas.openxmlformats.org/drawingml/2006/table">
            <a:tbl>
              <a:tblPr/>
              <a:tblGrid>
                <a:gridCol w="1899627">
                  <a:extLst>
                    <a:ext uri="{9D8B030D-6E8A-4147-A177-3AD203B41FA5}">
                      <a16:colId xmlns:a16="http://schemas.microsoft.com/office/drawing/2014/main" val="20000"/>
                    </a:ext>
                  </a:extLst>
                </a:gridCol>
                <a:gridCol w="5052353">
                  <a:extLst>
                    <a:ext uri="{9D8B030D-6E8A-4147-A177-3AD203B41FA5}">
                      <a16:colId xmlns:a16="http://schemas.microsoft.com/office/drawing/2014/main" val="20001"/>
                    </a:ext>
                  </a:extLst>
                </a:gridCol>
                <a:gridCol w="6624320">
                  <a:extLst>
                    <a:ext uri="{9D8B030D-6E8A-4147-A177-3AD203B41FA5}">
                      <a16:colId xmlns:a16="http://schemas.microsoft.com/office/drawing/2014/main" val="20003"/>
                    </a:ext>
                  </a:extLst>
                </a:gridCol>
              </a:tblGrid>
              <a:tr h="865632">
                <a:tc>
                  <a:txBody>
                    <a:bodyPr/>
                    <a:lstStyle/>
                    <a:p>
                      <a:pPr algn="l">
                        <a:defRPr/>
                      </a:pPr>
                      <a:r>
                        <a:rPr lang="en-US" sz="4500" b="1" i="0" u="none">
                          <a:solidFill>
                            <a:srgbClr val="FFFCFC"/>
                          </a:solidFill>
                          <a:latin typeface="Calibri"/>
                        </a:rPr>
                        <a:t>Name</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1" i="0" u="none">
                          <a:solidFill>
                            <a:srgbClr val="FFFCFC"/>
                          </a:solidFill>
                          <a:latin typeface="Calibri"/>
                        </a:rPr>
                        <a:t>Expression</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1" i="0" u="none">
                          <a:solidFill>
                            <a:srgbClr val="FFFCFC"/>
                          </a:solidFill>
                          <a:latin typeface="Calibri"/>
                        </a:rPr>
                        <a:t>Description</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0"/>
                  </a:ext>
                </a:extLst>
              </a:tr>
              <a:tr h="1413510">
                <a:tc>
                  <a:txBody>
                    <a:bodyPr/>
                    <a:lstStyle/>
                    <a:p>
                      <a:pPr algn="l">
                        <a:defRPr/>
                      </a:pPr>
                      <a:r>
                        <a:rPr lang="en-US" sz="4500" b="0" i="0" u="none">
                          <a:solidFill>
                            <a:srgbClr val="FFFCFC"/>
                          </a:solidFill>
                          <a:latin typeface="Calibri"/>
                        </a:rPr>
                        <a:t>Gx</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dirty="0">
                          <a:solidFill>
                            <a:srgbClr val="FFFCFC"/>
                          </a:solidFill>
                          <a:latin typeface="Calibri"/>
                        </a:rPr>
                        <a:t>cos(Incl)*sin(</a:t>
                      </a:r>
                      <a:r>
                        <a:rPr lang="en-US" sz="4500" b="0" i="0" u="none" dirty="0" err="1">
                          <a:solidFill>
                            <a:srgbClr val="FFFCFC"/>
                          </a:solidFill>
                          <a:latin typeface="Calibri"/>
                        </a:rPr>
                        <a:t>Decl</a:t>
                      </a:r>
                      <a:r>
                        <a:rPr lang="en-US" sz="4500" b="0" i="0" u="none" dirty="0">
                          <a:solidFill>
                            <a:srgbClr val="FFFCFC"/>
                          </a:solidFill>
                          <a:latin typeface="Calibri"/>
                        </a:rPr>
                        <a:t>)</a:t>
                      </a:r>
                      <a:endParaRPr lang="en-US" sz="2200" dirty="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dirty="0">
                          <a:solidFill>
                            <a:srgbClr val="FFFCFC"/>
                          </a:solidFill>
                          <a:latin typeface="Calibri"/>
                        </a:rPr>
                        <a:t>Geomagnetic field direction, x-component</a:t>
                      </a:r>
                      <a:endParaRPr lang="en-US" sz="2200" dirty="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1178560">
                <a:tc>
                  <a:txBody>
                    <a:bodyPr/>
                    <a:lstStyle/>
                    <a:p>
                      <a:pPr algn="l">
                        <a:defRPr/>
                      </a:pPr>
                      <a:r>
                        <a:rPr lang="en-US" sz="4500" b="0" i="0" u="none" err="1">
                          <a:solidFill>
                            <a:srgbClr val="FFFCFC"/>
                          </a:solidFill>
                          <a:latin typeface="Calibri"/>
                        </a:rPr>
                        <a:t>Gy</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cos(Incl)*cos(</a:t>
                      </a:r>
                      <a:r>
                        <a:rPr lang="en-US" sz="4500" b="0" i="0" u="none" err="1">
                          <a:solidFill>
                            <a:srgbClr val="FFFCFC"/>
                          </a:solidFill>
                          <a:latin typeface="Calibri"/>
                        </a:rPr>
                        <a:t>Decl</a:t>
                      </a:r>
                      <a:r>
                        <a:rPr lang="en-US" sz="4500" b="0" i="0" u="none">
                          <a:solidFill>
                            <a:srgbClr val="FFFCFC"/>
                          </a:solidFill>
                          <a:latin typeface="Calibri"/>
                        </a:rPr>
                        <a:t>)</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Geomagnetic field direction, y-component</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r h="1016000">
                <a:tc>
                  <a:txBody>
                    <a:bodyPr/>
                    <a:lstStyle/>
                    <a:p>
                      <a:pPr algn="l">
                        <a:defRPr/>
                      </a:pPr>
                      <a:r>
                        <a:rPr lang="en-US" sz="4500" b="0" i="0" u="none" err="1">
                          <a:solidFill>
                            <a:srgbClr val="FFFCFC"/>
                          </a:solidFill>
                          <a:latin typeface="Calibri"/>
                        </a:rPr>
                        <a:t>Gz</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dirty="0">
                          <a:solidFill>
                            <a:srgbClr val="FFFCFC"/>
                          </a:solidFill>
                          <a:latin typeface="Calibri"/>
                        </a:rPr>
                        <a:t>-sin(Incl)</a:t>
                      </a:r>
                      <a:endParaRPr lang="en-US" sz="2200" dirty="0">
                        <a:solidFill>
                          <a:srgbClr val="FFFCFC"/>
                        </a:solidFill>
                      </a:endParaRPr>
                    </a:p>
                  </a:txBody>
                  <a:tcPr marL="182880" marR="182880" marT="91440" marB="91440">
                    <a:lnL>
                      <a:noFill/>
                    </a:lnL>
                    <a:lnR>
                      <a:noFill/>
                    </a:lnR>
                    <a:lnT>
                      <a:noFill/>
                    </a:lnT>
                    <a:lnB>
                      <a:noFill/>
                    </a:lnB>
                  </a:tcPr>
                </a:tc>
                <a:tc>
                  <a:txBody>
                    <a:bodyPr/>
                    <a:lstStyle/>
                    <a:p>
                      <a:pPr algn="l">
                        <a:defRPr/>
                      </a:pPr>
                      <a:r>
                        <a:rPr lang="en-US" sz="4500" b="0" i="0" u="none">
                          <a:solidFill>
                            <a:srgbClr val="FFFCFC"/>
                          </a:solidFill>
                          <a:latin typeface="Calibri"/>
                        </a:rPr>
                        <a:t>Geomagnetic field direction, z-component</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3412365007"/>
                  </a:ext>
                </a:extLst>
              </a:tr>
              <a:tr h="518160">
                <a:tc>
                  <a:txBody>
                    <a:bodyPr/>
                    <a:lstStyle/>
                    <a:p>
                      <a:pPr algn="l">
                        <a:defRPr/>
                      </a:pP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endParaRPr lang="en-US" sz="2200" dirty="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917699255"/>
                  </a:ext>
                </a:extLst>
              </a:tr>
            </a:tbl>
          </a:graphicData>
        </a:graphic>
      </p:graphicFrame>
      <p:pic>
        <p:nvPicPr>
          <p:cNvPr id="151" name="Picture 150"/>
          <p:cNvPicPr/>
          <p:nvPr/>
        </p:nvPicPr>
        <p:blipFill>
          <a:blip r:embed="rId2"/>
          <a:stretch/>
        </p:blipFill>
        <p:spPr>
          <a:xfrm>
            <a:off x="13533120" y="2621280"/>
            <a:ext cx="10555947" cy="8096421"/>
          </a:xfrm>
          <a:prstGeom prst="rect">
            <a:avLst/>
          </a:prstGeom>
          <a:ln w="0">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BC90-8170-4D79-89A9-C888F72D4A3A}"/>
              </a:ext>
            </a:extLst>
          </p:cNvPr>
          <p:cNvSpPr>
            <a:spLocks noGrp="1"/>
          </p:cNvSpPr>
          <p:nvPr>
            <p:ph type="title"/>
          </p:nvPr>
        </p:nvSpPr>
        <p:spPr>
          <a:xfrm>
            <a:off x="1663700" y="3419477"/>
            <a:ext cx="21031200" cy="5705474"/>
          </a:xfrm>
        </p:spPr>
        <p:txBody>
          <a:bodyPr anchor="b"/>
          <a:lstStyle>
            <a:lvl1pPr>
              <a:defRPr sz="6000"/>
            </a:lvl1pPr>
          </a:lstStyle>
          <a:p>
            <a:r>
              <a:rPr lang="en-US" dirty="0"/>
              <a:t>Component</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821CC-138F-4308-88D3-AF143E29F510}"/>
              </a:ext>
            </a:extLst>
          </p:cNvPr>
          <p:cNvSpPr>
            <a:spLocks noGrp="1"/>
          </p:cNvSpPr>
          <p:nvPr>
            <p:ph type="title"/>
          </p:nvPr>
        </p:nvSpPr>
        <p:spPr/>
        <p:txBody>
          <a:bodyPr/>
          <a:lstStyle/>
          <a:p>
            <a:r>
              <a:rPr lang="en-US" dirty="0"/>
              <a:t>Geometry</a:t>
            </a:r>
          </a:p>
        </p:txBody>
      </p:sp>
      <p:sp>
        <p:nvSpPr>
          <p:cNvPr id="7" name="AutoShape 7"/>
          <p:cNvSpPr/>
          <p:nvPr/>
        </p:nvSpPr>
        <p:spPr>
          <a:xfrm>
            <a:off x="12344400" y="11564978"/>
            <a:ext cx="10363200" cy="647620"/>
          </a:xfrm>
          <a:prstGeom prst="rect">
            <a:avLst/>
          </a:prstGeom>
        </p:spPr>
        <p:txBody>
          <a:bodyPr anchor="t" anchorCtr="0"/>
          <a:lstStyle/>
          <a:p>
            <a:r>
              <a:rPr lang="en-US" i="1">
                <a:latin typeface="Calibri"/>
              </a:rPr>
              <a:t>Geometry 1</a:t>
            </a:r>
          </a:p>
        </p:txBody>
      </p:sp>
      <p:pic>
        <p:nvPicPr>
          <p:cNvPr id="6" name="Picture 6"/>
          <p:cNvPicPr>
            <a:picLocks noChangeAspect="1"/>
          </p:cNvPicPr>
          <p:nvPr/>
        </p:nvPicPr>
        <p:blipFill>
          <a:blip r:embed="rId2"/>
          <a:stretch>
            <a:fillRect/>
          </a:stretch>
        </p:blipFill>
        <p:spPr>
          <a:xfrm>
            <a:off x="12344400" y="3792578"/>
            <a:ext cx="10363200" cy="7772400"/>
          </a:xfrm>
          <a:prstGeom prst="rect">
            <a:avLst/>
          </a:prstGeom>
        </p:spPr>
      </p:pic>
      <p:graphicFrame>
        <p:nvGraphicFramePr>
          <p:cNvPr id="8" name="Table 8"/>
          <p:cNvGraphicFramePr>
            <a:graphicFrameLocks noGrp="1"/>
          </p:cNvGraphicFramePr>
          <p:nvPr>
            <p:extLst>
              <p:ext uri="{D42A27DB-BD31-4B8C-83A1-F6EECF244321}">
                <p14:modId xmlns:p14="http://schemas.microsoft.com/office/powerpoint/2010/main" val="2778168349"/>
              </p:ext>
            </p:extLst>
          </p:nvPr>
        </p:nvGraphicFramePr>
        <p:xfrm>
          <a:off x="1676400" y="3651250"/>
          <a:ext cx="10363200" cy="5652516"/>
        </p:xfrm>
        <a:graphic>
          <a:graphicData uri="http://schemas.openxmlformats.org/drawingml/2006/table">
            <a:tbl>
              <a:tblPr/>
              <a:tblGrid>
                <a:gridCol w="7945120">
                  <a:extLst>
                    <a:ext uri="{9D8B030D-6E8A-4147-A177-3AD203B41FA5}">
                      <a16:colId xmlns:a16="http://schemas.microsoft.com/office/drawing/2014/main" val="20000"/>
                    </a:ext>
                  </a:extLst>
                </a:gridCol>
                <a:gridCol w="2418080">
                  <a:extLst>
                    <a:ext uri="{9D8B030D-6E8A-4147-A177-3AD203B41FA5}">
                      <a16:colId xmlns:a16="http://schemas.microsoft.com/office/drawing/2014/main" val="20001"/>
                    </a:ext>
                  </a:extLst>
                </a:gridCol>
              </a:tblGrid>
              <a:tr h="865632">
                <a:tc gridSpan="2">
                  <a:txBody>
                    <a:bodyPr/>
                    <a:lstStyle/>
                    <a:p>
                      <a:pPr algn="l">
                        <a:defRPr/>
                      </a:pPr>
                      <a:r>
                        <a:rPr lang="en-US" sz="4500" b="0" i="1" u="none">
                          <a:solidFill>
                            <a:srgbClr val="FFFCFC"/>
                          </a:solidFill>
                          <a:latin typeface="Calibri"/>
                        </a:rPr>
                        <a:t>Geometry statistics</a:t>
                      </a:r>
                      <a:endParaRPr lang="en-US" sz="2200">
                        <a:solidFill>
                          <a:srgbClr val="FF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797306">
                <a:tc>
                  <a:txBody>
                    <a:bodyPr/>
                    <a:lstStyle/>
                    <a:p>
                      <a:pPr algn="l">
                        <a:defRPr/>
                      </a:pPr>
                      <a:r>
                        <a:rPr lang="en-US" sz="4000" b="1" i="0" u="none">
                          <a:solidFill>
                            <a:srgbClr val="FFFCFC"/>
                          </a:solidFill>
                          <a:latin typeface="Calibri"/>
                        </a:rPr>
                        <a:t>Description</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FFCFC"/>
                          </a:solidFill>
                          <a:latin typeface="Calibri"/>
                        </a:rPr>
                        <a:t>Value</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797306">
                <a:tc>
                  <a:txBody>
                    <a:bodyPr/>
                    <a:lstStyle/>
                    <a:p>
                      <a:pPr algn="l">
                        <a:defRPr/>
                      </a:pPr>
                      <a:r>
                        <a:rPr lang="en-US" sz="4000" b="0" i="0" u="none">
                          <a:solidFill>
                            <a:srgbClr val="FFFCFC"/>
                          </a:solidFill>
                          <a:latin typeface="Calibri"/>
                        </a:rPr>
                        <a:t>Space dimension</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FFCFC"/>
                          </a:solidFill>
                          <a:latin typeface="Calibri"/>
                        </a:rPr>
                        <a:t>3</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r h="797306">
                <a:tc>
                  <a:txBody>
                    <a:bodyPr/>
                    <a:lstStyle/>
                    <a:p>
                      <a:pPr algn="l">
                        <a:defRPr/>
                      </a:pPr>
                      <a:r>
                        <a:rPr lang="en-US" sz="4000" b="0" i="0" u="none">
                          <a:solidFill>
                            <a:srgbClr val="FFFCFC"/>
                          </a:solidFill>
                          <a:latin typeface="Calibri"/>
                        </a:rPr>
                        <a:t>Number of domains</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FFCFC"/>
                          </a:solidFill>
                          <a:latin typeface="Calibri"/>
                        </a:rPr>
                        <a:t>10</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3"/>
                  </a:ext>
                </a:extLst>
              </a:tr>
              <a:tr h="797306">
                <a:tc>
                  <a:txBody>
                    <a:bodyPr/>
                    <a:lstStyle/>
                    <a:p>
                      <a:pPr algn="l">
                        <a:defRPr/>
                      </a:pPr>
                      <a:r>
                        <a:rPr lang="en-US" sz="4000" b="0" i="0" u="none">
                          <a:solidFill>
                            <a:srgbClr val="FFFCFC"/>
                          </a:solidFill>
                          <a:latin typeface="Calibri"/>
                        </a:rPr>
                        <a:t>Number of boundaries</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FFCFC"/>
                          </a:solidFill>
                          <a:latin typeface="Calibri"/>
                        </a:rPr>
                        <a:t>84</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4"/>
                  </a:ext>
                </a:extLst>
              </a:tr>
              <a:tr h="797306">
                <a:tc>
                  <a:txBody>
                    <a:bodyPr/>
                    <a:lstStyle/>
                    <a:p>
                      <a:pPr algn="l">
                        <a:defRPr/>
                      </a:pPr>
                      <a:r>
                        <a:rPr lang="en-US" sz="4000" b="0" i="0" u="none">
                          <a:solidFill>
                            <a:srgbClr val="FFFCFC"/>
                          </a:solidFill>
                          <a:latin typeface="Calibri"/>
                        </a:rPr>
                        <a:t>Number of edges</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FFCFC"/>
                          </a:solidFill>
                          <a:latin typeface="Calibri"/>
                        </a:rPr>
                        <a:t>156</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5"/>
                  </a:ext>
                </a:extLst>
              </a:tr>
              <a:tr h="797306">
                <a:tc>
                  <a:txBody>
                    <a:bodyPr/>
                    <a:lstStyle/>
                    <a:p>
                      <a:pPr algn="l">
                        <a:defRPr/>
                      </a:pPr>
                      <a:r>
                        <a:rPr lang="en-US" sz="4000" b="0" i="0" u="none">
                          <a:solidFill>
                            <a:srgbClr val="FFFCFC"/>
                          </a:solidFill>
                          <a:latin typeface="Calibri"/>
                        </a:rPr>
                        <a:t>Number of vertices</a:t>
                      </a:r>
                      <a:endParaRPr lang="en-US" sz="2200">
                        <a:solidFill>
                          <a:srgbClr val="FF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FFCFC"/>
                          </a:solidFill>
                          <a:latin typeface="Calibri"/>
                        </a:rPr>
                        <a:t>92</a:t>
                      </a:r>
                      <a:endParaRPr lang="en-US" sz="2200">
                        <a:solidFill>
                          <a:srgbClr val="FF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6"/>
                  </a:ext>
                </a:extLst>
              </a:tr>
            </a:tbl>
          </a:graphicData>
        </a:graphic>
      </p:graphicFrame>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BC90-8170-4D79-89A9-C888F72D4A3A}"/>
              </a:ext>
            </a:extLst>
          </p:cNvPr>
          <p:cNvSpPr>
            <a:spLocks noGrp="1"/>
          </p:cNvSpPr>
          <p:nvPr>
            <p:ph type="title"/>
          </p:nvPr>
        </p:nvSpPr>
        <p:spPr>
          <a:xfrm>
            <a:off x="1663700" y="3419477"/>
            <a:ext cx="21031200" cy="5705474"/>
          </a:xfrm>
        </p:spPr>
        <p:txBody>
          <a:bodyPr anchor="b"/>
          <a:lstStyle>
            <a:lvl1pPr>
              <a:defRPr sz="6000"/>
            </a:lvl1pPr>
          </a:lstStyle>
          <a:p>
            <a:r>
              <a:rPr lang="en-US"/>
              <a:t>Materials</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821CC-138F-4308-88D3-AF143E29F510}"/>
              </a:ext>
            </a:extLst>
          </p:cNvPr>
          <p:cNvSpPr>
            <a:spLocks noGrp="1"/>
          </p:cNvSpPr>
          <p:nvPr>
            <p:ph type="title"/>
          </p:nvPr>
        </p:nvSpPr>
        <p:spPr/>
        <p:txBody>
          <a:bodyPr/>
          <a:lstStyle/>
          <a:p>
            <a:r>
              <a:rPr lang="en-US" dirty="0"/>
              <a:t>Background Material</a:t>
            </a:r>
          </a:p>
        </p:txBody>
      </p:sp>
      <p:sp>
        <p:nvSpPr>
          <p:cNvPr id="7" name="AutoShape 7"/>
          <p:cNvSpPr/>
          <p:nvPr/>
        </p:nvSpPr>
        <p:spPr>
          <a:xfrm>
            <a:off x="12344400" y="11564978"/>
            <a:ext cx="10363200" cy="647620"/>
          </a:xfrm>
          <a:prstGeom prst="rect">
            <a:avLst/>
          </a:prstGeom>
        </p:spPr>
        <p:txBody>
          <a:bodyPr anchor="t" anchorCtr="0"/>
          <a:lstStyle/>
          <a:p>
            <a:r>
              <a:rPr lang="en-US" i="1" dirty="0">
                <a:latin typeface="Calibri"/>
              </a:rPr>
              <a:t>Background Material</a:t>
            </a:r>
          </a:p>
        </p:txBody>
      </p:sp>
      <p:pic>
        <p:nvPicPr>
          <p:cNvPr id="6" name="Picture 6"/>
          <p:cNvPicPr>
            <a:picLocks noChangeAspect="1"/>
          </p:cNvPicPr>
          <p:nvPr/>
        </p:nvPicPr>
        <p:blipFill>
          <a:blip r:embed="rId2"/>
          <a:stretch>
            <a:fillRect/>
          </a:stretch>
        </p:blipFill>
        <p:spPr>
          <a:xfrm>
            <a:off x="12344400" y="3792578"/>
            <a:ext cx="10363200" cy="7772400"/>
          </a:xfrm>
          <a:prstGeom prst="rect">
            <a:avLst/>
          </a:prstGeom>
        </p:spPr>
      </p:pic>
      <p:graphicFrame>
        <p:nvGraphicFramePr>
          <p:cNvPr id="8" name="Table 8"/>
          <p:cNvGraphicFramePr>
            <a:graphicFrameLocks noGrp="1"/>
          </p:cNvGraphicFramePr>
          <p:nvPr>
            <p:extLst>
              <p:ext uri="{D42A27DB-BD31-4B8C-83A1-F6EECF244321}">
                <p14:modId xmlns:p14="http://schemas.microsoft.com/office/powerpoint/2010/main" val="1367246718"/>
              </p:ext>
            </p:extLst>
          </p:nvPr>
        </p:nvGraphicFramePr>
        <p:xfrm>
          <a:off x="1009651" y="3651250"/>
          <a:ext cx="11029950" cy="3692144"/>
        </p:xfrm>
        <a:graphic>
          <a:graphicData uri="http://schemas.openxmlformats.org/drawingml/2006/table">
            <a:tbl>
              <a:tblPr/>
              <a:tblGrid>
                <a:gridCol w="3033236">
                  <a:extLst>
                    <a:ext uri="{9D8B030D-6E8A-4147-A177-3AD203B41FA5}">
                      <a16:colId xmlns:a16="http://schemas.microsoft.com/office/drawing/2014/main" val="20000"/>
                    </a:ext>
                  </a:extLst>
                </a:gridCol>
                <a:gridCol w="2573656">
                  <a:extLst>
                    <a:ext uri="{9D8B030D-6E8A-4147-A177-3AD203B41FA5}">
                      <a16:colId xmlns:a16="http://schemas.microsoft.com/office/drawing/2014/main" val="20001"/>
                    </a:ext>
                  </a:extLst>
                </a:gridCol>
                <a:gridCol w="2481738">
                  <a:extLst>
                    <a:ext uri="{9D8B030D-6E8A-4147-A177-3AD203B41FA5}">
                      <a16:colId xmlns:a16="http://schemas.microsoft.com/office/drawing/2014/main" val="20002"/>
                    </a:ext>
                  </a:extLst>
                </a:gridCol>
                <a:gridCol w="2941320">
                  <a:extLst>
                    <a:ext uri="{9D8B030D-6E8A-4147-A177-3AD203B41FA5}">
                      <a16:colId xmlns:a16="http://schemas.microsoft.com/office/drawing/2014/main" val="20003"/>
                    </a:ext>
                  </a:extLst>
                </a:gridCol>
              </a:tblGrid>
              <a:tr h="865632">
                <a:tc gridSpan="4">
                  <a:txBody>
                    <a:bodyPr/>
                    <a:lstStyle/>
                    <a:p>
                      <a:pPr algn="l">
                        <a:defRPr/>
                      </a:pPr>
                      <a:r>
                        <a:rPr lang="en-US" sz="4500" b="0" i="1" u="none" dirty="0">
                          <a:solidFill>
                            <a:srgbClr val="FCFCFC"/>
                          </a:solidFill>
                          <a:latin typeface="Calibri"/>
                        </a:rPr>
                        <a:t>Material parameters</a:t>
                      </a:r>
                      <a:endParaRPr lang="en-US" sz="2200" dirty="0">
                        <a:solidFill>
                          <a:srgbClr val="FC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1411732">
                <a:tc>
                  <a:txBody>
                    <a:bodyPr/>
                    <a:lstStyle/>
                    <a:p>
                      <a:pPr algn="l">
                        <a:defRPr/>
                      </a:pPr>
                      <a:r>
                        <a:rPr lang="en-US" sz="4000" b="1" i="0" u="none">
                          <a:solidFill>
                            <a:srgbClr val="FCFCFC"/>
                          </a:solidFill>
                          <a:latin typeface="Calibri"/>
                        </a:rPr>
                        <a:t>Name</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Value</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Unit</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Property group</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1411732">
                <a:tc>
                  <a:txBody>
                    <a:bodyPr/>
                    <a:lstStyle/>
                    <a:p>
                      <a:pPr algn="l">
                        <a:defRPr/>
                      </a:pPr>
                      <a:r>
                        <a:rPr lang="en-US" sz="4000" b="0" i="0" u="none">
                          <a:solidFill>
                            <a:srgbClr val="FCFCFC"/>
                          </a:solidFill>
                          <a:latin typeface="Calibri"/>
                        </a:rPr>
                        <a:t>Relative permeability</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1</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1</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dirty="0">
                          <a:solidFill>
                            <a:srgbClr val="FCFCFC"/>
                          </a:solidFill>
                          <a:latin typeface="Calibri"/>
                        </a:rPr>
                        <a:t>Basic</a:t>
                      </a:r>
                      <a:endParaRPr lang="en-US" sz="2200" dirty="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bl>
          </a:graphicData>
        </a:graphic>
      </p:graphicFrame>
      <p:graphicFrame>
        <p:nvGraphicFramePr>
          <p:cNvPr id="11" name="Table 11"/>
          <p:cNvGraphicFramePr>
            <a:graphicFrameLocks noGrp="1"/>
          </p:cNvGraphicFramePr>
          <p:nvPr>
            <p:extLst>
              <p:ext uri="{D42A27DB-BD31-4B8C-83A1-F6EECF244321}">
                <p14:modId xmlns:p14="http://schemas.microsoft.com/office/powerpoint/2010/main" val="483704938"/>
              </p:ext>
            </p:extLst>
          </p:nvPr>
        </p:nvGraphicFramePr>
        <p:xfrm>
          <a:off x="1009651" y="8043446"/>
          <a:ext cx="11029950" cy="2463292"/>
        </p:xfrm>
        <a:graphic>
          <a:graphicData uri="http://schemas.openxmlformats.org/drawingml/2006/table">
            <a:tbl>
              <a:tblPr/>
              <a:tblGrid>
                <a:gridCol w="5864964">
                  <a:extLst>
                    <a:ext uri="{9D8B030D-6E8A-4147-A177-3AD203B41FA5}">
                      <a16:colId xmlns:a16="http://schemas.microsoft.com/office/drawing/2014/main" val="20000"/>
                    </a:ext>
                  </a:extLst>
                </a:gridCol>
                <a:gridCol w="5164986">
                  <a:extLst>
                    <a:ext uri="{9D8B030D-6E8A-4147-A177-3AD203B41FA5}">
                      <a16:colId xmlns:a16="http://schemas.microsoft.com/office/drawing/2014/main" val="20001"/>
                    </a:ext>
                  </a:extLst>
                </a:gridCol>
              </a:tblGrid>
              <a:tr h="865632">
                <a:tc gridSpan="2">
                  <a:txBody>
                    <a:bodyPr/>
                    <a:lstStyle/>
                    <a:p>
                      <a:pPr algn="l">
                        <a:defRPr/>
                      </a:pPr>
                      <a:r>
                        <a:rPr lang="en-US" sz="4500" b="0" i="1" u="none" dirty="0">
                          <a:solidFill>
                            <a:srgbClr val="FCFCFC"/>
                          </a:solidFill>
                          <a:latin typeface="Calibri"/>
                        </a:rPr>
                        <a:t>Basic</a:t>
                      </a:r>
                      <a:endParaRPr lang="en-US" sz="2200" dirty="0">
                        <a:solidFill>
                          <a:srgbClr val="FC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797306">
                <a:tc>
                  <a:txBody>
                    <a:bodyPr/>
                    <a:lstStyle/>
                    <a:p>
                      <a:pPr algn="l">
                        <a:defRPr/>
                      </a:pPr>
                      <a:r>
                        <a:rPr lang="en-US" sz="4000" b="1" i="0" u="none" dirty="0">
                          <a:solidFill>
                            <a:srgbClr val="FCFCFC"/>
                          </a:solidFill>
                          <a:latin typeface="Calibri"/>
                        </a:rPr>
                        <a:t>Description</a:t>
                      </a:r>
                      <a:endParaRPr lang="en-US" sz="2200" dirty="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Value</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797306">
                <a:tc>
                  <a:txBody>
                    <a:bodyPr/>
                    <a:lstStyle/>
                    <a:p>
                      <a:pPr algn="l">
                        <a:defRPr/>
                      </a:pPr>
                      <a:r>
                        <a:rPr lang="en-US" sz="4000" b="0" i="0" u="none">
                          <a:solidFill>
                            <a:srgbClr val="FCFCFC"/>
                          </a:solidFill>
                          <a:latin typeface="Calibri"/>
                        </a:rPr>
                        <a:t>Relative permeability</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dirty="0">
                          <a:solidFill>
                            <a:srgbClr val="FCFCFC"/>
                          </a:solidFill>
                          <a:latin typeface="Calibri"/>
                        </a:rPr>
                        <a:t>1</a:t>
                      </a:r>
                      <a:endParaRPr lang="en-US" sz="2200" dirty="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821CC-138F-4308-88D3-AF143E29F510}"/>
              </a:ext>
            </a:extLst>
          </p:cNvPr>
          <p:cNvSpPr>
            <a:spLocks noGrp="1"/>
          </p:cNvSpPr>
          <p:nvPr>
            <p:ph type="title"/>
          </p:nvPr>
        </p:nvSpPr>
        <p:spPr/>
        <p:txBody>
          <a:bodyPr/>
          <a:lstStyle/>
          <a:p>
            <a:r>
              <a:rPr lang="en-US" dirty="0"/>
              <a:t>Pipe</a:t>
            </a:r>
          </a:p>
        </p:txBody>
      </p:sp>
      <p:sp>
        <p:nvSpPr>
          <p:cNvPr id="7" name="AutoShape 7"/>
          <p:cNvSpPr/>
          <p:nvPr/>
        </p:nvSpPr>
        <p:spPr>
          <a:xfrm>
            <a:off x="12760960" y="8951421"/>
            <a:ext cx="2418080" cy="647341"/>
          </a:xfrm>
          <a:prstGeom prst="rect">
            <a:avLst/>
          </a:prstGeom>
        </p:spPr>
        <p:txBody>
          <a:bodyPr anchor="t" anchorCtr="0"/>
          <a:lstStyle/>
          <a:p>
            <a:r>
              <a:rPr lang="en-US" i="1" dirty="0">
                <a:solidFill>
                  <a:srgbClr val="FCFCFC"/>
                </a:solidFill>
                <a:latin typeface="Calibri"/>
              </a:rPr>
              <a:t>12” Pipe</a:t>
            </a:r>
          </a:p>
        </p:txBody>
      </p:sp>
      <p:pic>
        <p:nvPicPr>
          <p:cNvPr id="6" name="Picture 6"/>
          <p:cNvPicPr>
            <a:picLocks noChangeAspect="1"/>
          </p:cNvPicPr>
          <p:nvPr/>
        </p:nvPicPr>
        <p:blipFill>
          <a:blip r:embed="rId2"/>
          <a:stretch>
            <a:fillRect/>
          </a:stretch>
        </p:blipFill>
        <p:spPr>
          <a:xfrm>
            <a:off x="12344400" y="3792578"/>
            <a:ext cx="10363200" cy="7772400"/>
          </a:xfrm>
          <a:prstGeom prst="rect">
            <a:avLst/>
          </a:prstGeom>
        </p:spPr>
      </p:pic>
      <p:graphicFrame>
        <p:nvGraphicFramePr>
          <p:cNvPr id="8" name="Table 8"/>
          <p:cNvGraphicFramePr>
            <a:graphicFrameLocks noGrp="1"/>
          </p:cNvGraphicFramePr>
          <p:nvPr>
            <p:extLst>
              <p:ext uri="{D42A27DB-BD31-4B8C-83A1-F6EECF244321}">
                <p14:modId xmlns:p14="http://schemas.microsoft.com/office/powerpoint/2010/main" val="2737722514"/>
              </p:ext>
            </p:extLst>
          </p:nvPr>
        </p:nvGraphicFramePr>
        <p:xfrm>
          <a:off x="1066800" y="3651250"/>
          <a:ext cx="10972800" cy="3692144"/>
        </p:xfrm>
        <a:graphic>
          <a:graphicData uri="http://schemas.openxmlformats.org/drawingml/2006/table">
            <a:tbl>
              <a:tblPr/>
              <a:tblGrid>
                <a:gridCol w="3017520">
                  <a:extLst>
                    <a:ext uri="{9D8B030D-6E8A-4147-A177-3AD203B41FA5}">
                      <a16:colId xmlns:a16="http://schemas.microsoft.com/office/drawing/2014/main" val="20000"/>
                    </a:ext>
                  </a:extLst>
                </a:gridCol>
                <a:gridCol w="2560320">
                  <a:extLst>
                    <a:ext uri="{9D8B030D-6E8A-4147-A177-3AD203B41FA5}">
                      <a16:colId xmlns:a16="http://schemas.microsoft.com/office/drawing/2014/main" val="20001"/>
                    </a:ext>
                  </a:extLst>
                </a:gridCol>
                <a:gridCol w="2468880">
                  <a:extLst>
                    <a:ext uri="{9D8B030D-6E8A-4147-A177-3AD203B41FA5}">
                      <a16:colId xmlns:a16="http://schemas.microsoft.com/office/drawing/2014/main" val="20002"/>
                    </a:ext>
                  </a:extLst>
                </a:gridCol>
                <a:gridCol w="2926080">
                  <a:extLst>
                    <a:ext uri="{9D8B030D-6E8A-4147-A177-3AD203B41FA5}">
                      <a16:colId xmlns:a16="http://schemas.microsoft.com/office/drawing/2014/main" val="20003"/>
                    </a:ext>
                  </a:extLst>
                </a:gridCol>
              </a:tblGrid>
              <a:tr h="865632">
                <a:tc gridSpan="4">
                  <a:txBody>
                    <a:bodyPr/>
                    <a:lstStyle/>
                    <a:p>
                      <a:pPr algn="l">
                        <a:defRPr/>
                      </a:pPr>
                      <a:r>
                        <a:rPr lang="en-US" sz="4500" b="0" i="1" u="none" dirty="0">
                          <a:solidFill>
                            <a:srgbClr val="FCFCFC"/>
                          </a:solidFill>
                          <a:latin typeface="Calibri"/>
                        </a:rPr>
                        <a:t>Material parameters</a:t>
                      </a:r>
                      <a:endParaRPr lang="en-US" sz="2200" dirty="0">
                        <a:solidFill>
                          <a:srgbClr val="FC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1411732">
                <a:tc>
                  <a:txBody>
                    <a:bodyPr/>
                    <a:lstStyle/>
                    <a:p>
                      <a:pPr algn="l">
                        <a:defRPr/>
                      </a:pPr>
                      <a:r>
                        <a:rPr lang="en-US" sz="4000" b="1" i="0" u="none">
                          <a:solidFill>
                            <a:srgbClr val="FCFCFC"/>
                          </a:solidFill>
                          <a:latin typeface="Calibri"/>
                        </a:rPr>
                        <a:t>Name</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Value</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Unit</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Property group</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1411732">
                <a:tc>
                  <a:txBody>
                    <a:bodyPr/>
                    <a:lstStyle/>
                    <a:p>
                      <a:pPr algn="l">
                        <a:defRPr/>
                      </a:pPr>
                      <a:r>
                        <a:rPr lang="en-US" sz="4000" b="0" i="0" u="none">
                          <a:solidFill>
                            <a:srgbClr val="FCFCFC"/>
                          </a:solidFill>
                          <a:latin typeface="Calibri"/>
                        </a:rPr>
                        <a:t>Relative permeability</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mur_pipe</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1</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dirty="0">
                          <a:solidFill>
                            <a:srgbClr val="FCFCFC"/>
                          </a:solidFill>
                          <a:latin typeface="Calibri"/>
                        </a:rPr>
                        <a:t>Basic</a:t>
                      </a:r>
                      <a:endParaRPr lang="en-US" sz="2200" dirty="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bl>
          </a:graphicData>
        </a:graphic>
      </p:graphicFrame>
      <p:graphicFrame>
        <p:nvGraphicFramePr>
          <p:cNvPr id="11" name="Table 11"/>
          <p:cNvGraphicFramePr>
            <a:graphicFrameLocks noGrp="1"/>
          </p:cNvGraphicFramePr>
          <p:nvPr>
            <p:extLst>
              <p:ext uri="{D42A27DB-BD31-4B8C-83A1-F6EECF244321}">
                <p14:modId xmlns:p14="http://schemas.microsoft.com/office/powerpoint/2010/main" val="1075792948"/>
              </p:ext>
            </p:extLst>
          </p:nvPr>
        </p:nvGraphicFramePr>
        <p:xfrm>
          <a:off x="1066800" y="8043446"/>
          <a:ext cx="10972800" cy="2463292"/>
        </p:xfrm>
        <a:graphic>
          <a:graphicData uri="http://schemas.openxmlformats.org/drawingml/2006/table">
            <a:tbl>
              <a:tblPr/>
              <a:tblGrid>
                <a:gridCol w="5834576">
                  <a:extLst>
                    <a:ext uri="{9D8B030D-6E8A-4147-A177-3AD203B41FA5}">
                      <a16:colId xmlns:a16="http://schemas.microsoft.com/office/drawing/2014/main" val="20000"/>
                    </a:ext>
                  </a:extLst>
                </a:gridCol>
                <a:gridCol w="5138224">
                  <a:extLst>
                    <a:ext uri="{9D8B030D-6E8A-4147-A177-3AD203B41FA5}">
                      <a16:colId xmlns:a16="http://schemas.microsoft.com/office/drawing/2014/main" val="20001"/>
                    </a:ext>
                  </a:extLst>
                </a:gridCol>
              </a:tblGrid>
              <a:tr h="865632">
                <a:tc gridSpan="2">
                  <a:txBody>
                    <a:bodyPr/>
                    <a:lstStyle/>
                    <a:p>
                      <a:pPr algn="l">
                        <a:defRPr/>
                      </a:pPr>
                      <a:r>
                        <a:rPr lang="en-US" sz="4500" b="0" i="1" u="none">
                          <a:solidFill>
                            <a:srgbClr val="FCFCFC"/>
                          </a:solidFill>
                          <a:latin typeface="Calibri"/>
                        </a:rPr>
                        <a:t>Basic</a:t>
                      </a:r>
                      <a:endParaRPr lang="en-US" sz="2200">
                        <a:solidFill>
                          <a:srgbClr val="FC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797306">
                <a:tc>
                  <a:txBody>
                    <a:bodyPr/>
                    <a:lstStyle/>
                    <a:p>
                      <a:pPr algn="l">
                        <a:defRPr/>
                      </a:pPr>
                      <a:r>
                        <a:rPr lang="en-US" sz="4000" b="1" i="0" u="none" dirty="0">
                          <a:solidFill>
                            <a:srgbClr val="FCFCFC"/>
                          </a:solidFill>
                          <a:latin typeface="Calibri"/>
                        </a:rPr>
                        <a:t>Description</a:t>
                      </a:r>
                      <a:endParaRPr lang="en-US" sz="2200" dirty="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Value</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797306">
                <a:tc>
                  <a:txBody>
                    <a:bodyPr/>
                    <a:lstStyle/>
                    <a:p>
                      <a:pPr algn="l">
                        <a:defRPr/>
                      </a:pPr>
                      <a:r>
                        <a:rPr lang="en-US" sz="4000" b="0" i="0" u="none">
                          <a:solidFill>
                            <a:srgbClr val="FCFCFC"/>
                          </a:solidFill>
                          <a:latin typeface="Calibri"/>
                        </a:rPr>
                        <a:t>Relative permeability</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dirty="0" err="1">
                          <a:solidFill>
                            <a:srgbClr val="FCFCFC"/>
                          </a:solidFill>
                          <a:latin typeface="Calibri"/>
                        </a:rPr>
                        <a:t>mur_pipe</a:t>
                      </a:r>
                      <a:endParaRPr lang="en-US" sz="2200" dirty="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bl>
          </a:graphicData>
        </a:graphic>
      </p:graphicFrame>
      <p:sp>
        <p:nvSpPr>
          <p:cNvPr id="3" name="AutoShape 7">
            <a:extLst>
              <a:ext uri="{FF2B5EF4-FFF2-40B4-BE49-F238E27FC236}">
                <a16:creationId xmlns:a16="http://schemas.microsoft.com/office/drawing/2014/main" id="{A368E0DC-EA90-E107-3AE5-3A1E206377EF}"/>
              </a:ext>
            </a:extLst>
          </p:cNvPr>
          <p:cNvSpPr/>
          <p:nvPr/>
        </p:nvSpPr>
        <p:spPr>
          <a:xfrm>
            <a:off x="17891760" y="7031437"/>
            <a:ext cx="2418080" cy="647341"/>
          </a:xfrm>
          <a:prstGeom prst="rect">
            <a:avLst/>
          </a:prstGeom>
        </p:spPr>
        <p:txBody>
          <a:bodyPr anchor="t" anchorCtr="0"/>
          <a:lstStyle/>
          <a:p>
            <a:r>
              <a:rPr lang="en-US" i="1" dirty="0">
                <a:solidFill>
                  <a:srgbClr val="FCFCFC"/>
                </a:solidFill>
                <a:latin typeface="Calibri"/>
              </a:rPr>
              <a:t>24” Pipe</a:t>
            </a:r>
          </a:p>
        </p:txBody>
      </p:sp>
      <p:sp>
        <p:nvSpPr>
          <p:cNvPr id="4" name="AutoShape 7">
            <a:extLst>
              <a:ext uri="{FF2B5EF4-FFF2-40B4-BE49-F238E27FC236}">
                <a16:creationId xmlns:a16="http://schemas.microsoft.com/office/drawing/2014/main" id="{CD75FC6F-E0B7-A2B5-9E73-F7B9DDCED579}"/>
              </a:ext>
            </a:extLst>
          </p:cNvPr>
          <p:cNvSpPr/>
          <p:nvPr/>
        </p:nvSpPr>
        <p:spPr>
          <a:xfrm>
            <a:off x="20899120" y="4243543"/>
            <a:ext cx="2418080" cy="647341"/>
          </a:xfrm>
          <a:prstGeom prst="rect">
            <a:avLst/>
          </a:prstGeom>
        </p:spPr>
        <p:txBody>
          <a:bodyPr anchor="t" anchorCtr="0"/>
          <a:lstStyle/>
          <a:p>
            <a:r>
              <a:rPr lang="en-US" i="1" dirty="0">
                <a:solidFill>
                  <a:srgbClr val="FCFCFC"/>
                </a:solidFill>
                <a:latin typeface="Calibri"/>
              </a:rPr>
              <a:t>36” Pipe</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821CC-138F-4308-88D3-AF143E29F510}"/>
              </a:ext>
            </a:extLst>
          </p:cNvPr>
          <p:cNvSpPr>
            <a:spLocks noGrp="1"/>
          </p:cNvSpPr>
          <p:nvPr>
            <p:ph type="title"/>
          </p:nvPr>
        </p:nvSpPr>
        <p:spPr/>
        <p:txBody>
          <a:bodyPr/>
          <a:lstStyle/>
          <a:p>
            <a:r>
              <a:rPr lang="en-US" dirty="0"/>
              <a:t>Magnetic Fields, No Currents</a:t>
            </a:r>
          </a:p>
        </p:txBody>
      </p:sp>
      <p:sp>
        <p:nvSpPr>
          <p:cNvPr id="7" name="AutoShape 7"/>
          <p:cNvSpPr/>
          <p:nvPr/>
        </p:nvSpPr>
        <p:spPr>
          <a:xfrm>
            <a:off x="12344400" y="11564978"/>
            <a:ext cx="10363200" cy="647620"/>
          </a:xfrm>
          <a:prstGeom prst="rect">
            <a:avLst/>
          </a:prstGeom>
        </p:spPr>
        <p:txBody>
          <a:bodyPr anchor="t" anchorCtr="0"/>
          <a:lstStyle/>
          <a:p>
            <a:r>
              <a:rPr lang="en-US" i="1" dirty="0">
                <a:solidFill>
                  <a:srgbClr val="FCFCFC"/>
                </a:solidFill>
                <a:latin typeface="Calibri"/>
              </a:rPr>
              <a:t>Magnetic Fields, No Currents</a:t>
            </a:r>
          </a:p>
        </p:txBody>
      </p:sp>
      <p:pic>
        <p:nvPicPr>
          <p:cNvPr id="6" name="Picture 6"/>
          <p:cNvPicPr>
            <a:picLocks noChangeAspect="1"/>
          </p:cNvPicPr>
          <p:nvPr/>
        </p:nvPicPr>
        <p:blipFill>
          <a:blip r:embed="rId2"/>
          <a:stretch>
            <a:fillRect/>
          </a:stretch>
        </p:blipFill>
        <p:spPr>
          <a:xfrm>
            <a:off x="12344400" y="3792578"/>
            <a:ext cx="10363200" cy="7772400"/>
          </a:xfrm>
          <a:prstGeom prst="rect">
            <a:avLst/>
          </a:prstGeom>
        </p:spPr>
      </p:pic>
      <p:graphicFrame>
        <p:nvGraphicFramePr>
          <p:cNvPr id="8" name="Table 8"/>
          <p:cNvGraphicFramePr>
            <a:graphicFrameLocks noGrp="1"/>
          </p:cNvGraphicFramePr>
          <p:nvPr>
            <p:extLst>
              <p:ext uri="{D42A27DB-BD31-4B8C-83A1-F6EECF244321}">
                <p14:modId xmlns:p14="http://schemas.microsoft.com/office/powerpoint/2010/main" val="927363551"/>
              </p:ext>
            </p:extLst>
          </p:nvPr>
        </p:nvGraphicFramePr>
        <p:xfrm>
          <a:off x="1676400" y="3651251"/>
          <a:ext cx="10363200" cy="7312914"/>
        </p:xfrm>
        <a:graphic>
          <a:graphicData uri="http://schemas.openxmlformats.org/drawingml/2006/table">
            <a:tbl>
              <a:tblPr/>
              <a:tblGrid>
                <a:gridCol w="4922520">
                  <a:extLst>
                    <a:ext uri="{9D8B030D-6E8A-4147-A177-3AD203B41FA5}">
                      <a16:colId xmlns:a16="http://schemas.microsoft.com/office/drawing/2014/main" val="20000"/>
                    </a:ext>
                  </a:extLst>
                </a:gridCol>
                <a:gridCol w="3108960">
                  <a:extLst>
                    <a:ext uri="{9D8B030D-6E8A-4147-A177-3AD203B41FA5}">
                      <a16:colId xmlns:a16="http://schemas.microsoft.com/office/drawing/2014/main" val="20001"/>
                    </a:ext>
                  </a:extLst>
                </a:gridCol>
                <a:gridCol w="2331720">
                  <a:extLst>
                    <a:ext uri="{9D8B030D-6E8A-4147-A177-3AD203B41FA5}">
                      <a16:colId xmlns:a16="http://schemas.microsoft.com/office/drawing/2014/main" val="20002"/>
                    </a:ext>
                  </a:extLst>
                </a:gridCol>
              </a:tblGrid>
              <a:tr h="865632">
                <a:tc gridSpan="3">
                  <a:txBody>
                    <a:bodyPr/>
                    <a:lstStyle/>
                    <a:p>
                      <a:pPr algn="l">
                        <a:defRPr/>
                      </a:pPr>
                      <a:r>
                        <a:rPr lang="en-US" sz="4500" b="0" i="1" u="none" dirty="0">
                          <a:solidFill>
                            <a:srgbClr val="FCFCFC"/>
                          </a:solidFill>
                          <a:latin typeface="Calibri"/>
                        </a:rPr>
                        <a:t>Settings</a:t>
                      </a:r>
                      <a:endParaRPr lang="en-US" sz="2200" dirty="0">
                        <a:solidFill>
                          <a:srgbClr val="FC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797306">
                <a:tc>
                  <a:txBody>
                    <a:bodyPr/>
                    <a:lstStyle/>
                    <a:p>
                      <a:pPr algn="l">
                        <a:defRPr/>
                      </a:pPr>
                      <a:r>
                        <a:rPr lang="en-US" sz="4000" b="1" i="0" u="none">
                          <a:solidFill>
                            <a:srgbClr val="FCFCFC"/>
                          </a:solidFill>
                          <a:latin typeface="Calibri"/>
                        </a:rPr>
                        <a:t>Description</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Value</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Unit</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1411732">
                <a:tc>
                  <a:txBody>
                    <a:bodyPr/>
                    <a:lstStyle/>
                    <a:p>
                      <a:pPr algn="l">
                        <a:defRPr/>
                      </a:pPr>
                      <a:r>
                        <a:rPr lang="en-US" sz="4000" b="0" i="0" u="none" dirty="0">
                          <a:solidFill>
                            <a:srgbClr val="FCFCFC"/>
                          </a:solidFill>
                          <a:latin typeface="Calibri"/>
                        </a:rPr>
                        <a:t>Solve for</a:t>
                      </a:r>
                      <a:endParaRPr lang="en-US" sz="2200" dirty="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Reduced field</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r h="1411732">
                <a:tc>
                  <a:txBody>
                    <a:bodyPr/>
                    <a:lstStyle/>
                    <a:p>
                      <a:pPr algn="l">
                        <a:defRPr/>
                      </a:pPr>
                      <a:r>
                        <a:rPr lang="en-US" sz="4000" b="0" i="0" u="none">
                          <a:solidFill>
                            <a:srgbClr val="FCFCFC"/>
                          </a:solidFill>
                          <a:latin typeface="Calibri"/>
                        </a:rPr>
                        <a:t>Background magnetic field, x-component</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H0*Gx/mu0_const</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A/m</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3"/>
                  </a:ext>
                </a:extLst>
              </a:tr>
              <a:tr h="1411732">
                <a:tc>
                  <a:txBody>
                    <a:bodyPr/>
                    <a:lstStyle/>
                    <a:p>
                      <a:pPr algn="l">
                        <a:defRPr/>
                      </a:pPr>
                      <a:r>
                        <a:rPr lang="en-US" sz="4000" b="0" i="0" u="none">
                          <a:solidFill>
                            <a:srgbClr val="FCFCFC"/>
                          </a:solidFill>
                          <a:latin typeface="Calibri"/>
                        </a:rPr>
                        <a:t>Background magnetic field, y-component</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H0*Gy/mu0_const</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A/m</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4"/>
                  </a:ext>
                </a:extLst>
              </a:tr>
              <a:tr h="1411732">
                <a:tc>
                  <a:txBody>
                    <a:bodyPr/>
                    <a:lstStyle/>
                    <a:p>
                      <a:pPr algn="l">
                        <a:defRPr/>
                      </a:pPr>
                      <a:r>
                        <a:rPr lang="en-US" sz="4000" b="0" i="0" u="none">
                          <a:solidFill>
                            <a:srgbClr val="FCFCFC"/>
                          </a:solidFill>
                          <a:latin typeface="Calibri"/>
                        </a:rPr>
                        <a:t>Background magnetic field, z-component</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H0*Gz/mu0_const</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dirty="0">
                          <a:solidFill>
                            <a:srgbClr val="FCFCFC"/>
                          </a:solidFill>
                          <a:latin typeface="Calibri"/>
                        </a:rPr>
                        <a:t>A/m</a:t>
                      </a:r>
                      <a:endParaRPr lang="en-US" sz="2200" dirty="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5"/>
                  </a:ext>
                </a:extLst>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821CC-138F-4308-88D3-AF143E29F510}"/>
              </a:ext>
            </a:extLst>
          </p:cNvPr>
          <p:cNvSpPr>
            <a:spLocks noGrp="1"/>
          </p:cNvSpPr>
          <p:nvPr>
            <p:ph type="title"/>
          </p:nvPr>
        </p:nvSpPr>
        <p:spPr/>
        <p:txBody>
          <a:bodyPr/>
          <a:lstStyle/>
          <a:p>
            <a:r>
              <a:rPr lang="en-US"/>
              <a:t>Mesh 1</a:t>
            </a:r>
          </a:p>
        </p:txBody>
      </p:sp>
      <p:sp>
        <p:nvSpPr>
          <p:cNvPr id="7" name="AutoShape 7"/>
          <p:cNvSpPr/>
          <p:nvPr/>
        </p:nvSpPr>
        <p:spPr>
          <a:xfrm>
            <a:off x="12344400" y="11564978"/>
            <a:ext cx="10363200" cy="647620"/>
          </a:xfrm>
          <a:prstGeom prst="rect">
            <a:avLst/>
          </a:prstGeom>
        </p:spPr>
        <p:txBody>
          <a:bodyPr anchor="t" anchorCtr="0"/>
          <a:lstStyle/>
          <a:p>
            <a:r>
              <a:rPr lang="en-US" i="1" dirty="0">
                <a:solidFill>
                  <a:srgbClr val="FCFCFC"/>
                </a:solidFill>
                <a:latin typeface="Calibri"/>
              </a:rPr>
              <a:t>Mesh</a:t>
            </a:r>
          </a:p>
        </p:txBody>
      </p:sp>
      <p:pic>
        <p:nvPicPr>
          <p:cNvPr id="6" name="Picture 6"/>
          <p:cNvPicPr>
            <a:picLocks noChangeAspect="1"/>
          </p:cNvPicPr>
          <p:nvPr/>
        </p:nvPicPr>
        <p:blipFill>
          <a:blip r:embed="rId2"/>
          <a:stretch>
            <a:fillRect/>
          </a:stretch>
        </p:blipFill>
        <p:spPr>
          <a:xfrm>
            <a:off x="12344400" y="3792578"/>
            <a:ext cx="10363200" cy="7772400"/>
          </a:xfrm>
          <a:prstGeom prst="rect">
            <a:avLst/>
          </a:prstGeom>
        </p:spPr>
      </p:pic>
      <p:graphicFrame>
        <p:nvGraphicFramePr>
          <p:cNvPr id="8" name="Table 8"/>
          <p:cNvGraphicFramePr>
            <a:graphicFrameLocks noGrp="1"/>
          </p:cNvGraphicFramePr>
          <p:nvPr>
            <p:extLst>
              <p:ext uri="{D42A27DB-BD31-4B8C-83A1-F6EECF244321}">
                <p14:modId xmlns:p14="http://schemas.microsoft.com/office/powerpoint/2010/main" val="1996373749"/>
              </p:ext>
            </p:extLst>
          </p:nvPr>
        </p:nvGraphicFramePr>
        <p:xfrm>
          <a:off x="1676400" y="3651250"/>
          <a:ext cx="10363200" cy="7247128"/>
        </p:xfrm>
        <a:graphic>
          <a:graphicData uri="http://schemas.openxmlformats.org/drawingml/2006/table">
            <a:tbl>
              <a:tblPr/>
              <a:tblGrid>
                <a:gridCol w="6160346">
                  <a:extLst>
                    <a:ext uri="{9D8B030D-6E8A-4147-A177-3AD203B41FA5}">
                      <a16:colId xmlns:a16="http://schemas.microsoft.com/office/drawing/2014/main" val="20000"/>
                    </a:ext>
                  </a:extLst>
                </a:gridCol>
                <a:gridCol w="4202854">
                  <a:extLst>
                    <a:ext uri="{9D8B030D-6E8A-4147-A177-3AD203B41FA5}">
                      <a16:colId xmlns:a16="http://schemas.microsoft.com/office/drawing/2014/main" val="20001"/>
                    </a:ext>
                  </a:extLst>
                </a:gridCol>
              </a:tblGrid>
              <a:tr h="865632">
                <a:tc gridSpan="2">
                  <a:txBody>
                    <a:bodyPr/>
                    <a:lstStyle/>
                    <a:p>
                      <a:pPr algn="l">
                        <a:defRPr/>
                      </a:pPr>
                      <a:r>
                        <a:rPr lang="en-US" sz="4500" b="0" i="1" u="none">
                          <a:solidFill>
                            <a:srgbClr val="FCFCFC"/>
                          </a:solidFill>
                          <a:latin typeface="Calibri"/>
                        </a:rPr>
                        <a:t>Mesh statistics</a:t>
                      </a:r>
                      <a:endParaRPr lang="en-US" sz="2200">
                        <a:solidFill>
                          <a:srgbClr val="FC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797306">
                <a:tc>
                  <a:txBody>
                    <a:bodyPr/>
                    <a:lstStyle/>
                    <a:p>
                      <a:pPr algn="l">
                        <a:defRPr/>
                      </a:pPr>
                      <a:r>
                        <a:rPr lang="en-US" sz="4000" b="1" i="0" u="none">
                          <a:solidFill>
                            <a:srgbClr val="FCFCFC"/>
                          </a:solidFill>
                          <a:latin typeface="Calibri"/>
                        </a:rPr>
                        <a:t>Description</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Value</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797306">
                <a:tc>
                  <a:txBody>
                    <a:bodyPr/>
                    <a:lstStyle/>
                    <a:p>
                      <a:pPr algn="l">
                        <a:defRPr/>
                      </a:pPr>
                      <a:r>
                        <a:rPr lang="en-US" sz="4000" b="0" i="0" u="none" dirty="0">
                          <a:solidFill>
                            <a:srgbClr val="FCFCFC"/>
                          </a:solidFill>
                          <a:latin typeface="Calibri"/>
                        </a:rPr>
                        <a:t>Status</a:t>
                      </a:r>
                      <a:endParaRPr lang="en-US" sz="2200" dirty="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Complete mesh</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r h="797306">
                <a:tc>
                  <a:txBody>
                    <a:bodyPr/>
                    <a:lstStyle/>
                    <a:p>
                      <a:pPr algn="l">
                        <a:defRPr/>
                      </a:pPr>
                      <a:r>
                        <a:rPr lang="en-US" sz="4000" b="0" i="0" u="none">
                          <a:solidFill>
                            <a:srgbClr val="FCFCFC"/>
                          </a:solidFill>
                          <a:latin typeface="Calibri"/>
                        </a:rPr>
                        <a:t>Mesh vertices</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396865</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3"/>
                  </a:ext>
                </a:extLst>
              </a:tr>
              <a:tr h="797306">
                <a:tc>
                  <a:txBody>
                    <a:bodyPr/>
                    <a:lstStyle/>
                    <a:p>
                      <a:pPr algn="l">
                        <a:defRPr/>
                      </a:pPr>
                      <a:r>
                        <a:rPr lang="en-US" sz="4000" b="0" i="0" u="none">
                          <a:solidFill>
                            <a:srgbClr val="FCFCFC"/>
                          </a:solidFill>
                          <a:latin typeface="Calibri"/>
                        </a:rPr>
                        <a:t>Tetrahedra</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2328593</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4"/>
                  </a:ext>
                </a:extLst>
              </a:tr>
              <a:tr h="797306">
                <a:tc>
                  <a:txBody>
                    <a:bodyPr/>
                    <a:lstStyle/>
                    <a:p>
                      <a:pPr algn="l">
                        <a:defRPr/>
                      </a:pPr>
                      <a:r>
                        <a:rPr lang="en-US" sz="4000" b="0" i="0" u="none">
                          <a:solidFill>
                            <a:srgbClr val="FCFCFC"/>
                          </a:solidFill>
                          <a:latin typeface="Calibri"/>
                        </a:rPr>
                        <a:t>Triangles</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50614</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5"/>
                  </a:ext>
                </a:extLst>
              </a:tr>
              <a:tr h="797306">
                <a:tc>
                  <a:txBody>
                    <a:bodyPr/>
                    <a:lstStyle/>
                    <a:p>
                      <a:pPr algn="l">
                        <a:defRPr/>
                      </a:pPr>
                      <a:r>
                        <a:rPr lang="en-US" sz="4000" b="0" i="0" u="none">
                          <a:solidFill>
                            <a:srgbClr val="FCFCFC"/>
                          </a:solidFill>
                          <a:latin typeface="Calibri"/>
                        </a:rPr>
                        <a:t>Edge elements</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1868</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6"/>
                  </a:ext>
                </a:extLst>
              </a:tr>
              <a:tr h="797306">
                <a:tc>
                  <a:txBody>
                    <a:bodyPr/>
                    <a:lstStyle/>
                    <a:p>
                      <a:pPr algn="l">
                        <a:defRPr/>
                      </a:pPr>
                      <a:r>
                        <a:rPr lang="en-US" sz="4000" b="0" i="0" u="none">
                          <a:solidFill>
                            <a:srgbClr val="FCFCFC"/>
                          </a:solidFill>
                          <a:latin typeface="Calibri"/>
                        </a:rPr>
                        <a:t>Vertex elements</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92</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7"/>
                  </a:ext>
                </a:extLst>
              </a:tr>
              <a:tr h="797306">
                <a:tc>
                  <a:txBody>
                    <a:bodyPr/>
                    <a:lstStyle/>
                    <a:p>
                      <a:pPr algn="l">
                        <a:defRPr/>
                      </a:pPr>
                      <a:r>
                        <a:rPr lang="en-US" sz="4000" b="0" i="0" u="none">
                          <a:solidFill>
                            <a:srgbClr val="FCFCFC"/>
                          </a:solidFill>
                          <a:latin typeface="Calibri"/>
                        </a:rPr>
                        <a:t>Number of elements</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dirty="0">
                          <a:solidFill>
                            <a:srgbClr val="FCFCFC"/>
                          </a:solidFill>
                          <a:latin typeface="Calibri"/>
                        </a:rPr>
                        <a:t>2328593</a:t>
                      </a:r>
                      <a:endParaRPr lang="en-US" sz="2200" dirty="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8"/>
                  </a:ext>
                </a:extLst>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D11ECB-5946-45BA-9D00-67CC6F9343A2}"/>
              </a:ext>
            </a:extLst>
          </p:cNvPr>
          <p:cNvSpPr>
            <a:spLocks noGrp="1"/>
          </p:cNvSpPr>
          <p:nvPr>
            <p:ph type="title"/>
          </p:nvPr>
        </p:nvSpPr>
        <p:spPr/>
        <p:txBody>
          <a:bodyPr/>
          <a:lstStyle/>
          <a:p>
            <a:r>
              <a:rPr lang="en-US" dirty="0"/>
              <a:t>Study</a:t>
            </a:r>
          </a:p>
        </p:txBody>
      </p:sp>
      <p:graphicFrame>
        <p:nvGraphicFramePr>
          <p:cNvPr id="5" name="Table 5"/>
          <p:cNvGraphicFramePr>
            <a:graphicFrameLocks noGrp="1"/>
          </p:cNvGraphicFramePr>
          <p:nvPr>
            <p:extLst>
              <p:ext uri="{D42A27DB-BD31-4B8C-83A1-F6EECF244321}">
                <p14:modId xmlns:p14="http://schemas.microsoft.com/office/powerpoint/2010/main" val="3764968592"/>
              </p:ext>
            </p:extLst>
          </p:nvPr>
        </p:nvGraphicFramePr>
        <p:xfrm>
          <a:off x="1676400" y="3651250"/>
          <a:ext cx="9113520" cy="1737360"/>
        </p:xfrm>
        <a:graphic>
          <a:graphicData uri="http://schemas.openxmlformats.org/drawingml/2006/table">
            <a:tbl>
              <a:tblPr/>
              <a:tblGrid>
                <a:gridCol w="4907280">
                  <a:extLst>
                    <a:ext uri="{9D8B030D-6E8A-4147-A177-3AD203B41FA5}">
                      <a16:colId xmlns:a16="http://schemas.microsoft.com/office/drawing/2014/main" val="20000"/>
                    </a:ext>
                  </a:extLst>
                </a:gridCol>
                <a:gridCol w="4206240">
                  <a:extLst>
                    <a:ext uri="{9D8B030D-6E8A-4147-A177-3AD203B41FA5}">
                      <a16:colId xmlns:a16="http://schemas.microsoft.com/office/drawing/2014/main" val="20001"/>
                    </a:ext>
                  </a:extLst>
                </a:gridCol>
              </a:tblGrid>
              <a:tr h="865632">
                <a:tc gridSpan="2">
                  <a:txBody>
                    <a:bodyPr/>
                    <a:lstStyle/>
                    <a:p>
                      <a:pPr algn="l">
                        <a:defRPr/>
                      </a:pPr>
                      <a:r>
                        <a:rPr lang="en-US" sz="4500" b="0" i="1" u="none" dirty="0">
                          <a:solidFill>
                            <a:srgbClr val="FCFCFC"/>
                          </a:solidFill>
                          <a:latin typeface="Calibri"/>
                        </a:rPr>
                        <a:t>Computation information</a:t>
                      </a:r>
                      <a:endParaRPr lang="en-US" sz="2200" dirty="0">
                        <a:solidFill>
                          <a:srgbClr val="FC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865632">
                <a:tc>
                  <a:txBody>
                    <a:bodyPr/>
                    <a:lstStyle/>
                    <a:p>
                      <a:pPr algn="l">
                        <a:defRPr/>
                      </a:pPr>
                      <a:r>
                        <a:rPr lang="en-US" sz="4500" b="0" i="0" u="none">
                          <a:solidFill>
                            <a:srgbClr val="FCFCFC"/>
                          </a:solidFill>
                          <a:latin typeface="Calibri"/>
                        </a:rPr>
                        <a:t>Computation time</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500" b="0" i="0" u="none" dirty="0">
                          <a:solidFill>
                            <a:srgbClr val="FCFCFC"/>
                          </a:solidFill>
                          <a:latin typeface="Calibri"/>
                        </a:rPr>
                        <a:t>2 min 37 s</a:t>
                      </a:r>
                      <a:endParaRPr lang="en-US" sz="2200" dirty="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BC90-8170-4D79-89A9-C888F72D4A3A}"/>
              </a:ext>
            </a:extLst>
          </p:cNvPr>
          <p:cNvSpPr>
            <a:spLocks noGrp="1"/>
          </p:cNvSpPr>
          <p:nvPr>
            <p:ph type="title"/>
          </p:nvPr>
        </p:nvSpPr>
        <p:spPr>
          <a:xfrm>
            <a:off x="1663700" y="3419477"/>
            <a:ext cx="21031200" cy="5705474"/>
          </a:xfrm>
        </p:spPr>
        <p:txBody>
          <a:bodyPr anchor="b"/>
          <a:lstStyle>
            <a:lvl1pPr>
              <a:defRPr sz="6000"/>
            </a:lvl1pPr>
          </a:lstStyle>
          <a:p>
            <a:r>
              <a:rPr lang="en-US"/>
              <a:t>Model Simulations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E70881-8A7F-5D65-E2E3-9A19C109344C}"/>
              </a:ext>
            </a:extLst>
          </p:cNvPr>
          <p:cNvSpPr>
            <a:spLocks noGrp="1"/>
          </p:cNvSpPr>
          <p:nvPr>
            <p:ph type="title"/>
          </p:nvPr>
        </p:nvSpPr>
        <p:spPr>
          <a:xfrm>
            <a:off x="775969" y="680117"/>
            <a:ext cx="21971000" cy="1433163"/>
          </a:xfrm>
        </p:spPr>
        <p:txBody>
          <a:bodyPr/>
          <a:lstStyle/>
          <a:p>
            <a:r>
              <a:rPr lang="en-US" dirty="0"/>
              <a:t>Motivation</a:t>
            </a:r>
          </a:p>
        </p:txBody>
      </p:sp>
      <p:sp>
        <p:nvSpPr>
          <p:cNvPr id="3" name="Content Placeholder 2">
            <a:extLst>
              <a:ext uri="{FF2B5EF4-FFF2-40B4-BE49-F238E27FC236}">
                <a16:creationId xmlns:a16="http://schemas.microsoft.com/office/drawing/2014/main" id="{E75A3EC8-86B3-2BAE-60DB-DFCFADE63B08}"/>
              </a:ext>
            </a:extLst>
          </p:cNvPr>
          <p:cNvSpPr>
            <a:spLocks noGrp="1"/>
          </p:cNvSpPr>
          <p:nvPr>
            <p:ph idx="1"/>
          </p:nvPr>
        </p:nvSpPr>
        <p:spPr>
          <a:xfrm>
            <a:off x="345440" y="2113280"/>
            <a:ext cx="22832059" cy="10403839"/>
          </a:xfrm>
        </p:spPr>
        <p:txBody>
          <a:bodyPr>
            <a:normAutofit/>
          </a:bodyPr>
          <a:lstStyle/>
          <a:p>
            <a:pPr marL="0" indent="0">
              <a:lnSpc>
                <a:spcPct val="100000"/>
              </a:lnSpc>
              <a:spcBef>
                <a:spcPts val="600"/>
              </a:spcBef>
              <a:buNone/>
            </a:pPr>
            <a:r>
              <a:rPr lang="en-US" sz="4400" dirty="0">
                <a:effectLst/>
                <a:ea typeface="Aptos" panose="020B0004020202020204" pitchFamily="34" charset="0"/>
              </a:rPr>
              <a:t>Unmanned Underwater Vehicles (UUVs) equipped with magnetic sensors are crucial for detecting ferromagnetic objects underwater. Accurate modeling of the magnetic and gravitational field interactions in these environments ensures the effectiveness of detection operations. </a:t>
            </a:r>
          </a:p>
          <a:p>
            <a:pPr marL="0" indent="0">
              <a:lnSpc>
                <a:spcPct val="100000"/>
              </a:lnSpc>
              <a:spcBef>
                <a:spcPts val="600"/>
              </a:spcBef>
              <a:buNone/>
            </a:pPr>
            <a:endParaRPr lang="en-US" sz="4400" dirty="0">
              <a:effectLst/>
              <a:ea typeface="Aptos" panose="020B0004020202020204" pitchFamily="34" charset="0"/>
            </a:endParaRPr>
          </a:p>
          <a:p>
            <a:pPr>
              <a:lnSpc>
                <a:spcPct val="100000"/>
              </a:lnSpc>
              <a:spcBef>
                <a:spcPts val="600"/>
              </a:spcBef>
            </a:pPr>
            <a:r>
              <a:rPr lang="en-US" sz="4400" dirty="0"/>
              <a:t> Numerical modeling potential fields in maritime settings is important</a:t>
            </a:r>
          </a:p>
          <a:p>
            <a:pPr lvl="1">
              <a:lnSpc>
                <a:spcPct val="100000"/>
              </a:lnSpc>
              <a:spcBef>
                <a:spcPts val="600"/>
              </a:spcBef>
            </a:pPr>
            <a:r>
              <a:rPr lang="en-US" sz="4400" dirty="0"/>
              <a:t>UXO</a:t>
            </a:r>
          </a:p>
          <a:p>
            <a:pPr lvl="1">
              <a:lnSpc>
                <a:spcPct val="100000"/>
              </a:lnSpc>
              <a:spcBef>
                <a:spcPts val="600"/>
              </a:spcBef>
            </a:pPr>
            <a:r>
              <a:rPr lang="en-US" sz="4400" dirty="0"/>
              <a:t>Archeological Items (e.g. shipwrecks)</a:t>
            </a:r>
          </a:p>
          <a:p>
            <a:pPr lvl="1">
              <a:lnSpc>
                <a:spcPct val="100000"/>
              </a:lnSpc>
              <a:spcBef>
                <a:spcPts val="600"/>
              </a:spcBef>
            </a:pPr>
            <a:r>
              <a:rPr lang="en-US" sz="4400" dirty="0"/>
              <a:t>Geological features</a:t>
            </a:r>
          </a:p>
          <a:p>
            <a:pPr>
              <a:lnSpc>
                <a:spcPct val="100000"/>
              </a:lnSpc>
              <a:spcBef>
                <a:spcPts val="600"/>
              </a:spcBef>
            </a:pPr>
            <a:r>
              <a:rPr lang="en-US" sz="4400" dirty="0"/>
              <a:t>Field experiments are complex</a:t>
            </a:r>
          </a:p>
          <a:p>
            <a:pPr>
              <a:lnSpc>
                <a:spcPct val="100000"/>
              </a:lnSpc>
              <a:spcBef>
                <a:spcPts val="600"/>
              </a:spcBef>
            </a:pPr>
            <a:r>
              <a:rPr lang="en-US" sz="4400" dirty="0"/>
              <a:t>Data collection areas are cluttered</a:t>
            </a:r>
          </a:p>
          <a:p>
            <a:pPr>
              <a:lnSpc>
                <a:spcPct val="100000"/>
              </a:lnSpc>
              <a:spcBef>
                <a:spcPts val="600"/>
              </a:spcBef>
            </a:pPr>
            <a:r>
              <a:rPr lang="en-US" sz="4400" dirty="0"/>
              <a:t>Calibrated simulations are ideal to generate quality training data to develop ATRs using AI/ML techniques</a:t>
            </a:r>
          </a:p>
          <a:p>
            <a:pPr>
              <a:lnSpc>
                <a:spcPct val="100000"/>
              </a:lnSpc>
              <a:spcBef>
                <a:spcPts val="600"/>
              </a:spcBef>
            </a:pPr>
            <a:r>
              <a:rPr lang="en-US" sz="4400" dirty="0"/>
              <a:t>Multiphysics modeling can be important (magnetic/gravity/acoustics)</a:t>
            </a:r>
          </a:p>
          <a:p>
            <a:pPr lvl="1">
              <a:lnSpc>
                <a:spcPct val="100000"/>
              </a:lnSpc>
              <a:spcBef>
                <a:spcPts val="600"/>
              </a:spcBef>
            </a:pPr>
            <a:endParaRPr lang="en-US" sz="4400" dirty="0"/>
          </a:p>
        </p:txBody>
      </p:sp>
      <p:sp>
        <p:nvSpPr>
          <p:cNvPr id="4" name="Content Placeholder 2">
            <a:extLst>
              <a:ext uri="{FF2B5EF4-FFF2-40B4-BE49-F238E27FC236}">
                <a16:creationId xmlns:a16="http://schemas.microsoft.com/office/drawing/2014/main" id="{9D4CF913-CCD7-6DAE-386F-834ED6666F0A}"/>
              </a:ext>
            </a:extLst>
          </p:cNvPr>
          <p:cNvSpPr txBox="1">
            <a:spLocks/>
          </p:cNvSpPr>
          <p:nvPr/>
        </p:nvSpPr>
        <p:spPr>
          <a:xfrm>
            <a:off x="11762074" y="2905761"/>
            <a:ext cx="7920012" cy="7107670"/>
          </a:xfrm>
          <a:prstGeom prst="rect">
            <a:avLst/>
          </a:prstGeom>
          <a:ln w="12700">
            <a:miter lim="400000"/>
          </a:ln>
          <a:extLst>
            <a:ext uri="{C572A759-6A51-4108-AA02-DFA0A04FC94B}">
              <ma14:wrappingTextBoxFlag xmlns:m="http://schemas.openxmlformats.org/officeDocument/2006/math" xmlns:a14="http://schemas.microsoft.com/office/drawing/2010/main" xmlns:ma14="http://schemas.microsoft.com/office/mac/drawingml/2011/main" xmlns="" val="1"/>
            </a:ext>
          </a:extLst>
        </p:spPr>
        <p:txBody>
          <a:bodyPr lIns="50800" tIns="50800" rIns="50800" bIns="50800">
            <a:normAutofit/>
          </a:bodyPr>
          <a:lstStyle>
            <a:lvl1pPr marL="609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1pPr>
            <a:lvl2pPr marL="1219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2pPr>
            <a:lvl3pPr marL="1828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3pPr>
            <a:lvl4pPr marL="2438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4pPr>
            <a:lvl5pPr marL="30480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5pPr>
            <a:lvl6pPr marL="36576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6pPr>
            <a:lvl7pPr marL="42672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7pPr>
            <a:lvl8pPr marL="48768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8pPr>
            <a:lvl9pPr marL="5486400" marR="0" indent="-609600" algn="l" defTabSz="243833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9pPr>
          </a:lstStyle>
          <a:p>
            <a:pPr hangingPunct="1"/>
            <a:endParaRPr lang="en-US" dirty="0"/>
          </a:p>
        </p:txBody>
      </p:sp>
    </p:spTree>
    <p:extLst>
      <p:ext uri="{BB962C8B-B14F-4D97-AF65-F5344CB8AC3E}">
        <p14:creationId xmlns:p14="http://schemas.microsoft.com/office/powerpoint/2010/main" val="49699244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65848F4-D5D8-2018-DA92-02D72685951E}"/>
              </a:ext>
            </a:extLst>
          </p:cNvPr>
          <p:cNvSpPr/>
          <p:nvPr/>
        </p:nvSpPr>
        <p:spPr>
          <a:xfrm>
            <a:off x="12192000" y="3007360"/>
            <a:ext cx="10820400" cy="7909998"/>
          </a:xfrm>
          <a:prstGeom prst="rect">
            <a:avLst/>
          </a:prstGeom>
          <a:solidFill>
            <a:srgbClr val="FFFCF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 name="Title 1">
            <a:extLst>
              <a:ext uri="{FF2B5EF4-FFF2-40B4-BE49-F238E27FC236}">
                <a16:creationId xmlns:a16="http://schemas.microsoft.com/office/drawing/2014/main" id="{87A821CC-138F-4308-88D3-AF143E29F510}"/>
              </a:ext>
            </a:extLst>
          </p:cNvPr>
          <p:cNvSpPr>
            <a:spLocks noGrp="1"/>
          </p:cNvSpPr>
          <p:nvPr>
            <p:ph type="title"/>
          </p:nvPr>
        </p:nvSpPr>
        <p:spPr/>
        <p:txBody>
          <a:bodyPr/>
          <a:lstStyle/>
          <a:p>
            <a:r>
              <a:rPr lang="en-US"/>
              <a:t>Cut Line Parallel to UUV: 1m Above</a:t>
            </a:r>
          </a:p>
        </p:txBody>
      </p:sp>
      <p:sp>
        <p:nvSpPr>
          <p:cNvPr id="7" name="AutoShape 7"/>
          <p:cNvSpPr/>
          <p:nvPr/>
        </p:nvSpPr>
        <p:spPr>
          <a:xfrm>
            <a:off x="12344400" y="11564978"/>
            <a:ext cx="10363200" cy="647620"/>
          </a:xfrm>
          <a:prstGeom prst="rect">
            <a:avLst/>
          </a:prstGeom>
        </p:spPr>
        <p:txBody>
          <a:bodyPr anchor="t" anchorCtr="0"/>
          <a:lstStyle/>
          <a:p>
            <a:r>
              <a:rPr lang="en-US" i="1" dirty="0">
                <a:solidFill>
                  <a:srgbClr val="FCFCFC"/>
                </a:solidFill>
                <a:latin typeface="Calibri"/>
              </a:rPr>
              <a:t>Dataset: Cut Line Parallel to UUV: 1m Above</a:t>
            </a:r>
          </a:p>
        </p:txBody>
      </p:sp>
      <p:pic>
        <p:nvPicPr>
          <p:cNvPr id="6" name="Picture 6"/>
          <p:cNvPicPr>
            <a:picLocks noChangeAspect="1"/>
          </p:cNvPicPr>
          <p:nvPr/>
        </p:nvPicPr>
        <p:blipFill>
          <a:blip r:embed="rId2"/>
          <a:stretch>
            <a:fillRect/>
          </a:stretch>
        </p:blipFill>
        <p:spPr>
          <a:xfrm>
            <a:off x="12192000" y="3468768"/>
            <a:ext cx="10363200" cy="7772400"/>
          </a:xfrm>
          <a:prstGeom prst="rect">
            <a:avLst/>
          </a:prstGeom>
        </p:spPr>
      </p:pic>
      <p:graphicFrame>
        <p:nvGraphicFramePr>
          <p:cNvPr id="8" name="Table 8"/>
          <p:cNvGraphicFramePr>
            <a:graphicFrameLocks noGrp="1"/>
          </p:cNvGraphicFramePr>
          <p:nvPr>
            <p:extLst>
              <p:ext uri="{D42A27DB-BD31-4B8C-83A1-F6EECF244321}">
                <p14:modId xmlns:p14="http://schemas.microsoft.com/office/powerpoint/2010/main" val="758140274"/>
              </p:ext>
            </p:extLst>
          </p:nvPr>
        </p:nvGraphicFramePr>
        <p:xfrm>
          <a:off x="1676400" y="3651250"/>
          <a:ext cx="10363200" cy="7064248"/>
        </p:xfrm>
        <a:graphic>
          <a:graphicData uri="http://schemas.openxmlformats.org/drawingml/2006/table">
            <a:tbl>
              <a:tblPr/>
              <a:tblGrid>
                <a:gridCol w="5291512">
                  <a:extLst>
                    <a:ext uri="{9D8B030D-6E8A-4147-A177-3AD203B41FA5}">
                      <a16:colId xmlns:a16="http://schemas.microsoft.com/office/drawing/2014/main" val="20000"/>
                    </a:ext>
                  </a:extLst>
                </a:gridCol>
                <a:gridCol w="5071688">
                  <a:extLst>
                    <a:ext uri="{9D8B030D-6E8A-4147-A177-3AD203B41FA5}">
                      <a16:colId xmlns:a16="http://schemas.microsoft.com/office/drawing/2014/main" val="20001"/>
                    </a:ext>
                  </a:extLst>
                </a:gridCol>
              </a:tblGrid>
              <a:tr h="865632">
                <a:tc gridSpan="2">
                  <a:txBody>
                    <a:bodyPr/>
                    <a:lstStyle/>
                    <a:p>
                      <a:pPr algn="l">
                        <a:defRPr/>
                      </a:pPr>
                      <a:r>
                        <a:rPr lang="en-US" sz="4500" b="0" i="1" u="none">
                          <a:solidFill>
                            <a:srgbClr val="FCFCFC"/>
                          </a:solidFill>
                          <a:latin typeface="Calibri"/>
                        </a:rPr>
                        <a:t>Line data</a:t>
                      </a:r>
                      <a:endParaRPr lang="en-US" sz="2200">
                        <a:solidFill>
                          <a:srgbClr val="FCFCFC"/>
                        </a:solidFill>
                      </a:endParaRPr>
                    </a:p>
                  </a:txBody>
                  <a:tcPr marL="182880" marR="182880" marT="91440" marB="91440">
                    <a:lnL>
                      <a:noFill/>
                    </a:lnL>
                    <a:lnR>
                      <a:noFill/>
                    </a:lnR>
                    <a:lnT>
                      <a:noFill/>
                    </a:lnT>
                    <a:lnB>
                      <a:noFill/>
                    </a:lnB>
                  </a:tcPr>
                </a:tc>
                <a:tc hMerge="1">
                  <a:txBody>
                    <a:bodyPr/>
                    <a:lstStyle/>
                    <a:p>
                      <a:endParaRPr lang="en-US"/>
                    </a:p>
                  </a:txBody>
                  <a:tcPr>
                    <a:lnL>
                      <a:noFill/>
                    </a:lnL>
                    <a:lnR>
                      <a:noFill/>
                    </a:lnR>
                    <a:lnT>
                      <a:noFill/>
                    </a:lnT>
                    <a:lnB>
                      <a:noFill/>
                    </a:lnB>
                  </a:tcPr>
                </a:tc>
                <a:extLst>
                  <a:ext uri="{0D108BD9-81ED-4DB2-BD59-A6C34878D82A}">
                    <a16:rowId xmlns:a16="http://schemas.microsoft.com/office/drawing/2014/main" val="10000"/>
                  </a:ext>
                </a:extLst>
              </a:tr>
              <a:tr h="797306">
                <a:tc>
                  <a:txBody>
                    <a:bodyPr/>
                    <a:lstStyle/>
                    <a:p>
                      <a:pPr algn="l">
                        <a:defRPr/>
                      </a:pPr>
                      <a:r>
                        <a:rPr lang="en-US" sz="4000" b="1" i="0" u="none">
                          <a:solidFill>
                            <a:srgbClr val="FCFCFC"/>
                          </a:solidFill>
                          <a:latin typeface="Calibri"/>
                        </a:rPr>
                        <a:t>Description</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1" i="0" u="none">
                          <a:solidFill>
                            <a:srgbClr val="FCFCFC"/>
                          </a:solidFill>
                          <a:latin typeface="Calibri"/>
                        </a:rPr>
                        <a:t>Value</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1"/>
                  </a:ext>
                </a:extLst>
              </a:tr>
              <a:tr h="797306">
                <a:tc>
                  <a:txBody>
                    <a:bodyPr/>
                    <a:lstStyle/>
                    <a:p>
                      <a:pPr algn="l">
                        <a:defRPr/>
                      </a:pPr>
                      <a:r>
                        <a:rPr lang="en-US" sz="4000" b="0" i="0" u="none" dirty="0">
                          <a:solidFill>
                            <a:srgbClr val="FCFCFC"/>
                          </a:solidFill>
                          <a:latin typeface="Calibri"/>
                        </a:rPr>
                        <a:t>Line entry method</a:t>
                      </a:r>
                      <a:endParaRPr lang="en-US" sz="2200" dirty="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Two points</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2"/>
                  </a:ext>
                </a:extLst>
              </a:tr>
              <a:tr h="1411732">
                <a:tc>
                  <a:txBody>
                    <a:bodyPr/>
                    <a:lstStyle/>
                    <a:p>
                      <a:pPr algn="l">
                        <a:defRPr/>
                      </a:pPr>
                      <a:r>
                        <a:rPr lang="en-US" sz="4000" b="0" i="0" u="none">
                          <a:solidFill>
                            <a:srgbClr val="FCFCFC"/>
                          </a:solidFill>
                          <a:latin typeface="Calibri"/>
                        </a:rPr>
                        <a:t>Points</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{{50, 0, 6.8}, {50, 100, 6.8}}</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3"/>
                  </a:ext>
                </a:extLst>
              </a:tr>
              <a:tr h="797306">
                <a:tc>
                  <a:txBody>
                    <a:bodyPr/>
                    <a:lstStyle/>
                    <a:p>
                      <a:pPr algn="l">
                        <a:defRPr/>
                      </a:pPr>
                      <a:r>
                        <a:rPr lang="en-US" sz="4000" b="0" i="0" u="none">
                          <a:solidFill>
                            <a:srgbClr val="FCFCFC"/>
                          </a:solidFill>
                          <a:latin typeface="Calibri"/>
                        </a:rPr>
                        <a:t>Bounded by points</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Off</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4"/>
                  </a:ext>
                </a:extLst>
              </a:tr>
              <a:tr h="797306">
                <a:tc>
                  <a:txBody>
                    <a:bodyPr/>
                    <a:lstStyle/>
                    <a:p>
                      <a:pPr algn="l">
                        <a:defRPr/>
                      </a:pPr>
                      <a:r>
                        <a:rPr lang="en-US" sz="4000" b="0" i="0" u="none">
                          <a:solidFill>
                            <a:srgbClr val="FCFCFC"/>
                          </a:solidFill>
                          <a:latin typeface="Calibri"/>
                        </a:rPr>
                        <a:t>Additional parallel lines</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On</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5"/>
                  </a:ext>
                </a:extLst>
              </a:tr>
              <a:tr h="797306">
                <a:tc>
                  <a:txBody>
                    <a:bodyPr/>
                    <a:lstStyle/>
                    <a:p>
                      <a:pPr algn="l">
                        <a:defRPr/>
                      </a:pPr>
                      <a:r>
                        <a:rPr lang="en-US" sz="4000" b="0" i="0" u="none">
                          <a:solidFill>
                            <a:srgbClr val="FCFCFC"/>
                          </a:solidFill>
                          <a:latin typeface="Calibri"/>
                        </a:rPr>
                        <a:t>Distances</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a:solidFill>
                            <a:srgbClr val="FCFCFC"/>
                          </a:solidFill>
                          <a:latin typeface="Calibri"/>
                        </a:rPr>
                        <a:t>{50, 100}</a:t>
                      </a:r>
                      <a:endParaRPr lang="en-US" sz="220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6"/>
                  </a:ext>
                </a:extLst>
              </a:tr>
              <a:tr h="797306">
                <a:tc>
                  <a:txBody>
                    <a:bodyPr/>
                    <a:lstStyle/>
                    <a:p>
                      <a:pPr algn="l">
                        <a:defRPr/>
                      </a:pPr>
                      <a:r>
                        <a:rPr lang="en-US" sz="4000" b="0" i="0" u="none">
                          <a:solidFill>
                            <a:srgbClr val="FCFCFC"/>
                          </a:solidFill>
                          <a:latin typeface="Calibri"/>
                        </a:rPr>
                        <a:t>Orthogonal vector</a:t>
                      </a:r>
                      <a:endParaRPr lang="en-US" sz="2200">
                        <a:solidFill>
                          <a:srgbClr val="FCFCFC"/>
                        </a:solidFill>
                      </a:endParaRPr>
                    </a:p>
                  </a:txBody>
                  <a:tcPr marL="182880" marR="182880" marT="91440" marB="91440">
                    <a:lnL>
                      <a:noFill/>
                    </a:lnL>
                    <a:lnR>
                      <a:noFill/>
                    </a:lnR>
                    <a:lnT>
                      <a:noFill/>
                    </a:lnT>
                    <a:lnB>
                      <a:noFill/>
                    </a:lnB>
                  </a:tcPr>
                </a:tc>
                <a:tc>
                  <a:txBody>
                    <a:bodyPr/>
                    <a:lstStyle/>
                    <a:p>
                      <a:pPr algn="l">
                        <a:defRPr/>
                      </a:pPr>
                      <a:r>
                        <a:rPr lang="en-US" sz="4000" b="0" i="0" u="none" dirty="0">
                          <a:solidFill>
                            <a:srgbClr val="FCFCFC"/>
                          </a:solidFill>
                          <a:latin typeface="Calibri"/>
                        </a:rPr>
                        <a:t>{1, 0, 0}</a:t>
                      </a:r>
                      <a:endParaRPr lang="en-US" sz="2200" dirty="0">
                        <a:solidFill>
                          <a:srgbClr val="FCFCFC"/>
                        </a:solidFill>
                      </a:endParaRPr>
                    </a:p>
                  </a:txBody>
                  <a:tcPr marL="182880" marR="182880" marT="91440" marB="91440">
                    <a:lnL>
                      <a:noFill/>
                    </a:lnL>
                    <a:lnR>
                      <a:noFill/>
                    </a:lnR>
                    <a:lnT>
                      <a:noFill/>
                    </a:lnT>
                    <a:lnB>
                      <a:noFill/>
                    </a:lnB>
                  </a:tcPr>
                </a:tc>
                <a:extLst>
                  <a:ext uri="{0D108BD9-81ED-4DB2-BD59-A6C34878D82A}">
                    <a16:rowId xmlns:a16="http://schemas.microsoft.com/office/drawing/2014/main" val="10007"/>
                  </a:ext>
                </a:extLst>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EAD5E5E9-4AA1-BD90-04F7-8A1D26F7D5FB}"/>
              </a:ext>
            </a:extLst>
          </p:cNvPr>
          <p:cNvSpPr/>
          <p:nvPr/>
        </p:nvSpPr>
        <p:spPr>
          <a:xfrm>
            <a:off x="4018758" y="2009694"/>
            <a:ext cx="14833600" cy="9696612"/>
          </a:xfrm>
          <a:prstGeom prst="rect">
            <a:avLst/>
          </a:prstGeom>
          <a:solidFill>
            <a:srgbClr val="FFFCF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 name="Title 1">
            <a:extLst>
              <a:ext uri="{FF2B5EF4-FFF2-40B4-BE49-F238E27FC236}">
                <a16:creationId xmlns:a16="http://schemas.microsoft.com/office/drawing/2014/main" id="{72D11ECB-5946-45BA-9D00-67CC6F9343A2}"/>
              </a:ext>
            </a:extLst>
          </p:cNvPr>
          <p:cNvSpPr>
            <a:spLocks noGrp="1"/>
          </p:cNvSpPr>
          <p:nvPr>
            <p:ph type="title"/>
          </p:nvPr>
        </p:nvSpPr>
        <p:spPr/>
        <p:txBody>
          <a:bodyPr/>
          <a:lstStyle/>
          <a:p>
            <a:r>
              <a:rPr lang="en-US"/>
              <a:t>1m Above UUV Parallel to Path: B</a:t>
            </a:r>
          </a:p>
        </p:txBody>
      </p:sp>
      <p:sp>
        <p:nvSpPr>
          <p:cNvPr id="6" name="AutoShape 6"/>
          <p:cNvSpPr/>
          <p:nvPr/>
        </p:nvSpPr>
        <p:spPr>
          <a:xfrm>
            <a:off x="6821962" y="11706306"/>
            <a:ext cx="13543280" cy="647620"/>
          </a:xfrm>
          <a:prstGeom prst="rect">
            <a:avLst/>
          </a:prstGeom>
        </p:spPr>
        <p:txBody>
          <a:bodyPr anchor="t" anchorCtr="0"/>
          <a:lstStyle/>
          <a:p>
            <a:r>
              <a:rPr lang="en-US" i="1" dirty="0">
                <a:solidFill>
                  <a:srgbClr val="FCFCFA"/>
                </a:solidFill>
                <a:latin typeface="Calibri"/>
              </a:rPr>
              <a:t>Mag Flux Density Norm (</a:t>
            </a:r>
            <a:r>
              <a:rPr lang="en-US" i="1" dirty="0" err="1">
                <a:solidFill>
                  <a:srgbClr val="FCFCFA"/>
                </a:solidFill>
                <a:latin typeface="Calibri"/>
              </a:rPr>
              <a:t>nT</a:t>
            </a:r>
            <a:r>
              <a:rPr lang="en-US" i="1" dirty="0">
                <a:solidFill>
                  <a:srgbClr val="FCFCFA"/>
                </a:solidFill>
                <a:latin typeface="Calibri"/>
              </a:rPr>
              <a:t>)</a:t>
            </a:r>
          </a:p>
        </p:txBody>
      </p:sp>
      <p:pic>
        <p:nvPicPr>
          <p:cNvPr id="5" name="Picture 5"/>
          <p:cNvPicPr>
            <a:picLocks noChangeAspect="1"/>
          </p:cNvPicPr>
          <p:nvPr>
            <p:custDataLst>
              <p:tags r:id="rId1"/>
            </p:custDataLst>
          </p:nvPr>
        </p:nvPicPr>
        <p:blipFill>
          <a:blip r:embed="rId3"/>
          <a:stretch>
            <a:fillRect/>
          </a:stretch>
        </p:blipFill>
        <p:spPr>
          <a:xfrm>
            <a:off x="4368800" y="1811378"/>
            <a:ext cx="13193237" cy="9894928"/>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2D5440A-54E6-D432-0F2E-778079FE658E}"/>
              </a:ext>
            </a:extLst>
          </p:cNvPr>
          <p:cNvSpPr/>
          <p:nvPr/>
        </p:nvSpPr>
        <p:spPr>
          <a:xfrm>
            <a:off x="4018758" y="2009694"/>
            <a:ext cx="14833600" cy="9696612"/>
          </a:xfrm>
          <a:prstGeom prst="rect">
            <a:avLst/>
          </a:prstGeom>
          <a:solidFill>
            <a:srgbClr val="FFFCF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 name="Title 1">
            <a:extLst>
              <a:ext uri="{FF2B5EF4-FFF2-40B4-BE49-F238E27FC236}">
                <a16:creationId xmlns:a16="http://schemas.microsoft.com/office/drawing/2014/main" id="{72D11ECB-5946-45BA-9D00-67CC6F9343A2}"/>
              </a:ext>
            </a:extLst>
          </p:cNvPr>
          <p:cNvSpPr>
            <a:spLocks noGrp="1"/>
          </p:cNvSpPr>
          <p:nvPr>
            <p:ph type="title"/>
          </p:nvPr>
        </p:nvSpPr>
        <p:spPr/>
        <p:txBody>
          <a:bodyPr/>
          <a:lstStyle/>
          <a:p>
            <a:r>
              <a:rPr lang="en-US"/>
              <a:t>3m Above UUV Parallel to Path: B</a:t>
            </a:r>
          </a:p>
        </p:txBody>
      </p:sp>
      <p:sp>
        <p:nvSpPr>
          <p:cNvPr id="6" name="AutoShape 6"/>
          <p:cNvSpPr/>
          <p:nvPr/>
        </p:nvSpPr>
        <p:spPr>
          <a:xfrm>
            <a:off x="6821962" y="11706306"/>
            <a:ext cx="13543280" cy="647620"/>
          </a:xfrm>
          <a:prstGeom prst="rect">
            <a:avLst/>
          </a:prstGeom>
        </p:spPr>
        <p:txBody>
          <a:bodyPr anchor="t" anchorCtr="0"/>
          <a:lstStyle/>
          <a:p>
            <a:r>
              <a:rPr lang="en-US" i="1" dirty="0">
                <a:solidFill>
                  <a:srgbClr val="FCFCFA"/>
                </a:solidFill>
                <a:latin typeface="Calibri"/>
              </a:rPr>
              <a:t>Mag Flux Density Norm (</a:t>
            </a:r>
            <a:r>
              <a:rPr lang="en-US" i="1" dirty="0" err="1">
                <a:solidFill>
                  <a:srgbClr val="FCFCFA"/>
                </a:solidFill>
                <a:latin typeface="Calibri"/>
              </a:rPr>
              <a:t>nT</a:t>
            </a:r>
            <a:r>
              <a:rPr lang="en-US" i="1" dirty="0">
                <a:solidFill>
                  <a:srgbClr val="FCFCFA"/>
                </a:solidFill>
                <a:latin typeface="Calibri"/>
              </a:rPr>
              <a:t>)</a:t>
            </a:r>
          </a:p>
        </p:txBody>
      </p:sp>
      <p:pic>
        <p:nvPicPr>
          <p:cNvPr id="5" name="Picture 5"/>
          <p:cNvPicPr>
            <a:picLocks noChangeAspect="1"/>
          </p:cNvPicPr>
          <p:nvPr>
            <p:custDataLst>
              <p:tags r:id="rId1"/>
            </p:custDataLst>
          </p:nvPr>
        </p:nvPicPr>
        <p:blipFill>
          <a:blip r:embed="rId3"/>
          <a:stretch>
            <a:fillRect/>
          </a:stretch>
        </p:blipFill>
        <p:spPr>
          <a:xfrm>
            <a:off x="4771336" y="2113280"/>
            <a:ext cx="12790701" cy="9593026"/>
          </a:xfrm>
          <a:prstGeom prst="rect">
            <a:avLst/>
          </a:prstGeom>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963410A7-A770-B8BB-821B-267208625A22}"/>
              </a:ext>
            </a:extLst>
          </p:cNvPr>
          <p:cNvSpPr/>
          <p:nvPr/>
        </p:nvSpPr>
        <p:spPr>
          <a:xfrm>
            <a:off x="4018758" y="2009694"/>
            <a:ext cx="14833600" cy="9696612"/>
          </a:xfrm>
          <a:prstGeom prst="rect">
            <a:avLst/>
          </a:prstGeom>
          <a:solidFill>
            <a:srgbClr val="FFFCF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 name="Title 1">
            <a:extLst>
              <a:ext uri="{FF2B5EF4-FFF2-40B4-BE49-F238E27FC236}">
                <a16:creationId xmlns:a16="http://schemas.microsoft.com/office/drawing/2014/main" id="{72D11ECB-5946-45BA-9D00-67CC6F9343A2}"/>
              </a:ext>
            </a:extLst>
          </p:cNvPr>
          <p:cNvSpPr>
            <a:spLocks noGrp="1"/>
          </p:cNvSpPr>
          <p:nvPr>
            <p:ph type="title"/>
          </p:nvPr>
        </p:nvSpPr>
        <p:spPr/>
        <p:txBody>
          <a:bodyPr/>
          <a:lstStyle/>
          <a:p>
            <a:r>
              <a:rPr lang="en-US"/>
              <a:t>5m Above UUV Parallel to Path: B</a:t>
            </a:r>
          </a:p>
        </p:txBody>
      </p:sp>
      <p:sp>
        <p:nvSpPr>
          <p:cNvPr id="6" name="AutoShape 6"/>
          <p:cNvSpPr/>
          <p:nvPr/>
        </p:nvSpPr>
        <p:spPr>
          <a:xfrm>
            <a:off x="6821962" y="11706306"/>
            <a:ext cx="13543280" cy="647620"/>
          </a:xfrm>
          <a:prstGeom prst="rect">
            <a:avLst/>
          </a:prstGeom>
        </p:spPr>
        <p:txBody>
          <a:bodyPr anchor="t" anchorCtr="0"/>
          <a:lstStyle/>
          <a:p>
            <a:r>
              <a:rPr lang="en-US" i="1" dirty="0">
                <a:solidFill>
                  <a:srgbClr val="FCFCFA"/>
                </a:solidFill>
                <a:latin typeface="Calibri"/>
              </a:rPr>
              <a:t>Mag Flux Density Norm (</a:t>
            </a:r>
            <a:r>
              <a:rPr lang="en-US" i="1" dirty="0" err="1">
                <a:solidFill>
                  <a:srgbClr val="FCFCFA"/>
                </a:solidFill>
                <a:latin typeface="Calibri"/>
              </a:rPr>
              <a:t>nT</a:t>
            </a:r>
            <a:r>
              <a:rPr lang="en-US" i="1" dirty="0">
                <a:solidFill>
                  <a:srgbClr val="FCFCFA"/>
                </a:solidFill>
                <a:latin typeface="Calibri"/>
              </a:rPr>
              <a:t>)</a:t>
            </a:r>
          </a:p>
        </p:txBody>
      </p:sp>
      <p:pic>
        <p:nvPicPr>
          <p:cNvPr id="5" name="Picture 5"/>
          <p:cNvPicPr>
            <a:picLocks noChangeAspect="1"/>
          </p:cNvPicPr>
          <p:nvPr>
            <p:custDataLst>
              <p:tags r:id="rId1"/>
            </p:custDataLst>
          </p:nvPr>
        </p:nvPicPr>
        <p:blipFill>
          <a:blip r:embed="rId3"/>
          <a:stretch>
            <a:fillRect/>
          </a:stretch>
        </p:blipFill>
        <p:spPr>
          <a:xfrm>
            <a:off x="4795520" y="2131418"/>
            <a:ext cx="12766517" cy="9574888"/>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1D68BFAB-E0A9-F763-B982-A175BB415629}"/>
              </a:ext>
            </a:extLst>
          </p:cNvPr>
          <p:cNvSpPr/>
          <p:nvPr/>
        </p:nvSpPr>
        <p:spPr>
          <a:xfrm>
            <a:off x="4303238" y="2009694"/>
            <a:ext cx="14833600" cy="9696612"/>
          </a:xfrm>
          <a:prstGeom prst="rect">
            <a:avLst/>
          </a:prstGeom>
          <a:solidFill>
            <a:srgbClr val="FFFCF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 name="Title 1">
            <a:extLst>
              <a:ext uri="{FF2B5EF4-FFF2-40B4-BE49-F238E27FC236}">
                <a16:creationId xmlns:a16="http://schemas.microsoft.com/office/drawing/2014/main" id="{72D11ECB-5946-45BA-9D00-67CC6F9343A2}"/>
              </a:ext>
            </a:extLst>
          </p:cNvPr>
          <p:cNvSpPr>
            <a:spLocks noGrp="1"/>
          </p:cNvSpPr>
          <p:nvPr>
            <p:ph type="title"/>
          </p:nvPr>
        </p:nvSpPr>
        <p:spPr/>
        <p:txBody>
          <a:bodyPr/>
          <a:lstStyle/>
          <a:p>
            <a:r>
              <a:rPr lang="en-US"/>
              <a:t>1m Above UUV Parallel to Path: By</a:t>
            </a:r>
          </a:p>
        </p:txBody>
      </p:sp>
      <p:sp>
        <p:nvSpPr>
          <p:cNvPr id="6" name="AutoShape 6"/>
          <p:cNvSpPr/>
          <p:nvPr/>
        </p:nvSpPr>
        <p:spPr>
          <a:xfrm>
            <a:off x="6821962" y="11706306"/>
            <a:ext cx="13543280" cy="647620"/>
          </a:xfrm>
          <a:prstGeom prst="rect">
            <a:avLst/>
          </a:prstGeom>
        </p:spPr>
        <p:txBody>
          <a:bodyPr anchor="t" anchorCtr="0"/>
          <a:lstStyle/>
          <a:p>
            <a:r>
              <a:rPr lang="en-US" i="1" dirty="0">
                <a:solidFill>
                  <a:srgbClr val="FCFCFA"/>
                </a:solidFill>
                <a:latin typeface="Calibri"/>
              </a:rPr>
              <a:t>Mag Flux Density Norm: By (</a:t>
            </a:r>
            <a:r>
              <a:rPr lang="en-US" i="1" dirty="0" err="1">
                <a:solidFill>
                  <a:srgbClr val="FCFCFA"/>
                </a:solidFill>
                <a:latin typeface="Calibri"/>
              </a:rPr>
              <a:t>nT</a:t>
            </a:r>
            <a:r>
              <a:rPr lang="en-US" i="1" dirty="0">
                <a:solidFill>
                  <a:srgbClr val="FCFCFA"/>
                </a:solidFill>
                <a:latin typeface="Calibri"/>
              </a:rPr>
              <a:t>)</a:t>
            </a:r>
          </a:p>
        </p:txBody>
      </p:sp>
      <p:pic>
        <p:nvPicPr>
          <p:cNvPr id="5" name="Picture 5"/>
          <p:cNvPicPr>
            <a:picLocks noChangeAspect="1"/>
          </p:cNvPicPr>
          <p:nvPr>
            <p:custDataLst>
              <p:tags r:id="rId1"/>
            </p:custDataLst>
          </p:nvPr>
        </p:nvPicPr>
        <p:blipFill>
          <a:blip r:embed="rId3"/>
          <a:stretch>
            <a:fillRect/>
          </a:stretch>
        </p:blipFill>
        <p:spPr>
          <a:xfrm>
            <a:off x="5445760" y="2619098"/>
            <a:ext cx="12116277" cy="9087208"/>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50856D54-1AFE-67E9-30C2-8420A4FCFF38}"/>
              </a:ext>
            </a:extLst>
          </p:cNvPr>
          <p:cNvSpPr/>
          <p:nvPr/>
        </p:nvSpPr>
        <p:spPr>
          <a:xfrm>
            <a:off x="4303238" y="2009694"/>
            <a:ext cx="14833600" cy="9696612"/>
          </a:xfrm>
          <a:prstGeom prst="rect">
            <a:avLst/>
          </a:prstGeom>
          <a:solidFill>
            <a:srgbClr val="FFFCFC"/>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en-US"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endParaRPr>
          </a:p>
        </p:txBody>
      </p:sp>
      <p:sp>
        <p:nvSpPr>
          <p:cNvPr id="2" name="Title 1">
            <a:extLst>
              <a:ext uri="{FF2B5EF4-FFF2-40B4-BE49-F238E27FC236}">
                <a16:creationId xmlns:a16="http://schemas.microsoft.com/office/drawing/2014/main" id="{72D11ECB-5946-45BA-9D00-67CC6F9343A2}"/>
              </a:ext>
            </a:extLst>
          </p:cNvPr>
          <p:cNvSpPr>
            <a:spLocks noGrp="1"/>
          </p:cNvSpPr>
          <p:nvPr>
            <p:ph type="title"/>
          </p:nvPr>
        </p:nvSpPr>
        <p:spPr/>
        <p:txBody>
          <a:bodyPr/>
          <a:lstStyle/>
          <a:p>
            <a:r>
              <a:rPr lang="en-US"/>
              <a:t>1m Above UUV Parallel to Path: Bz</a:t>
            </a:r>
          </a:p>
        </p:txBody>
      </p:sp>
      <p:sp>
        <p:nvSpPr>
          <p:cNvPr id="6" name="AutoShape 6"/>
          <p:cNvSpPr/>
          <p:nvPr/>
        </p:nvSpPr>
        <p:spPr>
          <a:xfrm>
            <a:off x="6821962" y="11706306"/>
            <a:ext cx="13543280" cy="647620"/>
          </a:xfrm>
          <a:prstGeom prst="rect">
            <a:avLst/>
          </a:prstGeom>
        </p:spPr>
        <p:txBody>
          <a:bodyPr anchor="t" anchorCtr="0"/>
          <a:lstStyle/>
          <a:p>
            <a:r>
              <a:rPr lang="en-US" i="1" dirty="0">
                <a:solidFill>
                  <a:srgbClr val="FCFCFA"/>
                </a:solidFill>
                <a:latin typeface="Calibri"/>
              </a:rPr>
              <a:t>Mag Flux Density Norm: </a:t>
            </a:r>
            <a:r>
              <a:rPr lang="en-US" i="1" dirty="0" err="1">
                <a:solidFill>
                  <a:srgbClr val="FCFCFA"/>
                </a:solidFill>
                <a:latin typeface="Calibri"/>
              </a:rPr>
              <a:t>Bz</a:t>
            </a:r>
            <a:r>
              <a:rPr lang="en-US" i="1" dirty="0">
                <a:solidFill>
                  <a:srgbClr val="FCFCFA"/>
                </a:solidFill>
                <a:latin typeface="Calibri"/>
              </a:rPr>
              <a:t> (</a:t>
            </a:r>
            <a:r>
              <a:rPr lang="en-US" i="1" dirty="0" err="1">
                <a:solidFill>
                  <a:srgbClr val="FCFCFA"/>
                </a:solidFill>
                <a:latin typeface="Calibri"/>
              </a:rPr>
              <a:t>nT</a:t>
            </a:r>
            <a:r>
              <a:rPr lang="en-US" i="1" dirty="0">
                <a:solidFill>
                  <a:srgbClr val="FCFCFA"/>
                </a:solidFill>
                <a:latin typeface="Calibri"/>
              </a:rPr>
              <a:t>)</a:t>
            </a:r>
          </a:p>
        </p:txBody>
      </p:sp>
      <p:pic>
        <p:nvPicPr>
          <p:cNvPr id="5" name="Picture 5"/>
          <p:cNvPicPr>
            <a:picLocks noChangeAspect="1"/>
          </p:cNvPicPr>
          <p:nvPr>
            <p:custDataLst>
              <p:tags r:id="rId1"/>
            </p:custDataLst>
          </p:nvPr>
        </p:nvPicPr>
        <p:blipFill>
          <a:blip r:embed="rId3"/>
          <a:stretch>
            <a:fillRect/>
          </a:stretch>
        </p:blipFill>
        <p:spPr>
          <a:xfrm>
            <a:off x="5120640" y="2375258"/>
            <a:ext cx="12441397" cy="9331048"/>
          </a:xfrm>
          <a:prstGeom prst="rect">
            <a:avLst/>
          </a:prstGeom>
        </p:spPr>
      </p:pic>
    </p:spTree>
    <p:extLst>
      <p:ext uri="{BB962C8B-B14F-4D97-AF65-F5344CB8AC3E}">
        <p14:creationId xmlns:p14="http://schemas.microsoft.com/office/powerpoint/2010/main" val="73450511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3F8450-AE94-5D7B-BBD1-9CAF73FF79FF}"/>
              </a:ext>
            </a:extLst>
          </p:cNvPr>
          <p:cNvSpPr>
            <a:spLocks noGrp="1"/>
          </p:cNvSpPr>
          <p:nvPr>
            <p:ph type="title"/>
          </p:nvPr>
        </p:nvSpPr>
        <p:spPr/>
        <p:txBody>
          <a:bodyPr/>
          <a:lstStyle/>
          <a:p>
            <a:r>
              <a:rPr lang="en-US"/>
              <a:t>ML Overview</a:t>
            </a:r>
          </a:p>
        </p:txBody>
      </p:sp>
      <p:sp>
        <p:nvSpPr>
          <p:cNvPr id="3" name="Content Placeholder 2">
            <a:extLst>
              <a:ext uri="{FF2B5EF4-FFF2-40B4-BE49-F238E27FC236}">
                <a16:creationId xmlns:a16="http://schemas.microsoft.com/office/drawing/2014/main" id="{2512E1F6-5FD2-8F5D-3779-1A42A1CCF998}"/>
              </a:ext>
            </a:extLst>
          </p:cNvPr>
          <p:cNvSpPr>
            <a:spLocks noGrp="1"/>
          </p:cNvSpPr>
          <p:nvPr>
            <p:ph idx="1"/>
          </p:nvPr>
        </p:nvSpPr>
        <p:spPr>
          <a:xfrm>
            <a:off x="962660" y="3110584"/>
            <a:ext cx="21971000" cy="8256012"/>
          </a:xfrm>
        </p:spPr>
        <p:txBody>
          <a:bodyPr lIns="50800" tIns="50800" rIns="50800" bIns="50800" anchor="t">
            <a:normAutofit/>
          </a:bodyPr>
          <a:lstStyle/>
          <a:p>
            <a:r>
              <a:rPr lang="en-US" dirty="0"/>
              <a:t>Purpose: Use simulated magnetic sensor data to predict anomaly signatures</a:t>
            </a:r>
          </a:p>
          <a:p>
            <a:r>
              <a:rPr lang="en-US" dirty="0"/>
              <a:t>Approach: Four machine learning models for confirming findings</a:t>
            </a:r>
          </a:p>
          <a:p>
            <a:r>
              <a:rPr lang="en-US" dirty="0"/>
              <a:t>Results: Labeled simulated vs predicted sensor measurements</a:t>
            </a:r>
          </a:p>
        </p:txBody>
      </p:sp>
    </p:spTree>
    <p:extLst>
      <p:ext uri="{BB962C8B-B14F-4D97-AF65-F5344CB8AC3E}">
        <p14:creationId xmlns:p14="http://schemas.microsoft.com/office/powerpoint/2010/main" val="42562917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26BE78-B535-FD1F-30CE-69AAAE26D994}"/>
              </a:ext>
            </a:extLst>
          </p:cNvPr>
          <p:cNvSpPr>
            <a:spLocks noGrp="1"/>
          </p:cNvSpPr>
          <p:nvPr>
            <p:ph type="title"/>
          </p:nvPr>
        </p:nvSpPr>
        <p:spPr/>
        <p:txBody>
          <a:bodyPr lIns="50800" tIns="50800" rIns="50800" bIns="50800" anchor="t">
            <a:normAutofit/>
          </a:bodyPr>
          <a:lstStyle/>
          <a:p>
            <a:r>
              <a:rPr lang="en-US"/>
              <a:t>Machine Learning (ML) Background</a:t>
            </a:r>
          </a:p>
        </p:txBody>
      </p:sp>
      <p:sp>
        <p:nvSpPr>
          <p:cNvPr id="3" name="Content Placeholder 2">
            <a:extLst>
              <a:ext uri="{FF2B5EF4-FFF2-40B4-BE49-F238E27FC236}">
                <a16:creationId xmlns:a16="http://schemas.microsoft.com/office/drawing/2014/main" id="{3CA3AFA5-B461-13BE-6263-EB4565571852}"/>
              </a:ext>
            </a:extLst>
          </p:cNvPr>
          <p:cNvSpPr>
            <a:spLocks noGrp="1"/>
          </p:cNvSpPr>
          <p:nvPr>
            <p:ph idx="1"/>
          </p:nvPr>
        </p:nvSpPr>
        <p:spPr>
          <a:xfrm>
            <a:off x="1206500" y="3029304"/>
            <a:ext cx="21971000" cy="8256012"/>
          </a:xfrm>
        </p:spPr>
        <p:txBody>
          <a:bodyPr lIns="50800" tIns="50800" rIns="50800" bIns="50800" anchor="t">
            <a:normAutofit/>
          </a:bodyPr>
          <a:lstStyle/>
          <a:p>
            <a:r>
              <a:rPr lang="en-US"/>
              <a:t>An algorithm that "learns" from repetitive tasks</a:t>
            </a:r>
          </a:p>
          <a:p>
            <a:r>
              <a:rPr lang="en-US"/>
              <a:t>Based on models with several thousand parameters</a:t>
            </a:r>
          </a:p>
          <a:p>
            <a:r>
              <a:rPr lang="en-US"/>
              <a:t>Parameters are estimated using optimization</a:t>
            </a:r>
          </a:p>
          <a:p>
            <a:r>
              <a:rPr lang="en-US"/>
              <a:t>Models need large amounts of data to converge</a:t>
            </a:r>
          </a:p>
          <a:p>
            <a:r>
              <a:rPr lang="en-US"/>
              <a:t>Many models tend to be "black-box", not explainable inner-workings</a:t>
            </a:r>
          </a:p>
        </p:txBody>
      </p:sp>
    </p:spTree>
    <p:extLst>
      <p:ext uri="{BB962C8B-B14F-4D97-AF65-F5344CB8AC3E}">
        <p14:creationId xmlns:p14="http://schemas.microsoft.com/office/powerpoint/2010/main" val="428248338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5511E-4E68-C19A-71FC-8E8BDC78F4C6}"/>
              </a:ext>
            </a:extLst>
          </p:cNvPr>
          <p:cNvSpPr>
            <a:spLocks noGrp="1"/>
          </p:cNvSpPr>
          <p:nvPr>
            <p:ph type="title"/>
          </p:nvPr>
        </p:nvSpPr>
        <p:spPr/>
        <p:txBody>
          <a:bodyPr lIns="50800" tIns="50800" rIns="50800" bIns="50800" anchor="t">
            <a:normAutofit/>
          </a:bodyPr>
          <a:lstStyle/>
          <a:p>
            <a:r>
              <a:rPr lang="en-US" dirty="0"/>
              <a:t>ML Modeling</a:t>
            </a:r>
          </a:p>
        </p:txBody>
      </p:sp>
      <p:sp>
        <p:nvSpPr>
          <p:cNvPr id="3" name="Content Placeholder 2">
            <a:extLst>
              <a:ext uri="{FF2B5EF4-FFF2-40B4-BE49-F238E27FC236}">
                <a16:creationId xmlns:a16="http://schemas.microsoft.com/office/drawing/2014/main" id="{50D5EB11-15AF-CC7D-13FB-5E4A1BD446CB}"/>
              </a:ext>
            </a:extLst>
          </p:cNvPr>
          <p:cNvSpPr>
            <a:spLocks noGrp="1"/>
          </p:cNvSpPr>
          <p:nvPr>
            <p:ph idx="1"/>
          </p:nvPr>
        </p:nvSpPr>
        <p:spPr>
          <a:xfrm>
            <a:off x="1206500" y="2729994"/>
            <a:ext cx="21971000" cy="8256012"/>
          </a:xfrm>
        </p:spPr>
        <p:txBody>
          <a:bodyPr lIns="50800" tIns="50800" rIns="50800" bIns="50800" anchor="t">
            <a:normAutofit/>
          </a:bodyPr>
          <a:lstStyle/>
          <a:p>
            <a:r>
              <a:rPr lang="en-US"/>
              <a:t>Regression: ML model based on multiple regression</a:t>
            </a:r>
          </a:p>
          <a:p>
            <a:r>
              <a:rPr lang="en-US"/>
              <a:t>Boosting: ML model based on tree ensembles</a:t>
            </a:r>
          </a:p>
          <a:p>
            <a:r>
              <a:rPr lang="en-US"/>
              <a:t>DNN (Deep Neural Network): ML model based on neuron layers (relies on present state only)</a:t>
            </a:r>
          </a:p>
          <a:p>
            <a:r>
              <a:rPr lang="en-US"/>
              <a:t>LSTM (Long Short-Term Memory): ML model based on present and past (remembered) states</a:t>
            </a:r>
          </a:p>
          <a:p>
            <a:endParaRPr lang="en-US"/>
          </a:p>
        </p:txBody>
      </p:sp>
    </p:spTree>
    <p:extLst>
      <p:ext uri="{BB962C8B-B14F-4D97-AF65-F5344CB8AC3E}">
        <p14:creationId xmlns:p14="http://schemas.microsoft.com/office/powerpoint/2010/main" val="10513118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5511E-4E68-C19A-71FC-8E8BDC78F4C6}"/>
              </a:ext>
            </a:extLst>
          </p:cNvPr>
          <p:cNvSpPr>
            <a:spLocks noGrp="1"/>
          </p:cNvSpPr>
          <p:nvPr>
            <p:ph type="title"/>
          </p:nvPr>
        </p:nvSpPr>
        <p:spPr/>
        <p:txBody>
          <a:bodyPr/>
          <a:lstStyle/>
          <a:p>
            <a:r>
              <a:rPr lang="en-US"/>
              <a:t>ML Approach</a:t>
            </a:r>
          </a:p>
        </p:txBody>
      </p:sp>
      <p:sp>
        <p:nvSpPr>
          <p:cNvPr id="3" name="Content Placeholder 2">
            <a:extLst>
              <a:ext uri="{FF2B5EF4-FFF2-40B4-BE49-F238E27FC236}">
                <a16:creationId xmlns:a16="http://schemas.microsoft.com/office/drawing/2014/main" id="{50D5EB11-15AF-CC7D-13FB-5E4A1BD446CB}"/>
              </a:ext>
            </a:extLst>
          </p:cNvPr>
          <p:cNvSpPr>
            <a:spLocks noGrp="1"/>
          </p:cNvSpPr>
          <p:nvPr>
            <p:ph idx="1"/>
          </p:nvPr>
        </p:nvSpPr>
        <p:spPr>
          <a:xfrm>
            <a:off x="922020" y="6357114"/>
            <a:ext cx="21971000" cy="5634732"/>
          </a:xfrm>
        </p:spPr>
        <p:txBody>
          <a:bodyPr lIns="50800" tIns="50800" rIns="50800" bIns="50800" anchor="t">
            <a:normAutofit fontScale="92500" lnSpcReduction="10000"/>
          </a:bodyPr>
          <a:lstStyle/>
          <a:p>
            <a:r>
              <a:rPr lang="en-US" dirty="0"/>
              <a:t>Regression</a:t>
            </a:r>
          </a:p>
          <a:p>
            <a:pPr lvl="1">
              <a:buFont typeface="Courier New"/>
              <a:buChar char="o"/>
            </a:pPr>
            <a:r>
              <a:rPr lang="en-US" dirty="0"/>
              <a:t>Trained as above for DNN:</a:t>
            </a:r>
          </a:p>
          <a:p>
            <a:pPr lvl="2">
              <a:buFont typeface="Wingdings"/>
              <a:buChar char="§"/>
            </a:pPr>
            <a:r>
              <a:rPr lang="en-US" dirty="0"/>
              <a:t>Training data was simulated from a modeled 12-inch </a:t>
            </a:r>
            <a:r>
              <a:rPr lang="en-US" dirty="0" err="1"/>
              <a:t>isopipe</a:t>
            </a:r>
            <a:r>
              <a:rPr lang="en-US" dirty="0"/>
              <a:t> (100 permeability)</a:t>
            </a:r>
          </a:p>
          <a:p>
            <a:pPr lvl="2">
              <a:buFont typeface="Wingdings"/>
              <a:buChar char="§"/>
            </a:pPr>
            <a:r>
              <a:rPr lang="en-US" dirty="0"/>
              <a:t>Testing data was simulated from a modeled 24-inch </a:t>
            </a:r>
            <a:r>
              <a:rPr lang="en-US" dirty="0" err="1"/>
              <a:t>isopipe</a:t>
            </a:r>
            <a:r>
              <a:rPr lang="en-US" dirty="0"/>
              <a:t> (100 permeability)</a:t>
            </a:r>
          </a:p>
          <a:p>
            <a:pPr lvl="2">
              <a:buFont typeface="Wingdings"/>
              <a:buChar char="§"/>
            </a:pPr>
            <a:r>
              <a:rPr lang="en-US" dirty="0"/>
              <a:t>Used to predict the total field (magnetic flux density norm) measurements that a sensor would see in the field</a:t>
            </a:r>
          </a:p>
          <a:p>
            <a:pPr lvl="1">
              <a:buFont typeface="Courier New"/>
              <a:buChar char="o"/>
            </a:pPr>
            <a:endParaRPr lang="en-US" dirty="0"/>
          </a:p>
        </p:txBody>
      </p:sp>
      <p:sp>
        <p:nvSpPr>
          <p:cNvPr id="4" name="TextBox 3">
            <a:extLst>
              <a:ext uri="{FF2B5EF4-FFF2-40B4-BE49-F238E27FC236}">
                <a16:creationId xmlns:a16="http://schemas.microsoft.com/office/drawing/2014/main" id="{1CCE528C-D578-B8CC-A2AB-16EACEE1A7BF}"/>
              </a:ext>
            </a:extLst>
          </p:cNvPr>
          <p:cNvSpPr txBox="1"/>
          <p:nvPr/>
        </p:nvSpPr>
        <p:spPr>
          <a:xfrm>
            <a:off x="1381709" y="2162869"/>
            <a:ext cx="20917277" cy="441146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fromWordArt="0" anchor="ctr" anchorCtr="0" forceAA="0" compatLnSpc="1">
            <a:prstTxWarp prst="textNoShape">
              <a:avLst/>
            </a:prstTxWarp>
            <a:spAutoFit/>
          </a:bodyPr>
          <a:lstStyle/>
          <a:p>
            <a:pPr algn="l"/>
            <a:r>
              <a:rPr lang="en-US" sz="4000" i="1" dirty="0">
                <a:solidFill>
                  <a:srgbClr val="FCFCFA"/>
                </a:solidFill>
                <a:latin typeface="+mn-lt"/>
              </a:rPr>
              <a:t>General regression model:</a:t>
            </a:r>
          </a:p>
          <a:p>
            <a:pPr algn="l"/>
            <a:endParaRPr lang="en-US" sz="4000" i="1" dirty="0">
              <a:solidFill>
                <a:srgbClr val="FCFCFA"/>
              </a:solidFill>
              <a:latin typeface="+mn-lt"/>
            </a:endParaRPr>
          </a:p>
          <a:p>
            <a:pPr algn="l"/>
            <a:r>
              <a:rPr lang="en-US" sz="4000" i="1" dirty="0">
                <a:solidFill>
                  <a:srgbClr val="FCFCFA"/>
                </a:solidFill>
                <a:latin typeface="+mn-lt"/>
              </a:rPr>
              <a:t>y = β</a:t>
            </a:r>
            <a:r>
              <a:rPr lang="en-US" sz="4000" i="1" baseline="-25000" dirty="0">
                <a:solidFill>
                  <a:srgbClr val="FCFCFA"/>
                </a:solidFill>
                <a:latin typeface="+mn-lt"/>
              </a:rPr>
              <a:t>0</a:t>
            </a:r>
            <a:r>
              <a:rPr lang="en-US" sz="4000" i="1" dirty="0">
                <a:solidFill>
                  <a:srgbClr val="FCFCFA"/>
                </a:solidFill>
                <a:latin typeface="+mn-lt"/>
              </a:rPr>
              <a:t>+β</a:t>
            </a:r>
            <a:r>
              <a:rPr lang="en-US" sz="4000" i="1" baseline="-25000" dirty="0">
                <a:solidFill>
                  <a:srgbClr val="FCFCFA"/>
                </a:solidFill>
                <a:latin typeface="+mn-lt"/>
              </a:rPr>
              <a:t>1</a:t>
            </a:r>
            <a:r>
              <a:rPr lang="en-US" sz="4000" i="1" dirty="0">
                <a:solidFill>
                  <a:srgbClr val="FCFCFA"/>
                </a:solidFill>
                <a:latin typeface="+mn-lt"/>
              </a:rPr>
              <a:t>X</a:t>
            </a:r>
            <a:r>
              <a:rPr lang="en-US" sz="4000" i="1" baseline="-25000" dirty="0">
                <a:solidFill>
                  <a:srgbClr val="FCFCFA"/>
                </a:solidFill>
                <a:latin typeface="+mn-lt"/>
              </a:rPr>
              <a:t>1</a:t>
            </a:r>
            <a:r>
              <a:rPr lang="en-US" sz="4000" i="1" dirty="0">
                <a:solidFill>
                  <a:srgbClr val="FCFCFA"/>
                </a:solidFill>
                <a:latin typeface="+mn-lt"/>
              </a:rPr>
              <a:t>+β</a:t>
            </a:r>
            <a:r>
              <a:rPr lang="en-US" sz="4000" i="1" baseline="-25000" dirty="0">
                <a:solidFill>
                  <a:srgbClr val="FCFCFA"/>
                </a:solidFill>
                <a:latin typeface="+mn-lt"/>
              </a:rPr>
              <a:t>2</a:t>
            </a:r>
            <a:r>
              <a:rPr lang="en-US" sz="4000" i="1" dirty="0">
                <a:solidFill>
                  <a:srgbClr val="FCFCFA"/>
                </a:solidFill>
                <a:latin typeface="+mn-lt"/>
              </a:rPr>
              <a:t>X</a:t>
            </a:r>
            <a:r>
              <a:rPr lang="en-US" sz="4000" i="1" baseline="-25000" dirty="0">
                <a:solidFill>
                  <a:srgbClr val="FCFCFA"/>
                </a:solidFill>
                <a:latin typeface="+mn-lt"/>
              </a:rPr>
              <a:t>2</a:t>
            </a:r>
            <a:r>
              <a:rPr lang="en-US" sz="4000" i="1" dirty="0">
                <a:solidFill>
                  <a:srgbClr val="FCFCFA"/>
                </a:solidFill>
                <a:latin typeface="+mn-lt"/>
              </a:rPr>
              <a:t>+…+β</a:t>
            </a:r>
            <a:r>
              <a:rPr lang="en-US" sz="4000" i="1" baseline="-25000" dirty="0" err="1">
                <a:solidFill>
                  <a:srgbClr val="FCFCFA"/>
                </a:solidFill>
                <a:latin typeface="+mn-lt"/>
              </a:rPr>
              <a:t>n</a:t>
            </a:r>
            <a:r>
              <a:rPr lang="en-US" sz="4000" i="1" dirty="0" err="1">
                <a:solidFill>
                  <a:srgbClr val="FCFCFA"/>
                </a:solidFill>
                <a:latin typeface="+mn-lt"/>
              </a:rPr>
              <a:t>X</a:t>
            </a:r>
            <a:r>
              <a:rPr lang="en-US" sz="4000" i="1" baseline="-25000" dirty="0" err="1">
                <a:solidFill>
                  <a:srgbClr val="FCFCFA"/>
                </a:solidFill>
                <a:latin typeface="+mn-lt"/>
              </a:rPr>
              <a:t>n</a:t>
            </a:r>
            <a:r>
              <a:rPr lang="en-US" sz="4000" i="1" dirty="0" err="1">
                <a:solidFill>
                  <a:srgbClr val="FCFCFA"/>
                </a:solidFill>
                <a:latin typeface="+mn-lt"/>
              </a:rPr>
              <a:t>+e</a:t>
            </a:r>
            <a:r>
              <a:rPr lang="en-US" sz="4000" dirty="0">
                <a:solidFill>
                  <a:srgbClr val="FCFCFA"/>
                </a:solidFill>
                <a:latin typeface="+mn-lt"/>
              </a:rPr>
              <a:t>, where</a:t>
            </a:r>
          </a:p>
          <a:p>
            <a:pPr algn="l"/>
            <a:endParaRPr lang="en-US" sz="4000" dirty="0">
              <a:solidFill>
                <a:srgbClr val="FCFCFA"/>
              </a:solidFill>
              <a:latin typeface="+mn-lt"/>
            </a:endParaRPr>
          </a:p>
          <a:p>
            <a:pPr algn="l"/>
            <a:r>
              <a:rPr lang="en-US" sz="4000" i="1" dirty="0">
                <a:solidFill>
                  <a:srgbClr val="FCFCFA"/>
                </a:solidFill>
                <a:latin typeface="+mn-lt"/>
              </a:rPr>
              <a:t>y</a:t>
            </a:r>
            <a:r>
              <a:rPr lang="en-US" sz="4000" dirty="0">
                <a:solidFill>
                  <a:srgbClr val="FCFCFA"/>
                </a:solidFill>
                <a:latin typeface="+mn-lt"/>
              </a:rPr>
              <a:t> is the dependent variable, </a:t>
            </a:r>
            <a:r>
              <a:rPr lang="en-US" sz="4000" i="1" dirty="0">
                <a:solidFill>
                  <a:srgbClr val="FCFCFA"/>
                </a:solidFill>
                <a:latin typeface="+mn-lt"/>
              </a:rPr>
              <a:t>β</a:t>
            </a:r>
            <a:r>
              <a:rPr lang="en-US" sz="4000" i="1" baseline="-25000" dirty="0">
                <a:solidFill>
                  <a:srgbClr val="FCFCFA"/>
                </a:solidFill>
                <a:latin typeface="+mn-lt"/>
              </a:rPr>
              <a:t>0</a:t>
            </a:r>
            <a:r>
              <a:rPr lang="en-US" sz="4000" dirty="0">
                <a:solidFill>
                  <a:srgbClr val="FCFCFA"/>
                </a:solidFill>
                <a:latin typeface="+mn-lt"/>
              </a:rPr>
              <a:t> is the intercept, </a:t>
            </a:r>
            <a:r>
              <a:rPr lang="en-US" sz="4000" i="1" dirty="0">
                <a:solidFill>
                  <a:srgbClr val="FCFCFA"/>
                </a:solidFill>
                <a:latin typeface="+mn-lt"/>
              </a:rPr>
              <a:t>β</a:t>
            </a:r>
            <a:r>
              <a:rPr lang="en-US" sz="4000" baseline="-25000" dirty="0">
                <a:solidFill>
                  <a:srgbClr val="FCFCFA"/>
                </a:solidFill>
                <a:latin typeface="+mn-lt"/>
              </a:rPr>
              <a:t> </a:t>
            </a:r>
            <a:r>
              <a:rPr lang="en-US" sz="4000" dirty="0">
                <a:solidFill>
                  <a:srgbClr val="FCFCFA"/>
                </a:solidFill>
                <a:latin typeface="+mn-lt"/>
              </a:rPr>
              <a:t>are coefficients, </a:t>
            </a:r>
            <a:r>
              <a:rPr lang="en-US" sz="4000" i="1" dirty="0">
                <a:solidFill>
                  <a:srgbClr val="FCFCFA"/>
                </a:solidFill>
                <a:latin typeface="+mn-lt"/>
              </a:rPr>
              <a:t>X</a:t>
            </a:r>
            <a:r>
              <a:rPr lang="en-US" sz="4000" dirty="0">
                <a:solidFill>
                  <a:srgbClr val="FCFCFA"/>
                </a:solidFill>
                <a:latin typeface="+mn-lt"/>
              </a:rPr>
              <a:t> are the predictors, and </a:t>
            </a:r>
            <a:r>
              <a:rPr lang="en-US" sz="4000" i="1" dirty="0">
                <a:solidFill>
                  <a:srgbClr val="FCFCFA"/>
                </a:solidFill>
                <a:latin typeface="+mn-lt"/>
              </a:rPr>
              <a:t>e</a:t>
            </a:r>
            <a:r>
              <a:rPr lang="en-US" sz="4000" dirty="0">
                <a:solidFill>
                  <a:srgbClr val="FCFCFA"/>
                </a:solidFill>
                <a:latin typeface="+mn-lt"/>
              </a:rPr>
              <a:t> is the independent and identically distributed error term.</a:t>
            </a:r>
          </a:p>
          <a:p>
            <a:pPr marL="0" marR="0" indent="0" algn="l" defTabSz="2438338">
              <a:lnSpc>
                <a:spcPct val="100000"/>
              </a:lnSpc>
              <a:spcBef>
                <a:spcPts val="0"/>
              </a:spcBef>
              <a:spcAft>
                <a:spcPts val="0"/>
              </a:spcAft>
              <a:buClrTx/>
              <a:buSzTx/>
              <a:buFontTx/>
              <a:buNone/>
              <a:tabLst/>
            </a:pPr>
            <a:endParaRPr lang="en-US" sz="4000" i="0" u="none" strike="noStrike" cap="none" spc="0" normalizeH="0" baseline="0" dirty="0">
              <a:ln>
                <a:noFill/>
              </a:ln>
              <a:solidFill>
                <a:srgbClr val="FCFCFA"/>
              </a:solidFill>
              <a:effectLst/>
              <a:uFillTx/>
              <a:latin typeface="Arial Narrow"/>
              <a:ea typeface="Arial Narrow"/>
              <a:cs typeface="Arial Narrow"/>
            </a:endParaRPr>
          </a:p>
        </p:txBody>
      </p:sp>
    </p:spTree>
    <p:extLst>
      <p:ext uri="{BB962C8B-B14F-4D97-AF65-F5344CB8AC3E}">
        <p14:creationId xmlns:p14="http://schemas.microsoft.com/office/powerpoint/2010/main" val="18075860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1E31-372E-21B4-2DE7-F3D1A787111E}"/>
              </a:ext>
            </a:extLst>
          </p:cNvPr>
          <p:cNvSpPr>
            <a:spLocks noGrp="1"/>
          </p:cNvSpPr>
          <p:nvPr>
            <p:ph type="title"/>
          </p:nvPr>
        </p:nvSpPr>
        <p:spPr>
          <a:xfrm>
            <a:off x="398585" y="677603"/>
            <a:ext cx="21971000" cy="1433163"/>
          </a:xfrm>
        </p:spPr>
        <p:txBody>
          <a:bodyPr/>
          <a:lstStyle/>
          <a:p>
            <a:r>
              <a:rPr lang="en-US"/>
              <a:t>UUV </a:t>
            </a:r>
            <a:r>
              <a:rPr lang="en-US" err="1"/>
              <a:t>SideScan</a:t>
            </a:r>
            <a:r>
              <a:rPr lang="en-US"/>
              <a:t> Testing in Shallow Harbor</a:t>
            </a:r>
          </a:p>
        </p:txBody>
      </p:sp>
      <p:sp>
        <p:nvSpPr>
          <p:cNvPr id="3" name="Text Placeholder 2">
            <a:extLst>
              <a:ext uri="{FF2B5EF4-FFF2-40B4-BE49-F238E27FC236}">
                <a16:creationId xmlns:a16="http://schemas.microsoft.com/office/drawing/2014/main" id="{3F44523B-F713-A858-CFD5-3F6BB2C39FAE}"/>
              </a:ext>
            </a:extLst>
          </p:cNvPr>
          <p:cNvSpPr>
            <a:spLocks noGrp="1"/>
          </p:cNvSpPr>
          <p:nvPr>
            <p:ph type="body" sz="quarter" idx="21"/>
          </p:nvPr>
        </p:nvSpPr>
        <p:spPr/>
        <p:txBody>
          <a:bodyPr/>
          <a:lstStyle/>
          <a:p>
            <a:endParaRPr lang="en-US"/>
          </a:p>
        </p:txBody>
      </p:sp>
      <p:sp>
        <p:nvSpPr>
          <p:cNvPr id="4" name="Text Placeholder 3">
            <a:extLst>
              <a:ext uri="{FF2B5EF4-FFF2-40B4-BE49-F238E27FC236}">
                <a16:creationId xmlns:a16="http://schemas.microsoft.com/office/drawing/2014/main" id="{7FF61F00-D43B-8F64-6C51-C5BEC6B0CEBA}"/>
              </a:ext>
            </a:extLst>
          </p:cNvPr>
          <p:cNvSpPr>
            <a:spLocks noGrp="1"/>
          </p:cNvSpPr>
          <p:nvPr>
            <p:ph type="body" idx="1"/>
          </p:nvPr>
        </p:nvSpPr>
        <p:spPr/>
        <p:txBody>
          <a:bodyPr/>
          <a:lstStyle/>
          <a:p>
            <a:endParaRPr lang="en-US"/>
          </a:p>
        </p:txBody>
      </p:sp>
      <p:pic>
        <p:nvPicPr>
          <p:cNvPr id="20" name="Picture 19">
            <a:extLst>
              <a:ext uri="{FF2B5EF4-FFF2-40B4-BE49-F238E27FC236}">
                <a16:creationId xmlns:a16="http://schemas.microsoft.com/office/drawing/2014/main" id="{AA722393-0E43-8B42-344A-D2EAC76C64E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7169" y="2110766"/>
            <a:ext cx="20327322" cy="11064506"/>
          </a:xfrm>
          <a:prstGeom prst="rect">
            <a:avLst/>
          </a:prstGeom>
        </p:spPr>
      </p:pic>
    </p:spTree>
    <p:extLst>
      <p:ext uri="{BB962C8B-B14F-4D97-AF65-F5344CB8AC3E}">
        <p14:creationId xmlns:p14="http://schemas.microsoft.com/office/powerpoint/2010/main" val="1262889456"/>
      </p:ext>
    </p:extLst>
  </p:cSld>
  <p:clrMapOvr>
    <a:masterClrMapping/>
  </p:clrMapOvr>
  <p:transition spd="med"/>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04288-2B9E-A1DD-AB11-A3D92CF05CF1}"/>
              </a:ext>
            </a:extLst>
          </p:cNvPr>
          <p:cNvSpPr>
            <a:spLocks noGrp="1"/>
          </p:cNvSpPr>
          <p:nvPr>
            <p:ph type="title"/>
          </p:nvPr>
        </p:nvSpPr>
        <p:spPr/>
        <p:txBody>
          <a:bodyPr lIns="50800" tIns="50800" rIns="50800" bIns="50800" anchor="t">
            <a:normAutofit/>
          </a:bodyPr>
          <a:lstStyle/>
          <a:p>
            <a:r>
              <a:rPr lang="en-US"/>
              <a:t>ML Approach</a:t>
            </a:r>
          </a:p>
        </p:txBody>
      </p:sp>
      <p:sp>
        <p:nvSpPr>
          <p:cNvPr id="3" name="Content Placeholder 2">
            <a:extLst>
              <a:ext uri="{FF2B5EF4-FFF2-40B4-BE49-F238E27FC236}">
                <a16:creationId xmlns:a16="http://schemas.microsoft.com/office/drawing/2014/main" id="{9BA1D007-0B7F-BD0E-F81B-BD05A37CC782}"/>
              </a:ext>
            </a:extLst>
          </p:cNvPr>
          <p:cNvSpPr>
            <a:spLocks noGrp="1"/>
          </p:cNvSpPr>
          <p:nvPr>
            <p:ph idx="1"/>
          </p:nvPr>
        </p:nvSpPr>
        <p:spPr>
          <a:xfrm>
            <a:off x="1206500" y="2907384"/>
            <a:ext cx="21169184" cy="8256012"/>
          </a:xfrm>
        </p:spPr>
        <p:txBody>
          <a:bodyPr lIns="50800" tIns="50800" rIns="50800" bIns="50800" anchor="t">
            <a:normAutofit/>
          </a:bodyPr>
          <a:lstStyle/>
          <a:p>
            <a:pPr>
              <a:buFont typeface="Courier New,monospace"/>
              <a:buChar char="•"/>
            </a:pPr>
            <a:r>
              <a:rPr lang="en-US" dirty="0">
                <a:ea typeface="+mn-lt"/>
                <a:cs typeface="+mn-lt"/>
              </a:rPr>
              <a:t>Boosting</a:t>
            </a:r>
            <a:endParaRPr lang="en-US" dirty="0"/>
          </a:p>
          <a:p>
            <a:pPr lvl="1">
              <a:buFont typeface="Courier New"/>
              <a:buChar char="o"/>
            </a:pPr>
            <a:r>
              <a:rPr lang="en-US" dirty="0">
                <a:ea typeface="+mn-lt"/>
                <a:cs typeface="+mn-lt"/>
              </a:rPr>
              <a:t>Dichotomized sensor readings to above and below mean absolute value</a:t>
            </a:r>
          </a:p>
          <a:p>
            <a:pPr lvl="1">
              <a:buFont typeface="Courier New"/>
              <a:buChar char="o"/>
            </a:pPr>
            <a:r>
              <a:rPr lang="en-US" dirty="0">
                <a:ea typeface="+mn-lt"/>
                <a:cs typeface="+mn-lt"/>
              </a:rPr>
              <a:t>Used target permeability, aspect ratio, and UUV speed as predictors</a:t>
            </a:r>
          </a:p>
          <a:p>
            <a:pPr lvl="1">
              <a:buFont typeface="Courier New"/>
              <a:buChar char="o"/>
            </a:pPr>
            <a:r>
              <a:rPr lang="en-US" dirty="0">
                <a:ea typeface="+mn-lt"/>
                <a:cs typeface="+mn-lt"/>
              </a:rPr>
              <a:t>Used grid-search to find best values for tree number and maximum depth </a:t>
            </a:r>
          </a:p>
          <a:p>
            <a:pPr lvl="1">
              <a:buFont typeface="Courier New"/>
              <a:buChar char="o"/>
            </a:pPr>
            <a:endParaRPr lang="en-US" dirty="0">
              <a:ea typeface="+mn-lt"/>
              <a:cs typeface="+mn-lt"/>
            </a:endParaRPr>
          </a:p>
          <a:p>
            <a:pPr lvl="1">
              <a:buFont typeface="Courier New"/>
              <a:buChar char="o"/>
            </a:pPr>
            <a:endParaRPr lang="en-US" dirty="0">
              <a:ea typeface="+mn-lt"/>
              <a:cs typeface="+mn-lt"/>
            </a:endParaRPr>
          </a:p>
          <a:p>
            <a:pPr lvl="1">
              <a:buFont typeface="Courier New"/>
              <a:buChar char="o"/>
            </a:pPr>
            <a:endParaRPr lang="en-US" dirty="0">
              <a:ea typeface="+mn-lt"/>
              <a:cs typeface="+mn-lt"/>
            </a:endParaRPr>
          </a:p>
        </p:txBody>
      </p:sp>
    </p:spTree>
    <p:extLst>
      <p:ext uri="{BB962C8B-B14F-4D97-AF65-F5344CB8AC3E}">
        <p14:creationId xmlns:p14="http://schemas.microsoft.com/office/powerpoint/2010/main" val="121575632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5511E-4E68-C19A-71FC-8E8BDC78F4C6}"/>
              </a:ext>
            </a:extLst>
          </p:cNvPr>
          <p:cNvSpPr>
            <a:spLocks noGrp="1"/>
          </p:cNvSpPr>
          <p:nvPr>
            <p:ph type="title"/>
          </p:nvPr>
        </p:nvSpPr>
        <p:spPr/>
        <p:txBody>
          <a:bodyPr/>
          <a:lstStyle/>
          <a:p>
            <a:r>
              <a:rPr lang="en-US"/>
              <a:t>ML Approach</a:t>
            </a:r>
          </a:p>
        </p:txBody>
      </p:sp>
      <p:sp>
        <p:nvSpPr>
          <p:cNvPr id="3" name="Content Placeholder 2">
            <a:extLst>
              <a:ext uri="{FF2B5EF4-FFF2-40B4-BE49-F238E27FC236}">
                <a16:creationId xmlns:a16="http://schemas.microsoft.com/office/drawing/2014/main" id="{50D5EB11-15AF-CC7D-13FB-5E4A1BD446CB}"/>
              </a:ext>
            </a:extLst>
          </p:cNvPr>
          <p:cNvSpPr>
            <a:spLocks noGrp="1"/>
          </p:cNvSpPr>
          <p:nvPr>
            <p:ph idx="1"/>
          </p:nvPr>
        </p:nvSpPr>
        <p:spPr>
          <a:xfrm>
            <a:off x="922020" y="2729994"/>
            <a:ext cx="21971000" cy="8256012"/>
          </a:xfrm>
        </p:spPr>
        <p:txBody>
          <a:bodyPr lIns="50800" tIns="50800" rIns="50800" bIns="50800" anchor="t">
            <a:normAutofit/>
          </a:bodyPr>
          <a:lstStyle/>
          <a:p>
            <a:r>
              <a:rPr lang="en-US"/>
              <a:t>DNN</a:t>
            </a:r>
          </a:p>
          <a:p>
            <a:pPr lvl="1">
              <a:buFont typeface="Courier New"/>
              <a:buChar char="o"/>
            </a:pPr>
            <a:r>
              <a:rPr lang="en-US"/>
              <a:t>Trained on the simulated vector components of the B field.</a:t>
            </a:r>
          </a:p>
          <a:p>
            <a:pPr lvl="2">
              <a:buFont typeface="Wingdings"/>
              <a:buChar char="§"/>
            </a:pPr>
            <a:r>
              <a:rPr lang="en-US"/>
              <a:t>Training data was simulated from a modeled 12-inch </a:t>
            </a:r>
            <a:r>
              <a:rPr lang="en-US" err="1"/>
              <a:t>isopipe</a:t>
            </a:r>
            <a:r>
              <a:rPr lang="en-US"/>
              <a:t> (100 permeability)</a:t>
            </a:r>
          </a:p>
          <a:p>
            <a:pPr lvl="2">
              <a:buFont typeface="Wingdings"/>
              <a:buChar char="§"/>
            </a:pPr>
            <a:r>
              <a:rPr lang="en-US"/>
              <a:t>Testing data was simulated from a modeled 24-inch </a:t>
            </a:r>
            <a:r>
              <a:rPr lang="en-US" err="1"/>
              <a:t>isopipe</a:t>
            </a:r>
            <a:r>
              <a:rPr lang="en-US"/>
              <a:t> (100 permeability)</a:t>
            </a:r>
          </a:p>
          <a:p>
            <a:pPr lvl="2">
              <a:buFont typeface="Wingdings"/>
              <a:buChar char="§"/>
            </a:pPr>
            <a:r>
              <a:rPr lang="en-US"/>
              <a:t>Used to predict the total field (magnetic flux density norm) measurements that a sensor would see in the field</a:t>
            </a:r>
          </a:p>
          <a:p>
            <a:pPr lvl="1">
              <a:buFont typeface="Courier New"/>
              <a:buChar char="o"/>
            </a:pPr>
            <a:endParaRPr lang="en-US"/>
          </a:p>
        </p:txBody>
      </p:sp>
    </p:spTree>
    <p:extLst>
      <p:ext uri="{BB962C8B-B14F-4D97-AF65-F5344CB8AC3E}">
        <p14:creationId xmlns:p14="http://schemas.microsoft.com/office/powerpoint/2010/main" val="60642387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D5511E-4E68-C19A-71FC-8E8BDC78F4C6}"/>
              </a:ext>
            </a:extLst>
          </p:cNvPr>
          <p:cNvSpPr>
            <a:spLocks noGrp="1"/>
          </p:cNvSpPr>
          <p:nvPr>
            <p:ph type="title"/>
          </p:nvPr>
        </p:nvSpPr>
        <p:spPr/>
        <p:txBody>
          <a:bodyPr/>
          <a:lstStyle/>
          <a:p>
            <a:r>
              <a:rPr lang="en-US"/>
              <a:t>ML Approach</a:t>
            </a:r>
          </a:p>
        </p:txBody>
      </p:sp>
      <p:sp>
        <p:nvSpPr>
          <p:cNvPr id="3" name="Content Placeholder 2">
            <a:extLst>
              <a:ext uri="{FF2B5EF4-FFF2-40B4-BE49-F238E27FC236}">
                <a16:creationId xmlns:a16="http://schemas.microsoft.com/office/drawing/2014/main" id="{50D5EB11-15AF-CC7D-13FB-5E4A1BD446CB}"/>
              </a:ext>
            </a:extLst>
          </p:cNvPr>
          <p:cNvSpPr>
            <a:spLocks noGrp="1"/>
          </p:cNvSpPr>
          <p:nvPr>
            <p:ph idx="1"/>
          </p:nvPr>
        </p:nvSpPr>
        <p:spPr>
          <a:xfrm>
            <a:off x="1206500" y="3395064"/>
            <a:ext cx="21971000" cy="8256012"/>
          </a:xfrm>
        </p:spPr>
        <p:txBody>
          <a:bodyPr lIns="50800" tIns="50800" rIns="50800" bIns="50800" anchor="t">
            <a:normAutofit/>
          </a:bodyPr>
          <a:lstStyle/>
          <a:p>
            <a:r>
              <a:rPr lang="en-US" dirty="0"/>
              <a:t>Long Short-Term Memory (LSTM)</a:t>
            </a:r>
          </a:p>
          <a:p>
            <a:pPr lvl="1">
              <a:buFont typeface="Courier New"/>
              <a:buChar char="o"/>
            </a:pPr>
            <a:r>
              <a:rPr lang="en-US" dirty="0"/>
              <a:t>Trained on the simulated vector components of the B field.</a:t>
            </a:r>
          </a:p>
          <a:p>
            <a:pPr lvl="1">
              <a:buFont typeface="Courier New"/>
              <a:buChar char="o"/>
            </a:pPr>
            <a:r>
              <a:rPr lang="en-US" dirty="0"/>
              <a:t>Ran model for total-, x-, y-, and z-fields</a:t>
            </a:r>
          </a:p>
          <a:p>
            <a:pPr lvl="1">
              <a:buFont typeface="Courier New"/>
              <a:buChar char="o"/>
            </a:pPr>
            <a:r>
              <a:rPr lang="en-US" dirty="0"/>
              <a:t>Used a sequence of 10 past data points to predict current point</a:t>
            </a:r>
          </a:p>
          <a:p>
            <a:pPr lvl="1">
              <a:buFont typeface="Courier New"/>
              <a:buChar char="o"/>
            </a:pPr>
            <a:r>
              <a:rPr lang="en-US" dirty="0"/>
              <a:t>Iterated over entire data set</a:t>
            </a:r>
          </a:p>
          <a:p>
            <a:pPr lvl="1">
              <a:buFont typeface="Courier New"/>
              <a:buChar char="o"/>
            </a:pPr>
            <a:endParaRPr lang="en-US" dirty="0"/>
          </a:p>
        </p:txBody>
      </p:sp>
    </p:spTree>
    <p:extLst>
      <p:ext uri="{BB962C8B-B14F-4D97-AF65-F5344CB8AC3E}">
        <p14:creationId xmlns:p14="http://schemas.microsoft.com/office/powerpoint/2010/main" val="132398079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04288-2B9E-A1DD-AB11-A3D92CF05CF1}"/>
              </a:ext>
            </a:extLst>
          </p:cNvPr>
          <p:cNvSpPr>
            <a:spLocks noGrp="1"/>
          </p:cNvSpPr>
          <p:nvPr>
            <p:ph type="title"/>
          </p:nvPr>
        </p:nvSpPr>
        <p:spPr/>
        <p:txBody>
          <a:bodyPr lIns="50800" tIns="50800" rIns="50800" bIns="50800" anchor="t">
            <a:normAutofit/>
          </a:bodyPr>
          <a:lstStyle/>
          <a:p>
            <a:r>
              <a:rPr lang="en-US"/>
              <a:t>ML Results</a:t>
            </a:r>
          </a:p>
        </p:txBody>
      </p:sp>
      <p:sp>
        <p:nvSpPr>
          <p:cNvPr id="3" name="Content Placeholder 2">
            <a:extLst>
              <a:ext uri="{FF2B5EF4-FFF2-40B4-BE49-F238E27FC236}">
                <a16:creationId xmlns:a16="http://schemas.microsoft.com/office/drawing/2014/main" id="{9BA1D007-0B7F-BD0E-F81B-BD05A37CC782}"/>
              </a:ext>
            </a:extLst>
          </p:cNvPr>
          <p:cNvSpPr>
            <a:spLocks noGrp="1"/>
          </p:cNvSpPr>
          <p:nvPr>
            <p:ph idx="1"/>
          </p:nvPr>
        </p:nvSpPr>
        <p:spPr>
          <a:xfrm>
            <a:off x="1206500" y="3423543"/>
            <a:ext cx="9888220" cy="8256012"/>
          </a:xfrm>
        </p:spPr>
        <p:txBody>
          <a:bodyPr lIns="50800" tIns="50800" rIns="50800" bIns="50800" anchor="t">
            <a:normAutofit/>
          </a:bodyPr>
          <a:lstStyle/>
          <a:p>
            <a:pPr>
              <a:buFont typeface="Courier New,monospace"/>
              <a:buChar char="•"/>
            </a:pPr>
            <a:r>
              <a:rPr lang="en-US" dirty="0">
                <a:ea typeface="+mn-lt"/>
                <a:cs typeface="+mn-lt"/>
              </a:rPr>
              <a:t>Regression</a:t>
            </a:r>
          </a:p>
          <a:p>
            <a:pPr lvl="1">
              <a:buFont typeface="Courier New"/>
              <a:buChar char="o"/>
            </a:pPr>
            <a:r>
              <a:rPr lang="en-US" dirty="0">
                <a:ea typeface="+mn-lt"/>
                <a:cs typeface="+mn-lt"/>
              </a:rPr>
              <a:t>Best fit (top figure)</a:t>
            </a:r>
          </a:p>
          <a:p>
            <a:pPr lvl="1">
              <a:buFont typeface="Courier New"/>
              <a:buChar char="o"/>
            </a:pPr>
            <a:r>
              <a:rPr lang="en-US" dirty="0"/>
              <a:t>R-squared 0.98 </a:t>
            </a:r>
            <a:endParaRPr lang="en-US" dirty="0">
              <a:ea typeface="+mn-lt"/>
              <a:cs typeface="+mn-lt"/>
            </a:endParaRPr>
          </a:p>
          <a:p>
            <a:pPr>
              <a:buFont typeface="Courier New,monospace"/>
              <a:buChar char="•"/>
            </a:pPr>
            <a:r>
              <a:rPr lang="en-US" dirty="0">
                <a:ea typeface="+mn-lt"/>
                <a:cs typeface="+mn-lt"/>
              </a:rPr>
              <a:t>DNN</a:t>
            </a:r>
            <a:endParaRPr lang="en-US" dirty="0"/>
          </a:p>
          <a:p>
            <a:pPr lvl="1">
              <a:buFont typeface="Courier New"/>
              <a:buChar char="o"/>
            </a:pPr>
            <a:r>
              <a:rPr lang="en-US" dirty="0">
                <a:ea typeface="+mn-lt"/>
                <a:cs typeface="+mn-lt"/>
              </a:rPr>
              <a:t>Good fit, may need to increase data size (bottom figure)</a:t>
            </a:r>
          </a:p>
          <a:p>
            <a:pPr lvl="1">
              <a:buFont typeface="Courier New"/>
              <a:buChar char="o"/>
            </a:pPr>
            <a:endParaRPr lang="en-US" dirty="0">
              <a:ea typeface="+mn-lt"/>
              <a:cs typeface="+mn-lt"/>
            </a:endParaRPr>
          </a:p>
          <a:p>
            <a:pPr lvl="1">
              <a:buFont typeface="Courier New"/>
              <a:buChar char="o"/>
            </a:pPr>
            <a:endParaRPr lang="en-US" dirty="0">
              <a:ea typeface="+mn-lt"/>
              <a:cs typeface="+mn-lt"/>
            </a:endParaRPr>
          </a:p>
          <a:p>
            <a:pPr lvl="1">
              <a:buFont typeface="Courier New"/>
              <a:buChar char="o"/>
            </a:pPr>
            <a:endParaRPr lang="en-US" dirty="0">
              <a:ea typeface="+mn-lt"/>
              <a:cs typeface="+mn-lt"/>
            </a:endParaRPr>
          </a:p>
        </p:txBody>
      </p:sp>
      <p:pic>
        <p:nvPicPr>
          <p:cNvPr id="5" name="Picture 4">
            <a:extLst>
              <a:ext uri="{FF2B5EF4-FFF2-40B4-BE49-F238E27FC236}">
                <a16:creationId xmlns:a16="http://schemas.microsoft.com/office/drawing/2014/main" id="{5A1EF329-34B4-141D-7B8A-72B803699529}"/>
              </a:ext>
            </a:extLst>
          </p:cNvPr>
          <p:cNvPicPr>
            <a:picLocks noChangeAspect="1"/>
          </p:cNvPicPr>
          <p:nvPr/>
        </p:nvPicPr>
        <p:blipFill>
          <a:blip r:embed="rId2"/>
          <a:stretch>
            <a:fillRect/>
          </a:stretch>
        </p:blipFill>
        <p:spPr>
          <a:xfrm>
            <a:off x="12029440" y="6373753"/>
            <a:ext cx="11450321" cy="7213984"/>
          </a:xfrm>
          <a:prstGeom prst="rect">
            <a:avLst/>
          </a:prstGeom>
        </p:spPr>
      </p:pic>
      <p:pic>
        <p:nvPicPr>
          <p:cNvPr id="6" name="Picture 5">
            <a:extLst>
              <a:ext uri="{FF2B5EF4-FFF2-40B4-BE49-F238E27FC236}">
                <a16:creationId xmlns:a16="http://schemas.microsoft.com/office/drawing/2014/main" id="{F1C46920-C0BB-BE2B-BC78-D9DF7875942B}"/>
              </a:ext>
            </a:extLst>
          </p:cNvPr>
          <p:cNvPicPr>
            <a:picLocks noChangeAspect="1"/>
          </p:cNvPicPr>
          <p:nvPr/>
        </p:nvPicPr>
        <p:blipFill>
          <a:blip r:embed="rId3"/>
          <a:stretch>
            <a:fillRect/>
          </a:stretch>
        </p:blipFill>
        <p:spPr>
          <a:xfrm>
            <a:off x="12029440" y="65405"/>
            <a:ext cx="11450320" cy="7198237"/>
          </a:xfrm>
          <a:prstGeom prst="rect">
            <a:avLst/>
          </a:prstGeom>
        </p:spPr>
      </p:pic>
    </p:spTree>
    <p:extLst>
      <p:ext uri="{BB962C8B-B14F-4D97-AF65-F5344CB8AC3E}">
        <p14:creationId xmlns:p14="http://schemas.microsoft.com/office/powerpoint/2010/main" val="355230030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04288-2B9E-A1DD-AB11-A3D92CF05CF1}"/>
              </a:ext>
            </a:extLst>
          </p:cNvPr>
          <p:cNvSpPr>
            <a:spLocks noGrp="1"/>
          </p:cNvSpPr>
          <p:nvPr>
            <p:ph type="title"/>
          </p:nvPr>
        </p:nvSpPr>
        <p:spPr/>
        <p:txBody>
          <a:bodyPr lIns="50800" tIns="50800" rIns="50800" bIns="50800" anchor="t">
            <a:normAutofit/>
          </a:bodyPr>
          <a:lstStyle/>
          <a:p>
            <a:r>
              <a:rPr lang="en-US"/>
              <a:t>ML Results</a:t>
            </a:r>
          </a:p>
        </p:txBody>
      </p:sp>
      <p:sp>
        <p:nvSpPr>
          <p:cNvPr id="3" name="Content Placeholder 2">
            <a:extLst>
              <a:ext uri="{FF2B5EF4-FFF2-40B4-BE49-F238E27FC236}">
                <a16:creationId xmlns:a16="http://schemas.microsoft.com/office/drawing/2014/main" id="{9BA1D007-0B7F-BD0E-F81B-BD05A37CC782}"/>
              </a:ext>
            </a:extLst>
          </p:cNvPr>
          <p:cNvSpPr>
            <a:spLocks noGrp="1"/>
          </p:cNvSpPr>
          <p:nvPr>
            <p:ph idx="1"/>
          </p:nvPr>
        </p:nvSpPr>
        <p:spPr>
          <a:xfrm>
            <a:off x="381953" y="2729994"/>
            <a:ext cx="7051039" cy="8256012"/>
          </a:xfrm>
        </p:spPr>
        <p:txBody>
          <a:bodyPr lIns="50800" tIns="50800" rIns="50800" bIns="50800" anchor="t">
            <a:normAutofit fontScale="92500" lnSpcReduction="20000"/>
          </a:bodyPr>
          <a:lstStyle/>
          <a:p>
            <a:pPr>
              <a:buFont typeface="Courier New,monospace"/>
              <a:buChar char="•"/>
            </a:pPr>
            <a:r>
              <a:rPr lang="en-US" dirty="0">
                <a:ea typeface="+mn-lt"/>
                <a:cs typeface="+mn-lt"/>
              </a:rPr>
              <a:t>LSTM</a:t>
            </a:r>
          </a:p>
          <a:p>
            <a:pPr lvl="1">
              <a:buFont typeface="Courier New"/>
              <a:buChar char="o"/>
            </a:pPr>
            <a:r>
              <a:rPr lang="en-US" dirty="0">
                <a:ea typeface="+mn-lt"/>
                <a:cs typeface="+mn-lt"/>
              </a:rPr>
              <a:t>Good fit (figure to the right)</a:t>
            </a:r>
          </a:p>
          <a:p>
            <a:pPr>
              <a:buFont typeface="Courier New,monospace"/>
              <a:buChar char="•"/>
            </a:pPr>
            <a:r>
              <a:rPr lang="en-US" dirty="0">
                <a:ea typeface="+mn-lt"/>
                <a:cs typeface="+mn-lt"/>
              </a:rPr>
              <a:t>Boosting feature importance (%)</a:t>
            </a:r>
            <a:endParaRPr lang="en-US" dirty="0"/>
          </a:p>
          <a:p>
            <a:pPr lvl="1">
              <a:buFont typeface="Courier New"/>
              <a:buChar char="o"/>
            </a:pPr>
            <a:r>
              <a:rPr lang="en-US" dirty="0">
                <a:ea typeface="+mn-lt"/>
                <a:cs typeface="+mn-lt"/>
              </a:rPr>
              <a:t>Target permeability (0.44)</a:t>
            </a:r>
          </a:p>
          <a:p>
            <a:pPr lvl="1">
              <a:buFont typeface="Courier New"/>
              <a:buChar char="o"/>
            </a:pPr>
            <a:r>
              <a:rPr lang="en-US" dirty="0">
                <a:ea typeface="+mn-lt"/>
                <a:cs typeface="+mn-lt"/>
              </a:rPr>
              <a:t>Target aspect ratio (0.30)</a:t>
            </a:r>
          </a:p>
          <a:p>
            <a:pPr lvl="1">
              <a:buFont typeface="Courier New"/>
              <a:buChar char="o"/>
            </a:pPr>
            <a:r>
              <a:rPr lang="en-US" dirty="0">
                <a:ea typeface="+mn-lt"/>
                <a:cs typeface="+mn-lt"/>
              </a:rPr>
              <a:t>UUV speed (0.26)</a:t>
            </a:r>
          </a:p>
          <a:p>
            <a:pPr lvl="1">
              <a:buFont typeface="Courier New"/>
              <a:buChar char="o"/>
            </a:pPr>
            <a:endParaRPr lang="en-US" dirty="0">
              <a:ea typeface="+mn-lt"/>
              <a:cs typeface="+mn-lt"/>
            </a:endParaRPr>
          </a:p>
          <a:p>
            <a:pPr lvl="1">
              <a:buFont typeface="Courier New"/>
              <a:buChar char="o"/>
            </a:pPr>
            <a:endParaRPr lang="en-US" dirty="0">
              <a:ea typeface="+mn-lt"/>
              <a:cs typeface="+mn-lt"/>
            </a:endParaRPr>
          </a:p>
          <a:p>
            <a:pPr lvl="1">
              <a:buFont typeface="Courier New"/>
              <a:buChar char="o"/>
            </a:pPr>
            <a:endParaRPr lang="en-US" dirty="0">
              <a:ea typeface="+mn-lt"/>
              <a:cs typeface="+mn-lt"/>
            </a:endParaRPr>
          </a:p>
        </p:txBody>
      </p:sp>
      <p:pic>
        <p:nvPicPr>
          <p:cNvPr id="7" name="Picture 6" descr="A group of graphs showing different data&#10;&#10;Description automatically generated">
            <a:extLst>
              <a:ext uri="{FF2B5EF4-FFF2-40B4-BE49-F238E27FC236}">
                <a16:creationId xmlns:a16="http://schemas.microsoft.com/office/drawing/2014/main" id="{EA86D6F1-0504-CE50-F3E8-B25DBD9956CD}"/>
              </a:ext>
            </a:extLst>
          </p:cNvPr>
          <p:cNvPicPr>
            <a:picLocks noChangeAspect="1"/>
          </p:cNvPicPr>
          <p:nvPr/>
        </p:nvPicPr>
        <p:blipFill>
          <a:blip r:embed="rId2"/>
          <a:stretch>
            <a:fillRect/>
          </a:stretch>
        </p:blipFill>
        <p:spPr>
          <a:xfrm>
            <a:off x="7233920" y="2385663"/>
            <a:ext cx="16768127" cy="8648426"/>
          </a:xfrm>
          <a:prstGeom prst="rect">
            <a:avLst/>
          </a:prstGeom>
        </p:spPr>
      </p:pic>
    </p:spTree>
    <p:extLst>
      <p:ext uri="{BB962C8B-B14F-4D97-AF65-F5344CB8AC3E}">
        <p14:creationId xmlns:p14="http://schemas.microsoft.com/office/powerpoint/2010/main" val="325349088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204288-2B9E-A1DD-AB11-A3D92CF05CF1}"/>
              </a:ext>
            </a:extLst>
          </p:cNvPr>
          <p:cNvSpPr>
            <a:spLocks noGrp="1"/>
          </p:cNvSpPr>
          <p:nvPr>
            <p:ph type="title"/>
          </p:nvPr>
        </p:nvSpPr>
        <p:spPr/>
        <p:txBody>
          <a:bodyPr lIns="50800" tIns="50800" rIns="50800" bIns="50800" anchor="t">
            <a:normAutofit/>
          </a:bodyPr>
          <a:lstStyle/>
          <a:p>
            <a:r>
              <a:rPr lang="en-US" dirty="0"/>
              <a:t>Conclusions &amp; Way Ahead</a:t>
            </a:r>
          </a:p>
        </p:txBody>
      </p:sp>
      <p:sp>
        <p:nvSpPr>
          <p:cNvPr id="3" name="Content Placeholder 2">
            <a:extLst>
              <a:ext uri="{FF2B5EF4-FFF2-40B4-BE49-F238E27FC236}">
                <a16:creationId xmlns:a16="http://schemas.microsoft.com/office/drawing/2014/main" id="{9BA1D007-0B7F-BD0E-F81B-BD05A37CC782}"/>
              </a:ext>
            </a:extLst>
          </p:cNvPr>
          <p:cNvSpPr>
            <a:spLocks noGrp="1"/>
          </p:cNvSpPr>
          <p:nvPr>
            <p:ph idx="1"/>
          </p:nvPr>
        </p:nvSpPr>
        <p:spPr>
          <a:xfrm>
            <a:off x="731520" y="2385663"/>
            <a:ext cx="22283420" cy="9700356"/>
          </a:xfrm>
        </p:spPr>
        <p:txBody>
          <a:bodyPr lIns="50800" tIns="50800" rIns="50800" bIns="50800" anchor="t">
            <a:normAutofit/>
          </a:bodyPr>
          <a:lstStyle/>
          <a:p>
            <a:pPr>
              <a:buFont typeface="Courier New,monospace"/>
              <a:buChar char="•"/>
            </a:pPr>
            <a:r>
              <a:rPr lang="en-US" dirty="0">
                <a:ea typeface="+mn-lt"/>
                <a:cs typeface="+mn-lt"/>
              </a:rPr>
              <a:t>Simulations in data-scarce situations are essential</a:t>
            </a:r>
          </a:p>
          <a:p>
            <a:pPr>
              <a:buFont typeface="Courier New,monospace"/>
              <a:buChar char="•"/>
            </a:pPr>
            <a:r>
              <a:rPr lang="en-US" dirty="0">
                <a:ea typeface="+mn-lt"/>
                <a:cs typeface="+mn-lt"/>
              </a:rPr>
              <a:t>Relatively simple ML models are able to reproduce simple target signatures for a variety of magnetic properties and geometries </a:t>
            </a:r>
          </a:p>
          <a:p>
            <a:pPr>
              <a:buFont typeface="Courier New,monospace"/>
              <a:buChar char="•"/>
            </a:pPr>
            <a:r>
              <a:rPr lang="en-US" dirty="0">
                <a:ea typeface="+mn-lt"/>
                <a:cs typeface="+mn-lt"/>
              </a:rPr>
              <a:t>Once a base model is validated is straightforward to generate more data for certain ML approaches</a:t>
            </a:r>
          </a:p>
          <a:p>
            <a:r>
              <a:rPr lang="en-US" dirty="0">
                <a:ea typeface="+mn-lt"/>
                <a:cs typeface="+mn-lt"/>
              </a:rPr>
              <a:t>Next steps:</a:t>
            </a:r>
          </a:p>
          <a:p>
            <a:pPr lvl="2"/>
            <a:r>
              <a:rPr lang="en-US" dirty="0">
                <a:ea typeface="+mn-lt"/>
                <a:cs typeface="+mn-lt"/>
              </a:rPr>
              <a:t>Add Acoustics/Gravity Physics</a:t>
            </a:r>
          </a:p>
          <a:p>
            <a:pPr lvl="2"/>
            <a:r>
              <a:rPr lang="en-US" dirty="0">
                <a:ea typeface="+mn-lt"/>
                <a:cs typeface="+mn-lt"/>
              </a:rPr>
              <a:t>Deploy Apps internally for ML training using COMSOL Server</a:t>
            </a:r>
          </a:p>
          <a:p>
            <a:pPr lvl="2"/>
            <a:r>
              <a:rPr lang="en-US" dirty="0">
                <a:ea typeface="+mn-lt"/>
                <a:cs typeface="+mn-lt"/>
              </a:rPr>
              <a:t>Perform Uncertainty Quantification/Optimization</a:t>
            </a:r>
          </a:p>
          <a:p>
            <a:pPr lvl="1">
              <a:buFont typeface="Courier New"/>
              <a:buChar char="o"/>
            </a:pPr>
            <a:endParaRPr lang="en-US" dirty="0">
              <a:ea typeface="+mn-lt"/>
              <a:cs typeface="+mn-lt"/>
            </a:endParaRPr>
          </a:p>
          <a:p>
            <a:pPr lvl="1">
              <a:buFont typeface="Courier New"/>
              <a:buChar char="o"/>
            </a:pPr>
            <a:endParaRPr lang="en-US" dirty="0">
              <a:ea typeface="+mn-lt"/>
              <a:cs typeface="+mn-lt"/>
            </a:endParaRPr>
          </a:p>
          <a:p>
            <a:pPr lvl="1">
              <a:buFont typeface="Courier New"/>
              <a:buChar char="o"/>
            </a:pPr>
            <a:endParaRPr lang="en-US" dirty="0">
              <a:ea typeface="+mn-lt"/>
              <a:cs typeface="+mn-lt"/>
            </a:endParaRPr>
          </a:p>
        </p:txBody>
      </p:sp>
    </p:spTree>
    <p:extLst>
      <p:ext uri="{BB962C8B-B14F-4D97-AF65-F5344CB8AC3E}">
        <p14:creationId xmlns:p14="http://schemas.microsoft.com/office/powerpoint/2010/main" val="352449565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4ACCE-9D63-20D1-81F8-CCFE35D54149}"/>
              </a:ext>
            </a:extLst>
          </p:cNvPr>
          <p:cNvSpPr>
            <a:spLocks noGrp="1"/>
          </p:cNvSpPr>
          <p:nvPr>
            <p:ph type="title"/>
          </p:nvPr>
        </p:nvSpPr>
        <p:spPr/>
        <p:txBody>
          <a:bodyPr/>
          <a:lstStyle/>
          <a:p>
            <a:r>
              <a:rPr lang="en-US"/>
              <a:t>Simple COMSOL APP</a:t>
            </a:r>
          </a:p>
        </p:txBody>
      </p:sp>
      <p:pic>
        <p:nvPicPr>
          <p:cNvPr id="6" name="Content Placeholder 5">
            <a:extLst>
              <a:ext uri="{FF2B5EF4-FFF2-40B4-BE49-F238E27FC236}">
                <a16:creationId xmlns:a16="http://schemas.microsoft.com/office/drawing/2014/main" id="{F18D9D63-7558-7659-2C5D-8D3D2E88297E}"/>
              </a:ext>
            </a:extLst>
          </p:cNvPr>
          <p:cNvPicPr>
            <a:picLocks noGrp="1" noChangeAspect="1"/>
          </p:cNvPicPr>
          <p:nvPr>
            <p:ph idx="1"/>
          </p:nvPr>
        </p:nvPicPr>
        <p:blipFill>
          <a:blip r:embed="rId2"/>
          <a:srcRect b="7115"/>
          <a:stretch/>
        </p:blipFill>
        <p:spPr>
          <a:xfrm>
            <a:off x="2245974" y="2385663"/>
            <a:ext cx="18453898" cy="9641841"/>
          </a:xfrm>
        </p:spPr>
      </p:pic>
    </p:spTree>
    <p:extLst>
      <p:ext uri="{BB962C8B-B14F-4D97-AF65-F5344CB8AC3E}">
        <p14:creationId xmlns:p14="http://schemas.microsoft.com/office/powerpoint/2010/main" val="31686872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1543C5-3D83-3D00-C667-DA4327E71C67}"/>
              </a:ext>
            </a:extLst>
          </p:cNvPr>
          <p:cNvSpPr txBox="1">
            <a:spLocks/>
          </p:cNvSpPr>
          <p:nvPr/>
        </p:nvSpPr>
        <p:spPr>
          <a:xfrm>
            <a:off x="1206500" y="952502"/>
            <a:ext cx="21971000" cy="1433163"/>
          </a:xfrm>
          <a:prstGeom prst="rect">
            <a:avLst/>
          </a:prstGeom>
        </p:spPr>
        <p:txBody>
          <a:bodyPr/>
          <a:lstStyle>
            <a:lvl1pPr marL="0" marR="0" indent="0" algn="l" defTabSz="2438278" rtl="0" latinLnBrk="0">
              <a:lnSpc>
                <a:spcPct val="80000"/>
              </a:lnSpc>
              <a:spcBef>
                <a:spcPts val="0"/>
              </a:spcBef>
              <a:spcAft>
                <a:spcPts val="0"/>
              </a:spcAft>
              <a:buClrTx/>
              <a:buSzTx/>
              <a:buFontTx/>
              <a:buNone/>
              <a:tabLst/>
              <a:defRPr sz="8500" b="1" i="0" u="none" strike="noStrike" cap="none" spc="-169" baseline="0">
                <a:solidFill>
                  <a:srgbClr val="FFCF1C"/>
                </a:solidFill>
                <a:uFillTx/>
                <a:latin typeface="+mn-lt"/>
                <a:ea typeface="+mn-ea"/>
                <a:cs typeface="+mn-cs"/>
                <a:sym typeface="Arial"/>
              </a:defRPr>
            </a:lvl1pPr>
            <a:lvl2pPr marL="0" marR="0" indent="457189" algn="l" defTabSz="2438278" rtl="0" latinLnBrk="0">
              <a:lnSpc>
                <a:spcPct val="80000"/>
              </a:lnSpc>
              <a:spcBef>
                <a:spcPts val="0"/>
              </a:spcBef>
              <a:spcAft>
                <a:spcPts val="0"/>
              </a:spcAft>
              <a:buClrTx/>
              <a:buSzTx/>
              <a:buFontTx/>
              <a:buNone/>
              <a:tabLst/>
              <a:defRPr sz="8500" b="1" i="0" u="none" strike="noStrike" cap="none" spc="-169" baseline="0">
                <a:solidFill>
                  <a:srgbClr val="FFCF1C"/>
                </a:solidFill>
                <a:uFillTx/>
                <a:latin typeface="+mn-lt"/>
                <a:ea typeface="+mn-ea"/>
                <a:cs typeface="+mn-cs"/>
                <a:sym typeface="Arial"/>
              </a:defRPr>
            </a:lvl2pPr>
            <a:lvl3pPr marL="0" marR="0" indent="914377" algn="l" defTabSz="2438278" rtl="0" latinLnBrk="0">
              <a:lnSpc>
                <a:spcPct val="80000"/>
              </a:lnSpc>
              <a:spcBef>
                <a:spcPts val="0"/>
              </a:spcBef>
              <a:spcAft>
                <a:spcPts val="0"/>
              </a:spcAft>
              <a:buClrTx/>
              <a:buSzTx/>
              <a:buFontTx/>
              <a:buNone/>
              <a:tabLst/>
              <a:defRPr sz="8500" b="1" i="0" u="none" strike="noStrike" cap="none" spc="-169" baseline="0">
                <a:solidFill>
                  <a:srgbClr val="FFCF1C"/>
                </a:solidFill>
                <a:uFillTx/>
                <a:latin typeface="+mn-lt"/>
                <a:ea typeface="+mn-ea"/>
                <a:cs typeface="+mn-cs"/>
                <a:sym typeface="Arial"/>
              </a:defRPr>
            </a:lvl3pPr>
            <a:lvl4pPr marL="0" marR="0" indent="1371566" algn="l" defTabSz="2438278" rtl="0" latinLnBrk="0">
              <a:lnSpc>
                <a:spcPct val="80000"/>
              </a:lnSpc>
              <a:spcBef>
                <a:spcPts val="0"/>
              </a:spcBef>
              <a:spcAft>
                <a:spcPts val="0"/>
              </a:spcAft>
              <a:buClrTx/>
              <a:buSzTx/>
              <a:buFontTx/>
              <a:buNone/>
              <a:tabLst/>
              <a:defRPr sz="8500" b="1" i="0" u="none" strike="noStrike" cap="none" spc="-169" baseline="0">
                <a:solidFill>
                  <a:srgbClr val="FFCF1C"/>
                </a:solidFill>
                <a:uFillTx/>
                <a:latin typeface="+mn-lt"/>
                <a:ea typeface="+mn-ea"/>
                <a:cs typeface="+mn-cs"/>
                <a:sym typeface="Arial"/>
              </a:defRPr>
            </a:lvl4pPr>
            <a:lvl5pPr marL="0" marR="0" indent="1828754" algn="l" defTabSz="2438278" rtl="0" latinLnBrk="0">
              <a:lnSpc>
                <a:spcPct val="80000"/>
              </a:lnSpc>
              <a:spcBef>
                <a:spcPts val="0"/>
              </a:spcBef>
              <a:spcAft>
                <a:spcPts val="0"/>
              </a:spcAft>
              <a:buClrTx/>
              <a:buSzTx/>
              <a:buFontTx/>
              <a:buNone/>
              <a:tabLst/>
              <a:defRPr sz="8500" b="1" i="0" u="none" strike="noStrike" cap="none" spc="-169" baseline="0">
                <a:solidFill>
                  <a:srgbClr val="FFCF1C"/>
                </a:solidFill>
                <a:uFillTx/>
                <a:latin typeface="+mn-lt"/>
                <a:ea typeface="+mn-ea"/>
                <a:cs typeface="+mn-cs"/>
                <a:sym typeface="Arial"/>
              </a:defRPr>
            </a:lvl5pPr>
            <a:lvl6pPr marL="0" marR="0" indent="2285943" algn="l" defTabSz="2438278" rtl="0" latinLnBrk="0">
              <a:lnSpc>
                <a:spcPct val="80000"/>
              </a:lnSpc>
              <a:spcBef>
                <a:spcPts val="0"/>
              </a:spcBef>
              <a:spcAft>
                <a:spcPts val="0"/>
              </a:spcAft>
              <a:buClrTx/>
              <a:buSzTx/>
              <a:buFontTx/>
              <a:buNone/>
              <a:tabLst/>
              <a:defRPr sz="8500" b="1" i="0" u="none" strike="noStrike" cap="none" spc="-169" baseline="0">
                <a:solidFill>
                  <a:srgbClr val="FFCF1C"/>
                </a:solidFill>
                <a:uFillTx/>
                <a:latin typeface="+mn-lt"/>
                <a:ea typeface="+mn-ea"/>
                <a:cs typeface="+mn-cs"/>
                <a:sym typeface="Arial"/>
              </a:defRPr>
            </a:lvl6pPr>
            <a:lvl7pPr marL="0" marR="0" indent="2743131" algn="l" defTabSz="2438278" rtl="0" latinLnBrk="0">
              <a:lnSpc>
                <a:spcPct val="80000"/>
              </a:lnSpc>
              <a:spcBef>
                <a:spcPts val="0"/>
              </a:spcBef>
              <a:spcAft>
                <a:spcPts val="0"/>
              </a:spcAft>
              <a:buClrTx/>
              <a:buSzTx/>
              <a:buFontTx/>
              <a:buNone/>
              <a:tabLst/>
              <a:defRPr sz="8500" b="1" i="0" u="none" strike="noStrike" cap="none" spc="-169" baseline="0">
                <a:solidFill>
                  <a:srgbClr val="FFCF1C"/>
                </a:solidFill>
                <a:uFillTx/>
                <a:latin typeface="+mn-lt"/>
                <a:ea typeface="+mn-ea"/>
                <a:cs typeface="+mn-cs"/>
                <a:sym typeface="Arial"/>
              </a:defRPr>
            </a:lvl7pPr>
            <a:lvl8pPr marL="0" marR="0" indent="3200320" algn="l" defTabSz="2438278" rtl="0" latinLnBrk="0">
              <a:lnSpc>
                <a:spcPct val="80000"/>
              </a:lnSpc>
              <a:spcBef>
                <a:spcPts val="0"/>
              </a:spcBef>
              <a:spcAft>
                <a:spcPts val="0"/>
              </a:spcAft>
              <a:buClrTx/>
              <a:buSzTx/>
              <a:buFontTx/>
              <a:buNone/>
              <a:tabLst/>
              <a:defRPr sz="8500" b="1" i="0" u="none" strike="noStrike" cap="none" spc="-169" baseline="0">
                <a:solidFill>
                  <a:srgbClr val="FFCF1C"/>
                </a:solidFill>
                <a:uFillTx/>
                <a:latin typeface="+mn-lt"/>
                <a:ea typeface="+mn-ea"/>
                <a:cs typeface="+mn-cs"/>
                <a:sym typeface="Arial"/>
              </a:defRPr>
            </a:lvl8pPr>
            <a:lvl9pPr marL="0" marR="0" indent="3657509" algn="l" defTabSz="2438278" rtl="0" latinLnBrk="0">
              <a:lnSpc>
                <a:spcPct val="80000"/>
              </a:lnSpc>
              <a:spcBef>
                <a:spcPts val="0"/>
              </a:spcBef>
              <a:spcAft>
                <a:spcPts val="0"/>
              </a:spcAft>
              <a:buClrTx/>
              <a:buSzTx/>
              <a:buFontTx/>
              <a:buNone/>
              <a:tabLst/>
              <a:defRPr sz="8500" b="1" i="0" u="none" strike="noStrike" cap="none" spc="-169" baseline="0">
                <a:solidFill>
                  <a:srgbClr val="FFCF1C"/>
                </a:solidFill>
                <a:uFillTx/>
                <a:latin typeface="+mn-lt"/>
                <a:ea typeface="+mn-ea"/>
                <a:cs typeface="+mn-cs"/>
                <a:sym typeface="Arial"/>
              </a:defRPr>
            </a:lvl9pPr>
          </a:lstStyle>
          <a:p>
            <a:pPr algn="ctr" hangingPunct="1"/>
            <a:r>
              <a:rPr lang="en-US"/>
              <a:t>Questions?</a:t>
            </a:r>
          </a:p>
        </p:txBody>
      </p:sp>
      <p:sp>
        <p:nvSpPr>
          <p:cNvPr id="3" name="Text Placeholder 3">
            <a:extLst>
              <a:ext uri="{FF2B5EF4-FFF2-40B4-BE49-F238E27FC236}">
                <a16:creationId xmlns:a16="http://schemas.microsoft.com/office/drawing/2014/main" id="{8002C0E9-9112-39BD-655E-9C288CD572B3}"/>
              </a:ext>
            </a:extLst>
          </p:cNvPr>
          <p:cNvSpPr txBox="1">
            <a:spLocks/>
          </p:cNvSpPr>
          <p:nvPr/>
        </p:nvSpPr>
        <p:spPr>
          <a:xfrm>
            <a:off x="0" y="11071352"/>
            <a:ext cx="24384000" cy="1433163"/>
          </a:xfrm>
          <a:prstGeom prst="rect">
            <a:avLst/>
          </a:prstGeom>
        </p:spPr>
        <p:txBody>
          <a:bodyPr/>
          <a:lstStyle>
            <a:lvl1pPr marL="609585"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1pPr>
            <a:lvl2pPr marL="1219170"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2pPr>
            <a:lvl3pPr marL="182875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3pPr>
            <a:lvl4pPr marL="243833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4pPr>
            <a:lvl5pPr marL="3047924"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5pPr>
            <a:lvl6pPr marL="3657509"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6pPr>
            <a:lvl7pPr marL="426709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7pPr>
            <a:lvl8pPr marL="4876678"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8pPr>
            <a:lvl9pPr marL="5486263" marR="0" indent="-609585" algn="l" defTabSz="2438278" rtl="0" latinLnBrk="0">
              <a:lnSpc>
                <a:spcPct val="90000"/>
              </a:lnSpc>
              <a:spcBef>
                <a:spcPts val="4500"/>
              </a:spcBef>
              <a:spcAft>
                <a:spcPts val="0"/>
              </a:spcAft>
              <a:buClrTx/>
              <a:buSzPct val="123000"/>
              <a:buFontTx/>
              <a:buChar char="•"/>
              <a:tabLst/>
              <a:defRPr sz="4800" b="0" i="0" u="none" strike="noStrike" cap="none" spc="0" baseline="0">
                <a:solidFill>
                  <a:srgbClr val="FFFFFF"/>
                </a:solidFill>
                <a:uFillTx/>
                <a:latin typeface="+mn-lt"/>
                <a:ea typeface="+mn-ea"/>
                <a:cs typeface="+mn-cs"/>
                <a:sym typeface="Arial"/>
              </a:defRPr>
            </a:lvl9pPr>
          </a:lstStyle>
          <a:p>
            <a:pPr marL="0" indent="0" algn="ctr" hangingPunct="1">
              <a:buNone/>
            </a:pPr>
            <a:br>
              <a:rPr lang="en-US" b="1" dirty="0"/>
            </a:br>
            <a:r>
              <a:rPr lang="en-US" b="1" dirty="0"/>
              <a:t>j</a:t>
            </a:r>
            <a:r>
              <a:rPr lang="en-US" dirty="0"/>
              <a:t>ason.mckenna@usm.edu</a:t>
            </a:r>
            <a:endParaRPr lang="en-US" b="1" dirty="0"/>
          </a:p>
        </p:txBody>
      </p:sp>
    </p:spTree>
    <p:extLst>
      <p:ext uri="{BB962C8B-B14F-4D97-AF65-F5344CB8AC3E}">
        <p14:creationId xmlns:p14="http://schemas.microsoft.com/office/powerpoint/2010/main" val="810050144"/>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BE1E31-372E-21B4-2DE7-F3D1A787111E}"/>
              </a:ext>
            </a:extLst>
          </p:cNvPr>
          <p:cNvSpPr>
            <a:spLocks noGrp="1"/>
          </p:cNvSpPr>
          <p:nvPr>
            <p:ph type="title"/>
          </p:nvPr>
        </p:nvSpPr>
        <p:spPr>
          <a:xfrm>
            <a:off x="398585" y="677603"/>
            <a:ext cx="21971000" cy="1433163"/>
          </a:xfrm>
        </p:spPr>
        <p:txBody>
          <a:bodyPr/>
          <a:lstStyle/>
          <a:p>
            <a:r>
              <a:rPr lang="en-US"/>
              <a:t>UUV </a:t>
            </a:r>
            <a:r>
              <a:rPr lang="en-US" err="1"/>
              <a:t>SideScan</a:t>
            </a:r>
            <a:r>
              <a:rPr lang="en-US"/>
              <a:t> Testing in Shallow Harbor</a:t>
            </a:r>
          </a:p>
        </p:txBody>
      </p:sp>
      <p:sp>
        <p:nvSpPr>
          <p:cNvPr id="3" name="Text Placeholder 2">
            <a:extLst>
              <a:ext uri="{FF2B5EF4-FFF2-40B4-BE49-F238E27FC236}">
                <a16:creationId xmlns:a16="http://schemas.microsoft.com/office/drawing/2014/main" id="{3F44523B-F713-A858-CFD5-3F6BB2C39FAE}"/>
              </a:ext>
            </a:extLst>
          </p:cNvPr>
          <p:cNvSpPr>
            <a:spLocks noGrp="1"/>
          </p:cNvSpPr>
          <p:nvPr>
            <p:ph type="body" sz="quarter" idx="21"/>
          </p:nvPr>
        </p:nvSpPr>
        <p:spPr/>
        <p:txBody>
          <a:bodyPr/>
          <a:lstStyle/>
          <a:p>
            <a:endParaRPr lang="en-US"/>
          </a:p>
        </p:txBody>
      </p:sp>
      <p:sp>
        <p:nvSpPr>
          <p:cNvPr id="4" name="Text Placeholder 3">
            <a:extLst>
              <a:ext uri="{FF2B5EF4-FFF2-40B4-BE49-F238E27FC236}">
                <a16:creationId xmlns:a16="http://schemas.microsoft.com/office/drawing/2014/main" id="{7FF61F00-D43B-8F64-6C51-C5BEC6B0CEBA}"/>
              </a:ext>
            </a:extLst>
          </p:cNvPr>
          <p:cNvSpPr>
            <a:spLocks noGrp="1"/>
          </p:cNvSpPr>
          <p:nvPr>
            <p:ph type="body" idx="1"/>
          </p:nvPr>
        </p:nvSpPr>
        <p:spPr/>
        <p:txBody>
          <a:bodyPr/>
          <a:lstStyle/>
          <a:p>
            <a:endParaRPr lang="en-US"/>
          </a:p>
        </p:txBody>
      </p:sp>
      <p:pic>
        <p:nvPicPr>
          <p:cNvPr id="10" name="Picture 9">
            <a:extLst>
              <a:ext uri="{FF2B5EF4-FFF2-40B4-BE49-F238E27FC236}">
                <a16:creationId xmlns:a16="http://schemas.microsoft.com/office/drawing/2014/main" id="{707456A3-4DBD-E545-A87F-B764371F7719}"/>
              </a:ext>
            </a:extLst>
          </p:cNvPr>
          <p:cNvPicPr>
            <a:picLocks noChangeAspect="1"/>
          </p:cNvPicPr>
          <p:nvPr/>
        </p:nvPicPr>
        <p:blipFill>
          <a:blip r:embed="rId2">
            <a:extLst>
              <a:ext uri="{28A0092B-C50C-407E-A947-70E740481C1C}">
                <a14:useLocalDpi xmlns:a14="http://schemas.microsoft.com/office/drawing/2010/main" val="0"/>
              </a:ext>
            </a:extLst>
          </a:blip>
          <a:srcRect l="39235" t="13853" r="27266" b="29649"/>
          <a:stretch/>
        </p:blipFill>
        <p:spPr>
          <a:xfrm>
            <a:off x="13022493" y="2123409"/>
            <a:ext cx="9983597" cy="9469182"/>
          </a:xfrm>
          <a:prstGeom prst="rect">
            <a:avLst/>
          </a:prstGeom>
        </p:spPr>
      </p:pic>
      <p:pic>
        <p:nvPicPr>
          <p:cNvPr id="18" name="Picture 17">
            <a:extLst>
              <a:ext uri="{FF2B5EF4-FFF2-40B4-BE49-F238E27FC236}">
                <a16:creationId xmlns:a16="http://schemas.microsoft.com/office/drawing/2014/main" id="{E575A18F-F37C-1321-8FA4-652BE2DC409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585" y="2412771"/>
            <a:ext cx="12319633" cy="8890457"/>
          </a:xfrm>
          <a:prstGeom prst="rect">
            <a:avLst/>
          </a:prstGeom>
        </p:spPr>
      </p:pic>
    </p:spTree>
    <p:extLst>
      <p:ext uri="{BB962C8B-B14F-4D97-AF65-F5344CB8AC3E}">
        <p14:creationId xmlns:p14="http://schemas.microsoft.com/office/powerpoint/2010/main" val="3579701903"/>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0ABC90-8170-4D79-89A9-C888F72D4A3A}"/>
              </a:ext>
            </a:extLst>
          </p:cNvPr>
          <p:cNvSpPr>
            <a:spLocks noGrp="1"/>
          </p:cNvSpPr>
          <p:nvPr>
            <p:ph type="title"/>
          </p:nvPr>
        </p:nvSpPr>
        <p:spPr>
          <a:xfrm>
            <a:off x="1663700" y="3419477"/>
            <a:ext cx="21031200" cy="5705474"/>
          </a:xfrm>
        </p:spPr>
        <p:txBody>
          <a:bodyPr anchor="b"/>
          <a:lstStyle>
            <a:lvl1pPr>
              <a:defRPr sz="6000"/>
            </a:lvl1pPr>
          </a:lstStyle>
          <a:p>
            <a:r>
              <a:rPr lang="en-US" dirty="0"/>
              <a:t>Background Theory</a:t>
            </a:r>
          </a:p>
        </p:txBody>
      </p:sp>
    </p:spTree>
    <p:extLst>
      <p:ext uri="{BB962C8B-B14F-4D97-AF65-F5344CB8AC3E}">
        <p14:creationId xmlns:p14="http://schemas.microsoft.com/office/powerpoint/2010/main" val="3353012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n 1">
            <a:extLst>
              <a:ext uri="{FF2B5EF4-FFF2-40B4-BE49-F238E27FC236}">
                <a16:creationId xmlns:a16="http://schemas.microsoft.com/office/drawing/2014/main" id="{45E18EFE-57ED-C0D3-D269-02A5705D0759}"/>
              </a:ext>
            </a:extLst>
          </p:cNvPr>
          <p:cNvSpPr/>
          <p:nvPr/>
        </p:nvSpPr>
        <p:spPr>
          <a:xfrm rot="17711342">
            <a:off x="4771696" y="5696608"/>
            <a:ext cx="1324304" cy="6222124"/>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4800">
              <a:solidFill>
                <a:srgbClr val="FCFCFC"/>
              </a:solidFill>
            </a:endParaRPr>
          </a:p>
        </p:txBody>
      </p:sp>
      <p:cxnSp>
        <p:nvCxnSpPr>
          <p:cNvPr id="4" name="Straight Connector 3">
            <a:extLst>
              <a:ext uri="{FF2B5EF4-FFF2-40B4-BE49-F238E27FC236}">
                <a16:creationId xmlns:a16="http://schemas.microsoft.com/office/drawing/2014/main" id="{26E05753-74B0-1FD0-C654-940D00A59DA9}"/>
              </a:ext>
            </a:extLst>
          </p:cNvPr>
          <p:cNvCxnSpPr/>
          <p:nvPr/>
        </p:nvCxnSpPr>
        <p:spPr>
          <a:xfrm>
            <a:off x="2984940" y="6926436"/>
            <a:ext cx="6600496" cy="0"/>
          </a:xfrm>
          <a:prstGeom prst="line">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5CC0EC16-DD15-4BB8-5343-9863072BA0C0}"/>
              </a:ext>
            </a:extLst>
          </p:cNvPr>
          <p:cNvCxnSpPr>
            <a:cxnSpLocks/>
          </p:cNvCxnSpPr>
          <p:nvPr/>
        </p:nvCxnSpPr>
        <p:spPr>
          <a:xfrm>
            <a:off x="2995452" y="6926436"/>
            <a:ext cx="0" cy="3862432"/>
          </a:xfrm>
          <a:prstGeom prst="line">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 name="Straight Connector 6">
            <a:extLst>
              <a:ext uri="{FF2B5EF4-FFF2-40B4-BE49-F238E27FC236}">
                <a16:creationId xmlns:a16="http://schemas.microsoft.com/office/drawing/2014/main" id="{C6B76D05-7B73-BC5E-2FC5-29C82FFCF735}"/>
              </a:ext>
            </a:extLst>
          </p:cNvPr>
          <p:cNvCxnSpPr>
            <a:cxnSpLocks/>
          </p:cNvCxnSpPr>
          <p:nvPr/>
        </p:nvCxnSpPr>
        <p:spPr>
          <a:xfrm flipV="1">
            <a:off x="2995448" y="3804743"/>
            <a:ext cx="3689132" cy="3132202"/>
          </a:xfrm>
          <a:prstGeom prst="line">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F3A5DEE-528F-62F6-AAB9-BC2C2B636480}"/>
              </a:ext>
            </a:extLst>
          </p:cNvPr>
          <p:cNvSpPr txBox="1"/>
          <p:nvPr/>
        </p:nvSpPr>
        <p:spPr>
          <a:xfrm>
            <a:off x="6703977" y="3405351"/>
            <a:ext cx="628698" cy="830997"/>
          </a:xfrm>
          <a:prstGeom prst="rect">
            <a:avLst/>
          </a:prstGeom>
          <a:noFill/>
        </p:spPr>
        <p:txBody>
          <a:bodyPr wrap="none" rtlCol="0">
            <a:spAutoFit/>
          </a:bodyPr>
          <a:lstStyle/>
          <a:p>
            <a:r>
              <a:rPr lang="en-US" sz="4800" dirty="0">
                <a:solidFill>
                  <a:srgbClr val="FCFCFC"/>
                </a:solidFill>
                <a:latin typeface="+mn-lt"/>
              </a:rPr>
              <a:t>N</a:t>
            </a:r>
          </a:p>
        </p:txBody>
      </p:sp>
      <p:sp>
        <p:nvSpPr>
          <p:cNvPr id="11" name="TextBox 10">
            <a:extLst>
              <a:ext uri="{FF2B5EF4-FFF2-40B4-BE49-F238E27FC236}">
                <a16:creationId xmlns:a16="http://schemas.microsoft.com/office/drawing/2014/main" id="{BBA93F1B-BDAF-A350-0A31-4688B4843AD7}"/>
              </a:ext>
            </a:extLst>
          </p:cNvPr>
          <p:cNvSpPr txBox="1"/>
          <p:nvPr/>
        </p:nvSpPr>
        <p:spPr>
          <a:xfrm>
            <a:off x="9584794" y="6557105"/>
            <a:ext cx="595036" cy="830997"/>
          </a:xfrm>
          <a:prstGeom prst="rect">
            <a:avLst/>
          </a:prstGeom>
          <a:noFill/>
        </p:spPr>
        <p:txBody>
          <a:bodyPr wrap="none" rtlCol="0">
            <a:spAutoFit/>
          </a:bodyPr>
          <a:lstStyle/>
          <a:p>
            <a:r>
              <a:rPr lang="en-US" sz="4800" dirty="0">
                <a:solidFill>
                  <a:srgbClr val="FCFCFC"/>
                </a:solidFill>
                <a:latin typeface="+mn-lt"/>
              </a:rPr>
              <a:t>E</a:t>
            </a:r>
          </a:p>
        </p:txBody>
      </p:sp>
      <p:sp>
        <p:nvSpPr>
          <p:cNvPr id="12" name="TextBox 11">
            <a:extLst>
              <a:ext uri="{FF2B5EF4-FFF2-40B4-BE49-F238E27FC236}">
                <a16:creationId xmlns:a16="http://schemas.microsoft.com/office/drawing/2014/main" id="{6DF646BA-150E-BD02-3B5C-337B979291E6}"/>
              </a:ext>
            </a:extLst>
          </p:cNvPr>
          <p:cNvSpPr txBox="1"/>
          <p:nvPr/>
        </p:nvSpPr>
        <p:spPr>
          <a:xfrm>
            <a:off x="2699449" y="10841543"/>
            <a:ext cx="561372" cy="830997"/>
          </a:xfrm>
          <a:prstGeom prst="rect">
            <a:avLst/>
          </a:prstGeom>
          <a:noFill/>
        </p:spPr>
        <p:txBody>
          <a:bodyPr wrap="none" rtlCol="0">
            <a:spAutoFit/>
          </a:bodyPr>
          <a:lstStyle/>
          <a:p>
            <a:r>
              <a:rPr lang="en-US" sz="4800" dirty="0">
                <a:solidFill>
                  <a:srgbClr val="FCFCFC"/>
                </a:solidFill>
                <a:latin typeface="+mn-lt"/>
              </a:rPr>
              <a:t>Z</a:t>
            </a:r>
          </a:p>
        </p:txBody>
      </p:sp>
      <p:cxnSp>
        <p:nvCxnSpPr>
          <p:cNvPr id="14" name="Straight Connector 13">
            <a:extLst>
              <a:ext uri="{FF2B5EF4-FFF2-40B4-BE49-F238E27FC236}">
                <a16:creationId xmlns:a16="http://schemas.microsoft.com/office/drawing/2014/main" id="{EA0E4062-4572-44F5-7F71-3946938FAB28}"/>
              </a:ext>
            </a:extLst>
          </p:cNvPr>
          <p:cNvCxnSpPr/>
          <p:nvPr/>
        </p:nvCxnSpPr>
        <p:spPr>
          <a:xfrm flipV="1">
            <a:off x="8404768" y="5412853"/>
            <a:ext cx="0" cy="4067446"/>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EE6C2789-1166-3106-172B-8085111D5E51}"/>
              </a:ext>
            </a:extLst>
          </p:cNvPr>
          <p:cNvCxnSpPr>
            <a:cxnSpLocks/>
          </p:cNvCxnSpPr>
          <p:nvPr/>
        </p:nvCxnSpPr>
        <p:spPr>
          <a:xfrm flipV="1">
            <a:off x="3044492" y="5412852"/>
            <a:ext cx="5360276" cy="1513584"/>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18" name="Arc 17">
            <a:extLst>
              <a:ext uri="{FF2B5EF4-FFF2-40B4-BE49-F238E27FC236}">
                <a16:creationId xmlns:a16="http://schemas.microsoft.com/office/drawing/2014/main" id="{F80A1289-B537-1478-1016-DC4EAE0DB8B6}"/>
              </a:ext>
            </a:extLst>
          </p:cNvPr>
          <p:cNvSpPr/>
          <p:nvPr/>
        </p:nvSpPr>
        <p:spPr>
          <a:xfrm>
            <a:off x="4325001" y="5234272"/>
            <a:ext cx="1476706" cy="189174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4800">
              <a:solidFill>
                <a:srgbClr val="FCFCFC"/>
              </a:solidFill>
            </a:endParaRPr>
          </a:p>
        </p:txBody>
      </p:sp>
      <p:sp>
        <p:nvSpPr>
          <p:cNvPr id="19" name="Arc 18">
            <a:extLst>
              <a:ext uri="{FF2B5EF4-FFF2-40B4-BE49-F238E27FC236}">
                <a16:creationId xmlns:a16="http://schemas.microsoft.com/office/drawing/2014/main" id="{49B25121-CF29-5F26-4E69-0B7664A0279B}"/>
              </a:ext>
            </a:extLst>
          </p:cNvPr>
          <p:cNvSpPr/>
          <p:nvPr/>
        </p:nvSpPr>
        <p:spPr>
          <a:xfrm rot="2972351">
            <a:off x="3461135" y="6091164"/>
            <a:ext cx="1476706" cy="1891740"/>
          </a:xfrm>
          <a:prstGeom prst="arc">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4800">
              <a:solidFill>
                <a:srgbClr val="FCFCFC"/>
              </a:solidFill>
            </a:endParaRPr>
          </a:p>
        </p:txBody>
      </p:sp>
      <p:sp>
        <p:nvSpPr>
          <p:cNvPr id="20" name="TextBox 19">
            <a:extLst>
              <a:ext uri="{FF2B5EF4-FFF2-40B4-BE49-F238E27FC236}">
                <a16:creationId xmlns:a16="http://schemas.microsoft.com/office/drawing/2014/main" id="{44BDE3ED-3890-A24D-8E97-DFC6B6ED057E}"/>
              </a:ext>
            </a:extLst>
          </p:cNvPr>
          <p:cNvSpPr txBox="1"/>
          <p:nvPr/>
        </p:nvSpPr>
        <p:spPr>
          <a:xfrm>
            <a:off x="5287727" y="4682281"/>
            <a:ext cx="3746539" cy="830997"/>
          </a:xfrm>
          <a:prstGeom prst="rect">
            <a:avLst/>
          </a:prstGeom>
          <a:noFill/>
        </p:spPr>
        <p:txBody>
          <a:bodyPr wrap="none" rtlCol="0">
            <a:spAutoFit/>
          </a:bodyPr>
          <a:lstStyle/>
          <a:p>
            <a:r>
              <a:rPr lang="en-US" sz="4800" dirty="0">
                <a:solidFill>
                  <a:srgbClr val="FCFCFC"/>
                </a:solidFill>
                <a:latin typeface="+mn-lt"/>
              </a:rPr>
              <a:t>Pipe azimuth</a:t>
            </a:r>
          </a:p>
        </p:txBody>
      </p:sp>
      <p:sp>
        <p:nvSpPr>
          <p:cNvPr id="21" name="TextBox 20">
            <a:extLst>
              <a:ext uri="{FF2B5EF4-FFF2-40B4-BE49-F238E27FC236}">
                <a16:creationId xmlns:a16="http://schemas.microsoft.com/office/drawing/2014/main" id="{12DB464C-3A13-5CE1-9CC5-18430B478032}"/>
              </a:ext>
            </a:extLst>
          </p:cNvPr>
          <p:cNvSpPr txBox="1"/>
          <p:nvPr/>
        </p:nvSpPr>
        <p:spPr>
          <a:xfrm>
            <a:off x="4818133" y="7200191"/>
            <a:ext cx="2411238" cy="830997"/>
          </a:xfrm>
          <a:prstGeom prst="rect">
            <a:avLst/>
          </a:prstGeom>
          <a:noFill/>
        </p:spPr>
        <p:txBody>
          <a:bodyPr wrap="none" rtlCol="0">
            <a:spAutoFit/>
          </a:bodyPr>
          <a:lstStyle/>
          <a:p>
            <a:r>
              <a:rPr lang="en-US" sz="4800" dirty="0">
                <a:solidFill>
                  <a:srgbClr val="FCFCFC"/>
                </a:solidFill>
                <a:latin typeface="+mn-lt"/>
              </a:rPr>
              <a:t>Pipe dip</a:t>
            </a:r>
          </a:p>
        </p:txBody>
      </p:sp>
      <p:cxnSp>
        <p:nvCxnSpPr>
          <p:cNvPr id="23" name="Straight Connector 22">
            <a:extLst>
              <a:ext uri="{FF2B5EF4-FFF2-40B4-BE49-F238E27FC236}">
                <a16:creationId xmlns:a16="http://schemas.microsoft.com/office/drawing/2014/main" id="{4C433229-D35C-F34C-60F4-FCBAA34CC96B}"/>
              </a:ext>
            </a:extLst>
          </p:cNvPr>
          <p:cNvCxnSpPr/>
          <p:nvPr/>
        </p:nvCxnSpPr>
        <p:spPr>
          <a:xfrm>
            <a:off x="14453106" y="7109096"/>
            <a:ext cx="6600496" cy="0"/>
          </a:xfrm>
          <a:prstGeom prst="line">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AD522A6-3E90-60C3-D379-92962BCA6FCD}"/>
              </a:ext>
            </a:extLst>
          </p:cNvPr>
          <p:cNvCxnSpPr>
            <a:cxnSpLocks/>
          </p:cNvCxnSpPr>
          <p:nvPr/>
        </p:nvCxnSpPr>
        <p:spPr>
          <a:xfrm>
            <a:off x="14463618" y="7109096"/>
            <a:ext cx="0" cy="3862432"/>
          </a:xfrm>
          <a:prstGeom prst="line">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5543F392-FB93-2779-50DB-4A50D07660A5}"/>
              </a:ext>
            </a:extLst>
          </p:cNvPr>
          <p:cNvCxnSpPr>
            <a:cxnSpLocks/>
          </p:cNvCxnSpPr>
          <p:nvPr/>
        </p:nvCxnSpPr>
        <p:spPr>
          <a:xfrm flipV="1">
            <a:off x="14463614" y="3987403"/>
            <a:ext cx="3689132" cy="3132202"/>
          </a:xfrm>
          <a:prstGeom prst="line">
            <a:avLst/>
          </a:prstGeom>
          <a:ln w="28575">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68140FB2-9D38-4E02-3143-D22BE70D5870}"/>
              </a:ext>
            </a:extLst>
          </p:cNvPr>
          <p:cNvSpPr txBox="1"/>
          <p:nvPr/>
        </p:nvSpPr>
        <p:spPr>
          <a:xfrm>
            <a:off x="18172143" y="3588011"/>
            <a:ext cx="628698" cy="830997"/>
          </a:xfrm>
          <a:prstGeom prst="rect">
            <a:avLst/>
          </a:prstGeom>
          <a:noFill/>
        </p:spPr>
        <p:txBody>
          <a:bodyPr wrap="none" rtlCol="0">
            <a:spAutoFit/>
          </a:bodyPr>
          <a:lstStyle/>
          <a:p>
            <a:r>
              <a:rPr lang="en-US" sz="4800" dirty="0">
                <a:solidFill>
                  <a:srgbClr val="FCFCFC"/>
                </a:solidFill>
                <a:latin typeface="+mn-lt"/>
              </a:rPr>
              <a:t>N</a:t>
            </a:r>
          </a:p>
        </p:txBody>
      </p:sp>
      <p:sp>
        <p:nvSpPr>
          <p:cNvPr id="27" name="TextBox 26">
            <a:extLst>
              <a:ext uri="{FF2B5EF4-FFF2-40B4-BE49-F238E27FC236}">
                <a16:creationId xmlns:a16="http://schemas.microsoft.com/office/drawing/2014/main" id="{EB17A8FE-0809-E942-664A-47CBBD108F72}"/>
              </a:ext>
            </a:extLst>
          </p:cNvPr>
          <p:cNvSpPr txBox="1"/>
          <p:nvPr/>
        </p:nvSpPr>
        <p:spPr>
          <a:xfrm>
            <a:off x="21052960" y="6739765"/>
            <a:ext cx="595036" cy="830997"/>
          </a:xfrm>
          <a:prstGeom prst="rect">
            <a:avLst/>
          </a:prstGeom>
          <a:noFill/>
        </p:spPr>
        <p:txBody>
          <a:bodyPr wrap="none" rtlCol="0">
            <a:spAutoFit/>
          </a:bodyPr>
          <a:lstStyle/>
          <a:p>
            <a:r>
              <a:rPr lang="en-US" sz="4800" dirty="0">
                <a:solidFill>
                  <a:srgbClr val="FCFCFC"/>
                </a:solidFill>
                <a:latin typeface="+mn-lt"/>
              </a:rPr>
              <a:t>E</a:t>
            </a:r>
          </a:p>
        </p:txBody>
      </p:sp>
      <p:sp>
        <p:nvSpPr>
          <p:cNvPr id="28" name="TextBox 27">
            <a:extLst>
              <a:ext uri="{FF2B5EF4-FFF2-40B4-BE49-F238E27FC236}">
                <a16:creationId xmlns:a16="http://schemas.microsoft.com/office/drawing/2014/main" id="{07B9C8CB-589A-48E0-2DCF-7CFE14011616}"/>
              </a:ext>
            </a:extLst>
          </p:cNvPr>
          <p:cNvSpPr txBox="1"/>
          <p:nvPr/>
        </p:nvSpPr>
        <p:spPr>
          <a:xfrm>
            <a:off x="14167615" y="11024203"/>
            <a:ext cx="561372" cy="830997"/>
          </a:xfrm>
          <a:prstGeom prst="rect">
            <a:avLst/>
          </a:prstGeom>
          <a:noFill/>
        </p:spPr>
        <p:txBody>
          <a:bodyPr wrap="none" rtlCol="0">
            <a:spAutoFit/>
          </a:bodyPr>
          <a:lstStyle/>
          <a:p>
            <a:r>
              <a:rPr lang="en-US" sz="4800" dirty="0">
                <a:solidFill>
                  <a:srgbClr val="FCFCFC"/>
                </a:solidFill>
                <a:latin typeface="+mn-lt"/>
              </a:rPr>
              <a:t>Z</a:t>
            </a:r>
          </a:p>
        </p:txBody>
      </p:sp>
      <p:cxnSp>
        <p:nvCxnSpPr>
          <p:cNvPr id="29" name="Straight Connector 28">
            <a:extLst>
              <a:ext uri="{FF2B5EF4-FFF2-40B4-BE49-F238E27FC236}">
                <a16:creationId xmlns:a16="http://schemas.microsoft.com/office/drawing/2014/main" id="{FB00E9AD-71AC-6DF7-A798-D546B7ABB9FB}"/>
              </a:ext>
            </a:extLst>
          </p:cNvPr>
          <p:cNvCxnSpPr/>
          <p:nvPr/>
        </p:nvCxnSpPr>
        <p:spPr>
          <a:xfrm flipV="1">
            <a:off x="19269476" y="4698975"/>
            <a:ext cx="0" cy="406744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BCB09B87-9C2A-1EDC-FE2F-0242A35C6632}"/>
              </a:ext>
            </a:extLst>
          </p:cNvPr>
          <p:cNvCxnSpPr>
            <a:cxnSpLocks/>
          </p:cNvCxnSpPr>
          <p:nvPr/>
        </p:nvCxnSpPr>
        <p:spPr>
          <a:xfrm flipV="1">
            <a:off x="14512659" y="4755900"/>
            <a:ext cx="4756818" cy="2353196"/>
          </a:xfrm>
          <a:prstGeom prst="line">
            <a:avLst/>
          </a:prstGeom>
          <a:ln>
            <a:solidFill>
              <a:srgbClr val="FF0000"/>
            </a:solidFill>
            <a:prstDash val="dash"/>
          </a:ln>
        </p:spPr>
        <p:style>
          <a:lnRef idx="1">
            <a:schemeClr val="accent1"/>
          </a:lnRef>
          <a:fillRef idx="0">
            <a:schemeClr val="accent1"/>
          </a:fillRef>
          <a:effectRef idx="0">
            <a:schemeClr val="accent1"/>
          </a:effectRef>
          <a:fontRef idx="minor">
            <a:schemeClr val="tx1"/>
          </a:fontRef>
        </p:style>
      </p:cxnSp>
      <p:sp>
        <p:nvSpPr>
          <p:cNvPr id="31" name="Arc 30">
            <a:extLst>
              <a:ext uri="{FF2B5EF4-FFF2-40B4-BE49-F238E27FC236}">
                <a16:creationId xmlns:a16="http://schemas.microsoft.com/office/drawing/2014/main" id="{27F55041-82EB-103B-BF4C-CD814F8EE096}"/>
              </a:ext>
            </a:extLst>
          </p:cNvPr>
          <p:cNvSpPr/>
          <p:nvPr/>
        </p:nvSpPr>
        <p:spPr>
          <a:xfrm>
            <a:off x="15933683" y="5412853"/>
            <a:ext cx="932774" cy="1035202"/>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4800">
              <a:solidFill>
                <a:srgbClr val="FCFCFC"/>
              </a:solidFill>
            </a:endParaRPr>
          </a:p>
        </p:txBody>
      </p:sp>
      <p:sp>
        <p:nvSpPr>
          <p:cNvPr id="32" name="Arc 31">
            <a:extLst>
              <a:ext uri="{FF2B5EF4-FFF2-40B4-BE49-F238E27FC236}">
                <a16:creationId xmlns:a16="http://schemas.microsoft.com/office/drawing/2014/main" id="{3D5F04A7-DDAD-D5EA-E8EF-106BC43285FA}"/>
              </a:ext>
            </a:extLst>
          </p:cNvPr>
          <p:cNvSpPr/>
          <p:nvPr/>
        </p:nvSpPr>
        <p:spPr>
          <a:xfrm rot="2972351">
            <a:off x="14514022" y="6083466"/>
            <a:ext cx="1892308" cy="1685940"/>
          </a:xfrm>
          <a:prstGeom prst="arc">
            <a:avLst/>
          </a:prstGeom>
          <a:ln>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4800">
              <a:solidFill>
                <a:srgbClr val="FCFCFC"/>
              </a:solidFill>
            </a:endParaRPr>
          </a:p>
        </p:txBody>
      </p:sp>
      <p:sp>
        <p:nvSpPr>
          <p:cNvPr id="33" name="TextBox 32">
            <a:extLst>
              <a:ext uri="{FF2B5EF4-FFF2-40B4-BE49-F238E27FC236}">
                <a16:creationId xmlns:a16="http://schemas.microsoft.com/office/drawing/2014/main" id="{FE559517-F1F9-EBF9-C9F8-5538B239E557}"/>
              </a:ext>
            </a:extLst>
          </p:cNvPr>
          <p:cNvSpPr txBox="1"/>
          <p:nvPr/>
        </p:nvSpPr>
        <p:spPr>
          <a:xfrm>
            <a:off x="17331574" y="4088967"/>
            <a:ext cx="5803192" cy="830997"/>
          </a:xfrm>
          <a:prstGeom prst="rect">
            <a:avLst/>
          </a:prstGeom>
          <a:noFill/>
        </p:spPr>
        <p:txBody>
          <a:bodyPr wrap="none" rtlCol="0">
            <a:spAutoFit/>
          </a:bodyPr>
          <a:lstStyle/>
          <a:p>
            <a:r>
              <a:rPr lang="en-US" sz="4800" dirty="0">
                <a:solidFill>
                  <a:srgbClr val="FCFCFC"/>
                </a:solidFill>
                <a:latin typeface="+mn-lt"/>
              </a:rPr>
              <a:t>Magnetic declination</a:t>
            </a:r>
          </a:p>
        </p:txBody>
      </p:sp>
      <p:sp>
        <p:nvSpPr>
          <p:cNvPr id="34" name="TextBox 33">
            <a:extLst>
              <a:ext uri="{FF2B5EF4-FFF2-40B4-BE49-F238E27FC236}">
                <a16:creationId xmlns:a16="http://schemas.microsoft.com/office/drawing/2014/main" id="{75D86D66-034A-7192-C15E-FD149E1386CB}"/>
              </a:ext>
            </a:extLst>
          </p:cNvPr>
          <p:cNvSpPr txBox="1"/>
          <p:nvPr/>
        </p:nvSpPr>
        <p:spPr>
          <a:xfrm>
            <a:off x="15850956" y="7382851"/>
            <a:ext cx="5596404" cy="830997"/>
          </a:xfrm>
          <a:prstGeom prst="rect">
            <a:avLst/>
          </a:prstGeom>
          <a:noFill/>
        </p:spPr>
        <p:txBody>
          <a:bodyPr wrap="none" rtlCol="0">
            <a:spAutoFit/>
          </a:bodyPr>
          <a:lstStyle/>
          <a:p>
            <a:r>
              <a:rPr lang="en-US" sz="4800" dirty="0">
                <a:solidFill>
                  <a:srgbClr val="FCFCFC"/>
                </a:solidFill>
                <a:latin typeface="+mn-lt"/>
              </a:rPr>
              <a:t>Magnetic inclination</a:t>
            </a:r>
          </a:p>
        </p:txBody>
      </p:sp>
      <p:cxnSp>
        <p:nvCxnSpPr>
          <p:cNvPr id="48" name="Straight Connector 47">
            <a:extLst>
              <a:ext uri="{FF2B5EF4-FFF2-40B4-BE49-F238E27FC236}">
                <a16:creationId xmlns:a16="http://schemas.microsoft.com/office/drawing/2014/main" id="{5FDFFACF-628A-D78A-7506-CF5EE184D19F}"/>
              </a:ext>
            </a:extLst>
          </p:cNvPr>
          <p:cNvCxnSpPr>
            <a:cxnSpLocks/>
          </p:cNvCxnSpPr>
          <p:nvPr/>
        </p:nvCxnSpPr>
        <p:spPr>
          <a:xfrm>
            <a:off x="14537955" y="7112990"/>
            <a:ext cx="4873010" cy="1670552"/>
          </a:xfrm>
          <a:prstGeom prst="line">
            <a:avLst/>
          </a:prstGeom>
          <a:ln w="28575">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3FF98AF8-59D8-9514-0EB5-6E8A3C0FDC8B}"/>
              </a:ext>
            </a:extLst>
          </p:cNvPr>
          <p:cNvSpPr txBox="1"/>
          <p:nvPr/>
        </p:nvSpPr>
        <p:spPr>
          <a:xfrm>
            <a:off x="1237208" y="2100952"/>
            <a:ext cx="20906685" cy="830997"/>
          </a:xfrm>
          <a:prstGeom prst="rect">
            <a:avLst/>
          </a:prstGeom>
          <a:noFill/>
        </p:spPr>
        <p:txBody>
          <a:bodyPr wrap="none" rtlCol="0">
            <a:spAutoFit/>
          </a:bodyPr>
          <a:lstStyle/>
          <a:p>
            <a:r>
              <a:rPr lang="en-US" sz="4800" dirty="0">
                <a:solidFill>
                  <a:srgbClr val="FCFCFC"/>
                </a:solidFill>
                <a:latin typeface="+mn-lt"/>
              </a:rPr>
              <a:t>Angles needed to calculate the perpendicular and parallel components of B</a:t>
            </a:r>
            <a:r>
              <a:rPr lang="en-US" sz="4800" baseline="-25000" dirty="0">
                <a:solidFill>
                  <a:srgbClr val="FCFCFC"/>
                </a:solidFill>
                <a:latin typeface="+mn-lt"/>
              </a:rPr>
              <a:t>0</a:t>
            </a:r>
          </a:p>
        </p:txBody>
      </p:sp>
      <p:sp>
        <p:nvSpPr>
          <p:cNvPr id="3" name="Title 2">
            <a:extLst>
              <a:ext uri="{FF2B5EF4-FFF2-40B4-BE49-F238E27FC236}">
                <a16:creationId xmlns:a16="http://schemas.microsoft.com/office/drawing/2014/main" id="{DFB57761-0F8E-0266-7D0F-F7CE997FFCF9}"/>
              </a:ext>
            </a:extLst>
          </p:cNvPr>
          <p:cNvSpPr>
            <a:spLocks noGrp="1"/>
          </p:cNvSpPr>
          <p:nvPr>
            <p:ph type="title"/>
          </p:nvPr>
        </p:nvSpPr>
        <p:spPr>
          <a:xfrm>
            <a:off x="705051" y="546418"/>
            <a:ext cx="21971000" cy="1433163"/>
          </a:xfrm>
        </p:spPr>
        <p:txBody>
          <a:bodyPr>
            <a:normAutofit/>
          </a:bodyPr>
          <a:lstStyle/>
          <a:p>
            <a:r>
              <a:rPr lang="en-US" sz="4800" dirty="0"/>
              <a:t>First Order Modeling: Earth’s Magnetic Field </a:t>
            </a:r>
            <a:br>
              <a:rPr lang="en-US" sz="4800" dirty="0"/>
            </a:br>
            <a:r>
              <a:rPr lang="en-US" sz="4800" dirty="0"/>
              <a:t>Induces the Observed Anomaly</a:t>
            </a:r>
          </a:p>
        </p:txBody>
      </p:sp>
    </p:spTree>
    <p:extLst>
      <p:ext uri="{BB962C8B-B14F-4D97-AF65-F5344CB8AC3E}">
        <p14:creationId xmlns:p14="http://schemas.microsoft.com/office/powerpoint/2010/main" val="33492861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2C12E22-E32C-1244-C9E9-C885F8BA73C2}"/>
              </a:ext>
            </a:extLst>
          </p:cNvPr>
          <p:cNvPicPr>
            <a:picLocks noChangeAspect="1"/>
          </p:cNvPicPr>
          <p:nvPr/>
        </p:nvPicPr>
        <p:blipFill>
          <a:blip r:embed="rId2"/>
          <a:stretch>
            <a:fillRect/>
          </a:stretch>
        </p:blipFill>
        <p:spPr>
          <a:xfrm>
            <a:off x="14340129" y="5328745"/>
            <a:ext cx="9861178" cy="7620000"/>
          </a:xfrm>
          <a:prstGeom prst="rect">
            <a:avLst/>
          </a:prstGeom>
        </p:spPr>
      </p:pic>
      <p:sp>
        <p:nvSpPr>
          <p:cNvPr id="3" name="Subtitle 2">
            <a:extLst>
              <a:ext uri="{FF2B5EF4-FFF2-40B4-BE49-F238E27FC236}">
                <a16:creationId xmlns:a16="http://schemas.microsoft.com/office/drawing/2014/main" id="{C9DE1E4A-DEBD-8B5B-1F94-890A6CC48CC5}"/>
              </a:ext>
            </a:extLst>
          </p:cNvPr>
          <p:cNvSpPr>
            <a:spLocks noGrp="1"/>
          </p:cNvSpPr>
          <p:nvPr>
            <p:ph type="subTitle" idx="1"/>
          </p:nvPr>
        </p:nvSpPr>
        <p:spPr>
          <a:xfrm>
            <a:off x="205823" y="1705480"/>
            <a:ext cx="22450096" cy="5681610"/>
          </a:xfrm>
        </p:spPr>
        <p:txBody>
          <a:bodyPr>
            <a:normAutofit/>
          </a:bodyPr>
          <a:lstStyle/>
          <a:p>
            <a:pPr marL="685800" indent="-685800" algn="l">
              <a:buFont typeface="Arial" panose="020B0604020202020204" pitchFamily="34" charset="0"/>
              <a:buChar char="•"/>
            </a:pPr>
            <a:r>
              <a:rPr lang="en-US" sz="3600" dirty="0"/>
              <a:t>For assumed relative permeability 2, 5, 50, 100, 200, 500, corresponding susceptibility </a:t>
            </a:r>
            <a:r>
              <a:rPr lang="en-US" sz="3600" i="1" dirty="0"/>
              <a:t>k</a:t>
            </a:r>
            <a:r>
              <a:rPr lang="en-US" sz="3600" dirty="0"/>
              <a:t>  would be 1, 4, 99, 199, and 499</a:t>
            </a:r>
          </a:p>
          <a:p>
            <a:pPr marL="685800" indent="-685800" algn="l">
              <a:buFont typeface="Arial" panose="020B0604020202020204" pitchFamily="34" charset="0"/>
              <a:buChar char="•"/>
            </a:pPr>
            <a:r>
              <a:rPr lang="en-US" sz="3600" dirty="0"/>
              <a:t>For the direction perpendicular to the pipe, the effective susceptibility is given below with N being the self-</a:t>
            </a:r>
            <a:r>
              <a:rPr lang="en-US" sz="3600" dirty="0" err="1"/>
              <a:t>demag</a:t>
            </a:r>
            <a:r>
              <a:rPr lang="en-US" sz="3600" dirty="0"/>
              <a:t> factor (</a:t>
            </a:r>
            <a:r>
              <a:rPr lang="en-US" sz="3600" i="1" dirty="0"/>
              <a:t>N=1</a:t>
            </a:r>
            <a:r>
              <a:rPr lang="en-US" sz="3600" dirty="0"/>
              <a:t>)</a:t>
            </a:r>
          </a:p>
          <a:p>
            <a:pPr marL="685800" indent="-685800" algn="l">
              <a:buFont typeface="Arial" panose="020B0604020202020204" pitchFamily="34" charset="0"/>
              <a:buChar char="•"/>
            </a:pPr>
            <a:endParaRPr lang="en-US" sz="3600" dirty="0"/>
          </a:p>
          <a:p>
            <a:pPr marL="685800" indent="-685800" algn="l">
              <a:buFont typeface="Arial" panose="020B0604020202020204" pitchFamily="34" charset="0"/>
              <a:buChar char="•"/>
            </a:pPr>
            <a:r>
              <a:rPr lang="en-US" sz="3600" dirty="0"/>
              <a:t>Along the pipe length, the self-</a:t>
            </a:r>
            <a:r>
              <a:rPr lang="en-US" sz="3600" dirty="0" err="1"/>
              <a:t>demag</a:t>
            </a:r>
            <a:r>
              <a:rPr lang="en-US" sz="3600" dirty="0"/>
              <a:t> factor is approximately 0</a:t>
            </a:r>
          </a:p>
        </p:txBody>
      </p:sp>
      <p:pic>
        <p:nvPicPr>
          <p:cNvPr id="6" name="Picture 5">
            <a:extLst>
              <a:ext uri="{FF2B5EF4-FFF2-40B4-BE49-F238E27FC236}">
                <a16:creationId xmlns:a16="http://schemas.microsoft.com/office/drawing/2014/main" id="{645A997E-7034-A17B-CDE0-E86FAEC00070}"/>
              </a:ext>
            </a:extLst>
          </p:cNvPr>
          <p:cNvPicPr>
            <a:picLocks noChangeAspect="1"/>
          </p:cNvPicPr>
          <p:nvPr/>
        </p:nvPicPr>
        <p:blipFill>
          <a:blip r:embed="rId3"/>
          <a:stretch>
            <a:fillRect/>
          </a:stretch>
        </p:blipFill>
        <p:spPr>
          <a:xfrm>
            <a:off x="7445871" y="4303595"/>
            <a:ext cx="3001162" cy="1025150"/>
          </a:xfrm>
          <a:prstGeom prst="rect">
            <a:avLst/>
          </a:prstGeom>
        </p:spPr>
      </p:pic>
      <p:sp>
        <p:nvSpPr>
          <p:cNvPr id="7" name="Subtitle 2">
            <a:extLst>
              <a:ext uri="{FF2B5EF4-FFF2-40B4-BE49-F238E27FC236}">
                <a16:creationId xmlns:a16="http://schemas.microsoft.com/office/drawing/2014/main" id="{8AC8826F-B381-8B5F-E62C-5DF5BF0B9AB0}"/>
              </a:ext>
            </a:extLst>
          </p:cNvPr>
          <p:cNvSpPr txBox="1">
            <a:spLocks/>
          </p:cNvSpPr>
          <p:nvPr/>
        </p:nvSpPr>
        <p:spPr>
          <a:xfrm>
            <a:off x="0" y="6858000"/>
            <a:ext cx="15544800" cy="7165810"/>
          </a:xfrm>
          <a:prstGeom prst="rect">
            <a:avLst/>
          </a:prstGeom>
        </p:spPr>
        <p:txBody>
          <a:bodyPr vert="horz" lIns="182880" tIns="91440" rIns="182880" bIns="9144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685800" indent="-685800" algn="l">
              <a:buFont typeface="Arial" panose="020B0604020202020204" pitchFamily="34" charset="0"/>
              <a:buChar char="•"/>
            </a:pPr>
            <a:r>
              <a:rPr lang="en-US" sz="3600" dirty="0">
                <a:solidFill>
                  <a:srgbClr val="FCFCFC"/>
                </a:solidFill>
              </a:rPr>
              <a:t>For the first order modeling, we do the following:</a:t>
            </a:r>
          </a:p>
          <a:p>
            <a:pPr marL="1600200" lvl="1" indent="-685800" algn="l">
              <a:buFont typeface="Arial" panose="020B0604020202020204" pitchFamily="34" charset="0"/>
              <a:buChar char="•"/>
            </a:pPr>
            <a:r>
              <a:rPr lang="en-US" sz="3600" dirty="0">
                <a:solidFill>
                  <a:srgbClr val="FCFCFC"/>
                </a:solidFill>
              </a:rPr>
              <a:t>Calculate the pipe volume, and equivalent spherical radius </a:t>
            </a:r>
          </a:p>
          <a:p>
            <a:pPr marL="1600200" lvl="1" indent="-685800" algn="l">
              <a:buFont typeface="Arial" panose="020B0604020202020204" pitchFamily="34" charset="0"/>
              <a:buChar char="•"/>
            </a:pPr>
            <a:r>
              <a:rPr lang="en-US" sz="3600" dirty="0">
                <a:solidFill>
                  <a:srgbClr val="FCFCFC"/>
                </a:solidFill>
              </a:rPr>
              <a:t>Project the inducing field to two components: (1) perpendicular to the pipe and parallel to the pipe</a:t>
            </a:r>
          </a:p>
          <a:p>
            <a:pPr marL="1600200" lvl="1" indent="-685800" algn="l">
              <a:buFont typeface="Arial" panose="020B0604020202020204" pitchFamily="34" charset="0"/>
              <a:buChar char="•"/>
            </a:pPr>
            <a:r>
              <a:rPr lang="en-US" sz="3600" dirty="0">
                <a:solidFill>
                  <a:srgbClr val="FCFCFC"/>
                </a:solidFill>
              </a:rPr>
              <a:t>Obtain the magnetization for both directions:</a:t>
            </a:r>
          </a:p>
          <a:p>
            <a:pPr marL="1600200" lvl="1" indent="-685800" algn="l">
              <a:buFont typeface="Arial" panose="020B0604020202020204" pitchFamily="34" charset="0"/>
              <a:buChar char="•"/>
            </a:pPr>
            <a:endParaRPr lang="en-US" sz="3600" dirty="0">
              <a:solidFill>
                <a:srgbClr val="FCFCFC"/>
              </a:solidFill>
            </a:endParaRPr>
          </a:p>
          <a:p>
            <a:pPr marL="1600200" lvl="1" indent="-685800" algn="l">
              <a:buFont typeface="Arial" panose="020B0604020202020204" pitchFamily="34" charset="0"/>
              <a:buChar char="•"/>
            </a:pPr>
            <a:endParaRPr lang="en-US" sz="3600" dirty="0">
              <a:solidFill>
                <a:srgbClr val="FCFCFC"/>
              </a:solidFill>
            </a:endParaRPr>
          </a:p>
          <a:p>
            <a:pPr marL="1600200" lvl="1" indent="-685800" algn="l">
              <a:buFont typeface="Arial" panose="020B0604020202020204" pitchFamily="34" charset="0"/>
              <a:buChar char="•"/>
            </a:pPr>
            <a:endParaRPr lang="en-US" sz="3600" dirty="0">
              <a:solidFill>
                <a:srgbClr val="FCFCFC"/>
              </a:solidFill>
            </a:endParaRPr>
          </a:p>
          <a:p>
            <a:pPr marL="1600200" lvl="1" indent="-685800" algn="l">
              <a:lnSpc>
                <a:spcPct val="100000"/>
              </a:lnSpc>
              <a:spcBef>
                <a:spcPts val="0"/>
              </a:spcBef>
              <a:buFont typeface="Arial" panose="020B0604020202020204" pitchFamily="34" charset="0"/>
              <a:buChar char="•"/>
            </a:pPr>
            <a:r>
              <a:rPr lang="en-US" sz="3600" dirty="0">
                <a:solidFill>
                  <a:srgbClr val="FCFCFA"/>
                </a:solidFill>
              </a:rPr>
              <a:t>Calculate the responses by using a sphere with the above magnetization and equivalent volume of the pipe</a:t>
            </a:r>
          </a:p>
        </p:txBody>
      </p:sp>
      <p:pic>
        <p:nvPicPr>
          <p:cNvPr id="2" name="Picture 1">
            <a:extLst>
              <a:ext uri="{FF2B5EF4-FFF2-40B4-BE49-F238E27FC236}">
                <a16:creationId xmlns:a16="http://schemas.microsoft.com/office/drawing/2014/main" id="{B2D6CDF2-763C-F32D-5CC5-7B2245EAB572}"/>
              </a:ext>
            </a:extLst>
          </p:cNvPr>
          <p:cNvPicPr>
            <a:picLocks noChangeAspect="1"/>
          </p:cNvPicPr>
          <p:nvPr/>
        </p:nvPicPr>
        <p:blipFill>
          <a:blip r:embed="rId4"/>
          <a:stretch>
            <a:fillRect/>
          </a:stretch>
        </p:blipFill>
        <p:spPr>
          <a:xfrm>
            <a:off x="2104813" y="9889712"/>
            <a:ext cx="5341058" cy="977300"/>
          </a:xfrm>
          <a:prstGeom prst="rect">
            <a:avLst/>
          </a:prstGeom>
        </p:spPr>
      </p:pic>
      <p:pic>
        <p:nvPicPr>
          <p:cNvPr id="4" name="Picture 3">
            <a:extLst>
              <a:ext uri="{FF2B5EF4-FFF2-40B4-BE49-F238E27FC236}">
                <a16:creationId xmlns:a16="http://schemas.microsoft.com/office/drawing/2014/main" id="{80541325-03D2-3970-707B-DFBE10606A9A}"/>
              </a:ext>
            </a:extLst>
          </p:cNvPr>
          <p:cNvPicPr>
            <a:picLocks noChangeAspect="1"/>
          </p:cNvPicPr>
          <p:nvPr/>
        </p:nvPicPr>
        <p:blipFill>
          <a:blip r:embed="rId5"/>
          <a:stretch>
            <a:fillRect/>
          </a:stretch>
        </p:blipFill>
        <p:spPr>
          <a:xfrm>
            <a:off x="8429709" y="9889712"/>
            <a:ext cx="4387878" cy="977300"/>
          </a:xfrm>
          <a:prstGeom prst="rect">
            <a:avLst/>
          </a:prstGeom>
        </p:spPr>
      </p:pic>
      <p:sp>
        <p:nvSpPr>
          <p:cNvPr id="8" name="Title 1">
            <a:extLst>
              <a:ext uri="{FF2B5EF4-FFF2-40B4-BE49-F238E27FC236}">
                <a16:creationId xmlns:a16="http://schemas.microsoft.com/office/drawing/2014/main" id="{C597A196-E872-99DB-D2FB-BA1AD4345A16}"/>
              </a:ext>
            </a:extLst>
          </p:cNvPr>
          <p:cNvSpPr txBox="1">
            <a:spLocks/>
          </p:cNvSpPr>
          <p:nvPr/>
        </p:nvSpPr>
        <p:spPr>
          <a:xfrm>
            <a:off x="315751" y="366701"/>
            <a:ext cx="21971000" cy="14335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50800" tIns="50800" rIns="50800" bIns="50800" anchor="t">
            <a:noAutofit/>
          </a:bodyPr>
          <a:lstStyle>
            <a:lvl1pPr marL="0" marR="0" indent="0" algn="ctr" defTabSz="2438338" rtl="0" latinLnBrk="0">
              <a:lnSpc>
                <a:spcPct val="80000"/>
              </a:lnSpc>
              <a:spcBef>
                <a:spcPts val="0"/>
              </a:spcBef>
              <a:spcAft>
                <a:spcPts val="0"/>
              </a:spcAft>
              <a:buClrTx/>
              <a:buSzTx/>
              <a:buFontTx/>
              <a:buNone/>
              <a:tabLst/>
              <a:defRPr sz="12000" b="1" i="0" u="none" strike="noStrike" cap="none" spc="-170" baseline="0">
                <a:solidFill>
                  <a:srgbClr val="FFCF1C"/>
                </a:solidFill>
                <a:uFillTx/>
                <a:latin typeface="+mn-lt"/>
                <a:ea typeface="+mn-ea"/>
                <a:cs typeface="+mn-cs"/>
                <a:sym typeface="Arial"/>
              </a:defRPr>
            </a:lvl1pPr>
            <a:lvl2pPr marL="0" marR="0" indent="4572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2pPr>
            <a:lvl3pPr marL="0" marR="0" indent="9144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3pPr>
            <a:lvl4pPr marL="0" marR="0" indent="13716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4pPr>
            <a:lvl5pPr marL="0" marR="0" indent="18288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5pPr>
            <a:lvl6pPr marL="0" marR="0" indent="22860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6pPr>
            <a:lvl7pPr marL="0" marR="0" indent="27432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7pPr>
            <a:lvl8pPr marL="0" marR="0" indent="32004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8pPr>
            <a:lvl9pPr marL="0" marR="0" indent="3657600" algn="l" defTabSz="2438338" rtl="0" latinLnBrk="0">
              <a:lnSpc>
                <a:spcPct val="80000"/>
              </a:lnSpc>
              <a:spcBef>
                <a:spcPts val="0"/>
              </a:spcBef>
              <a:spcAft>
                <a:spcPts val="0"/>
              </a:spcAft>
              <a:buClrTx/>
              <a:buSzTx/>
              <a:buFontTx/>
              <a:buNone/>
              <a:tabLst/>
              <a:defRPr sz="8500" b="1" i="0" u="none" strike="noStrike" cap="none" spc="-170" baseline="0">
                <a:solidFill>
                  <a:srgbClr val="FFCF1C"/>
                </a:solidFill>
                <a:uFillTx/>
                <a:latin typeface="+mn-lt"/>
                <a:ea typeface="+mn-ea"/>
                <a:cs typeface="+mn-cs"/>
                <a:sym typeface="Arial"/>
              </a:defRPr>
            </a:lvl9pPr>
          </a:lstStyle>
          <a:p>
            <a:pPr algn="l" hangingPunct="1"/>
            <a:r>
              <a:rPr lang="en-US" sz="5400" dirty="0"/>
              <a:t>First Order Modeling: Earth’s Magnetic Field </a:t>
            </a:r>
            <a:br>
              <a:rPr lang="en-US" sz="5400" dirty="0"/>
            </a:br>
            <a:r>
              <a:rPr lang="en-US" sz="5400" dirty="0"/>
              <a:t>Induces the Observed Anomaly</a:t>
            </a:r>
            <a:endParaRPr lang="en-US" sz="6000" dirty="0"/>
          </a:p>
        </p:txBody>
      </p:sp>
    </p:spTree>
    <p:extLst>
      <p:ext uri="{BB962C8B-B14F-4D97-AF65-F5344CB8AC3E}">
        <p14:creationId xmlns:p14="http://schemas.microsoft.com/office/powerpoint/2010/main" val="42855300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5DFA721-4E02-93F9-F5D7-BE5290647075}"/>
              </a:ext>
            </a:extLst>
          </p:cNvPr>
          <p:cNvSpPr>
            <a:spLocks noGrp="1"/>
          </p:cNvSpPr>
          <p:nvPr>
            <p:ph idx="1"/>
          </p:nvPr>
        </p:nvSpPr>
        <p:spPr>
          <a:xfrm>
            <a:off x="602942" y="3421743"/>
            <a:ext cx="8927138" cy="8256012"/>
          </a:xfrm>
        </p:spPr>
        <p:txBody>
          <a:bodyPr lIns="50800" tIns="50800" rIns="50800" bIns="50800" anchor="t">
            <a:normAutofit/>
          </a:bodyPr>
          <a:lstStyle/>
          <a:p>
            <a:r>
              <a:rPr lang="en-US" dirty="0">
                <a:latin typeface="Calibri"/>
                <a:ea typeface="Calibri"/>
              </a:rPr>
              <a:t>Assumptions: large stand-off distance  (~5x target size)</a:t>
            </a:r>
            <a:endParaRPr lang="en-US" dirty="0">
              <a:latin typeface="Calibri" panose="020F0502020204030204" pitchFamily="34" charset="0"/>
              <a:ea typeface="Calibri" panose="020F0502020204030204" pitchFamily="34" charset="0"/>
            </a:endParaRPr>
          </a:p>
          <a:p>
            <a:r>
              <a:rPr lang="en-US" dirty="0">
                <a:latin typeface="Calibri"/>
                <a:ea typeface="Calibri"/>
              </a:rPr>
              <a:t>Approximations: dipole representation</a:t>
            </a:r>
            <a:endParaRPr lang="en-US" dirty="0">
              <a:latin typeface="Calibri" panose="020F0502020204030204" pitchFamily="34" charset="0"/>
              <a:ea typeface="Calibri" panose="020F0502020204030204" pitchFamily="34" charset="0"/>
            </a:endParaRPr>
          </a:p>
          <a:p>
            <a:r>
              <a:rPr lang="en-US" dirty="0">
                <a:latin typeface="Calibri"/>
                <a:ea typeface="Calibri"/>
              </a:rPr>
              <a:t>Inputs: calculated dipole moment</a:t>
            </a:r>
            <a:endParaRPr lang="en-US" dirty="0">
              <a:latin typeface="Calibri" panose="020F0502020204030204" pitchFamily="34" charset="0"/>
              <a:ea typeface="Calibri" panose="020F0502020204030204" pitchFamily="34" charset="0"/>
            </a:endParaRPr>
          </a:p>
          <a:p>
            <a:r>
              <a:rPr lang="en-US" dirty="0">
                <a:latin typeface="Calibri"/>
                <a:ea typeface="Calibri"/>
              </a:rPr>
              <a:t>Outputs: magnetic anomaly</a:t>
            </a:r>
            <a:endParaRPr lang="en-US" dirty="0">
              <a:latin typeface="Calibri" panose="020F0502020204030204" pitchFamily="34" charset="0"/>
              <a:ea typeface="Calibri" panose="020F0502020204030204" pitchFamily="34" charset="0"/>
            </a:endParaRPr>
          </a:p>
          <a:p>
            <a:endParaRPr lang="en-US" dirty="0">
              <a:effectLst/>
              <a:latin typeface="Calibri" panose="020F0502020204030204" pitchFamily="34" charset="0"/>
              <a:ea typeface="Calibri" panose="020F0502020204030204" pitchFamily="34" charset="0"/>
            </a:endParaRPr>
          </a:p>
          <a:p>
            <a:pPr marL="0" indent="0">
              <a:buNone/>
            </a:pPr>
            <a:endParaRPr lang="en-US" dirty="0">
              <a:latin typeface="Calibri"/>
              <a:ea typeface="Calibri"/>
            </a:endParaRPr>
          </a:p>
        </p:txBody>
      </p:sp>
      <p:sp>
        <p:nvSpPr>
          <p:cNvPr id="4" name="Title 1">
            <a:extLst>
              <a:ext uri="{FF2B5EF4-FFF2-40B4-BE49-F238E27FC236}">
                <a16:creationId xmlns:a16="http://schemas.microsoft.com/office/drawing/2014/main" id="{F47F7C73-B4B7-39D6-D9D9-A630CE18A558}"/>
              </a:ext>
            </a:extLst>
          </p:cNvPr>
          <p:cNvSpPr>
            <a:spLocks noGrp="1"/>
          </p:cNvSpPr>
          <p:nvPr>
            <p:ph type="title"/>
          </p:nvPr>
        </p:nvSpPr>
        <p:spPr>
          <a:xfrm>
            <a:off x="602942" y="444338"/>
            <a:ext cx="12422178" cy="1433513"/>
          </a:xfrm>
        </p:spPr>
        <p:txBody>
          <a:bodyPr lIns="50800" tIns="50800" rIns="50800" bIns="50800" anchor="t">
            <a:noAutofit/>
          </a:bodyPr>
          <a:lstStyle/>
          <a:p>
            <a:r>
              <a:rPr lang="en-US" sz="4800" dirty="0"/>
              <a:t>Frist Order Modeling: Earth’s Magnetic Field </a:t>
            </a:r>
            <a:br>
              <a:rPr lang="en-US" sz="4800" dirty="0"/>
            </a:br>
            <a:r>
              <a:rPr lang="en-US" sz="4800" dirty="0"/>
              <a:t>Induces the Observed Anomaly</a:t>
            </a:r>
          </a:p>
        </p:txBody>
      </p:sp>
      <p:pic>
        <p:nvPicPr>
          <p:cNvPr id="7" name="Picture 6" descr="A graph of a graph&#10;&#10;Description automatically generated">
            <a:extLst>
              <a:ext uri="{FF2B5EF4-FFF2-40B4-BE49-F238E27FC236}">
                <a16:creationId xmlns:a16="http://schemas.microsoft.com/office/drawing/2014/main" id="{75B6C14E-60F2-E3FB-CC03-19EBD10301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23578" y="1601963"/>
            <a:ext cx="14021441" cy="10512074"/>
          </a:xfrm>
          <a:prstGeom prst="rect">
            <a:avLst/>
          </a:prstGeom>
        </p:spPr>
      </p:pic>
    </p:spTree>
    <p:extLst>
      <p:ext uri="{BB962C8B-B14F-4D97-AF65-F5344CB8AC3E}">
        <p14:creationId xmlns:p14="http://schemas.microsoft.com/office/powerpoint/2010/main" val="400212074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339&quot;&gt;&lt;VersionInformation&gt;&lt;Version&gt;1&lt;/Version&gt;&lt;/VersionInformation&gt;&lt;Entity&gt;/result/feature/pg4&lt;/Entity&gt;&lt;Tag&gt;pg4&lt;/Tag&gt;&lt;Node&gt;Results &amp;gt; 1m Above UUV Parallel to Path: B&lt;/Node&gt;&lt;LinkType&gt;Image&lt;/LinkType&gt;&lt;ModelLink directoryType=&quot;none&quot;&gt;C:\Users\w10038637\OneDrive - The University of Southern Mississippi\Documents\magnetics\models\comsol\magnetic_isopipe_parallel_12_24_36_100_1m_5m_Above.mph&lt;/ModelLink&gt;&lt;LocalPath&gt;magnetic_isopipe_parallel_12_24_36_100_1m_5m_Above.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0.6944444179534912&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n&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6615742492915233&quot;/&gt;&lt;Property name=&quot;xmax&quot; type=&quot;real&quot; value=&quot;101.66157424929152&quot;/&gt;&lt;Property name=&quot;ymin&quot; type=&quot;real&quot; value=&quot;46166.947445320424&quot;/&gt;&lt;Property name=&quot;ymax&quot; type=&quot;real&quot; value=&quot;46639.64635869278&quot;/&gt;&lt;Property name=&quot;showsecaxislimit&quot; type=&quot;group&quot; value=&quot;off&quot;/&gt;&lt;Property name=&quot;yminsec&quot; type=&quot;real&quot; value=&quot;-1.118297081207173&quot;/&gt;&lt;Property name=&quot;ymaxsec&quot; type=&quot;real&quot; value=&quot;-1.104416200612334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1, 2024, 4:34:04 PM&lt;/UpdateTimeStamp&gt;&lt;/Root&gt;"/>
</p:tagLst>
</file>

<file path=ppt/tags/tag2.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339&quot;&gt;&lt;VersionInformation&gt;&lt;Version&gt;1&lt;/Version&gt;&lt;/VersionInformation&gt;&lt;Entity&gt;/result/feature/pg11&lt;/Entity&gt;&lt;Tag&gt;pg11&lt;/Tag&gt;&lt;Node&gt;Results &amp;gt; 3m Above UUV Parallel to Path: B&lt;/Node&gt;&lt;LinkType&gt;Image&lt;/LinkType&gt;&lt;ModelLink directoryType=&quot;none&quot;&gt;C:\Users\w10038637\OneDrive - The University of Southern Mississippi\Documents\magnetics\models\comsol\magnetic_isopipe_parallel_12_24_36_100_1m_5m_Above.mph&lt;/ModelLink&gt;&lt;LocalPath&gt;magnetic_isopipe_parallel_12_24_36_100_1m_5m_Above.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0.6944444179534912&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n&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7411828435450485&quot;/&gt;&lt;Property name=&quot;xmax&quot; type=&quot;real&quot; value=&quot;101.74118284354505&quot;/&gt;&lt;Property name=&quot;ymin&quot; type=&quot;real&quot; value=&quot;46340.663530958635&quot;/&gt;&lt;Property name=&quot;ymax&quot; type=&quot;real&quot; value=&quot;46371.95734026968&quot;/&gt;&lt;Property name=&quot;showsecaxislimit&quot; type=&quot;group&quot; value=&quot;off&quot;/&gt;&lt;Property name=&quot;yminsec&quot; type=&quot;real&quot; value=&quot;-1.118297081207173&quot;/&gt;&lt;Property name=&quot;ymaxsec&quot; type=&quot;real&quot; value=&quot;-1.104416200612334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1, 2024, 4:34:04 PM&lt;/UpdateTimeStamp&gt;&lt;/Root&gt;"/>
</p:tagLst>
</file>

<file path=ppt/tags/tag3.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339&quot;&gt;&lt;VersionInformation&gt;&lt;Version&gt;1&lt;/Version&gt;&lt;/VersionInformation&gt;&lt;Entity&gt;/result/feature/pg9&lt;/Entity&gt;&lt;Tag&gt;pg9&lt;/Tag&gt;&lt;Node&gt;Results &amp;gt; 5m Above UUV Parallel to Path: B&lt;/Node&gt;&lt;LinkType&gt;Image&lt;/LinkType&gt;&lt;ModelLink directoryType=&quot;none&quot;&gt;C:\Users\w10038637\OneDrive - The University of Southern Mississippi\Documents\magnetics\models\comsol\magnetic_isopipe_parallel_12_24_36_100_1m_5m_Above.mph&lt;/ModelLink&gt;&lt;LocalPath&gt;magnetic_isopipe_parallel_12_24_36_100_1m_5m_Above.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0.6944444179534912&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n&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7411828435450485&quot;/&gt;&lt;Property name=&quot;xmax&quot; type=&quot;real&quot; value=&quot;101.74118284354505&quot;/&gt;&lt;Property name=&quot;ymin&quot; type=&quot;real&quot; value=&quot;46350.341068737296&quot;/&gt;&lt;Property name=&quot;ymax&quot; type=&quot;real&quot; value=&quot;46357.98415357938&quot;/&gt;&lt;Property name=&quot;showsecaxislimit&quot; type=&quot;group&quot; value=&quot;off&quot;/&gt;&lt;Property name=&quot;yminsec&quot; type=&quot;real&quot; value=&quot;-1.118297081207173&quot;/&gt;&lt;Property name=&quot;ymaxsec&quot; type=&quot;real&quot; value=&quot;-1.104416200612334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1, 2024, 4:34:05 PM&lt;/UpdateTimeStamp&gt;&lt;/Root&gt;"/>
</p:tagLst>
</file>

<file path=ppt/tags/tag4.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339&quot;&gt;&lt;VersionInformation&gt;&lt;Version&gt;1&lt;/Version&gt;&lt;/VersionInformation&gt;&lt;Entity&gt;/result/feature/pg5&lt;/Entity&gt;&lt;Tag&gt;pg5&lt;/Tag&gt;&lt;Node&gt;Results &amp;gt; 1m Above UUV Parallel to Path: By&lt;/Node&gt;&lt;LinkType&gt;Image&lt;/LinkType&gt;&lt;ModelLink directoryType=&quot;none&quot;&gt;C:\Users\w10038637\OneDrive - The University of Southern Mississippi\Documents\magnetics\models\comsol\magnetic_isopipe_parallel_12_24_36_100_1m_5m_Above.mph&lt;/ModelLink&gt;&lt;LocalPath&gt;magnetic_isopipe_parallel_12_24_36_100_1m_5m_Above.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0.6944444179534912&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n&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7411828435450485&quot;/&gt;&lt;Property name=&quot;xmax&quot; type=&quot;real&quot; value=&quot;101.74118284354505&quot;/&gt;&lt;Property name=&quot;ymin&quot; type=&quot;real&quot; value=&quot;23694.047306459313&quot;/&gt;&lt;Property name=&quot;ymax&quot; type=&quot;real&quot; value=&quot;24078.281650510573&quot;/&gt;&lt;Property name=&quot;showsecaxislimit&quot; type=&quot;group&quot; value=&quot;off&quot;/&gt;&lt;Property name=&quot;yminsec&quot; type=&quot;real&quot; value=&quot;-1.1178947368421053&quot;/&gt;&lt;Property name=&quot;ymaxsec&quot; type=&quot;real&quot; value=&quot;-0.29263157894736846&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1, 2024, 4:34:06 PM&lt;/UpdateTimeStamp&gt;&lt;/Root&gt;"/>
</p:tagLst>
</file>

<file path=ppt/tags/tag5.xml><?xml version="1.0" encoding="utf-8"?>
<p:tagLst xmlns:a="http://schemas.openxmlformats.org/drawingml/2006/main" xmlns:r="http://schemas.openxmlformats.org/officeDocument/2006/relationships" xmlns:p="http://schemas.openxmlformats.org/presentationml/2006/main">
  <p:tag name="COMSOL LIVELINK TAG" val="&lt;!-- &#10;PropSet elements are populated with properties elements in format &lt;Property name=&quot;&quot; value=&quot;&quot; type=&quot;&quot;/&gt;&#10;LinkType element has either Image, or Table as value.&#10;--&gt;&lt;Root completeVersion=&quot;6.1.0.x&quot; formatVersion=&quot;2.0.0.0&quot; version=&quot;6.2.0.339&quot;&gt;&lt;VersionInformation&gt;&lt;Version&gt;1&lt;/Version&gt;&lt;/VersionInformation&gt;&lt;Entity&gt;/result/feature/pg6&lt;/Entity&gt;&lt;Tag&gt;pg6&lt;/Tag&gt;&lt;Node&gt;Results &amp;gt; 1m Above UUV Parallel to Path: Bz&lt;/Node&gt;&lt;LinkType&gt;Image&lt;/LinkType&gt;&lt;ModelLink directoryType=&quot;none&quot;&gt;C:\Users\w10038637\OneDrive - The University of Southern Mississippi\Documents\magnetics\models\comsol\magnetic_isopipe_parallel_12_24_36_100_1m_5m_Above.mph&lt;/ModelLink&gt;&lt;LocalPath&gt;magnetic_isopipe_parallel_12_24_36_100_1m_5m_Above.mph&lt;/LocalPath&gt;&lt;SDim&gt;1&lt;/SDim&gt;&lt;Locked&gt;false&lt;/Locked&gt;&lt;PropSet id=&quot;image&quot;&gt;&lt;Property name=&quot;view&quot; type=&quot;reference&quot; value=&quot;auto&quot;/&gt;&lt;Property name=&quot;animating&quot; type=&quot;bool&quot; value=&quot;off&quot;/&gt;&lt;Property name=&quot;isclientfile&quot; type=&quot;bool&quot; value=&quot;on&quot;/&gt;&lt;Property name=&quot;isforreport&quot; type=&quot;bool&quot; value=&quot;on&quot;/&gt;&lt;Property name=&quot;size&quot; type=&quot;string&quot; value=&quot;presentation&quot;/&gt;&lt;Property name=&quot;hiddensize&quot; type=&quot;group&quot; value=&quot;manual&quot;/&gt;&lt;Property name=&quot;unit&quot; type=&quot;group&quot; value=&quot;px&quot;/&gt;&lt;Property name=&quot;lockratio&quot; type=&quot;bool&quot; value=&quot;off&quot;/&gt;&lt;Property name=&quot;aspectratio&quot; type=&quot;real&quot; value=&quot;1&quot;/&gt;&lt;Property name=&quot;width&quot; type=&quot;real&quot; value=&quot;2160&quot;/&gt;&lt;Property name=&quot;height&quot; type=&quot;real&quot; value=&quot;1620&quot;/&gt;&lt;Property name=&quot;resolution&quot; type=&quot;integer&quot; value=&quot;300&quot;/&gt;&lt;Property name=&quot;sizedesc&quot; type=&quot;string&quot; value=&quot;183 x 137 mm&quot;/&gt;&lt;Property name=&quot;widthpx&quot; type=&quot;integer&quot; value=&quot;0&quot;/&gt;&lt;Property name=&quot;heightpx&quot; type=&quot;integer&quot; value=&quot;0&quot;/&gt;&lt;Property name=&quot;widthexact&quot; type=&quot;real&quot; value=&quot;0&quot;/&gt;&lt;Property name=&quot;heightexact&quot; type=&quot;real&quot; value=&quot;0&quot;/&gt;&lt;Property name=&quot;exactstored&quot; type=&quot;bool&quot; value=&quot;off&quot;/&gt;&lt;Property name=&quot;usage&quot; type=&quot;group&quot; value=&quot;tree&quot;/&gt;&lt;Property name=&quot;zoomextents&quot; type=&quot;bool&quot; value=&quot;on&quot;/&gt;&lt;Property name=&quot;antialias&quot; type=&quot;bool&quot; value=&quot;on&quot;/&gt;&lt;Property name=&quot;screenwidthpx&quot; type=&quot;integer&quot; value=&quot;0&quot;/&gt;&lt;Property name=&quot;screenheightpx&quot; type=&quot;integer&quot; value=&quot;0&quot;/&gt;&lt;Property name=&quot;linkpossible&quot; type=&quot;bool&quot; value=&quot;on&quot;/&gt;&lt;Property name=&quot;heightmultiple&quot; type=&quot;integer&quot; value=&quot;1&quot;/&gt;&lt;Property name=&quot;zoomlevel&quot; type=&quot;integer&quot; value=&quot;0&quot;/&gt;&lt;Property name=&quot;saveepscopy&quot; type=&quot;bool&quot; value=&quot;off&quot;/&gt;&lt;Property name=&quot;resizefactor&quot; type=&quot;integer&quot; value=&quot;1&quot;/&gt;&lt;Property name=&quot;saveprefs&quot; type=&quot;bool&quot; value=&quot;off&quot;/&gt;&lt;Property name=&quot;decorationscale&quot; type=&quot;real&quot; value=&quot;0.6944444179534912&quot;/&gt;&lt;Property name=&quot;clearfilenameafterwards&quot; type=&quot;bool&quot; value=&quot;off&quot;/&gt;&lt;Property name=&quot;allowlinked&quot; type=&quot;bool&quot; value=&quot;on&quot;/&gt;&lt;Property name=&quot;allowpaste&quot; type=&quot;group&quot; value=&quot;on&quot;/&gt;&lt;Property name=&quot;target&quot; type=&quot;group&quot; value=&quot;linked&quot;/&gt;&lt;Property name=&quot;imagetype&quot; type=&quot;group&quot; value=&quot;png&quot;/&gt;&lt;Property name=&quot;alwaysask&quot; type=&quot;bool&quot; value=&quot;off&quot;/&gt;&lt;Property name=&quot;addsuffix&quot; type=&quot;bool&quot; value=&quot;on&quot;/&gt;&lt;Property name=&quot;alloweps&quot; type=&quot;bool&quot; value=&quot;on&quot;/&gt;&lt;Property name=&quot;allowgltf&quot; type=&quot;bool&quot; value=&quot;off&quot;/&gt;&lt;Property name=&quot;lastwrittenfile&quot; type=&quot;string&quot; value=&quot;&quot;/&gt;&lt;Property name=&quot;lastfiletype&quot; type=&quot;string&quot; value=&quot;png&quot;/&gt;&lt;Property name=&quot;context&quot; type=&quot;group&quot; value=&quot;report&quot;/&gt;&lt;Property name=&quot;clusterrootonly&quot; type=&quot;bool&quot; value=&quot;on&quot;/&gt;&lt;Property name=&quot;layoutmode&quot; type=&quot;group&quot; value=&quot;image&quot;/&gt;&lt;Property name=&quot;sdim&quot; type=&quot;group&quot; value=&quot;1&quot;/&gt;&lt;Property name=&quot;options1d&quot; type=&quot;group&quot; value=&quot;on&quot;/&gt;&lt;Property name=&quot;title1d&quot; type=&quot;bool&quot; value=&quot;on&quot;/&gt;&lt;Property name=&quot;legend1d&quot; type=&quot;bool&quot; value=&quot;on&quot;/&gt;&lt;Property name=&quot;axes1d&quot; type=&quot;bool&quot; value=&quot;on&quot;/&gt;&lt;Property name=&quot;showgrid&quot; type=&quot;bool&quot; value=&quot;on&quot;/&gt;&lt;Property name=&quot;logo1d&quot; type=&quot;bool&quot; value=&quot;off&quot;/&gt;&lt;Property name=&quot;fontsize&quot; type=&quot;integer&quot; value=&quot;10&quot;/&gt;&lt;Property name=&quot;colortheme&quot; type=&quot;string&quot; value=&quot;globaltheme&quot;/&gt;&lt;Property name=&quot;background&quot; type=&quot;group&quot; value=&quot;transparent&quot;/&gt;&lt;Property name=&quot;lockview&quot; type=&quot;string&quot; value=&quot;on&quot;/&gt;&lt;Property name=&quot;linkedinfo&quot; type=&quot;string&quot; value=&quot;&quot;/&gt;&lt;/PropSet&gt;&lt;PropSet id=&quot;view&quot;&gt;&lt;Property name=&quot;axislimits&quot; type=&quot;group&quot; value=&quot;off&quot;/&gt;&lt;Property name=&quot;xmin&quot; type=&quot;real&quot; value=&quot;-1.7411828435450485&quot;/&gt;&lt;Property name=&quot;xmax&quot; type=&quot;real&quot; value=&quot;101.74118284354505&quot;/&gt;&lt;Property name=&quot;ymin&quot; type=&quot;real&quot; value=&quot;-39975.55296421328&quot;/&gt;&lt;Property name=&quot;ymax&quot; type=&quot;real&quot; value=&quot;-39484.26432279601&quot;/&gt;&lt;Property name=&quot;showsecaxislimit&quot; type=&quot;group&quot; value=&quot;off&quot;/&gt;&lt;Property name=&quot;yminsec&quot; type=&quot;real&quot; value=&quot;-1.1213402676775042&quot;/&gt;&lt;Property name=&quot;ymaxsec&quot; type=&quot;real&quot; value=&quot;-1.1120022207318851&quot;/&gt;&lt;Property name=&quot;preserveaspect&quot; type=&quot;bool&quot; value=&quot;off&quot;/&gt;&lt;Property name=&quot;xlog&quot; type=&quot;bool&quot; value=&quot;off&quot;/&gt;&lt;Property name=&quot;ylog&quot; type=&quot;bool&quot; value=&quot;off&quot;/&gt;&lt;Property name=&quot;showsecylog&quot; type=&quot;group&quot; value=&quot;off&quot;/&gt;&lt;Property name=&quot;ylogsec&quot; type=&quot;bool&quot; value=&quot;off&quot;/&gt;&lt;Property name=&quot;showgrid&quot; type=&quot;group&quot; value=&quot;on&quot;/&gt;&lt;Property name=&quot;showmanualgrid&quot; type=&quot;group&quot; value=&quot;on&quot;/&gt;&lt;Property name=&quot;manualgrid&quot; type=&quot;group&quot; value=&quot;off&quot;/&gt;&lt;Property name=&quot;showxspacing&quot; type=&quot;group&quot; value=&quot;on&quot;/&gt;&lt;Property name=&quot;xspacing&quot; type=&quot;real&quot; value=&quot;1&quot;/&gt;&lt;Property name=&quot;showyspacing&quot; type=&quot;group&quot; value=&quot;on&quot;/&gt;&lt;Property name=&quot;yspacing&quot; type=&quot;real&quot; value=&quot;1&quot;/&gt;&lt;Property name=&quot;showsecyspacing&quot; type=&quot;group&quot; value=&quot;off&quot;/&gt;&lt;Property name=&quot;ysecspacing&quot; type=&quot;real&quot; value=&quot;1&quot;/&gt;&lt;Property name=&quot;xextra&quot; type=&quot;realarray&quot; value=&quot;&quot;/&gt;&lt;Property name=&quot;xextra_vector_method&quot; type=&quot;string&quot; value=&quot;step&quot;/&gt;&lt;Property name=&quot;xextra_vector_start&quot; type=&quot;string&quot; value=&quot;&quot;/&gt;&lt;Property name=&quot;xextra_vector_stop&quot; type=&quot;string&quot; value=&quot;&quot;/&gt;&lt;Property name=&quot;xextra_vector_step&quot; type=&quot;string&quot; value=&quot;&quot;/&gt;&lt;Property name=&quot;xextra_vector_numvalues&quot; type=&quot;string&quot; value=&quot;&quot;/&gt;&lt;Property name=&quot;xextra_vector_function&quot; type=&quot;string&quot; value=&quot;none&quot;/&gt;&lt;Property name=&quot;xextra_vector_interval&quot; type=&quot;string&quot; value=&quot;octave&quot;/&gt;&lt;Property name=&quot;xextra_vector_freqperdec&quot; type=&quot;string&quot; value=&quot;&quot;/&gt;&lt;Property name=&quot;yextra&quot; type=&quot;realarray&quot; value=&quot;&quot;/&gt;&lt;Property name=&quot;yextra_vector_method&quot; type=&quot;string&quot; value=&quot;step&quot;/&gt;&lt;Property name=&quot;yextra_vector_start&quot; type=&quot;string&quot; value=&quot;&quot;/&gt;&lt;Property name=&quot;yextra_vector_stop&quot; type=&quot;string&quot; value=&quot;&quot;/&gt;&lt;Property name=&quot;yextra_vector_step&quot; type=&quot;string&quot; value=&quot;&quot;/&gt;&lt;Property name=&quot;yextra_vector_numvalues&quot; type=&quot;string&quot; value=&quot;&quot;/&gt;&lt;Property name=&quot;yextra_vector_function&quot; type=&quot;string&quot; value=&quot;none&quot;/&gt;&lt;Property name=&quot;yextra_vector_interval&quot; type=&quot;string&quot; value=&quot;octave&quot;/&gt;&lt;Property name=&quot;yextra_vector_freqperdec&quot; type=&quot;string&quot; value=&quot;&quot;/&gt;&lt;Property name=&quot;showsecyextra&quot; type=&quot;group&quot; value=&quot;off&quot;/&gt;&lt;Property name=&quot;ysecextra&quot; type=&quot;realarray&quot; value=&quot;&quot;/&gt;&lt;Property name=&quot;ysecextra_vector_method&quot; type=&quot;string&quot; value=&quot;step&quot;/&gt;&lt;Property name=&quot;ysecextra_vector_start&quot; type=&quot;string&quot; value=&quot;&quot;/&gt;&lt;Property name=&quot;ysecextra_vector_stop&quot; type=&quot;string&quot; value=&quot;&quot;/&gt;&lt;Property name=&quot;ysecextra_vector_step&quot; type=&quot;string&quot; value=&quot;&quot;/&gt;&lt;Property name=&quot;ysecextra_vector_numvalues&quot; type=&quot;string&quot; value=&quot;&quot;/&gt;&lt;Property name=&quot;ysecextra_vector_function&quot; type=&quot;string&quot; value=&quot;none&quot;/&gt;&lt;Property name=&quot;ysecextra_vector_interval&quot; type=&quot;string&quot; value=&quot;octave&quot;/&gt;&lt;Property name=&quot;ysecextra_vector_freqperdec&quot; type=&quot;string&quot; value=&quot;&quot;/&gt;&lt;/PropSet&gt;&lt;PropSet id=&quot;camera&quot;/&gt;&lt;PropSet id=&quot;axis&quot;/&gt;&lt;PropSet id=&quot;clip&quot;/&gt;&lt;PropSet id=&quot;table&quot;/&gt;&lt;UpdateTimeStamp&gt;Sep 1, 2024, 4:34:07 PM&lt;/UpdateTimeStamp&gt;&lt;/Root&gt;"/>
</p:tagLst>
</file>

<file path=ppt/theme/theme1.xml><?xml version="1.0" encoding="utf-8"?>
<a:theme xmlns:a="http://schemas.openxmlformats.org/drawingml/2006/main" name="30_BasicColor">
  <a:themeElements>
    <a:clrScheme name="30_BasicColor">
      <a:dk1>
        <a:srgbClr val="003462"/>
      </a:dk1>
      <a:lt1>
        <a:srgbClr val="14B1E7"/>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Arial"/>
        <a:ea typeface="Arial"/>
        <a:cs typeface="Arial"/>
      </a:majorFont>
      <a:minorFont>
        <a:latin typeface="Arial"/>
        <a:ea typeface="Arial"/>
        <a:cs typeface="Arial"/>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30_BasicColor">
  <a:themeElements>
    <a:clrScheme name="30_BasicColor">
      <a:dk1>
        <a:srgbClr val="000000"/>
      </a:dk1>
      <a:lt1>
        <a:srgbClr val="FFFFFF"/>
      </a:lt1>
      <a:dk2>
        <a:srgbClr val="5E5E5E"/>
      </a:dk2>
      <a:lt2>
        <a:srgbClr val="D5D5D5"/>
      </a:lt2>
      <a:accent1>
        <a:srgbClr val="00A2FF"/>
      </a:accent1>
      <a:accent2>
        <a:srgbClr val="16E7CF"/>
      </a:accent2>
      <a:accent3>
        <a:srgbClr val="61D836"/>
      </a:accent3>
      <a:accent4>
        <a:srgbClr val="FFD932"/>
      </a:accent4>
      <a:accent5>
        <a:srgbClr val="FF644E"/>
      </a:accent5>
      <a:accent6>
        <a:srgbClr val="FF42A1"/>
      </a:accent6>
      <a:hlink>
        <a:srgbClr val="0000FF"/>
      </a:hlink>
      <a:folHlink>
        <a:srgbClr val="FF00FF"/>
      </a:folHlink>
    </a:clrScheme>
    <a:fontScheme name="30_BasicColor">
      <a:majorFont>
        <a:latin typeface="Arial"/>
        <a:ea typeface="Arial"/>
        <a:cs typeface="Arial"/>
      </a:majorFont>
      <a:minorFont>
        <a:latin typeface="Arial"/>
        <a:ea typeface="Arial"/>
        <a:cs typeface="Arial"/>
      </a:minorFont>
    </a:fontScheme>
    <a:fmtScheme name="30_BasicCol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000000"/>
        </a:solid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Helvetica Neue Medium"/>
            <a:ea typeface="Helvetica Neue Medium"/>
            <a:cs typeface="Helvetica Neue Medium"/>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2438338" rtl="0" fontAlgn="auto" latinLnBrk="0" hangingPunct="0">
          <a:lnSpc>
            <a:spcPct val="100000"/>
          </a:lnSpc>
          <a:spcBef>
            <a:spcPts val="0"/>
          </a:spcBef>
          <a:spcAft>
            <a:spcPts val="0"/>
          </a:spcAft>
          <a:buClrTx/>
          <a:buSzTx/>
          <a:buFontTx/>
          <a:buNone/>
          <a:tabLst/>
          <a:defRPr kumimoji="0" sz="2400" b="0" i="0" u="none" strike="noStrike" cap="none" spc="0" normalizeH="0" baseline="0">
            <a:ln>
              <a:noFill/>
            </a:ln>
            <a:solidFill>
              <a:srgbClr val="14B1E7"/>
            </a:solidFill>
            <a:effectLst/>
            <a:uFillTx/>
            <a:latin typeface="Arial Narrow"/>
            <a:ea typeface="Arial Narrow"/>
            <a:cs typeface="Arial Narrow"/>
            <a:sym typeface="Arial Narrow"/>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560A36C2CC9247A5D0747157170A10" ma:contentTypeVersion="16" ma:contentTypeDescription="Create a new document." ma:contentTypeScope="" ma:versionID="469f8d64694269fc97d59825249240cd">
  <xsd:schema xmlns:xsd="http://www.w3.org/2001/XMLSchema" xmlns:xs="http://www.w3.org/2001/XMLSchema" xmlns:p="http://schemas.microsoft.com/office/2006/metadata/properties" xmlns:ns3="3f09dc46-baf4-4f3c-9391-58e9a8a6b722" xmlns:ns4="14f342c1-f4e6-4415-9d65-bd748fd5063c" targetNamespace="http://schemas.microsoft.com/office/2006/metadata/properties" ma:root="true" ma:fieldsID="7210438a168dd7a82536be4edbb34d26" ns3:_="" ns4:_="">
    <xsd:import namespace="3f09dc46-baf4-4f3c-9391-58e9a8a6b722"/>
    <xsd:import namespace="14f342c1-f4e6-4415-9d65-bd748fd5063c"/>
    <xsd:element name="properties">
      <xsd:complexType>
        <xsd:sequence>
          <xsd:element name="documentManagement">
            <xsd:complexType>
              <xsd:all>
                <xsd:element ref="ns3:MediaServiceMetadata" minOccurs="0"/>
                <xsd:element ref="ns3:MediaServiceFastMetadata" minOccurs="0"/>
                <xsd:element ref="ns3:MediaServiceDateTaken" minOccurs="0"/>
                <xsd:element ref="ns3:MediaServiceAutoTags" minOccurs="0"/>
                <xsd:element ref="ns4:SharedWithUsers" minOccurs="0"/>
                <xsd:element ref="ns4:SharedWithDetails" minOccurs="0"/>
                <xsd:element ref="ns4:SharingHintHash" minOccurs="0"/>
                <xsd:element ref="ns3:MediaServiceOCR" minOccurs="0"/>
                <xsd:element ref="ns3:MediaServiceAutoKeyPoints" minOccurs="0"/>
                <xsd:element ref="ns3:MediaServiceKeyPoints" minOccurs="0"/>
                <xsd:element ref="ns3:MediaServiceLocation" minOccurs="0"/>
                <xsd:element ref="ns3:MediaServiceGenerationTime" minOccurs="0"/>
                <xsd:element ref="ns3:MediaServiceEventHashCode" minOccurs="0"/>
                <xsd:element ref="ns3:_activity" minOccurs="0"/>
                <xsd:element ref="ns3:MediaLengthInSeconds" minOccurs="0"/>
                <xsd:element ref="ns3: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f09dc46-baf4-4f3c-9391-58e9a8a6b722"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DateTaken" ma:index="10" nillable="true" ma:displayName="MediaServiceDateTaken" ma:description="" ma:hidden="true" ma:internalName="MediaServiceDateTaken" ma:readOnly="true">
      <xsd:simpleType>
        <xsd:restriction base="dms:Text"/>
      </xsd:simpleType>
    </xsd:element>
    <xsd:element name="MediaServiceAutoTags" ma:index="11" nillable="true" ma:displayName="MediaServiceAutoTags" ma:description=""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MediaServiceGenerationTime" ma:index="19" nillable="true" ma:displayName="MediaServiceGenerationTime" ma:hidden="true" ma:internalName="MediaServiceGenerationTime" ma:readOnly="true">
      <xsd:simpleType>
        <xsd:restriction base="dms:Text"/>
      </xsd:simpleType>
    </xsd:element>
    <xsd:element name="MediaServiceEventHashCode" ma:index="20" nillable="true" ma:displayName="MediaServiceEventHashCode" ma:hidden="true" ma:internalName="MediaServiceEventHashCode" ma:readOnly="true">
      <xsd:simpleType>
        <xsd:restriction base="dms:Text"/>
      </xsd:simpleType>
    </xsd:element>
    <xsd:element name="_activity" ma:index="21" nillable="true" ma:displayName="_activity" ma:hidden="true" ma:internalName="_activity">
      <xsd:simpleType>
        <xsd:restriction base="dms:Note"/>
      </xsd:simple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4f342c1-f4e6-4415-9d65-bd748fd5063c"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SharingHintHash" ma:index="14"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activity xmlns="3f09dc46-baf4-4f3c-9391-58e9a8a6b722" xsi:nil="true"/>
  </documentManagement>
</p:properties>
</file>

<file path=customXml/itemProps1.xml><?xml version="1.0" encoding="utf-8"?>
<ds:datastoreItem xmlns:ds="http://schemas.openxmlformats.org/officeDocument/2006/customXml" ds:itemID="{BA1F20C7-9F30-4068-A4FC-FAB63812B32C}">
  <ds:schemaRefs>
    <ds:schemaRef ds:uri="http://schemas.microsoft.com/sharepoint/v3/contenttype/forms"/>
  </ds:schemaRefs>
</ds:datastoreItem>
</file>

<file path=customXml/itemProps2.xml><?xml version="1.0" encoding="utf-8"?>
<ds:datastoreItem xmlns:ds="http://schemas.openxmlformats.org/officeDocument/2006/customXml" ds:itemID="{0EF6D17C-F67C-4D85-8E24-65FEAEED0CA2}">
  <ds:schemaRefs>
    <ds:schemaRef ds:uri="14f342c1-f4e6-4415-9d65-bd748fd5063c"/>
    <ds:schemaRef ds:uri="3f09dc46-baf4-4f3c-9391-58e9a8a6b722"/>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0/xmlns/"/>
    <ds:schemaRef ds:uri="http://www.w3.org/2001/XMLSchema"/>
  </ds:schemaRefs>
</ds:datastoreItem>
</file>

<file path=customXml/itemProps3.xml><?xml version="1.0" encoding="utf-8"?>
<ds:datastoreItem xmlns:ds="http://schemas.openxmlformats.org/officeDocument/2006/customXml" ds:itemID="{15D600ED-63C0-4136-BC58-49492DB28336}">
  <ds:schemaRefs>
    <ds:schemaRef ds:uri="14f342c1-f4e6-4415-9d65-bd748fd5063c"/>
    <ds:schemaRef ds:uri="3f09dc46-baf4-4f3c-9391-58e9a8a6b722"/>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otalTime>129</TotalTime>
  <Words>1789</Words>
  <Application>Microsoft Office PowerPoint</Application>
  <PresentationFormat>Custom</PresentationFormat>
  <Paragraphs>337</Paragraphs>
  <Slides>47</Slides>
  <Notes>3</Notes>
  <HiddenSlides>0</HiddenSlides>
  <MMClips>0</MMClips>
  <ScaleCrop>false</ScaleCrop>
  <HeadingPairs>
    <vt:vector size="8" baseType="variant">
      <vt:variant>
        <vt:lpstr>Fonts Used</vt:lpstr>
      </vt:variant>
      <vt:variant>
        <vt:i4>10</vt:i4>
      </vt:variant>
      <vt:variant>
        <vt:lpstr>Theme</vt:lpstr>
      </vt:variant>
      <vt:variant>
        <vt:i4>1</vt:i4>
      </vt:variant>
      <vt:variant>
        <vt:lpstr>Embedded OLE Servers</vt:lpstr>
      </vt:variant>
      <vt:variant>
        <vt:i4>1</vt:i4>
      </vt:variant>
      <vt:variant>
        <vt:lpstr>Slide Titles</vt:lpstr>
      </vt:variant>
      <vt:variant>
        <vt:i4>47</vt:i4>
      </vt:variant>
    </vt:vector>
  </HeadingPairs>
  <TitlesOfParts>
    <vt:vector size="59" baseType="lpstr">
      <vt:lpstr>Aptos</vt:lpstr>
      <vt:lpstr>Arial</vt:lpstr>
      <vt:lpstr>Arial Narrow</vt:lpstr>
      <vt:lpstr>Calibri</vt:lpstr>
      <vt:lpstr>Courier New</vt:lpstr>
      <vt:lpstr>Courier New,monospace</vt:lpstr>
      <vt:lpstr>Helvetica Neue</vt:lpstr>
      <vt:lpstr>Helvetica Neue Medium</vt:lpstr>
      <vt:lpstr>Times New Roman</vt:lpstr>
      <vt:lpstr>Wingdings</vt:lpstr>
      <vt:lpstr>30_BasicColor</vt:lpstr>
      <vt:lpstr>Visio</vt:lpstr>
      <vt:lpstr>PowerPoint Presentation</vt:lpstr>
      <vt:lpstr>Port of Gulfport, Gulfport MS</vt:lpstr>
      <vt:lpstr>Motivation</vt:lpstr>
      <vt:lpstr>UUV SideScan Testing in Shallow Harbor</vt:lpstr>
      <vt:lpstr>UUV SideScan Testing in Shallow Harbor</vt:lpstr>
      <vt:lpstr>Background Theory</vt:lpstr>
      <vt:lpstr>First Order Modeling: Earth’s Magnetic Field  Induces the Observed Anomaly</vt:lpstr>
      <vt:lpstr>PowerPoint Presentation</vt:lpstr>
      <vt:lpstr>Frist Order Modeling: Earth’s Magnetic Field  Induces the Observed Anomaly</vt:lpstr>
      <vt:lpstr>Field Data</vt:lpstr>
      <vt:lpstr>USV/UUV Platforms</vt:lpstr>
      <vt:lpstr>USV Orientation Correction</vt:lpstr>
      <vt:lpstr>USV Shallow Harbor Data </vt:lpstr>
      <vt:lpstr>Magnetic Testing </vt:lpstr>
      <vt:lpstr>USV: Cylindrical Magnet</vt:lpstr>
      <vt:lpstr>USV: 12" Vertical Pipe</vt:lpstr>
      <vt:lpstr>COMSOL Simulations</vt:lpstr>
      <vt:lpstr>Parameters</vt:lpstr>
      <vt:lpstr>Variables</vt:lpstr>
      <vt:lpstr>Variables</vt:lpstr>
      <vt:lpstr>Component</vt:lpstr>
      <vt:lpstr>Geometry</vt:lpstr>
      <vt:lpstr>Materials</vt:lpstr>
      <vt:lpstr>Background Material</vt:lpstr>
      <vt:lpstr>Pipe</vt:lpstr>
      <vt:lpstr>Magnetic Fields, No Currents</vt:lpstr>
      <vt:lpstr>Mesh 1</vt:lpstr>
      <vt:lpstr>Study</vt:lpstr>
      <vt:lpstr>Model Simulations</vt:lpstr>
      <vt:lpstr>Cut Line Parallel to UUV: 1m Above</vt:lpstr>
      <vt:lpstr>1m Above UUV Parallel to Path: B</vt:lpstr>
      <vt:lpstr>3m Above UUV Parallel to Path: B</vt:lpstr>
      <vt:lpstr>5m Above UUV Parallel to Path: B</vt:lpstr>
      <vt:lpstr>1m Above UUV Parallel to Path: By</vt:lpstr>
      <vt:lpstr>1m Above UUV Parallel to Path: Bz</vt:lpstr>
      <vt:lpstr>ML Overview</vt:lpstr>
      <vt:lpstr>Machine Learning (ML) Background</vt:lpstr>
      <vt:lpstr>ML Modeling</vt:lpstr>
      <vt:lpstr>ML Approach</vt:lpstr>
      <vt:lpstr>ML Approach</vt:lpstr>
      <vt:lpstr>ML Approach</vt:lpstr>
      <vt:lpstr>ML Approach</vt:lpstr>
      <vt:lpstr>ML Results</vt:lpstr>
      <vt:lpstr>ML Results</vt:lpstr>
      <vt:lpstr>Conclusions &amp; Way Ahead</vt:lpstr>
      <vt:lpstr>Simple COMSOL APP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JRM</dc:creator>
  <cp:lastModifiedBy>Jason McKenna</cp:lastModifiedBy>
  <cp:revision>5</cp:revision>
  <dcterms:modified xsi:type="dcterms:W3CDTF">2024-09-10T18:16:30Z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0x010100E6560A36C2CC9247A5D0747157170A10</vt:lpwstr>
  </property>
</Properties>
</file>