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7" autoAdjust="0"/>
    <p:restoredTop sz="96405" autoAdjust="0"/>
  </p:normalViewPr>
  <p:slideViewPr>
    <p:cSldViewPr snapToGrid="0">
      <p:cViewPr>
        <p:scale>
          <a:sx n="10" d="100"/>
          <a:sy n="10" d="100"/>
        </p:scale>
        <p:origin x="1136" y="-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702642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1468686"/>
            <a:ext cx="17520673" cy="3907429"/>
          </a:xfrm>
        </p:spPr>
        <p:txBody>
          <a:bodyPr/>
          <a:lstStyle/>
          <a:p>
            <a:r>
              <a:rPr lang="en-US" dirty="0"/>
              <a:t>Nanopore Arrays: Selectivity, Conductance, and Interpore Interactions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10521202"/>
            <a:ext cx="17520817" cy="1838681"/>
          </a:xfrm>
        </p:spPr>
        <p:txBody>
          <a:bodyPr/>
          <a:lstStyle/>
          <a:p>
            <a:pPr>
              <a:spcBef>
                <a:spcPts val="1200"/>
              </a:spcBef>
            </a:pPr>
            <a:r>
              <a:rPr lang="en-US" dirty="0"/>
              <a:t>DaVante Cain</a:t>
            </a:r>
          </a:p>
          <a:p>
            <a:pPr>
              <a:spcBef>
                <a:spcPts val="1200"/>
              </a:spcBef>
            </a:pPr>
            <a:r>
              <a:rPr lang="en-US" dirty="0"/>
              <a:t>Department of Physics and Astronomy University of California Irvine</a:t>
            </a:r>
          </a:p>
        </p:txBody>
      </p:sp>
      <p:pic>
        <p:nvPicPr>
          <p:cNvPr id="19" name="Picture Placeholder 18" descr="A diagram of a graph&#10;&#10;Description automatically generated">
            <a:extLst>
              <a:ext uri="{FF2B5EF4-FFF2-40B4-BE49-F238E27FC236}">
                <a16:creationId xmlns:a16="http://schemas.microsoft.com/office/drawing/2014/main" id="{AEF07E9B-015D-86E4-9635-9DD958C138F0}"/>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14826" t="6365" r="29728" b="10668"/>
          <a:stretch/>
        </p:blipFill>
        <p:spPr>
          <a:xfrm>
            <a:off x="1649531" y="1045029"/>
            <a:ext cx="11282698" cy="10129769"/>
          </a:xfrm>
        </p:spPr>
      </p:pic>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We use the COMSOL Multiphysics packages for electrostatics and transport of diluted species to model the translocation of potassium and chloride ions through the channel. The following equations, Poisson and Nernst-Planck equation, are used to model the ionic concentration polarization and the translocation of the ions through the pore. </a:t>
                </a:r>
              </a:p>
              <a:p>
                <a:pPr>
                  <a:spcBef>
                    <a:spcPts val="4200"/>
                  </a:spcBef>
                  <a:spcAft>
                    <a:spcPts val="1800"/>
                  </a:spcAft>
                </a:pPr>
                <a14:m>
                  <m:oMathPara xmlns:m="http://schemas.openxmlformats.org/officeDocument/2006/math">
                    <m:oMathParaPr>
                      <m:jc m:val="centerGroup"/>
                    </m:oMathParaPr>
                    <m:oMath xmlns:m="http://schemas.openxmlformats.org/officeDocument/2006/math">
                      <m:r>
                        <a:rPr lang="en-US" sz="4400" i="1">
                          <a:latin typeface="Cambria Math" panose="02040503050406030204" pitchFamily="18" charset="0"/>
                          <a:ea typeface="Cambria Math" panose="02040503050406030204" pitchFamily="18" charset="0"/>
                          <a:cs typeface="Cambria Math" panose="02040503050406030204" pitchFamily="18" charset="0"/>
                        </a:rPr>
                        <m:t>−</m:t>
                      </m:r>
                      <m:r>
                        <a:rPr lang="en-US" sz="4400" i="1">
                          <a:latin typeface="Cambria Math" panose="02040503050406030204" pitchFamily="18" charset="0"/>
                          <a:ea typeface="Cambria Math" panose="02040503050406030204" pitchFamily="18" charset="0"/>
                          <a:cs typeface="Cambria Math" panose="02040503050406030204" pitchFamily="18" charset="0"/>
                        </a:rPr>
                        <m:t>𝜖</m:t>
                      </m:r>
                      <m:sSup>
                        <m:sSup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pPr>
                        <m:e>
                          <m:r>
                            <a:rPr lang="en-US" sz="4400" i="1">
                              <a:latin typeface="Cambria Math" panose="02040503050406030204" pitchFamily="18" charset="0"/>
                              <a:ea typeface="Cambria Math" panose="02040503050406030204" pitchFamily="18" charset="0"/>
                              <a:cs typeface="Cambria Math" panose="02040503050406030204" pitchFamily="18" charset="0"/>
                            </a:rPr>
                            <m:t>𝛻</m:t>
                          </m:r>
                        </m:e>
                        <m:sup>
                          <m:r>
                            <a:rPr lang="en-US" sz="4400" i="1">
                              <a:latin typeface="Cambria Math" panose="02040503050406030204" pitchFamily="18" charset="0"/>
                              <a:ea typeface="Cambria Math" panose="02040503050406030204" pitchFamily="18" charset="0"/>
                              <a:cs typeface="Cambria Math" panose="02040503050406030204" pitchFamily="18" charset="0"/>
                            </a:rPr>
                            <m:t>2</m:t>
                          </m:r>
                        </m:sup>
                      </m:sSup>
                      <m:r>
                        <a:rPr lang="en-US" sz="4400" i="1">
                          <a:latin typeface="Cambria Math" panose="02040503050406030204" pitchFamily="18" charset="0"/>
                          <a:ea typeface="Cambria Math" panose="02040503050406030204" pitchFamily="18" charset="0"/>
                          <a:cs typeface="Cambria Math" panose="02040503050406030204" pitchFamily="18" charset="0"/>
                        </a:rPr>
                        <m:t>𝜑</m:t>
                      </m:r>
                      <m:r>
                        <a:rPr lang="en-US" sz="4400" i="1">
                          <a:latin typeface="Cambria Math" panose="02040503050406030204" pitchFamily="18" charset="0"/>
                          <a:ea typeface="Cambria Math" panose="02040503050406030204" pitchFamily="18" charset="0"/>
                          <a:cs typeface="Cambria Math" panose="02040503050406030204" pitchFamily="18" charset="0"/>
                        </a:rPr>
                        <m:t>=</m:t>
                      </m:r>
                      <m:nary>
                        <m:naryPr>
                          <m:chr m:val="∑"/>
                          <m:supHide m:val="on"/>
                          <m:ctrlPr>
                            <a:rPr lang="en-US" sz="4400" i="1">
                              <a:latin typeface="Cambria Math" panose="02040503050406030204" pitchFamily="18" charset="0"/>
                              <a:ea typeface="Cambria Math" panose="02040503050406030204" pitchFamily="18" charset="0"/>
                              <a:cs typeface="Cambria Math" panose="02040503050406030204" pitchFamily="18" charset="0"/>
                            </a:rPr>
                          </m:ctrlPr>
                        </m:naryPr>
                        <m:sub>
                          <m:r>
                            <a:rPr lang="en-US" sz="4400" i="1">
                              <a:latin typeface="Cambria Math" panose="02040503050406030204" pitchFamily="18" charset="0"/>
                              <a:ea typeface="Cambria Math" panose="02040503050406030204" pitchFamily="18" charset="0"/>
                              <a:cs typeface="Cambria Math" panose="02040503050406030204" pitchFamily="18" charset="0"/>
                            </a:rPr>
                            <m:t>𝑖</m:t>
                          </m:r>
                          <m:r>
                            <a:rPr lang="en-US" sz="4400" i="1">
                              <a:latin typeface="Cambria Math" panose="02040503050406030204" pitchFamily="18" charset="0"/>
                              <a:ea typeface="Cambria Math" panose="02040503050406030204" pitchFamily="18" charset="0"/>
                              <a:cs typeface="Cambria Math" panose="02040503050406030204" pitchFamily="18" charset="0"/>
                            </a:rPr>
                            <m:t>=1</m:t>
                          </m:r>
                        </m:sub>
                        <m:sup/>
                        <m:e>
                          <m:r>
                            <a:rPr lang="en-US" sz="4400" i="1">
                              <a:latin typeface="Cambria Math" panose="02040503050406030204" pitchFamily="18" charset="0"/>
                              <a:ea typeface="Cambria Math" panose="02040503050406030204" pitchFamily="18" charset="0"/>
                              <a:cs typeface="Cambria Math" panose="02040503050406030204" pitchFamily="18" charset="0"/>
                            </a:rPr>
                            <m:t>𝐹</m:t>
                          </m:r>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i="1">
                                  <a:latin typeface="Cambria Math" panose="02040503050406030204" pitchFamily="18" charset="0"/>
                                  <a:ea typeface="Cambria Math" panose="02040503050406030204" pitchFamily="18" charset="0"/>
                                  <a:cs typeface="Cambria Math" panose="02040503050406030204" pitchFamily="18" charset="0"/>
                                </a:rPr>
                                <m:t>𝑧</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i="1">
                                  <a:latin typeface="Cambria Math" panose="02040503050406030204" pitchFamily="18" charset="0"/>
                                  <a:ea typeface="Cambria Math" panose="02040503050406030204" pitchFamily="18" charset="0"/>
                                  <a:cs typeface="Cambria Math" panose="02040503050406030204" pitchFamily="18" charset="0"/>
                                </a:rPr>
                                <m:t>𝑐</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e>
                      </m:nary>
                      <m:r>
                        <m:rPr>
                          <m:nor/>
                        </m:rPr>
                        <a:rPr lang="en-US" sz="4400" dirty="0">
                          <a:latin typeface="Arial" panose="020B0604020202020204" pitchFamily="34" charset="0"/>
                          <a:ea typeface="Arial" panose="020B0604020202020204" pitchFamily="34" charset="0"/>
                        </a:rPr>
                        <m:t>	</m:t>
                      </m:r>
                    </m:oMath>
                  </m:oMathPara>
                </a14:m>
                <a:endParaRPr lang="en-US" sz="4400" dirty="0">
                  <a:latin typeface="Arial" panose="020B0604020202020204" pitchFamily="34" charset="0"/>
                  <a:ea typeface="Arial" panose="020B0604020202020204" pitchFamily="34" charset="0"/>
                </a:endParaRPr>
              </a:p>
              <a:p>
                <a:pPr algn="ctr">
                  <a:spcBef>
                    <a:spcPts val="4200"/>
                  </a:spcBef>
                  <a:spcAft>
                    <a:spcPts val="1800"/>
                  </a:spcAft>
                </a:pPr>
                <a14:m>
                  <m:oMathPara xmlns:m="http://schemas.openxmlformats.org/officeDocument/2006/math">
                    <m:oMathParaPr>
                      <m:jc m:val="centerGroup"/>
                    </m:oMathParaPr>
                    <m:oMath xmlns:m="http://schemas.openxmlformats.org/officeDocument/2006/math">
                      <m:r>
                        <a:rPr lang="en-US" sz="4400" i="1" smtClean="0">
                          <a:latin typeface="Cambria Math" panose="02040503050406030204" pitchFamily="18" charset="0"/>
                          <a:ea typeface="Cambria Math" panose="02040503050406030204" pitchFamily="18" charset="0"/>
                          <a:cs typeface="Cambria Math" panose="02040503050406030204" pitchFamily="18" charset="0"/>
                        </a:rPr>
                        <m:t>𝛻</m:t>
                      </m:r>
                      <m:r>
                        <a:rPr lang="en-US" sz="4400" i="1" smtClean="0">
                          <a:latin typeface="Cambria Math" panose="02040503050406030204" pitchFamily="18" charset="0"/>
                          <a:ea typeface="Cambria Math" panose="02040503050406030204" pitchFamily="18" charset="0"/>
                          <a:cs typeface="Cambria Math" panose="02040503050406030204" pitchFamily="18" charset="0"/>
                        </a:rPr>
                        <m:t>⋅</m:t>
                      </m:r>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i="1">
                              <a:latin typeface="Cambria Math" panose="02040503050406030204" pitchFamily="18" charset="0"/>
                              <a:ea typeface="Cambria Math" panose="02040503050406030204" pitchFamily="18" charset="0"/>
                              <a:cs typeface="Cambria Math" panose="02040503050406030204" pitchFamily="18" charset="0"/>
                            </a:rPr>
                            <m:t>𝐽</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r>
                        <a:rPr lang="en-US" sz="4400" i="1">
                          <a:latin typeface="Cambria Math" panose="02040503050406030204" pitchFamily="18" charset="0"/>
                          <a:ea typeface="Cambria Math" panose="02040503050406030204" pitchFamily="18" charset="0"/>
                          <a:cs typeface="Cambria Math" panose="02040503050406030204" pitchFamily="18" charset="0"/>
                        </a:rPr>
                        <m:t>=</m:t>
                      </m:r>
                      <m:r>
                        <a:rPr lang="en-US" sz="4400" i="1">
                          <a:latin typeface="Cambria Math" panose="02040503050406030204" pitchFamily="18" charset="0"/>
                          <a:ea typeface="Cambria Math" panose="02040503050406030204" pitchFamily="18" charset="0"/>
                          <a:cs typeface="Cambria Math" panose="02040503050406030204" pitchFamily="18" charset="0"/>
                        </a:rPr>
                        <m:t>𝛻</m:t>
                      </m:r>
                      <m:r>
                        <a:rPr lang="en-US" sz="4400" i="1">
                          <a:latin typeface="Cambria Math" panose="02040503050406030204" pitchFamily="18" charset="0"/>
                          <a:ea typeface="Cambria Math" panose="02040503050406030204" pitchFamily="18" charset="0"/>
                          <a:cs typeface="Cambria Math" panose="02040503050406030204" pitchFamily="18" charset="0"/>
                        </a:rPr>
                        <m:t>⋅</m:t>
                      </m:r>
                      <m:d>
                        <m:dPr>
                          <m:begChr m:val="["/>
                          <m:endChr m:val="]"/>
                          <m:ctrlPr>
                            <a:rPr lang="en-US" sz="4400" i="1" smtClean="0">
                              <a:latin typeface="Cambria Math" panose="02040503050406030204" pitchFamily="18" charset="0"/>
                              <a:ea typeface="Cambria Math" panose="02040503050406030204" pitchFamily="18" charset="0"/>
                              <a:cs typeface="Cambria Math" panose="02040503050406030204" pitchFamily="18" charset="0"/>
                            </a:rPr>
                          </m:ctrlPr>
                        </m:dPr>
                        <m:e>
                          <m:r>
                            <a:rPr lang="en-US" sz="4400" i="1">
                              <a:latin typeface="Cambria Math" panose="02040503050406030204" pitchFamily="18" charset="0"/>
                              <a:ea typeface="Cambria Math" panose="02040503050406030204" pitchFamily="18" charset="0"/>
                              <a:cs typeface="Cambria Math" panose="02040503050406030204" pitchFamily="18" charset="0"/>
                            </a:rPr>
                            <m:t>−</m:t>
                          </m:r>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b="0" i="1" smtClean="0">
                                  <a:latin typeface="Cambria Math" panose="02040503050406030204" pitchFamily="18" charset="0"/>
                                  <a:ea typeface="Cambria Math" panose="02040503050406030204" pitchFamily="18" charset="0"/>
                                  <a:cs typeface="Cambria Math" panose="02040503050406030204" pitchFamily="18" charset="0"/>
                                </a:rPr>
                                <m:t>𝐷</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r>
                            <a:rPr lang="en-US" sz="4400" i="1">
                              <a:latin typeface="Cambria Math" panose="02040503050406030204" pitchFamily="18" charset="0"/>
                              <a:ea typeface="Cambria Math" panose="02040503050406030204" pitchFamily="18" charset="0"/>
                              <a:cs typeface="Cambria Math" panose="02040503050406030204" pitchFamily="18" charset="0"/>
                            </a:rPr>
                            <m:t>𝛻</m:t>
                          </m:r>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i="1">
                                  <a:latin typeface="Cambria Math" panose="02040503050406030204" pitchFamily="18" charset="0"/>
                                  <a:ea typeface="Cambria Math" panose="02040503050406030204" pitchFamily="18" charset="0"/>
                                  <a:cs typeface="Cambria Math" panose="02040503050406030204" pitchFamily="18" charset="0"/>
                                </a:rPr>
                                <m:t>𝑐</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r>
                            <a:rPr lang="en-US" sz="4400" i="1">
                              <a:latin typeface="Cambria Math" panose="02040503050406030204" pitchFamily="18" charset="0"/>
                              <a:ea typeface="Cambria Math" panose="02040503050406030204" pitchFamily="18" charset="0"/>
                              <a:cs typeface="Cambria Math" panose="02040503050406030204" pitchFamily="18" charset="0"/>
                            </a:rPr>
                            <m:t>−</m:t>
                          </m:r>
                          <m:f>
                            <m:fPr>
                              <m:ctrlPr>
                                <a:rPr lang="en-US" sz="4400" i="1">
                                  <a:latin typeface="Cambria Math" panose="02040503050406030204" pitchFamily="18" charset="0"/>
                                  <a:ea typeface="Cambria Math" panose="02040503050406030204" pitchFamily="18" charset="0"/>
                                </a:rPr>
                              </m:ctrlPr>
                            </m:fPr>
                            <m:num>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i="1">
                                      <a:latin typeface="Cambria Math" panose="02040503050406030204" pitchFamily="18" charset="0"/>
                                      <a:ea typeface="Cambria Math" panose="02040503050406030204" pitchFamily="18" charset="0"/>
                                      <a:cs typeface="Cambria Math" panose="02040503050406030204" pitchFamily="18" charset="0"/>
                                    </a:rPr>
                                    <m:t>𝐹</m:t>
                                  </m:r>
                                  <m:sSub>
                                    <m:sSubPr>
                                      <m:ctrlPr>
                                        <a:rPr lang="en-US" sz="4400" i="1">
                                          <a:latin typeface="Cambria Math" panose="02040503050406030204" pitchFamily="18" charset="0"/>
                                        </a:rPr>
                                      </m:ctrlPr>
                                    </m:sSubPr>
                                    <m:e>
                                      <m:r>
                                        <a:rPr lang="en-US" sz="4400" i="1">
                                          <a:latin typeface="Cambria Math" panose="02040503050406030204" pitchFamily="18" charset="0"/>
                                        </a:rPr>
                                        <m:t>𝑧</m:t>
                                      </m:r>
                                    </m:e>
                                    <m:sub>
                                      <m:r>
                                        <a:rPr lang="en-US" sz="4400" i="1">
                                          <a:latin typeface="Cambria Math" panose="02040503050406030204" pitchFamily="18" charset="0"/>
                                        </a:rPr>
                                        <m:t>𝑖</m:t>
                                      </m:r>
                                    </m:sub>
                                  </m:sSub>
                                  <m:r>
                                    <a:rPr lang="en-US" sz="4400" i="1">
                                      <a:latin typeface="Cambria Math" panose="02040503050406030204" pitchFamily="18" charset="0"/>
                                      <a:ea typeface="Cambria Math" panose="02040503050406030204" pitchFamily="18" charset="0"/>
                                      <a:cs typeface="Cambria Math" panose="02040503050406030204" pitchFamily="18" charset="0"/>
                                    </a:rPr>
                                    <m:t>𝐷</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sSub>
                                <m:sSubPr>
                                  <m:ctrlPr>
                                    <a:rPr lang="en-US" sz="4400" i="1">
                                      <a:latin typeface="Cambria Math" panose="02040503050406030204" pitchFamily="18" charset="0"/>
                                      <a:ea typeface="Cambria Math" panose="02040503050406030204" pitchFamily="18" charset="0"/>
                                      <a:cs typeface="Cambria Math" panose="02040503050406030204" pitchFamily="18" charset="0"/>
                                    </a:rPr>
                                  </m:ctrlPr>
                                </m:sSubPr>
                                <m:e>
                                  <m:r>
                                    <a:rPr lang="en-US" sz="4400" i="1">
                                      <a:latin typeface="Cambria Math" panose="02040503050406030204" pitchFamily="18" charset="0"/>
                                      <a:ea typeface="Cambria Math" panose="02040503050406030204" pitchFamily="18" charset="0"/>
                                      <a:cs typeface="Cambria Math" panose="02040503050406030204" pitchFamily="18" charset="0"/>
                                    </a:rPr>
                                    <m:t>𝑐</m:t>
                                  </m:r>
                                </m:e>
                                <m:sub>
                                  <m:r>
                                    <a:rPr lang="en-US" sz="4400" i="1">
                                      <a:latin typeface="Cambria Math" panose="02040503050406030204" pitchFamily="18" charset="0"/>
                                      <a:ea typeface="Cambria Math" panose="02040503050406030204" pitchFamily="18" charset="0"/>
                                      <a:cs typeface="Cambria Math" panose="02040503050406030204" pitchFamily="18" charset="0"/>
                                    </a:rPr>
                                    <m:t>𝑖</m:t>
                                  </m:r>
                                </m:sub>
                              </m:sSub>
                            </m:num>
                            <m:den>
                              <m:r>
                                <a:rPr lang="en-US" sz="4400" i="1">
                                  <a:latin typeface="Cambria Math" panose="02040503050406030204" pitchFamily="18" charset="0"/>
                                  <a:ea typeface="Cambria Math" panose="02040503050406030204" pitchFamily="18" charset="0"/>
                                </a:rPr>
                                <m:t>𝑅𝑇</m:t>
                              </m:r>
                            </m:den>
                          </m:f>
                          <m:r>
                            <a:rPr lang="en-US" sz="4400" i="1">
                              <a:latin typeface="Cambria Math" panose="02040503050406030204" pitchFamily="18" charset="0"/>
                              <a:ea typeface="Cambria Math" panose="02040503050406030204" pitchFamily="18" charset="0"/>
                              <a:cs typeface="Cambria Math" panose="02040503050406030204" pitchFamily="18" charset="0"/>
                            </a:rPr>
                            <m:t>𝛻𝜑</m:t>
                          </m:r>
                        </m:e>
                      </m:d>
                      <m:r>
                        <a:rPr lang="en-US" sz="4400" i="1">
                          <a:latin typeface="Cambria Math" panose="02040503050406030204" pitchFamily="18" charset="0"/>
                          <a:ea typeface="Cambria Math" panose="02040503050406030204" pitchFamily="18" charset="0"/>
                          <a:cs typeface="Cambria Math" panose="02040503050406030204" pitchFamily="18" charset="0"/>
                        </a:rPr>
                        <m:t>=0</m:t>
                      </m:r>
                    </m:oMath>
                  </m:oMathPara>
                </a14:m>
                <a:endParaRPr lang="en-US" sz="4400" dirty="0">
                  <a:latin typeface="Arial" panose="020B0604020202020204" pitchFamily="34" charset="0"/>
                  <a:ea typeface="Arial" panose="020B0604020202020204" pitchFamily="34" charset="0"/>
                </a:endParaRPr>
              </a:p>
              <a:p>
                <a:endParaRPr lang="en-US" dirty="0"/>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4"/>
                <a:stretch>
                  <a:fillRect l="-1366" t="-2489" r="-1746"/>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buAutoNum type="arabicPeriod"/>
            </a:pPr>
            <a:r>
              <a:rPr lang="nl-NL" dirty="0"/>
              <a:t>Cao, E, et al., Adv. Funct. Mater. 2024, 34, 2312646 </a:t>
            </a:r>
          </a:p>
          <a:p>
            <a:pPr marL="514350" indent="-514350">
              <a:buFont typeface="Arial" panose="020B0604020202020204" pitchFamily="34" charset="0"/>
              <a:buAutoNum type="arabicPeriod"/>
            </a:pPr>
            <a:r>
              <a:rPr lang="nl-NL" dirty="0"/>
              <a:t>Cain, D, et al., </a:t>
            </a:r>
            <a:r>
              <a:rPr lang="nl-NL" i="1" dirty="0"/>
              <a:t>Farraday Discussions. </a:t>
            </a:r>
            <a:r>
              <a:rPr lang="nl-NL" b="1" dirty="0"/>
              <a:t>2024</a:t>
            </a:r>
            <a:r>
              <a:rPr lang="nl-NL" dirty="0"/>
              <a:t>, (Accepted)</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5552799"/>
            <a:ext cx="17520817" cy="4180360"/>
          </a:xfrm>
        </p:spPr>
        <p:txBody>
          <a:bodyPr/>
          <a:lstStyle/>
          <a:p>
            <a:r>
              <a:rPr lang="en-US" dirty="0"/>
              <a:t>Individual nanopores in a small nanopore array interact with one another via overlapping depletion zones where they compete for ion translocation. Conductance on the array is dependent on interpore distance and dependent on pore length.</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Biomimetic ion channels have applications in energy conversion, desalination, DNA and Protein sequencing, and biomimetic ionic circuits. Fundamentally single nanochannels act as an ideal system to study the transport of ions and molecules under nanoconfinement. In biology, voltage gated ion channels of unique selectivity function coherently to transduce signals in time and space. Biomimetic ionic circuits have been developed from nanopore arrays, but ionic circuits with multiple functioning pores working together coherently have yet to be produced. The models presented in this work hope to act as a steppingstone for fabricating and understanding how biomimetic nanopores interact with each other within a membrane. We show that individual nanopores in nanopore arrays with high aspect ratios interact with one another via overlapping depletion zones, and that the conduction and selectivity of small nanopore arrays are nearly independent on pore length.</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Methods</a:t>
            </a:r>
          </a:p>
        </p:txBody>
      </p:sp>
      <p:pic>
        <p:nvPicPr>
          <p:cNvPr id="23" name="Picture Placeholder 22" descr="A diagram of a voltage&#10;&#10;Description automatically generated">
            <a:extLst>
              <a:ext uri="{FF2B5EF4-FFF2-40B4-BE49-F238E27FC236}">
                <a16:creationId xmlns:a16="http://schemas.microsoft.com/office/drawing/2014/main" id="{E2F595AF-FFEC-331B-8361-6D1A9DAAC555}"/>
              </a:ext>
            </a:extLst>
          </p:cNvPr>
          <p:cNvPicPr>
            <a:picLocks noGrp="1" noChangeAspect="1"/>
          </p:cNvPicPr>
          <p:nvPr>
            <p:ph type="pic" sz="quarter" idx="29"/>
          </p:nvPr>
        </p:nvPicPr>
        <p:blipFill rotWithShape="1">
          <a:blip r:embed="rId5">
            <a:extLst>
              <a:ext uri="{28A0092B-C50C-407E-A947-70E740481C1C}">
                <a14:useLocalDpi xmlns:a14="http://schemas.microsoft.com/office/drawing/2010/main" val="0"/>
              </a:ext>
            </a:extLst>
          </a:blip>
          <a:srcRect l="-167" r="35737"/>
          <a:stretch/>
        </p:blipFill>
        <p:spPr>
          <a:xfrm>
            <a:off x="1294883" y="20426088"/>
            <a:ext cx="13776431" cy="5471526"/>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b="1" dirty="0"/>
              <a:t>I-V curves</a:t>
            </a:r>
            <a:r>
              <a:rPr lang="en-US" dirty="0"/>
              <a:t> for 5, 10, 20, and 30 nm long arrays modeled with bulk concentration of 10mM and 100 mM </a:t>
            </a:r>
          </a:p>
        </p:txBody>
      </p:sp>
      <p:pic>
        <p:nvPicPr>
          <p:cNvPr id="21" name="Picture Placeholder 20" descr="A blue and yellow logo&#10;&#10;Description automatically generated">
            <a:extLst>
              <a:ext uri="{FF2B5EF4-FFF2-40B4-BE49-F238E27FC236}">
                <a16:creationId xmlns:a16="http://schemas.microsoft.com/office/drawing/2014/main" id="{7490F330-E707-52D7-8C3E-035A17994E21}"/>
              </a:ext>
            </a:extLst>
          </p:cNvPr>
          <p:cNvPicPr>
            <a:picLocks noGrp="1" noChangeAspect="1"/>
          </p:cNvPicPr>
          <p:nvPr>
            <p:ph type="pic" sz="quarter" idx="31"/>
          </p:nvPr>
        </p:nvPicPr>
        <p:blipFill rotWithShape="1">
          <a:blip r:embed="rId6">
            <a:extLst>
              <a:ext uri="{28A0092B-C50C-407E-A947-70E740481C1C}">
                <a14:useLocalDpi xmlns:a14="http://schemas.microsoft.com/office/drawing/2010/main" val="0"/>
              </a:ext>
            </a:extLst>
          </a:blip>
          <a:srcRect t="4497" b="1091"/>
          <a:stretch/>
        </p:blipFill>
        <p:spPr>
          <a:xfrm>
            <a:off x="27697580" y="40404375"/>
            <a:ext cx="2791699" cy="2764150"/>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We found that nanopore arrays interact via overlapping depletion zones where they compete for ion translocation. This competition between pores lowers the overall conduction of the array. Modification of the pore wall led to less interaction between the nanopores and ionic current rectification that was independent on pore distance. Conductance and selectivity were both nearly independent on pore length. We modeled nanopore arrays with three pores in the array with pore lengths of 5, 10, 20, and 30 nm. I-V curves were nearly identical for 10, 20, and 30 nm length arrays showing that their depletion and enhancement regions inside the pore were nearly identical, leading to selectivity and conduction that is independent of pore length.</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37" name="Picture Placeholder 36" descr="A rainbow colored rectangular shapes&#10;&#10;Description automatically generated with medium confidence">
            <a:extLst>
              <a:ext uri="{FF2B5EF4-FFF2-40B4-BE49-F238E27FC236}">
                <a16:creationId xmlns:a16="http://schemas.microsoft.com/office/drawing/2014/main" id="{0E686B69-0B74-C005-1B90-6ABF1D1B1E1A}"/>
              </a:ext>
            </a:extLst>
          </p:cNvPr>
          <p:cNvPicPr>
            <a:picLocks noGrp="1" noChangeAspect="1"/>
          </p:cNvPicPr>
          <p:nvPr>
            <p:ph type="pic" sz="quarter" idx="34"/>
          </p:nvPr>
        </p:nvPicPr>
        <p:blipFill rotWithShape="1">
          <a:blip r:embed="rId7">
            <a:extLst>
              <a:ext uri="{28A0092B-C50C-407E-A947-70E740481C1C}">
                <a14:useLocalDpi xmlns:a14="http://schemas.microsoft.com/office/drawing/2010/main" val="0"/>
              </a:ext>
            </a:extLst>
          </a:blip>
          <a:srcRect t="773" r="19073" b="-146"/>
          <a:stretch/>
        </p:blipFill>
        <p:spPr>
          <a:xfrm>
            <a:off x="16696262" y="29521100"/>
            <a:ext cx="8560484" cy="6426381"/>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b="1" dirty="0"/>
              <a:t>Ionic Diodes </a:t>
            </a:r>
            <a:r>
              <a:rPr lang="en-US" dirty="0"/>
              <a:t>modeled using a heterogenous surface charge distribution. Symmetric and Nonsymmetric modifications were considered.</a:t>
            </a:r>
          </a:p>
        </p:txBody>
      </p:sp>
      <p:sp>
        <p:nvSpPr>
          <p:cNvPr id="47" name="TextBox 46">
            <a:extLst>
              <a:ext uri="{FF2B5EF4-FFF2-40B4-BE49-F238E27FC236}">
                <a16:creationId xmlns:a16="http://schemas.microsoft.com/office/drawing/2014/main" id="{CA09CD0E-1C10-3DD1-01C6-966A1C888BC5}"/>
              </a:ext>
            </a:extLst>
          </p:cNvPr>
          <p:cNvSpPr txBox="1"/>
          <p:nvPr/>
        </p:nvSpPr>
        <p:spPr>
          <a:xfrm>
            <a:off x="23849802" y="29796509"/>
            <a:ext cx="1574715" cy="6299200"/>
          </a:xfrm>
          <a:prstGeom prst="rect">
            <a:avLst/>
          </a:prstGeom>
          <a:solidFill>
            <a:schemeClr val="bg1"/>
          </a:solidFill>
        </p:spPr>
        <p:txBody>
          <a:bodyPr wrap="square" rtlCol="0">
            <a:spAutoFit/>
          </a:bodyPr>
          <a:lstStyle/>
          <a:p>
            <a:endParaRPr lang="en-US" dirty="0"/>
          </a:p>
        </p:txBody>
      </p:sp>
      <p:pic>
        <p:nvPicPr>
          <p:cNvPr id="46" name="Picture 45" descr="A screenshot of a computer generated image&#10;&#10;Description automatically generated">
            <a:extLst>
              <a:ext uri="{FF2B5EF4-FFF2-40B4-BE49-F238E27FC236}">
                <a16:creationId xmlns:a16="http://schemas.microsoft.com/office/drawing/2014/main" id="{EF6F557E-1445-AFF7-B1E5-9739E43B3A8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86657" y="29465892"/>
            <a:ext cx="10418617" cy="6481852"/>
          </a:xfrm>
          <a:prstGeom prst="rect">
            <a:avLst/>
          </a:prstGeom>
        </p:spPr>
      </p:pic>
      <p:sp>
        <p:nvSpPr>
          <p:cNvPr id="48" name="TextBox 47">
            <a:extLst>
              <a:ext uri="{FF2B5EF4-FFF2-40B4-BE49-F238E27FC236}">
                <a16:creationId xmlns:a16="http://schemas.microsoft.com/office/drawing/2014/main" id="{1BE8C9D3-CEC4-B4FC-E0E8-66F4A8FB14E2}"/>
              </a:ext>
            </a:extLst>
          </p:cNvPr>
          <p:cNvSpPr txBox="1"/>
          <p:nvPr/>
        </p:nvSpPr>
        <p:spPr>
          <a:xfrm>
            <a:off x="2592917" y="20398107"/>
            <a:ext cx="690033" cy="923330"/>
          </a:xfrm>
          <a:prstGeom prst="rect">
            <a:avLst/>
          </a:prstGeom>
          <a:solidFill>
            <a:schemeClr val="bg1"/>
          </a:solidFill>
        </p:spPr>
        <p:txBody>
          <a:bodyPr wrap="square" rtlCol="0">
            <a:spAutoFit/>
          </a:bodyPr>
          <a:lstStyle/>
          <a:p>
            <a:r>
              <a:rPr lang="en-US" sz="5400" b="1" dirty="0"/>
              <a:t>a</a:t>
            </a:r>
          </a:p>
        </p:txBody>
      </p:sp>
      <p:sp>
        <p:nvSpPr>
          <p:cNvPr id="49" name="TextBox 48">
            <a:extLst>
              <a:ext uri="{FF2B5EF4-FFF2-40B4-BE49-F238E27FC236}">
                <a16:creationId xmlns:a16="http://schemas.microsoft.com/office/drawing/2014/main" id="{26EE0689-0303-F5F5-81E8-8C85E5DFDC29}"/>
              </a:ext>
            </a:extLst>
          </p:cNvPr>
          <p:cNvSpPr txBox="1"/>
          <p:nvPr/>
        </p:nvSpPr>
        <p:spPr>
          <a:xfrm>
            <a:off x="9730317" y="20391757"/>
            <a:ext cx="690033" cy="923330"/>
          </a:xfrm>
          <a:prstGeom prst="rect">
            <a:avLst/>
          </a:prstGeom>
          <a:solidFill>
            <a:schemeClr val="bg1"/>
          </a:solidFill>
        </p:spPr>
        <p:txBody>
          <a:bodyPr wrap="square" rtlCol="0">
            <a:spAutoFit/>
          </a:bodyPr>
          <a:lstStyle/>
          <a:p>
            <a:r>
              <a:rPr lang="en-US" sz="5400" b="1" dirty="0"/>
              <a:t>b</a:t>
            </a:r>
          </a:p>
        </p:txBody>
      </p:sp>
      <p:sp>
        <p:nvSpPr>
          <p:cNvPr id="50" name="TextBox 49">
            <a:extLst>
              <a:ext uri="{FF2B5EF4-FFF2-40B4-BE49-F238E27FC236}">
                <a16:creationId xmlns:a16="http://schemas.microsoft.com/office/drawing/2014/main" id="{EED9C3A0-5D0C-61BD-CF6C-DC9193EA41C1}"/>
              </a:ext>
            </a:extLst>
          </p:cNvPr>
          <p:cNvSpPr txBox="1"/>
          <p:nvPr/>
        </p:nvSpPr>
        <p:spPr>
          <a:xfrm>
            <a:off x="18056540" y="29394647"/>
            <a:ext cx="690033" cy="923330"/>
          </a:xfrm>
          <a:prstGeom prst="rect">
            <a:avLst/>
          </a:prstGeom>
          <a:noFill/>
        </p:spPr>
        <p:txBody>
          <a:bodyPr wrap="square" rtlCol="0">
            <a:spAutoFit/>
          </a:bodyPr>
          <a:lstStyle/>
          <a:p>
            <a:r>
              <a:rPr lang="en-US" sz="5400" b="1" dirty="0"/>
              <a:t>a</a:t>
            </a:r>
          </a:p>
        </p:txBody>
      </p:sp>
      <p:sp>
        <p:nvSpPr>
          <p:cNvPr id="51" name="TextBox 50">
            <a:extLst>
              <a:ext uri="{FF2B5EF4-FFF2-40B4-BE49-F238E27FC236}">
                <a16:creationId xmlns:a16="http://schemas.microsoft.com/office/drawing/2014/main" id="{C3302F5F-F8F6-2A0C-39FD-9810929FFCC8}"/>
              </a:ext>
            </a:extLst>
          </p:cNvPr>
          <p:cNvSpPr txBox="1"/>
          <p:nvPr/>
        </p:nvSpPr>
        <p:spPr>
          <a:xfrm>
            <a:off x="24648509" y="29420381"/>
            <a:ext cx="690033" cy="923330"/>
          </a:xfrm>
          <a:prstGeom prst="rect">
            <a:avLst/>
          </a:prstGeom>
          <a:noFill/>
        </p:spPr>
        <p:txBody>
          <a:bodyPr wrap="square" rtlCol="0">
            <a:spAutoFit/>
          </a:bodyPr>
          <a:lstStyle/>
          <a:p>
            <a:r>
              <a:rPr lang="en-US" sz="5400" b="1" dirty="0"/>
              <a:t>b</a:t>
            </a:r>
          </a:p>
        </p:txBody>
      </p:sp>
      <p:pic>
        <p:nvPicPr>
          <p:cNvPr id="1028" name="Picture 4" descr="&quot;National Science Foundation Logo&quot; Canvas Print by Ninjakitas | Redbubble">
            <a:extLst>
              <a:ext uri="{FF2B5EF4-FFF2-40B4-BE49-F238E27FC236}">
                <a16:creationId xmlns:a16="http://schemas.microsoft.com/office/drawing/2014/main" id="{D257773A-81F1-B4C9-F241-1816AD8AC6F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455" b="11884"/>
          <a:stretch/>
        </p:blipFill>
        <p:spPr bwMode="auto">
          <a:xfrm>
            <a:off x="24195237" y="40233602"/>
            <a:ext cx="2791699" cy="2816352"/>
          </a:xfrm>
          <a:prstGeom prst="rect">
            <a:avLst/>
          </a:prstGeom>
          <a:noFill/>
          <a:extLst>
            <a:ext uri="{909E8E84-426E-40DD-AFC4-6F175D3DCCD1}">
              <a14:hiddenFill xmlns:a14="http://schemas.microsoft.com/office/drawing/2010/main">
                <a:solidFill>
                  <a:srgbClr val="FFFFFF"/>
                </a:solidFill>
              </a14:hiddenFill>
            </a:ext>
          </a:extLst>
        </p:spPr>
      </p:pic>
      <p:cxnSp>
        <p:nvCxnSpPr>
          <p:cNvPr id="53" name="Straight Connector 52">
            <a:extLst>
              <a:ext uri="{FF2B5EF4-FFF2-40B4-BE49-F238E27FC236}">
                <a16:creationId xmlns:a16="http://schemas.microsoft.com/office/drawing/2014/main" id="{0D335ADA-6BF5-ABB1-F660-4F9C6E731429}"/>
              </a:ext>
            </a:extLst>
          </p:cNvPr>
          <p:cNvCxnSpPr>
            <a:cxnSpLocks/>
          </p:cNvCxnSpPr>
          <p:nvPr/>
        </p:nvCxnSpPr>
        <p:spPr>
          <a:xfrm>
            <a:off x="1649531" y="2310063"/>
            <a:ext cx="1157837" cy="0"/>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C98A5EA-AE11-CEC1-55F0-E6043D0E7F11}"/>
              </a:ext>
            </a:extLst>
          </p:cNvPr>
          <p:cNvCxnSpPr>
            <a:cxnSpLocks/>
          </p:cNvCxnSpPr>
          <p:nvPr/>
        </p:nvCxnSpPr>
        <p:spPr>
          <a:xfrm>
            <a:off x="2959768" y="1914982"/>
            <a:ext cx="0" cy="745958"/>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B9D6BEC-7F04-390D-A53B-552C7986311E}"/>
              </a:ext>
            </a:extLst>
          </p:cNvPr>
          <p:cNvCxnSpPr>
            <a:cxnSpLocks/>
          </p:cNvCxnSpPr>
          <p:nvPr/>
        </p:nvCxnSpPr>
        <p:spPr>
          <a:xfrm>
            <a:off x="3112168" y="2067382"/>
            <a:ext cx="0" cy="434813"/>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672BA9E-F89B-EB7A-749B-B35254D1D238}"/>
              </a:ext>
            </a:extLst>
          </p:cNvPr>
          <p:cNvCxnSpPr>
            <a:cxnSpLocks/>
          </p:cNvCxnSpPr>
          <p:nvPr/>
        </p:nvCxnSpPr>
        <p:spPr>
          <a:xfrm>
            <a:off x="3268774" y="2136304"/>
            <a:ext cx="0" cy="238300"/>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4" name="Straight Connector 1023">
            <a:extLst>
              <a:ext uri="{FF2B5EF4-FFF2-40B4-BE49-F238E27FC236}">
                <a16:creationId xmlns:a16="http://schemas.microsoft.com/office/drawing/2014/main" id="{7566F0AD-4B53-7F71-39CE-14E63D81CF25}"/>
              </a:ext>
            </a:extLst>
          </p:cNvPr>
          <p:cNvCxnSpPr>
            <a:cxnSpLocks/>
          </p:cNvCxnSpPr>
          <p:nvPr/>
        </p:nvCxnSpPr>
        <p:spPr>
          <a:xfrm>
            <a:off x="1652208" y="9970187"/>
            <a:ext cx="1157837" cy="0"/>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5" name="Straight Connector 1024">
            <a:extLst>
              <a:ext uri="{FF2B5EF4-FFF2-40B4-BE49-F238E27FC236}">
                <a16:creationId xmlns:a16="http://schemas.microsoft.com/office/drawing/2014/main" id="{68F80987-70C3-3F37-86C4-93C2096612A3}"/>
              </a:ext>
            </a:extLst>
          </p:cNvPr>
          <p:cNvCxnSpPr>
            <a:cxnSpLocks/>
          </p:cNvCxnSpPr>
          <p:nvPr/>
        </p:nvCxnSpPr>
        <p:spPr>
          <a:xfrm>
            <a:off x="2962445" y="9575106"/>
            <a:ext cx="0" cy="745958"/>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7" name="Straight Connector 1026">
            <a:extLst>
              <a:ext uri="{FF2B5EF4-FFF2-40B4-BE49-F238E27FC236}">
                <a16:creationId xmlns:a16="http://schemas.microsoft.com/office/drawing/2014/main" id="{B9CA7FB9-1B4E-A61A-DE63-9AAF39C4448E}"/>
              </a:ext>
            </a:extLst>
          </p:cNvPr>
          <p:cNvCxnSpPr>
            <a:cxnSpLocks/>
          </p:cNvCxnSpPr>
          <p:nvPr/>
        </p:nvCxnSpPr>
        <p:spPr>
          <a:xfrm>
            <a:off x="3112168" y="9325811"/>
            <a:ext cx="6882" cy="1272673"/>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2" name="Straight Connector 1031">
            <a:extLst>
              <a:ext uri="{FF2B5EF4-FFF2-40B4-BE49-F238E27FC236}">
                <a16:creationId xmlns:a16="http://schemas.microsoft.com/office/drawing/2014/main" id="{311814A0-B9CE-5A6B-C7D8-5F194D264D45}"/>
              </a:ext>
            </a:extLst>
          </p:cNvPr>
          <p:cNvCxnSpPr>
            <a:cxnSpLocks/>
          </p:cNvCxnSpPr>
          <p:nvPr/>
        </p:nvCxnSpPr>
        <p:spPr>
          <a:xfrm>
            <a:off x="3280584" y="9577783"/>
            <a:ext cx="0" cy="745958"/>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3" name="Straight Connector 1032">
            <a:extLst>
              <a:ext uri="{FF2B5EF4-FFF2-40B4-BE49-F238E27FC236}">
                <a16:creationId xmlns:a16="http://schemas.microsoft.com/office/drawing/2014/main" id="{52BDFBEC-9542-22D8-0CB5-5D6F92BED42A}"/>
              </a:ext>
            </a:extLst>
          </p:cNvPr>
          <p:cNvCxnSpPr>
            <a:cxnSpLocks/>
          </p:cNvCxnSpPr>
          <p:nvPr/>
        </p:nvCxnSpPr>
        <p:spPr>
          <a:xfrm>
            <a:off x="3430307" y="9328488"/>
            <a:ext cx="6882" cy="1272673"/>
          </a:xfrm>
          <a:prstGeom prst="line">
            <a:avLst/>
          </a:prstGeom>
          <a:ln w="952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3022</TotalTime>
  <Words>487</Words>
  <Application>Microsoft Office PowerPoint</Application>
  <PresentationFormat>Custom</PresentationFormat>
  <Paragraphs>21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Nanopore Arrays: Selectivity, Conductance, and Interpore Interactions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DaVante Cain</cp:lastModifiedBy>
  <cp:revision>106</cp:revision>
  <cp:lastPrinted>2023-01-06T15:48:30Z</cp:lastPrinted>
  <dcterms:created xsi:type="dcterms:W3CDTF">2023-01-03T14:57:49Z</dcterms:created>
  <dcterms:modified xsi:type="dcterms:W3CDTF">2024-08-31T00:03:09Z</dcterms:modified>
</cp:coreProperties>
</file>