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6"/>
  </p:notesMasterIdLst>
  <p:sldIdLst>
    <p:sldId id="287" r:id="rId2"/>
    <p:sldId id="283" r:id="rId3"/>
    <p:sldId id="282" r:id="rId4"/>
    <p:sldId id="284" r:id="rId5"/>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7"/>
          </p14:sldIdLst>
        </p14:section>
        <p14:section name="Guidelines &amp; Examples" id="{31D5EE60-8FE9-4475-976F-B13E2EBE6E32}">
          <p14:sldIdLst>
            <p14:sldId id="283"/>
            <p14:sldId id="282"/>
            <p14:sldId id="2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07" autoAdjust="0"/>
    <p:restoredTop sz="96405" autoAdjust="0"/>
  </p:normalViewPr>
  <p:slideViewPr>
    <p:cSldViewPr snapToGrid="0">
      <p:cViewPr>
        <p:scale>
          <a:sx n="20" d="100"/>
          <a:sy n="20" d="100"/>
        </p:scale>
        <p:origin x="1267" y="1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2019209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47A5ED2-A0C3-409C-AD7A-B1754458CD1D}"/>
              </a:ext>
            </a:extLst>
          </p:cNvPr>
          <p:cNvGrpSpPr/>
          <p:nvPr userDrawn="1"/>
        </p:nvGrpSpPr>
        <p:grpSpPr>
          <a:xfrm>
            <a:off x="1" y="-12063"/>
            <a:ext cx="32919514" cy="43903263"/>
            <a:chOff x="0" y="-11824"/>
            <a:chExt cx="30496907" cy="43034662"/>
          </a:xfrm>
        </p:grpSpPr>
        <p:sp>
          <p:nvSpPr>
            <p:cNvPr id="19" name="Rectangle 18">
              <a:extLst>
                <a:ext uri="{FF2B5EF4-FFF2-40B4-BE49-F238E27FC236}">
                  <a16:creationId xmlns:a16="http://schemas.microsoft.com/office/drawing/2014/main" id="{944516B2-34A6-407A-B06A-72C9E15F25D8}"/>
                </a:ext>
              </a:extLst>
            </p:cNvPr>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0" name="Rectangle 19">
              <a:extLst>
                <a:ext uri="{FF2B5EF4-FFF2-40B4-BE49-F238E27FC236}">
                  <a16:creationId xmlns:a16="http://schemas.microsoft.com/office/drawing/2014/main" id="{87F7CE39-9823-4F5B-ABFE-098F325D8F35}"/>
                </a:ext>
              </a:extLst>
            </p:cNvPr>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dirty="0"/>
            </a:p>
          </p:txBody>
        </p:sp>
        <p:sp>
          <p:nvSpPr>
            <p:cNvPr id="21" name="Rectangle 20">
              <a:extLst>
                <a:ext uri="{FF2B5EF4-FFF2-40B4-BE49-F238E27FC236}">
                  <a16:creationId xmlns:a16="http://schemas.microsoft.com/office/drawing/2014/main" id="{57C28E66-72CA-4593-A5C3-C152AF7401E0}"/>
                </a:ext>
              </a:extLst>
            </p:cNvPr>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2" name="Rectangle 21">
              <a:extLst>
                <a:ext uri="{FF2B5EF4-FFF2-40B4-BE49-F238E27FC236}">
                  <a16:creationId xmlns:a16="http://schemas.microsoft.com/office/drawing/2014/main" id="{C5D7C444-DE16-42DD-9599-D07A4F3B6CB7}"/>
                </a:ext>
              </a:extLst>
            </p:cNvPr>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3" name="Rectangle 22">
              <a:extLst>
                <a:ext uri="{FF2B5EF4-FFF2-40B4-BE49-F238E27FC236}">
                  <a16:creationId xmlns:a16="http://schemas.microsoft.com/office/drawing/2014/main" id="{14C1A78C-DD81-48B0-B5FB-B545B0991A8C}"/>
                </a:ext>
              </a:extLst>
            </p:cNvPr>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4" name="Rectangle 23">
              <a:extLst>
                <a:ext uri="{FF2B5EF4-FFF2-40B4-BE49-F238E27FC236}">
                  <a16:creationId xmlns:a16="http://schemas.microsoft.com/office/drawing/2014/main" id="{3B22A3E9-DA00-46AF-B9F1-54AC93CFAAE1}"/>
                </a:ext>
              </a:extLst>
            </p:cNvPr>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5" name="Rectangle 24">
              <a:extLst>
                <a:ext uri="{FF2B5EF4-FFF2-40B4-BE49-F238E27FC236}">
                  <a16:creationId xmlns:a16="http://schemas.microsoft.com/office/drawing/2014/main" id="{86C92FBF-DC74-4B45-BD34-D5360DA66C2F}"/>
                </a:ext>
              </a:extLst>
            </p:cNvPr>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6" name="Rectangle 25">
              <a:extLst>
                <a:ext uri="{FF2B5EF4-FFF2-40B4-BE49-F238E27FC236}">
                  <a16:creationId xmlns:a16="http://schemas.microsoft.com/office/drawing/2014/main" id="{44E91BDC-6419-4206-9FBB-965A380CC1A6}"/>
                </a:ext>
              </a:extLst>
            </p:cNvPr>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grpSp>
    </p:spTree>
    <p:extLst>
      <p:ext uri="{BB962C8B-B14F-4D97-AF65-F5344CB8AC3E}">
        <p14:creationId xmlns:p14="http://schemas.microsoft.com/office/powerpoint/2010/main" val="2473556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s://www.osti.gov/biblio/841246" TargetMode="External"/><Relationship Id="rId7"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100.png"/><Relationship Id="rId5" Type="http://schemas.openxmlformats.org/officeDocument/2006/relationships/image" Target="../media/image10.emf"/><Relationship Id="rId10" Type="http://schemas.openxmlformats.org/officeDocument/2006/relationships/image" Target="../media/image18.png"/><Relationship Id="rId4" Type="http://schemas.openxmlformats.org/officeDocument/2006/relationships/image" Target="../media/image14.jpe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Modeling Reaction-Diffusion Systems in Affinity-based Biomaterials for Tissue Engineering</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sz="3500" dirty="0">
                <a:solidFill>
                  <a:schemeClr val="tx1"/>
                </a:solidFill>
              </a:rPr>
              <a:t>D. A. Frey Rubio</a:t>
            </a:r>
            <a:r>
              <a:rPr lang="en-US" sz="3500" baseline="30000" dirty="0">
                <a:solidFill>
                  <a:schemeClr val="tx1"/>
                </a:solidFill>
              </a:rPr>
              <a:t>1</a:t>
            </a:r>
            <a:r>
              <a:rPr lang="en-US" sz="3500" dirty="0">
                <a:solidFill>
                  <a:schemeClr val="tx1"/>
                </a:solidFill>
              </a:rPr>
              <a:t>, M. H. Hettiaratchi</a:t>
            </a:r>
            <a:r>
              <a:rPr lang="en-US" sz="3500" baseline="30000" dirty="0">
                <a:solidFill>
                  <a:schemeClr val="tx1"/>
                </a:solidFill>
              </a:rPr>
              <a:t>1,2</a:t>
            </a:r>
            <a:br>
              <a:rPr lang="en-US" sz="3500" dirty="0">
                <a:solidFill>
                  <a:schemeClr val="tx1"/>
                </a:solidFill>
              </a:rPr>
            </a:br>
            <a:r>
              <a:rPr lang="en-US" sz="3500" dirty="0">
                <a:solidFill>
                  <a:schemeClr val="tx1"/>
                </a:solidFill>
              </a:rPr>
              <a:t>1. Phil &amp; Penny Knight Campus for Accelerating Scientific Impact, University of Oregon, Eugene, OR, USA. </a:t>
            </a:r>
            <a:br>
              <a:rPr lang="en-US" sz="3500" dirty="0">
                <a:solidFill>
                  <a:schemeClr val="tx1"/>
                </a:solidFill>
              </a:rPr>
            </a:br>
            <a:r>
              <a:rPr lang="en-US" sz="3500" dirty="0">
                <a:solidFill>
                  <a:schemeClr val="tx1"/>
                </a:solidFill>
              </a:rPr>
              <a:t>2. Department of Chemistry &amp; Biochemistry, University of Oregon, Eugene, OR, USA.</a:t>
            </a:r>
          </a:p>
          <a:p>
            <a:endParaRPr lang="en-US" sz="4000"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4000" dirty="0"/>
                  <a:t>Protein diffusion through hydrogel matrices was evaluated </a:t>
                </a:r>
                <a:r>
                  <a:rPr lang="en-US" sz="4000" i="1" dirty="0"/>
                  <a:t>in vitro </a:t>
                </a:r>
                <a:r>
                  <a:rPr lang="en-US" sz="4000" dirty="0"/>
                  <a:t>using a capillary tube setup. Fluorescence intensity from molecularly tagged proteins was used to describe protein diffusion using </a:t>
                </a:r>
                <a:r>
                  <a:rPr lang="en-US" sz="4000" b="1" dirty="0"/>
                  <a:t>Eq1</a:t>
                </a:r>
                <a:r>
                  <a:rPr lang="en-US" sz="4000" dirty="0"/>
                  <a:t>. This system was then modeled using the Transport of Dilute Species Physics module</a:t>
                </a:r>
                <a14:m>
                  <m:oMath xmlns:m="http://schemas.openxmlformats.org/officeDocument/2006/math">
                    <m:sSup>
                      <m:sSupPr>
                        <m:ctrlPr>
                          <a:rPr lang="en-US" sz="4000" i="1" smtClean="0">
                            <a:latin typeface="Cambria Math" panose="02040503050406030204" pitchFamily="18" charset="0"/>
                          </a:rPr>
                        </m:ctrlPr>
                      </m:sSupPr>
                      <m:e>
                        <m:r>
                          <a:rPr lang="en-US" sz="4000" b="0" i="1" smtClean="0">
                            <a:latin typeface="Cambria Math" panose="02040503050406030204" pitchFamily="18" charset="0"/>
                          </a:rPr>
                          <m:t>.</m:t>
                        </m:r>
                      </m:e>
                      <m:sup>
                        <m:r>
                          <a:rPr lang="en-US" sz="4000" b="0" i="1" smtClean="0">
                            <a:latin typeface="Cambria Math" panose="02040503050406030204" pitchFamily="18" charset="0"/>
                          </a:rPr>
                          <m:t>1</m:t>
                        </m:r>
                      </m:sup>
                    </m:sSup>
                  </m:oMath>
                </a14:m>
                <a:r>
                  <a:rPr lang="en-US" sz="4000" dirty="0"/>
                  <a:t> A 4x8 mm hydrogel in a 24-well plate was then modeled to evaluate protein sequestration by affibody-coupled hydrogels using </a:t>
                </a:r>
                <a:r>
                  <a:rPr lang="en-US" sz="4000" b="1" dirty="0"/>
                  <a:t>Eq2</a:t>
                </a:r>
                <a:r>
                  <a:rPr lang="en-US" sz="4000" dirty="0"/>
                  <a:t>.</a:t>
                </a:r>
              </a:p>
              <a:p>
                <a:pPr algn="ctr">
                  <a:lnSpc>
                    <a:spcPct val="150000"/>
                  </a:lnSpc>
                </a:pPr>
                <a:r>
                  <a:rPr lang="en-US" sz="4000" b="1" dirty="0"/>
                  <a:t>Equation 1.</a:t>
                </a:r>
                <a:r>
                  <a:rPr lang="en-US" sz="4000" dirty="0"/>
                  <a:t> </a:t>
                </a:r>
                <a14:m>
                  <m:oMath xmlns:m="http://schemas.openxmlformats.org/officeDocument/2006/math">
                    <m:r>
                      <a:rPr lang="en-US" sz="4000" b="0" i="1" smtClean="0">
                        <a:latin typeface="Cambria Math" panose="02040503050406030204" pitchFamily="18" charset="0"/>
                      </a:rPr>
                      <m:t>𝐹</m:t>
                    </m:r>
                    <m:d>
                      <m:dPr>
                        <m:ctrlPr>
                          <a:rPr lang="en-US" sz="4000" b="0" i="1" smtClean="0">
                            <a:latin typeface="Cambria Math" panose="02040503050406030204" pitchFamily="18" charset="0"/>
                          </a:rPr>
                        </m:ctrlPr>
                      </m:dPr>
                      <m:e>
                        <m:r>
                          <a:rPr lang="en-US" sz="4000" b="0" i="1" smtClean="0">
                            <a:latin typeface="Cambria Math" panose="02040503050406030204" pitchFamily="18" charset="0"/>
                          </a:rPr>
                          <m:t>𝑥</m:t>
                        </m:r>
                        <m:r>
                          <a:rPr lang="en-US" sz="4000" b="0" i="1" smtClean="0">
                            <a:latin typeface="Cambria Math" panose="02040503050406030204" pitchFamily="18" charset="0"/>
                          </a:rPr>
                          <m:t>,</m:t>
                        </m:r>
                        <m:r>
                          <a:rPr lang="en-US" sz="4000" b="0" i="1" smtClean="0">
                            <a:latin typeface="Cambria Math" panose="02040503050406030204" pitchFamily="18" charset="0"/>
                          </a:rPr>
                          <m:t>𝑡</m:t>
                        </m:r>
                      </m:e>
                    </m:d>
                    <m:r>
                      <a:rPr lang="en-US" sz="4000" b="0" i="1" smtClean="0">
                        <a:latin typeface="Cambria Math" panose="02040503050406030204" pitchFamily="18" charset="0"/>
                      </a:rPr>
                      <m:t>∝</m:t>
                    </m:r>
                    <m:r>
                      <m:rPr>
                        <m:sty m:val="p"/>
                      </m:rPr>
                      <a:rPr lang="en-US" sz="4000" b="0" i="0" smtClean="0">
                        <a:latin typeface="Cambria Math" panose="02040503050406030204" pitchFamily="18" charset="0"/>
                      </a:rPr>
                      <m:t>erfc</m:t>
                    </m:r>
                    <m:r>
                      <a:rPr lang="en-US" sz="4000" b="0" i="1" smtClean="0">
                        <a:latin typeface="Cambria Math" panose="02040503050406030204" pitchFamily="18" charset="0"/>
                      </a:rPr>
                      <m:t>⁡(</m:t>
                    </m:r>
                    <m:f>
                      <m:fPr>
                        <m:ctrlPr>
                          <a:rPr lang="en-US" sz="4000" b="0" i="1" smtClean="0">
                            <a:latin typeface="Cambria Math" panose="02040503050406030204" pitchFamily="18" charset="0"/>
                          </a:rPr>
                        </m:ctrlPr>
                      </m:fPr>
                      <m:num>
                        <m:r>
                          <a:rPr lang="en-US" sz="4000" b="0" i="1" smtClean="0">
                            <a:latin typeface="Cambria Math" panose="02040503050406030204" pitchFamily="18" charset="0"/>
                          </a:rPr>
                          <m:t>𝑥</m:t>
                        </m:r>
                      </m:num>
                      <m:den>
                        <m:r>
                          <a:rPr lang="en-US" sz="4000" b="0" i="1" smtClean="0">
                            <a:latin typeface="Cambria Math" panose="02040503050406030204" pitchFamily="18" charset="0"/>
                          </a:rPr>
                          <m:t>2</m:t>
                        </m:r>
                        <m:rad>
                          <m:radPr>
                            <m:degHide m:val="on"/>
                            <m:ctrlPr>
                              <a:rPr lang="en-US" sz="4000" b="0" i="1" smtClean="0">
                                <a:latin typeface="Cambria Math" panose="02040503050406030204" pitchFamily="18" charset="0"/>
                              </a:rPr>
                            </m:ctrlPr>
                          </m:radPr>
                          <m:deg/>
                          <m:e>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𝐷</m:t>
                                </m:r>
                              </m:e>
                              <m:sub>
                                <m:r>
                                  <a:rPr lang="en-US" sz="4000" b="0" i="1" smtClean="0">
                                    <a:latin typeface="Cambria Math" panose="02040503050406030204" pitchFamily="18" charset="0"/>
                                  </a:rPr>
                                  <m:t>𝑒𝑓𝑓</m:t>
                                </m:r>
                              </m:sub>
                            </m:sSub>
                            <m:r>
                              <a:rPr lang="en-US" sz="4000" b="0" i="1" smtClean="0">
                                <a:latin typeface="Cambria Math" panose="02040503050406030204" pitchFamily="18" charset="0"/>
                              </a:rPr>
                              <m:t>𝑡</m:t>
                            </m:r>
                          </m:e>
                        </m:rad>
                      </m:den>
                    </m:f>
                    <m:r>
                      <a:rPr lang="en-US" sz="4000" b="0" i="1" smtClean="0">
                        <a:latin typeface="Cambria Math" panose="02040503050406030204" pitchFamily="18" charset="0"/>
                      </a:rPr>
                      <m:t>)</m:t>
                    </m:r>
                  </m:oMath>
                </a14:m>
                <a:br>
                  <a:rPr lang="en-US" sz="4000" dirty="0"/>
                </a:br>
                <a:r>
                  <a:rPr lang="en-US" sz="4000" b="1" dirty="0"/>
                  <a:t>Equation 2.</a:t>
                </a:r>
                <a:r>
                  <a:rPr lang="en-US" sz="4000" dirty="0"/>
                  <a:t> </a:t>
                </a:r>
                <a14:m>
                  <m:oMath xmlns:m="http://schemas.openxmlformats.org/officeDocument/2006/math">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𝐾</m:t>
                        </m:r>
                      </m:e>
                      <m:sub>
                        <m:r>
                          <a:rPr lang="en-US" sz="4000" b="0" i="1" smtClean="0">
                            <a:latin typeface="Cambria Math" panose="02040503050406030204" pitchFamily="18" charset="0"/>
                          </a:rPr>
                          <m:t>𝐷</m:t>
                        </m:r>
                      </m:sub>
                    </m:sSub>
                    <m:r>
                      <a:rPr lang="en-US" sz="4000" b="0" i="1" smtClean="0">
                        <a:latin typeface="Cambria Math" panose="02040503050406030204" pitchFamily="18" charset="0"/>
                      </a:rPr>
                      <m:t>=</m:t>
                    </m:r>
                    <m:f>
                      <m:fPr>
                        <m:ctrlPr>
                          <a:rPr lang="en-US" sz="4000" b="0" i="1" smtClean="0">
                            <a:latin typeface="Cambria Math" panose="02040503050406030204" pitchFamily="18" charset="0"/>
                          </a:rPr>
                        </m:ctrlPr>
                      </m:fPr>
                      <m:num>
                        <m:d>
                          <m:dPr>
                            <m:begChr m:val="["/>
                            <m:endChr m:val="]"/>
                            <m:ctrlPr>
                              <a:rPr lang="en-US" sz="4000" b="0" i="1" smtClean="0">
                                <a:latin typeface="Cambria Math" panose="02040503050406030204" pitchFamily="18" charset="0"/>
                              </a:rPr>
                            </m:ctrlPr>
                          </m:dPr>
                          <m:e>
                            <m:r>
                              <a:rPr lang="en-US" sz="4000" b="0" i="1" smtClean="0">
                                <a:latin typeface="Cambria Math" panose="02040503050406030204" pitchFamily="18" charset="0"/>
                              </a:rPr>
                              <m:t>𝑃𝑟𝑜𝑡𝑒𝑖𝑛</m:t>
                            </m:r>
                          </m:e>
                        </m:d>
                        <m:r>
                          <a:rPr lang="en-US" sz="4000" b="0" i="1" smtClean="0">
                            <a:latin typeface="Cambria Math" panose="02040503050406030204" pitchFamily="18" charset="0"/>
                          </a:rPr>
                          <m:t>∗</m:t>
                        </m:r>
                        <m:d>
                          <m:dPr>
                            <m:begChr m:val="["/>
                            <m:endChr m:val="]"/>
                            <m:ctrlPr>
                              <a:rPr lang="en-US" sz="4000" b="0" i="1" smtClean="0">
                                <a:latin typeface="Cambria Math" panose="02040503050406030204" pitchFamily="18" charset="0"/>
                              </a:rPr>
                            </m:ctrlPr>
                          </m:dPr>
                          <m:e>
                            <m:r>
                              <a:rPr lang="en-US" sz="4000" b="0" i="1" smtClean="0">
                                <a:latin typeface="Cambria Math" panose="02040503050406030204" pitchFamily="18" charset="0"/>
                              </a:rPr>
                              <m:t>𝐴𝑓𝑓𝑖𝑏𝑜𝑑𝑦</m:t>
                            </m:r>
                          </m:e>
                        </m:d>
                      </m:num>
                      <m:den>
                        <m:d>
                          <m:dPr>
                            <m:begChr m:val="["/>
                            <m:endChr m:val="]"/>
                            <m:ctrlPr>
                              <a:rPr lang="en-US" sz="4000" b="0" i="1" smtClean="0">
                                <a:latin typeface="Cambria Math" panose="02040503050406030204" pitchFamily="18" charset="0"/>
                              </a:rPr>
                            </m:ctrlPr>
                          </m:dPr>
                          <m:e>
                            <m:r>
                              <a:rPr lang="en-US" sz="4000" b="0" i="1" smtClean="0">
                                <a:latin typeface="Cambria Math" panose="02040503050406030204" pitchFamily="18" charset="0"/>
                              </a:rPr>
                              <m:t>𝐴𝑓𝑓𝑖𝑏𝑜𝑑𝑦</m:t>
                            </m:r>
                            <m:r>
                              <a:rPr lang="en-US" sz="4000" b="0" i="1" smtClean="0">
                                <a:latin typeface="Cambria Math" panose="02040503050406030204" pitchFamily="18" charset="0"/>
                              </a:rPr>
                              <m:t>−</m:t>
                            </m:r>
                            <m:r>
                              <a:rPr lang="en-US" sz="4000" b="0" i="1" smtClean="0">
                                <a:latin typeface="Cambria Math" panose="02040503050406030204" pitchFamily="18" charset="0"/>
                              </a:rPr>
                              <m:t>𝑃𝑟𝑜𝑡𝑒𝑖𝑛</m:t>
                            </m:r>
                            <m:r>
                              <a:rPr lang="en-US" sz="4000" b="0" i="1" smtClean="0">
                                <a:latin typeface="Cambria Math" panose="02040503050406030204" pitchFamily="18" charset="0"/>
                              </a:rPr>
                              <m:t> </m:t>
                            </m:r>
                            <m:r>
                              <a:rPr lang="en-US" sz="4000" b="0" i="1" smtClean="0">
                                <a:latin typeface="Cambria Math" panose="02040503050406030204" pitchFamily="18" charset="0"/>
                              </a:rPr>
                              <m:t>𝐶𝑜𝑚𝑝𝑙𝑒𝑥</m:t>
                            </m:r>
                          </m:e>
                        </m:d>
                      </m:den>
                    </m:f>
                    <m:r>
                      <a:rPr lang="en-US" sz="4000" b="0" i="1" smtClean="0">
                        <a:latin typeface="Cambria Math" panose="02040503050406030204" pitchFamily="18" charset="0"/>
                      </a:rPr>
                      <m:t>=1.07∗</m:t>
                    </m:r>
                    <m:sSup>
                      <m:sSupPr>
                        <m:ctrlPr>
                          <a:rPr lang="en-US" sz="4000" b="0" i="1" smtClean="0">
                            <a:latin typeface="Cambria Math" panose="02040503050406030204" pitchFamily="18" charset="0"/>
                          </a:rPr>
                        </m:ctrlPr>
                      </m:sSupPr>
                      <m:e>
                        <m:r>
                          <a:rPr lang="en-US" sz="4000" b="0" i="1" smtClean="0">
                            <a:latin typeface="Cambria Math" panose="02040503050406030204" pitchFamily="18" charset="0"/>
                          </a:rPr>
                          <m:t>10</m:t>
                        </m:r>
                      </m:e>
                      <m:sup>
                        <m:r>
                          <a:rPr lang="en-US" sz="4000" b="0" i="1" smtClean="0">
                            <a:latin typeface="Cambria Math" panose="02040503050406030204" pitchFamily="18" charset="0"/>
                          </a:rPr>
                          <m:t>−5</m:t>
                        </m:r>
                      </m:sup>
                    </m:sSup>
                    <m:r>
                      <a:rPr lang="en-US" sz="4000" b="0" i="1" smtClean="0">
                        <a:latin typeface="Cambria Math" panose="02040503050406030204" pitchFamily="18" charset="0"/>
                      </a:rPr>
                      <m:t> </m:t>
                    </m:r>
                    <m:r>
                      <a:rPr lang="en-US" sz="4000" b="0" i="0" smtClean="0">
                        <a:latin typeface="Cambria Math" panose="02040503050406030204" pitchFamily="18" charset="0"/>
                      </a:rPr>
                      <m:t>(</m:t>
                    </m:r>
                    <m:f>
                      <m:fPr>
                        <m:ctrlPr>
                          <a:rPr lang="en-US" sz="4000" b="0" i="1" smtClean="0">
                            <a:latin typeface="Cambria Math" panose="02040503050406030204" pitchFamily="18" charset="0"/>
                          </a:rPr>
                        </m:ctrlPr>
                      </m:fPr>
                      <m:num>
                        <m:r>
                          <m:rPr>
                            <m:sty m:val="p"/>
                          </m:rPr>
                          <a:rPr lang="en-US" sz="4000" b="0" i="0" smtClean="0">
                            <a:latin typeface="Cambria Math" panose="02040503050406030204" pitchFamily="18" charset="0"/>
                          </a:rPr>
                          <m:t>mol</m:t>
                        </m:r>
                      </m:num>
                      <m:den>
                        <m:sSup>
                          <m:sSupPr>
                            <m:ctrlPr>
                              <a:rPr lang="en-US" sz="4000" b="0" i="1" smtClean="0">
                                <a:latin typeface="Cambria Math" panose="02040503050406030204" pitchFamily="18" charset="0"/>
                              </a:rPr>
                            </m:ctrlPr>
                          </m:sSupPr>
                          <m:e>
                            <m:r>
                              <m:rPr>
                                <m:sty m:val="p"/>
                              </m:rPr>
                              <a:rPr lang="en-US" sz="4000" b="0" i="0" smtClean="0">
                                <a:latin typeface="Cambria Math" panose="02040503050406030204" pitchFamily="18" charset="0"/>
                              </a:rPr>
                              <m:t>m</m:t>
                            </m:r>
                          </m:e>
                          <m:sup>
                            <m:r>
                              <a:rPr lang="en-US" sz="4000" b="0" i="0" smtClean="0">
                                <a:latin typeface="Cambria Math" panose="02040503050406030204" pitchFamily="18" charset="0"/>
                              </a:rPr>
                              <m:t>3</m:t>
                            </m:r>
                          </m:sup>
                        </m:sSup>
                      </m:den>
                    </m:f>
                    <m:r>
                      <a:rPr lang="en-US" sz="4000" b="0" i="0" smtClean="0">
                        <a:latin typeface="Cambria Math" panose="02040503050406030204" pitchFamily="18" charset="0"/>
                      </a:rPr>
                      <m:t>)=</m:t>
                    </m:r>
                    <m:f>
                      <m:fPr>
                        <m:ctrlPr>
                          <a:rPr lang="en-US" sz="4000" b="0" i="1" smtClean="0">
                            <a:latin typeface="Cambria Math" panose="02040503050406030204" pitchFamily="18" charset="0"/>
                          </a:rPr>
                        </m:ctrlPr>
                      </m:fPr>
                      <m:num>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𝑘</m:t>
                            </m:r>
                          </m:e>
                          <m:sub>
                            <m:r>
                              <a:rPr lang="en-US" sz="4000" b="0" i="1" smtClean="0">
                                <a:latin typeface="Cambria Math" panose="02040503050406030204" pitchFamily="18" charset="0"/>
                              </a:rPr>
                              <m:t>𝑜𝑓𝑓</m:t>
                            </m:r>
                          </m:sub>
                        </m:sSub>
                      </m:num>
                      <m:den>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𝑘</m:t>
                            </m:r>
                          </m:e>
                          <m:sub>
                            <m:r>
                              <a:rPr lang="en-US" sz="4000" b="0" i="1" smtClean="0">
                                <a:latin typeface="Cambria Math" panose="02040503050406030204" pitchFamily="18" charset="0"/>
                              </a:rPr>
                              <m:t>𝑜𝑛</m:t>
                            </m:r>
                          </m:sub>
                        </m:sSub>
                      </m:den>
                    </m:f>
                  </m:oMath>
                </a14:m>
                <a:r>
                  <a:rPr lang="en-US" sz="4000" dirty="0"/>
                  <a:t>  </a:t>
                </a:r>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3"/>
                <a:stretch>
                  <a:fillRect l="-1328" t="-2489" r="-2011"/>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US" dirty="0">
                <a:solidFill>
                  <a:schemeClr val="tx1"/>
                </a:solidFill>
              </a:rPr>
              <a:t>1. M. </a:t>
            </a:r>
            <a:r>
              <a:rPr lang="en-US" dirty="0" err="1">
                <a:solidFill>
                  <a:schemeClr val="tx1"/>
                </a:solidFill>
              </a:rPr>
              <a:t>Hettiaratchi</a:t>
            </a:r>
            <a:r>
              <a:rPr lang="en-US" dirty="0">
                <a:solidFill>
                  <a:schemeClr val="tx1"/>
                </a:solidFill>
              </a:rPr>
              <a:t>, “A rapid method for determining protein diffusion through hydrogels for regenerative medicine applications”, </a:t>
            </a:r>
            <a:r>
              <a:rPr lang="en-US" i="1" dirty="0">
                <a:solidFill>
                  <a:schemeClr val="tx1"/>
                </a:solidFill>
              </a:rPr>
              <a:t>APL </a:t>
            </a:r>
            <a:r>
              <a:rPr lang="en-US" i="1" dirty="0" err="1">
                <a:solidFill>
                  <a:schemeClr val="tx1"/>
                </a:solidFill>
              </a:rPr>
              <a:t>Bioeng</a:t>
            </a:r>
            <a:r>
              <a:rPr lang="en-US" i="1" dirty="0">
                <a:solidFill>
                  <a:schemeClr val="tx1"/>
                </a:solidFill>
              </a:rPr>
              <a:t>.</a:t>
            </a:r>
            <a:r>
              <a:rPr lang="en-US" dirty="0">
                <a:solidFill>
                  <a:schemeClr val="tx1"/>
                </a:solidFill>
              </a:rPr>
              <a:t>, vol. 2, pp. 026110, 2018.</a:t>
            </a:r>
            <a:br>
              <a:rPr lang="en-US" dirty="0">
                <a:solidFill>
                  <a:schemeClr val="tx1"/>
                </a:solidFill>
              </a:rPr>
            </a:br>
            <a:r>
              <a:rPr lang="en-US" dirty="0">
                <a:solidFill>
                  <a:schemeClr val="tx1"/>
                </a:solidFill>
              </a:rPr>
              <a:t>2. J. </a:t>
            </a:r>
            <a:r>
              <a:rPr lang="en-US" dirty="0" err="1">
                <a:solidFill>
                  <a:schemeClr val="tx1"/>
                </a:solidFill>
              </a:rPr>
              <a:t>Dorogin</a:t>
            </a:r>
            <a:r>
              <a:rPr lang="en-US" dirty="0">
                <a:solidFill>
                  <a:schemeClr val="tx1"/>
                </a:solidFill>
              </a:rPr>
              <a:t>, “Moderate-Affinity Affibodies Modulate the Delivery and Bioactivity of Bone Morphogenetic Protein-2”, </a:t>
            </a:r>
            <a:r>
              <a:rPr lang="en-US" i="1" dirty="0">
                <a:solidFill>
                  <a:schemeClr val="tx1"/>
                </a:solidFill>
              </a:rPr>
              <a:t>Adv. </a:t>
            </a:r>
            <a:r>
              <a:rPr lang="en-US" i="1" dirty="0" err="1">
                <a:solidFill>
                  <a:schemeClr val="tx1"/>
                </a:solidFill>
              </a:rPr>
              <a:t>Healthc</a:t>
            </a:r>
            <a:r>
              <a:rPr lang="en-US" i="1" dirty="0">
                <a:solidFill>
                  <a:schemeClr val="tx1"/>
                </a:solidFill>
              </a:rPr>
              <a:t>. Mater.</a:t>
            </a:r>
            <a:r>
              <a:rPr lang="en-US" dirty="0">
                <a:solidFill>
                  <a:schemeClr val="tx1"/>
                </a:solidFill>
              </a:rPr>
              <a:t>, vol. 12, pp. 2300793, 2023. </a:t>
            </a:r>
            <a:br>
              <a:rPr lang="en-US" dirty="0"/>
            </a:br>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Hydrogels are widely used as protein delivery vehicles. Modeling protein release and retention profiles may help bioengineers optimize their drug delivery strategies for regenerative medicine applications. </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sz="4000" dirty="0"/>
              <a:t>Hydrogels are water-swollen polymer matrices with mechanical properties similar to soft tissues. As such, bioengineers have leveraged these constructs to expedite tissue repair, often loading them with cells, small molecule drugs, and proteins. Proteins are of particular interest as their presentation can enhance cell recruitment and proliferation, guide specialized differentiation, and modulate overall tissue behavior. However, proteins freely loaded into hydrogels may suffer from rapid burst release upon implantation. Controlled release of protein drugs is necessary to prolong protein bioactivity and reduce off-target side effects. The </a:t>
            </a:r>
            <a:r>
              <a:rPr lang="en-US" sz="4000" dirty="0" err="1"/>
              <a:t>Hettiaratchi</a:t>
            </a:r>
            <a:r>
              <a:rPr lang="en-US" sz="4000" dirty="0"/>
              <a:t> lab specializes in the design of affibodies, small protein scaffolds that selectively and reversibly bind to a given protein. The bioconjugation of affibodies to hydrogel matrices allows for tunable control over the spatiotemporal presentation of proteins. Our model seeks to elucidate the effect of these affinity interactions on the release and retention of a variety of proteins.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3600" dirty="0"/>
              <a:t>FIGURE 1. A: </a:t>
            </a:r>
            <a:r>
              <a:rPr lang="en-US" sz="3600" i="1" dirty="0"/>
              <a:t>In vitro </a:t>
            </a:r>
            <a:r>
              <a:rPr lang="en-US" sz="3600" dirty="0"/>
              <a:t>capillary system used to validate model of protein diffusion in hydrogels. B:  Affibody-coupled hydrogels sequestering protein from a concentrated solution.</a:t>
            </a:r>
          </a:p>
        </p:txBody>
      </p:sp>
      <p:pic>
        <p:nvPicPr>
          <p:cNvPr id="18" name="Picture Placeholder 17">
            <a:extLst>
              <a:ext uri="{FF2B5EF4-FFF2-40B4-BE49-F238E27FC236}">
                <a16:creationId xmlns:a16="http://schemas.microsoft.com/office/drawing/2014/main" id="{208808A7-92A6-0D82-CB5A-5B172635E4FF}"/>
              </a:ext>
            </a:extLst>
          </p:cNvPr>
          <p:cNvPicPr>
            <a:picLocks noGrp="1" noChangeAspect="1"/>
          </p:cNvPicPr>
          <p:nvPr>
            <p:ph type="pic" sz="quarter" idx="31"/>
          </p:nvPr>
        </p:nvPicPr>
        <p:blipFill rotWithShape="1">
          <a:blip r:embed="rId4">
            <a:extLst>
              <a:ext uri="{28A0092B-C50C-407E-A947-70E740481C1C}">
                <a14:useLocalDpi xmlns:a14="http://schemas.microsoft.com/office/drawing/2010/main" val="0"/>
              </a:ext>
            </a:extLst>
          </a:blip>
          <a:srcRect l="-194" t="-57023" b="-57675"/>
          <a:stretch/>
        </p:blipFill>
        <p:spPr>
          <a:xfrm>
            <a:off x="17116730" y="38786587"/>
            <a:ext cx="14653608" cy="3152536"/>
          </a:xfrm>
        </p:spPr>
      </p:pic>
      <mc:AlternateContent xmlns:mc="http://schemas.openxmlformats.org/markup-compatibility/2006">
        <mc:Choice xmlns:a14="http://schemas.microsoft.com/office/drawing/2010/main" Requires="a14">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sz="4000" dirty="0"/>
                  <a:t>No significant difference in protein diffusion was found between </a:t>
                </a:r>
                <a:r>
                  <a:rPr lang="en-US" sz="4000" i="1" dirty="0"/>
                  <a:t>in vitro </a:t>
                </a:r>
                <a:r>
                  <a:rPr lang="en-US" sz="4000" dirty="0"/>
                  <a:t>and </a:t>
                </a:r>
                <a:r>
                  <a:rPr lang="en-US" sz="4000" i="1" dirty="0"/>
                  <a:t>in silico</a:t>
                </a:r>
                <a:r>
                  <a:rPr lang="en-US" sz="4000" dirty="0"/>
                  <a:t> capillary tube models</a:t>
                </a:r>
                <a14:m>
                  <m:oMath xmlns:m="http://schemas.openxmlformats.org/officeDocument/2006/math">
                    <m:sSup>
                      <m:sSupPr>
                        <m:ctrlPr>
                          <a:rPr lang="en-US" sz="4000" i="1" smtClean="0">
                            <a:latin typeface="Cambria Math" panose="02040503050406030204" pitchFamily="18" charset="0"/>
                          </a:rPr>
                        </m:ctrlPr>
                      </m:sSupPr>
                      <m:e>
                        <m:r>
                          <a:rPr lang="en-US" sz="4000" b="0" i="1" smtClean="0">
                            <a:latin typeface="Cambria Math" panose="02040503050406030204" pitchFamily="18" charset="0"/>
                          </a:rPr>
                          <m:t>.</m:t>
                        </m:r>
                      </m:e>
                      <m:sup>
                        <m:r>
                          <a:rPr lang="en-US" sz="4000" b="0" i="1" smtClean="0">
                            <a:latin typeface="Cambria Math" panose="02040503050406030204" pitchFamily="18" charset="0"/>
                          </a:rPr>
                          <m:t>1</m:t>
                        </m:r>
                      </m:sup>
                    </m:sSup>
                  </m:oMath>
                </a14:m>
                <a:r>
                  <a:rPr lang="en-US" sz="4000" dirty="0"/>
                  <a:t> This work from the lab provides a rapid method for determining protein diffusion coefficients in hydrogel formulations. </a:t>
                </a:r>
                <a:r>
                  <a:rPr lang="en-US" sz="4000" b="1" dirty="0"/>
                  <a:t>Figure 2 </a:t>
                </a:r>
                <a:r>
                  <a:rPr lang="en-US" sz="4000" dirty="0"/>
                  <a:t>showcases the steady-state behavior of affibody-protein complexes within our model of a hydrogel in a 24-well plate. Here, the ratio of steady-state concentrations for unbound proteins and affibody-protein complexes approximates to an equilibrium dissociation constant of </a:t>
                </a:r>
                <a14:m>
                  <m:oMath xmlns:m="http://schemas.openxmlformats.org/officeDocument/2006/math">
                    <m:sSup>
                      <m:sSupPr>
                        <m:ctrlPr>
                          <a:rPr lang="en-US" sz="4000" i="1" smtClean="0">
                            <a:latin typeface="Cambria Math" panose="02040503050406030204" pitchFamily="18" charset="0"/>
                          </a:rPr>
                        </m:ctrlPr>
                      </m:sSupPr>
                      <m:e>
                        <m:r>
                          <a:rPr lang="en-US" sz="4000" b="0" i="1" smtClean="0">
                            <a:latin typeface="Cambria Math" panose="02040503050406030204" pitchFamily="18" charset="0"/>
                          </a:rPr>
                          <m:t>1.07∗10</m:t>
                        </m:r>
                      </m:e>
                      <m:sup>
                        <m:r>
                          <a:rPr lang="en-US" sz="4000" b="0" i="1" smtClean="0">
                            <a:latin typeface="Cambria Math" panose="02040503050406030204" pitchFamily="18" charset="0"/>
                          </a:rPr>
                          <m:t>−5</m:t>
                        </m:r>
                      </m:sup>
                    </m:sSup>
                    <m:r>
                      <a:rPr lang="en-US" sz="4000" b="0" i="1" smtClean="0">
                        <a:latin typeface="Cambria Math" panose="02040503050406030204" pitchFamily="18" charset="0"/>
                      </a:rPr>
                      <m:t>(</m:t>
                    </m:r>
                    <m:f>
                      <m:fPr>
                        <m:ctrlPr>
                          <a:rPr lang="en-US" sz="4000" b="0" i="1" smtClean="0">
                            <a:latin typeface="Cambria Math" panose="02040503050406030204" pitchFamily="18" charset="0"/>
                          </a:rPr>
                        </m:ctrlPr>
                      </m:fPr>
                      <m:num>
                        <m:r>
                          <a:rPr lang="en-US" sz="4000" b="0" i="1" smtClean="0">
                            <a:latin typeface="Cambria Math" panose="02040503050406030204" pitchFamily="18" charset="0"/>
                          </a:rPr>
                          <m:t>𝑚𝑜𝑙</m:t>
                        </m:r>
                      </m:num>
                      <m:den>
                        <m:sSup>
                          <m:sSupPr>
                            <m:ctrlPr>
                              <a:rPr lang="en-US" sz="4000" b="0" i="1" smtClean="0">
                                <a:latin typeface="Cambria Math" panose="02040503050406030204" pitchFamily="18" charset="0"/>
                              </a:rPr>
                            </m:ctrlPr>
                          </m:sSupPr>
                          <m:e>
                            <m:r>
                              <a:rPr lang="en-US" sz="4000" b="0" i="1" smtClean="0">
                                <a:latin typeface="Cambria Math" panose="02040503050406030204" pitchFamily="18" charset="0"/>
                              </a:rPr>
                              <m:t>𝑚</m:t>
                            </m:r>
                          </m:e>
                          <m:sup>
                            <m:r>
                              <a:rPr lang="en-US" sz="4000" b="0" i="1" smtClean="0">
                                <a:latin typeface="Cambria Math" panose="02040503050406030204" pitchFamily="18" charset="0"/>
                              </a:rPr>
                              <m:t>3</m:t>
                            </m:r>
                          </m:sup>
                        </m:sSup>
                      </m:den>
                    </m:f>
                    <m:r>
                      <a:rPr lang="en-US" sz="4000" b="0" i="1" smtClean="0">
                        <a:latin typeface="Cambria Math" panose="02040503050406030204" pitchFamily="18" charset="0"/>
                      </a:rPr>
                      <m:t>)</m:t>
                    </m:r>
                  </m:oMath>
                </a14:m>
                <a:r>
                  <a:rPr lang="en-US" sz="4000" dirty="0"/>
                  <a:t>. The strength of the affinity interactions between the affibody and target protein can be altered to tune the final release/retention profile. Future work will look to couple the effect of a hydrogel’s porosity with varying affinity strength of our affibodies to determine the diffusivity of target proteins. </a:t>
                </a:r>
              </a:p>
              <a:p>
                <a:endParaRPr lang="en-US" dirty="0"/>
              </a:p>
            </p:txBody>
          </p:sp>
        </mc:Choice>
        <mc:Fallback>
          <p:sp>
            <p:nvSpPr>
              <p:cNvPr id="14" name="Text Placeholder 13">
                <a:extLst>
                  <a:ext uri="{FF2B5EF4-FFF2-40B4-BE49-F238E27FC236}">
                    <a16:creationId xmlns:a16="http://schemas.microsoft.com/office/drawing/2014/main" id="{7ACA5A39-8C41-455A-9700-610CD1B5191A}"/>
                  </a:ext>
                </a:extLst>
              </p:cNvPr>
              <p:cNvSpPr>
                <a:spLocks noGrp="1" noRot="1" noChangeAspect="1" noMove="1" noResize="1" noEditPoints="1" noAdjustHandles="1" noChangeArrowheads="1" noChangeShapeType="1" noTextEdit="1"/>
              </p:cNvSpPr>
              <p:nvPr>
                <p:ph type="body" sz="quarter" idx="32"/>
              </p:nvPr>
            </p:nvSpPr>
            <p:spPr>
              <a:blipFill>
                <a:blip r:embed="rId5"/>
                <a:stretch>
                  <a:fillRect l="-1382" t="-2403" r="-2133" b="-1116"/>
                </a:stretch>
              </a:blipFill>
            </p:spPr>
            <p:txBody>
              <a:bodyPr/>
              <a:lstStyle/>
              <a:p>
                <a:r>
                  <a:rPr lang="en-US">
                    <a:noFill/>
                  </a:rPr>
                  <a:t> </a:t>
                </a:r>
              </a:p>
            </p:txBody>
          </p:sp>
        </mc:Fallback>
      </mc:AlternateContent>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mc:AlternateContent xmlns:mc="http://schemas.openxmlformats.org/markup-compatibility/2006" xmlns:a14="http://schemas.microsoft.com/office/drawing/2010/main">
        <mc:Choice Requires="a14">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3600" dirty="0"/>
                  <a:t>FIGURE 2. Steady-state behavior of affibodies, soluble protein, and affibody-protein complexes. </a:t>
                </a:r>
                <a14:m>
                  <m:oMath xmlns:m="http://schemas.openxmlformats.org/officeDocument/2006/math">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𝐾</m:t>
                        </m:r>
                      </m:e>
                      <m:sub>
                        <m:r>
                          <a:rPr lang="en-US" sz="3600" b="0" i="1" smtClean="0">
                            <a:latin typeface="Cambria Math" panose="02040503050406030204" pitchFamily="18" charset="0"/>
                          </a:rPr>
                          <m:t>𝐷</m:t>
                        </m:r>
                      </m:sub>
                    </m:sSub>
                  </m:oMath>
                </a14:m>
                <a:r>
                  <a:rPr lang="en-US" sz="3600" dirty="0"/>
                  <a:t> values used for the system are from high affinity affibodies previously developed by the lab</a:t>
                </a:r>
                <a14:m>
                  <m:oMath xmlns:m="http://schemas.openxmlformats.org/officeDocument/2006/math">
                    <m:sSup>
                      <m:sSupPr>
                        <m:ctrlPr>
                          <a:rPr lang="en-US" sz="3600" i="1" smtClean="0">
                            <a:latin typeface="Cambria Math" panose="02040503050406030204" pitchFamily="18" charset="0"/>
                          </a:rPr>
                        </m:ctrlPr>
                      </m:sSupPr>
                      <m:e>
                        <m:r>
                          <a:rPr lang="en-US" sz="3600" b="0" i="1" smtClean="0">
                            <a:latin typeface="Cambria Math" panose="02040503050406030204" pitchFamily="18" charset="0"/>
                          </a:rPr>
                          <m:t>.</m:t>
                        </m:r>
                      </m:e>
                      <m:sup>
                        <m:r>
                          <a:rPr lang="en-US" sz="3600" b="0" i="1" smtClean="0">
                            <a:latin typeface="Cambria Math" panose="02040503050406030204" pitchFamily="18" charset="0"/>
                          </a:rPr>
                          <m:t>2</m:t>
                        </m:r>
                      </m:sup>
                    </m:sSup>
                  </m:oMath>
                </a14:m>
                <a:endParaRPr lang="en-US" sz="3600" dirty="0"/>
              </a:p>
            </p:txBody>
          </p:sp>
        </mc:Choice>
        <mc:Fallback xmlns="">
          <p:sp>
            <p:nvSpPr>
              <p:cNvPr id="17" name="Text Placeholder 16">
                <a:extLst>
                  <a:ext uri="{FF2B5EF4-FFF2-40B4-BE49-F238E27FC236}">
                    <a16:creationId xmlns:a16="http://schemas.microsoft.com/office/drawing/2014/main" id="{E699D37B-2F3A-487B-B2C4-0E90B616EB07}"/>
                  </a:ext>
                </a:extLst>
              </p:cNvPr>
              <p:cNvSpPr>
                <a:spLocks noGrp="1" noRot="1" noChangeAspect="1" noMove="1" noResize="1" noEditPoints="1" noAdjustHandles="1" noChangeArrowheads="1" noChangeShapeType="1" noTextEdit="1"/>
              </p:cNvSpPr>
              <p:nvPr>
                <p:ph type="body" sz="quarter" idx="35"/>
              </p:nvPr>
            </p:nvSpPr>
            <p:spPr>
              <a:blipFill>
                <a:blip r:embed="rId6"/>
                <a:stretch>
                  <a:fillRect l="-1285" t="-9959" b="-23237"/>
                </a:stretch>
              </a:blipFill>
            </p:spPr>
            <p:txBody>
              <a:bodyPr/>
              <a:lstStyle/>
              <a:p>
                <a:r>
                  <a:rPr lang="en-US">
                    <a:noFill/>
                  </a:rPr>
                  <a:t> </a:t>
                </a:r>
              </a:p>
            </p:txBody>
          </p:sp>
        </mc:Fallback>
      </mc:AlternateContent>
      <p:pic>
        <p:nvPicPr>
          <p:cNvPr id="16" name="Picture Placeholder 15" descr="A red cylinder with a rainbow colored circle&#10;&#10;Description automatically generated with medium confidence">
            <a:extLst>
              <a:ext uri="{FF2B5EF4-FFF2-40B4-BE49-F238E27FC236}">
                <a16:creationId xmlns:a16="http://schemas.microsoft.com/office/drawing/2014/main" id="{4B65CF03-DAFE-72D5-6289-A85ECF3E5878}"/>
              </a:ext>
            </a:extLst>
          </p:cNvPr>
          <p:cNvPicPr>
            <a:picLocks noGrp="1" noChangeAspect="1"/>
          </p:cNvPicPr>
          <p:nvPr>
            <p:ph type="pic" sz="quarter" idx="11"/>
          </p:nvPr>
        </p:nvPicPr>
        <p:blipFill rotWithShape="1">
          <a:blip r:embed="rId7">
            <a:extLst>
              <a:ext uri="{28A0092B-C50C-407E-A947-70E740481C1C}">
                <a14:useLocalDpi xmlns:a14="http://schemas.microsoft.com/office/drawing/2010/main" val="0"/>
              </a:ext>
            </a:extLst>
          </a:blip>
          <a:srcRect l="19274" t="19626" r="29317" b="18203"/>
          <a:stretch/>
        </p:blipFill>
        <p:spPr>
          <a:xfrm>
            <a:off x="0" y="-1"/>
            <a:ext cx="13414251" cy="12175479"/>
          </a:xfrm>
        </p:spPr>
      </p:pic>
      <p:pic>
        <p:nvPicPr>
          <p:cNvPr id="19" name="Picture Placeholder 18" descr="A graph of a protein sequence&#10;&#10;Description automatically generated with medium confidence">
            <a:extLst>
              <a:ext uri="{FF2B5EF4-FFF2-40B4-BE49-F238E27FC236}">
                <a16:creationId xmlns:a16="http://schemas.microsoft.com/office/drawing/2014/main" id="{578936FA-7116-CEF4-61C1-FD617C48609B}"/>
              </a:ext>
            </a:extLst>
          </p:cNvPr>
          <p:cNvPicPr>
            <a:picLocks noGrp="1" noChangeAspect="1"/>
          </p:cNvPicPr>
          <p:nvPr>
            <p:ph type="pic" sz="quarter" idx="34"/>
          </p:nvPr>
        </p:nvPicPr>
        <p:blipFill rotWithShape="1">
          <a:blip r:embed="rId8">
            <a:extLst>
              <a:ext uri="{28A0092B-C50C-407E-A947-70E740481C1C}">
                <a14:useLocalDpi xmlns:a14="http://schemas.microsoft.com/office/drawing/2010/main" val="0"/>
              </a:ext>
            </a:extLst>
          </a:blip>
          <a:srcRect l="-368" t="5783" r="368" b="6815"/>
          <a:stretch/>
        </p:blipFill>
        <p:spPr>
          <a:xfrm>
            <a:off x="17526117" y="29532851"/>
            <a:ext cx="14191997" cy="6565522"/>
          </a:xfrm>
        </p:spPr>
      </p:pic>
      <p:pic>
        <p:nvPicPr>
          <p:cNvPr id="31" name="Picture Placeholder 30" descr="A diagram of a graph showing a diagram of a graph showing a graph showing a graph showing a graph showing a graph showing a graph showing a graph showing a graph showing a graph showing a graph showing&#10;&#10;Description automatically generated">
            <a:extLst>
              <a:ext uri="{FF2B5EF4-FFF2-40B4-BE49-F238E27FC236}">
                <a16:creationId xmlns:a16="http://schemas.microsoft.com/office/drawing/2014/main" id="{E991C83D-05F2-1836-8F96-0422A913217D}"/>
              </a:ext>
            </a:extLst>
          </p:cNvPr>
          <p:cNvPicPr>
            <a:picLocks noGrp="1" noChangeAspect="1"/>
          </p:cNvPicPr>
          <p:nvPr>
            <p:ph type="pic" sz="quarter" idx="29"/>
          </p:nvPr>
        </p:nvPicPr>
        <p:blipFill rotWithShape="1">
          <a:blip r:embed="rId9">
            <a:extLst>
              <a:ext uri="{28A0092B-C50C-407E-A947-70E740481C1C}">
                <a14:useLocalDpi xmlns:a14="http://schemas.microsoft.com/office/drawing/2010/main" val="0"/>
              </a:ext>
            </a:extLst>
          </a:blip>
          <a:srcRect l="1276" t="15" r="10614" b="-15"/>
          <a:stretch/>
        </p:blipFill>
        <p:spPr>
          <a:xfrm>
            <a:off x="1196912" y="20360447"/>
            <a:ext cx="13710909" cy="6256212"/>
          </a:xfrm>
        </p:spPr>
      </p:pic>
    </p:spTree>
    <p:extLst>
      <p:ext uri="{BB962C8B-B14F-4D97-AF65-F5344CB8AC3E}">
        <p14:creationId xmlns:p14="http://schemas.microsoft.com/office/powerpoint/2010/main" val="3010528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5585D1F1-79AF-AEB5-C872-3B500A3EED81}"/>
              </a:ext>
            </a:extLst>
          </p:cNvPr>
          <p:cNvSpPr txBox="1">
            <a:spLocks/>
          </p:cNvSpPr>
          <p:nvPr/>
        </p:nvSpPr>
        <p:spPr>
          <a:xfrm>
            <a:off x="3642865" y="3840109"/>
            <a:ext cx="25733448" cy="2814264"/>
          </a:xfrm>
          <a:prstGeom prst="rect">
            <a:avLst/>
          </a:prstGeom>
        </p:spPr>
        <p:txBody>
          <a:bodyPr/>
          <a:lstStyle>
            <a:lvl1pPr algn="l" defTabSz="3049615" rtl="0" eaLnBrk="1" latinLnBrk="0" hangingPunct="1">
              <a:lnSpc>
                <a:spcPct val="90000"/>
              </a:lnSpc>
              <a:spcBef>
                <a:spcPct val="0"/>
              </a:spcBef>
              <a:buNone/>
              <a:defRPr sz="14674" kern="1200">
                <a:solidFill>
                  <a:schemeClr val="tx1"/>
                </a:solidFill>
                <a:latin typeface="+mj-lt"/>
                <a:ea typeface="+mj-ea"/>
                <a:cs typeface="+mj-cs"/>
              </a:defRPr>
            </a:lvl1pPr>
          </a:lstStyle>
          <a:p>
            <a:r>
              <a:rPr lang="en-US" sz="14970" dirty="0"/>
              <a:t>Guidelines</a:t>
            </a:r>
          </a:p>
        </p:txBody>
      </p:sp>
      <p:sp>
        <p:nvSpPr>
          <p:cNvPr id="19" name="Text Placeholder 13">
            <a:extLst>
              <a:ext uri="{FF2B5EF4-FFF2-40B4-BE49-F238E27FC236}">
                <a16:creationId xmlns:a16="http://schemas.microsoft.com/office/drawing/2014/main" id="{C95BB625-BE85-3802-B4F2-8F90F57CDC48}"/>
              </a:ext>
            </a:extLst>
          </p:cNvPr>
          <p:cNvSpPr txBox="1">
            <a:spLocks/>
          </p:cNvSpPr>
          <p:nvPr/>
        </p:nvSpPr>
        <p:spPr>
          <a:xfrm>
            <a:off x="3736356" y="9354276"/>
            <a:ext cx="26143987" cy="10734806"/>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a:spcBef>
                <a:spcPts val="4627"/>
              </a:spcBef>
            </a:pPr>
            <a:r>
              <a:rPr lang="en-US" sz="6121" dirty="0"/>
              <a:t>Do not adjust the template; work within it. See the examples provided.</a:t>
            </a:r>
          </a:p>
          <a:p>
            <a:pPr>
              <a:spcBef>
                <a:spcPts val="4627"/>
              </a:spcBef>
            </a:pPr>
            <a:r>
              <a:rPr lang="en-US" sz="6121" dirty="0"/>
              <a:t>Left align text within textboxes, and do not justify your text.</a:t>
            </a:r>
          </a:p>
          <a:p>
            <a:pPr>
              <a:spcBef>
                <a:spcPts val="4627"/>
              </a:spcBef>
            </a:pPr>
            <a:r>
              <a:rPr lang="en-US" sz="6121" dirty="0"/>
              <a:t>Titles are the largest font on the slide (90–120 pt.), then subtitles (70–80 pt.). Captions, references, and affiliation are the smallest text (18–40 pt.).</a:t>
            </a:r>
          </a:p>
          <a:p>
            <a:pPr>
              <a:spcBef>
                <a:spcPts val="4627"/>
              </a:spcBef>
            </a:pPr>
            <a:r>
              <a:rPr lang="en-US" sz="6121" dirty="0"/>
              <a:t>Titles and subtitles are bold; any other use of bold should be for emphasis. </a:t>
            </a:r>
          </a:p>
          <a:p>
            <a:pPr>
              <a:spcBef>
                <a:spcPts val="4627"/>
              </a:spcBef>
            </a:pPr>
            <a:r>
              <a:rPr lang="en-US" sz="6121" dirty="0"/>
              <a:t>Text is either black or grey and should only be adjusted for diagrams.</a:t>
            </a:r>
          </a:p>
          <a:p>
            <a:pPr>
              <a:spcBef>
                <a:spcPts val="4627"/>
              </a:spcBef>
            </a:pPr>
            <a:r>
              <a:rPr lang="en-US" sz="6121" dirty="0"/>
              <a:t>Images can be adjusted and fitted into the boxes using the </a:t>
            </a:r>
            <a:r>
              <a:rPr lang="en-US" sz="6121" i="1" dirty="0"/>
              <a:t>Crop</a:t>
            </a:r>
            <a:r>
              <a:rPr lang="en-US" sz="6121" dirty="0"/>
              <a:t> feature. (In PowerPoint: </a:t>
            </a:r>
            <a:r>
              <a:rPr lang="en-US" sz="6121" i="1" dirty="0"/>
              <a:t>Format</a:t>
            </a:r>
            <a:r>
              <a:rPr lang="en-US" sz="6121" dirty="0"/>
              <a:t> tab </a:t>
            </a:r>
            <a:r>
              <a:rPr lang="en-US" sz="6121" dirty="0">
                <a:sym typeface="Wingdings" panose="05000000000000000000" pitchFamily="2" charset="2"/>
              </a:rPr>
              <a:t> </a:t>
            </a:r>
            <a:r>
              <a:rPr lang="en-US" sz="6121" i="1" dirty="0">
                <a:sym typeface="Wingdings" panose="05000000000000000000" pitchFamily="2" charset="2"/>
              </a:rPr>
              <a:t>Size</a:t>
            </a:r>
            <a:r>
              <a:rPr lang="en-US" sz="6121" dirty="0">
                <a:sym typeface="Wingdings" panose="05000000000000000000" pitchFamily="2" charset="2"/>
              </a:rPr>
              <a:t> section on the right  </a:t>
            </a:r>
            <a:r>
              <a:rPr lang="en-US" sz="6121" i="1" dirty="0">
                <a:sym typeface="Wingdings" panose="05000000000000000000" pitchFamily="2" charset="2"/>
              </a:rPr>
              <a:t>Crop</a:t>
            </a:r>
            <a:r>
              <a:rPr lang="en-US" sz="6121" dirty="0">
                <a:sym typeface="Wingdings" panose="05000000000000000000" pitchFamily="2" charset="2"/>
              </a:rPr>
              <a:t>.)</a:t>
            </a:r>
            <a:endParaRPr lang="en-US" sz="6121" dirty="0"/>
          </a:p>
        </p:txBody>
      </p:sp>
      <p:sp>
        <p:nvSpPr>
          <p:cNvPr id="20" name="Text Placeholder 14">
            <a:extLst>
              <a:ext uri="{FF2B5EF4-FFF2-40B4-BE49-F238E27FC236}">
                <a16:creationId xmlns:a16="http://schemas.microsoft.com/office/drawing/2014/main" id="{7B614BA0-39C2-7D82-9B07-D93AEE2198B6}"/>
              </a:ext>
            </a:extLst>
          </p:cNvPr>
          <p:cNvSpPr txBox="1">
            <a:spLocks/>
          </p:cNvSpPr>
          <p:nvPr/>
        </p:nvSpPr>
        <p:spPr>
          <a:xfrm>
            <a:off x="3642865" y="7264956"/>
            <a:ext cx="21806411" cy="1860759"/>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marL="0" indent="0">
              <a:buNone/>
            </a:pPr>
            <a:r>
              <a:rPr lang="en-US" sz="9527" b="1" dirty="0"/>
              <a:t>General Notes for Using the Template</a:t>
            </a:r>
          </a:p>
        </p:txBody>
      </p:sp>
      <p:sp>
        <p:nvSpPr>
          <p:cNvPr id="21" name="Text Placeholder 13">
            <a:extLst>
              <a:ext uri="{FF2B5EF4-FFF2-40B4-BE49-F238E27FC236}">
                <a16:creationId xmlns:a16="http://schemas.microsoft.com/office/drawing/2014/main" id="{688F94D3-FB7C-D32F-290A-37DD661F30ED}"/>
              </a:ext>
            </a:extLst>
          </p:cNvPr>
          <p:cNvSpPr txBox="1">
            <a:spLocks/>
          </p:cNvSpPr>
          <p:nvPr/>
        </p:nvSpPr>
        <p:spPr>
          <a:xfrm>
            <a:off x="3250084" y="30302765"/>
            <a:ext cx="9854192" cy="9533975"/>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marL="0" indent="0">
              <a:spcBef>
                <a:spcPts val="4627"/>
              </a:spcBef>
              <a:buNone/>
            </a:pPr>
            <a:r>
              <a:rPr lang="en-US" sz="6121" dirty="0"/>
              <a:t>The settings shown on the right export the highest quality image with a transparent background. </a:t>
            </a:r>
          </a:p>
          <a:p>
            <a:pPr marL="0" indent="0">
              <a:spcBef>
                <a:spcPts val="4627"/>
              </a:spcBef>
              <a:buNone/>
            </a:pPr>
            <a:r>
              <a:rPr lang="en-US" sz="6121" dirty="0"/>
              <a:t>The most important settings to use are the two outlined in pink. This will export an image that can be placed in the blue space of the header.</a:t>
            </a:r>
          </a:p>
        </p:txBody>
      </p:sp>
      <p:sp>
        <p:nvSpPr>
          <p:cNvPr id="22" name="Text Placeholder 14">
            <a:extLst>
              <a:ext uri="{FF2B5EF4-FFF2-40B4-BE49-F238E27FC236}">
                <a16:creationId xmlns:a16="http://schemas.microsoft.com/office/drawing/2014/main" id="{2AD072DC-A009-732D-1BFE-BE4D82D8F319}"/>
              </a:ext>
            </a:extLst>
          </p:cNvPr>
          <p:cNvSpPr txBox="1">
            <a:spLocks/>
          </p:cNvSpPr>
          <p:nvPr/>
        </p:nvSpPr>
        <p:spPr>
          <a:xfrm>
            <a:off x="3250084" y="27331763"/>
            <a:ext cx="8688124" cy="2971002"/>
          </a:xfrm>
          <a:prstGeom prst="rect">
            <a:avLst/>
          </a:prstGeom>
        </p:spPr>
        <p:txBody>
          <a:bodyPr anchor="b"/>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marL="0" indent="0">
              <a:buNone/>
            </a:pPr>
            <a:r>
              <a:rPr lang="en-US" sz="9527" b="1" dirty="0"/>
              <a:t>Exporting an Image for the Header</a:t>
            </a:r>
          </a:p>
        </p:txBody>
      </p:sp>
      <p:pic>
        <p:nvPicPr>
          <p:cNvPr id="24" name="Picture 23">
            <a:extLst>
              <a:ext uri="{FF2B5EF4-FFF2-40B4-BE49-F238E27FC236}">
                <a16:creationId xmlns:a16="http://schemas.microsoft.com/office/drawing/2014/main" id="{D380471D-5F68-87B5-A0CD-C5D9A8F109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97059" y="26109707"/>
            <a:ext cx="17635189" cy="14593222"/>
          </a:xfrm>
          <a:prstGeom prst="rect">
            <a:avLst/>
          </a:prstGeom>
        </p:spPr>
      </p:pic>
      <p:sp>
        <p:nvSpPr>
          <p:cNvPr id="2" name="Rectangle 1">
            <a:extLst>
              <a:ext uri="{FF2B5EF4-FFF2-40B4-BE49-F238E27FC236}">
                <a16:creationId xmlns:a16="http://schemas.microsoft.com/office/drawing/2014/main" id="{D934D9CD-9E7F-4B45-8891-BAAA9C74760F}"/>
              </a:ext>
            </a:extLst>
          </p:cNvPr>
          <p:cNvSpPr/>
          <p:nvPr/>
        </p:nvSpPr>
        <p:spPr>
          <a:xfrm>
            <a:off x="4029509" y="19811950"/>
            <a:ext cx="10424955" cy="4707082"/>
          </a:xfrm>
          <a:prstGeom prst="rect">
            <a:avLst/>
          </a:prstGeom>
          <a:ln>
            <a:solidFill>
              <a:schemeClr val="tx1"/>
            </a:solidFill>
            <a:prstDash val="dash"/>
          </a:ln>
        </p:spPr>
        <p:txBody>
          <a:bodyPr wrap="square" anchor="ctr">
            <a:spAutoFit/>
          </a:bodyPr>
          <a:lstStyle/>
          <a:p>
            <a:r>
              <a:rPr lang="en-US" sz="4897" b="1" dirty="0"/>
              <a:t>Please keep in mind:</a:t>
            </a:r>
          </a:p>
          <a:p>
            <a:pPr marL="699653" indent="-699653">
              <a:buFont typeface="Arial" panose="020B0604020202020204" pitchFamily="34" charset="0"/>
              <a:buChar char="•"/>
            </a:pPr>
            <a:r>
              <a:rPr lang="en-US" sz="4897" b="1" dirty="0"/>
              <a:t>The solid red lines are the 3 mm that will be cut off during printing.</a:t>
            </a:r>
          </a:p>
          <a:p>
            <a:pPr marL="699653" indent="-699653">
              <a:buFont typeface="Arial" panose="020B0604020202020204" pitchFamily="34" charset="0"/>
              <a:buChar char="•"/>
            </a:pPr>
            <a:r>
              <a:rPr lang="en-US" sz="4897" dirty="0"/>
              <a:t>The dotted lines represent a small margin that may or may not be cut off during printing.</a:t>
            </a:r>
          </a:p>
        </p:txBody>
      </p:sp>
      <p:cxnSp>
        <p:nvCxnSpPr>
          <p:cNvPr id="4" name="Straight Arrow Connector 3">
            <a:extLst>
              <a:ext uri="{FF2B5EF4-FFF2-40B4-BE49-F238E27FC236}">
                <a16:creationId xmlns:a16="http://schemas.microsoft.com/office/drawing/2014/main" id="{F130F4C0-9EE6-43C9-927F-059B2C44FEEF}"/>
              </a:ext>
            </a:extLst>
          </p:cNvPr>
          <p:cNvCxnSpPr>
            <a:cxnSpLocks/>
            <a:stCxn id="2" idx="1"/>
          </p:cNvCxnSpPr>
          <p:nvPr/>
        </p:nvCxnSpPr>
        <p:spPr>
          <a:xfrm flipH="1" flipV="1">
            <a:off x="903502" y="22165491"/>
            <a:ext cx="3126006" cy="1"/>
          </a:xfrm>
          <a:prstGeom prst="straightConnector1">
            <a:avLst/>
          </a:prstGeom>
          <a:ln w="762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3592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1" y="1534000"/>
            <a:ext cx="16191119" cy="3907429"/>
          </a:xfrm>
        </p:spPr>
        <p:txBody>
          <a:bodyPr>
            <a:normAutofit/>
          </a:bodyPr>
          <a:lstStyle/>
          <a:p>
            <a:r>
              <a:rPr lang="en-US" sz="9794" dirty="0"/>
              <a:t>Analysis of a Permanent Magnet Motor in 3D</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292258"/>
            <a:ext cx="16559039" cy="1984280"/>
          </a:xfrm>
        </p:spPr>
        <p:txBody>
          <a:bodyPr/>
          <a:lstStyle/>
          <a:p>
            <a:r>
              <a:rPr lang="en-US" dirty="0"/>
              <a:t>J. A. Smith</a:t>
            </a:r>
            <a:r>
              <a:rPr lang="en-US" baseline="30000" dirty="0"/>
              <a:t>1</a:t>
            </a:r>
            <a:r>
              <a:rPr lang="en-US" dirty="0"/>
              <a:t>, M. B. Smith</a:t>
            </a:r>
            <a:r>
              <a:rPr lang="en-US" baseline="30000" dirty="0"/>
              <a:t>2</a:t>
            </a:r>
            <a:br>
              <a:rPr lang="en-US" dirty="0"/>
            </a:br>
            <a:r>
              <a:rPr lang="en-US" dirty="0"/>
              <a:t>1. Department (if applicable), Organization, City, Country. </a:t>
            </a:r>
            <a:br>
              <a:rPr lang="en-US" dirty="0"/>
            </a:br>
            <a:r>
              <a:rPr lang="en-US" dirty="0"/>
              <a:t>2. Department (if applicable), Organization, City, Country.</a:t>
            </a:r>
          </a:p>
          <a:p>
            <a:endParaRPr lang="en-US" dirty="0"/>
          </a:p>
        </p:txBody>
      </p:sp>
      <p:pic>
        <p:nvPicPr>
          <p:cNvPr id="81" name="Bildplatzhalter 73">
            <a:extLst>
              <a:ext uri="{FF2B5EF4-FFF2-40B4-BE49-F238E27FC236}">
                <a16:creationId xmlns:a16="http://schemas.microsoft.com/office/drawing/2014/main" id="{5553ABA8-65BB-447A-9175-77F4EADD33E9}"/>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972" r="31696" b="22352"/>
          <a:stretch/>
        </p:blipFill>
        <p:spPr>
          <a:xfrm flipH="1">
            <a:off x="0" y="493023"/>
            <a:ext cx="13581274" cy="11746314"/>
          </a:xfrm>
          <a:prstGeom prst="rect">
            <a:avLst/>
          </a:prstGeom>
        </p:spPr>
      </p:pic>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5655929" y="21687824"/>
                <a:ext cx="15224571" cy="6856707"/>
              </a:xfrm>
            </p:spPr>
            <p:txBody>
              <a:bodyPr/>
              <a:lstStyle/>
              <a:p>
                <a:r>
                  <a:rPr lang="en-US" sz="4897" dirty="0"/>
                  <a:t>An 18-pole PM motor is modeled in 3D. Sector symmetry and axial mirror symmetry are utilized to reduce the computational effort while capturing the full 3D behavior of the device. </a:t>
                </a:r>
              </a:p>
              <a:p>
                <a:r>
                  <a:rPr lang="en-US" sz="4897" dirty="0"/>
                  <a:t>The conducting part of the rotor is modeled using Ampère’s law:</a:t>
                </a:r>
                <a:br>
                  <a:rPr lang="en-US" sz="4897" dirty="0"/>
                </a:br>
                <a:endParaRPr lang="en-US" sz="4897" dirty="0"/>
              </a:p>
              <a:p>
                <a:pPr/>
                <a14:m>
                  <m:oMathPara xmlns:m="http://schemas.openxmlformats.org/officeDocument/2006/math">
                    <m:oMathParaPr>
                      <m:jc m:val="centerGroup"/>
                    </m:oMathParaPr>
                    <m:oMath xmlns:m="http://schemas.openxmlformats.org/officeDocument/2006/math">
                      <m:r>
                        <a:rPr lang="en-US" sz="4897">
                          <a:latin typeface="Cambria Math" panose="02040503050406030204" pitchFamily="18" charset="0"/>
                        </a:rPr>
                        <m:t>𝜎</m:t>
                      </m:r>
                      <m:f>
                        <m:fPr>
                          <m:ctrlPr>
                            <a:rPr lang="en-US" sz="4897" i="1">
                              <a:latin typeface="Cambria Math" panose="02040503050406030204" pitchFamily="18" charset="0"/>
                            </a:rPr>
                          </m:ctrlPr>
                        </m:fPr>
                        <m:num>
                          <m:r>
                            <a:rPr lang="en-US" sz="4897">
                              <a:latin typeface="Cambria Math" panose="02040503050406030204" pitchFamily="18" charset="0"/>
                            </a:rPr>
                            <m:t>𝛿</m:t>
                          </m:r>
                          <m:r>
                            <a:rPr lang="de-DE" sz="4897">
                              <a:latin typeface="Cambria Math" panose="02040503050406030204" pitchFamily="18" charset="0"/>
                            </a:rPr>
                            <m:t>𝑨</m:t>
                          </m:r>
                        </m:num>
                        <m:den>
                          <m:r>
                            <a:rPr lang="en-US" sz="4897">
                              <a:latin typeface="Cambria Math" panose="02040503050406030204" pitchFamily="18" charset="0"/>
                            </a:rPr>
                            <m:t>𝛿</m:t>
                          </m:r>
                          <m:r>
                            <a:rPr lang="de-DE" sz="4897">
                              <a:latin typeface="Cambria Math" panose="02040503050406030204" pitchFamily="18" charset="0"/>
                            </a:rPr>
                            <m:t>𝑡</m:t>
                          </m:r>
                        </m:den>
                      </m:f>
                      <m:r>
                        <a:rPr lang="de-DE" sz="4897">
                          <a:latin typeface="Cambria Math" panose="02040503050406030204" pitchFamily="18" charset="0"/>
                        </a:rPr>
                        <m:t>+</m:t>
                      </m:r>
                      <m:r>
                        <m:rPr>
                          <m:sty m:val="p"/>
                        </m:rPr>
                        <a:rPr lang="de-DE" sz="4897">
                          <a:latin typeface="Cambria Math" panose="02040503050406030204" pitchFamily="18" charset="0"/>
                        </a:rPr>
                        <m:t>∇</m:t>
                      </m:r>
                      <m:r>
                        <a:rPr lang="de-DE" sz="4897">
                          <a:latin typeface="Cambria Math" panose="02040503050406030204" pitchFamily="18" charset="0"/>
                        </a:rPr>
                        <m:t>×</m:t>
                      </m:r>
                      <m:d>
                        <m:dPr>
                          <m:ctrlPr>
                            <a:rPr lang="de-DE" sz="4897" i="1">
                              <a:latin typeface="Cambria Math" panose="02040503050406030204" pitchFamily="18" charset="0"/>
                            </a:rPr>
                          </m:ctrlPr>
                        </m:dPr>
                        <m:e>
                          <m:f>
                            <m:fPr>
                              <m:ctrlPr>
                                <a:rPr lang="de-DE" sz="4897" i="1">
                                  <a:latin typeface="Cambria Math" panose="02040503050406030204" pitchFamily="18" charset="0"/>
                                </a:rPr>
                              </m:ctrlPr>
                            </m:fPr>
                            <m:num>
                              <m:r>
                                <a:rPr lang="de-DE" sz="4897">
                                  <a:latin typeface="Cambria Math" panose="02040503050406030204" pitchFamily="18" charset="0"/>
                                </a:rPr>
                                <m:t>1</m:t>
                              </m:r>
                            </m:num>
                            <m:den>
                              <m:r>
                                <a:rPr lang="de-DE" sz="4897">
                                  <a:latin typeface="Cambria Math" panose="02040503050406030204" pitchFamily="18" charset="0"/>
                                </a:rPr>
                                <m:t>𝜇</m:t>
                              </m:r>
                            </m:den>
                          </m:f>
                          <m:r>
                            <m:rPr>
                              <m:sty m:val="p"/>
                            </m:rPr>
                            <a:rPr lang="de-DE" sz="4897">
                              <a:latin typeface="Cambria Math" panose="02040503050406030204" pitchFamily="18" charset="0"/>
                            </a:rPr>
                            <m:t>∇</m:t>
                          </m:r>
                          <m:r>
                            <a:rPr lang="de-DE" sz="4897">
                              <a:latin typeface="Cambria Math" panose="02040503050406030204" pitchFamily="18" charset="0"/>
                            </a:rPr>
                            <m:t>×</m:t>
                          </m:r>
                          <m:r>
                            <a:rPr lang="de-DE" sz="4897">
                              <a:latin typeface="Cambria Math" panose="02040503050406030204" pitchFamily="18" charset="0"/>
                            </a:rPr>
                            <m:t>𝑨</m:t>
                          </m:r>
                        </m:e>
                      </m:d>
                      <m:r>
                        <a:rPr lang="de-DE" sz="4897">
                          <a:latin typeface="Cambria Math" panose="02040503050406030204" pitchFamily="18" charset="0"/>
                        </a:rPr>
                        <m:t>=0</m:t>
                      </m:r>
                    </m:oMath>
                  </m:oMathPara>
                </a14:m>
                <a:endParaRPr lang="en-US" sz="4897" dirty="0"/>
              </a:p>
              <a:p>
                <a:endParaRPr lang="en-US" sz="4897" dirty="0"/>
              </a:p>
              <a:p>
                <a:endParaRPr lang="en-US" sz="4897" dirty="0"/>
              </a:p>
            </p:txBody>
          </p:sp>
        </mc:Choice>
        <mc:Fallback xmlns="">
          <p:sp>
            <p:nvSpPr>
              <p:cNvPr id="5" name="Text Placeholder 4">
                <a:extLst>
                  <a:ext uri="{FF2B5EF4-FFF2-40B4-BE49-F238E27FC236}">
                    <a16:creationId xmlns:a16="http://schemas.microsoft.com/office/drawing/2014/main" id="{9B96147C-2941-3F04-70BC-B83FD3D19117}"/>
                  </a:ext>
                </a:extLst>
              </p:cNvPr>
              <p:cNvSpPr>
                <a:spLocks noGrp="1" noRot="1" noChangeAspect="1" noMove="1" noResize="1" noEditPoints="1" noAdjustHandles="1" noChangeArrowheads="1" noChangeShapeType="1" noTextEdit="1"/>
              </p:cNvSpPr>
              <p:nvPr>
                <p:ph type="body" sz="quarter" idx="23"/>
              </p:nvPr>
            </p:nvSpPr>
            <p:spPr>
              <a:xfrm>
                <a:off x="15655929" y="21687824"/>
                <a:ext cx="15224571" cy="6856707"/>
              </a:xfrm>
              <a:blipFill>
                <a:blip r:embed="rId3"/>
                <a:stretch>
                  <a:fillRect l="-1833" t="-3142"/>
                </a:stretch>
              </a:blipFill>
            </p:spPr>
            <p:txBody>
              <a:bodyPr/>
              <a:lstStyle/>
              <a:p>
                <a:r>
                  <a:rPr lang="en-US">
                    <a:noFill/>
                  </a:rPr>
                  <a:t> </a:t>
                </a:r>
              </a:p>
            </p:txBody>
          </p:sp>
        </mc:Fallback>
      </mc:AlternateContent>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3" y="39623893"/>
            <a:ext cx="14385034" cy="2733308"/>
          </a:xfrm>
        </p:spPr>
        <p:txBody>
          <a:bodyPr/>
          <a:lstStyle/>
          <a:p>
            <a:r>
              <a:rPr lang="en-US" dirty="0"/>
              <a:t>1. Author first initial and last name, “Article Title”, </a:t>
            </a:r>
            <a:r>
              <a:rPr lang="en-US" i="1" dirty="0"/>
              <a:t>Journal</a:t>
            </a:r>
            <a:r>
              <a:rPr lang="en-US" dirty="0"/>
              <a:t>, Volume (vol.), Page numbers (pp.), Year.</a:t>
            </a:r>
            <a:br>
              <a:rPr lang="en-US" dirty="0"/>
            </a:br>
            <a:r>
              <a:rPr lang="en-US" dirty="0"/>
              <a:t>2. Author first initial and last name, “Article Title”, </a:t>
            </a:r>
            <a:r>
              <a:rPr lang="en-US" i="1" dirty="0"/>
              <a:t>Journal</a:t>
            </a:r>
            <a:r>
              <a:rPr lang="en-US" dirty="0"/>
              <a:t>, Volume (vol.), Page numbers (pp.), Year. </a:t>
            </a:r>
            <a:br>
              <a:rPr lang="en-US" dirty="0"/>
            </a:br>
            <a:r>
              <a:rPr lang="en-US" dirty="0"/>
              <a:t>3. Author first initial and last name, “Article Title”, </a:t>
            </a:r>
            <a:r>
              <a:rPr lang="en-US" i="1" dirty="0"/>
              <a:t>Journal</a:t>
            </a:r>
            <a:r>
              <a:rPr lang="en-US" dirty="0"/>
              <a:t>, Volume (vol.), Page numbers (pp.), Year.</a:t>
            </a:r>
          </a:p>
          <a:p>
            <a:endParaRPr lang="en-US" dirty="0"/>
          </a:p>
          <a:p>
            <a:endParaRPr lang="en-US"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7040836" cy="4180360"/>
          </a:xfrm>
        </p:spPr>
        <p:txBody>
          <a:bodyPr/>
          <a:lstStyle/>
          <a:p>
            <a:r>
              <a:rPr lang="en-US" dirty="0"/>
              <a:t>Optimize permanent magnet (PM) motor performance by understanding their full behavior, including sensitivity to high temperatures.</a:t>
            </a: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p:txBody>
          <a:bodyPr/>
          <a:lstStyle/>
          <a:p>
            <a:r>
              <a:rPr lang="en-US" sz="4800" dirty="0"/>
              <a:t>While PM motors are valued for the energy savings that they provide, there are some design limitations to address. For example, permanent magnets are sensitive to high temperatures. Such temperatures can occur when currents, particularly eddy currents, generate heat losses. </a:t>
            </a:r>
          </a:p>
          <a:p>
            <a:endParaRPr lang="en-US" sz="4800" dirty="0"/>
          </a:p>
          <a:p>
            <a:endParaRPr lang="en-US" sz="4800" dirty="0"/>
          </a:p>
          <a:p>
            <a:endParaRPr lang="en-US" sz="4800" dirty="0"/>
          </a:p>
          <a:p>
            <a:r>
              <a:rPr lang="en-US" sz="4800" dirty="0"/>
              <a:t>The findings offer greater insight into the behavior of PM motors, particularly by capturing the eddy current losses that occur within the magnets. This information serves as a useful resource for improving the design of PM motors, and therefore the technology they help power.</a:t>
            </a:r>
          </a:p>
          <a:p>
            <a:endParaRPr lang="en-US" sz="4800" dirty="0"/>
          </a:p>
          <a:p>
            <a:endParaRPr lang="en-US" sz="4800" dirty="0"/>
          </a:p>
          <a:p>
            <a:endParaRPr lang="en-US" sz="48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en-US"/>
              <a:t>Abstract</a:t>
            </a:r>
            <a:endParaRPr lang="en-US" dirty="0"/>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p:txBody>
          <a:bodyPr/>
          <a:lstStyle/>
          <a:p>
            <a:r>
              <a:rPr lang="en-US"/>
              <a:t>Methodology</a:t>
            </a:r>
            <a:endParaRPr lang="en-US" dirty="0"/>
          </a:p>
        </p:txBody>
      </p:sp>
      <p:pic>
        <p:nvPicPr>
          <p:cNvPr id="79" name="Picture Placeholder 78">
            <a:extLst>
              <a:ext uri="{FF2B5EF4-FFF2-40B4-BE49-F238E27FC236}">
                <a16:creationId xmlns:a16="http://schemas.microsoft.com/office/drawing/2014/main" id="{3883113E-E7DE-4F41-9BF8-1C7DAE28AC43}"/>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l="2188" r="2188"/>
          <a:stretch>
            <a:fillRect/>
          </a:stretch>
        </p:blipFill>
        <p:spPr>
          <a:xfrm>
            <a:off x="1196912" y="20604287"/>
            <a:ext cx="13710909" cy="6256212"/>
          </a:xfrm>
        </p:spPr>
      </p:pic>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p:txBody>
          <a:bodyPr/>
          <a:lstStyle/>
          <a:p>
            <a:r>
              <a:rPr lang="en-US" dirty="0"/>
              <a:t>FIGURE 1. Left: Permanent motor sector. Right: Drawing of the PM motor.</a:t>
            </a:r>
          </a:p>
          <a:p>
            <a:endParaRPr lang="en-US" dirty="0"/>
          </a:p>
        </p:txBody>
      </p:sp>
      <p:pic>
        <p:nvPicPr>
          <p:cNvPr id="37" name="Picture Placeholder 24">
            <a:extLst>
              <a:ext uri="{FF2B5EF4-FFF2-40B4-BE49-F238E27FC236}">
                <a16:creationId xmlns:a16="http://schemas.microsoft.com/office/drawing/2014/main" id="{F4C12BE2-9F80-4132-8F52-81B981800C18}"/>
              </a:ext>
            </a:extLst>
          </p:cNvPr>
          <p:cNvPicPr>
            <a:picLocks noGrp="1" noChangeAspect="1"/>
          </p:cNvPicPr>
          <p:nvPr>
            <p:ph type="pic" sz="quarter" idx="31"/>
          </p:nvPr>
        </p:nvPicPr>
        <p:blipFill rotWithShape="1">
          <a:blip r:embed="rId5">
            <a:extLst>
              <a:ext uri="{28A0092B-C50C-407E-A947-70E740481C1C}">
                <a14:useLocalDpi xmlns:a14="http://schemas.microsoft.com/office/drawing/2010/main" val="0"/>
              </a:ext>
            </a:extLst>
          </a:blip>
          <a:srcRect l="-5450" t="-91582" r="-7334" b="-89301"/>
          <a:stretch/>
        </p:blipFill>
        <p:spPr>
          <a:xfrm>
            <a:off x="17081105" y="38786405"/>
            <a:ext cx="13848701" cy="3153247"/>
          </a:xfrm>
          <a:prstGeom prst="rect">
            <a:avLst/>
          </a:prstGeom>
        </p:spPr>
      </p:pic>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p:txBody>
          <a:bodyPr/>
          <a:lstStyle/>
          <a:p>
            <a:r>
              <a:rPr lang="en-US" sz="4897" dirty="0"/>
              <a:t>The results can be seen in Figure 2, which shows the magnetic flux density for the motor in it’s stationary state, that is, the initial conditions for the time-dependent simulation. In this state, the coil current is zero. It also shows the magnetic flux density for the motor after revolving one sector angle. In this plot, the air and coil domains are excluded in order to get a better view.</a:t>
            </a:r>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p:txBody>
          <a:bodyPr/>
          <a:lstStyle/>
          <a:p>
            <a:r>
              <a:rPr lang="en-US" dirty="0"/>
              <a:t>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750395" y="35979703"/>
            <a:ext cx="12278915" cy="1468347"/>
          </a:xfrm>
        </p:spPr>
        <p:txBody>
          <a:bodyPr/>
          <a:lstStyle/>
          <a:p>
            <a:r>
              <a:rPr lang="en-US" dirty="0"/>
              <a:t>FIGURE 2. Left: Magnetic flux density from the permanent magnets with only the rotor at rest. Right: Magnetic flux density after revolving one sector angle.</a:t>
            </a:r>
          </a:p>
          <a:p>
            <a:endParaRPr lang="en-US" dirty="0"/>
          </a:p>
          <a:p>
            <a:endParaRPr lang="en-US" dirty="0"/>
          </a:p>
        </p:txBody>
      </p:sp>
      <p:pic>
        <p:nvPicPr>
          <p:cNvPr id="27" name="Grafik 125">
            <a:extLst>
              <a:ext uri="{FF2B5EF4-FFF2-40B4-BE49-F238E27FC236}">
                <a16:creationId xmlns:a16="http://schemas.microsoft.com/office/drawing/2014/main" id="{5A1C1AB3-E994-17EC-926B-689620D73742}"/>
              </a:ext>
            </a:extLst>
          </p:cNvPr>
          <p:cNvPicPr>
            <a:picLocks noChangeAspect="1"/>
          </p:cNvPicPr>
          <p:nvPr/>
        </p:nvPicPr>
        <p:blipFill rotWithShape="1">
          <a:blip r:embed="rId6"/>
          <a:srcRect r="25013"/>
          <a:stretch/>
        </p:blipFill>
        <p:spPr>
          <a:xfrm>
            <a:off x="16621606" y="30038769"/>
            <a:ext cx="6136498" cy="5455621"/>
          </a:xfrm>
          <a:prstGeom prst="rect">
            <a:avLst/>
          </a:prstGeom>
        </p:spPr>
      </p:pic>
      <p:pic>
        <p:nvPicPr>
          <p:cNvPr id="29" name="Grafik 127">
            <a:extLst>
              <a:ext uri="{FF2B5EF4-FFF2-40B4-BE49-F238E27FC236}">
                <a16:creationId xmlns:a16="http://schemas.microsoft.com/office/drawing/2014/main" id="{0B7842A1-FC88-B20D-E3B6-DF39403B3315}"/>
              </a:ext>
            </a:extLst>
          </p:cNvPr>
          <p:cNvPicPr>
            <a:picLocks noChangeAspect="1"/>
          </p:cNvPicPr>
          <p:nvPr/>
        </p:nvPicPr>
        <p:blipFill>
          <a:blip r:embed="rId7"/>
          <a:stretch>
            <a:fillRect/>
          </a:stretch>
        </p:blipFill>
        <p:spPr>
          <a:xfrm>
            <a:off x="22692142" y="29809521"/>
            <a:ext cx="8546107" cy="5697405"/>
          </a:xfrm>
          <a:prstGeom prst="rect">
            <a:avLst/>
          </a:prstGeom>
        </p:spPr>
      </p:pic>
    </p:spTree>
    <p:extLst>
      <p:ext uri="{BB962C8B-B14F-4D97-AF65-F5344CB8AC3E}">
        <p14:creationId xmlns:p14="http://schemas.microsoft.com/office/powerpoint/2010/main" val="3781620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4370877" y="1534000"/>
            <a:ext cx="16131022" cy="3907429"/>
          </a:xfrm>
        </p:spPr>
        <p:txBody>
          <a:bodyPr>
            <a:normAutofit/>
          </a:bodyPr>
          <a:lstStyle/>
          <a:p>
            <a:r>
              <a:rPr lang="en-US" sz="12242"/>
              <a:t>The Intriguing Stresses in Pipe Bends</a:t>
            </a:r>
            <a:endParaRPr lang="en-US" sz="12242" dirty="0"/>
          </a:p>
        </p:txBody>
      </p:sp>
      <p:sp>
        <p:nvSpPr>
          <p:cNvPr id="3" name="Content Placeholder 2">
            <a:extLst>
              <a:ext uri="{FF2B5EF4-FFF2-40B4-BE49-F238E27FC236}">
                <a16:creationId xmlns:a16="http://schemas.microsoft.com/office/drawing/2014/main" id="{D540B72B-0FE4-434A-ACA1-4A3BE67ACB24}"/>
              </a:ext>
            </a:extLst>
          </p:cNvPr>
          <p:cNvSpPr>
            <a:spLocks noGrp="1"/>
          </p:cNvSpPr>
          <p:nvPr>
            <p:ph sz="quarter" idx="10"/>
          </p:nvPr>
        </p:nvSpPr>
        <p:spPr>
          <a:xfrm>
            <a:off x="14370877" y="9844480"/>
            <a:ext cx="17520817" cy="1984280"/>
          </a:xfrm>
        </p:spPr>
        <p:txBody>
          <a:bodyPr/>
          <a:lstStyle/>
          <a:p>
            <a:r>
              <a:rPr lang="en-US" dirty="0"/>
              <a:t>J. A. Smith</a:t>
            </a:r>
            <a:r>
              <a:rPr lang="en-US" baseline="30000" dirty="0"/>
              <a:t>1</a:t>
            </a:r>
            <a:r>
              <a:rPr lang="en-US" dirty="0"/>
              <a:t>, M. B. Smith</a:t>
            </a:r>
            <a:r>
              <a:rPr lang="en-US" baseline="30000" dirty="0"/>
              <a:t>2</a:t>
            </a:r>
            <a:br>
              <a:rPr lang="en-US" dirty="0"/>
            </a:br>
            <a:r>
              <a:rPr lang="en-US" dirty="0"/>
              <a:t>1. Department (if applicable), Organization, City, Country. </a:t>
            </a:r>
            <a:br>
              <a:rPr lang="en-US" dirty="0"/>
            </a:br>
            <a:r>
              <a:rPr lang="en-US" dirty="0"/>
              <a:t>2. Department (if applicable), Organization, City, Country.</a:t>
            </a:r>
          </a:p>
          <a:p>
            <a:endParaRPr lang="en-US" dirty="0"/>
          </a:p>
        </p:txBody>
      </p:sp>
      <p:pic>
        <p:nvPicPr>
          <p:cNvPr id="48" name="Picture Placeholder 35">
            <a:extLst>
              <a:ext uri="{FF2B5EF4-FFF2-40B4-BE49-F238E27FC236}">
                <a16:creationId xmlns:a16="http://schemas.microsoft.com/office/drawing/2014/main" id="{E37786E7-E77B-44CD-AE83-BF00D67C2E9F}"/>
              </a:ext>
            </a:extLst>
          </p:cNvPr>
          <p:cNvPicPr>
            <a:picLocks noGrp="1" noChangeAspect="1"/>
          </p:cNvPicPr>
          <p:nvPr>
            <p:ph type="pic" sz="quarter" idx="11"/>
          </p:nvPr>
        </p:nvPicPr>
        <p:blipFill rotWithShape="1">
          <a:blip r:embed="rId2"/>
          <a:srcRect l="20802" t="-277" r="14625" b="17361"/>
          <a:stretch/>
        </p:blipFill>
        <p:spPr>
          <a:xfrm>
            <a:off x="1" y="-1916653"/>
            <a:ext cx="14106184" cy="13899623"/>
          </a:xfrm>
          <a:prstGeom prst="rect">
            <a:avLst/>
          </a:prstGeom>
        </p:spPr>
      </p:pic>
      <p:sp>
        <p:nvSpPr>
          <p:cNvPr id="6" name="Text Placeholder 5">
            <a:extLst>
              <a:ext uri="{FF2B5EF4-FFF2-40B4-BE49-F238E27FC236}">
                <a16:creationId xmlns:a16="http://schemas.microsoft.com/office/drawing/2014/main" id="{368CEE9F-DAD5-47A2-8509-9F75DD38DCE6}"/>
              </a:ext>
            </a:extLst>
          </p:cNvPr>
          <p:cNvSpPr>
            <a:spLocks noGrp="1"/>
          </p:cNvSpPr>
          <p:nvPr>
            <p:ph type="body" sz="quarter" idx="23"/>
          </p:nvPr>
        </p:nvSpPr>
        <p:spPr>
          <a:xfrm>
            <a:off x="15700023" y="21687824"/>
            <a:ext cx="14752596" cy="6856707"/>
          </a:xfrm>
        </p:spPr>
        <p:txBody>
          <a:bodyPr/>
          <a:lstStyle/>
          <a:p>
            <a:r>
              <a:rPr lang="en-US" dirty="0"/>
              <a:t>The pipe is slender with a constant cross section, so it would seem like a natural choice to treat such a structure as a beam in a simplified analysis. The bending moment is the only load acting on the structure, and it’s thus constant for any given section along the entire beam axis. </a:t>
            </a:r>
          </a:p>
          <a:p>
            <a:r>
              <a:rPr lang="en-US" dirty="0"/>
              <a:t>The maximum stress even occurs on the </a:t>
            </a:r>
            <a:r>
              <a:rPr lang="en-US" i="1" dirty="0"/>
              <a:t>inside</a:t>
            </a:r>
            <a:r>
              <a:rPr lang="en-US" dirty="0"/>
              <a:t> of the pipe. The cross section of the bend also deforms significantly, and, more specifically, it ovalizes with the major axis either being oriented in the bend plane or perpendicular to it depending on the direction of the bending moment.</a:t>
            </a:r>
          </a:p>
        </p:txBody>
      </p:sp>
      <p:sp>
        <p:nvSpPr>
          <p:cNvPr id="7" name="Text Placeholder 6">
            <a:extLst>
              <a:ext uri="{FF2B5EF4-FFF2-40B4-BE49-F238E27FC236}">
                <a16:creationId xmlns:a16="http://schemas.microsoft.com/office/drawing/2014/main" id="{F0F6372D-DFEF-4C26-B3CF-D01CF87C8B2F}"/>
              </a:ext>
            </a:extLst>
          </p:cNvPr>
          <p:cNvSpPr>
            <a:spLocks noGrp="1"/>
          </p:cNvSpPr>
          <p:nvPr>
            <p:ph type="body" sz="quarter" idx="24"/>
          </p:nvPr>
        </p:nvSpPr>
        <p:spPr/>
        <p:txBody>
          <a:bodyPr/>
          <a:lstStyle/>
          <a:p>
            <a:pPr marL="466435" indent="-466435">
              <a:buFont typeface="+mj-lt"/>
              <a:buAutoNum type="arabicPeriod"/>
            </a:pPr>
            <a:r>
              <a:rPr lang="en-US" sz="2040" dirty="0"/>
              <a:t>E.A. Wais and E.C. Rodabaugh, “Background of SIFs and Stress Indices for Moment Loadings of Piping Components”, United States, 2005; </a:t>
            </a:r>
            <a:r>
              <a:rPr lang="en-US" sz="2040" dirty="0">
                <a:hlinkClick r:id="rId3"/>
              </a:rPr>
              <a:t>https://www.osti.gov/biblio/841246</a:t>
            </a:r>
            <a:endParaRPr lang="en-US" sz="2040" dirty="0"/>
          </a:p>
          <a:p>
            <a:pPr marL="466435" indent="-466435">
              <a:spcBef>
                <a:spcPts val="612"/>
              </a:spcBef>
              <a:buFont typeface="+mj-lt"/>
              <a:buAutoNum type="arabicPeriod"/>
            </a:pPr>
            <a:r>
              <a:rPr lang="en-US" sz="2040" dirty="0"/>
              <a:t>“Stress Intensification Factors (i-Factors), Flexibility Factors (k-Factors), and Their Determination for Metallic Piping Components”, ASME, 2017; https://www.asme.org/codes-standards/find-codes-standards/b31j-stress-intensification-factors-flexibility-factors-determination-metallic-piping-components/2017/drm-enabled-pdf</a:t>
            </a:r>
          </a:p>
        </p:txBody>
      </p:sp>
      <p:sp>
        <p:nvSpPr>
          <p:cNvPr id="8" name="Content Placeholder 7">
            <a:extLst>
              <a:ext uri="{FF2B5EF4-FFF2-40B4-BE49-F238E27FC236}">
                <a16:creationId xmlns:a16="http://schemas.microsoft.com/office/drawing/2014/main" id="{BE5CEEA8-9232-459D-AD4B-8928FA506582}"/>
              </a:ext>
            </a:extLst>
          </p:cNvPr>
          <p:cNvSpPr>
            <a:spLocks noGrp="1"/>
          </p:cNvSpPr>
          <p:nvPr>
            <p:ph sz="quarter" idx="26"/>
          </p:nvPr>
        </p:nvSpPr>
        <p:spPr>
          <a:xfrm>
            <a:off x="14370877" y="5683427"/>
            <a:ext cx="16558929" cy="4180360"/>
          </a:xfrm>
        </p:spPr>
        <p:txBody>
          <a:bodyPr/>
          <a:lstStyle/>
          <a:p>
            <a:r>
              <a:rPr lang="en-US" sz="5101" dirty="0"/>
              <a:t>For many structural engineers, beam theory is a popular analysis tool. Using the equations can be beneficial when considering structural behavior, as they are easy to apply and provide useful results. This work investigates one such case.</a:t>
            </a:r>
          </a:p>
        </p:txBody>
      </p:sp>
      <p:sp>
        <p:nvSpPr>
          <p:cNvPr id="5" name="Text Placeholder 4">
            <a:extLst>
              <a:ext uri="{FF2B5EF4-FFF2-40B4-BE49-F238E27FC236}">
                <a16:creationId xmlns:a16="http://schemas.microsoft.com/office/drawing/2014/main" id="{160C264A-B626-4CD9-B287-6FFCC6CE4833}"/>
              </a:ext>
            </a:extLst>
          </p:cNvPr>
          <p:cNvSpPr>
            <a:spLocks noGrp="1"/>
          </p:cNvSpPr>
          <p:nvPr>
            <p:ph type="body" sz="quarter" idx="18"/>
          </p:nvPr>
        </p:nvSpPr>
        <p:spPr/>
        <p:txBody>
          <a:bodyPr/>
          <a:lstStyle/>
          <a:p>
            <a:r>
              <a:rPr lang="en-US" dirty="0"/>
              <a:t>Pipe bends are common in piping systems, which typically transport liquids or gas, often under high pressure. One place where you may find a lot of pipes are oil tankers. The labyrinthine piping systems can look pretty fascinating.</a:t>
            </a:r>
          </a:p>
          <a:p>
            <a:r>
              <a:rPr lang="en-US" dirty="0"/>
              <a:t>Many piping standards (or codes) used for industrial applications are based on beam theory when it comes to the structural analysis. But, as we have already discovered, pipe bends generally do not behave like beams. When digging into piping standards, you will find a lot of information dedicated to pipe bends. In particular, piping standards recommend to apply correction factors to the stiffness and stresses for curved pipe sections. (Ref. 1)</a:t>
            </a:r>
          </a:p>
        </p:txBody>
      </p:sp>
      <p:sp>
        <p:nvSpPr>
          <p:cNvPr id="9" name="Text Placeholder 8">
            <a:extLst>
              <a:ext uri="{FF2B5EF4-FFF2-40B4-BE49-F238E27FC236}">
                <a16:creationId xmlns:a16="http://schemas.microsoft.com/office/drawing/2014/main" id="{3EC19DC3-EB5A-4252-8CF2-177F7D0FD322}"/>
              </a:ext>
            </a:extLst>
          </p:cNvPr>
          <p:cNvSpPr>
            <a:spLocks noGrp="1"/>
          </p:cNvSpPr>
          <p:nvPr>
            <p:ph type="body" sz="quarter" idx="27"/>
          </p:nvPr>
        </p:nvSpPr>
        <p:spPr/>
        <p:txBody>
          <a:bodyPr/>
          <a:lstStyle/>
          <a:p>
            <a:r>
              <a:rPr lang="en-US"/>
              <a:t>Introduction &amp; Goals</a:t>
            </a:r>
            <a:endParaRPr lang="en-US" dirty="0"/>
          </a:p>
        </p:txBody>
      </p:sp>
      <p:sp>
        <p:nvSpPr>
          <p:cNvPr id="10" name="Text Placeholder 9">
            <a:extLst>
              <a:ext uri="{FF2B5EF4-FFF2-40B4-BE49-F238E27FC236}">
                <a16:creationId xmlns:a16="http://schemas.microsoft.com/office/drawing/2014/main" id="{8E1B62C2-E6F3-41A7-9CD5-C73537DC56D0}"/>
              </a:ext>
            </a:extLst>
          </p:cNvPr>
          <p:cNvSpPr>
            <a:spLocks noGrp="1"/>
          </p:cNvSpPr>
          <p:nvPr>
            <p:ph type="body" sz="quarter" idx="28"/>
          </p:nvPr>
        </p:nvSpPr>
        <p:spPr/>
        <p:txBody>
          <a:bodyPr/>
          <a:lstStyle/>
          <a:p>
            <a:r>
              <a:rPr lang="en-US"/>
              <a:t>Methodology</a:t>
            </a:r>
            <a:endParaRPr lang="en-US" dirty="0"/>
          </a:p>
        </p:txBody>
      </p:sp>
      <p:pic>
        <p:nvPicPr>
          <p:cNvPr id="1026" name="Picture 2" descr="A close-up view of a red piping system on an oil/chemical tanker.">
            <a:extLst>
              <a:ext uri="{FF2B5EF4-FFF2-40B4-BE49-F238E27FC236}">
                <a16:creationId xmlns:a16="http://schemas.microsoft.com/office/drawing/2014/main" id="{5BC21493-AB08-4EF9-A749-F4D9D1C9CF1F}"/>
              </a:ext>
            </a:extLst>
          </p:cNvPr>
          <p:cNvPicPr>
            <a:picLocks noGrp="1" noChangeAspect="1" noChangeArrowheads="1"/>
          </p:cNvPicPr>
          <p:nvPr>
            <p:ph type="pic" sz="quarter" idx="29"/>
          </p:nvPr>
        </p:nvPicPr>
        <p:blipFill>
          <a:blip r:embed="rId4">
            <a:extLst>
              <a:ext uri="{28A0092B-C50C-407E-A947-70E740481C1C}">
                <a14:useLocalDpi xmlns:a14="http://schemas.microsoft.com/office/drawing/2010/main" val="0"/>
              </a:ext>
            </a:extLst>
          </a:blip>
          <a:srcRect t="19580" b="19580"/>
          <a:stretch>
            <a:fillRect/>
          </a:stretch>
        </p:blipFill>
        <p:spPr bwMode="auto">
          <a:xfrm>
            <a:off x="1196912" y="20870778"/>
            <a:ext cx="13710909" cy="6256212"/>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11">
            <a:extLst>
              <a:ext uri="{FF2B5EF4-FFF2-40B4-BE49-F238E27FC236}">
                <a16:creationId xmlns:a16="http://schemas.microsoft.com/office/drawing/2014/main" id="{05BCBD67-5335-465C-AB7F-DFA3AD05F3B9}"/>
              </a:ext>
            </a:extLst>
          </p:cNvPr>
          <p:cNvSpPr>
            <a:spLocks noGrp="1"/>
          </p:cNvSpPr>
          <p:nvPr>
            <p:ph type="body" sz="quarter" idx="30"/>
          </p:nvPr>
        </p:nvSpPr>
        <p:spPr>
          <a:xfrm>
            <a:off x="1196912" y="27433826"/>
            <a:ext cx="13020195" cy="1468347"/>
          </a:xfrm>
        </p:spPr>
        <p:txBody>
          <a:bodyPr/>
          <a:lstStyle/>
          <a:p>
            <a:r>
              <a:rPr lang="en-US" sz="3673" dirty="0"/>
              <a:t>FIGURE 1. Piping systems on an oil/chemical tanker. Image licensed under CC BY-SA 3.0 via Wikimedia Commons.</a:t>
            </a:r>
          </a:p>
        </p:txBody>
      </p:sp>
      <p:pic>
        <p:nvPicPr>
          <p:cNvPr id="21" name="Picture Placeholder 24">
            <a:extLst>
              <a:ext uri="{FF2B5EF4-FFF2-40B4-BE49-F238E27FC236}">
                <a16:creationId xmlns:a16="http://schemas.microsoft.com/office/drawing/2014/main" id="{9E2CCB9F-1124-492F-BC58-935741613C2E}"/>
              </a:ext>
            </a:extLst>
          </p:cNvPr>
          <p:cNvPicPr>
            <a:picLocks noGrp="1" noChangeAspect="1"/>
          </p:cNvPicPr>
          <p:nvPr>
            <p:ph type="pic" sz="quarter" idx="31"/>
          </p:nvPr>
        </p:nvPicPr>
        <p:blipFill rotWithShape="1">
          <a:blip r:embed="rId5">
            <a:extLst>
              <a:ext uri="{28A0092B-C50C-407E-A947-70E740481C1C}">
                <a14:useLocalDpi xmlns:a14="http://schemas.microsoft.com/office/drawing/2010/main" val="0"/>
              </a:ext>
            </a:extLst>
          </a:blip>
          <a:srcRect l="-5450" t="-91582" r="-7334" b="-89301"/>
          <a:stretch/>
        </p:blipFill>
        <p:spPr>
          <a:xfrm>
            <a:off x="17081105" y="38786405"/>
            <a:ext cx="13848701" cy="3153247"/>
          </a:xfrm>
          <a:prstGeom prst="rect">
            <a:avLst/>
          </a:prstGeom>
        </p:spPr>
      </p:pic>
      <mc:AlternateContent xmlns:mc="http://schemas.openxmlformats.org/markup-compatibility/2006" xmlns:a14="http://schemas.microsoft.com/office/drawing/2010/main">
        <mc:Choice Requires="a14">
          <p:sp>
            <p:nvSpPr>
              <p:cNvPr id="14" name="Text Placeholder 13">
                <a:extLst>
                  <a:ext uri="{FF2B5EF4-FFF2-40B4-BE49-F238E27FC236}">
                    <a16:creationId xmlns:a16="http://schemas.microsoft.com/office/drawing/2014/main" id="{5DC46656-C03A-422F-A731-3F53691989C5}"/>
                  </a:ext>
                </a:extLst>
              </p:cNvPr>
              <p:cNvSpPr>
                <a:spLocks noGrp="1"/>
              </p:cNvSpPr>
              <p:nvPr>
                <p:ph type="body" sz="quarter" idx="32"/>
              </p:nvPr>
            </p:nvSpPr>
            <p:spPr>
              <a:xfrm>
                <a:off x="1290116" y="30943096"/>
                <a:ext cx="13883433" cy="7101577"/>
              </a:xfrm>
            </p:spPr>
            <p:txBody>
              <a:bodyPr/>
              <a:lstStyle/>
              <a:p>
                <a:r>
                  <a:rPr lang="en-US" dirty="0"/>
                  <a:t>At a relative thickness of </a:t>
                </a:r>
                <a14:m>
                  <m:oMath xmlns:m="http://schemas.openxmlformats.org/officeDocument/2006/math">
                    <m:r>
                      <a:rPr lang="en-US" b="0" i="1" smtClean="0">
                        <a:latin typeface="Cambria Math" panose="02040503050406030204" pitchFamily="18" charset="0"/>
                      </a:rPr>
                      <m:t>𝑡</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m:rPr>
                            <m:nor/>
                          </m:rPr>
                          <a:rPr lang="en-US" b="0" i="0" smtClean="0">
                            <a:latin typeface="Cambria Math" panose="02040503050406030204" pitchFamily="18" charset="0"/>
                          </a:rPr>
                          <m:t>o</m:t>
                        </m:r>
                      </m:sub>
                    </m:sSub>
                    <m:r>
                      <a:rPr lang="en-US" b="0" i="1" smtClean="0">
                        <a:solidFill>
                          <a:schemeClr val="tx1">
                            <a:lumMod val="75000"/>
                          </a:schemeClr>
                        </a:solidFill>
                        <a:effectLst/>
                        <a:latin typeface="Cambria Math" panose="02040503050406030204" pitchFamily="18" charset="0"/>
                        <a:ea typeface="Cambria Math" panose="02040503050406030204" pitchFamily="18" charset="0"/>
                      </a:rPr>
                      <m:t>≈</m:t>
                    </m:r>
                  </m:oMath>
                </a14:m>
                <a:r>
                  <a:rPr lang="en-US" b="0" i="1" dirty="0">
                    <a:solidFill>
                      <a:schemeClr val="tx1">
                        <a:lumMod val="75000"/>
                      </a:schemeClr>
                    </a:solidFill>
                    <a:effectLst/>
                  </a:rPr>
                  <a:t> </a:t>
                </a:r>
                <a:r>
                  <a:rPr lang="en-US" b="0" dirty="0">
                    <a:solidFill>
                      <a:schemeClr val="tx1">
                        <a:lumMod val="75000"/>
                      </a:schemeClr>
                    </a:solidFill>
                    <a:effectLst/>
                  </a:rPr>
                  <a:t>35%</a:t>
                </a:r>
                <a:r>
                  <a:rPr lang="en-US" dirty="0">
                    <a:solidFill>
                      <a:schemeClr val="tx1">
                        <a:lumMod val="75000"/>
                      </a:schemeClr>
                    </a:solidFill>
                  </a:rPr>
                  <a:t> </a:t>
                </a:r>
                <a:r>
                  <a:rPr lang="en-US" dirty="0"/>
                  <a:t>(which for any real application would be considered very thick), the stress distribution starts to change quite significantly. Additional perpendicular tensional stresses superpose the beam solution at the inner- and outer-bend radii.</a:t>
                </a:r>
              </a:p>
              <a:p>
                <a:r>
                  <a:rPr lang="en-US" dirty="0"/>
                  <a:t>Simultaneously, the top and bottom of the pipe show compressional stresses. These additional circumferential stresses arise due to the ovalization of the cross section. Ordinary beam theory explicitly ignores such cross-sectional deformations, and it does fall short in capturing its effect.</a:t>
                </a:r>
              </a:p>
            </p:txBody>
          </p:sp>
        </mc:Choice>
        <mc:Fallback xmlns="">
          <p:sp>
            <p:nvSpPr>
              <p:cNvPr id="14" name="Text Placeholder 13">
                <a:extLst>
                  <a:ext uri="{FF2B5EF4-FFF2-40B4-BE49-F238E27FC236}">
                    <a16:creationId xmlns:a16="http://schemas.microsoft.com/office/drawing/2014/main" id="{5DC46656-C03A-422F-A731-3F53691989C5}"/>
                  </a:ext>
                </a:extLst>
              </p:cNvPr>
              <p:cNvSpPr>
                <a:spLocks noGrp="1" noRot="1" noChangeAspect="1" noMove="1" noResize="1" noEditPoints="1" noAdjustHandles="1" noChangeArrowheads="1" noChangeShapeType="1" noTextEdit="1"/>
              </p:cNvSpPr>
              <p:nvPr>
                <p:ph type="body" sz="quarter" idx="32"/>
              </p:nvPr>
            </p:nvSpPr>
            <p:spPr>
              <a:xfrm>
                <a:off x="1290116" y="30943096"/>
                <a:ext cx="13883433" cy="7101577"/>
              </a:xfrm>
              <a:blipFill>
                <a:blip r:embed="rId6"/>
                <a:stretch>
                  <a:fillRect l="-1554" t="-2321" r="-2285"/>
                </a:stretch>
              </a:blipFill>
            </p:spPr>
            <p:txBody>
              <a:bodyPr/>
              <a:lstStyle/>
              <a:p>
                <a:r>
                  <a:rPr lang="en-US">
                    <a:noFill/>
                  </a:rPr>
                  <a:t> </a:t>
                </a:r>
              </a:p>
            </p:txBody>
          </p:sp>
        </mc:Fallback>
      </mc:AlternateContent>
      <p:sp>
        <p:nvSpPr>
          <p:cNvPr id="15" name="Text Placeholder 14">
            <a:extLst>
              <a:ext uri="{FF2B5EF4-FFF2-40B4-BE49-F238E27FC236}">
                <a16:creationId xmlns:a16="http://schemas.microsoft.com/office/drawing/2014/main" id="{47CB7505-8ADD-4EF6-94EF-18BAB964C341}"/>
              </a:ext>
            </a:extLst>
          </p:cNvPr>
          <p:cNvSpPr>
            <a:spLocks noGrp="1"/>
          </p:cNvSpPr>
          <p:nvPr>
            <p:ph type="body" sz="quarter" idx="33"/>
          </p:nvPr>
        </p:nvSpPr>
        <p:spPr>
          <a:xfrm>
            <a:off x="1290116" y="29529122"/>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648B7680-D57A-4EAF-9917-2C2A7CFFB16F}"/>
              </a:ext>
            </a:extLst>
          </p:cNvPr>
          <p:cNvSpPr>
            <a:spLocks noGrp="1"/>
          </p:cNvSpPr>
          <p:nvPr>
            <p:ph type="body" sz="quarter" idx="35"/>
          </p:nvPr>
        </p:nvSpPr>
        <p:spPr>
          <a:xfrm>
            <a:off x="17436447" y="36779363"/>
            <a:ext cx="13444053" cy="1468347"/>
          </a:xfrm>
        </p:spPr>
        <p:txBody>
          <a:bodyPr/>
          <a:lstStyle/>
          <a:p>
            <a:r>
              <a:rPr lang="en-US" sz="3673"/>
              <a:t>FIGURE 2. View of the pipe bend showing the von Mises stress (normalized) and principal stresses for different wall thicknesses.</a:t>
            </a:r>
            <a:endParaRPr lang="en-US" sz="3673" dirty="0"/>
          </a:p>
        </p:txBody>
      </p:sp>
      <p:pic>
        <p:nvPicPr>
          <p:cNvPr id="1030" name="Picture 6" descr="A close-up view of the pipe bend showing the Von Mises stress and principal stresses for a wall thickness of 2.5 percent.">
            <a:extLst>
              <a:ext uri="{FF2B5EF4-FFF2-40B4-BE49-F238E27FC236}">
                <a16:creationId xmlns:a16="http://schemas.microsoft.com/office/drawing/2014/main" id="{CFA5566F-38A1-45D1-B2F0-07CC83CEAF4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41591" y="29803487"/>
            <a:ext cx="5103607" cy="287077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 close-up view of the pipe bend showing the Von Mises stress and principal stresses for a wall thickness of 5 percent.">
            <a:extLst>
              <a:ext uri="{FF2B5EF4-FFF2-40B4-BE49-F238E27FC236}">
                <a16:creationId xmlns:a16="http://schemas.microsoft.com/office/drawing/2014/main" id="{21F36865-F4C7-4A86-9C02-50F55BAFD8E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674154" y="32919181"/>
            <a:ext cx="5112009" cy="287550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 close-up view of the pipe bend showing the Von Mises stress and principal stresses for a wall thickness of 20 percent.">
            <a:extLst>
              <a:ext uri="{FF2B5EF4-FFF2-40B4-BE49-F238E27FC236}">
                <a16:creationId xmlns:a16="http://schemas.microsoft.com/office/drawing/2014/main" id="{3CE5F697-E8B5-44E3-8D79-1C8A7C6C396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61920" y="29798760"/>
            <a:ext cx="5112011" cy="287550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 close-up view of the pipe bend showing the Von Mises stress and principal stresses for a wall thickness of 75 percent.">
            <a:extLst>
              <a:ext uri="{FF2B5EF4-FFF2-40B4-BE49-F238E27FC236}">
                <a16:creationId xmlns:a16="http://schemas.microsoft.com/office/drawing/2014/main" id="{8A9A8352-6A05-45B2-BFD9-902C22F409F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961919" y="32919180"/>
            <a:ext cx="5112011" cy="2875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5953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2061</TotalTime>
  <Words>1802</Words>
  <Application>Microsoft Office PowerPoint</Application>
  <PresentationFormat>Custom</PresentationFormat>
  <Paragraphs>63</Paragraphs>
  <Slides>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Cambria Math</vt:lpstr>
      <vt:lpstr>Wingdings</vt:lpstr>
      <vt:lpstr>Office Theme</vt:lpstr>
      <vt:lpstr>Modeling Reaction-Diffusion Systems in Affinity-based Biomaterials for Tissue Engineering</vt:lpstr>
      <vt:lpstr>PowerPoint Presentation</vt:lpstr>
      <vt:lpstr>Analysis of a Permanent Magnet Motor in 3D</vt:lpstr>
      <vt:lpstr>The Intriguing Stresses in Pipe Bends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David Frey</cp:lastModifiedBy>
  <cp:revision>130</cp:revision>
  <cp:lastPrinted>2023-01-06T15:48:30Z</cp:lastPrinted>
  <dcterms:created xsi:type="dcterms:W3CDTF">2023-01-03T14:57:49Z</dcterms:created>
  <dcterms:modified xsi:type="dcterms:W3CDTF">2024-08-30T23:14:04Z</dcterms:modified>
</cp:coreProperties>
</file>