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5"/>
          </p14:sldIdLst>
        </p14:section>
        <p14:section name="Guidelines &amp; Examples" id="{31D5EE60-8FE9-4475-976F-B13E2EBE6E3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B25F1CD-744D-45E6-B7FE-5F7BE55F5DC3}" v="10" dt="2024-08-31T00:49:59.49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72" autoAdjust="0"/>
    <p:restoredTop sz="96405" autoAdjust="0"/>
  </p:normalViewPr>
  <p:slideViewPr>
    <p:cSldViewPr snapToGrid="0">
      <p:cViewPr varScale="1">
        <p:scale>
          <a:sx n="12" d="100"/>
          <a:sy n="12" d="100"/>
        </p:scale>
        <p:origin x="2645" y="134"/>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 Id="rId9"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9/3/2024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‹Nº›</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38A4A54C-B7EC-4455-BC07-3E60C62A4E35}" type="slidenum">
              <a:rPr lang="en-US" smtClean="0"/>
              <a:t>1</a:t>
            </a:fld>
            <a:endParaRPr lang="en-US"/>
          </a:p>
        </p:txBody>
      </p:sp>
    </p:spTree>
    <p:extLst>
      <p:ext uri="{BB962C8B-B14F-4D97-AF65-F5344CB8AC3E}">
        <p14:creationId xmlns:p14="http://schemas.microsoft.com/office/powerpoint/2010/main" val="13948551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9/3/2024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9/3/2024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9/3/2024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9/3/2024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9/3/2024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C7885C-1B56-43D4-9483-3AAFF5FDFB8F}" type="datetimeFigureOut">
              <a:rPr lang="en-US" smtClean="0"/>
              <a:t>9/3/2024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C7885C-1B56-43D4-9483-3AAFF5FDFB8F}" type="datetimeFigureOut">
              <a:rPr lang="en-US" smtClean="0"/>
              <a:t>9/3/2024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C7885C-1B56-43D4-9483-3AAFF5FDFB8F}" type="datetimeFigureOut">
              <a:rPr lang="en-US" smtClean="0"/>
              <a:t>9/3/2024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9/3/2024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9/3/2024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9/3/2024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9/3/2024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‹Nº›</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normAutofit/>
          </a:bodyPr>
          <a:lstStyle/>
          <a:p>
            <a:r>
              <a:rPr lang="en-US" sz="9800" dirty="0"/>
              <a:t>Metal-Doped Semiconductor Plasmonic Optoelectronic Switch</a:t>
            </a: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a:xfrm>
            <a:off x="14197297" y="10260726"/>
            <a:ext cx="17520817" cy="1722244"/>
          </a:xfrm>
        </p:spPr>
        <p:txBody>
          <a:bodyPr/>
          <a:lstStyle/>
          <a:p>
            <a:r>
              <a:rPr lang="en-US" dirty="0"/>
              <a:t>Mayra M. Schliemann</a:t>
            </a:r>
            <a:r>
              <a:rPr lang="en-US" baseline="30000" dirty="0"/>
              <a:t>1</a:t>
            </a:r>
            <a:r>
              <a:rPr lang="en-US" dirty="0"/>
              <a:t>, Raj K. Vinnakota</a:t>
            </a:r>
            <a:r>
              <a:rPr lang="en-US" baseline="30000" dirty="0"/>
              <a:t>1</a:t>
            </a:r>
            <a:br>
              <a:rPr lang="en-US" dirty="0"/>
            </a:br>
            <a:r>
              <a:rPr lang="en-US" dirty="0"/>
              <a:t>1. Computational Optoelectronics Laboratory, Troy University, Troy, AL, USA. </a:t>
            </a:r>
          </a:p>
        </p:txBody>
      </p:sp>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a:xfrm>
            <a:off x="14582438" y="21510381"/>
            <a:ext cx="10669071" cy="7299296"/>
          </a:xfrm>
        </p:spPr>
        <p:txBody>
          <a:bodyPr anchor="ctr"/>
          <a:lstStyle/>
          <a:p>
            <a:pPr algn="just"/>
            <a:r>
              <a:rPr lang="en-US" sz="4000" dirty="0"/>
              <a:t>In order to study the complex phenomena behind this device's operation, we have developed a multi-physics model based on the COMSOL software. The model self-consistently couples the electromagnetic, semiconductor and heat transfer modules (Fig. 2). A common </a:t>
            </a:r>
            <a:r>
              <a:rPr lang="en-US" sz="4000" dirty="0" err="1"/>
              <a:t>Matlab</a:t>
            </a:r>
            <a:r>
              <a:rPr lang="en-US" sz="4000" dirty="0"/>
              <a:t> based control code (facilitator) is developed for seamless integration and to self-consistently solve the Maxwell’s equations, the Semiconductor Poisson equations and the Heat transfer equation in the steady state and temporal domain. </a:t>
            </a:r>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a:xfrm>
            <a:off x="1196912" y="39305876"/>
            <a:ext cx="17630350" cy="2315228"/>
          </a:xfrm>
        </p:spPr>
        <p:txBody>
          <a:bodyPr/>
          <a:lstStyle/>
          <a:p>
            <a:pPr>
              <a:spcBef>
                <a:spcPts val="0"/>
              </a:spcBef>
            </a:pPr>
            <a:r>
              <a:rPr lang="en-US" dirty="0"/>
              <a:t>-Dong Z, </a:t>
            </a:r>
            <a:r>
              <a:rPr lang="en-US" dirty="0" err="1"/>
              <a:t>Vinnakota</a:t>
            </a:r>
            <a:r>
              <a:rPr lang="en-US" dirty="0"/>
              <a:t> RK, Briggs AF, </a:t>
            </a:r>
            <a:r>
              <a:rPr lang="en-US" dirty="0" err="1"/>
              <a:t>Nordin</a:t>
            </a:r>
            <a:r>
              <a:rPr lang="en-US" dirty="0"/>
              <a:t> L, Bank SR, </a:t>
            </a:r>
            <a:r>
              <a:rPr lang="en-US" dirty="0" err="1"/>
              <a:t>Genov</a:t>
            </a:r>
            <a:r>
              <a:rPr lang="en-US" dirty="0"/>
              <a:t> DA, Wasserman D (2019) Electrical modulation of degenerate semiconductor plasmonic interfaces.  Journal of Applied Physics 126:043101. </a:t>
            </a:r>
          </a:p>
          <a:p>
            <a:pPr>
              <a:spcBef>
                <a:spcPts val="0"/>
              </a:spcBef>
            </a:pPr>
            <a:r>
              <a:rPr lang="en-US" dirty="0"/>
              <a:t>-</a:t>
            </a:r>
            <a:r>
              <a:rPr lang="en-US" dirty="0" err="1"/>
              <a:t>Vinnakota</a:t>
            </a:r>
            <a:r>
              <a:rPr lang="en-US" dirty="0"/>
              <a:t> RK, Dong Z, Briggs AF, Bank SR, Wasserman D, </a:t>
            </a:r>
            <a:r>
              <a:rPr lang="en-US" dirty="0" err="1"/>
              <a:t>Genov</a:t>
            </a:r>
            <a:r>
              <a:rPr lang="en-US" dirty="0"/>
              <a:t> DA (2020) Plasmonic electro-optic modulator based on degenerate semiconductor interfaces. </a:t>
            </a:r>
            <a:r>
              <a:rPr lang="en-US" dirty="0" err="1"/>
              <a:t>Nanophotonics</a:t>
            </a:r>
            <a:r>
              <a:rPr lang="en-US" dirty="0"/>
              <a:t> 9:1105-1113. </a:t>
            </a:r>
          </a:p>
          <a:p>
            <a:pPr>
              <a:spcBef>
                <a:spcPts val="0"/>
              </a:spcBef>
            </a:pPr>
            <a:r>
              <a:rPr lang="en-US" dirty="0"/>
              <a:t>-R. K. </a:t>
            </a:r>
            <a:r>
              <a:rPr lang="en-US" dirty="0" err="1"/>
              <a:t>Vinnakota</a:t>
            </a:r>
            <a:r>
              <a:rPr lang="en-US" dirty="0"/>
              <a:t>, Z. Dong, A. F. Briggs, S. R. Bank, D. Wasserman, and D. A. </a:t>
            </a:r>
            <a:r>
              <a:rPr lang="en-US" dirty="0" err="1"/>
              <a:t>Genov</a:t>
            </a:r>
            <a:r>
              <a:rPr lang="en-US" dirty="0"/>
              <a:t>, “Response times of a degenerately doped semiconductor based plasmonic modulator,” J. Opt. Soc. Am. B 40, 978-985 (2023)</a:t>
            </a:r>
          </a:p>
          <a:p>
            <a:endParaRPr lang="en-US" dirty="0"/>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a:xfrm>
            <a:off x="14197413" y="5683426"/>
            <a:ext cx="17520817" cy="4577300"/>
          </a:xfrm>
        </p:spPr>
        <p:txBody>
          <a:bodyPr/>
          <a:lstStyle/>
          <a:p>
            <a:pPr algn="just"/>
            <a:r>
              <a:rPr lang="en-US" sz="5800" dirty="0"/>
              <a:t>We present an electro-optic modulator based on a Metal-Semiconductor junction, engineered to enable functional plasmonic circuits through active control of surface plasmon polaritons (SPPs) at the junction interfaces.</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pPr algn="just"/>
            <a:r>
              <a:rPr lang="en-US" dirty="0"/>
              <a:t>This research introduces an electro-optic modulator based on a Metal-Semiconductor (M-S) junction, aimed at advancing functional plasmonic circuits through active control of surface plasmon polaritons (SPPs) at the interfaces of M-S devices. To evaluate the device’s performance, we performed extensive self-consistent multi-physics simulations on COMSOL Software, including electromagnetic, thermal, and current-voltage (IV) characteristics, focusing on Germanium (Ge) based Schottky contacts. </a:t>
            </a:r>
          </a:p>
          <a:p>
            <a:endParaRPr lang="en-US" dirty="0"/>
          </a:p>
          <a:p>
            <a:pPr algn="just"/>
            <a:r>
              <a:rPr lang="en-US" dirty="0"/>
              <a:t>These simulations were crucial for estimating the modulation of SPPs under different bias conditions and determining the switching times. Our goal was to improve both optical confinement and operational speed. The studied device exhibits signal modulation exceeding -25 dB, responsivity greater than -1500 dB/V, and switching rates of 25 GHz, suggesting potential data rates above 50 Gbit/s. These findings highlight the potential of Schottky junctions as active components in developing plasmonic-based integrated circuits.</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en-US" dirty="0"/>
              <a:t>Abstract</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a:xfrm>
            <a:off x="14582438" y="20129828"/>
            <a:ext cx="16062185" cy="1303795"/>
          </a:xfrm>
        </p:spPr>
        <p:txBody>
          <a:bodyPr/>
          <a:lstStyle/>
          <a:p>
            <a:r>
              <a:rPr lang="en-US" dirty="0"/>
              <a:t>Methodology</a:t>
            </a:r>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a:xfrm>
            <a:off x="1196912" y="27911969"/>
            <a:ext cx="13116410" cy="974324"/>
          </a:xfrm>
        </p:spPr>
        <p:txBody>
          <a:bodyPr/>
          <a:lstStyle/>
          <a:p>
            <a:pPr algn="just"/>
            <a:r>
              <a:rPr lang="en-US" sz="2500" dirty="0"/>
              <a:t>FIGURE 3. (A) Reflectivity spectra of the device coupling structure under zero bias, showing Transverse Magnetic (TM) and Transverse Electric (TE) polarization in blue and (B-E) Magnetic field profiles across the device calculated at the wavelengths corresponding to the reflectivity dips.</a:t>
            </a:r>
          </a:p>
        </p:txBody>
      </p:sp>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a:xfrm>
            <a:off x="1196912" y="30432736"/>
            <a:ext cx="15434125" cy="7948996"/>
          </a:xfrm>
        </p:spPr>
        <p:txBody>
          <a:bodyPr/>
          <a:lstStyle/>
          <a:p>
            <a:pPr marL="571500" indent="-571500" algn="just">
              <a:lnSpc>
                <a:spcPct val="100000"/>
              </a:lnSpc>
              <a:spcBef>
                <a:spcPts val="0"/>
              </a:spcBef>
              <a:buFont typeface="Arial" panose="020B0604020202020204" pitchFamily="34" charset="0"/>
              <a:buChar char="•"/>
            </a:pPr>
            <a:r>
              <a:rPr lang="en-US" sz="3600" dirty="0"/>
              <a:t>At a fixed operational frequency of 53.1THz, corresponding to a wavelength of 5.65μm, in the TM reflectivity spectra, and with zero applied bias, SPPs can effectively propagate along the M-S interface (Fig. 3b).</a:t>
            </a:r>
          </a:p>
          <a:p>
            <a:pPr marL="571500" indent="-571500" algn="just">
              <a:lnSpc>
                <a:spcPct val="100000"/>
              </a:lnSpc>
              <a:spcBef>
                <a:spcPts val="0"/>
              </a:spcBef>
              <a:buFont typeface="Arial" panose="020B0604020202020204" pitchFamily="34" charset="0"/>
              <a:buChar char="•"/>
            </a:pPr>
            <a:r>
              <a:rPr lang="en-US" sz="3600" dirty="0"/>
              <a:t>An applied voltage that surpasses the critical threshold establishes the OFF state of the device. </a:t>
            </a:r>
          </a:p>
          <a:p>
            <a:pPr marL="571500" indent="-571500" algn="just">
              <a:lnSpc>
                <a:spcPct val="100000"/>
              </a:lnSpc>
              <a:spcBef>
                <a:spcPts val="0"/>
              </a:spcBef>
              <a:buFont typeface="Arial" panose="020B0604020202020204" pitchFamily="34" charset="0"/>
              <a:buChar char="•"/>
            </a:pPr>
            <a:r>
              <a:rPr lang="en-US" sz="3600" dirty="0"/>
              <a:t>There is a notable difference in the rise times of local electron concentrations between the OFF and ON states (Fig. 4). The OFF times remain fairly independent on the applied external bias, while the ON times show an exponential relation on the external bias. Higher doping concentrations lead to accelerated switching or signal modulation rates.</a:t>
            </a:r>
          </a:p>
          <a:p>
            <a:pPr marL="571500" indent="-571500" algn="just">
              <a:lnSpc>
                <a:spcPct val="100000"/>
              </a:lnSpc>
              <a:spcBef>
                <a:spcPts val="0"/>
              </a:spcBef>
              <a:buFont typeface="Arial" panose="020B0604020202020204" pitchFamily="34" charset="0"/>
              <a:buChar char="•"/>
            </a:pPr>
            <a:r>
              <a:rPr lang="en-US" sz="3600" dirty="0"/>
              <a:t>SPP modulation capabilities of the device are significantly influenced by the applied DC bias, with higher voltages enabling broader bandwidths.</a:t>
            </a:r>
          </a:p>
          <a:p>
            <a:pPr marL="571500" indent="-571500" algn="just">
              <a:lnSpc>
                <a:spcPct val="100000"/>
              </a:lnSpc>
              <a:spcBef>
                <a:spcPts val="0"/>
              </a:spcBef>
              <a:buFont typeface="Arial" panose="020B0604020202020204" pitchFamily="34" charset="0"/>
              <a:buChar char="•"/>
            </a:pPr>
            <a:r>
              <a:rPr lang="en-US" sz="3600" dirty="0"/>
              <a:t>The device demonstrates responsivities of more than -1500 </a:t>
            </a:r>
            <a:r>
              <a:rPr lang="en-US" sz="3600" dirty="0" err="1"/>
              <a:t>dB∙V</a:t>
            </a:r>
            <a:r>
              <a:rPr lang="en-US" sz="3600" dirty="0"/>
              <a:t>^(-1), where an increase in doping concentration leads to a larger responsivity.</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a:xfrm>
            <a:off x="1196912" y="29128941"/>
            <a:ext cx="15362501" cy="1303795"/>
          </a:xfrm>
        </p:spPr>
        <p:txBody>
          <a:bodyPr/>
          <a:lstStyle/>
          <a:p>
            <a:r>
              <a:rPr lang="en-US" dirty="0"/>
              <a:t>Results</a:t>
            </a:r>
          </a:p>
        </p:txBody>
      </p:sp>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a:xfrm>
            <a:off x="17493207" y="37056888"/>
            <a:ext cx="14224907" cy="1227179"/>
          </a:xfrm>
        </p:spPr>
        <p:txBody>
          <a:bodyPr/>
          <a:lstStyle/>
          <a:p>
            <a:r>
              <a:rPr lang="en-US" sz="2500" dirty="0"/>
              <a:t>FIGURE 4. Extracted response times as a function of the peak applied bias and varying n-doping concentration.</a:t>
            </a:r>
          </a:p>
        </p:txBody>
      </p:sp>
      <p:pic>
        <p:nvPicPr>
          <p:cNvPr id="1026" name="Picture 2">
            <a:extLst>
              <a:ext uri="{FF2B5EF4-FFF2-40B4-BE49-F238E27FC236}">
                <a16:creationId xmlns:a16="http://schemas.microsoft.com/office/drawing/2014/main" id="{85F1E6AC-8795-738D-E017-7F7EF0BF2D5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27781"/>
          <a:stretch/>
        </p:blipFill>
        <p:spPr bwMode="auto">
          <a:xfrm>
            <a:off x="20705381" y="39057222"/>
            <a:ext cx="7829091" cy="3299978"/>
          </a:xfrm>
          <a:prstGeom prst="rect">
            <a:avLst/>
          </a:prstGeom>
          <a:noFill/>
          <a:extLst>
            <a:ext uri="{909E8E84-426E-40DD-AFC4-6F175D3DCCD1}">
              <a14:hiddenFill xmlns:a14="http://schemas.microsoft.com/office/drawing/2010/main">
                <a:solidFill>
                  <a:srgbClr val="FFFFFF"/>
                </a:solidFill>
              </a14:hiddenFill>
            </a:ext>
          </a:extLst>
        </p:spPr>
      </p:pic>
      <p:pic>
        <p:nvPicPr>
          <p:cNvPr id="32" name="Imagen 31">
            <a:extLst>
              <a:ext uri="{FF2B5EF4-FFF2-40B4-BE49-F238E27FC236}">
                <a16:creationId xmlns:a16="http://schemas.microsoft.com/office/drawing/2014/main" id="{59998F45-87B1-A402-16BD-6CEE964BF330}"/>
              </a:ext>
            </a:extLst>
          </p:cNvPr>
          <p:cNvPicPr>
            <a:picLocks noChangeAspect="1"/>
          </p:cNvPicPr>
          <p:nvPr/>
        </p:nvPicPr>
        <p:blipFill>
          <a:blip r:embed="rId4"/>
          <a:stretch>
            <a:fillRect/>
          </a:stretch>
        </p:blipFill>
        <p:spPr>
          <a:xfrm>
            <a:off x="17402482" y="29652952"/>
            <a:ext cx="14406355" cy="7376054"/>
          </a:xfrm>
          <a:prstGeom prst="rect">
            <a:avLst/>
          </a:prstGeom>
        </p:spPr>
      </p:pic>
      <p:pic>
        <p:nvPicPr>
          <p:cNvPr id="18" name="Picture 2">
            <a:extLst>
              <a:ext uri="{FF2B5EF4-FFF2-40B4-BE49-F238E27FC236}">
                <a16:creationId xmlns:a16="http://schemas.microsoft.com/office/drawing/2014/main" id="{9A9BE159-D223-1DD9-3632-152978900E9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31363" y="20235749"/>
            <a:ext cx="10217129" cy="767622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4">
            <a:extLst>
              <a:ext uri="{FF2B5EF4-FFF2-40B4-BE49-F238E27FC236}">
                <a16:creationId xmlns:a16="http://schemas.microsoft.com/office/drawing/2014/main" id="{428FABB6-04CE-557C-F950-FBF22B59A81D}"/>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6577" t="7184" r="7817" b="4988"/>
          <a:stretch/>
        </p:blipFill>
        <p:spPr>
          <a:xfrm>
            <a:off x="25759354" y="22387045"/>
            <a:ext cx="5984871" cy="3469492"/>
          </a:xfrm>
          <a:prstGeom prst="rect">
            <a:avLst/>
          </a:prstGeom>
        </p:spPr>
      </p:pic>
      <p:sp>
        <p:nvSpPr>
          <p:cNvPr id="20" name="Text Placeholder 11">
            <a:extLst>
              <a:ext uri="{FF2B5EF4-FFF2-40B4-BE49-F238E27FC236}">
                <a16:creationId xmlns:a16="http://schemas.microsoft.com/office/drawing/2014/main" id="{BF4863D4-2917-404E-ADD0-AAD287AF4E81}"/>
              </a:ext>
            </a:extLst>
          </p:cNvPr>
          <p:cNvSpPr txBox="1">
            <a:spLocks/>
          </p:cNvSpPr>
          <p:nvPr/>
        </p:nvSpPr>
        <p:spPr>
          <a:xfrm>
            <a:off x="25785467" y="26057090"/>
            <a:ext cx="5932647" cy="541940"/>
          </a:xfrm>
          <a:prstGeom prst="rect">
            <a:avLst/>
          </a:prstGeom>
        </p:spPr>
        <p:txBody>
          <a:bodyPr vert="horz" lIns="91440" tIns="45720" rIns="91440" bIns="45720" rtlCol="0">
            <a:noAutofit/>
          </a:bodyPr>
          <a:lstStyle>
            <a:lvl1pPr marL="0" indent="0" algn="l" defTabSz="3291840" rtl="0" eaLnBrk="1" latinLnBrk="0" hangingPunct="1">
              <a:lnSpc>
                <a:spcPct val="90000"/>
              </a:lnSpc>
              <a:spcBef>
                <a:spcPts val="3600"/>
              </a:spcBef>
              <a:buFont typeface="Arial" panose="020B0604020202020204" pitchFamily="34" charset="0"/>
              <a:buNone/>
              <a:defRPr sz="4081" kern="1200">
                <a:solidFill>
                  <a:schemeClr val="tx1"/>
                </a:solidFill>
                <a:latin typeface="+mn-lt"/>
                <a:ea typeface="+mn-ea"/>
                <a:cs typeface="+mn-cs"/>
              </a:defRPr>
            </a:lvl1pPr>
            <a:lvl2pPr marL="1552197" indent="0" algn="l" defTabSz="3291840" rtl="0" eaLnBrk="1" latinLnBrk="0" hangingPunct="1">
              <a:lnSpc>
                <a:spcPct val="90000"/>
              </a:lnSpc>
              <a:spcBef>
                <a:spcPts val="1800"/>
              </a:spcBef>
              <a:buFont typeface="Arial" panose="020B0604020202020204" pitchFamily="34" charset="0"/>
              <a:buNone/>
              <a:defRPr sz="3281" kern="1200">
                <a:solidFill>
                  <a:schemeClr val="tx1"/>
                </a:solidFill>
                <a:latin typeface="+mn-lt"/>
                <a:ea typeface="+mn-ea"/>
                <a:cs typeface="+mn-cs"/>
              </a:defRPr>
            </a:lvl2pPr>
            <a:lvl3pPr marL="3104394" indent="0" algn="l" defTabSz="3291840" rtl="0" eaLnBrk="1" latinLnBrk="0" hangingPunct="1">
              <a:lnSpc>
                <a:spcPct val="90000"/>
              </a:lnSpc>
              <a:spcBef>
                <a:spcPts val="1800"/>
              </a:spcBef>
              <a:buFont typeface="Arial" panose="020B0604020202020204" pitchFamily="34" charset="0"/>
              <a:buNone/>
              <a:defRPr sz="2871" kern="1200">
                <a:solidFill>
                  <a:schemeClr val="tx1"/>
                </a:solidFill>
                <a:latin typeface="+mn-lt"/>
                <a:ea typeface="+mn-ea"/>
                <a:cs typeface="+mn-cs"/>
              </a:defRPr>
            </a:lvl3pPr>
            <a:lvl4pPr marL="4656591" indent="0" algn="l" defTabSz="3291840" rtl="0" eaLnBrk="1" latinLnBrk="0" hangingPunct="1">
              <a:lnSpc>
                <a:spcPct val="90000"/>
              </a:lnSpc>
              <a:spcBef>
                <a:spcPts val="1800"/>
              </a:spcBef>
              <a:buFont typeface="Arial" panose="020B0604020202020204" pitchFamily="34" charset="0"/>
              <a:buNone/>
              <a:defRPr sz="2051" kern="1200">
                <a:solidFill>
                  <a:schemeClr val="tx1"/>
                </a:solidFill>
                <a:latin typeface="+mn-lt"/>
                <a:ea typeface="+mn-ea"/>
                <a:cs typeface="+mn-cs"/>
              </a:defRPr>
            </a:lvl4pPr>
            <a:lvl5pPr marL="6208788" indent="0" algn="l" defTabSz="3291840" rtl="0" eaLnBrk="1" latinLnBrk="0" hangingPunct="1">
              <a:lnSpc>
                <a:spcPct val="90000"/>
              </a:lnSpc>
              <a:spcBef>
                <a:spcPts val="1800"/>
              </a:spcBef>
              <a:buFont typeface="Arial" panose="020B0604020202020204" pitchFamily="34" charset="0"/>
              <a:buNone/>
              <a:defRPr sz="2051"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pPr algn="just"/>
            <a:r>
              <a:rPr lang="en-US" sz="2500" dirty="0"/>
              <a:t>FIGURE 2. Self-consistent Thermo-Electro-Optic model.</a:t>
            </a:r>
          </a:p>
        </p:txBody>
      </p:sp>
      <p:sp>
        <p:nvSpPr>
          <p:cNvPr id="21" name="Text Placeholder 11">
            <a:extLst>
              <a:ext uri="{FF2B5EF4-FFF2-40B4-BE49-F238E27FC236}">
                <a16:creationId xmlns:a16="http://schemas.microsoft.com/office/drawing/2014/main" id="{95FFF519-2A87-AA0C-54FB-1718379B2206}"/>
              </a:ext>
            </a:extLst>
          </p:cNvPr>
          <p:cNvSpPr txBox="1">
            <a:spLocks/>
          </p:cNvSpPr>
          <p:nvPr/>
        </p:nvSpPr>
        <p:spPr>
          <a:xfrm>
            <a:off x="422031" y="11084561"/>
            <a:ext cx="12775809" cy="974324"/>
          </a:xfrm>
          <a:prstGeom prst="rect">
            <a:avLst/>
          </a:prstGeom>
        </p:spPr>
        <p:txBody>
          <a:bodyPr vert="horz" lIns="91440" tIns="45720" rIns="91440" bIns="45720" rtlCol="0">
            <a:noAutofit/>
          </a:bodyPr>
          <a:lstStyle>
            <a:lvl1pPr marL="0" indent="0" algn="l" defTabSz="3291840" rtl="0" eaLnBrk="1" latinLnBrk="0" hangingPunct="1">
              <a:lnSpc>
                <a:spcPct val="90000"/>
              </a:lnSpc>
              <a:spcBef>
                <a:spcPts val="3600"/>
              </a:spcBef>
              <a:buFont typeface="Arial" panose="020B0604020202020204" pitchFamily="34" charset="0"/>
              <a:buNone/>
              <a:defRPr sz="4081" kern="1200">
                <a:solidFill>
                  <a:schemeClr val="tx1"/>
                </a:solidFill>
                <a:latin typeface="+mn-lt"/>
                <a:ea typeface="+mn-ea"/>
                <a:cs typeface="+mn-cs"/>
              </a:defRPr>
            </a:lvl1pPr>
            <a:lvl2pPr marL="1552197" indent="0" algn="l" defTabSz="3291840" rtl="0" eaLnBrk="1" latinLnBrk="0" hangingPunct="1">
              <a:lnSpc>
                <a:spcPct val="90000"/>
              </a:lnSpc>
              <a:spcBef>
                <a:spcPts val="1800"/>
              </a:spcBef>
              <a:buFont typeface="Arial" panose="020B0604020202020204" pitchFamily="34" charset="0"/>
              <a:buNone/>
              <a:defRPr sz="3281" kern="1200">
                <a:solidFill>
                  <a:schemeClr val="tx1"/>
                </a:solidFill>
                <a:latin typeface="+mn-lt"/>
                <a:ea typeface="+mn-ea"/>
                <a:cs typeface="+mn-cs"/>
              </a:defRPr>
            </a:lvl2pPr>
            <a:lvl3pPr marL="3104394" indent="0" algn="l" defTabSz="3291840" rtl="0" eaLnBrk="1" latinLnBrk="0" hangingPunct="1">
              <a:lnSpc>
                <a:spcPct val="90000"/>
              </a:lnSpc>
              <a:spcBef>
                <a:spcPts val="1800"/>
              </a:spcBef>
              <a:buFont typeface="Arial" panose="020B0604020202020204" pitchFamily="34" charset="0"/>
              <a:buNone/>
              <a:defRPr sz="2871" kern="1200">
                <a:solidFill>
                  <a:schemeClr val="tx1"/>
                </a:solidFill>
                <a:latin typeface="+mn-lt"/>
                <a:ea typeface="+mn-ea"/>
                <a:cs typeface="+mn-cs"/>
              </a:defRPr>
            </a:lvl3pPr>
            <a:lvl4pPr marL="4656591" indent="0" algn="l" defTabSz="3291840" rtl="0" eaLnBrk="1" latinLnBrk="0" hangingPunct="1">
              <a:lnSpc>
                <a:spcPct val="90000"/>
              </a:lnSpc>
              <a:spcBef>
                <a:spcPts val="1800"/>
              </a:spcBef>
              <a:buFont typeface="Arial" panose="020B0604020202020204" pitchFamily="34" charset="0"/>
              <a:buNone/>
              <a:defRPr sz="2051" kern="1200">
                <a:solidFill>
                  <a:schemeClr val="tx1"/>
                </a:solidFill>
                <a:latin typeface="+mn-lt"/>
                <a:ea typeface="+mn-ea"/>
                <a:cs typeface="+mn-cs"/>
              </a:defRPr>
            </a:lvl4pPr>
            <a:lvl5pPr marL="6208788" indent="0" algn="l" defTabSz="3291840" rtl="0" eaLnBrk="1" latinLnBrk="0" hangingPunct="1">
              <a:lnSpc>
                <a:spcPct val="90000"/>
              </a:lnSpc>
              <a:spcBef>
                <a:spcPts val="1800"/>
              </a:spcBef>
              <a:buFont typeface="Arial" panose="020B0604020202020204" pitchFamily="34" charset="0"/>
              <a:buNone/>
              <a:defRPr sz="2051"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pPr algn="just"/>
            <a:r>
              <a:rPr lang="en-US" sz="2500" dirty="0"/>
              <a:t>FIGURE 1. (A) Basic schematic of the device, (B) The device’s transmittance for different doping concentrations, (C) Steady-state charge carrier concentration profiles, (D) SPP propagation along the length of the device, and (E) Local temperature profile at two different applied voltages.   </a:t>
            </a:r>
          </a:p>
        </p:txBody>
      </p:sp>
      <p:pic>
        <p:nvPicPr>
          <p:cNvPr id="23" name="Imagen 22" descr="Diagrama&#10;&#10;Descripción generada automáticamente">
            <a:extLst>
              <a:ext uri="{FF2B5EF4-FFF2-40B4-BE49-F238E27FC236}">
                <a16:creationId xmlns:a16="http://schemas.microsoft.com/office/drawing/2014/main" id="{CCAFF457-2BB0-6192-F045-F6CD88A27BC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5812"/>
            <a:ext cx="13624549" cy="10944540"/>
          </a:xfrm>
          <a:prstGeom prst="rect">
            <a:avLst/>
          </a:prstGeom>
        </p:spPr>
      </p:pic>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12636</TotalTime>
  <Words>741</Words>
  <Application>Microsoft Office PowerPoint</Application>
  <PresentationFormat>Personalizado</PresentationFormat>
  <Paragraphs>23</Paragraphs>
  <Slides>1</Slides>
  <Notes>1</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vt:i4>
      </vt:variant>
    </vt:vector>
  </HeadingPairs>
  <TitlesOfParts>
    <vt:vector size="5" baseType="lpstr">
      <vt:lpstr>Arial</vt:lpstr>
      <vt:lpstr>Calibri</vt:lpstr>
      <vt:lpstr>Calibri Light</vt:lpstr>
      <vt:lpstr>Office Theme</vt:lpstr>
      <vt:lpstr>Metal-Doped Semiconductor Plasmonic Optoelectronic Switch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Mayra Schliemann</cp:lastModifiedBy>
  <cp:revision>109</cp:revision>
  <cp:lastPrinted>2023-01-06T15:48:30Z</cp:lastPrinted>
  <dcterms:created xsi:type="dcterms:W3CDTF">2023-01-03T14:57:49Z</dcterms:created>
  <dcterms:modified xsi:type="dcterms:W3CDTF">2024-09-04T02:54:21Z</dcterms:modified>
</cp:coreProperties>
</file>