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9" d="100"/>
          <a:sy n="19" d="100"/>
        </p:scale>
        <p:origin x="620" y="7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umsplatzhalt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izenplatzhalt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Foliennummernplatzhalt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a:t>The Title of Poster (try to keep short, font size is 90-120 </a:t>
            </a:r>
            <a:r>
              <a:rPr lang="en-US" noProof="0" err="1"/>
              <a:t>pt</a:t>
            </a:r>
            <a:r>
              <a:rPr lang="en-US" noProof="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a:t>Affiliation (30-40 </a:t>
            </a:r>
            <a:r>
              <a:rPr lang="en-US" noProof="0" err="1"/>
              <a:t>pt</a:t>
            </a:r>
            <a:r>
              <a:rPr lang="en-US" noProof="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a:solidFill>
                  <a:schemeClr val="bg1">
                    <a:lumMod val="65000"/>
                  </a:schemeClr>
                </a:solidFill>
                <a:latin typeface="Calibri" panose="020F0502020204030204" pitchFamily="34" charset="0"/>
                <a:cs typeface="Calibri" panose="020F0502020204030204" pitchFamily="34" charset="0"/>
              </a:rPr>
              <a:t>REFERENCES</a:t>
            </a:r>
            <a:endParaRPr lang="en-US" sz="4101" b="1">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a:t>Short 1-2 sentence introductory information about your project (font size 50-60 </a:t>
            </a:r>
            <a:r>
              <a:rPr lang="en-US" noProof="0" err="1"/>
              <a:t>pt</a:t>
            </a:r>
            <a:r>
              <a:rPr lang="en-US" noProof="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This space is best used for including your paper abstract/introduction and conclusions. Do NOT include images here. Keep the text in two columns as it is set </a:t>
            </a:r>
            <a:br>
              <a:rPr lang="en-US" noProof="0"/>
            </a:br>
            <a:r>
              <a:rPr lang="en-US" noProof="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3677900" y="1534000"/>
            <a:ext cx="18783299" cy="3742805"/>
          </a:xfrm>
        </p:spPr>
        <p:txBody>
          <a:bodyPr>
            <a:noAutofit/>
          </a:bodyPr>
          <a:lstStyle/>
          <a:p>
            <a:pPr algn="ctr"/>
            <a:r>
              <a:rPr lang="en-US" sz="9000" dirty="0"/>
              <a:t>Human Thermoregulation and Spatial Temperature for Frostbite Prediction with COMSOL’s Bio-Heat Transfer Module</a:t>
            </a:r>
          </a:p>
        </p:txBody>
      </p:sp>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4940382" y="21488373"/>
                <a:ext cx="17520817" cy="7634127"/>
              </a:xfrm>
            </p:spPr>
            <p:txBody>
              <a:bodyPr/>
              <a:lstStyle/>
              <a:p>
                <a:r>
                  <a:rPr lang="en-US" sz="3600" dirty="0"/>
                  <a:t>Male and female thermoregulatory models were developed using Extended Cardiac-Torso (XCAT) images of median U.S. adults, segmented from voxelized data to a CAD model and the final tetrahedral meshes were imported into COMSOL Multiphysics software with 6.2 million tetrahedral elements [1, 2]. Meshes were segmented into 13 tissues and organs, including the skin, fat, muscles, bones, eyes, liver, stomach, lungs, heart, kidneys, bladder, intestines, and brain (Figure 1). The imported mesh components were designated with attributes for thermoregulation, including thermal resistivity, conductivity, specific heat capacity and initial temperature conditions. The models used COMSOL's Bio-Heat Transfer module. Spatial temperature distribution on the surface is determined by the bio-heat transfer equation (passive system) [Eq.1] and efferent system responses for thermoregulation by error signals from the hypothalamus (active system).</a:t>
                </a:r>
              </a:p>
              <a:p>
                <a:r>
                  <a:rPr lang="en-US" sz="3600" kern="100" dirty="0">
                    <a:effectLst/>
                    <a:ea typeface="Calibri" panose="020F0502020204030204" pitchFamily="34" charset="0"/>
                    <a:cs typeface="Times New Roman" panose="02020603050405020304" pitchFamily="18" charset="0"/>
                  </a:rPr>
                  <a:t>	</a:t>
                </a:r>
                <a14:m>
                  <m:oMath xmlns:m="http://schemas.openxmlformats.org/officeDocument/2006/math">
                    <m:r>
                      <a:rPr lang="en-US" sz="3600" i="1" kern="100" smtClean="0">
                        <a:effectLst/>
                        <a:latin typeface="Cambria Math" panose="02040503050406030204" pitchFamily="18" charset="0"/>
                        <a:ea typeface="Calibri" panose="020F0502020204030204" pitchFamily="34" charset="0"/>
                        <a:cs typeface="Times New Roman" panose="02020603050405020304" pitchFamily="18" charset="0"/>
                      </a:rPr>
                      <m:t>𝜌</m:t>
                    </m:r>
                    <m:sSub>
                      <m:sSub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𝑝</m:t>
                        </m:r>
                      </m:sub>
                    </m:sSub>
                    <m:f>
                      <m:f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𝑇</m:t>
                        </m:r>
                      </m:num>
                      <m:den>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𝑡</m:t>
                        </m:r>
                      </m:den>
                    </m:f>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𝜆</m:t>
                    </m:r>
                    <m:sSup>
                      <m:sSup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3600" kern="100">
                            <a:effectLst/>
                            <a:latin typeface="Cambria Math" panose="02040503050406030204" pitchFamily="18" charset="0"/>
                            <a:ea typeface="Calibri" panose="020F0502020204030204" pitchFamily="34" charset="0"/>
                            <a:cs typeface="Times New Roman" panose="02020603050405020304" pitchFamily="18" charset="0"/>
                          </a:rPr>
                          <m:t>∇</m:t>
                        </m:r>
                      </m:e>
                      <m:sup>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𝑇</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𝑄</m:t>
                        </m:r>
                      </m:e>
                      <m: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𝑄</m:t>
                        </m:r>
                      </m:e>
                      <m: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𝑆𝐻</m:t>
                        </m:r>
                      </m:sub>
                    </m:s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𝑄</m:t>
                        </m:r>
                      </m:e>
                      <m: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𝐸𝑋</m:t>
                        </m:r>
                      </m:sub>
                    </m:s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𝛽𝜔</m:t>
                    </m:r>
                    <m:sSub>
                      <m:sSub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𝜌</m:t>
                        </m:r>
                      </m:e>
                      <m: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𝑏</m:t>
                        </m:r>
                      </m:sub>
                    </m:sSub>
                    <m:sSub>
                      <m:sSub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𝑝</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𝑏</m:t>
                        </m:r>
                      </m:sub>
                    </m:sSub>
                    <m:d>
                      <m:d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3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𝑏</m:t>
                            </m:r>
                          </m:sub>
                        </m:sSub>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3600" i="1" kern="100">
                            <a:effectLst/>
                            <a:latin typeface="Cambria Math" panose="02040503050406030204" pitchFamily="18" charset="0"/>
                            <a:ea typeface="Calibri" panose="020F0502020204030204" pitchFamily="34" charset="0"/>
                            <a:cs typeface="Times New Roman" panose="02020603050405020304" pitchFamily="18" charset="0"/>
                          </a:rPr>
                          <m:t>𝑇</m:t>
                        </m:r>
                      </m:e>
                    </m:d>
                  </m:oMath>
                </a14:m>
                <a:r>
                  <a:rPr lang="en-US" sz="3600" kern="100" dirty="0">
                    <a:latin typeface="Calibri" panose="020F0502020204030204" pitchFamily="34" charset="0"/>
                    <a:ea typeface="Calibri" panose="020F0502020204030204" pitchFamily="34" charset="0"/>
                    <a:cs typeface="Times New Roman" panose="02020603050405020304" pitchFamily="18" charset="0"/>
                  </a:rPr>
                  <a:t> </a:t>
                </a:r>
                <a:r>
                  <a:rPr lang="en-US" sz="3600" kern="100" dirty="0">
                    <a:effectLst/>
                    <a:latin typeface="Times New Roman" panose="02020603050405020304" pitchFamily="18" charset="0"/>
                    <a:ea typeface="Times New Roman" panose="02020603050405020304" pitchFamily="18" charset="0"/>
                    <a:cs typeface="Times New Roman" panose="02020603050405020304" pitchFamily="18" charset="0"/>
                  </a:rPr>
                  <a:t>[Eq.1]</a:t>
                </a:r>
                <a:endParaRPr lang="en-US" sz="4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sz="3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600" dirty="0"/>
              </a:p>
              <a:p>
                <a:endParaRPr lang="en-US" sz="3200" dirty="0"/>
              </a:p>
            </p:txBody>
          </p:sp>
        </mc:Choice>
        <mc:Fallback>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4940382" y="21488373"/>
                <a:ext cx="17520817" cy="7634127"/>
              </a:xfrm>
              <a:blipFill>
                <a:blip r:embed="rId2"/>
                <a:stretch>
                  <a:fillRect l="-1079" t="-1997" r="-696"/>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457200" marR="0" indent="-457200">
              <a:spcBef>
                <a:spcPts val="0"/>
              </a:spcBef>
              <a:spcAft>
                <a:spcPts val="0"/>
              </a:spcAft>
            </a:pPr>
            <a:r>
              <a:rPr lang="en-US" sz="1800" kern="100" dirty="0">
                <a:effectLst/>
                <a:latin typeface="Times New Roman" panose="02020603050405020304" pitchFamily="18" charset="0"/>
                <a:ea typeface="Calibri" panose="020F0502020204030204" pitchFamily="34" charset="0"/>
              </a:rPr>
              <a:t>1.	Castellani, M.P.; Rioux T.P.;Castellani, J.W.; Potter, A.W.; Notley, S.R.; Xu, X; </a:t>
            </a:r>
            <a:r>
              <a:rPr lang="en-US" sz="1800" i="1" kern="100" dirty="0">
                <a:effectLst/>
                <a:latin typeface="Times New Roman" panose="02020603050405020304" pitchFamily="18" charset="0"/>
                <a:ea typeface="Calibri" panose="020F0502020204030204" pitchFamily="34" charset="0"/>
              </a:rPr>
              <a:t>Finite element model of female thermoregulation with geometry based on medical images.</a:t>
            </a:r>
            <a:r>
              <a:rPr lang="en-US" sz="1800" kern="100" dirty="0">
                <a:effectLst/>
                <a:latin typeface="Times New Roman" panose="02020603050405020304" pitchFamily="18" charset="0"/>
                <a:ea typeface="Calibri" panose="020F0502020204030204" pitchFamily="34" charset="0"/>
              </a:rPr>
              <a:t> Journal of Thermal Biology, 2023. </a:t>
            </a:r>
            <a:r>
              <a:rPr lang="en-US" sz="1800" b="1" kern="100" dirty="0">
                <a:effectLst/>
                <a:latin typeface="Times New Roman" panose="02020603050405020304" pitchFamily="18" charset="0"/>
                <a:ea typeface="Calibri" panose="020F0502020204030204" pitchFamily="34" charset="0"/>
              </a:rPr>
              <a:t>113</a:t>
            </a:r>
            <a:r>
              <a:rPr lang="en-US" sz="1800" kern="100" dirty="0">
                <a:effectLst/>
                <a:latin typeface="Times New Roman" panose="02020603050405020304" pitchFamily="18" charset="0"/>
                <a:ea typeface="Calibri" panose="020F0502020204030204" pitchFamily="34" charset="0"/>
              </a:rPr>
              <a:t>.</a:t>
            </a:r>
            <a:endParaRPr lang="en-US" sz="1800" kern="100" dirty="0">
              <a:effectLst/>
              <a:latin typeface="Calibri" panose="020F0502020204030204" pitchFamily="34" charset="0"/>
              <a:ea typeface="Calibri" panose="020F0502020204030204" pitchFamily="34" charset="0"/>
            </a:endParaRPr>
          </a:p>
          <a:p>
            <a:pPr marL="457200" marR="0" indent="-457200">
              <a:spcBef>
                <a:spcPts val="0"/>
              </a:spcBef>
              <a:spcAft>
                <a:spcPts val="0"/>
              </a:spcAft>
            </a:pPr>
            <a:r>
              <a:rPr lang="en-US" sz="1800" kern="100" dirty="0">
                <a:effectLst/>
                <a:latin typeface="Times New Roman" panose="02020603050405020304" pitchFamily="18" charset="0"/>
                <a:ea typeface="Calibri" panose="020F0502020204030204" pitchFamily="34" charset="0"/>
              </a:rPr>
              <a:t>2.	Castellani, M.P., Rioux, T.P.; Castellani, J.W.; Potter, A.W.; Notley, S.R.; Xu, X; </a:t>
            </a:r>
            <a:r>
              <a:rPr lang="en-US" sz="1800" i="1" kern="100" dirty="0">
                <a:effectLst/>
                <a:latin typeface="Times New Roman" panose="02020603050405020304" pitchFamily="18" charset="0"/>
                <a:ea typeface="Calibri" panose="020F0502020204030204" pitchFamily="34" charset="0"/>
              </a:rPr>
              <a:t>A geometrically accurate 3-dimensional model of human thermoregulation for transient cold and hot environments.</a:t>
            </a:r>
            <a:r>
              <a:rPr lang="en-US" sz="1800" kern="100" dirty="0">
                <a:effectLst/>
                <a:latin typeface="Times New Roman" panose="02020603050405020304" pitchFamily="18" charset="0"/>
                <a:ea typeface="Calibri" panose="020F0502020204030204" pitchFamily="34" charset="0"/>
              </a:rPr>
              <a:t> Comput Biol Med, 2021. </a:t>
            </a:r>
            <a:r>
              <a:rPr lang="en-US" sz="1800" b="1" kern="100" dirty="0">
                <a:effectLst/>
                <a:latin typeface="Times New Roman" panose="02020603050405020304" pitchFamily="18" charset="0"/>
                <a:ea typeface="Calibri" panose="020F0502020204030204" pitchFamily="34" charset="0"/>
              </a:rPr>
              <a:t>138</a:t>
            </a:r>
            <a:r>
              <a:rPr lang="en-US" sz="1800" kern="100" dirty="0">
                <a:effectLst/>
                <a:latin typeface="Times New Roman" panose="02020603050405020304" pitchFamily="18" charset="0"/>
                <a:ea typeface="Calibri" panose="020F0502020204030204" pitchFamily="34" charset="0"/>
              </a:rPr>
              <a:t>: p. 104892.</a:t>
            </a:r>
            <a:endParaRPr lang="en-US" sz="1800" kern="100" dirty="0">
              <a:effectLst/>
              <a:latin typeface="Calibri" panose="020F0502020204030204" pitchFamily="34" charset="0"/>
              <a:ea typeface="Calibri" panose="020F0502020204030204" pitchFamily="34" charset="0"/>
            </a:endParaRPr>
          </a:p>
          <a:p>
            <a:pPr marL="457200" marR="0" indent="-457200">
              <a:spcBef>
                <a:spcPts val="0"/>
              </a:spcBef>
              <a:spcAft>
                <a:spcPts val="0"/>
              </a:spcAft>
            </a:pPr>
            <a:r>
              <a:rPr lang="en-US" sz="1800" kern="100" dirty="0">
                <a:effectLst/>
                <a:latin typeface="Times New Roman" panose="02020603050405020304" pitchFamily="18" charset="0"/>
                <a:ea typeface="Calibri" panose="020F0502020204030204" pitchFamily="34" charset="0"/>
              </a:rPr>
              <a:t>3.	National Weather Service, </a:t>
            </a:r>
            <a:r>
              <a:rPr lang="en-US" sz="1800" i="1" kern="100" dirty="0">
                <a:effectLst/>
                <a:latin typeface="Times New Roman" panose="02020603050405020304" pitchFamily="18" charset="0"/>
                <a:ea typeface="Calibri" panose="020F0502020204030204" pitchFamily="34" charset="0"/>
              </a:rPr>
              <a:t>Windchill Temperature Index</a:t>
            </a:r>
            <a:r>
              <a:rPr lang="en-US" sz="1800" kern="100" dirty="0">
                <a:effectLst/>
                <a:latin typeface="Times New Roman" panose="02020603050405020304" pitchFamily="18" charset="0"/>
                <a:ea typeface="Calibri" panose="020F0502020204030204" pitchFamily="34" charset="0"/>
              </a:rPr>
              <a:t>, W. Office of Climate, and Weather Services, Editor. 2001, National Oceanic and Atmospheric Administration: Washington, D.C.</a:t>
            </a:r>
            <a:endParaRPr lang="en-US" sz="1800" kern="100" dirty="0">
              <a:effectLst/>
              <a:latin typeface="Calibri" panose="020F0502020204030204" pitchFamily="34" charset="0"/>
              <a:ea typeface="Calibri" panose="020F0502020204030204" pitchFamily="34" charset="0"/>
            </a:endParaRPr>
          </a:p>
          <a:p>
            <a:pPr marL="457200" marR="0" indent="-457200">
              <a:spcBef>
                <a:spcPts val="0"/>
              </a:spcBef>
              <a:spcAft>
                <a:spcPts val="0"/>
              </a:spcAft>
            </a:pPr>
            <a:r>
              <a:rPr lang="en-US" sz="1800" kern="100" dirty="0">
                <a:effectLst/>
                <a:latin typeface="Times New Roman" panose="02020603050405020304" pitchFamily="18" charset="0"/>
                <a:ea typeface="Calibri" panose="020F0502020204030204" pitchFamily="34" charset="0"/>
              </a:rPr>
              <a:t>4.	Gavhed, D.; Makinen, T.; Holmer, I; Rintamaki, H.; </a:t>
            </a:r>
            <a:r>
              <a:rPr lang="en-US" sz="1800" i="1" kern="100" dirty="0">
                <a:effectLst/>
                <a:latin typeface="Times New Roman" panose="02020603050405020304" pitchFamily="18" charset="0"/>
                <a:ea typeface="Calibri" panose="020F0502020204030204" pitchFamily="34" charset="0"/>
              </a:rPr>
              <a:t>Face cooling by wind in walking subjects.</a:t>
            </a:r>
            <a:r>
              <a:rPr lang="en-US" sz="1800" kern="100" dirty="0">
                <a:effectLst/>
                <a:latin typeface="Times New Roman" panose="02020603050405020304" pitchFamily="18" charset="0"/>
                <a:ea typeface="Calibri" panose="020F0502020204030204" pitchFamily="34" charset="0"/>
              </a:rPr>
              <a:t> J Biometeorol, 2003. </a:t>
            </a:r>
            <a:r>
              <a:rPr lang="en-US" sz="1800" b="1" kern="100" dirty="0">
                <a:effectLst/>
                <a:latin typeface="Times New Roman" panose="02020603050405020304" pitchFamily="18" charset="0"/>
                <a:ea typeface="Calibri" panose="020F0502020204030204" pitchFamily="34" charset="0"/>
              </a:rPr>
              <a:t>47</a:t>
            </a:r>
            <a:r>
              <a:rPr lang="en-US" sz="1800" kern="100" dirty="0">
                <a:effectLst/>
                <a:latin typeface="Times New Roman" panose="02020603050405020304" pitchFamily="18" charset="0"/>
                <a:ea typeface="Calibri" panose="020F0502020204030204" pitchFamily="34" charset="0"/>
              </a:rPr>
              <a:t>: p. 7.</a:t>
            </a:r>
            <a:endParaRPr lang="en-US" sz="1800" kern="100" dirty="0">
              <a:effectLst/>
              <a:latin typeface="Calibri" panose="020F0502020204030204" pitchFamily="34" charset="0"/>
              <a:ea typeface="Calibri" panose="020F0502020204030204" pitchFamily="34" charset="0"/>
            </a:endParaRPr>
          </a:p>
          <a:p>
            <a:pPr marL="457200" marR="0" indent="-457200">
              <a:spcBef>
                <a:spcPts val="0"/>
              </a:spcBef>
              <a:spcAft>
                <a:spcPts val="800"/>
              </a:spcAft>
            </a:pPr>
            <a:r>
              <a:rPr lang="en-US" sz="1800" kern="100" dirty="0">
                <a:effectLst/>
                <a:latin typeface="Times New Roman" panose="02020603050405020304" pitchFamily="18" charset="0"/>
                <a:ea typeface="Calibri" panose="020F0502020204030204" pitchFamily="34" charset="0"/>
              </a:rPr>
              <a:t>5.	Gavhed, D.; Makinien, T.; Holmer, I; Rintamaki, H.; </a:t>
            </a:r>
            <a:r>
              <a:rPr lang="en-US" sz="1800" i="1" kern="100" dirty="0">
                <a:effectLst/>
                <a:latin typeface="Times New Roman" panose="02020603050405020304" pitchFamily="18" charset="0"/>
                <a:ea typeface="Calibri" panose="020F0502020204030204" pitchFamily="34" charset="0"/>
              </a:rPr>
              <a:t>Face temperature and cardiorespiratory responses to wind in thermoneutral and cool subjects exposed to -10C.</a:t>
            </a:r>
            <a:r>
              <a:rPr lang="en-US" sz="1800" kern="100" dirty="0">
                <a:effectLst/>
                <a:latin typeface="Times New Roman" panose="02020603050405020304" pitchFamily="18" charset="0"/>
                <a:ea typeface="Calibri" panose="020F0502020204030204" pitchFamily="34" charset="0"/>
              </a:rPr>
              <a:t> J Appl Physiol 2000. </a:t>
            </a:r>
            <a:r>
              <a:rPr lang="en-US" sz="1800" b="1" kern="100" dirty="0">
                <a:effectLst/>
                <a:latin typeface="Times New Roman" panose="02020603050405020304" pitchFamily="18" charset="0"/>
                <a:ea typeface="Calibri" panose="020F0502020204030204" pitchFamily="34" charset="0"/>
              </a:rPr>
              <a:t>83</a:t>
            </a:r>
            <a:r>
              <a:rPr lang="en-US" sz="1800" kern="100" dirty="0">
                <a:effectLst/>
                <a:latin typeface="Times New Roman" panose="02020603050405020304" pitchFamily="18" charset="0"/>
                <a:ea typeface="Calibri" panose="020F0502020204030204" pitchFamily="34" charset="0"/>
              </a:rPr>
              <a:t>: p. 7.</a:t>
            </a:r>
            <a:endParaRPr lang="en-US" sz="1800" kern="100" dirty="0">
              <a:effectLst/>
              <a:latin typeface="Calibri" panose="020F0502020204030204" pitchFamily="34" charset="0"/>
              <a:ea typeface="Calibri" panose="020F0502020204030204" pitchFamily="34" charset="0"/>
            </a:endParaRP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pPr algn="ctr"/>
            <a:r>
              <a:rPr lang="en-US" sz="5000" dirty="0"/>
              <a:t>Male and female finite element thermoregulatory models (FETM) were used to predict exposure time to frostbite across the body. COMSOL’s Bio-Heat Transfer Module and thermoregulatory equations allows for an accurate spatial temperature profile in extreme ambient conditions.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842764"/>
            <a:ext cx="29615963" cy="3845172"/>
          </a:xfrm>
        </p:spPr>
        <p:txBody>
          <a:bodyPr>
            <a:noAutofit/>
          </a:bodyPr>
          <a:lstStyle/>
          <a:p>
            <a:r>
              <a:rPr lang="en-US" dirty="0"/>
              <a:t>	</a:t>
            </a:r>
            <a:r>
              <a:rPr lang="en-US" sz="3600" dirty="0"/>
              <a:t>The following work outlines the male and female finite element human thermoregulatory models (FETM) for frostbite prediction with COMSOL Multiphysics Software using the Bio-Heat Transfer module[1, 2]. The models use medical phantoms of the median U.S. male and female to provide an anatomically accurate geometric mesh, including layers of skin, fat, muscle, bones, and 9 essential organs. Using a variable order Backward Differentiation Formula (BDF) during Time-Dependent simulations, the models predict spatial temperature distribution across all layers at high resolution. </a:t>
            </a:r>
          </a:p>
          <a:p>
            <a:r>
              <a:rPr lang="en-US" sz="3600" dirty="0"/>
              <a:t>Models were previously validated with thermoneutral, hot and cold conditions. In these simulations, we evaluate the models in extreme cold and windy conditions for the prediction of exposure time to frostbite. Simulations are compared to the current National Weather Service (NWS) Wind Chill Temperature Index (WCTI) and published data in similar conditions [3]. In the male and female FETM, the results show shorter exposure times to frostbite in the finger and nose compared to the cheek. Male and female FETM results are compared, with an observed difference in the finger times to frostbite.</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4973343" y="20016594"/>
            <a:ext cx="16062185" cy="1303795"/>
          </a:xfrm>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459165"/>
            <a:ext cx="13776431" cy="1468347"/>
          </a:xfrm>
        </p:spPr>
        <p:txBody>
          <a:bodyPr/>
          <a:lstStyle/>
          <a:p>
            <a:pPr algn="ctr"/>
            <a:r>
              <a:rPr lang="en-US" sz="3200" dirty="0"/>
              <a:t>Figure 1: Skin layer and fat layer [Left], fat layer and muscle layer [Middle], muscle layer and bones and organs [Right]</a:t>
            </a:r>
          </a:p>
          <a:p>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792152"/>
            <a:ext cx="16174388" cy="7101577"/>
          </a:xfrm>
        </p:spPr>
        <p:txBody>
          <a:bodyPr/>
          <a:lstStyle/>
          <a:p>
            <a:r>
              <a:rPr lang="en-US" sz="3600" dirty="0"/>
              <a:t>Simulation results confirm the cheek has the longest exposure time until frostbite compared to the nose and finger in both male and females (Figure 2). This effect in the nose and finger is likely due to their smaller diameters, larger exposure areas relative to mass and increased vasoconstriction in the peripheral regions. Facial cooling with and without exercise heat production is consistent with previous findings in which cheek skin temperatures were influenced and minimal effect was observed in the nose and finger [4]. Nose times to frostbite remained the same with added exercise, while the cheek was impacted largely with exercise at higher temperatures. Between the male and female model, the female nose reached frostbite marginally faster than the male model. Predicted cheek times to frostbite were similar between the two models with and without exercise. However, in the finger, the female model consistently reached frostbite at a slower rate (~2 min less) than the male finger. This effect is possibly due to the higher initial temperature in the finger of the female model compared to the male (0.6℃) higher. Initial temperatures were estimated in each model based on population averages in previous studies.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907001" y="37348435"/>
            <a:ext cx="13811114" cy="1275743"/>
          </a:xfrm>
        </p:spPr>
        <p:txBody>
          <a:bodyPr/>
          <a:lstStyle/>
          <a:p>
            <a:pPr algn="ctr"/>
            <a:r>
              <a:rPr lang="en-US" sz="3200" dirty="0"/>
              <a:t>Figure 2: Female FETM face and hand [Left] during 0W exercise WCTI simulation and graph of cheek, nose, and finger during all exercise simulations [Right]</a:t>
            </a:r>
          </a:p>
          <a:p>
            <a:endParaRPr lang="en-US" dirty="0"/>
          </a:p>
        </p:txBody>
      </p:sp>
      <p:pic>
        <p:nvPicPr>
          <p:cNvPr id="55" name="Picture Placeholder 54" descr="Logo&#10;&#10;Description automatically generated with low confidence">
            <a:extLst>
              <a:ext uri="{FF2B5EF4-FFF2-40B4-BE49-F238E27FC236}">
                <a16:creationId xmlns:a16="http://schemas.microsoft.com/office/drawing/2014/main" id="{2AE33D2A-03FD-F672-7EAF-CB9A503CB178}"/>
              </a:ext>
            </a:extLst>
          </p:cNvPr>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t="-1111" b="7341"/>
          <a:stretch/>
        </p:blipFill>
        <p:spPr>
          <a:xfrm>
            <a:off x="19321429" y="38653606"/>
            <a:ext cx="10982258" cy="3285516"/>
          </a:xfrm>
        </p:spPr>
      </p:pic>
      <p:pic>
        <p:nvPicPr>
          <p:cNvPr id="40" name="Picture Placeholder 39" descr="A picture containing colorful, dark, bright&#10;&#10;Description automatically generated">
            <a:extLst>
              <a:ext uri="{FF2B5EF4-FFF2-40B4-BE49-F238E27FC236}">
                <a16:creationId xmlns:a16="http://schemas.microsoft.com/office/drawing/2014/main" id="{217B72A6-EC7C-D56E-466D-D6B6428DB294}"/>
              </a:ext>
            </a:extLst>
          </p:cNvPr>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t="3526" r="5987" b="3526"/>
          <a:stretch/>
        </p:blipFill>
        <p:spPr>
          <a:xfrm>
            <a:off x="1196912" y="-567182"/>
            <a:ext cx="13252423" cy="12794649"/>
          </a:xfrm>
        </p:spPr>
      </p:pic>
      <p:sp>
        <p:nvSpPr>
          <p:cNvPr id="45" name="Content Placeholder 44">
            <a:extLst>
              <a:ext uri="{FF2B5EF4-FFF2-40B4-BE49-F238E27FC236}">
                <a16:creationId xmlns:a16="http://schemas.microsoft.com/office/drawing/2014/main" id="{7DCC77FD-1F33-FB6C-B20D-BE8C5213C183}"/>
              </a:ext>
            </a:extLst>
          </p:cNvPr>
          <p:cNvSpPr>
            <a:spLocks noGrp="1"/>
          </p:cNvSpPr>
          <p:nvPr>
            <p:ph sz="quarter" idx="10"/>
          </p:nvPr>
        </p:nvSpPr>
        <p:spPr>
          <a:xfrm>
            <a:off x="14197298" y="9774004"/>
            <a:ext cx="17520817" cy="1984280"/>
          </a:xfrm>
        </p:spPr>
        <p:txBody>
          <a:bodyPr/>
          <a:lstStyle/>
          <a:p>
            <a:pPr algn="ctr">
              <a:lnSpc>
                <a:spcPct val="107000"/>
              </a:lnSpc>
              <a:spcBef>
                <a:spcPts val="0"/>
              </a:spcBef>
            </a:pPr>
            <a:r>
              <a:rPr lang="en-US" sz="4000" b="1" kern="100" dirty="0">
                <a:latin typeface="Times New Roman" panose="02020603050405020304" pitchFamily="18" charset="0"/>
                <a:ea typeface="Calibri" panose="020F0502020204030204" pitchFamily="34" charset="0"/>
                <a:cs typeface="Times New Roman" panose="02020603050405020304" pitchFamily="18" charset="0"/>
              </a:rPr>
              <a:t>Juliette Jacques</a:t>
            </a:r>
            <a:r>
              <a:rPr lang="en-US" sz="4000" b="1" kern="100" baseline="30000" dirty="0">
                <a:latin typeface="Times New Roman" panose="02020603050405020304" pitchFamily="18" charset="0"/>
                <a:ea typeface="Calibri" panose="020F0502020204030204" pitchFamily="34" charset="0"/>
                <a:cs typeface="Times New Roman" panose="02020603050405020304" pitchFamily="18" charset="0"/>
              </a:rPr>
              <a:t>1,2</a:t>
            </a:r>
            <a:r>
              <a:rPr lang="en-US" sz="4000" b="1" kern="100" dirty="0">
                <a:latin typeface="Times New Roman" panose="02020603050405020304" pitchFamily="18" charset="0"/>
                <a:ea typeface="Calibri" panose="020F0502020204030204" pitchFamily="34" charset="0"/>
                <a:cs typeface="Times New Roman" panose="02020603050405020304" pitchFamily="18" charset="0"/>
              </a:rPr>
              <a:t>, Timothy Rioux</a:t>
            </a:r>
            <a:r>
              <a:rPr lang="en-US" sz="4000" b="1" kern="100" baseline="30000" dirty="0">
                <a:latin typeface="Times New Roman" panose="02020603050405020304" pitchFamily="18" charset="0"/>
                <a:ea typeface="Calibri" panose="020F0502020204030204" pitchFamily="34" charset="0"/>
                <a:cs typeface="Times New Roman" panose="02020603050405020304" pitchFamily="18" charset="0"/>
              </a:rPr>
              <a:t>1</a:t>
            </a:r>
            <a:r>
              <a:rPr lang="en-US" sz="4000" b="1" kern="100" dirty="0">
                <a:latin typeface="Times New Roman" panose="02020603050405020304" pitchFamily="18" charset="0"/>
                <a:ea typeface="Calibri" panose="020F0502020204030204" pitchFamily="34" charset="0"/>
                <a:cs typeface="Times New Roman" panose="02020603050405020304" pitchFamily="18" charset="0"/>
              </a:rPr>
              <a:t>, Xiaojiang Xu</a:t>
            </a:r>
            <a:r>
              <a:rPr lang="en-US" sz="4000" b="1" kern="100" baseline="30000" dirty="0">
                <a:latin typeface="Times New Roman" panose="02020603050405020304" pitchFamily="18" charset="0"/>
                <a:ea typeface="Calibri" panose="020F0502020204030204" pitchFamily="34" charset="0"/>
                <a:cs typeface="Times New Roman" panose="02020603050405020304" pitchFamily="18" charset="0"/>
              </a:rPr>
              <a:t>1</a:t>
            </a:r>
            <a:r>
              <a:rPr lang="en-US" sz="4000" b="1" kern="100" dirty="0">
                <a:latin typeface="Times New Roman" panose="02020603050405020304" pitchFamily="18" charset="0"/>
                <a:ea typeface="Calibri" panose="020F0502020204030204" pitchFamily="34" charset="0"/>
                <a:cs typeface="Times New Roman" panose="02020603050405020304" pitchFamily="18" charset="0"/>
              </a:rPr>
              <a:t>, John Castellani</a:t>
            </a:r>
            <a:r>
              <a:rPr lang="en-US" sz="4000" b="1" kern="100" baseline="30000" dirty="0">
                <a:latin typeface="Times New Roman" panose="02020603050405020304" pitchFamily="18" charset="0"/>
                <a:ea typeface="Calibri" panose="020F0502020204030204" pitchFamily="34" charset="0"/>
                <a:cs typeface="Times New Roman" panose="02020603050405020304" pitchFamily="18" charset="0"/>
              </a:rPr>
              <a:t>1</a:t>
            </a:r>
          </a:p>
          <a:p>
            <a:pPr marL="0" marR="0" algn="ctr">
              <a:lnSpc>
                <a:spcPct val="107000"/>
              </a:lnSpc>
              <a:spcBef>
                <a:spcPts val="0"/>
              </a:spcBef>
              <a:spcAft>
                <a:spcPts val="0"/>
              </a:spcAft>
            </a:pPr>
            <a:r>
              <a:rPr lang="en-US" sz="36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 </a:t>
            </a: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United States Army Research Institute of Environmental Medicine</a:t>
            </a:r>
          </a:p>
          <a:p>
            <a:pPr marL="0" marR="0" algn="ctr">
              <a:lnSpc>
                <a:spcPct val="107000"/>
              </a:lnSpc>
              <a:spcBef>
                <a:spcPts val="0"/>
              </a:spcBef>
              <a:spcAft>
                <a:spcPts val="0"/>
              </a:spcAft>
            </a:pPr>
            <a:r>
              <a:rPr lang="en-US" sz="3600" kern="100" baseline="30000" dirty="0">
                <a:effectLst/>
                <a:latin typeface="Times New Roman" panose="02020603050405020304" pitchFamily="18" charset="0"/>
                <a:ea typeface="Calibri" panose="020F0502020204030204" pitchFamily="34" charset="0"/>
                <a:cs typeface="Times New Roman" panose="02020603050405020304" pitchFamily="18" charset="0"/>
              </a:rPr>
              <a:t>2 </a:t>
            </a: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Oak Ridge Institute for Science and Education (ORISE)</a:t>
            </a:r>
          </a:p>
          <a:p>
            <a:pPr marL="0" marR="0" algn="ctr">
              <a:lnSpc>
                <a:spcPct val="107000"/>
              </a:lnSpc>
              <a:spcBef>
                <a:spcPts val="0"/>
              </a:spcBef>
              <a:spcAft>
                <a:spcPts val="0"/>
              </a:spcAft>
            </a:pPr>
            <a:r>
              <a:rPr lang="en-GB" sz="2800" dirty="0">
                <a:effectLst/>
                <a:latin typeface="Arial" panose="020B0604020202020204" pitchFamily="34" charset="0"/>
                <a:ea typeface="Malgun Gothic" panose="020B0503020000020004" pitchFamily="34" charset="-127"/>
              </a:rPr>
              <a:t>*Author views not official U.S. Army or DoD policy*</a:t>
            </a:r>
            <a:endParaRPr lang="en-US" sz="2800" dirty="0">
              <a:effectLst/>
              <a:latin typeface="Times New Roman" panose="02020603050405020304" pitchFamily="18" charset="0"/>
              <a:ea typeface="Malgun Gothic" panose="020B0503020000020004" pitchFamily="34" charset="-127"/>
            </a:endParaRPr>
          </a:p>
          <a:p>
            <a:endParaRPr lang="en-US" dirty="0"/>
          </a:p>
        </p:txBody>
      </p:sp>
      <p:pic>
        <p:nvPicPr>
          <p:cNvPr id="53" name="Picture Placeholder 52" descr="A picture containing person, posing&#10;&#10;Description automatically generated">
            <a:extLst>
              <a:ext uri="{FF2B5EF4-FFF2-40B4-BE49-F238E27FC236}">
                <a16:creationId xmlns:a16="http://schemas.microsoft.com/office/drawing/2014/main" id="{A30A1A8A-039D-6B11-9772-42903E20E674}"/>
              </a:ext>
            </a:extLst>
          </p:cNvPr>
          <p:cNvPicPr>
            <a:picLocks noGrp="1" noChangeAspect="1"/>
          </p:cNvPicPr>
          <p:nvPr>
            <p:ph type="pic" sz="quarter" idx="29"/>
          </p:nvPr>
        </p:nvPicPr>
        <p:blipFill rotWithShape="1">
          <a:blip r:embed="rId5">
            <a:extLst>
              <a:ext uri="{28A0092B-C50C-407E-A947-70E740481C1C}">
                <a14:useLocalDpi xmlns:a14="http://schemas.microsoft.com/office/drawing/2010/main" val="0"/>
              </a:ext>
            </a:extLst>
          </a:blip>
          <a:srcRect t="651" b="-323"/>
          <a:stretch/>
        </p:blipFill>
        <p:spPr>
          <a:xfrm>
            <a:off x="1196912" y="20359253"/>
            <a:ext cx="13252424" cy="7099912"/>
          </a:xfrm>
        </p:spPr>
      </p:pic>
      <p:pic>
        <p:nvPicPr>
          <p:cNvPr id="59" name="Picture 58">
            <a:extLst>
              <a:ext uri="{FF2B5EF4-FFF2-40B4-BE49-F238E27FC236}">
                <a16:creationId xmlns:a16="http://schemas.microsoft.com/office/drawing/2014/main" id="{8A5CAA2F-4E6E-CC63-4F46-DF6C097575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324245" y="29290484"/>
            <a:ext cx="10287119" cy="7715338"/>
          </a:xfrm>
          <a:prstGeom prst="rect">
            <a:avLst/>
          </a:prstGeom>
        </p:spPr>
      </p:pic>
      <p:pic>
        <p:nvPicPr>
          <p:cNvPr id="63" name="Picture Placeholder 62" descr="A picture containing spectacles&#10;&#10;Description automatically generated">
            <a:extLst>
              <a:ext uri="{FF2B5EF4-FFF2-40B4-BE49-F238E27FC236}">
                <a16:creationId xmlns:a16="http://schemas.microsoft.com/office/drawing/2014/main" id="{BFD3E53B-9D97-E3E6-87D1-B65C5E65B13B}"/>
              </a:ext>
            </a:extLst>
          </p:cNvPr>
          <p:cNvPicPr>
            <a:picLocks noGrp="1" noChangeAspect="1"/>
          </p:cNvPicPr>
          <p:nvPr>
            <p:ph type="pic" sz="quarter" idx="34"/>
          </p:nvPr>
        </p:nvPicPr>
        <p:blipFill rotWithShape="1">
          <a:blip r:embed="rId7">
            <a:extLst>
              <a:ext uri="{28A0092B-C50C-407E-A947-70E740481C1C}">
                <a14:useLocalDpi xmlns:a14="http://schemas.microsoft.com/office/drawing/2010/main" val="0"/>
              </a:ext>
            </a:extLst>
          </a:blip>
          <a:srcRect l="15540" t="5388" r="-1" b="-1056"/>
          <a:stretch/>
        </p:blipFill>
        <p:spPr>
          <a:xfrm>
            <a:off x="17487720" y="29148392"/>
            <a:ext cx="4720103" cy="3858409"/>
          </a:xfrm>
        </p:spPr>
      </p:pic>
      <p:pic>
        <p:nvPicPr>
          <p:cNvPr id="65" name="Picture 64" descr="A picture containing handwear&#10;&#10;Description automatically generated">
            <a:extLst>
              <a:ext uri="{FF2B5EF4-FFF2-40B4-BE49-F238E27FC236}">
                <a16:creationId xmlns:a16="http://schemas.microsoft.com/office/drawing/2014/main" id="{385378B6-FB05-ACBB-E0AF-6FD77C61F793}"/>
              </a:ext>
            </a:extLst>
          </p:cNvPr>
          <p:cNvPicPr>
            <a:picLocks noChangeAspect="1"/>
          </p:cNvPicPr>
          <p:nvPr/>
        </p:nvPicPr>
        <p:blipFill rotWithShape="1">
          <a:blip r:embed="rId8">
            <a:extLst>
              <a:ext uri="{28A0092B-C50C-407E-A947-70E740481C1C}">
                <a14:useLocalDpi xmlns:a14="http://schemas.microsoft.com/office/drawing/2010/main" val="0"/>
              </a:ext>
            </a:extLst>
          </a:blip>
          <a:srcRect l="23069"/>
          <a:stretch/>
        </p:blipFill>
        <p:spPr>
          <a:xfrm>
            <a:off x="18440400" y="33210925"/>
            <a:ext cx="3767424" cy="3896873"/>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149</TotalTime>
  <Words>1015</Words>
  <Application>Microsoft Office PowerPoint</Application>
  <PresentationFormat>Custom</PresentationFormat>
  <Paragraphs>22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Times New Roman</vt:lpstr>
      <vt:lpstr>Office Theme</vt:lpstr>
      <vt:lpstr>Human Thermoregulation and Spatial Temperature for Frostbite Prediction with COMSOL’s Bio-Heat Transfer Module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Jacques, Juliette I CTR USA MEDCOM USARIEM</cp:lastModifiedBy>
  <cp:revision>15</cp:revision>
  <cp:lastPrinted>2024-08-21T18:17:02Z</cp:lastPrinted>
  <dcterms:created xsi:type="dcterms:W3CDTF">2023-01-03T14:57:49Z</dcterms:created>
  <dcterms:modified xsi:type="dcterms:W3CDTF">2024-08-30T22:30:20Z</dcterms:modified>
</cp:coreProperties>
</file>