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0" r:id="rId1"/>
  </p:sldMasterIdLst>
  <p:notesMasterIdLst>
    <p:notesMasterId r:id="rId19"/>
  </p:notesMasterIdLst>
  <p:handoutMasterIdLst>
    <p:handoutMasterId r:id="rId20"/>
  </p:handoutMasterIdLst>
  <p:sldIdLst>
    <p:sldId id="275" r:id="rId2"/>
    <p:sldId id="278" r:id="rId3"/>
    <p:sldId id="382" r:id="rId4"/>
    <p:sldId id="379" r:id="rId5"/>
    <p:sldId id="283" r:id="rId6"/>
    <p:sldId id="279" r:id="rId7"/>
    <p:sldId id="284" r:id="rId8"/>
    <p:sldId id="386" r:id="rId9"/>
    <p:sldId id="381" r:id="rId10"/>
    <p:sldId id="383" r:id="rId11"/>
    <p:sldId id="288" r:id="rId12"/>
    <p:sldId id="282" r:id="rId13"/>
    <p:sldId id="384" r:id="rId14"/>
    <p:sldId id="378" r:id="rId15"/>
    <p:sldId id="280" r:id="rId16"/>
    <p:sldId id="287" r:id="rId17"/>
    <p:sldId id="38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2C1852-68AD-FDE9-1EEB-B9AB7B68159A}" name="Seeley, Afton D CIV USARMY USARIEM (USA)" initials="SADCUU(" userId="S-1-5-21-3923692831-1208425469-611280938-8185446"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1111"/>
    <a:srgbClr val="D99123"/>
    <a:srgbClr val="67151F"/>
    <a:srgbClr val="990033"/>
    <a:srgbClr val="E6E6E6"/>
    <a:srgbClr val="262340"/>
    <a:srgbClr val="333C33"/>
    <a:srgbClr val="FFD530"/>
    <a:srgbClr val="FFC6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20" autoAdjust="0"/>
    <p:restoredTop sz="88000" autoAdjust="0"/>
  </p:normalViewPr>
  <p:slideViewPr>
    <p:cSldViewPr snapToGrid="0" snapToObjects="1">
      <p:cViewPr>
        <p:scale>
          <a:sx n="47" d="100"/>
          <a:sy n="47" d="100"/>
        </p:scale>
        <p:origin x="296" y="272"/>
      </p:cViewPr>
      <p:guideLst>
        <p:guide orient="horz" pos="2160"/>
        <p:guide pos="386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161" d="100"/>
          <a:sy n="161" d="100"/>
        </p:scale>
        <p:origin x="3816"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microsoft.com/office/2007/relationships/hdphoto" Target="../media/hdphoto1.wdp"/><Relationship Id="rId1" Type="http://schemas.openxmlformats.org/officeDocument/2006/relationships/image" Target="../media/image7.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microsoft.com/office/2007/relationships/hdphoto" Target="../media/hdphoto1.wdp"/><Relationship Id="rId1" Type="http://schemas.openxmlformats.org/officeDocument/2006/relationships/image" Target="../media/image7.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F066D3-916C-4932-BB06-57D2DC762C68}" type="doc">
      <dgm:prSet loTypeId="urn:microsoft.com/office/officeart/2005/8/layout/hProcess10" loCatId="picture" qsTypeId="urn:microsoft.com/office/officeart/2005/8/quickstyle/simple2" qsCatId="simple" csTypeId="urn:microsoft.com/office/officeart/2005/8/colors/accent4_1" csCatId="accent4" phldr="1"/>
      <dgm:spPr/>
      <dgm:t>
        <a:bodyPr/>
        <a:lstStyle/>
        <a:p>
          <a:endParaRPr lang="en-US"/>
        </a:p>
      </dgm:t>
    </dgm:pt>
    <dgm:pt modelId="{98C0D59B-D6AE-4642-9C14-87D8B5271C0A}">
      <dgm:prSet phldrT="[Text]"/>
      <dgm:spPr/>
      <dgm:t>
        <a:bodyPr/>
        <a:lstStyle/>
        <a:p>
          <a:r>
            <a:rPr lang="en-US"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Frostbite and cold injury risk in below freezing ambient temperatures is accelerated by wind.</a:t>
          </a:r>
          <a:endParaRPr lang="en-US" dirty="0">
            <a:latin typeface="Arial" panose="020B0604020202020204" pitchFamily="34" charset="0"/>
            <a:ea typeface="Calibri" panose="020F0502020204030204" pitchFamily="34" charset="0"/>
            <a:cs typeface="Arial" panose="020B0604020202020204" pitchFamily="34" charset="0"/>
          </a:endParaRPr>
        </a:p>
      </dgm:t>
    </dgm:pt>
    <dgm:pt modelId="{05836743-761A-4CAB-923A-3000D984F465}" type="parTrans" cxnId="{0567728E-5E55-48C1-BCE5-3F4BC19DB1C7}">
      <dgm:prSet/>
      <dgm:spPr/>
      <dgm:t>
        <a:bodyPr/>
        <a:lstStyle/>
        <a:p>
          <a:endParaRPr lang="en-US"/>
        </a:p>
      </dgm:t>
    </dgm:pt>
    <dgm:pt modelId="{D4A7849E-C130-404F-BD06-65BF6B89BF7B}" type="sibTrans" cxnId="{0567728E-5E55-48C1-BCE5-3F4BC19DB1C7}">
      <dgm:prSet/>
      <dgm:spPr/>
      <dgm:t>
        <a:bodyPr/>
        <a:lstStyle/>
        <a:p>
          <a:endParaRPr lang="en-US"/>
        </a:p>
      </dgm:t>
    </dgm:pt>
    <dgm:pt modelId="{B5842C84-BA7D-429F-9335-01824211D7C6}">
      <dgm:prSet phldrT="[Text]" custT="1"/>
      <dgm:spPr/>
      <dgm:t>
        <a:bodyPr/>
        <a:lstStyle/>
        <a:p>
          <a:r>
            <a:rPr lang="en-US" sz="1400" dirty="0">
              <a:latin typeface="Arial" panose="020B0604020202020204" pitchFamily="34" charset="0"/>
              <a:ea typeface="Calibri" panose="020F0502020204030204" pitchFamily="34" charset="0"/>
              <a:cs typeface="Arial" panose="020B0604020202020204" pitchFamily="34" charset="0"/>
            </a:rPr>
            <a:t>Find areas of body most susceptible to frostbite. </a:t>
          </a:r>
        </a:p>
      </dgm:t>
    </dgm:pt>
    <dgm:pt modelId="{CFE88177-B347-401E-B923-CBBB7D824310}" type="parTrans" cxnId="{1F456F55-C13D-4C01-AE19-1DF38D182EB3}">
      <dgm:prSet/>
      <dgm:spPr/>
      <dgm:t>
        <a:bodyPr/>
        <a:lstStyle/>
        <a:p>
          <a:endParaRPr lang="en-US"/>
        </a:p>
      </dgm:t>
    </dgm:pt>
    <dgm:pt modelId="{3DC7E524-CC4B-4212-A56D-102D24A89B32}" type="sibTrans" cxnId="{1F456F55-C13D-4C01-AE19-1DF38D182EB3}">
      <dgm:prSet/>
      <dgm:spPr/>
      <dgm:t>
        <a:bodyPr/>
        <a:lstStyle/>
        <a:p>
          <a:endParaRPr lang="en-US"/>
        </a:p>
      </dgm:t>
    </dgm:pt>
    <dgm:pt modelId="{D433B80A-5957-40FD-A50F-5BEF50ED8264}">
      <dgm:prSet phldrT="[Text]" custT="1"/>
      <dgm:spPr/>
      <dgm:t>
        <a:bodyPr/>
        <a:lstStyle/>
        <a:p>
          <a:r>
            <a:rPr lang="en-US" sz="1400" dirty="0">
              <a:latin typeface="Arial" panose="020B0604020202020204" pitchFamily="34" charset="0"/>
              <a:ea typeface="Calibri" panose="020F0502020204030204" pitchFamily="34" charset="0"/>
              <a:cs typeface="Arial" panose="020B0604020202020204" pitchFamily="34" charset="0"/>
            </a:rPr>
            <a:t>Methods to reduce frostbite risk.</a:t>
          </a:r>
        </a:p>
      </dgm:t>
    </dgm:pt>
    <dgm:pt modelId="{489BB643-EFAF-4A52-B682-AB15B17068C6}" type="parTrans" cxnId="{58EDED8F-42AB-43EE-AA51-33EEF16B5A38}">
      <dgm:prSet/>
      <dgm:spPr/>
      <dgm:t>
        <a:bodyPr/>
        <a:lstStyle/>
        <a:p>
          <a:endParaRPr lang="en-US"/>
        </a:p>
      </dgm:t>
    </dgm:pt>
    <dgm:pt modelId="{CB656B32-7B80-4134-8307-D95791D035DF}" type="sibTrans" cxnId="{58EDED8F-42AB-43EE-AA51-33EEF16B5A38}">
      <dgm:prSet/>
      <dgm:spPr/>
      <dgm:t>
        <a:bodyPr/>
        <a:lstStyle/>
        <a:p>
          <a:endParaRPr lang="en-US"/>
        </a:p>
      </dgm:t>
    </dgm:pt>
    <dgm:pt modelId="{2A4EC2C2-EA27-465C-92E5-D4AA4248E0F1}">
      <dgm:prSet custT="1"/>
      <dgm:spPr/>
      <dgm:t>
        <a:bodyPr/>
        <a:lstStyle/>
        <a:p>
          <a:r>
            <a:rPr lang="en-US" sz="1400" dirty="0">
              <a:latin typeface="Arial" panose="020B0604020202020204" pitchFamily="34" charset="0"/>
              <a:ea typeface="Calibri" panose="020F0502020204030204" pitchFamily="34" charset="0"/>
              <a:cs typeface="Arial" panose="020B0604020202020204" pitchFamily="34" charset="0"/>
            </a:rPr>
            <a:t>Predict frostbite risk and exposure time with specific conditions.</a:t>
          </a:r>
        </a:p>
      </dgm:t>
    </dgm:pt>
    <dgm:pt modelId="{224AAE4B-8A2B-4AF4-8A6B-89058C69BB34}" type="parTrans" cxnId="{89852094-D193-4483-9FB9-D83FE015448C}">
      <dgm:prSet/>
      <dgm:spPr/>
      <dgm:t>
        <a:bodyPr/>
        <a:lstStyle/>
        <a:p>
          <a:endParaRPr lang="en-US"/>
        </a:p>
      </dgm:t>
    </dgm:pt>
    <dgm:pt modelId="{C77A2E29-C65D-4D2F-8033-B6DA936D8E93}" type="sibTrans" cxnId="{89852094-D193-4483-9FB9-D83FE015448C}">
      <dgm:prSet/>
      <dgm:spPr/>
      <dgm:t>
        <a:bodyPr/>
        <a:lstStyle/>
        <a:p>
          <a:endParaRPr lang="en-US"/>
        </a:p>
      </dgm:t>
    </dgm:pt>
    <dgm:pt modelId="{62E1ABC3-9BDC-4FD4-97AC-5CDFFD492D74}" type="pres">
      <dgm:prSet presAssocID="{2CF066D3-916C-4932-BB06-57D2DC762C68}" presName="Name0" presStyleCnt="0">
        <dgm:presLayoutVars>
          <dgm:dir/>
          <dgm:resizeHandles val="exact"/>
        </dgm:presLayoutVars>
      </dgm:prSet>
      <dgm:spPr/>
    </dgm:pt>
    <dgm:pt modelId="{5CC3F12D-4F39-4E93-A533-7DD12FF405AF}" type="pres">
      <dgm:prSet presAssocID="{98C0D59B-D6AE-4642-9C14-87D8B5271C0A}" presName="composite" presStyleCnt="0"/>
      <dgm:spPr/>
    </dgm:pt>
    <dgm:pt modelId="{E45A491A-830F-4DCA-B11A-AFC1D815F9CB}" type="pres">
      <dgm:prSet presAssocID="{98C0D59B-D6AE-4642-9C14-87D8B5271C0A}" presName="imagSh" presStyleLbl="bgImgPlace1" presStyleIdx="0" presStyleCnt="4" custScaleX="193713" custScaleY="191093" custLinFactNeighborX="-276" custLinFactNeighborY="-29088"/>
      <dgm:spPr>
        <a:blipFill rotWithShape="1">
          <a:blip xmlns:r="http://schemas.openxmlformats.org/officeDocument/2006/relationships" r:embed="rId1">
            <a:duotone>
              <a:schemeClr val="accent4">
                <a:hueOff val="0"/>
                <a:satOff val="0"/>
                <a:lumOff val="0"/>
                <a:alphaOff val="0"/>
                <a:shade val="20000"/>
                <a:satMod val="200000"/>
              </a:schemeClr>
              <a:schemeClr val="accent4">
                <a:hueOff val="0"/>
                <a:satOff val="0"/>
                <a:lumOff val="0"/>
                <a:alphaOff val="0"/>
                <a:tint val="12000"/>
                <a:satMod val="190000"/>
              </a:schemeClr>
            </a:duotone>
            <a:extLst>
              <a:ext uri="{BEBA8EAE-BF5A-486C-A8C5-ECC9F3942E4B}">
                <a14:imgProps xmlns:a14="http://schemas.microsoft.com/office/drawing/2010/main">
                  <a14:imgLayer r:embed="rId2">
                    <a14:imgEffect>
                      <a14:saturation sat="0"/>
                    </a14:imgEffect>
                  </a14:imgLayer>
                </a14:imgProps>
              </a:ext>
            </a:extLst>
          </a:blip>
          <a:srcRect/>
          <a:stretch>
            <a:fillRect l="-29000" r="-29000"/>
          </a:stretch>
        </a:blipFill>
      </dgm:spPr>
    </dgm:pt>
    <dgm:pt modelId="{156C26B4-2B99-44B8-98ED-77187115BAB3}" type="pres">
      <dgm:prSet presAssocID="{98C0D59B-D6AE-4642-9C14-87D8B5271C0A}" presName="txNode" presStyleLbl="node1" presStyleIdx="0" presStyleCnt="4" custScaleX="160834" custScaleY="150190" custLinFactNeighborX="21337" custLinFactNeighborY="52951">
        <dgm:presLayoutVars>
          <dgm:bulletEnabled val="1"/>
        </dgm:presLayoutVars>
      </dgm:prSet>
      <dgm:spPr/>
    </dgm:pt>
    <dgm:pt modelId="{2306E8A6-07FC-4CE2-837C-D6DE593063AB}" type="pres">
      <dgm:prSet presAssocID="{D4A7849E-C130-404F-BD06-65BF6B89BF7B}" presName="sibTrans" presStyleLbl="sibTrans2D1" presStyleIdx="0" presStyleCnt="3"/>
      <dgm:spPr/>
    </dgm:pt>
    <dgm:pt modelId="{6D4D872D-3D08-448C-BCB9-73D19FD66E3D}" type="pres">
      <dgm:prSet presAssocID="{D4A7849E-C130-404F-BD06-65BF6B89BF7B}" presName="connTx" presStyleLbl="sibTrans2D1" presStyleIdx="0" presStyleCnt="3"/>
      <dgm:spPr/>
    </dgm:pt>
    <dgm:pt modelId="{493C697D-E09B-4F2B-A8AC-83BBE15EB014}" type="pres">
      <dgm:prSet presAssocID="{B5842C84-BA7D-429F-9335-01824211D7C6}" presName="composite" presStyleCnt="0"/>
      <dgm:spPr/>
    </dgm:pt>
    <dgm:pt modelId="{10B42F69-B893-44B3-846E-CCF11C41C640}" type="pres">
      <dgm:prSet presAssocID="{B5842C84-BA7D-429F-9335-01824211D7C6}" presName="imagSh" presStyleLbl="bgImgPlace1" presStyleIdx="1" presStyleCnt="4" custScaleX="193713" custScaleY="197036" custLinFactNeighborX="-276" custLinFactNeighborY="-2908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dgm:spPr>
      <dgm:extLst>
        <a:ext uri="{E40237B7-FDA0-4F09-8148-C483321AD2D9}">
          <dgm14:cNvPr xmlns:dgm14="http://schemas.microsoft.com/office/drawing/2010/diagram" id="0" name="" descr="Man outline"/>
        </a:ext>
      </dgm:extLst>
    </dgm:pt>
    <dgm:pt modelId="{3DB4DD31-C2B0-4FDF-B443-4FDCC9D1B2DA}" type="pres">
      <dgm:prSet presAssocID="{B5842C84-BA7D-429F-9335-01824211D7C6}" presName="txNode" presStyleLbl="node1" presStyleIdx="1" presStyleCnt="4" custScaleX="160834" custScaleY="150190" custLinFactNeighborX="17992" custLinFactNeighborY="52259">
        <dgm:presLayoutVars>
          <dgm:bulletEnabled val="1"/>
        </dgm:presLayoutVars>
      </dgm:prSet>
      <dgm:spPr/>
    </dgm:pt>
    <dgm:pt modelId="{494C7E8F-36B5-4F4A-8710-4825FDC9E435}" type="pres">
      <dgm:prSet presAssocID="{3DC7E524-CC4B-4212-A56D-102D24A89B32}" presName="sibTrans" presStyleLbl="sibTrans2D1" presStyleIdx="1" presStyleCnt="3"/>
      <dgm:spPr/>
    </dgm:pt>
    <dgm:pt modelId="{0047CB2E-D2AC-446E-A243-FCBC213A65AC}" type="pres">
      <dgm:prSet presAssocID="{3DC7E524-CC4B-4212-A56D-102D24A89B32}" presName="connTx" presStyleLbl="sibTrans2D1" presStyleIdx="1" presStyleCnt="3"/>
      <dgm:spPr/>
    </dgm:pt>
    <dgm:pt modelId="{016E0A7E-1086-4D6C-9E46-734F9BC7853C}" type="pres">
      <dgm:prSet presAssocID="{D433B80A-5957-40FD-A50F-5BEF50ED8264}" presName="composite" presStyleCnt="0"/>
      <dgm:spPr/>
    </dgm:pt>
    <dgm:pt modelId="{67CC758A-2258-4490-A5EC-88C8382E2E46}" type="pres">
      <dgm:prSet presAssocID="{D433B80A-5957-40FD-A50F-5BEF50ED8264}" presName="imagSh" presStyleLbl="bgImgPlace1" presStyleIdx="2" presStyleCnt="4" custScaleX="193713" custScaleY="197036" custLinFactNeighborX="-224" custLinFactNeighborY="-25384"/>
      <dgm:spPr>
        <a:blipFill rotWithShape="1">
          <a:blip xmlns:r="http://schemas.openxmlformats.org/officeDocument/2006/relationships" r:embed="rId5">
            <a:duotone>
              <a:schemeClr val="accent4">
                <a:hueOff val="0"/>
                <a:satOff val="0"/>
                <a:lumOff val="0"/>
                <a:alphaOff val="0"/>
                <a:shade val="20000"/>
                <a:satMod val="200000"/>
              </a:schemeClr>
              <a:schemeClr val="accent4">
                <a:hueOff val="0"/>
                <a:satOff val="0"/>
                <a:lumOff val="0"/>
                <a:alphaOff val="0"/>
                <a:tint val="12000"/>
                <a:satMod val="190000"/>
              </a:schemeClr>
            </a:duotone>
          </a:blip>
          <a:srcRect/>
          <a:stretch>
            <a:fillRect l="-26000" r="-26000"/>
          </a:stretch>
        </a:blipFill>
      </dgm:spPr>
    </dgm:pt>
    <dgm:pt modelId="{30B55797-EEE5-4BB1-BE72-F151C43606A8}" type="pres">
      <dgm:prSet presAssocID="{D433B80A-5957-40FD-A50F-5BEF50ED8264}" presName="txNode" presStyleLbl="node1" presStyleIdx="2" presStyleCnt="4" custScaleX="160834" custScaleY="150190" custLinFactNeighborX="13202" custLinFactNeighborY="52951">
        <dgm:presLayoutVars>
          <dgm:bulletEnabled val="1"/>
        </dgm:presLayoutVars>
      </dgm:prSet>
      <dgm:spPr/>
    </dgm:pt>
    <dgm:pt modelId="{00AEEACA-0809-4A83-8307-F8FDE932162C}" type="pres">
      <dgm:prSet presAssocID="{CB656B32-7B80-4134-8307-D95791D035DF}" presName="sibTrans" presStyleLbl="sibTrans2D1" presStyleIdx="2" presStyleCnt="3"/>
      <dgm:spPr/>
    </dgm:pt>
    <dgm:pt modelId="{AA860F3C-082D-4173-83D0-5007D3B881C4}" type="pres">
      <dgm:prSet presAssocID="{CB656B32-7B80-4134-8307-D95791D035DF}" presName="connTx" presStyleLbl="sibTrans2D1" presStyleIdx="2" presStyleCnt="3"/>
      <dgm:spPr/>
    </dgm:pt>
    <dgm:pt modelId="{3EB31B3D-56ED-4C5C-AF29-DE26EB844789}" type="pres">
      <dgm:prSet presAssocID="{2A4EC2C2-EA27-465C-92E5-D4AA4248E0F1}" presName="composite" presStyleCnt="0"/>
      <dgm:spPr/>
    </dgm:pt>
    <dgm:pt modelId="{FE87E0DB-CCD9-4CB9-BEAC-F8D43F8E3E82}" type="pres">
      <dgm:prSet presAssocID="{2A4EC2C2-EA27-465C-92E5-D4AA4248E0F1}" presName="imagSh" presStyleLbl="bgImgPlace1" presStyleIdx="3" presStyleCnt="4" custScaleX="190621" custScaleY="199629" custLinFactNeighborX="27319" custLinFactNeighborY="-28596"/>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l="-2000" r="-2000"/>
          </a:stretch>
        </a:blipFill>
      </dgm:spPr>
      <dgm:extLst>
        <a:ext uri="{E40237B7-FDA0-4F09-8148-C483321AD2D9}">
          <dgm14:cNvPr xmlns:dgm14="http://schemas.microsoft.com/office/drawing/2010/diagram" id="0" name="" descr="Future with solid fill"/>
        </a:ext>
      </dgm:extLst>
    </dgm:pt>
    <dgm:pt modelId="{7860A392-096C-4EA5-9D22-5DF5D5C823E7}" type="pres">
      <dgm:prSet presAssocID="{2A4EC2C2-EA27-465C-92E5-D4AA4248E0F1}" presName="txNode" presStyleLbl="node1" presStyleIdx="3" presStyleCnt="4" custScaleX="156062" custScaleY="147028" custLinFactNeighborX="38363" custLinFactNeighborY="49411">
        <dgm:presLayoutVars>
          <dgm:bulletEnabled val="1"/>
        </dgm:presLayoutVars>
      </dgm:prSet>
      <dgm:spPr/>
    </dgm:pt>
  </dgm:ptLst>
  <dgm:cxnLst>
    <dgm:cxn modelId="{2D122321-4D52-47DC-8B31-F370C6495117}" type="presOf" srcId="{D433B80A-5957-40FD-A50F-5BEF50ED8264}" destId="{30B55797-EEE5-4BB1-BE72-F151C43606A8}" srcOrd="0" destOrd="0" presId="urn:microsoft.com/office/officeart/2005/8/layout/hProcess10"/>
    <dgm:cxn modelId="{AADD116D-9841-4CC5-8A14-EF69DF005651}" type="presOf" srcId="{3DC7E524-CC4B-4212-A56D-102D24A89B32}" destId="{494C7E8F-36B5-4F4A-8710-4825FDC9E435}" srcOrd="0" destOrd="0" presId="urn:microsoft.com/office/officeart/2005/8/layout/hProcess10"/>
    <dgm:cxn modelId="{1F456F55-C13D-4C01-AE19-1DF38D182EB3}" srcId="{2CF066D3-916C-4932-BB06-57D2DC762C68}" destId="{B5842C84-BA7D-429F-9335-01824211D7C6}" srcOrd="1" destOrd="0" parTransId="{CFE88177-B347-401E-B923-CBBB7D824310}" sibTransId="{3DC7E524-CC4B-4212-A56D-102D24A89B32}"/>
    <dgm:cxn modelId="{19F08C56-CBA9-4E42-B78C-F47886422F3A}" type="presOf" srcId="{98C0D59B-D6AE-4642-9C14-87D8B5271C0A}" destId="{156C26B4-2B99-44B8-98ED-77187115BAB3}" srcOrd="0" destOrd="0" presId="urn:microsoft.com/office/officeart/2005/8/layout/hProcess10"/>
    <dgm:cxn modelId="{0567728E-5E55-48C1-BCE5-3F4BC19DB1C7}" srcId="{2CF066D3-916C-4932-BB06-57D2DC762C68}" destId="{98C0D59B-D6AE-4642-9C14-87D8B5271C0A}" srcOrd="0" destOrd="0" parTransId="{05836743-761A-4CAB-923A-3000D984F465}" sibTransId="{D4A7849E-C130-404F-BD06-65BF6B89BF7B}"/>
    <dgm:cxn modelId="{58EDED8F-42AB-43EE-AA51-33EEF16B5A38}" srcId="{2CF066D3-916C-4932-BB06-57D2DC762C68}" destId="{D433B80A-5957-40FD-A50F-5BEF50ED8264}" srcOrd="2" destOrd="0" parTransId="{489BB643-EFAF-4A52-B682-AB15B17068C6}" sibTransId="{CB656B32-7B80-4134-8307-D95791D035DF}"/>
    <dgm:cxn modelId="{C920F58F-0341-4DC9-90A7-D00B707EF7B5}" type="presOf" srcId="{CB656B32-7B80-4134-8307-D95791D035DF}" destId="{00AEEACA-0809-4A83-8307-F8FDE932162C}" srcOrd="0" destOrd="0" presId="urn:microsoft.com/office/officeart/2005/8/layout/hProcess10"/>
    <dgm:cxn modelId="{89852094-D193-4483-9FB9-D83FE015448C}" srcId="{2CF066D3-916C-4932-BB06-57D2DC762C68}" destId="{2A4EC2C2-EA27-465C-92E5-D4AA4248E0F1}" srcOrd="3" destOrd="0" parTransId="{224AAE4B-8A2B-4AF4-8A6B-89058C69BB34}" sibTransId="{C77A2E29-C65D-4D2F-8033-B6DA936D8E93}"/>
    <dgm:cxn modelId="{DFB4849F-A866-4E7D-AF1C-BFB4175AD967}" type="presOf" srcId="{D4A7849E-C130-404F-BD06-65BF6B89BF7B}" destId="{6D4D872D-3D08-448C-BCB9-73D19FD66E3D}" srcOrd="1" destOrd="0" presId="urn:microsoft.com/office/officeart/2005/8/layout/hProcess10"/>
    <dgm:cxn modelId="{A24DC0AE-DE82-4CEF-852F-3694F7D4338A}" type="presOf" srcId="{D4A7849E-C130-404F-BD06-65BF6B89BF7B}" destId="{2306E8A6-07FC-4CE2-837C-D6DE593063AB}" srcOrd="0" destOrd="0" presId="urn:microsoft.com/office/officeart/2005/8/layout/hProcess10"/>
    <dgm:cxn modelId="{E26656B3-019F-4EBF-A105-56A7489EB575}" type="presOf" srcId="{2A4EC2C2-EA27-465C-92E5-D4AA4248E0F1}" destId="{7860A392-096C-4EA5-9D22-5DF5D5C823E7}" srcOrd="0" destOrd="0" presId="urn:microsoft.com/office/officeart/2005/8/layout/hProcess10"/>
    <dgm:cxn modelId="{CDB654C8-9278-4F61-B04F-2A0BF6568533}" type="presOf" srcId="{CB656B32-7B80-4134-8307-D95791D035DF}" destId="{AA860F3C-082D-4173-83D0-5007D3B881C4}" srcOrd="1" destOrd="0" presId="urn:microsoft.com/office/officeart/2005/8/layout/hProcess10"/>
    <dgm:cxn modelId="{573E82CB-C7CE-494D-8060-EBBDEA108E04}" type="presOf" srcId="{2CF066D3-916C-4932-BB06-57D2DC762C68}" destId="{62E1ABC3-9BDC-4FD4-97AC-5CDFFD492D74}" srcOrd="0" destOrd="0" presId="urn:microsoft.com/office/officeart/2005/8/layout/hProcess10"/>
    <dgm:cxn modelId="{27219FDF-AD71-4B57-9061-EB561076D2EE}" type="presOf" srcId="{3DC7E524-CC4B-4212-A56D-102D24A89B32}" destId="{0047CB2E-D2AC-446E-A243-FCBC213A65AC}" srcOrd="1" destOrd="0" presId="urn:microsoft.com/office/officeart/2005/8/layout/hProcess10"/>
    <dgm:cxn modelId="{6B336BFD-1802-4145-9840-B61CA787A6A9}" type="presOf" srcId="{B5842C84-BA7D-429F-9335-01824211D7C6}" destId="{3DB4DD31-C2B0-4FDF-B443-4FDCC9D1B2DA}" srcOrd="0" destOrd="0" presId="urn:microsoft.com/office/officeart/2005/8/layout/hProcess10"/>
    <dgm:cxn modelId="{B2FDB9C1-BA30-4541-A962-DABFACD9962F}" type="presParOf" srcId="{62E1ABC3-9BDC-4FD4-97AC-5CDFFD492D74}" destId="{5CC3F12D-4F39-4E93-A533-7DD12FF405AF}" srcOrd="0" destOrd="0" presId="urn:microsoft.com/office/officeart/2005/8/layout/hProcess10"/>
    <dgm:cxn modelId="{1EFA38C1-F14F-49E7-988C-7C276D77FBD7}" type="presParOf" srcId="{5CC3F12D-4F39-4E93-A533-7DD12FF405AF}" destId="{E45A491A-830F-4DCA-B11A-AFC1D815F9CB}" srcOrd="0" destOrd="0" presId="urn:microsoft.com/office/officeart/2005/8/layout/hProcess10"/>
    <dgm:cxn modelId="{71893B0B-7287-44E1-8EB9-A42BDE46A85E}" type="presParOf" srcId="{5CC3F12D-4F39-4E93-A533-7DD12FF405AF}" destId="{156C26B4-2B99-44B8-98ED-77187115BAB3}" srcOrd="1" destOrd="0" presId="urn:microsoft.com/office/officeart/2005/8/layout/hProcess10"/>
    <dgm:cxn modelId="{96D52C70-4C96-453D-979E-689842E12C8E}" type="presParOf" srcId="{62E1ABC3-9BDC-4FD4-97AC-5CDFFD492D74}" destId="{2306E8A6-07FC-4CE2-837C-D6DE593063AB}" srcOrd="1" destOrd="0" presId="urn:microsoft.com/office/officeart/2005/8/layout/hProcess10"/>
    <dgm:cxn modelId="{406E844E-B15C-435C-8C96-25A145B78A26}" type="presParOf" srcId="{2306E8A6-07FC-4CE2-837C-D6DE593063AB}" destId="{6D4D872D-3D08-448C-BCB9-73D19FD66E3D}" srcOrd="0" destOrd="0" presId="urn:microsoft.com/office/officeart/2005/8/layout/hProcess10"/>
    <dgm:cxn modelId="{A8F2F275-1EF3-4FE0-A98F-6D67761083E7}" type="presParOf" srcId="{62E1ABC3-9BDC-4FD4-97AC-5CDFFD492D74}" destId="{493C697D-E09B-4F2B-A8AC-83BBE15EB014}" srcOrd="2" destOrd="0" presId="urn:microsoft.com/office/officeart/2005/8/layout/hProcess10"/>
    <dgm:cxn modelId="{7F829B4E-2C61-4134-968C-89709ABF81B9}" type="presParOf" srcId="{493C697D-E09B-4F2B-A8AC-83BBE15EB014}" destId="{10B42F69-B893-44B3-846E-CCF11C41C640}" srcOrd="0" destOrd="0" presId="urn:microsoft.com/office/officeart/2005/8/layout/hProcess10"/>
    <dgm:cxn modelId="{DD8773DA-1D7F-45AD-85EE-4C893AED677C}" type="presParOf" srcId="{493C697D-E09B-4F2B-A8AC-83BBE15EB014}" destId="{3DB4DD31-C2B0-4FDF-B443-4FDCC9D1B2DA}" srcOrd="1" destOrd="0" presId="urn:microsoft.com/office/officeart/2005/8/layout/hProcess10"/>
    <dgm:cxn modelId="{BDAF9A84-8E9A-42EF-B3DF-8B454680CDD2}" type="presParOf" srcId="{62E1ABC3-9BDC-4FD4-97AC-5CDFFD492D74}" destId="{494C7E8F-36B5-4F4A-8710-4825FDC9E435}" srcOrd="3" destOrd="0" presId="urn:microsoft.com/office/officeart/2005/8/layout/hProcess10"/>
    <dgm:cxn modelId="{B5F9B712-C362-4183-87BE-BEA38E7E39FA}" type="presParOf" srcId="{494C7E8F-36B5-4F4A-8710-4825FDC9E435}" destId="{0047CB2E-D2AC-446E-A243-FCBC213A65AC}" srcOrd="0" destOrd="0" presId="urn:microsoft.com/office/officeart/2005/8/layout/hProcess10"/>
    <dgm:cxn modelId="{0FD62216-85EA-43B2-91D1-A8BC704C56A2}" type="presParOf" srcId="{62E1ABC3-9BDC-4FD4-97AC-5CDFFD492D74}" destId="{016E0A7E-1086-4D6C-9E46-734F9BC7853C}" srcOrd="4" destOrd="0" presId="urn:microsoft.com/office/officeart/2005/8/layout/hProcess10"/>
    <dgm:cxn modelId="{152C6594-EAB7-414D-AFA2-DAC366205EAD}" type="presParOf" srcId="{016E0A7E-1086-4D6C-9E46-734F9BC7853C}" destId="{67CC758A-2258-4490-A5EC-88C8382E2E46}" srcOrd="0" destOrd="0" presId="urn:microsoft.com/office/officeart/2005/8/layout/hProcess10"/>
    <dgm:cxn modelId="{09393E92-0E4F-4E86-B418-09F379E60CD5}" type="presParOf" srcId="{016E0A7E-1086-4D6C-9E46-734F9BC7853C}" destId="{30B55797-EEE5-4BB1-BE72-F151C43606A8}" srcOrd="1" destOrd="0" presId="urn:microsoft.com/office/officeart/2005/8/layout/hProcess10"/>
    <dgm:cxn modelId="{69977B8B-22CB-4899-832C-9F87844BDCB7}" type="presParOf" srcId="{62E1ABC3-9BDC-4FD4-97AC-5CDFFD492D74}" destId="{00AEEACA-0809-4A83-8307-F8FDE932162C}" srcOrd="5" destOrd="0" presId="urn:microsoft.com/office/officeart/2005/8/layout/hProcess10"/>
    <dgm:cxn modelId="{34F75AA7-0B38-4364-A794-FB3CFF888677}" type="presParOf" srcId="{00AEEACA-0809-4A83-8307-F8FDE932162C}" destId="{AA860F3C-082D-4173-83D0-5007D3B881C4}" srcOrd="0" destOrd="0" presId="urn:microsoft.com/office/officeart/2005/8/layout/hProcess10"/>
    <dgm:cxn modelId="{EB3E7600-57D0-48B1-9551-1539F196FC65}" type="presParOf" srcId="{62E1ABC3-9BDC-4FD4-97AC-5CDFFD492D74}" destId="{3EB31B3D-56ED-4C5C-AF29-DE26EB844789}" srcOrd="6" destOrd="0" presId="urn:microsoft.com/office/officeart/2005/8/layout/hProcess10"/>
    <dgm:cxn modelId="{13221DC0-F702-4BDA-AFE8-AD261E1B7BB5}" type="presParOf" srcId="{3EB31B3D-56ED-4C5C-AF29-DE26EB844789}" destId="{FE87E0DB-CCD9-4CB9-BEAC-F8D43F8E3E82}" srcOrd="0" destOrd="0" presId="urn:microsoft.com/office/officeart/2005/8/layout/hProcess10"/>
    <dgm:cxn modelId="{784D69CC-AC67-44D8-9BC5-6E1D4FA55B54}" type="presParOf" srcId="{3EB31B3D-56ED-4C5C-AF29-DE26EB844789}" destId="{7860A392-096C-4EA5-9D22-5DF5D5C823E7}"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A491A-830F-4DCA-B11A-AFC1D815F9CB}">
      <dsp:nvSpPr>
        <dsp:cNvPr id="0" name=""/>
        <dsp:cNvSpPr/>
      </dsp:nvSpPr>
      <dsp:spPr>
        <a:xfrm>
          <a:off x="4" y="252576"/>
          <a:ext cx="1921475" cy="1895487"/>
        </a:xfrm>
        <a:prstGeom prst="roundRect">
          <a:avLst>
            <a:gd name="adj" fmla="val 10000"/>
          </a:avLst>
        </a:prstGeom>
        <a:blipFill rotWithShape="1">
          <a:blip xmlns:r="http://schemas.openxmlformats.org/officeDocument/2006/relationships" r:embed="rId1">
            <a:duotone>
              <a:schemeClr val="accent4">
                <a:hueOff val="0"/>
                <a:satOff val="0"/>
                <a:lumOff val="0"/>
                <a:alphaOff val="0"/>
                <a:shade val="20000"/>
                <a:satMod val="200000"/>
              </a:schemeClr>
              <a:schemeClr val="accent4">
                <a:hueOff val="0"/>
                <a:satOff val="0"/>
                <a:lumOff val="0"/>
                <a:alphaOff val="0"/>
                <a:tint val="12000"/>
                <a:satMod val="190000"/>
              </a:schemeClr>
            </a:duotone>
            <a:extLst>
              <a:ext uri="{BEBA8EAE-BF5A-486C-A8C5-ECC9F3942E4B}">
                <a14:imgProps xmlns:a14="http://schemas.microsoft.com/office/drawing/2010/main">
                  <a14:imgLayer r:embed="rId2">
                    <a14:imgEffect>
                      <a14:saturation sat="0"/>
                    </a14:imgEffect>
                  </a14:imgLayer>
                </a14:imgProps>
              </a:ext>
            </a:extLst>
          </a:blip>
          <a:srcRect/>
          <a:stretch>
            <a:fillRect l="-29000" r="-29000"/>
          </a:stretch>
        </a:blip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156C26B4-2B99-44B8-98ED-77187115BAB3}">
      <dsp:nvSpPr>
        <dsp:cNvPr id="0" name=""/>
        <dsp:cNvSpPr/>
      </dsp:nvSpPr>
      <dsp:spPr>
        <a:xfrm>
          <a:off x="538929" y="1864350"/>
          <a:ext cx="1595342" cy="148976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Frostbite and cold injury risk in below freezing ambient temperatures is accelerated by wind.</a:t>
          </a:r>
          <a:endParaRPr lang="en-US" sz="1400" kern="1200" dirty="0">
            <a:latin typeface="Arial" panose="020B0604020202020204" pitchFamily="34" charset="0"/>
            <a:ea typeface="Calibri" panose="020F0502020204030204" pitchFamily="34" charset="0"/>
            <a:cs typeface="Arial" panose="020B0604020202020204" pitchFamily="34" charset="0"/>
          </a:endParaRPr>
        </a:p>
      </dsp:txBody>
      <dsp:txXfrm>
        <a:off x="582563" y="1907984"/>
        <a:ext cx="1508074" cy="1402494"/>
      </dsp:txXfrm>
    </dsp:sp>
    <dsp:sp modelId="{2306E8A6-07FC-4CE2-837C-D6DE593063AB}">
      <dsp:nvSpPr>
        <dsp:cNvPr id="0" name=""/>
        <dsp:cNvSpPr/>
      </dsp:nvSpPr>
      <dsp:spPr>
        <a:xfrm rot="21971">
          <a:off x="2056027" y="1088578"/>
          <a:ext cx="134551" cy="238344"/>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2056027" y="1136118"/>
        <a:ext cx="94186" cy="143006"/>
      </dsp:txXfrm>
    </dsp:sp>
    <dsp:sp modelId="{10B42F69-B893-44B3-846E-CCF11C41C640}">
      <dsp:nvSpPr>
        <dsp:cNvPr id="0" name=""/>
        <dsp:cNvSpPr/>
      </dsp:nvSpPr>
      <dsp:spPr>
        <a:xfrm>
          <a:off x="2305905" y="237839"/>
          <a:ext cx="1921475" cy="195443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3DB4DD31-C2B0-4FDF-B443-4FDCC9D1B2DA}">
      <dsp:nvSpPr>
        <dsp:cNvPr id="0" name=""/>
        <dsp:cNvSpPr/>
      </dsp:nvSpPr>
      <dsp:spPr>
        <a:xfrm>
          <a:off x="2811651" y="1872223"/>
          <a:ext cx="1595342" cy="148976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ea typeface="Calibri" panose="020F0502020204030204" pitchFamily="34" charset="0"/>
              <a:cs typeface="Arial" panose="020B0604020202020204" pitchFamily="34" charset="0"/>
            </a:rPr>
            <a:t>Find areas of body most susceptible to frostbite. </a:t>
          </a:r>
        </a:p>
      </dsp:txBody>
      <dsp:txXfrm>
        <a:off x="2855285" y="1915857"/>
        <a:ext cx="1508074" cy="1402494"/>
      </dsp:txXfrm>
    </dsp:sp>
    <dsp:sp modelId="{494C7E8F-36B5-4F4A-8710-4825FDC9E435}">
      <dsp:nvSpPr>
        <dsp:cNvPr id="0" name=""/>
        <dsp:cNvSpPr/>
      </dsp:nvSpPr>
      <dsp:spPr>
        <a:xfrm rot="54758">
          <a:off x="4362102" y="1114409"/>
          <a:ext cx="134746" cy="238344"/>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4362105" y="1161756"/>
        <a:ext cx="94322" cy="143006"/>
      </dsp:txXfrm>
    </dsp:sp>
    <dsp:sp modelId="{67CC758A-2258-4490-A5EC-88C8382E2E46}">
      <dsp:nvSpPr>
        <dsp:cNvPr id="0" name=""/>
        <dsp:cNvSpPr/>
      </dsp:nvSpPr>
      <dsp:spPr>
        <a:xfrm>
          <a:off x="4612323" y="274579"/>
          <a:ext cx="1921475" cy="1954436"/>
        </a:xfrm>
        <a:prstGeom prst="roundRect">
          <a:avLst>
            <a:gd name="adj" fmla="val 10000"/>
          </a:avLst>
        </a:prstGeom>
        <a:blipFill rotWithShape="1">
          <a:blip xmlns:r="http://schemas.openxmlformats.org/officeDocument/2006/relationships" r:embed="rId5">
            <a:duotone>
              <a:schemeClr val="accent4">
                <a:hueOff val="0"/>
                <a:satOff val="0"/>
                <a:lumOff val="0"/>
                <a:alphaOff val="0"/>
                <a:shade val="20000"/>
                <a:satMod val="200000"/>
              </a:schemeClr>
              <a:schemeClr val="accent4">
                <a:hueOff val="0"/>
                <a:satOff val="0"/>
                <a:lumOff val="0"/>
                <a:alphaOff val="0"/>
                <a:tint val="12000"/>
                <a:satMod val="190000"/>
              </a:schemeClr>
            </a:duotone>
          </a:blip>
          <a:srcRect/>
          <a:stretch>
            <a:fillRect l="-26000" r="-26000"/>
          </a:stretch>
        </a:blip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30B55797-EEE5-4BB1-BE72-F151C43606A8}">
      <dsp:nvSpPr>
        <dsp:cNvPr id="0" name=""/>
        <dsp:cNvSpPr/>
      </dsp:nvSpPr>
      <dsp:spPr>
        <a:xfrm>
          <a:off x="5070039" y="1879087"/>
          <a:ext cx="1595342" cy="148976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ea typeface="Calibri" panose="020F0502020204030204" pitchFamily="34" charset="0"/>
              <a:cs typeface="Arial" panose="020B0604020202020204" pitchFamily="34" charset="0"/>
            </a:rPr>
            <a:t>Methods to reduce frostbite risk.</a:t>
          </a:r>
        </a:p>
      </dsp:txBody>
      <dsp:txXfrm>
        <a:off x="5113673" y="1922721"/>
        <a:ext cx="1508074" cy="1402494"/>
      </dsp:txXfrm>
    </dsp:sp>
    <dsp:sp modelId="{00AEEACA-0809-4A83-8307-F8FDE932162C}">
      <dsp:nvSpPr>
        <dsp:cNvPr id="0" name=""/>
        <dsp:cNvSpPr/>
      </dsp:nvSpPr>
      <dsp:spPr>
        <a:xfrm rot="21573659">
          <a:off x="6670083" y="1123698"/>
          <a:ext cx="136290" cy="238344"/>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6670084" y="1171524"/>
        <a:ext cx="95403" cy="143006"/>
      </dsp:txXfrm>
    </dsp:sp>
    <dsp:sp modelId="{FE87E0DB-CCD9-4CB9-BEAC-F8D43F8E3E82}">
      <dsp:nvSpPr>
        <dsp:cNvPr id="0" name=""/>
        <dsp:cNvSpPr/>
      </dsp:nvSpPr>
      <dsp:spPr>
        <a:xfrm>
          <a:off x="6923188" y="244130"/>
          <a:ext cx="1890805" cy="1980157"/>
        </a:xfrm>
        <a:prstGeom prst="roundRect">
          <a:avLst>
            <a:gd name="adj" fmla="val 10000"/>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l="-2000" r="-2000"/>
          </a:stretch>
        </a:blip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7860A392-096C-4EA5-9D22-5DF5D5C823E7}">
      <dsp:nvSpPr>
        <dsp:cNvPr id="0" name=""/>
        <dsp:cNvSpPr/>
      </dsp:nvSpPr>
      <dsp:spPr>
        <a:xfrm>
          <a:off x="7265985" y="1873927"/>
          <a:ext cx="1548008" cy="1458398"/>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ea typeface="Calibri" panose="020F0502020204030204" pitchFamily="34" charset="0"/>
              <a:cs typeface="Arial" panose="020B0604020202020204" pitchFamily="34" charset="0"/>
            </a:rPr>
            <a:t>Predict frostbite risk and exposure time with specific conditions.</a:t>
          </a:r>
        </a:p>
      </dsp:txBody>
      <dsp:txXfrm>
        <a:off x="7308700" y="1916642"/>
        <a:ext cx="1462578" cy="137296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F143D2-B6FF-3C4A-B109-18C45843BD1D}" type="datetimeFigureOut">
              <a:rPr lang="en-US" smtClean="0"/>
              <a:t>10/2/2024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5B8868-EF51-CA4B-9BD5-B99DD1FB840F}" type="slidenum">
              <a:rPr lang="en-US" smtClean="0"/>
              <a:t>‹#›</a:t>
            </a:fld>
            <a:endParaRPr lang="en-US"/>
          </a:p>
        </p:txBody>
      </p:sp>
    </p:spTree>
    <p:extLst>
      <p:ext uri="{BB962C8B-B14F-4D97-AF65-F5344CB8AC3E}">
        <p14:creationId xmlns:p14="http://schemas.microsoft.com/office/powerpoint/2010/main" val="5011589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EF71C2-2358-394D-B9C0-422540A7EDCD}" type="datetimeFigureOut">
              <a:rPr lang="en-US" smtClean="0"/>
              <a:t>10/1/2024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C1C953-2046-5A49-A76D-8EB5E9244F5E}" type="slidenum">
              <a:rPr lang="en-US" smtClean="0"/>
              <a:t>‹#›</a:t>
            </a:fld>
            <a:endParaRPr lang="en-US"/>
          </a:p>
        </p:txBody>
      </p:sp>
    </p:spTree>
    <p:extLst>
      <p:ext uri="{BB962C8B-B14F-4D97-AF65-F5344CB8AC3E}">
        <p14:creationId xmlns:p14="http://schemas.microsoft.com/office/powerpoint/2010/main" val="96681831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a:t>
            </a:fld>
            <a:endParaRPr lang="en-US"/>
          </a:p>
        </p:txBody>
      </p:sp>
    </p:spTree>
    <p:extLst>
      <p:ext uri="{BB962C8B-B14F-4D97-AF65-F5344CB8AC3E}">
        <p14:creationId xmlns:p14="http://schemas.microsoft.com/office/powerpoint/2010/main" val="2474133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10</a:t>
            </a:fld>
            <a:endParaRPr lang="en-US"/>
          </a:p>
        </p:txBody>
      </p:sp>
    </p:spTree>
    <p:extLst>
      <p:ext uri="{BB962C8B-B14F-4D97-AF65-F5344CB8AC3E}">
        <p14:creationId xmlns:p14="http://schemas.microsoft.com/office/powerpoint/2010/main" val="2557095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 we went over the summary of model equations and the relationships to find the spatial temperature distribution. Now for the actual implementation. </a:t>
            </a:r>
          </a:p>
          <a:p>
            <a:endParaRPr lang="en-US" dirty="0"/>
          </a:p>
          <a:p>
            <a:r>
              <a:rPr lang="en-US" dirty="0"/>
              <a:t>The model has been previously validated in thermoneutral and transient hot and cold, but not before in these extreme conditions.</a:t>
            </a:r>
          </a:p>
          <a:p>
            <a:endParaRPr lang="en-US" dirty="0"/>
          </a:p>
          <a:p>
            <a:r>
              <a:rPr lang="en-US" dirty="0"/>
              <a:t>Brief validation simulations run were to compare to current datasets which only used male subjects, so we used the male model to do a brief model validation, as we still need to conduct the human study to confirm any of the WCTI results. The two studies ‘validated’ were from a group (</a:t>
            </a:r>
            <a:r>
              <a:rPr lang="en-US" dirty="0" err="1"/>
              <a:t>Gavhed</a:t>
            </a:r>
            <a:r>
              <a:rPr lang="en-US" dirty="0"/>
              <a:t> et al) where they had a steady state study preconditioned in -5C for 60 mins and then exposed to -10C with wind of 5m/s for 30 mins.</a:t>
            </a:r>
          </a:p>
          <a:p>
            <a:endParaRPr lang="en-US" dirty="0"/>
          </a:p>
          <a:p>
            <a:r>
              <a:rPr lang="en-US" dirty="0"/>
              <a:t>The next study by the same researchers viewed two different metabolic rates following a preconditioning period.</a:t>
            </a:r>
          </a:p>
          <a:p>
            <a:endParaRPr lang="en-US" dirty="0"/>
          </a:p>
          <a:p>
            <a:pPr marL="171450" indent="-171450">
              <a:buFontTx/>
              <a:buChar char="-"/>
            </a:pPr>
            <a:r>
              <a:rPr lang="en-US" dirty="0"/>
              <a:t>Because these two studies involved certain parameters changing within the same simulation, such as the clothing resistance as clothing is being taken off or on and the ambient conditions, in COMSOL piecewise functions were used to control these components. </a:t>
            </a:r>
          </a:p>
          <a:p>
            <a:endParaRPr lang="en-US" dirty="0"/>
          </a:p>
          <a:p>
            <a:endParaRPr lang="en-US" dirty="0"/>
          </a:p>
          <a:p>
            <a:r>
              <a:rPr lang="en-US" dirty="0"/>
              <a:t>For this work, following a stationary study (Study 1) with thermoneutral conditions, a time-dependent study was run for 2.5 hours with sample rate of 2 mins of the probes at the nose, finger and cheek. The temperature and wind range were similar to that of the current wind chill chart, 35F to -45F and 5m/s to 20m/s. We determined -4.8C as the temperature to frostbite based on previous work, which this is the minimum value – also used in the WCTI. The exercise heat productions used were 0W – 107W basal metabolic rate, 250W, and 400W. The total metabolic rates would fluctuate in the simulation based on shivering and blood flow as we saw in the earlier equations. </a:t>
            </a:r>
          </a:p>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11</a:t>
            </a:fld>
            <a:endParaRPr lang="en-US"/>
          </a:p>
        </p:txBody>
      </p:sp>
    </p:spTree>
    <p:extLst>
      <p:ext uri="{BB962C8B-B14F-4D97-AF65-F5344CB8AC3E}">
        <p14:creationId xmlns:p14="http://schemas.microsoft.com/office/powerpoint/2010/main" val="2612083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Damping effects of BDF?</a:t>
                </a:r>
              </a:p>
              <a:p>
                <a:endParaRPr lang="en-US" dirty="0"/>
              </a:p>
              <a:p>
                <a:r>
                  <a:rPr lang="en-US" sz="1200" dirty="0">
                    <a:latin typeface="+mn-lt"/>
                  </a:rPr>
                  <a:t>FETM shows good agreement after the preconditioning phase (0-60 min)</a:t>
                </a:r>
              </a:p>
              <a:p>
                <a:r>
                  <a:rPr lang="en-US" sz="1200" dirty="0">
                    <a:latin typeface="+mn-lt"/>
                  </a:rPr>
                  <a:t>Subject average initial temperatures were much greater than the male FETM.</a:t>
                </a:r>
              </a:p>
              <a:p>
                <a:r>
                  <a:rPr lang="en-US" sz="1200" dirty="0">
                    <a:latin typeface="+mn-lt"/>
                  </a:rPr>
                  <a:t>In study #2, average skin temperatures in experimental phase (60-120min) were marginally different with final values of 26.4</a:t>
                </a:r>
                <a14:m>
                  <m:oMath xmlns:m="http://schemas.openxmlformats.org/officeDocument/2006/math">
                    <m:r>
                      <a:rPr lang="en-US" sz="1200" i="1" smtClean="0">
                        <a:latin typeface="Cambria Math" panose="02040503050406030204" pitchFamily="18" charset="0"/>
                        <a:ea typeface="Cambria Math" panose="02040503050406030204" pitchFamily="18" charset="0"/>
                      </a:rPr>
                      <m:t>℃</m:t>
                    </m:r>
                  </m:oMath>
                </a14:m>
                <a:r>
                  <a:rPr lang="en-US" sz="1200" dirty="0">
                    <a:latin typeface="+mn-lt"/>
                  </a:rPr>
                  <a:t> for LE in the FETM and 26.1</a:t>
                </a:r>
                <a14:m>
                  <m:oMath xmlns:m="http://schemas.openxmlformats.org/officeDocument/2006/math">
                    <m:r>
                      <a:rPr lang="en-US" sz="1200" i="1" smtClean="0">
                        <a:latin typeface="Cambria Math" panose="02040503050406030204" pitchFamily="18" charset="0"/>
                        <a:ea typeface="Cambria Math" panose="02040503050406030204" pitchFamily="18" charset="0"/>
                      </a:rPr>
                      <m:t>℃</m:t>
                    </m:r>
                  </m:oMath>
                </a14:m>
                <a:r>
                  <a:rPr lang="en-US" sz="1200" dirty="0">
                    <a:latin typeface="+mn-lt"/>
                  </a:rPr>
                  <a:t> for the observed data.</a:t>
                </a:r>
              </a:p>
              <a:p>
                <a:r>
                  <a:rPr lang="en-US" sz="1200" dirty="0">
                    <a:latin typeface="+mn-lt"/>
                  </a:rPr>
                  <a:t>FETM HE simulation overpredicts temperature in experimental portion of HE</a:t>
                </a:r>
              </a:p>
              <a:p>
                <a:endParaRPr lang="en-US" dirty="0"/>
              </a:p>
            </p:txBody>
          </p:sp>
        </mc:Choice>
        <mc:Fallback xmlns="">
          <p:sp>
            <p:nvSpPr>
              <p:cNvPr id="3" name="Notes Placeholder 2"/>
              <p:cNvSpPr>
                <a:spLocks noGrp="1"/>
              </p:cNvSpPr>
              <p:nvPr>
                <p:ph type="body" idx="1"/>
              </p:nvPr>
            </p:nvSpPr>
            <p:spPr/>
            <p:txBody>
              <a:bodyPr/>
              <a:lstStyle/>
              <a:p>
                <a:r>
                  <a:rPr lang="en-US" dirty="0"/>
                  <a:t>Damping effects of BDF?</a:t>
                </a:r>
              </a:p>
              <a:p>
                <a:endParaRPr lang="en-US" dirty="0"/>
              </a:p>
              <a:p>
                <a:r>
                  <a:rPr lang="en-US" sz="1200" dirty="0">
                    <a:latin typeface="+mn-lt"/>
                  </a:rPr>
                  <a:t>FETM shows good agreement after the preconditioning phase (0-60 min)</a:t>
                </a:r>
              </a:p>
              <a:p>
                <a:r>
                  <a:rPr lang="en-US" sz="1200" dirty="0">
                    <a:latin typeface="+mn-lt"/>
                  </a:rPr>
                  <a:t>Subject average initial temperatures were much greater than the male FETM.</a:t>
                </a:r>
              </a:p>
              <a:p>
                <a:r>
                  <a:rPr lang="en-US" sz="1200" dirty="0">
                    <a:latin typeface="+mn-lt"/>
                  </a:rPr>
                  <a:t>In study #2, average skin temperatures in experimental phase (60-120min) were marginally different with final values of 26.4</a:t>
                </a:r>
                <a:r>
                  <a:rPr lang="en-US" sz="1200" i="0">
                    <a:latin typeface="Cambria Math" panose="02040503050406030204" pitchFamily="18" charset="0"/>
                    <a:ea typeface="Cambria Math" panose="02040503050406030204" pitchFamily="18" charset="0"/>
                  </a:rPr>
                  <a:t>℃</a:t>
                </a:r>
                <a:r>
                  <a:rPr lang="en-US" sz="1200" dirty="0">
                    <a:latin typeface="+mn-lt"/>
                  </a:rPr>
                  <a:t> for LE in the FETM and 26.1</a:t>
                </a:r>
                <a:r>
                  <a:rPr lang="en-US" sz="1200" i="0">
                    <a:latin typeface="Cambria Math" panose="02040503050406030204" pitchFamily="18" charset="0"/>
                    <a:ea typeface="Cambria Math" panose="02040503050406030204" pitchFamily="18" charset="0"/>
                  </a:rPr>
                  <a:t>℃</a:t>
                </a:r>
                <a:r>
                  <a:rPr lang="en-US" sz="1200" dirty="0">
                    <a:latin typeface="+mn-lt"/>
                  </a:rPr>
                  <a:t> for the observed data.</a:t>
                </a:r>
              </a:p>
              <a:p>
                <a:r>
                  <a:rPr lang="en-US" sz="1200" dirty="0">
                    <a:latin typeface="+mn-lt"/>
                  </a:rPr>
                  <a:t>FETM HE simulation overpredicts temperature in experimental portion.</a:t>
                </a:r>
              </a:p>
              <a:p>
                <a:endParaRPr lang="en-US" dirty="0"/>
              </a:p>
            </p:txBody>
          </p:sp>
        </mc:Fallback>
      </mc:AlternateContent>
      <p:sp>
        <p:nvSpPr>
          <p:cNvPr id="4" name="Slide Number Placeholder 3"/>
          <p:cNvSpPr>
            <a:spLocks noGrp="1"/>
          </p:cNvSpPr>
          <p:nvPr>
            <p:ph type="sldNum" sz="quarter" idx="5"/>
          </p:nvPr>
        </p:nvSpPr>
        <p:spPr/>
        <p:txBody>
          <a:bodyPr/>
          <a:lstStyle/>
          <a:p>
            <a:fld id="{54C1C953-2046-5A49-A76D-8EB5E9244F5E}" type="slidenum">
              <a:rPr lang="en-US" smtClean="0"/>
              <a:t>12</a:t>
            </a:fld>
            <a:endParaRPr lang="en-US"/>
          </a:p>
        </p:txBody>
      </p:sp>
    </p:spTree>
    <p:extLst>
      <p:ext uri="{BB962C8B-B14F-4D97-AF65-F5344CB8AC3E}">
        <p14:creationId xmlns:p14="http://schemas.microsoft.com/office/powerpoint/2010/main" val="4224808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The WCTI simulations results overall show that the nose and the finger are the more susceptible sites for cold injury and frostbite compared to the cheek. This is likely because of the larger mass to surface area proportion and more blood flow in the cheek. </a:t>
            </a:r>
          </a:p>
          <a:p>
            <a:pPr marL="171450" indent="-171450">
              <a:buFontTx/>
              <a:buChar char="-"/>
            </a:pPr>
            <a:endParaRPr lang="en-US" dirty="0"/>
          </a:p>
          <a:p>
            <a:pPr marL="171450" indent="-171450">
              <a:buFontTx/>
              <a:buChar char="-"/>
            </a:pPr>
            <a:r>
              <a:rPr lang="en-US" dirty="0"/>
              <a:t>Between the male and female models the results are very similar with only subtle differences, which was expected because the only distinction is the geometries and BF between the two. The body surface area and BF% impact would alter the shiver heat production results as it is inversely related to the root of BF% and proportional to the surface area.</a:t>
            </a:r>
          </a:p>
          <a:p>
            <a:pPr marL="171450" indent="-171450">
              <a:buFontTx/>
              <a:buChar char="-"/>
            </a:pPr>
            <a:endParaRPr lang="en-US" dirty="0"/>
          </a:p>
          <a:p>
            <a:pPr marL="171450" indent="-171450">
              <a:buFontTx/>
              <a:buChar char="-"/>
            </a:pPr>
            <a:r>
              <a:rPr lang="en-US" dirty="0"/>
              <a:t>With increasing metabolic heat production the time to frostbite increases, reducing the risk in warmer wind chill temperatures, although as wind chill temperature reduces, the impact of exercise becomes insignificant.</a:t>
            </a:r>
          </a:p>
        </p:txBody>
      </p:sp>
      <p:sp>
        <p:nvSpPr>
          <p:cNvPr id="4" name="Slide Number Placeholder 3"/>
          <p:cNvSpPr>
            <a:spLocks noGrp="1"/>
          </p:cNvSpPr>
          <p:nvPr>
            <p:ph type="sldNum" sz="quarter" idx="5"/>
          </p:nvPr>
        </p:nvSpPr>
        <p:spPr/>
        <p:txBody>
          <a:bodyPr/>
          <a:lstStyle/>
          <a:p>
            <a:fld id="{54C1C953-2046-5A49-A76D-8EB5E9244F5E}" type="slidenum">
              <a:rPr lang="en-US" smtClean="0"/>
              <a:t>13</a:t>
            </a:fld>
            <a:endParaRPr lang="en-US"/>
          </a:p>
        </p:txBody>
      </p:sp>
    </p:spTree>
    <p:extLst>
      <p:ext uri="{BB962C8B-B14F-4D97-AF65-F5344CB8AC3E}">
        <p14:creationId xmlns:p14="http://schemas.microsoft.com/office/powerpoint/2010/main" val="2932539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 Male vs. Female results</a:t>
            </a:r>
          </a:p>
          <a:p>
            <a:r>
              <a:rPr lang="en-US" dirty="0"/>
              <a:t>- cheek: similar towards higher WCTIs (lower temp and high wind), female takes longer in lower </a:t>
            </a:r>
            <a:r>
              <a:rPr lang="en-US" dirty="0" err="1"/>
              <a:t>wctis</a:t>
            </a:r>
            <a:endParaRPr lang="en-US" dirty="0"/>
          </a:p>
          <a:p>
            <a:endParaRPr lang="en-US" dirty="0"/>
          </a:p>
          <a:p>
            <a:r>
              <a:rPr lang="en-US" dirty="0"/>
              <a:t>- Finger frostbite differences may be due to slightly elevated initial conditions (temperature) in female model (0.6 F)</a:t>
            </a:r>
          </a:p>
          <a:p>
            <a:endParaRPr lang="en-US" dirty="0"/>
          </a:p>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14</a:t>
            </a:fld>
            <a:endParaRPr lang="en-US"/>
          </a:p>
        </p:txBody>
      </p:sp>
    </p:spTree>
    <p:extLst>
      <p:ext uri="{BB962C8B-B14F-4D97-AF65-F5344CB8AC3E}">
        <p14:creationId xmlns:p14="http://schemas.microsoft.com/office/powerpoint/2010/main" val="2002069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is a 3D cut  plane of the male model at thermoneutral conditions and no exercise, then 0C and 15 m/s with no exercise, light exercise and moderate exercise. These were all created with the same scale where red is warm(38C) and blue is cold (31C).</a:t>
            </a:r>
          </a:p>
        </p:txBody>
      </p:sp>
      <p:sp>
        <p:nvSpPr>
          <p:cNvPr id="4" name="Slide Number Placeholder 3"/>
          <p:cNvSpPr>
            <a:spLocks noGrp="1"/>
          </p:cNvSpPr>
          <p:nvPr>
            <p:ph type="sldNum" sz="quarter" idx="5"/>
          </p:nvPr>
        </p:nvSpPr>
        <p:spPr/>
        <p:txBody>
          <a:bodyPr/>
          <a:lstStyle/>
          <a:p>
            <a:fld id="{54C1C953-2046-5A49-A76D-8EB5E9244F5E}" type="slidenum">
              <a:rPr lang="en-US" smtClean="0"/>
              <a:t>15</a:t>
            </a:fld>
            <a:endParaRPr lang="en-US"/>
          </a:p>
        </p:txBody>
      </p:sp>
    </p:spTree>
    <p:extLst>
      <p:ext uri="{BB962C8B-B14F-4D97-AF65-F5344CB8AC3E}">
        <p14:creationId xmlns:p14="http://schemas.microsoft.com/office/powerpoint/2010/main" val="352585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16</a:t>
            </a:fld>
            <a:endParaRPr lang="en-US"/>
          </a:p>
        </p:txBody>
      </p:sp>
    </p:spTree>
    <p:extLst>
      <p:ext uri="{BB962C8B-B14F-4D97-AF65-F5344CB8AC3E}">
        <p14:creationId xmlns:p14="http://schemas.microsoft.com/office/powerpoint/2010/main" val="2396258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17</a:t>
            </a:fld>
            <a:endParaRPr lang="en-US"/>
          </a:p>
        </p:txBody>
      </p:sp>
    </p:spTree>
    <p:extLst>
      <p:ext uri="{BB962C8B-B14F-4D97-AF65-F5344CB8AC3E}">
        <p14:creationId xmlns:p14="http://schemas.microsoft.com/office/powerpoint/2010/main" val="327005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b="0" i="0" u="none" baseline="0" dirty="0"/>
          </a:p>
        </p:txBody>
      </p:sp>
      <p:sp>
        <p:nvSpPr>
          <p:cNvPr id="4" name="Slide Number Placeholder 3"/>
          <p:cNvSpPr>
            <a:spLocks noGrp="1"/>
          </p:cNvSpPr>
          <p:nvPr>
            <p:ph type="sldNum" sz="quarter" idx="5"/>
          </p:nvPr>
        </p:nvSpPr>
        <p:spPr/>
        <p:txBody>
          <a:bodyPr/>
          <a:lstStyle/>
          <a:p>
            <a:fld id="{54C1C953-2046-5A49-A76D-8EB5E9244F5E}" type="slidenum">
              <a:rPr lang="en-US" smtClean="0"/>
              <a:t>2</a:t>
            </a:fld>
            <a:endParaRPr lang="en-US"/>
          </a:p>
        </p:txBody>
      </p:sp>
    </p:spTree>
    <p:extLst>
      <p:ext uri="{BB962C8B-B14F-4D97-AF65-F5344CB8AC3E}">
        <p14:creationId xmlns:p14="http://schemas.microsoft.com/office/powerpoint/2010/main" val="242083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3</a:t>
            </a:fld>
            <a:endParaRPr lang="en-US"/>
          </a:p>
        </p:txBody>
      </p:sp>
    </p:spTree>
    <p:extLst>
      <p:ext uri="{BB962C8B-B14F-4D97-AF65-F5344CB8AC3E}">
        <p14:creationId xmlns:p14="http://schemas.microsoft.com/office/powerpoint/2010/main" val="3906019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b="0" i="0" u="none" baseline="0" dirty="0"/>
          </a:p>
        </p:txBody>
      </p:sp>
      <p:sp>
        <p:nvSpPr>
          <p:cNvPr id="4" name="Slide Number Placeholder 3"/>
          <p:cNvSpPr>
            <a:spLocks noGrp="1"/>
          </p:cNvSpPr>
          <p:nvPr>
            <p:ph type="sldNum" sz="quarter" idx="5"/>
          </p:nvPr>
        </p:nvSpPr>
        <p:spPr/>
        <p:txBody>
          <a:bodyPr/>
          <a:lstStyle/>
          <a:p>
            <a:fld id="{54C1C953-2046-5A49-A76D-8EB5E9244F5E}" type="slidenum">
              <a:rPr lang="en-US" smtClean="0"/>
              <a:t>4</a:t>
            </a:fld>
            <a:endParaRPr lang="en-US"/>
          </a:p>
        </p:txBody>
      </p:sp>
    </p:spTree>
    <p:extLst>
      <p:ext uri="{BB962C8B-B14F-4D97-AF65-F5344CB8AC3E}">
        <p14:creationId xmlns:p14="http://schemas.microsoft.com/office/powerpoint/2010/main" val="833093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5</a:t>
            </a:fld>
            <a:endParaRPr lang="en-US"/>
          </a:p>
        </p:txBody>
      </p:sp>
    </p:spTree>
    <p:extLst>
      <p:ext uri="{BB962C8B-B14F-4D97-AF65-F5344CB8AC3E}">
        <p14:creationId xmlns:p14="http://schemas.microsoft.com/office/powerpoint/2010/main" val="1881226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a:p>
            <a:pPr marL="171450" indent="-171450">
              <a:buFontTx/>
              <a:buChar char="-"/>
            </a:pPr>
            <a:r>
              <a:rPr lang="en-US" dirty="0"/>
              <a:t>With these imported into COMSOL, we set up the global and component parameters with the component materials and the bio-heat transfer equations</a:t>
            </a:r>
          </a:p>
          <a:p>
            <a:pPr marL="171450" indent="-171450">
              <a:buFontTx/>
              <a:buChar char="-"/>
            </a:pPr>
            <a:endParaRPr lang="en-US" dirty="0"/>
          </a:p>
          <a:p>
            <a:pPr marL="171450" indent="-171450">
              <a:buFontTx/>
              <a:buChar char="-"/>
            </a:pPr>
            <a:r>
              <a:rPr lang="en-US" dirty="0"/>
              <a:t>In this model there is a passive and active system, the passive system being the bioheat transfer equation and the relation to geometry and anatomical characteristics (shown at the top) with initial values being the blood temperature of 37 C and the skin surface being the boundary of the model. </a:t>
            </a:r>
          </a:p>
          <a:p>
            <a:pPr marL="171450" indent="-171450">
              <a:buFontTx/>
              <a:buChar char="-"/>
            </a:pPr>
            <a:endParaRPr lang="en-US" dirty="0"/>
          </a:p>
          <a:p>
            <a:pPr marL="171450" indent="-171450">
              <a:buFontTx/>
              <a:buChar char="-"/>
            </a:pPr>
            <a:r>
              <a:rPr lang="en-US" dirty="0"/>
              <a:t>In most instances we will need some sort of clothing on the model which causes additional thermal insulation and resistance. Therefore, the </a:t>
            </a:r>
            <a:r>
              <a:rPr lang="en-US" dirty="0" err="1"/>
              <a:t>bondary</a:t>
            </a:r>
            <a:r>
              <a:rPr lang="en-US" dirty="0"/>
              <a:t> condition must be modified with these values where </a:t>
            </a:r>
            <a:r>
              <a:rPr lang="en-US" dirty="0" err="1"/>
              <a:t>fcl</a:t>
            </a:r>
            <a:r>
              <a:rPr lang="en-US" dirty="0"/>
              <a:t> is the dimensionless clothing factor and </a:t>
            </a:r>
            <a:r>
              <a:rPr lang="en-US" dirty="0" err="1"/>
              <a:t>Rcl</a:t>
            </a:r>
            <a:r>
              <a:rPr lang="en-US" dirty="0"/>
              <a:t> is the </a:t>
            </a:r>
            <a:r>
              <a:rPr lang="en-US" dirty="0" err="1"/>
              <a:t>intrisinc</a:t>
            </a:r>
            <a:r>
              <a:rPr lang="en-US" dirty="0"/>
              <a:t> resistance. </a:t>
            </a:r>
          </a:p>
        </p:txBody>
      </p:sp>
      <p:sp>
        <p:nvSpPr>
          <p:cNvPr id="4" name="Slide Number Placeholder 3"/>
          <p:cNvSpPr>
            <a:spLocks noGrp="1"/>
          </p:cNvSpPr>
          <p:nvPr>
            <p:ph type="sldNum" sz="quarter" idx="5"/>
          </p:nvPr>
        </p:nvSpPr>
        <p:spPr/>
        <p:txBody>
          <a:bodyPr/>
          <a:lstStyle/>
          <a:p>
            <a:fld id="{54C1C953-2046-5A49-A76D-8EB5E9244F5E}" type="slidenum">
              <a:rPr lang="en-US" smtClean="0"/>
              <a:t>6</a:t>
            </a:fld>
            <a:endParaRPr lang="en-US"/>
          </a:p>
        </p:txBody>
      </p:sp>
    </p:spTree>
    <p:extLst>
      <p:ext uri="{BB962C8B-B14F-4D97-AF65-F5344CB8AC3E}">
        <p14:creationId xmlns:p14="http://schemas.microsoft.com/office/powerpoint/2010/main" val="1671813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is the screen of the male model in COMSOL, highlighting the clothing parameters in the global definition section. </a:t>
            </a:r>
          </a:p>
        </p:txBody>
      </p:sp>
      <p:sp>
        <p:nvSpPr>
          <p:cNvPr id="4" name="Slide Number Placeholder 3"/>
          <p:cNvSpPr>
            <a:spLocks noGrp="1"/>
          </p:cNvSpPr>
          <p:nvPr>
            <p:ph type="sldNum" sz="quarter" idx="5"/>
          </p:nvPr>
        </p:nvSpPr>
        <p:spPr/>
        <p:txBody>
          <a:bodyPr/>
          <a:lstStyle/>
          <a:p>
            <a:fld id="{54C1C953-2046-5A49-A76D-8EB5E9244F5E}" type="slidenum">
              <a:rPr lang="en-US" smtClean="0"/>
              <a:t>7</a:t>
            </a:fld>
            <a:endParaRPr lang="en-US"/>
          </a:p>
        </p:txBody>
      </p:sp>
    </p:spTree>
    <p:extLst>
      <p:ext uri="{BB962C8B-B14F-4D97-AF65-F5344CB8AC3E}">
        <p14:creationId xmlns:p14="http://schemas.microsoft.com/office/powerpoint/2010/main" val="2011976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a:p>
            <a:pPr marL="171450" indent="-171450">
              <a:buFontTx/>
              <a:buChar char="-"/>
            </a:pPr>
            <a:r>
              <a:rPr lang="en-US" dirty="0"/>
              <a:t>With these imported into COMSOL, we set up the global and component parameters with the component materials and the bio-heat transfer equations</a:t>
            </a:r>
          </a:p>
          <a:p>
            <a:pPr marL="171450" indent="-171450">
              <a:buFontTx/>
              <a:buChar char="-"/>
            </a:pPr>
            <a:endParaRPr lang="en-US" dirty="0"/>
          </a:p>
          <a:p>
            <a:pPr marL="171450" indent="-171450">
              <a:buFontTx/>
              <a:buChar char="-"/>
            </a:pPr>
            <a:r>
              <a:rPr lang="en-US" dirty="0"/>
              <a:t>In this model there is a passive and active system, the passive system being the bioheat transfer equation and the relation to geometry and anatomical characteristics (shown at the top) with initial values being the blood temperature of 37 C and the skin surface being the boundary of the model. </a:t>
            </a:r>
          </a:p>
          <a:p>
            <a:pPr marL="171450" indent="-171450">
              <a:buFontTx/>
              <a:buChar char="-"/>
            </a:pPr>
            <a:endParaRPr lang="en-US" dirty="0"/>
          </a:p>
          <a:p>
            <a:pPr marL="171450" indent="-171450">
              <a:buFontTx/>
              <a:buChar char="-"/>
            </a:pPr>
            <a:r>
              <a:rPr lang="en-US" dirty="0"/>
              <a:t>In most instances we will need some sort of clothing on the model which causes additional thermal insulation and resistance. Therefore, the </a:t>
            </a:r>
            <a:r>
              <a:rPr lang="en-US" dirty="0" err="1"/>
              <a:t>bondary</a:t>
            </a:r>
            <a:r>
              <a:rPr lang="en-US" dirty="0"/>
              <a:t> condition must be modified with these values where </a:t>
            </a:r>
            <a:r>
              <a:rPr lang="en-US" dirty="0" err="1"/>
              <a:t>fcl</a:t>
            </a:r>
            <a:r>
              <a:rPr lang="en-US" dirty="0"/>
              <a:t> is the dimensionless clothing factor and </a:t>
            </a:r>
            <a:r>
              <a:rPr lang="en-US" dirty="0" err="1"/>
              <a:t>Rcl</a:t>
            </a:r>
            <a:r>
              <a:rPr lang="en-US" dirty="0"/>
              <a:t> is the </a:t>
            </a:r>
            <a:r>
              <a:rPr lang="en-US" dirty="0" err="1"/>
              <a:t>intrisinc</a:t>
            </a:r>
            <a:r>
              <a:rPr lang="en-US" dirty="0"/>
              <a:t> resistance. </a:t>
            </a:r>
          </a:p>
        </p:txBody>
      </p:sp>
      <p:sp>
        <p:nvSpPr>
          <p:cNvPr id="4" name="Slide Number Placeholder 3"/>
          <p:cNvSpPr>
            <a:spLocks noGrp="1"/>
          </p:cNvSpPr>
          <p:nvPr>
            <p:ph type="sldNum" sz="quarter" idx="5"/>
          </p:nvPr>
        </p:nvSpPr>
        <p:spPr/>
        <p:txBody>
          <a:bodyPr/>
          <a:lstStyle/>
          <a:p>
            <a:fld id="{54C1C953-2046-5A49-A76D-8EB5E9244F5E}" type="slidenum">
              <a:rPr lang="en-US" smtClean="0"/>
              <a:t>8</a:t>
            </a:fld>
            <a:endParaRPr lang="en-US"/>
          </a:p>
        </p:txBody>
      </p:sp>
    </p:spTree>
    <p:extLst>
      <p:ext uri="{BB962C8B-B14F-4D97-AF65-F5344CB8AC3E}">
        <p14:creationId xmlns:p14="http://schemas.microsoft.com/office/powerpoint/2010/main" val="3533742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active system is a feedback loop of responses for human thermoregulation. Thermoregulatory responses are user-defined and controlled within the parameter sections in COMSOL. </a:t>
            </a:r>
            <a:r>
              <a:rPr lang="en-US" dirty="0" err="1"/>
              <a:t>Tms</a:t>
            </a:r>
            <a:r>
              <a:rPr lang="en-US" dirty="0"/>
              <a:t> set and Thy set are found from running solution 1 which is a steady-state thermoneutral simulation with ambient properties at 29 C, 0.18m/s, RH of 40% and 107W metabolic heat production. </a:t>
            </a:r>
          </a:p>
          <a:p>
            <a:endParaRPr lang="en-US" dirty="0"/>
          </a:p>
          <a:p>
            <a:r>
              <a:rPr lang="en-US" dirty="0"/>
              <a:t>These reference values are used to then compute the error in the time-dependent study in Solution 2 for the hypothalamus and mean skin differences. The calculated error signals are then used to find the warm and cold thermoreceptor outputs. These values are used to then find the total efferent vasodilation and vasoconstriction commands (SI and CS), which are further used to find skin blood flow rate, which then is used in the blood perfusion rate  in the Bio-heat transfer biological tissue section. The error signals are also used in determining sweat rate and shivering heat production. SO the total heat production is determined by the added exercise heat production the shivering and the basal metabolic rate.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4C1C953-2046-5A49-A76D-8EB5E9244F5E}" type="slidenum">
              <a:rPr lang="en-US" smtClean="0"/>
              <a:t>9</a:t>
            </a:fld>
            <a:endParaRPr lang="en-US"/>
          </a:p>
        </p:txBody>
      </p:sp>
    </p:spTree>
    <p:extLst>
      <p:ext uri="{BB962C8B-B14F-4D97-AF65-F5344CB8AC3E}">
        <p14:creationId xmlns:p14="http://schemas.microsoft.com/office/powerpoint/2010/main" val="1642702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39D7-F926-5A5C-214D-4BFE61898E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442CD51-033A-E7BA-66DF-FBD4F3CC35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34C7B0-F164-C896-6CD1-D58284333055}"/>
              </a:ext>
            </a:extLst>
          </p:cNvPr>
          <p:cNvSpPr>
            <a:spLocks noGrp="1"/>
          </p:cNvSpPr>
          <p:nvPr>
            <p:ph type="dt" sz="half" idx="10"/>
          </p:nvPr>
        </p:nvSpPr>
        <p:spPr/>
        <p:txBody>
          <a:bodyPr/>
          <a:lstStyle/>
          <a:p>
            <a:fld id="{C764DE79-268F-4C1A-8933-263129D2AF90}" type="datetimeFigureOut">
              <a:rPr lang="en-US" smtClean="0"/>
              <a:t>10/1/2024</a:t>
            </a:fld>
            <a:endParaRPr lang="en-US" dirty="0"/>
          </a:p>
        </p:txBody>
      </p:sp>
      <p:sp>
        <p:nvSpPr>
          <p:cNvPr id="5" name="Footer Placeholder 4">
            <a:extLst>
              <a:ext uri="{FF2B5EF4-FFF2-40B4-BE49-F238E27FC236}">
                <a16:creationId xmlns:a16="http://schemas.microsoft.com/office/drawing/2014/main" id="{04641DB0-21D6-0781-52F6-7F8087F85D47}"/>
              </a:ext>
            </a:extLst>
          </p:cNvPr>
          <p:cNvSpPr>
            <a:spLocks noGrp="1"/>
          </p:cNvSpPr>
          <p:nvPr>
            <p:ph type="ftr" sz="quarter" idx="11"/>
          </p:nvPr>
        </p:nvSpPr>
        <p:spPr/>
        <p:txBody>
          <a:bodyPr/>
          <a:lstStyle/>
          <a:p>
            <a:r>
              <a:rPr lang="en-US"/>
              <a:t>UNCLASSIFIED</a:t>
            </a:r>
            <a:endParaRPr lang="en-US" dirty="0"/>
          </a:p>
        </p:txBody>
      </p:sp>
      <p:sp>
        <p:nvSpPr>
          <p:cNvPr id="6" name="Slide Number Placeholder 5">
            <a:extLst>
              <a:ext uri="{FF2B5EF4-FFF2-40B4-BE49-F238E27FC236}">
                <a16:creationId xmlns:a16="http://schemas.microsoft.com/office/drawing/2014/main" id="{041537AA-46C1-8B08-9D72-29D8126B95E7}"/>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98848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9297B-7AA3-AEDB-06FF-23353A643F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CADC24-1C09-37B7-D887-EFD4CCCD59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272810-3977-DAF5-D795-3490D8712779}"/>
              </a:ext>
            </a:extLst>
          </p:cNvPr>
          <p:cNvSpPr>
            <a:spLocks noGrp="1"/>
          </p:cNvSpPr>
          <p:nvPr>
            <p:ph type="dt" sz="half" idx="10"/>
          </p:nvPr>
        </p:nvSpPr>
        <p:spPr/>
        <p:txBody>
          <a:bodyPr/>
          <a:lstStyle/>
          <a:p>
            <a:r>
              <a:rPr lang="en-US"/>
              <a:t>Name, Title, Email</a:t>
            </a:r>
          </a:p>
        </p:txBody>
      </p:sp>
      <p:sp>
        <p:nvSpPr>
          <p:cNvPr id="5" name="Footer Placeholder 4">
            <a:extLst>
              <a:ext uri="{FF2B5EF4-FFF2-40B4-BE49-F238E27FC236}">
                <a16:creationId xmlns:a16="http://schemas.microsoft.com/office/drawing/2014/main" id="{6241BFE6-A40F-5FF1-E6EC-BDB09B98B264}"/>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04CA71A1-FD71-F79F-93DD-AFD301B302BB}"/>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4138393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8F2376-D03B-8828-2257-871397F377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B9F207-EE91-1654-4C2C-CE7B0D76F0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54EDE2-C876-6DF9-CAD4-506F0D33AB01}"/>
              </a:ext>
            </a:extLst>
          </p:cNvPr>
          <p:cNvSpPr>
            <a:spLocks noGrp="1"/>
          </p:cNvSpPr>
          <p:nvPr>
            <p:ph type="dt" sz="half" idx="10"/>
          </p:nvPr>
        </p:nvSpPr>
        <p:spPr/>
        <p:txBody>
          <a:bodyPr/>
          <a:lstStyle/>
          <a:p>
            <a:r>
              <a:rPr lang="en-US"/>
              <a:t>Name, Title, Email</a:t>
            </a:r>
          </a:p>
        </p:txBody>
      </p:sp>
      <p:sp>
        <p:nvSpPr>
          <p:cNvPr id="5" name="Footer Placeholder 4">
            <a:extLst>
              <a:ext uri="{FF2B5EF4-FFF2-40B4-BE49-F238E27FC236}">
                <a16:creationId xmlns:a16="http://schemas.microsoft.com/office/drawing/2014/main" id="{0E9DD548-101B-A82F-0104-978770F9BA63}"/>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C59FB3E2-6E7B-3E86-8E54-65006CEC3DBA}"/>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2221288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78253" y="389744"/>
            <a:ext cx="8436864" cy="1210704"/>
          </a:xfrm>
          <a:effectLst/>
        </p:spPr>
        <p:txBody>
          <a:bodyPr>
            <a:normAutofit/>
          </a:bodyPr>
          <a:lstStyle>
            <a:lvl1pPr algn="l">
              <a:defRPr sz="3500">
                <a:solidFill>
                  <a:schemeClr val="tx1"/>
                </a:solidFill>
                <a:effectLst/>
              </a:defRPr>
            </a:lvl1pPr>
          </a:lstStyle>
          <a:p>
            <a:r>
              <a:rPr lang="en-US" dirty="0"/>
              <a:t>Click to edit Master title style</a:t>
            </a:r>
          </a:p>
        </p:txBody>
      </p:sp>
      <p:sp>
        <p:nvSpPr>
          <p:cNvPr id="3" name="Subtitle 2"/>
          <p:cNvSpPr>
            <a:spLocks noGrp="1"/>
          </p:cNvSpPr>
          <p:nvPr>
            <p:ph type="subTitle" idx="1"/>
          </p:nvPr>
        </p:nvSpPr>
        <p:spPr>
          <a:xfrm>
            <a:off x="1978252" y="1600450"/>
            <a:ext cx="8436864" cy="545071"/>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Footer Placeholder 4"/>
          <p:cNvSpPr>
            <a:spLocks noGrp="1"/>
          </p:cNvSpPr>
          <p:nvPr>
            <p:ph type="ftr" sz="quarter" idx="3"/>
          </p:nvPr>
        </p:nvSpPr>
        <p:spPr>
          <a:xfrm>
            <a:off x="4165600" y="6629405"/>
            <a:ext cx="3860800" cy="238991"/>
          </a:xfrm>
          <a:prstGeom prst="rect">
            <a:avLst/>
          </a:prstGeom>
        </p:spPr>
        <p:txBody>
          <a:bodyPr vert="horz" lIns="91440" tIns="45720" rIns="91440" bIns="45720" rtlCol="0" anchor="ctr"/>
          <a:lstStyle>
            <a:lvl1pPr algn="ctr">
              <a:defRPr sz="1100">
                <a:solidFill>
                  <a:schemeClr val="tx1"/>
                </a:solidFill>
                <a:latin typeface="Arial" panose="020B0604020202020204" pitchFamily="34" charset="0"/>
                <a:cs typeface="Arial" panose="020B0604020202020204" pitchFamily="34" charset="0"/>
              </a:defRPr>
            </a:lvl1pPr>
          </a:lstStyle>
          <a:p>
            <a:r>
              <a:rPr lang="en-US" dirty="0"/>
              <a:t>UNCLASSIFIED</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389717" y="1094307"/>
            <a:ext cx="7315200" cy="4161072"/>
          </a:xfrm>
          <a:ln w="19050" cmpd="sng">
            <a:no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Name, Title, Email</a:t>
            </a:r>
          </a:p>
        </p:txBody>
      </p:sp>
      <p:sp>
        <p:nvSpPr>
          <p:cNvPr id="6" name="Footer Placeholder 5"/>
          <p:cNvSpPr>
            <a:spLocks noGrp="1"/>
          </p:cNvSpPr>
          <p:nvPr>
            <p:ph type="ftr" sz="quarter" idx="11"/>
          </p:nvPr>
        </p:nvSpPr>
        <p:spPr/>
        <p:txBody>
          <a:bodyPr/>
          <a:lstStyle/>
          <a:p>
            <a:r>
              <a:rPr lang="en-US"/>
              <a:t>UNCLASSIFIED</a:t>
            </a:r>
          </a:p>
        </p:txBody>
      </p:sp>
      <p:sp>
        <p:nvSpPr>
          <p:cNvPr id="7" name="Slide Number Placeholder 6"/>
          <p:cNvSpPr>
            <a:spLocks noGrp="1"/>
          </p:cNvSpPr>
          <p:nvPr>
            <p:ph type="sldNum" sz="quarter" idx="12"/>
          </p:nvPr>
        </p:nvSpPr>
        <p:spPr/>
        <p:txBody>
          <a:bodyPr/>
          <a:lstStyle/>
          <a:p>
            <a:fld id="{22009E32-0316-A64C-BBE6-76331A90034E}"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coll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Name, Title, Email</a:t>
            </a:r>
            <a:endParaRPr lang="en-US" dirty="0"/>
          </a:p>
        </p:txBody>
      </p:sp>
      <p:sp>
        <p:nvSpPr>
          <p:cNvPr id="4" name="Footer Placeholder 3"/>
          <p:cNvSpPr>
            <a:spLocks noGrp="1"/>
          </p:cNvSpPr>
          <p:nvPr>
            <p:ph type="ftr" sz="quarter" idx="11"/>
          </p:nvPr>
        </p:nvSpPr>
        <p:spPr/>
        <p:txBody>
          <a:bodyPr/>
          <a:lstStyle/>
          <a:p>
            <a:r>
              <a:rPr lang="en-US"/>
              <a:t>UNCLASSIFIED</a:t>
            </a:r>
          </a:p>
        </p:txBody>
      </p:sp>
      <p:sp>
        <p:nvSpPr>
          <p:cNvPr id="5" name="Slide Number Placeholder 4"/>
          <p:cNvSpPr>
            <a:spLocks noGrp="1"/>
          </p:cNvSpPr>
          <p:nvPr>
            <p:ph type="sldNum" sz="quarter" idx="12"/>
          </p:nvPr>
        </p:nvSpPr>
        <p:spPr/>
        <p:txBody>
          <a:bodyPr/>
          <a:lstStyle/>
          <a:p>
            <a:fld id="{22009E32-0316-A64C-BBE6-76331A90034E}" type="slidenum">
              <a:rPr lang="en-US" smtClean="0"/>
              <a:t>‹#›</a:t>
            </a:fld>
            <a:endParaRPr lang="en-US"/>
          </a:p>
        </p:txBody>
      </p:sp>
      <p:sp>
        <p:nvSpPr>
          <p:cNvPr id="7" name="Picture Placeholder 6"/>
          <p:cNvSpPr>
            <a:spLocks noGrp="1"/>
          </p:cNvSpPr>
          <p:nvPr>
            <p:ph type="pic" sz="quarter" idx="13"/>
          </p:nvPr>
        </p:nvSpPr>
        <p:spPr>
          <a:xfrm>
            <a:off x="609604" y="1377950"/>
            <a:ext cx="4434417" cy="4768850"/>
          </a:xfrm>
          <a:ln w="19050" cmpd="sng">
            <a:noFill/>
          </a:ln>
        </p:spPr>
        <p:txBody>
          <a:bodyPr/>
          <a:lstStyle/>
          <a:p>
            <a:endParaRPr lang="en-US"/>
          </a:p>
        </p:txBody>
      </p:sp>
      <p:sp>
        <p:nvSpPr>
          <p:cNvPr id="9" name="Picture Placeholder 8"/>
          <p:cNvSpPr>
            <a:spLocks noGrp="1"/>
          </p:cNvSpPr>
          <p:nvPr>
            <p:ph type="pic" sz="quarter" idx="14"/>
          </p:nvPr>
        </p:nvSpPr>
        <p:spPr>
          <a:xfrm>
            <a:off x="5295903" y="1377955"/>
            <a:ext cx="6286500" cy="2270125"/>
          </a:xfrm>
          <a:ln w="19050" cmpd="sng">
            <a:noFill/>
          </a:ln>
        </p:spPr>
        <p:txBody>
          <a:bodyPr/>
          <a:lstStyle/>
          <a:p>
            <a:endParaRPr lang="en-US"/>
          </a:p>
        </p:txBody>
      </p:sp>
      <p:sp>
        <p:nvSpPr>
          <p:cNvPr id="11" name="Picture Placeholder 10"/>
          <p:cNvSpPr>
            <a:spLocks noGrp="1"/>
          </p:cNvSpPr>
          <p:nvPr>
            <p:ph type="pic" sz="quarter" idx="15"/>
          </p:nvPr>
        </p:nvSpPr>
        <p:spPr>
          <a:xfrm>
            <a:off x="5295903" y="3836988"/>
            <a:ext cx="6286500" cy="2309812"/>
          </a:xfrm>
          <a:ln w="19050" cmpd="sng">
            <a:noFill/>
          </a:ln>
        </p:spPr>
        <p:txBody>
          <a:body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Name, Title, Email</a:t>
            </a:r>
            <a:endParaRPr lang="en-US" dirty="0"/>
          </a:p>
        </p:txBody>
      </p:sp>
      <p:sp>
        <p:nvSpPr>
          <p:cNvPr id="4" name="Footer Placeholder 3"/>
          <p:cNvSpPr>
            <a:spLocks noGrp="1"/>
          </p:cNvSpPr>
          <p:nvPr>
            <p:ph type="ftr" sz="quarter" idx="11"/>
          </p:nvPr>
        </p:nvSpPr>
        <p:spPr/>
        <p:txBody>
          <a:bodyPr/>
          <a:lstStyle/>
          <a:p>
            <a:r>
              <a:rPr lang="en-US"/>
              <a:t>UNCLASSIFIED</a:t>
            </a:r>
          </a:p>
        </p:txBody>
      </p:sp>
      <p:sp>
        <p:nvSpPr>
          <p:cNvPr id="5" name="Slide Number Placeholder 4"/>
          <p:cNvSpPr>
            <a:spLocks noGrp="1"/>
          </p:cNvSpPr>
          <p:nvPr>
            <p:ph type="sldNum" sz="quarter" idx="12"/>
          </p:nvPr>
        </p:nvSpPr>
        <p:spPr/>
        <p:txBody>
          <a:bodyPr/>
          <a:lstStyle/>
          <a:p>
            <a:fld id="{22009E32-0316-A64C-BBE6-76331A90034E}" type="slidenum">
              <a:rPr lang="en-US" smtClean="0"/>
              <a:t>‹#›</a:t>
            </a:fld>
            <a:endParaRPr lang="en-US"/>
          </a:p>
        </p:txBody>
      </p:sp>
      <p:sp>
        <p:nvSpPr>
          <p:cNvPr id="7" name="Table Placeholder 6"/>
          <p:cNvSpPr>
            <a:spLocks noGrp="1"/>
          </p:cNvSpPr>
          <p:nvPr>
            <p:ph type="tbl" sz="quarter" idx="13"/>
          </p:nvPr>
        </p:nvSpPr>
        <p:spPr>
          <a:xfrm>
            <a:off x="865720" y="1268640"/>
            <a:ext cx="10394949" cy="3892170"/>
          </a:xfrm>
        </p:spPr>
        <p:txBody>
          <a:bodyPr/>
          <a:lstStyle/>
          <a:p>
            <a:endParaRPr lang="en-US"/>
          </a:p>
        </p:txBody>
      </p:sp>
      <p:sp>
        <p:nvSpPr>
          <p:cNvPr id="11" name="Text Placeholder 10"/>
          <p:cNvSpPr>
            <a:spLocks noGrp="1"/>
          </p:cNvSpPr>
          <p:nvPr>
            <p:ph type="body" sz="quarter" idx="14"/>
          </p:nvPr>
        </p:nvSpPr>
        <p:spPr>
          <a:xfrm>
            <a:off x="865720" y="5364163"/>
            <a:ext cx="10394949" cy="715962"/>
          </a:xfrm>
        </p:spPr>
        <p:txBody>
          <a:bodyPr>
            <a:normAutofit/>
          </a:bodyPr>
          <a:lstStyle>
            <a:lvl1pPr marL="0" indent="0">
              <a:buNone/>
              <a:defRPr sz="1600"/>
            </a:lvl1pPr>
          </a:lstStyle>
          <a:p>
            <a:pPr lvl="0"/>
            <a:r>
              <a:rPr lang="en-US" dirty="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Name, Title, Email</a:t>
            </a:r>
            <a:endParaRPr lang="en-US" dirty="0"/>
          </a:p>
        </p:txBody>
      </p:sp>
      <p:sp>
        <p:nvSpPr>
          <p:cNvPr id="4" name="Footer Placeholder 3"/>
          <p:cNvSpPr>
            <a:spLocks noGrp="1"/>
          </p:cNvSpPr>
          <p:nvPr>
            <p:ph type="ftr" sz="quarter" idx="11"/>
          </p:nvPr>
        </p:nvSpPr>
        <p:spPr/>
        <p:txBody>
          <a:bodyPr/>
          <a:lstStyle/>
          <a:p>
            <a:r>
              <a:rPr lang="en-US"/>
              <a:t>UNCLASSIFIED</a:t>
            </a:r>
          </a:p>
        </p:txBody>
      </p:sp>
      <p:sp>
        <p:nvSpPr>
          <p:cNvPr id="5" name="Slide Number Placeholder 4"/>
          <p:cNvSpPr>
            <a:spLocks noGrp="1"/>
          </p:cNvSpPr>
          <p:nvPr>
            <p:ph type="sldNum" sz="quarter" idx="12"/>
          </p:nvPr>
        </p:nvSpPr>
        <p:spPr/>
        <p:txBody>
          <a:bodyPr/>
          <a:lstStyle/>
          <a:p>
            <a:fld id="{22009E32-0316-A64C-BBE6-76331A90034E}" type="slidenum">
              <a:rPr lang="en-US" smtClean="0"/>
              <a:t>‹#›</a:t>
            </a:fld>
            <a:endParaRPr lang="en-US"/>
          </a:p>
        </p:txBody>
      </p:sp>
      <p:sp>
        <p:nvSpPr>
          <p:cNvPr id="7" name="SmartArt Placeholder 6"/>
          <p:cNvSpPr>
            <a:spLocks noGrp="1"/>
          </p:cNvSpPr>
          <p:nvPr>
            <p:ph type="pic" sz="quarter" idx="13"/>
          </p:nvPr>
        </p:nvSpPr>
        <p:spPr>
          <a:xfrm>
            <a:off x="6305433" y="1296988"/>
            <a:ext cx="5276969" cy="4633912"/>
          </a:xfrm>
          <a:ln>
            <a:noFill/>
          </a:ln>
          <a:effectLst>
            <a:reflection blurRad="6350" stA="52000" endA="300" endPos="35000" dir="5400000" sy="-100000" algn="bl" rotWithShape="0"/>
          </a:effectLst>
        </p:spPr>
        <p:txBody>
          <a:bodyPr/>
          <a:lstStyle/>
          <a:p>
            <a:endParaRPr lang="en-US"/>
          </a:p>
        </p:txBody>
      </p:sp>
      <p:sp>
        <p:nvSpPr>
          <p:cNvPr id="9" name="Text Placeholder 8"/>
          <p:cNvSpPr>
            <a:spLocks noGrp="1"/>
          </p:cNvSpPr>
          <p:nvPr>
            <p:ph type="body" sz="quarter" idx="14"/>
          </p:nvPr>
        </p:nvSpPr>
        <p:spPr>
          <a:xfrm>
            <a:off x="609600" y="1296988"/>
            <a:ext cx="5425597" cy="4633912"/>
          </a:xfrm>
          <a:ln>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D3FB7-C679-7C00-FF68-B91B286B48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1FA31A-C205-5719-FDB5-A81D59B883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CD0314-0A32-EA1F-1099-85D9AF335BCB}"/>
              </a:ext>
            </a:extLst>
          </p:cNvPr>
          <p:cNvSpPr>
            <a:spLocks noGrp="1"/>
          </p:cNvSpPr>
          <p:nvPr>
            <p:ph type="dt" sz="half" idx="10"/>
          </p:nvPr>
        </p:nvSpPr>
        <p:spPr/>
        <p:txBody>
          <a:bodyPr/>
          <a:lstStyle/>
          <a:p>
            <a:r>
              <a:rPr lang="en-US"/>
              <a:t>Name, Title, Email</a:t>
            </a:r>
            <a:endParaRPr lang="en-US" dirty="0"/>
          </a:p>
        </p:txBody>
      </p:sp>
      <p:sp>
        <p:nvSpPr>
          <p:cNvPr id="5" name="Footer Placeholder 4">
            <a:extLst>
              <a:ext uri="{FF2B5EF4-FFF2-40B4-BE49-F238E27FC236}">
                <a16:creationId xmlns:a16="http://schemas.microsoft.com/office/drawing/2014/main" id="{4465B362-4187-6553-11BA-5C0AB0DA02EC}"/>
              </a:ext>
            </a:extLst>
          </p:cNvPr>
          <p:cNvSpPr>
            <a:spLocks noGrp="1"/>
          </p:cNvSpPr>
          <p:nvPr>
            <p:ph type="ftr" sz="quarter" idx="11"/>
          </p:nvPr>
        </p:nvSpPr>
        <p:spPr/>
        <p:txBody>
          <a:bodyPr/>
          <a:lstStyle/>
          <a:p>
            <a:r>
              <a:rPr lang="en-US"/>
              <a:t>UNCLASSIFIED</a:t>
            </a:r>
            <a:endParaRPr lang="en-US" dirty="0"/>
          </a:p>
        </p:txBody>
      </p:sp>
      <p:sp>
        <p:nvSpPr>
          <p:cNvPr id="6" name="Slide Number Placeholder 5">
            <a:extLst>
              <a:ext uri="{FF2B5EF4-FFF2-40B4-BE49-F238E27FC236}">
                <a16:creationId xmlns:a16="http://schemas.microsoft.com/office/drawing/2014/main" id="{6444DF88-12B5-6607-F706-35F8CB917804}"/>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2226871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96962-6DC3-1855-8105-E6C4B298B5E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07A30C-3452-43A3-F9C7-8DAC32769A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83C402-F414-1A82-81F9-AE1A4813DE26}"/>
              </a:ext>
            </a:extLst>
          </p:cNvPr>
          <p:cNvSpPr>
            <a:spLocks noGrp="1"/>
          </p:cNvSpPr>
          <p:nvPr>
            <p:ph type="dt" sz="half" idx="10"/>
          </p:nvPr>
        </p:nvSpPr>
        <p:spPr/>
        <p:txBody>
          <a:bodyPr/>
          <a:lstStyle/>
          <a:p>
            <a:r>
              <a:rPr lang="en-US"/>
              <a:t>Name, Title, Email</a:t>
            </a:r>
            <a:endParaRPr lang="en-US" dirty="0"/>
          </a:p>
        </p:txBody>
      </p:sp>
      <p:sp>
        <p:nvSpPr>
          <p:cNvPr id="5" name="Footer Placeholder 4">
            <a:extLst>
              <a:ext uri="{FF2B5EF4-FFF2-40B4-BE49-F238E27FC236}">
                <a16:creationId xmlns:a16="http://schemas.microsoft.com/office/drawing/2014/main" id="{D2C80716-5337-A97B-D033-E9E5F1E59B1A}"/>
              </a:ext>
            </a:extLst>
          </p:cNvPr>
          <p:cNvSpPr>
            <a:spLocks noGrp="1"/>
          </p:cNvSpPr>
          <p:nvPr>
            <p:ph type="ftr" sz="quarter" idx="11"/>
          </p:nvPr>
        </p:nvSpPr>
        <p:spPr/>
        <p:txBody>
          <a:bodyPr/>
          <a:lstStyle/>
          <a:p>
            <a:r>
              <a:rPr lang="en-US"/>
              <a:t>UNCLASSIFIED</a:t>
            </a:r>
            <a:endParaRPr lang="en-US" dirty="0"/>
          </a:p>
        </p:txBody>
      </p:sp>
      <p:sp>
        <p:nvSpPr>
          <p:cNvPr id="6" name="Slide Number Placeholder 5">
            <a:extLst>
              <a:ext uri="{FF2B5EF4-FFF2-40B4-BE49-F238E27FC236}">
                <a16:creationId xmlns:a16="http://schemas.microsoft.com/office/drawing/2014/main" id="{92EF0331-85EC-C96A-3E9F-7868CDEF8C8C}"/>
              </a:ext>
            </a:extLst>
          </p:cNvPr>
          <p:cNvSpPr>
            <a:spLocks noGrp="1"/>
          </p:cNvSpPr>
          <p:nvPr>
            <p:ph type="sldNum" sz="quarter" idx="12"/>
          </p:nvPr>
        </p:nvSpPr>
        <p:spPr/>
        <p:txBody>
          <a:bodyPr/>
          <a:lstStyle/>
          <a:p>
            <a:fld id="{22009E32-0316-A64C-BBE6-76331A90034E}" type="slidenum">
              <a:rPr lang="en-US" smtClean="0"/>
              <a:t>‹#›</a:t>
            </a:fld>
            <a:endParaRPr lang="en-US" dirty="0"/>
          </a:p>
        </p:txBody>
      </p:sp>
      <p:pic>
        <p:nvPicPr>
          <p:cNvPr id="7" name="Picture 6" descr="4x3_03-03">
            <a:extLst>
              <a:ext uri="{FF2B5EF4-FFF2-40B4-BE49-F238E27FC236}">
                <a16:creationId xmlns:a16="http://schemas.microsoft.com/office/drawing/2014/main" id="{D50164ED-17D0-DF5B-E6D7-76626BEFEC0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2D857F15-ED36-897F-1D05-F1E271E98EE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51941" y="5377698"/>
            <a:ext cx="1409937" cy="990332"/>
          </a:xfrm>
          <a:prstGeom prst="rect">
            <a:avLst/>
          </a:prstGeom>
        </p:spPr>
      </p:pic>
    </p:spTree>
    <p:extLst>
      <p:ext uri="{BB962C8B-B14F-4D97-AF65-F5344CB8AC3E}">
        <p14:creationId xmlns:p14="http://schemas.microsoft.com/office/powerpoint/2010/main" val="683254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13959-CB8A-884E-4477-A4CE2A2982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A4A9BC-DFD5-32EA-9750-42463198E1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84A0DD-126B-8BCD-9F5D-B218DF1652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400104-E846-C2E2-DFC2-A7124C6EF1BF}"/>
              </a:ext>
            </a:extLst>
          </p:cNvPr>
          <p:cNvSpPr>
            <a:spLocks noGrp="1"/>
          </p:cNvSpPr>
          <p:nvPr>
            <p:ph type="dt" sz="half" idx="10"/>
          </p:nvPr>
        </p:nvSpPr>
        <p:spPr/>
        <p:txBody>
          <a:bodyPr/>
          <a:lstStyle/>
          <a:p>
            <a:r>
              <a:rPr lang="en-US"/>
              <a:t>Name, Title, Email</a:t>
            </a:r>
          </a:p>
        </p:txBody>
      </p:sp>
      <p:sp>
        <p:nvSpPr>
          <p:cNvPr id="6" name="Footer Placeholder 5">
            <a:extLst>
              <a:ext uri="{FF2B5EF4-FFF2-40B4-BE49-F238E27FC236}">
                <a16:creationId xmlns:a16="http://schemas.microsoft.com/office/drawing/2014/main" id="{77C7E2DB-F11A-B810-8183-6F36FF144DB8}"/>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A85FDB6C-41CB-AF09-4173-145D3D8A9D55}"/>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4127244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1ACF2-2FC7-00AB-9131-DF69D262EF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67487C8-57F4-4C90-9020-1232C19432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102B25-DAC4-084E-AD4A-3F2FA3BE4A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517FFB-0DA7-72D6-1A03-DD63073D24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224746-9976-25C0-0A77-77E58CF47C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B368D-8B65-CA11-DB8E-946AD6B37FAD}"/>
              </a:ext>
            </a:extLst>
          </p:cNvPr>
          <p:cNvSpPr>
            <a:spLocks noGrp="1"/>
          </p:cNvSpPr>
          <p:nvPr>
            <p:ph type="dt" sz="half" idx="10"/>
          </p:nvPr>
        </p:nvSpPr>
        <p:spPr/>
        <p:txBody>
          <a:bodyPr/>
          <a:lstStyle/>
          <a:p>
            <a:r>
              <a:rPr lang="en-US"/>
              <a:t>Name, Title, Email</a:t>
            </a:r>
          </a:p>
        </p:txBody>
      </p:sp>
      <p:sp>
        <p:nvSpPr>
          <p:cNvPr id="8" name="Footer Placeholder 7">
            <a:extLst>
              <a:ext uri="{FF2B5EF4-FFF2-40B4-BE49-F238E27FC236}">
                <a16:creationId xmlns:a16="http://schemas.microsoft.com/office/drawing/2014/main" id="{C43BA9A4-2340-A530-D59E-83CB94E4C2A7}"/>
              </a:ext>
            </a:extLst>
          </p:cNvPr>
          <p:cNvSpPr>
            <a:spLocks noGrp="1"/>
          </p:cNvSpPr>
          <p:nvPr>
            <p:ph type="ftr" sz="quarter" idx="11"/>
          </p:nvPr>
        </p:nvSpPr>
        <p:spPr/>
        <p:txBody>
          <a:bodyPr/>
          <a:lstStyle/>
          <a:p>
            <a:r>
              <a:rPr lang="en-US"/>
              <a:t>UNCLASSIFIED</a:t>
            </a:r>
          </a:p>
        </p:txBody>
      </p:sp>
      <p:sp>
        <p:nvSpPr>
          <p:cNvPr id="9" name="Slide Number Placeholder 8">
            <a:extLst>
              <a:ext uri="{FF2B5EF4-FFF2-40B4-BE49-F238E27FC236}">
                <a16:creationId xmlns:a16="http://schemas.microsoft.com/office/drawing/2014/main" id="{E5ACEFCF-665D-E795-E9FF-55EA3E5F20B1}"/>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1173794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7404-5301-CBC0-B843-357DE7467C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E2BE380-3FF0-1CFC-ABBB-91BE56F3B740}"/>
              </a:ext>
            </a:extLst>
          </p:cNvPr>
          <p:cNvSpPr>
            <a:spLocks noGrp="1"/>
          </p:cNvSpPr>
          <p:nvPr>
            <p:ph type="dt" sz="half" idx="10"/>
          </p:nvPr>
        </p:nvSpPr>
        <p:spPr/>
        <p:txBody>
          <a:bodyPr/>
          <a:lstStyle/>
          <a:p>
            <a:r>
              <a:rPr lang="en-US"/>
              <a:t>Name, Title, Email</a:t>
            </a:r>
          </a:p>
        </p:txBody>
      </p:sp>
      <p:sp>
        <p:nvSpPr>
          <p:cNvPr id="4" name="Footer Placeholder 3">
            <a:extLst>
              <a:ext uri="{FF2B5EF4-FFF2-40B4-BE49-F238E27FC236}">
                <a16:creationId xmlns:a16="http://schemas.microsoft.com/office/drawing/2014/main" id="{52FEC839-5188-6227-207F-1BDD5F2E6736}"/>
              </a:ext>
            </a:extLst>
          </p:cNvPr>
          <p:cNvSpPr>
            <a:spLocks noGrp="1"/>
          </p:cNvSpPr>
          <p:nvPr>
            <p:ph type="ftr" sz="quarter" idx="11"/>
          </p:nvPr>
        </p:nvSpPr>
        <p:spPr/>
        <p:txBody>
          <a:bodyPr/>
          <a:lstStyle/>
          <a:p>
            <a:r>
              <a:rPr lang="en-US"/>
              <a:t>UNCLASSIFIED</a:t>
            </a:r>
          </a:p>
        </p:txBody>
      </p:sp>
      <p:sp>
        <p:nvSpPr>
          <p:cNvPr id="5" name="Slide Number Placeholder 4">
            <a:extLst>
              <a:ext uri="{FF2B5EF4-FFF2-40B4-BE49-F238E27FC236}">
                <a16:creationId xmlns:a16="http://schemas.microsoft.com/office/drawing/2014/main" id="{A375A97F-4E61-1BB7-5800-51A452CBDFD4}"/>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312226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51A0A6-6D24-77E0-FF8F-CF1943AC8718}"/>
              </a:ext>
            </a:extLst>
          </p:cNvPr>
          <p:cNvSpPr>
            <a:spLocks noGrp="1"/>
          </p:cNvSpPr>
          <p:nvPr>
            <p:ph type="dt" sz="half" idx="10"/>
          </p:nvPr>
        </p:nvSpPr>
        <p:spPr/>
        <p:txBody>
          <a:bodyPr/>
          <a:lstStyle/>
          <a:p>
            <a:r>
              <a:rPr lang="en-US"/>
              <a:t>Name, Title, Email</a:t>
            </a:r>
          </a:p>
        </p:txBody>
      </p:sp>
      <p:sp>
        <p:nvSpPr>
          <p:cNvPr id="3" name="Footer Placeholder 2">
            <a:extLst>
              <a:ext uri="{FF2B5EF4-FFF2-40B4-BE49-F238E27FC236}">
                <a16:creationId xmlns:a16="http://schemas.microsoft.com/office/drawing/2014/main" id="{140F941E-D469-3C9B-BAAD-8A2BB444F7A4}"/>
              </a:ext>
            </a:extLst>
          </p:cNvPr>
          <p:cNvSpPr>
            <a:spLocks noGrp="1"/>
          </p:cNvSpPr>
          <p:nvPr>
            <p:ph type="ftr" sz="quarter" idx="11"/>
          </p:nvPr>
        </p:nvSpPr>
        <p:spPr/>
        <p:txBody>
          <a:bodyPr/>
          <a:lstStyle/>
          <a:p>
            <a:r>
              <a:rPr lang="en-US"/>
              <a:t>UNCLASSIFIED</a:t>
            </a:r>
          </a:p>
        </p:txBody>
      </p:sp>
      <p:sp>
        <p:nvSpPr>
          <p:cNvPr id="4" name="Slide Number Placeholder 3">
            <a:extLst>
              <a:ext uri="{FF2B5EF4-FFF2-40B4-BE49-F238E27FC236}">
                <a16:creationId xmlns:a16="http://schemas.microsoft.com/office/drawing/2014/main" id="{50AFDCC6-7C84-078F-BD83-BCB77FAB1E6E}"/>
              </a:ext>
            </a:extLst>
          </p:cNvPr>
          <p:cNvSpPr>
            <a:spLocks noGrp="1"/>
          </p:cNvSpPr>
          <p:nvPr>
            <p:ph type="sldNum" sz="quarter" idx="12"/>
          </p:nvPr>
        </p:nvSpPr>
        <p:spPr/>
        <p:txBody>
          <a:bodyPr/>
          <a:lstStyle/>
          <a:p>
            <a:fld id="{22009E32-0316-A64C-BBE6-76331A90034E}" type="slidenum">
              <a:rPr lang="en-US" smtClean="0"/>
              <a:t>‹#›</a:t>
            </a:fld>
            <a:endParaRPr lang="en-US" dirty="0"/>
          </a:p>
        </p:txBody>
      </p:sp>
    </p:spTree>
    <p:extLst>
      <p:ext uri="{BB962C8B-B14F-4D97-AF65-F5344CB8AC3E}">
        <p14:creationId xmlns:p14="http://schemas.microsoft.com/office/powerpoint/2010/main" val="3514749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31ADD-E230-28E6-BE29-FF0470AA2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F91A04-7B6D-2006-09B5-1BFC925110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0AB8DB-7A32-6B80-4813-0B8ECB0A90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50364C-2BBB-2A7F-14C9-B50474E0A160}"/>
              </a:ext>
            </a:extLst>
          </p:cNvPr>
          <p:cNvSpPr>
            <a:spLocks noGrp="1"/>
          </p:cNvSpPr>
          <p:nvPr>
            <p:ph type="dt" sz="half" idx="10"/>
          </p:nvPr>
        </p:nvSpPr>
        <p:spPr/>
        <p:txBody>
          <a:bodyPr/>
          <a:lstStyle/>
          <a:p>
            <a:r>
              <a:rPr lang="en-US"/>
              <a:t>Name, Title, Email</a:t>
            </a:r>
          </a:p>
        </p:txBody>
      </p:sp>
      <p:sp>
        <p:nvSpPr>
          <p:cNvPr id="6" name="Footer Placeholder 5">
            <a:extLst>
              <a:ext uri="{FF2B5EF4-FFF2-40B4-BE49-F238E27FC236}">
                <a16:creationId xmlns:a16="http://schemas.microsoft.com/office/drawing/2014/main" id="{EFD6C2C8-C20B-608D-84F0-69E5E52CA571}"/>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B856BF3D-934A-DC73-DA84-59C20478B95E}"/>
              </a:ext>
            </a:extLst>
          </p:cNvPr>
          <p:cNvSpPr>
            <a:spLocks noGrp="1"/>
          </p:cNvSpPr>
          <p:nvPr>
            <p:ph type="sldNum" sz="quarter" idx="12"/>
          </p:nvPr>
        </p:nvSpPr>
        <p:spPr/>
        <p:txBody>
          <a:bodyPr/>
          <a:lstStyle/>
          <a:p>
            <a:fld id="{22009E32-0316-A64C-BBE6-76331A90034E}" type="slidenum">
              <a:rPr lang="en-US" smtClean="0"/>
              <a:t>‹#›</a:t>
            </a:fld>
            <a:endParaRPr lang="en-US"/>
          </a:p>
        </p:txBody>
      </p:sp>
    </p:spTree>
    <p:extLst>
      <p:ext uri="{BB962C8B-B14F-4D97-AF65-F5344CB8AC3E}">
        <p14:creationId xmlns:p14="http://schemas.microsoft.com/office/powerpoint/2010/main" val="3493678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FBF72-DF3C-C4B2-BDF6-048AE3624C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34E7EE-02D8-06DC-A1C2-18C0D053E4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619B3B-41B5-CD18-BCF9-A1369B08F1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4B05E9-B8C3-F655-1145-B7CA5C69A761}"/>
              </a:ext>
            </a:extLst>
          </p:cNvPr>
          <p:cNvSpPr>
            <a:spLocks noGrp="1"/>
          </p:cNvSpPr>
          <p:nvPr>
            <p:ph type="dt" sz="half" idx="10"/>
          </p:nvPr>
        </p:nvSpPr>
        <p:spPr/>
        <p:txBody>
          <a:bodyPr/>
          <a:lstStyle/>
          <a:p>
            <a:r>
              <a:rPr lang="en-US"/>
              <a:t>Name, Title, Email</a:t>
            </a:r>
            <a:endParaRPr lang="en-US" dirty="0"/>
          </a:p>
        </p:txBody>
      </p:sp>
      <p:sp>
        <p:nvSpPr>
          <p:cNvPr id="6" name="Footer Placeholder 5">
            <a:extLst>
              <a:ext uri="{FF2B5EF4-FFF2-40B4-BE49-F238E27FC236}">
                <a16:creationId xmlns:a16="http://schemas.microsoft.com/office/drawing/2014/main" id="{6FF1B046-BAE9-2FD7-4741-04D8E13C9D3A}"/>
              </a:ext>
            </a:extLst>
          </p:cNvPr>
          <p:cNvSpPr>
            <a:spLocks noGrp="1"/>
          </p:cNvSpPr>
          <p:nvPr>
            <p:ph type="ftr" sz="quarter" idx="11"/>
          </p:nvPr>
        </p:nvSpPr>
        <p:spPr/>
        <p:txBody>
          <a:bodyPr/>
          <a:lstStyle/>
          <a:p>
            <a:r>
              <a:rPr lang="en-US"/>
              <a:t>UNCLASSIFIED</a:t>
            </a:r>
            <a:endParaRPr lang="en-US" dirty="0"/>
          </a:p>
        </p:txBody>
      </p:sp>
      <p:sp>
        <p:nvSpPr>
          <p:cNvPr id="7" name="Slide Number Placeholder 6">
            <a:extLst>
              <a:ext uri="{FF2B5EF4-FFF2-40B4-BE49-F238E27FC236}">
                <a16:creationId xmlns:a16="http://schemas.microsoft.com/office/drawing/2014/main" id="{F859BE57-8D0D-0C13-C427-66250D49A021}"/>
              </a:ext>
            </a:extLst>
          </p:cNvPr>
          <p:cNvSpPr>
            <a:spLocks noGrp="1"/>
          </p:cNvSpPr>
          <p:nvPr>
            <p:ph type="sldNum" sz="quarter" idx="12"/>
          </p:nvPr>
        </p:nvSpPr>
        <p:spPr/>
        <p:txBody>
          <a:bodyPr/>
          <a:lstStyle/>
          <a:p>
            <a:r>
              <a:rPr lang="en-US"/>
              <a:t> of </a:t>
            </a:r>
            <a:endParaRPr lang="en-US" dirty="0"/>
          </a:p>
        </p:txBody>
      </p:sp>
    </p:spTree>
    <p:extLst>
      <p:ext uri="{BB962C8B-B14F-4D97-AF65-F5344CB8AC3E}">
        <p14:creationId xmlns:p14="http://schemas.microsoft.com/office/powerpoint/2010/main" val="3650435798"/>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99D477-BC0A-FC2F-DDBC-D896DCEA74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9D53C47-E4E6-4D4B-E9FC-78403A9EFA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654A2-AD70-B7CE-D06B-1B228EBC4B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Name, Title, Email</a:t>
            </a:r>
            <a:endParaRPr lang="en-US" dirty="0"/>
          </a:p>
        </p:txBody>
      </p:sp>
      <p:sp>
        <p:nvSpPr>
          <p:cNvPr id="5" name="Footer Placeholder 4">
            <a:extLst>
              <a:ext uri="{FF2B5EF4-FFF2-40B4-BE49-F238E27FC236}">
                <a16:creationId xmlns:a16="http://schemas.microsoft.com/office/drawing/2014/main" id="{D423071F-5743-AA71-8506-DDA512FE0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UNCLASSIFIED</a:t>
            </a:r>
            <a:endParaRPr lang="en-US" dirty="0"/>
          </a:p>
        </p:txBody>
      </p:sp>
      <p:sp>
        <p:nvSpPr>
          <p:cNvPr id="6" name="Slide Number Placeholder 5">
            <a:extLst>
              <a:ext uri="{FF2B5EF4-FFF2-40B4-BE49-F238E27FC236}">
                <a16:creationId xmlns:a16="http://schemas.microsoft.com/office/drawing/2014/main" id="{0A99463C-115E-FF87-4310-41D9159514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 of </a:t>
            </a:r>
            <a:endParaRPr lang="en-US" dirty="0"/>
          </a:p>
        </p:txBody>
      </p:sp>
      <p:pic>
        <p:nvPicPr>
          <p:cNvPr id="7" name="Picture 6" descr="4x3_02-02">
            <a:extLst>
              <a:ext uri="{FF2B5EF4-FFF2-40B4-BE49-F238E27FC236}">
                <a16:creationId xmlns:a16="http://schemas.microsoft.com/office/drawing/2014/main" id="{70FA4E84-B565-9232-71F4-13F8B51C47F1}"/>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0" y="-8255"/>
            <a:ext cx="12192000" cy="6858000"/>
          </a:xfrm>
          <a:prstGeom prst="rect">
            <a:avLst/>
          </a:prstGeom>
        </p:spPr>
      </p:pic>
      <p:pic>
        <p:nvPicPr>
          <p:cNvPr id="8" name="Picture 7">
            <a:extLst>
              <a:ext uri="{FF2B5EF4-FFF2-40B4-BE49-F238E27FC236}">
                <a16:creationId xmlns:a16="http://schemas.microsoft.com/office/drawing/2014/main" id="{B549DEAA-0ABA-4A5D-C35C-54BC3B9435FF}"/>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866458" y="5886232"/>
            <a:ext cx="1325545" cy="902586"/>
          </a:xfrm>
          <a:prstGeom prst="rect">
            <a:avLst/>
          </a:prstGeom>
        </p:spPr>
      </p:pic>
    </p:spTree>
    <p:extLst>
      <p:ext uri="{BB962C8B-B14F-4D97-AF65-F5344CB8AC3E}">
        <p14:creationId xmlns:p14="http://schemas.microsoft.com/office/powerpoint/2010/main" val="371697008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649" r:id="rId12"/>
    <p:sldLayoutId id="2147483657" r:id="rId13"/>
    <p:sldLayoutId id="2147483658" r:id="rId14"/>
    <p:sldLayoutId id="2147483659" r:id="rId15"/>
    <p:sldLayoutId id="2147483660" r:id="rId1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00.png"/><Relationship Id="rId11" Type="http://schemas.openxmlformats.org/officeDocument/2006/relationships/image" Target="../media/image35.png"/><Relationship Id="rId5" Type="http://schemas.openxmlformats.org/officeDocument/2006/relationships/image" Target="../media/image290.png"/><Relationship Id="rId10" Type="http://schemas.openxmlformats.org/officeDocument/2006/relationships/image" Target="../media/image34.png"/><Relationship Id="rId4" Type="http://schemas.openxmlformats.org/officeDocument/2006/relationships/image" Target="../media/image280.png"/><Relationship Id="rId9" Type="http://schemas.openxmlformats.org/officeDocument/2006/relationships/image" Target="../media/image33.png"/><Relationship Id="rId1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jpg"/></Relationships>
</file>

<file path=ppt/slides/_rels/slide1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0.jpg"/><Relationship Id="rId4" Type="http://schemas.openxmlformats.org/officeDocument/2006/relationships/image" Target="../media/image49.jp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8" Type="http://schemas.openxmlformats.org/officeDocument/2006/relationships/image" Target="../media/image60.sv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8.sv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 Id="rId14" Type="http://schemas.openxmlformats.org/officeDocument/2006/relationships/image" Target="../media/image66.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6D7322-86B0-72EF-8B34-F023B190A0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841" r="34539"/>
          <a:stretch/>
        </p:blipFill>
        <p:spPr>
          <a:xfrm>
            <a:off x="9142948" y="-85149"/>
            <a:ext cx="2491596" cy="7028298"/>
          </a:xfrm>
          <a:prstGeom prst="rect">
            <a:avLst/>
          </a:prstGeom>
        </p:spPr>
      </p:pic>
      <p:pic>
        <p:nvPicPr>
          <p:cNvPr id="6" name="Picture 5">
            <a:extLst>
              <a:ext uri="{FF2B5EF4-FFF2-40B4-BE49-F238E27FC236}">
                <a16:creationId xmlns:a16="http://schemas.microsoft.com/office/drawing/2014/main" id="{DC2EA369-BA03-00B7-71C6-672ABAD140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096" r="29229"/>
          <a:stretch/>
        </p:blipFill>
        <p:spPr>
          <a:xfrm flipH="1">
            <a:off x="29888" y="-159191"/>
            <a:ext cx="3091414" cy="7074341"/>
          </a:xfrm>
          <a:prstGeom prst="rect">
            <a:avLst/>
          </a:prstGeom>
        </p:spPr>
      </p:pic>
      <p:sp>
        <p:nvSpPr>
          <p:cNvPr id="7" name="Rectangle 2"/>
          <p:cNvSpPr>
            <a:spLocks noGrp="1" noChangeArrowheads="1"/>
          </p:cNvSpPr>
          <p:nvPr>
            <p:ph type="ctrTitle"/>
          </p:nvPr>
        </p:nvSpPr>
        <p:spPr>
          <a:xfrm>
            <a:off x="3193551" y="2570834"/>
            <a:ext cx="5804899" cy="1414972"/>
          </a:xfrm>
        </p:spPr>
        <p:txBody>
          <a:bodyPr>
            <a:normAutofit/>
          </a:bodyPr>
          <a:lstStyle/>
          <a:p>
            <a:pPr algn="ctr">
              <a:lnSpc>
                <a:spcPct val="130000"/>
              </a:lnSpc>
            </a:pPr>
            <a:r>
              <a:rPr lang="en-US" altLang="en-US" sz="1800" dirty="0">
                <a:latin typeface="Calibri" panose="020F0502020204030204" pitchFamily="34" charset="0"/>
                <a:ea typeface="Calibri" panose="020F0502020204030204" pitchFamily="34" charset="0"/>
                <a:cs typeface="Calibri" panose="020F0502020204030204" pitchFamily="34" charset="0"/>
              </a:rPr>
              <a:t>U.S. Army Research Institute of Environmental Medicine</a:t>
            </a:r>
            <a:br>
              <a:rPr lang="en-US" altLang="en-US" sz="1800" dirty="0">
                <a:latin typeface="Calibri" panose="020F0502020204030204" pitchFamily="34" charset="0"/>
                <a:ea typeface="Calibri" panose="020F0502020204030204" pitchFamily="34" charset="0"/>
                <a:cs typeface="Calibri" panose="020F0502020204030204" pitchFamily="34" charset="0"/>
              </a:rPr>
            </a:br>
            <a:r>
              <a:rPr lang="en-US" altLang="en-US" sz="1800" dirty="0">
                <a:latin typeface="Calibri" panose="020F0502020204030204" pitchFamily="34" charset="0"/>
                <a:ea typeface="Calibri" panose="020F0502020204030204" pitchFamily="34" charset="0"/>
                <a:cs typeface="Calibri" panose="020F0502020204030204" pitchFamily="34" charset="0"/>
              </a:rPr>
              <a:t>Thermal and Mountain Medicine Division</a:t>
            </a:r>
          </a:p>
        </p:txBody>
      </p:sp>
      <p:sp>
        <p:nvSpPr>
          <p:cNvPr id="2" name="TextBox 1">
            <a:extLst>
              <a:ext uri="{FF2B5EF4-FFF2-40B4-BE49-F238E27FC236}">
                <a16:creationId xmlns:a16="http://schemas.microsoft.com/office/drawing/2014/main" id="{0AED69E7-D70D-4363-B5E4-FFE421C62E41}"/>
              </a:ext>
            </a:extLst>
          </p:cNvPr>
          <p:cNvSpPr txBox="1"/>
          <p:nvPr/>
        </p:nvSpPr>
        <p:spPr bwMode="auto">
          <a:xfrm>
            <a:off x="5046626" y="5262350"/>
            <a:ext cx="2261453" cy="1200329"/>
          </a:xfrm>
          <a:prstGeom prst="rect">
            <a:avLst/>
          </a:prstGeom>
          <a:noFill/>
          <a:ln w="9525">
            <a:noFill/>
            <a:miter lim="800000"/>
            <a:headEnd/>
            <a:tailEnd/>
          </a:ln>
          <a:effectLst/>
        </p:spPr>
        <p:txBody>
          <a:bodyPr wrap="none" rtlCol="0">
            <a:spAutoFit/>
          </a:bodyPr>
          <a:lstStyle/>
          <a:p>
            <a:pPr algn="ctr"/>
            <a:r>
              <a:rPr lang="en-US" b="1" dirty="0">
                <a:latin typeface="Calibri" panose="020F0502020204030204" pitchFamily="34" charset="0"/>
                <a:ea typeface="Calibri" panose="020F0502020204030204" pitchFamily="34" charset="0"/>
                <a:cs typeface="Calibri" panose="020F0502020204030204" pitchFamily="34" charset="0"/>
              </a:rPr>
              <a:t>Juliette Jacques, BEng</a:t>
            </a:r>
          </a:p>
          <a:p>
            <a:pPr algn="ctr"/>
            <a:r>
              <a:rPr lang="en-US" b="1" dirty="0">
                <a:latin typeface="Calibri" panose="020F0502020204030204" pitchFamily="34" charset="0"/>
                <a:ea typeface="Calibri" panose="020F0502020204030204" pitchFamily="34" charset="0"/>
                <a:cs typeface="Calibri" panose="020F0502020204030204" pitchFamily="34" charset="0"/>
              </a:rPr>
              <a:t>Timothy Rioux, MSc</a:t>
            </a:r>
          </a:p>
          <a:p>
            <a:pPr algn="ctr"/>
            <a:r>
              <a:rPr lang="en-US" b="1" dirty="0">
                <a:latin typeface="Calibri" panose="020F0502020204030204" pitchFamily="34" charset="0"/>
                <a:ea typeface="Calibri" panose="020F0502020204030204" pitchFamily="34" charset="0"/>
                <a:cs typeface="Calibri" panose="020F0502020204030204" pitchFamily="34" charset="0"/>
              </a:rPr>
              <a:t>Xiaojiang Xu, PhD</a:t>
            </a:r>
          </a:p>
          <a:p>
            <a:pPr algn="ctr"/>
            <a:r>
              <a:rPr lang="en-US" b="1" dirty="0">
                <a:latin typeface="Calibri" panose="020F0502020204030204" pitchFamily="34" charset="0"/>
                <a:ea typeface="Calibri" panose="020F0502020204030204" pitchFamily="34" charset="0"/>
                <a:cs typeface="Calibri" panose="020F0502020204030204" pitchFamily="34" charset="0"/>
              </a:rPr>
              <a:t>John Castellani, PhD</a:t>
            </a:r>
          </a:p>
        </p:txBody>
      </p:sp>
      <p:sp>
        <p:nvSpPr>
          <p:cNvPr id="3" name="Rectangle 2">
            <a:extLst>
              <a:ext uri="{FF2B5EF4-FFF2-40B4-BE49-F238E27FC236}">
                <a16:creationId xmlns:a16="http://schemas.microsoft.com/office/drawing/2014/main" id="{FF55B251-229F-F29D-5FA2-2D2F8BA44357}"/>
              </a:ext>
            </a:extLst>
          </p:cNvPr>
          <p:cNvSpPr txBox="1">
            <a:spLocks noChangeArrowheads="1"/>
          </p:cNvSpPr>
          <p:nvPr/>
        </p:nvSpPr>
        <p:spPr>
          <a:xfrm>
            <a:off x="2289809" y="1053711"/>
            <a:ext cx="7612381" cy="2224609"/>
          </a:xfrm>
          <a:prstGeom prst="rect">
            <a:avLst/>
          </a:prstGeom>
          <a:effectLst/>
        </p:spPr>
        <p:txBody>
          <a:bodyPr vert="horz" lIns="91440" tIns="45720" rIns="91440" bIns="45720" rtlCol="0" anchor="ctr">
            <a:normAutofit fontScale="92500" lnSpcReduction="20000"/>
          </a:bodyPr>
          <a:lstStyle>
            <a:lvl1pPr algn="l" defTabSz="457200" rtl="0" eaLnBrk="1" latinLnBrk="0" hangingPunct="1">
              <a:spcBef>
                <a:spcPct val="0"/>
              </a:spcBef>
              <a:buNone/>
              <a:defRPr sz="3500" b="1" i="0" kern="1200">
                <a:solidFill>
                  <a:schemeClr val="tx1"/>
                </a:solidFill>
                <a:effectLst/>
                <a:latin typeface="Helvetica"/>
                <a:ea typeface="+mj-ea"/>
                <a:cs typeface="Helvetica"/>
              </a:defRPr>
            </a:lvl1pPr>
          </a:lstStyle>
          <a:p>
            <a:pPr algn="ctr">
              <a:lnSpc>
                <a:spcPct val="130000"/>
              </a:lnSpc>
            </a:pPr>
            <a:r>
              <a:rPr lang="en-US" altLang="en-US" sz="3200" dirty="0">
                <a:solidFill>
                  <a:schemeClr val="tx1">
                    <a:lumMod val="95000"/>
                    <a:lumOff val="5000"/>
                  </a:schemeClr>
                </a:solidFill>
                <a:latin typeface="Arial" panose="020B0604020202020204" pitchFamily="34" charset="0"/>
                <a:ea typeface="Calibri" panose="020F0502020204030204" pitchFamily="34" charset="0"/>
                <a:cs typeface="Arial" panose="020B0604020202020204" pitchFamily="34" charset="0"/>
              </a:rPr>
              <a:t>Human Thermoregulation and Spatial Temperature for Frostbite Prediction with COMSOL’s Bio-Heat Transfer Module</a:t>
            </a:r>
          </a:p>
        </p:txBody>
      </p:sp>
    </p:spTree>
    <p:extLst>
      <p:ext uri="{BB962C8B-B14F-4D97-AF65-F5344CB8AC3E}">
        <p14:creationId xmlns:p14="http://schemas.microsoft.com/office/powerpoint/2010/main" val="2940842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197784"/>
            <a:ext cx="10515600" cy="1325563"/>
          </a:xfrm>
        </p:spPr>
        <p:txBody>
          <a:bodyPr>
            <a:norm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Metabolic Heat Production</a:t>
            </a:r>
          </a:p>
        </p:txBody>
      </p:sp>
      <p:pic>
        <p:nvPicPr>
          <p:cNvPr id="7" name="Content Placeholder 6" descr="A person wearing a garment&#10;&#10;Description automatically generated with low confidence">
            <a:extLst>
              <a:ext uri="{FF2B5EF4-FFF2-40B4-BE49-F238E27FC236}">
                <a16:creationId xmlns:a16="http://schemas.microsoft.com/office/drawing/2014/main" id="{A62BDA3F-2FCE-C77A-AD1D-CBA1308DBEF8}"/>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6210" r="27183"/>
          <a:stretch/>
        </p:blipFill>
        <p:spPr>
          <a:xfrm>
            <a:off x="4943018" y="1052786"/>
            <a:ext cx="2752725" cy="5767824"/>
          </a:xfrm>
        </p:spPr>
      </p:pic>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231692" y="6505270"/>
            <a:ext cx="2743200" cy="365125"/>
          </a:xfrm>
        </p:spPr>
        <p:txBody>
          <a:bodyPr/>
          <a:lstStyle/>
          <a:p>
            <a:fld id="{22009E32-0316-A64C-BBE6-76331A90034E}" type="slidenum">
              <a:rPr lang="en-US" smtClean="0"/>
              <a:t>10</a:t>
            </a:fld>
            <a:endParaRPr lang="en-US"/>
          </a:p>
        </p:txBody>
      </p:sp>
      <p:sp>
        <p:nvSpPr>
          <p:cNvPr id="9" name="Right Brace 8">
            <a:extLst>
              <a:ext uri="{FF2B5EF4-FFF2-40B4-BE49-F238E27FC236}">
                <a16:creationId xmlns:a16="http://schemas.microsoft.com/office/drawing/2014/main" id="{3F1BCB3E-1CAC-4134-859E-8AB5A4ED6E5A}"/>
              </a:ext>
            </a:extLst>
          </p:cNvPr>
          <p:cNvSpPr/>
          <p:nvPr/>
        </p:nvSpPr>
        <p:spPr>
          <a:xfrm>
            <a:off x="6695708" y="1238541"/>
            <a:ext cx="248028" cy="581025"/>
          </a:xfrm>
          <a:prstGeom prst="rightBrace">
            <a:avLst>
              <a:gd name="adj1" fmla="val 58564"/>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11" name="Right Brace 10">
            <a:extLst>
              <a:ext uri="{FF2B5EF4-FFF2-40B4-BE49-F238E27FC236}">
                <a16:creationId xmlns:a16="http://schemas.microsoft.com/office/drawing/2014/main" id="{296532ED-2439-E6F1-F1B7-AB5636A41B51}"/>
              </a:ext>
            </a:extLst>
          </p:cNvPr>
          <p:cNvSpPr/>
          <p:nvPr/>
        </p:nvSpPr>
        <p:spPr>
          <a:xfrm rot="11609807">
            <a:off x="5220695" y="1995882"/>
            <a:ext cx="284260" cy="956374"/>
          </a:xfrm>
          <a:prstGeom prst="rightBrace">
            <a:avLst>
              <a:gd name="adj1" fmla="val 80208"/>
              <a:gd name="adj2" fmla="val 5664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13" name="Right Brace 12">
            <a:extLst>
              <a:ext uri="{FF2B5EF4-FFF2-40B4-BE49-F238E27FC236}">
                <a16:creationId xmlns:a16="http://schemas.microsoft.com/office/drawing/2014/main" id="{1BF9EE1B-A202-A9FB-9442-025BD4062E4F}"/>
              </a:ext>
            </a:extLst>
          </p:cNvPr>
          <p:cNvSpPr/>
          <p:nvPr/>
        </p:nvSpPr>
        <p:spPr>
          <a:xfrm rot="10994035">
            <a:off x="5411290" y="3608954"/>
            <a:ext cx="268035" cy="1533468"/>
          </a:xfrm>
          <a:prstGeom prst="rightBrace">
            <a:avLst>
              <a:gd name="adj1" fmla="val 95194"/>
              <a:gd name="adj2" fmla="val 56647"/>
            </a:avLst>
          </a:prstGeom>
          <a:ln/>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2F09CF1E-618F-59E2-7955-C6601DA61596}"/>
              </a:ext>
            </a:extLst>
          </p:cNvPr>
          <p:cNvCxnSpPr>
            <a:cxnSpLocks/>
          </p:cNvCxnSpPr>
          <p:nvPr/>
        </p:nvCxnSpPr>
        <p:spPr>
          <a:xfrm flipV="1">
            <a:off x="6319381" y="2322875"/>
            <a:ext cx="1248713" cy="30802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4FEF4EB3-8157-93AE-FE2E-9A007F23900F}"/>
              </a:ext>
            </a:extLst>
          </p:cNvPr>
          <p:cNvCxnSpPr>
            <a:cxnSpLocks/>
          </p:cNvCxnSpPr>
          <p:nvPr/>
        </p:nvCxnSpPr>
        <p:spPr>
          <a:xfrm flipV="1">
            <a:off x="7316835" y="3715235"/>
            <a:ext cx="624357" cy="998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4135A76F-0D47-6BEB-C74B-A0A711FEBFEA}"/>
              </a:ext>
            </a:extLst>
          </p:cNvPr>
          <p:cNvCxnSpPr>
            <a:cxnSpLocks/>
            <a:endCxn id="15" idx="1"/>
          </p:cNvCxnSpPr>
          <p:nvPr/>
        </p:nvCxnSpPr>
        <p:spPr>
          <a:xfrm flipV="1">
            <a:off x="6887892" y="6405112"/>
            <a:ext cx="741121" cy="11466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2" name="Right Brace 21">
            <a:extLst>
              <a:ext uri="{FF2B5EF4-FFF2-40B4-BE49-F238E27FC236}">
                <a16:creationId xmlns:a16="http://schemas.microsoft.com/office/drawing/2014/main" id="{7C79FA4E-F6FF-6763-DFC8-5C22CA610199}"/>
              </a:ext>
            </a:extLst>
          </p:cNvPr>
          <p:cNvSpPr/>
          <p:nvPr/>
        </p:nvSpPr>
        <p:spPr>
          <a:xfrm rot="10800000">
            <a:off x="5090084" y="2993906"/>
            <a:ext cx="201310" cy="721329"/>
          </a:xfrm>
          <a:prstGeom prst="rightBrace">
            <a:avLst>
              <a:gd name="adj1" fmla="val 80208"/>
              <a:gd name="adj2" fmla="val 54876"/>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23" name="Right Brace 22">
            <a:extLst>
              <a:ext uri="{FF2B5EF4-FFF2-40B4-BE49-F238E27FC236}">
                <a16:creationId xmlns:a16="http://schemas.microsoft.com/office/drawing/2014/main" id="{C231F699-F83C-1EB9-0A73-8E0C39781ACA}"/>
              </a:ext>
            </a:extLst>
          </p:cNvPr>
          <p:cNvSpPr/>
          <p:nvPr/>
        </p:nvSpPr>
        <p:spPr>
          <a:xfrm rot="10800000">
            <a:off x="5400277" y="5224692"/>
            <a:ext cx="268033" cy="1051054"/>
          </a:xfrm>
          <a:prstGeom prst="rightBrace">
            <a:avLst>
              <a:gd name="adj1" fmla="val 80208"/>
              <a:gd name="adj2" fmla="val 5664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2C2B085-78B0-27AD-FD13-AEA90201B232}"/>
                  </a:ext>
                </a:extLst>
              </p:cNvPr>
              <p:cNvSpPr txBox="1"/>
              <p:nvPr/>
            </p:nvSpPr>
            <p:spPr bwMode="auto">
              <a:xfrm>
                <a:off x="3997867" y="2111900"/>
                <a:ext cx="1508078"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0.012</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0.04</a:t>
                </a:r>
              </a:p>
            </p:txBody>
          </p:sp>
        </mc:Choice>
        <mc:Fallback xmlns="">
          <p:sp>
            <p:nvSpPr>
              <p:cNvPr id="24" name="TextBox 23">
                <a:extLst>
                  <a:ext uri="{FF2B5EF4-FFF2-40B4-BE49-F238E27FC236}">
                    <a16:creationId xmlns:a16="http://schemas.microsoft.com/office/drawing/2014/main" id="{02C2B085-78B0-27AD-FD13-AEA90201B232}"/>
                  </a:ext>
                </a:extLst>
              </p:cNvPr>
              <p:cNvSpPr txBox="1">
                <a:spLocks noRot="1" noChangeAspect="1" noMove="1" noResize="1" noEditPoints="1" noAdjustHandles="1" noChangeArrowheads="1" noChangeShapeType="1" noTextEdit="1"/>
              </p:cNvSpPr>
              <p:nvPr/>
            </p:nvSpPr>
            <p:spPr bwMode="auto">
              <a:xfrm>
                <a:off x="3997867" y="2111900"/>
                <a:ext cx="1508078" cy="584775"/>
              </a:xfrm>
              <a:prstGeom prst="rect">
                <a:avLst/>
              </a:prstGeom>
              <a:blipFill>
                <a:blip r:embed="rId4"/>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096EAAB-24E0-A055-A7DF-90C0215F0850}"/>
                  </a:ext>
                </a:extLst>
              </p:cNvPr>
              <p:cNvSpPr txBox="1"/>
              <p:nvPr/>
            </p:nvSpPr>
            <p:spPr bwMode="auto">
              <a:xfrm>
                <a:off x="3842832" y="3116389"/>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0.08</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0.04</a:t>
                </a:r>
              </a:p>
            </p:txBody>
          </p:sp>
        </mc:Choice>
        <mc:Fallback xmlns="">
          <p:sp>
            <p:nvSpPr>
              <p:cNvPr id="5" name="TextBox 4">
                <a:extLst>
                  <a:ext uri="{FF2B5EF4-FFF2-40B4-BE49-F238E27FC236}">
                    <a16:creationId xmlns:a16="http://schemas.microsoft.com/office/drawing/2014/main" id="{1096EAAB-24E0-A055-A7DF-90C0215F0850}"/>
                  </a:ext>
                </a:extLst>
              </p:cNvPr>
              <p:cNvSpPr txBox="1">
                <a:spLocks noRot="1" noChangeAspect="1" noMove="1" noResize="1" noEditPoints="1" noAdjustHandles="1" noChangeArrowheads="1" noChangeShapeType="1" noTextEdit="1"/>
              </p:cNvSpPr>
              <p:nvPr/>
            </p:nvSpPr>
            <p:spPr bwMode="auto">
              <a:xfrm>
                <a:off x="3842832" y="3116389"/>
                <a:ext cx="2540366" cy="584775"/>
              </a:xfrm>
              <a:prstGeom prst="rect">
                <a:avLst/>
              </a:prstGeom>
              <a:blipFill>
                <a:blip r:embed="rId5"/>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505AB3C-9185-5339-D337-3226CBA84124}"/>
                  </a:ext>
                </a:extLst>
              </p:cNvPr>
              <p:cNvSpPr txBox="1"/>
              <p:nvPr/>
            </p:nvSpPr>
            <p:spPr bwMode="auto">
              <a:xfrm>
                <a:off x="4192663" y="4056357"/>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0.13</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0.35</a:t>
                </a:r>
              </a:p>
            </p:txBody>
          </p:sp>
        </mc:Choice>
        <mc:Fallback xmlns="">
          <p:sp>
            <p:nvSpPr>
              <p:cNvPr id="8" name="TextBox 7">
                <a:extLst>
                  <a:ext uri="{FF2B5EF4-FFF2-40B4-BE49-F238E27FC236}">
                    <a16:creationId xmlns:a16="http://schemas.microsoft.com/office/drawing/2014/main" id="{9505AB3C-9185-5339-D337-3226CBA84124}"/>
                  </a:ext>
                </a:extLst>
              </p:cNvPr>
              <p:cNvSpPr txBox="1">
                <a:spLocks noRot="1" noChangeAspect="1" noMove="1" noResize="1" noEditPoints="1" noAdjustHandles="1" noChangeArrowheads="1" noChangeShapeType="1" noTextEdit="1"/>
              </p:cNvSpPr>
              <p:nvPr/>
            </p:nvSpPr>
            <p:spPr bwMode="auto">
              <a:xfrm>
                <a:off x="4192663" y="4056357"/>
                <a:ext cx="2540366" cy="584775"/>
              </a:xfrm>
              <a:prstGeom prst="rect">
                <a:avLst/>
              </a:prstGeom>
              <a:blipFill>
                <a:blip r:embed="rId6"/>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C01AA4E-C292-7114-D043-7A7F04E453D0}"/>
                  </a:ext>
                </a:extLst>
              </p:cNvPr>
              <p:cNvSpPr txBox="1"/>
              <p:nvPr/>
            </p:nvSpPr>
            <p:spPr bwMode="auto">
              <a:xfrm>
                <a:off x="4220800" y="5504883"/>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0.03</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0.33</a:t>
                </a:r>
              </a:p>
            </p:txBody>
          </p:sp>
        </mc:Choice>
        <mc:Fallback xmlns="">
          <p:sp>
            <p:nvSpPr>
              <p:cNvPr id="10" name="TextBox 9">
                <a:extLst>
                  <a:ext uri="{FF2B5EF4-FFF2-40B4-BE49-F238E27FC236}">
                    <a16:creationId xmlns:a16="http://schemas.microsoft.com/office/drawing/2014/main" id="{2C01AA4E-C292-7114-D043-7A7F04E453D0}"/>
                  </a:ext>
                </a:extLst>
              </p:cNvPr>
              <p:cNvSpPr txBox="1">
                <a:spLocks noRot="1" noChangeAspect="1" noMove="1" noResize="1" noEditPoints="1" noAdjustHandles="1" noChangeArrowheads="1" noChangeShapeType="1" noTextEdit="1"/>
              </p:cNvSpPr>
              <p:nvPr/>
            </p:nvSpPr>
            <p:spPr bwMode="auto">
              <a:xfrm>
                <a:off x="4220800" y="5504883"/>
                <a:ext cx="2540366" cy="584775"/>
              </a:xfrm>
              <a:prstGeom prst="rect">
                <a:avLst/>
              </a:prstGeom>
              <a:blipFill>
                <a:blip r:embed="rId7"/>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95B09E9-74E0-48BA-44CD-71D72FA2DFB2}"/>
                  </a:ext>
                </a:extLst>
              </p:cNvPr>
              <p:cNvSpPr txBox="1"/>
              <p:nvPr/>
            </p:nvSpPr>
            <p:spPr bwMode="auto">
              <a:xfrm>
                <a:off x="6943736" y="1312913"/>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0.02</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0.02</a:t>
                </a:r>
              </a:p>
            </p:txBody>
          </p:sp>
        </mc:Choice>
        <mc:Fallback xmlns="">
          <p:sp>
            <p:nvSpPr>
              <p:cNvPr id="12" name="TextBox 11">
                <a:extLst>
                  <a:ext uri="{FF2B5EF4-FFF2-40B4-BE49-F238E27FC236}">
                    <a16:creationId xmlns:a16="http://schemas.microsoft.com/office/drawing/2014/main" id="{C95B09E9-74E0-48BA-44CD-71D72FA2DFB2}"/>
                  </a:ext>
                </a:extLst>
              </p:cNvPr>
              <p:cNvSpPr txBox="1">
                <a:spLocks noRot="1" noChangeAspect="1" noMove="1" noResize="1" noEditPoints="1" noAdjustHandles="1" noChangeArrowheads="1" noChangeShapeType="1" noTextEdit="1"/>
              </p:cNvSpPr>
              <p:nvPr/>
            </p:nvSpPr>
            <p:spPr bwMode="auto">
              <a:xfrm>
                <a:off x="6943736" y="1312913"/>
                <a:ext cx="2540366" cy="584775"/>
              </a:xfrm>
              <a:prstGeom prst="rect">
                <a:avLst/>
              </a:prstGeom>
              <a:blipFill>
                <a:blip r:embed="rId8"/>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409EF28-8C49-2264-33D5-B77FE90F6978}"/>
                  </a:ext>
                </a:extLst>
              </p:cNvPr>
              <p:cNvSpPr txBox="1"/>
              <p:nvPr/>
            </p:nvSpPr>
            <p:spPr bwMode="auto">
              <a:xfrm>
                <a:off x="8020030" y="3545957"/>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0.01</a:t>
                </a:r>
              </a:p>
            </p:txBody>
          </p:sp>
        </mc:Choice>
        <mc:Fallback xmlns="">
          <p:sp>
            <p:nvSpPr>
              <p:cNvPr id="14" name="TextBox 13">
                <a:extLst>
                  <a:ext uri="{FF2B5EF4-FFF2-40B4-BE49-F238E27FC236}">
                    <a16:creationId xmlns:a16="http://schemas.microsoft.com/office/drawing/2014/main" id="{3409EF28-8C49-2264-33D5-B77FE90F6978}"/>
                  </a:ext>
                </a:extLst>
              </p:cNvPr>
              <p:cNvSpPr txBox="1">
                <a:spLocks noRot="1" noChangeAspect="1" noMove="1" noResize="1" noEditPoints="1" noAdjustHandles="1" noChangeArrowheads="1" noChangeShapeType="1" noTextEdit="1"/>
              </p:cNvSpPr>
              <p:nvPr/>
            </p:nvSpPr>
            <p:spPr bwMode="auto">
              <a:xfrm>
                <a:off x="8020030" y="3545957"/>
                <a:ext cx="2540366" cy="584775"/>
              </a:xfrm>
              <a:prstGeom prst="rect">
                <a:avLst/>
              </a:prstGeom>
              <a:blipFill>
                <a:blip r:embed="rId9"/>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EFFB7C8-88D8-6C95-CBC7-F00C70D1A14A}"/>
                  </a:ext>
                </a:extLst>
              </p:cNvPr>
              <p:cNvSpPr txBox="1"/>
              <p:nvPr/>
            </p:nvSpPr>
            <p:spPr bwMode="auto">
              <a:xfrm>
                <a:off x="7629013" y="5989613"/>
                <a:ext cx="2540366" cy="830997"/>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0.01</a:t>
                </a:r>
              </a:p>
              <a:p>
                <a:endParaRPr lang="en-US" sz="1600" b="1" dirty="0">
                  <a:solidFill>
                    <a:srgbClr val="990033"/>
                  </a:solidFill>
                  <a:latin typeface="Abadi Extra Light" panose="020B0204020104020204" pitchFamily="34" charset="0"/>
                  <a:cs typeface="Arial" panose="020B0604020202020204" pitchFamily="34" charset="0"/>
                </a:endParaRPr>
              </a:p>
            </p:txBody>
          </p:sp>
        </mc:Choice>
        <mc:Fallback xmlns="">
          <p:sp>
            <p:nvSpPr>
              <p:cNvPr id="15" name="TextBox 14">
                <a:extLst>
                  <a:ext uri="{FF2B5EF4-FFF2-40B4-BE49-F238E27FC236}">
                    <a16:creationId xmlns:a16="http://schemas.microsoft.com/office/drawing/2014/main" id="{8EFFB7C8-88D8-6C95-CBC7-F00C70D1A14A}"/>
                  </a:ext>
                </a:extLst>
              </p:cNvPr>
              <p:cNvSpPr txBox="1">
                <a:spLocks noRot="1" noChangeAspect="1" noMove="1" noResize="1" noEditPoints="1" noAdjustHandles="1" noChangeArrowheads="1" noChangeShapeType="1" noTextEdit="1"/>
              </p:cNvSpPr>
              <p:nvPr/>
            </p:nvSpPr>
            <p:spPr bwMode="auto">
              <a:xfrm>
                <a:off x="7629013" y="5989613"/>
                <a:ext cx="2540366" cy="830997"/>
              </a:xfrm>
              <a:prstGeom prst="rect">
                <a:avLst/>
              </a:prstGeom>
              <a:blipFill>
                <a:blip r:embed="rId10"/>
                <a:stretch>
                  <a:fillRect t="-2206"/>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4F3E606-600A-E1FC-1563-CB745F8F72EF}"/>
                  </a:ext>
                </a:extLst>
              </p:cNvPr>
              <p:cNvSpPr txBox="1"/>
              <p:nvPr/>
            </p:nvSpPr>
            <p:spPr bwMode="auto">
              <a:xfrm>
                <a:off x="7568093" y="2117047"/>
                <a:ext cx="2540366" cy="584775"/>
              </a:xfrm>
              <a:prstGeom prst="rect">
                <a:avLst/>
              </a:prstGeom>
              <a:noFill/>
              <a:ln w="9525">
                <a:noFill/>
                <a:miter lim="800000"/>
                <a:headEnd/>
                <a:tailEnd/>
              </a:ln>
              <a:effectLst/>
            </p:spPr>
            <p:txBody>
              <a:bodyPr wrap="square" rtlCol="0">
                <a:spAutoFit/>
              </a:bodyPr>
              <a:lstStyle/>
              <a:p>
                <a14:m>
                  <m:oMath xmlns:m="http://schemas.openxmlformats.org/officeDocument/2006/math">
                    <m:sSub>
                      <m:sSubPr>
                        <m:ctrlPr>
                          <a:rPr lang="en-US" sz="1600" b="1" i="1">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a:solidFill>
                              <a:srgbClr val="990033"/>
                            </a:solidFill>
                            <a:latin typeface="Cambria Math" panose="02040503050406030204" pitchFamily="18" charset="0"/>
                            <a:cs typeface="Arial" panose="020B0604020202020204" pitchFamily="34" charset="0"/>
                          </a:rPr>
                          <m:t>𝑺𝑯</m:t>
                        </m:r>
                      </m:sub>
                    </m:sSub>
                  </m:oMath>
                </a14:m>
                <a:r>
                  <a:rPr lang="en-US" sz="1600" b="1" dirty="0">
                    <a:solidFill>
                      <a:srgbClr val="990033"/>
                    </a:solidFill>
                    <a:latin typeface="Abadi Extra Light" panose="020B0204020104020204" pitchFamily="34" charset="0"/>
                    <a:cs typeface="Arial" panose="020B0604020202020204" pitchFamily="34" charset="0"/>
                  </a:rPr>
                  <a:t> = 0.8</a:t>
                </a:r>
              </a:p>
              <a:p>
                <a14:m>
                  <m:oMath xmlns:m="http://schemas.openxmlformats.org/officeDocument/2006/math">
                    <m:sSub>
                      <m:sSubPr>
                        <m:ctrlPr>
                          <a:rPr lang="en-US" sz="1600" b="1" i="1" smtClean="0">
                            <a:solidFill>
                              <a:srgbClr val="990033"/>
                            </a:solidFill>
                            <a:latin typeface="Cambria Math" panose="02040503050406030204" pitchFamily="18" charset="0"/>
                            <a:cs typeface="Arial" panose="020B0604020202020204" pitchFamily="34" charset="0"/>
                          </a:rPr>
                        </m:ctrlPr>
                      </m:sSubPr>
                      <m:e>
                        <m:r>
                          <a:rPr lang="en-US" sz="1600" b="1" i="1">
                            <a:solidFill>
                              <a:srgbClr val="990033"/>
                            </a:solidFill>
                            <a:latin typeface="Cambria Math" panose="02040503050406030204" pitchFamily="18" charset="0"/>
                            <a:ea typeface="Cambria Math" panose="02040503050406030204" pitchFamily="18" charset="0"/>
                            <a:cs typeface="Arial" panose="020B0604020202020204" pitchFamily="34" charset="0"/>
                          </a:rPr>
                          <m:t>𝜶</m:t>
                        </m:r>
                      </m:e>
                      <m:sub>
                        <m:r>
                          <a:rPr lang="en-US" sz="1600" b="1" i="1" smtClean="0">
                            <a:solidFill>
                              <a:srgbClr val="990033"/>
                            </a:solidFill>
                            <a:latin typeface="Cambria Math" panose="02040503050406030204" pitchFamily="18" charset="0"/>
                            <a:ea typeface="Cambria Math" panose="02040503050406030204" pitchFamily="18" charset="0"/>
                            <a:cs typeface="Arial" panose="020B0604020202020204" pitchFamily="34" charset="0"/>
                          </a:rPr>
                          <m:t>𝑬𝑿</m:t>
                        </m:r>
                      </m:sub>
                    </m:sSub>
                  </m:oMath>
                </a14:m>
                <a:r>
                  <a:rPr lang="en-US" sz="1600" b="1" dirty="0">
                    <a:solidFill>
                      <a:srgbClr val="990033"/>
                    </a:solidFill>
                    <a:latin typeface="Abadi Extra Light" panose="020B0204020104020204" pitchFamily="34" charset="0"/>
                    <a:cs typeface="Arial" panose="020B0604020202020204" pitchFamily="34" charset="0"/>
                  </a:rPr>
                  <a:t> = 0.2</a:t>
                </a:r>
              </a:p>
            </p:txBody>
          </p:sp>
        </mc:Choice>
        <mc:Fallback xmlns="">
          <p:sp>
            <p:nvSpPr>
              <p:cNvPr id="17" name="TextBox 16">
                <a:extLst>
                  <a:ext uri="{FF2B5EF4-FFF2-40B4-BE49-F238E27FC236}">
                    <a16:creationId xmlns:a16="http://schemas.microsoft.com/office/drawing/2014/main" id="{74F3E606-600A-E1FC-1563-CB745F8F72EF}"/>
                  </a:ext>
                </a:extLst>
              </p:cNvPr>
              <p:cNvSpPr txBox="1">
                <a:spLocks noRot="1" noChangeAspect="1" noMove="1" noResize="1" noEditPoints="1" noAdjustHandles="1" noChangeArrowheads="1" noChangeShapeType="1" noTextEdit="1"/>
              </p:cNvSpPr>
              <p:nvPr/>
            </p:nvSpPr>
            <p:spPr bwMode="auto">
              <a:xfrm>
                <a:off x="7568093" y="2117047"/>
                <a:ext cx="2540366" cy="584775"/>
              </a:xfrm>
              <a:prstGeom prst="rect">
                <a:avLst/>
              </a:prstGeom>
              <a:blipFill>
                <a:blip r:embed="rId11"/>
                <a:stretch>
                  <a:fillRect t="-3125" b="-12500"/>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7FFE9E1F-A254-110E-7609-F94E3009D2C0}"/>
                  </a:ext>
                </a:extLst>
              </p:cNvPr>
              <p:cNvSpPr txBox="1"/>
              <p:nvPr/>
            </p:nvSpPr>
            <p:spPr bwMode="auto">
              <a:xfrm>
                <a:off x="-690354" y="1907020"/>
                <a:ext cx="4655643" cy="215444"/>
              </a:xfrm>
              <a:prstGeom prst="rect">
                <a:avLst/>
              </a:prstGeom>
              <a:noFill/>
              <a:ln w="9525">
                <a:noFill/>
                <a:miter lim="800000"/>
                <a:headEnd/>
                <a:tailEnd/>
              </a:ln>
              <a:effectLst/>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𝝎</m:t>
                          </m:r>
                        </m:e>
                        <m:sub>
                          <m:r>
                            <a:rPr lang="en-US" sz="1400" b="1" i="1">
                              <a:latin typeface="Cambria Math" panose="02040503050406030204" pitchFamily="18" charset="0"/>
                              <a:cs typeface="Arial" panose="020B0604020202020204" pitchFamily="34" charset="0"/>
                            </a:rPr>
                            <m:t>𝒎</m:t>
                          </m:r>
                        </m:sub>
                      </m:sSub>
                      <m:r>
                        <a:rPr lang="en-US" sz="1400" b="1" i="1">
                          <a:latin typeface="Cambria Math" panose="02040503050406030204" pitchFamily="18" charset="0"/>
                          <a:cs typeface="Arial" panose="020B0604020202020204" pitchFamily="34" charset="0"/>
                        </a:rPr>
                        <m:t>= </m:t>
                      </m:r>
                      <m:sSub>
                        <m:sSubPr>
                          <m:ctrlPr>
                            <a:rPr lang="en-US" sz="1400" b="1" i="1">
                              <a:latin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𝝎</m:t>
                          </m:r>
                        </m:e>
                        <m:sub>
                          <m:r>
                            <a:rPr lang="en-US" sz="1400" b="1" i="1">
                              <a:latin typeface="Cambria Math" panose="02040503050406030204" pitchFamily="18" charset="0"/>
                              <a:cs typeface="Arial" panose="020B0604020202020204" pitchFamily="34" charset="0"/>
                            </a:rPr>
                            <m:t>𝒎</m:t>
                          </m:r>
                          <m:r>
                            <a:rPr lang="en-US" sz="1400" b="1" i="1">
                              <a:latin typeface="Cambria Math" panose="02040503050406030204" pitchFamily="18" charset="0"/>
                              <a:cs typeface="Arial" panose="020B0604020202020204" pitchFamily="34" charset="0"/>
                            </a:rPr>
                            <m:t>𝟎</m:t>
                          </m:r>
                        </m:sub>
                      </m:sSub>
                      <m:r>
                        <a:rPr lang="en-US" sz="1400" b="1" i="1">
                          <a:latin typeface="Cambria Math" panose="02040503050406030204" pitchFamily="18" charset="0"/>
                          <a:cs typeface="Arial" panose="020B0604020202020204" pitchFamily="34" charset="0"/>
                        </a:rPr>
                        <m:t>+ </m:t>
                      </m:r>
                      <m:sSub>
                        <m:sSubPr>
                          <m:ctrlPr>
                            <a:rPr lang="en-US" sz="1400" b="1" i="1">
                              <a:latin typeface="Cambria Math" panose="02040503050406030204" pitchFamily="18" charset="0"/>
                              <a:cs typeface="Arial" panose="020B0604020202020204" pitchFamily="34" charset="0"/>
                            </a:rPr>
                          </m:ctrlPr>
                        </m:sSubPr>
                        <m:e>
                          <m:r>
                            <a:rPr lang="en-US" sz="1400" b="1" i="1">
                              <a:latin typeface="Cambria Math" panose="02040503050406030204" pitchFamily="18" charset="0"/>
                              <a:cs typeface="Arial" panose="020B0604020202020204" pitchFamily="34" charset="0"/>
                            </a:rPr>
                            <m:t>𝒄</m:t>
                          </m:r>
                        </m:e>
                        <m:sub>
                          <m:r>
                            <a:rPr lang="en-US" sz="1400" b="1" i="1">
                              <a:latin typeface="Cambria Math" panose="02040503050406030204" pitchFamily="18" charset="0"/>
                              <a:cs typeface="Arial" panose="020B0604020202020204" pitchFamily="34" charset="0"/>
                            </a:rPr>
                            <m:t>𝒎</m:t>
                          </m:r>
                        </m:sub>
                      </m:sSub>
                      <m:r>
                        <a:rPr lang="en-US" sz="1400" b="1" i="1">
                          <a:latin typeface="Cambria Math" panose="02040503050406030204" pitchFamily="18" charset="0"/>
                          <a:ea typeface="Cambria Math" panose="02040503050406030204" pitchFamily="18" charset="0"/>
                          <a:cs typeface="Arial" panose="020B0604020202020204" pitchFamily="34" charset="0"/>
                        </a:rPr>
                        <m:t>∙</m:t>
                      </m:r>
                      <m:d>
                        <m:dPr>
                          <m:ctrlPr>
                            <a:rPr lang="en-US" sz="1400" b="1" i="1">
                              <a:latin typeface="Cambria Math" panose="02040503050406030204" pitchFamily="18" charset="0"/>
                              <a:ea typeface="Cambria Math" panose="02040503050406030204" pitchFamily="18" charset="0"/>
                              <a:cs typeface="Arial" panose="020B0604020202020204" pitchFamily="34" charset="0"/>
                            </a:rPr>
                          </m:ctrlPr>
                        </m:dPr>
                        <m:e>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a:latin typeface="Cambria Math" panose="02040503050406030204" pitchFamily="18" charset="0"/>
                                  <a:ea typeface="Cambria Math" panose="02040503050406030204" pitchFamily="18" charset="0"/>
                                  <a:cs typeface="Arial" panose="020B0604020202020204" pitchFamily="34" charset="0"/>
                                </a:rPr>
                                <m:t>𝑺𝑯</m:t>
                              </m:r>
                            </m:sub>
                          </m:sSub>
                          <m:r>
                            <a:rPr lang="en-US" sz="1400" b="1" i="1">
                              <a:latin typeface="Cambria Math" panose="02040503050406030204" pitchFamily="18" charset="0"/>
                              <a:ea typeface="Cambria Math" panose="02040503050406030204" pitchFamily="18" charset="0"/>
                              <a:cs typeface="Arial" panose="020B0604020202020204" pitchFamily="34" charset="0"/>
                            </a:rPr>
                            <m:t>+</m:t>
                          </m:r>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a:latin typeface="Cambria Math" panose="02040503050406030204" pitchFamily="18" charset="0"/>
                                  <a:ea typeface="Cambria Math" panose="02040503050406030204" pitchFamily="18" charset="0"/>
                                  <a:cs typeface="Arial" panose="020B0604020202020204" pitchFamily="34" charset="0"/>
                                </a:rPr>
                                <m:t>𝑬𝑿</m:t>
                              </m:r>
                            </m:sub>
                          </m:sSub>
                        </m:e>
                      </m:d>
                    </m:oMath>
                  </m:oMathPara>
                </a14:m>
                <a:endParaRPr lang="en-US" sz="1400" b="1" dirty="0">
                  <a:latin typeface="Arial" panose="020B0604020202020204" pitchFamily="34" charset="0"/>
                  <a:ea typeface="Cambria Math" panose="02040503050406030204" pitchFamily="18" charset="0"/>
                  <a:cs typeface="Arial" panose="020B0604020202020204" pitchFamily="34" charset="0"/>
                </a:endParaRPr>
              </a:p>
            </p:txBody>
          </p:sp>
        </mc:Choice>
        <mc:Fallback>
          <p:sp>
            <p:nvSpPr>
              <p:cNvPr id="18" name="TextBox 17">
                <a:extLst>
                  <a:ext uri="{FF2B5EF4-FFF2-40B4-BE49-F238E27FC236}">
                    <a16:creationId xmlns:a16="http://schemas.microsoft.com/office/drawing/2014/main" id="{7FFE9E1F-A254-110E-7609-F94E3009D2C0}"/>
                  </a:ext>
                </a:extLst>
              </p:cNvPr>
              <p:cNvSpPr txBox="1">
                <a:spLocks noRot="1" noChangeAspect="1" noMove="1" noResize="1" noEditPoints="1" noAdjustHandles="1" noChangeArrowheads="1" noChangeShapeType="1" noTextEdit="1"/>
              </p:cNvSpPr>
              <p:nvPr/>
            </p:nvSpPr>
            <p:spPr bwMode="auto">
              <a:xfrm>
                <a:off x="-690354" y="1907020"/>
                <a:ext cx="4655643" cy="215444"/>
              </a:xfrm>
              <a:prstGeom prst="rect">
                <a:avLst/>
              </a:prstGeom>
              <a:blipFill>
                <a:blip r:embed="rId12"/>
                <a:stretch>
                  <a:fillRect b="-34286"/>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0F6933AB-5D8E-47E8-7867-D21F257EBE6A}"/>
                  </a:ext>
                </a:extLst>
              </p:cNvPr>
              <p:cNvSpPr txBox="1"/>
              <p:nvPr/>
            </p:nvSpPr>
            <p:spPr bwMode="auto">
              <a:xfrm>
                <a:off x="-656076" y="2552951"/>
                <a:ext cx="3556858" cy="440955"/>
              </a:xfrm>
              <a:prstGeom prst="rect">
                <a:avLst/>
              </a:prstGeom>
              <a:noFill/>
              <a:ln w="9525">
                <a:noFill/>
                <a:miter lim="800000"/>
                <a:headEnd/>
                <a:tailEnd/>
              </a:ln>
              <a:effectLst/>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a:latin typeface="Cambria Math" panose="02040503050406030204" pitchFamily="18" charset="0"/>
                              <a:ea typeface="Cambria Math" panose="02040503050406030204" pitchFamily="18" charset="0"/>
                              <a:cs typeface="Arial" panose="020B0604020202020204" pitchFamily="34" charset="0"/>
                            </a:rPr>
                            <m:t>𝑺𝑯</m:t>
                          </m:r>
                        </m:sub>
                      </m:sSub>
                      <m:r>
                        <a:rPr lang="en-US" sz="1400" b="1" i="1">
                          <a:latin typeface="Cambria Math" panose="02040503050406030204" pitchFamily="18" charset="0"/>
                          <a:ea typeface="Cambria Math" panose="02040503050406030204" pitchFamily="18" charset="0"/>
                          <a:cs typeface="Arial" panose="020B0604020202020204" pitchFamily="34" charset="0"/>
                        </a:rPr>
                        <m:t>= </m:t>
                      </m:r>
                      <m:f>
                        <m:fPr>
                          <m:ctrlPr>
                            <a:rPr lang="en-US" sz="1400" b="1" i="1">
                              <a:latin typeface="Cambria Math" panose="02040503050406030204" pitchFamily="18" charset="0"/>
                              <a:ea typeface="Cambria Math" panose="02040503050406030204" pitchFamily="18" charset="0"/>
                              <a:cs typeface="Arial" panose="020B0604020202020204" pitchFamily="34" charset="0"/>
                            </a:rPr>
                          </m:ctrlPr>
                        </m:fPr>
                        <m:num>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𝜶</m:t>
                              </m:r>
                            </m:e>
                            <m:sub>
                              <m:r>
                                <a:rPr lang="en-US" sz="1400" b="1" i="1">
                                  <a:latin typeface="Cambria Math" panose="02040503050406030204" pitchFamily="18" charset="0"/>
                                  <a:ea typeface="Cambria Math" panose="02040503050406030204" pitchFamily="18" charset="0"/>
                                  <a:cs typeface="Arial" panose="020B0604020202020204" pitchFamily="34" charset="0"/>
                                </a:rPr>
                                <m:t>𝑺𝑯</m:t>
                              </m:r>
                            </m:sub>
                          </m:sSub>
                          <m:r>
                            <a:rPr lang="en-US" sz="1400" b="1" i="1">
                              <a:latin typeface="Cambria Math" panose="02040503050406030204" pitchFamily="18" charset="0"/>
                              <a:ea typeface="Cambria Math" panose="02040503050406030204" pitchFamily="18" charset="0"/>
                              <a:cs typeface="Arial" panose="020B0604020202020204" pitchFamily="34" charset="0"/>
                            </a:rPr>
                            <m:t>∙</m:t>
                          </m:r>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a:latin typeface="Cambria Math" panose="02040503050406030204" pitchFamily="18" charset="0"/>
                                  <a:ea typeface="Cambria Math" panose="02040503050406030204" pitchFamily="18" charset="0"/>
                                  <a:cs typeface="Arial" panose="020B0604020202020204" pitchFamily="34" charset="0"/>
                                </a:rPr>
                                <m:t>𝑺𝑯</m:t>
                              </m:r>
                              <m:r>
                                <a:rPr lang="en-US" sz="1400" b="1" i="1">
                                  <a:latin typeface="Cambria Math" panose="02040503050406030204" pitchFamily="18" charset="0"/>
                                  <a:ea typeface="Cambria Math" panose="02040503050406030204" pitchFamily="18" charset="0"/>
                                  <a:cs typeface="Arial" panose="020B0604020202020204" pitchFamily="34" charset="0"/>
                                </a:rPr>
                                <m:t>,</m:t>
                              </m:r>
                              <m:r>
                                <a:rPr lang="en-US" sz="1400" b="1" i="1">
                                  <a:latin typeface="Cambria Math" panose="02040503050406030204" pitchFamily="18" charset="0"/>
                                  <a:ea typeface="Cambria Math" panose="02040503050406030204" pitchFamily="18" charset="0"/>
                                  <a:cs typeface="Arial" panose="020B0604020202020204" pitchFamily="34" charset="0"/>
                                </a:rPr>
                                <m:t>𝒕𝒐𝒕</m:t>
                              </m:r>
                            </m:sub>
                          </m:sSub>
                        </m:num>
                        <m:den>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𝑽</m:t>
                              </m:r>
                            </m:e>
                            <m:sub>
                              <m:r>
                                <a:rPr lang="en-US" sz="1400" b="1" i="1">
                                  <a:latin typeface="Cambria Math" panose="02040503050406030204" pitchFamily="18" charset="0"/>
                                  <a:ea typeface="Cambria Math" panose="02040503050406030204" pitchFamily="18" charset="0"/>
                                  <a:cs typeface="Arial" panose="020B0604020202020204" pitchFamily="34" charset="0"/>
                                </a:rPr>
                                <m:t>𝒊</m:t>
                              </m:r>
                            </m:sub>
                          </m:sSub>
                        </m:den>
                      </m:f>
                    </m:oMath>
                  </m:oMathPara>
                </a14:m>
                <a:endParaRPr lang="en-US" sz="1600" b="1" dirty="0">
                  <a:solidFill>
                    <a:srgbClr val="990033"/>
                  </a:solidFill>
                  <a:latin typeface="Arial" panose="020B0604020202020204" pitchFamily="34" charset="0"/>
                  <a:cs typeface="Arial" panose="020B0604020202020204" pitchFamily="34" charset="0"/>
                </a:endParaRPr>
              </a:p>
            </p:txBody>
          </p:sp>
        </mc:Choice>
        <mc:Fallback>
          <p:sp>
            <p:nvSpPr>
              <p:cNvPr id="20" name="TextBox 19">
                <a:extLst>
                  <a:ext uri="{FF2B5EF4-FFF2-40B4-BE49-F238E27FC236}">
                    <a16:creationId xmlns:a16="http://schemas.microsoft.com/office/drawing/2014/main" id="{0F6933AB-5D8E-47E8-7867-D21F257EBE6A}"/>
                  </a:ext>
                </a:extLst>
              </p:cNvPr>
              <p:cNvSpPr txBox="1">
                <a:spLocks noRot="1" noChangeAspect="1" noMove="1" noResize="1" noEditPoints="1" noAdjustHandles="1" noChangeArrowheads="1" noChangeShapeType="1" noTextEdit="1"/>
              </p:cNvSpPr>
              <p:nvPr/>
            </p:nvSpPr>
            <p:spPr bwMode="auto">
              <a:xfrm>
                <a:off x="-656076" y="2552951"/>
                <a:ext cx="3556858" cy="440955"/>
              </a:xfrm>
              <a:prstGeom prst="rect">
                <a:avLst/>
              </a:prstGeom>
              <a:blipFill>
                <a:blip r:embed="rId13"/>
                <a:stretch>
                  <a:fillRect t="-2778" b="-8333"/>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D00E0C02-6CD3-6053-6949-52C5E65525B1}"/>
                  </a:ext>
                </a:extLst>
              </p:cNvPr>
              <p:cNvSpPr txBox="1"/>
              <p:nvPr/>
            </p:nvSpPr>
            <p:spPr bwMode="auto">
              <a:xfrm>
                <a:off x="-666249" y="3260209"/>
                <a:ext cx="3556858" cy="440955"/>
              </a:xfrm>
              <a:prstGeom prst="rect">
                <a:avLst/>
              </a:prstGeom>
              <a:noFill/>
              <a:ln w="9525">
                <a:noFill/>
                <a:miter lim="800000"/>
                <a:headEnd/>
                <a:tailEnd/>
              </a:ln>
              <a:effectLst/>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smtClean="0">
                              <a:latin typeface="Cambria Math" panose="02040503050406030204" pitchFamily="18" charset="0"/>
                              <a:ea typeface="Cambria Math" panose="02040503050406030204" pitchFamily="18" charset="0"/>
                              <a:cs typeface="Arial" panose="020B0604020202020204" pitchFamily="34" charset="0"/>
                            </a:rPr>
                            <m:t>𝑬𝑿</m:t>
                          </m:r>
                        </m:sub>
                      </m:sSub>
                      <m:r>
                        <a:rPr lang="en-US" sz="1400" b="1" i="1">
                          <a:latin typeface="Cambria Math" panose="02040503050406030204" pitchFamily="18" charset="0"/>
                          <a:ea typeface="Cambria Math" panose="02040503050406030204" pitchFamily="18" charset="0"/>
                          <a:cs typeface="Arial" panose="020B0604020202020204" pitchFamily="34" charset="0"/>
                        </a:rPr>
                        <m:t>= </m:t>
                      </m:r>
                      <m:f>
                        <m:fPr>
                          <m:ctrlPr>
                            <a:rPr lang="en-US" sz="1400" b="1" i="1">
                              <a:latin typeface="Cambria Math" panose="02040503050406030204" pitchFamily="18" charset="0"/>
                              <a:ea typeface="Cambria Math" panose="02040503050406030204" pitchFamily="18" charset="0"/>
                              <a:cs typeface="Arial" panose="020B0604020202020204" pitchFamily="34" charset="0"/>
                            </a:rPr>
                          </m:ctrlPr>
                        </m:fPr>
                        <m:num>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𝜶</m:t>
                              </m:r>
                            </m:e>
                            <m:sub>
                              <m:r>
                                <a:rPr lang="en-US" sz="1400" b="1" i="1" smtClean="0">
                                  <a:latin typeface="Cambria Math" panose="02040503050406030204" pitchFamily="18" charset="0"/>
                                  <a:ea typeface="Cambria Math" panose="02040503050406030204" pitchFamily="18" charset="0"/>
                                  <a:cs typeface="Arial" panose="020B0604020202020204" pitchFamily="34" charset="0"/>
                                </a:rPr>
                                <m:t>𝑬𝑿</m:t>
                              </m:r>
                            </m:sub>
                          </m:sSub>
                          <m:r>
                            <a:rPr lang="en-US" sz="1400" b="1" i="1">
                              <a:latin typeface="Cambria Math" panose="02040503050406030204" pitchFamily="18" charset="0"/>
                              <a:ea typeface="Cambria Math" panose="02040503050406030204" pitchFamily="18" charset="0"/>
                              <a:cs typeface="Arial" panose="020B0604020202020204" pitchFamily="34" charset="0"/>
                            </a:rPr>
                            <m:t>∙</m:t>
                          </m:r>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𝑸</m:t>
                              </m:r>
                            </m:e>
                            <m:sub>
                              <m:r>
                                <a:rPr lang="en-US" sz="1400" b="1" i="1" smtClean="0">
                                  <a:latin typeface="Cambria Math" panose="02040503050406030204" pitchFamily="18" charset="0"/>
                                  <a:ea typeface="Cambria Math" panose="02040503050406030204" pitchFamily="18" charset="0"/>
                                  <a:cs typeface="Arial" panose="020B0604020202020204" pitchFamily="34" charset="0"/>
                                </a:rPr>
                                <m:t>𝑬𝑿</m:t>
                              </m:r>
                              <m:r>
                                <a:rPr lang="en-US" sz="1400" b="1" i="1">
                                  <a:latin typeface="Cambria Math" panose="02040503050406030204" pitchFamily="18" charset="0"/>
                                  <a:ea typeface="Cambria Math" panose="02040503050406030204" pitchFamily="18" charset="0"/>
                                  <a:cs typeface="Arial" panose="020B0604020202020204" pitchFamily="34" charset="0"/>
                                </a:rPr>
                                <m:t>,</m:t>
                              </m:r>
                              <m:r>
                                <a:rPr lang="en-US" sz="1400" b="1" i="1">
                                  <a:latin typeface="Cambria Math" panose="02040503050406030204" pitchFamily="18" charset="0"/>
                                  <a:ea typeface="Cambria Math" panose="02040503050406030204" pitchFamily="18" charset="0"/>
                                  <a:cs typeface="Arial" panose="020B0604020202020204" pitchFamily="34" charset="0"/>
                                </a:rPr>
                                <m:t>𝒕𝒐𝒕</m:t>
                              </m:r>
                            </m:sub>
                          </m:sSub>
                        </m:num>
                        <m:den>
                          <m:sSub>
                            <m:sSubPr>
                              <m:ctrlPr>
                                <a:rPr lang="en-US" sz="1400" b="1" i="1">
                                  <a:latin typeface="Cambria Math" panose="02040503050406030204" pitchFamily="18" charset="0"/>
                                  <a:ea typeface="Cambria Math" panose="02040503050406030204" pitchFamily="18" charset="0"/>
                                  <a:cs typeface="Arial" panose="020B0604020202020204" pitchFamily="34" charset="0"/>
                                </a:rPr>
                              </m:ctrlPr>
                            </m:sSubPr>
                            <m:e>
                              <m:r>
                                <a:rPr lang="en-US" sz="1400" b="1" i="1">
                                  <a:latin typeface="Cambria Math" panose="02040503050406030204" pitchFamily="18" charset="0"/>
                                  <a:ea typeface="Cambria Math" panose="02040503050406030204" pitchFamily="18" charset="0"/>
                                  <a:cs typeface="Arial" panose="020B0604020202020204" pitchFamily="34" charset="0"/>
                                </a:rPr>
                                <m:t>𝑽</m:t>
                              </m:r>
                            </m:e>
                            <m:sub>
                              <m:r>
                                <a:rPr lang="en-US" sz="1400" b="1" i="1">
                                  <a:latin typeface="Cambria Math" panose="02040503050406030204" pitchFamily="18" charset="0"/>
                                  <a:ea typeface="Cambria Math" panose="02040503050406030204" pitchFamily="18" charset="0"/>
                                  <a:cs typeface="Arial" panose="020B0604020202020204" pitchFamily="34" charset="0"/>
                                </a:rPr>
                                <m:t>𝒊</m:t>
                              </m:r>
                            </m:sub>
                          </m:sSub>
                        </m:den>
                      </m:f>
                    </m:oMath>
                  </m:oMathPara>
                </a14:m>
                <a:endParaRPr lang="en-US" sz="1600" b="1" dirty="0">
                  <a:solidFill>
                    <a:srgbClr val="990033"/>
                  </a:solidFill>
                  <a:latin typeface="Arial" panose="020B0604020202020204" pitchFamily="34" charset="0"/>
                  <a:cs typeface="Arial" panose="020B0604020202020204" pitchFamily="34" charset="0"/>
                </a:endParaRPr>
              </a:p>
            </p:txBody>
          </p:sp>
        </mc:Choice>
        <mc:Fallback>
          <p:sp>
            <p:nvSpPr>
              <p:cNvPr id="4" name="TextBox 3">
                <a:extLst>
                  <a:ext uri="{FF2B5EF4-FFF2-40B4-BE49-F238E27FC236}">
                    <a16:creationId xmlns:a16="http://schemas.microsoft.com/office/drawing/2014/main" id="{D00E0C02-6CD3-6053-6949-52C5E65525B1}"/>
                  </a:ext>
                </a:extLst>
              </p:cNvPr>
              <p:cNvSpPr txBox="1">
                <a:spLocks noRot="1" noChangeAspect="1" noMove="1" noResize="1" noEditPoints="1" noAdjustHandles="1" noChangeArrowheads="1" noChangeShapeType="1" noTextEdit="1"/>
              </p:cNvSpPr>
              <p:nvPr/>
            </p:nvSpPr>
            <p:spPr bwMode="auto">
              <a:xfrm>
                <a:off x="-666249" y="3260209"/>
                <a:ext cx="3556858" cy="440955"/>
              </a:xfrm>
              <a:prstGeom prst="rect">
                <a:avLst/>
              </a:prstGeom>
              <a:blipFill>
                <a:blip r:embed="rId14"/>
                <a:stretch>
                  <a:fillRect t="-2778" b="-8333"/>
                </a:stretch>
              </a:blipFill>
              <a:ln w="9525">
                <a:noFill/>
                <a:miter lim="800000"/>
                <a:headEnd/>
                <a:tailEnd/>
              </a:ln>
              <a:effectLst/>
            </p:spPr>
            <p:txBody>
              <a:bodyPr/>
              <a:lstStyle/>
              <a:p>
                <a:r>
                  <a:rPr lang="en-US">
                    <a:noFill/>
                  </a:rPr>
                  <a:t> </a:t>
                </a:r>
              </a:p>
            </p:txBody>
          </p:sp>
        </mc:Fallback>
      </mc:AlternateContent>
    </p:spTree>
    <p:extLst>
      <p:ext uri="{BB962C8B-B14F-4D97-AF65-F5344CB8AC3E}">
        <p14:creationId xmlns:p14="http://schemas.microsoft.com/office/powerpoint/2010/main" val="2720230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2468881" y="0"/>
            <a:ext cx="7205471" cy="965200"/>
          </a:xfrm>
        </p:spPr>
        <p:txBody>
          <a:bodyPr>
            <a:no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Time-dependent Simulations</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3D815A55-AFBB-F515-200F-3DA05687EE71}"/>
                  </a:ext>
                </a:extLst>
              </p:cNvPr>
              <p:cNvSpPr>
                <a:spLocks noGrp="1"/>
              </p:cNvSpPr>
              <p:nvPr>
                <p:ph idx="1"/>
              </p:nvPr>
            </p:nvSpPr>
            <p:spPr>
              <a:xfrm>
                <a:off x="813816" y="1348546"/>
                <a:ext cx="10515600" cy="4684505"/>
              </a:xfrm>
            </p:spPr>
            <p:txBody>
              <a:bodyPr>
                <a:normAutofit/>
              </a:bodyPr>
              <a:lstStyle/>
              <a:p>
                <a:r>
                  <a:rPr lang="en-US" sz="2000" b="1" dirty="0">
                    <a:latin typeface="Calibri" panose="020F0502020204030204" pitchFamily="34" charset="0"/>
                    <a:ea typeface="Calibri" panose="020F0502020204030204" pitchFamily="34" charset="0"/>
                    <a:cs typeface="Calibri" panose="020F0502020204030204" pitchFamily="34" charset="0"/>
                  </a:rPr>
                  <a:t>Model Validations</a:t>
                </a:r>
              </a:p>
              <a:p>
                <a:pPr lvl="1"/>
                <a:r>
                  <a:rPr lang="en-US" sz="1800" dirty="0" err="1">
                    <a:latin typeface="Calibri" panose="020F0502020204030204" pitchFamily="34" charset="0"/>
                    <a:ea typeface="Calibri" panose="020F0502020204030204" pitchFamily="34" charset="0"/>
                    <a:cs typeface="Calibri" panose="020F0502020204030204" pitchFamily="34" charset="0"/>
                  </a:rPr>
                  <a:t>Gavhed</a:t>
                </a:r>
                <a:r>
                  <a:rPr lang="en-US" sz="1800" dirty="0">
                    <a:latin typeface="Calibri" panose="020F0502020204030204" pitchFamily="34" charset="0"/>
                    <a:ea typeface="Calibri" panose="020F0502020204030204" pitchFamily="34" charset="0"/>
                    <a:cs typeface="Calibri" panose="020F0502020204030204" pitchFamily="34" charset="0"/>
                  </a:rPr>
                  <a:t> et. al study #1 </a:t>
                </a:r>
              </a:p>
              <a:p>
                <a:pPr lvl="2"/>
                <a:r>
                  <a:rPr lang="en-US" sz="1800" dirty="0">
                    <a:latin typeface="Calibri" panose="020F0502020204030204" pitchFamily="34" charset="0"/>
                    <a:ea typeface="Calibri" panose="020F0502020204030204" pitchFamily="34" charset="0"/>
                    <a:cs typeface="Calibri" panose="020F0502020204030204" pitchFamily="34" charset="0"/>
                  </a:rPr>
                  <a:t>8 males preconditioned in -5℃ for 60 minutes, immediately followed by 30 minutes exposed to -10℃ with 5.0 m/s wind</a:t>
                </a:r>
              </a:p>
              <a:p>
                <a:pPr lvl="1"/>
                <a:r>
                  <a:rPr lang="en-US" sz="1800" dirty="0" err="1">
                    <a:latin typeface="Calibri" panose="020F0502020204030204" pitchFamily="34" charset="0"/>
                    <a:ea typeface="Calibri" panose="020F0502020204030204" pitchFamily="34" charset="0"/>
                    <a:cs typeface="Calibri" panose="020F0502020204030204" pitchFamily="34" charset="0"/>
                  </a:rPr>
                  <a:t>Gavhed</a:t>
                </a:r>
                <a:r>
                  <a:rPr lang="en-US" sz="1800" dirty="0">
                    <a:latin typeface="Calibri" panose="020F0502020204030204" pitchFamily="34" charset="0"/>
                    <a:ea typeface="Calibri" panose="020F0502020204030204" pitchFamily="34" charset="0"/>
                    <a:cs typeface="Calibri" panose="020F0502020204030204" pitchFamily="34" charset="0"/>
                  </a:rPr>
                  <a:t> et. al study #2 </a:t>
                </a:r>
              </a:p>
              <a:p>
                <a:pPr lvl="2"/>
                <a:r>
                  <a:rPr lang="en-US" sz="1800" dirty="0">
                    <a:latin typeface="Calibri" panose="020F0502020204030204" pitchFamily="34" charset="0"/>
                    <a:ea typeface="Calibri" panose="020F0502020204030204" pitchFamily="34" charset="0"/>
                    <a:cs typeface="Calibri" panose="020F0502020204030204" pitchFamily="34" charset="0"/>
                  </a:rPr>
                  <a:t>Effect of moderate to high metabolic rates on thermal responses at -10℃ and 5.0m/s wind with winter clothing worn following preconditioning (2.2 Clo). </a:t>
                </a:r>
              </a:p>
              <a:p>
                <a:r>
                  <a:rPr lang="en-US" sz="2000" b="1" dirty="0">
                    <a:latin typeface="Calibri" panose="020F0502020204030204" pitchFamily="34" charset="0"/>
                    <a:ea typeface="Calibri" panose="020F0502020204030204" pitchFamily="34" charset="0"/>
                    <a:cs typeface="Calibri" panose="020F0502020204030204" pitchFamily="34" charset="0"/>
                  </a:rPr>
                  <a:t>WCTI Simulation</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Auxiliary Sweep: 2.5 hours for each combination of conditions.</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Ambient temperature between 1.7</a:t>
                </a:r>
                <a14:m>
                  <m:oMath xmlns:m="http://schemas.openxmlformats.org/officeDocument/2006/math">
                    <m:r>
                      <a:rPr lang="en-US" sz="1800" kern="100">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100" dirty="0">
                    <a:latin typeface="Calibri" panose="020F0502020204030204" pitchFamily="34" charset="0"/>
                    <a:ea typeface="Calibri" panose="020F0502020204030204" pitchFamily="34" charset="0"/>
                    <a:cs typeface="Calibri" panose="020F0502020204030204" pitchFamily="34" charset="0"/>
                  </a:rPr>
                  <a:t> (35 </a:t>
                </a:r>
                <a14:m>
                  <m:oMath xmlns:m="http://schemas.openxmlformats.org/officeDocument/2006/math">
                    <m:r>
                      <a:rPr lang="en-US" sz="1800" i="1" kern="100">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100" dirty="0">
                    <a:latin typeface="Calibri" panose="020F0502020204030204" pitchFamily="34" charset="0"/>
                    <a:ea typeface="Calibri" panose="020F0502020204030204" pitchFamily="34" charset="0"/>
                    <a:cs typeface="Calibri" panose="020F0502020204030204" pitchFamily="34" charset="0"/>
                  </a:rPr>
                  <a:t>) and -42</a:t>
                </a:r>
                <a14:m>
                  <m:oMath xmlns:m="http://schemas.openxmlformats.org/officeDocument/2006/math">
                    <m:r>
                      <a:rPr lang="en-US" sz="1800" kern="100">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100" dirty="0">
                    <a:latin typeface="Calibri" panose="020F0502020204030204" pitchFamily="34" charset="0"/>
                    <a:ea typeface="Calibri" panose="020F0502020204030204" pitchFamily="34" charset="0"/>
                    <a:cs typeface="Calibri" panose="020F0502020204030204" pitchFamily="34" charset="0"/>
                  </a:rPr>
                  <a:t> (-45</a:t>
                </a:r>
                <a14:m>
                  <m:oMath xmlns:m="http://schemas.openxmlformats.org/officeDocument/2006/math">
                    <m:r>
                      <a:rPr lang="en-US" sz="1800" i="1" kern="100">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100" dirty="0">
                    <a:latin typeface="Calibri" panose="020F0502020204030204" pitchFamily="34" charset="0"/>
                    <a:ea typeface="Calibri" panose="020F0502020204030204" pitchFamily="34" charset="0"/>
                    <a:cs typeface="Calibri" panose="020F0502020204030204" pitchFamily="34" charset="0"/>
                  </a:rPr>
                  <a:t>).</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Wind speeds from 5 m/s (11.18 mph) to 20 m/s (44.8 mph) to compare results to the current  National Weather Service WCTI. </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Exposure time to skin temperature of -4.8°C. </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Regions of the cheek, nose, and 5th finger. </a:t>
                </a:r>
              </a:p>
              <a:p>
                <a:pPr lvl="1"/>
                <a:r>
                  <a:rPr lang="en-US" sz="1800" kern="100" dirty="0">
                    <a:latin typeface="Calibri" panose="020F0502020204030204" pitchFamily="34" charset="0"/>
                    <a:ea typeface="Calibri" panose="020F0502020204030204" pitchFamily="34" charset="0"/>
                    <a:cs typeface="Calibri" panose="020F0502020204030204" pitchFamily="34" charset="0"/>
                  </a:rPr>
                  <a:t>Metabolic power rates of 107W (basal), 357W (light exercise), and 507W (moderate/heavy exercise). </a:t>
                </a:r>
                <a:endParaRPr lang="en-US" sz="2800" dirty="0">
                  <a:latin typeface="Calibri" panose="020F0502020204030204" pitchFamily="34" charset="0"/>
                  <a:ea typeface="Calibri" panose="020F0502020204030204" pitchFamily="34" charset="0"/>
                  <a:cs typeface="Calibri" panose="020F0502020204030204" pitchFamily="34" charset="0"/>
                </a:endParaRPr>
              </a:p>
              <a:p>
                <a:pPr marL="914400" lvl="2" indent="0">
                  <a:buNone/>
                </a:pPr>
                <a:endParaRPr lang="en-US" sz="2400" dirty="0">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4" name="Content Placeholder 3">
                <a:extLst>
                  <a:ext uri="{FF2B5EF4-FFF2-40B4-BE49-F238E27FC236}">
                    <a16:creationId xmlns:a16="http://schemas.microsoft.com/office/drawing/2014/main" id="{3D815A55-AFBB-F515-200F-3DA05687EE71}"/>
                  </a:ext>
                </a:extLst>
              </p:cNvPr>
              <p:cNvSpPr>
                <a:spLocks noGrp="1" noRot="1" noChangeAspect="1" noMove="1" noResize="1" noEditPoints="1" noAdjustHandles="1" noChangeArrowheads="1" noChangeShapeType="1" noTextEdit="1"/>
              </p:cNvSpPr>
              <p:nvPr>
                <p:ph idx="1"/>
              </p:nvPr>
            </p:nvSpPr>
            <p:spPr>
              <a:xfrm>
                <a:off x="813816" y="1348546"/>
                <a:ext cx="10515600" cy="4684505"/>
              </a:xfrm>
              <a:blipFill>
                <a:blip r:embed="rId3"/>
                <a:stretch>
                  <a:fillRect l="-522" t="-1300" b="-520"/>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133521" y="6538912"/>
            <a:ext cx="2743200" cy="365125"/>
          </a:xfrm>
        </p:spPr>
        <p:txBody>
          <a:bodyPr/>
          <a:lstStyle/>
          <a:p>
            <a:fld id="{22009E32-0316-A64C-BBE6-76331A90034E}" type="slidenum">
              <a:rPr lang="en-US" smtClean="0"/>
              <a:t>11</a:t>
            </a:fld>
            <a:endParaRPr lang="en-US" dirty="0"/>
          </a:p>
        </p:txBody>
      </p:sp>
    </p:spTree>
    <p:extLst>
      <p:ext uri="{BB962C8B-B14F-4D97-AF65-F5344CB8AC3E}">
        <p14:creationId xmlns:p14="http://schemas.microsoft.com/office/powerpoint/2010/main" val="3912527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0AB60CA-A758-1D21-A44E-6D41FD4DD5A5}"/>
              </a:ext>
            </a:extLst>
          </p:cNvPr>
          <p:cNvPicPr>
            <a:picLocks noChangeAspect="1"/>
          </p:cNvPicPr>
          <p:nvPr/>
        </p:nvPicPr>
        <p:blipFill>
          <a:blip r:embed="rId3"/>
          <a:stretch>
            <a:fillRect/>
          </a:stretch>
        </p:blipFill>
        <p:spPr>
          <a:xfrm>
            <a:off x="1707459" y="1226711"/>
            <a:ext cx="4093029" cy="2407212"/>
          </a:xfrm>
          <a:prstGeom prst="rect">
            <a:avLst/>
          </a:prstGeom>
        </p:spPr>
      </p:pic>
      <p:sp>
        <p:nvSpPr>
          <p:cNvPr id="2" name="Title 1">
            <a:extLst>
              <a:ext uri="{FF2B5EF4-FFF2-40B4-BE49-F238E27FC236}">
                <a16:creationId xmlns:a16="http://schemas.microsoft.com/office/drawing/2014/main" id="{0FDA67CE-BCEE-84A0-F182-1F09D0726C6A}"/>
              </a:ext>
            </a:extLst>
          </p:cNvPr>
          <p:cNvSpPr>
            <a:spLocks noGrp="1"/>
          </p:cNvSpPr>
          <p:nvPr>
            <p:ph type="title"/>
          </p:nvPr>
        </p:nvSpPr>
        <p:spPr>
          <a:xfrm>
            <a:off x="838200" y="-112313"/>
            <a:ext cx="10515600" cy="1325563"/>
          </a:xfrm>
        </p:spPr>
        <p:txBody>
          <a:bodyPr>
            <a:norm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Model Validation</a:t>
            </a:r>
          </a:p>
        </p:txBody>
      </p:sp>
      <p:sp>
        <p:nvSpPr>
          <p:cNvPr id="6" name="Slide Number Placeholder 5">
            <a:extLst>
              <a:ext uri="{FF2B5EF4-FFF2-40B4-BE49-F238E27FC236}">
                <a16:creationId xmlns:a16="http://schemas.microsoft.com/office/drawing/2014/main" id="{62C8DD90-0FAC-1FB1-8D8F-C4178E55F898}"/>
              </a:ext>
            </a:extLst>
          </p:cNvPr>
          <p:cNvSpPr>
            <a:spLocks noGrp="1"/>
          </p:cNvSpPr>
          <p:nvPr>
            <p:ph type="sldNum" sz="quarter" idx="12"/>
          </p:nvPr>
        </p:nvSpPr>
        <p:spPr>
          <a:xfrm>
            <a:off x="8123216" y="6538912"/>
            <a:ext cx="2743200" cy="365125"/>
          </a:xfrm>
        </p:spPr>
        <p:txBody>
          <a:bodyPr/>
          <a:lstStyle/>
          <a:p>
            <a:fld id="{22009E32-0316-A64C-BBE6-76331A90034E}" type="slidenum">
              <a:rPr lang="en-US" smtClean="0"/>
              <a:t>12</a:t>
            </a:fld>
            <a:endParaRPr lang="en-US" dirty="0"/>
          </a:p>
        </p:txBody>
      </p:sp>
      <p:grpSp>
        <p:nvGrpSpPr>
          <p:cNvPr id="10" name="Group 9">
            <a:extLst>
              <a:ext uri="{FF2B5EF4-FFF2-40B4-BE49-F238E27FC236}">
                <a16:creationId xmlns:a16="http://schemas.microsoft.com/office/drawing/2014/main" id="{3A7E6516-ED3A-F2D0-6E06-02B51E67E8A5}"/>
              </a:ext>
            </a:extLst>
          </p:cNvPr>
          <p:cNvGrpSpPr/>
          <p:nvPr/>
        </p:nvGrpSpPr>
        <p:grpSpPr>
          <a:xfrm>
            <a:off x="6286938" y="1255999"/>
            <a:ext cx="4093029" cy="4769514"/>
            <a:chOff x="0" y="0"/>
            <a:chExt cx="2743200" cy="4125351"/>
          </a:xfrm>
        </p:grpSpPr>
        <p:pic>
          <p:nvPicPr>
            <p:cNvPr id="11" name="Picture 10">
              <a:extLst>
                <a:ext uri="{FF2B5EF4-FFF2-40B4-BE49-F238E27FC236}">
                  <a16:creationId xmlns:a16="http://schemas.microsoft.com/office/drawing/2014/main" id="{D06D8E70-A600-AF67-486E-6C68D99682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067951"/>
              <a:ext cx="2743200" cy="2057400"/>
            </a:xfrm>
            <a:prstGeom prst="rect">
              <a:avLst/>
            </a:prstGeom>
          </p:spPr>
        </p:pic>
        <p:pic>
          <p:nvPicPr>
            <p:cNvPr id="12" name="Picture 11">
              <a:extLst>
                <a:ext uri="{FF2B5EF4-FFF2-40B4-BE49-F238E27FC236}">
                  <a16:creationId xmlns:a16="http://schemas.microsoft.com/office/drawing/2014/main" id="{D089734F-B954-E95C-920A-816B9CADEF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2743200" cy="2056765"/>
            </a:xfrm>
            <a:prstGeom prst="rect">
              <a:avLst/>
            </a:prstGeom>
          </p:spPr>
        </p:pic>
      </p:grpSp>
      <p:sp>
        <p:nvSpPr>
          <p:cNvPr id="13" name="TextBox 12">
            <a:extLst>
              <a:ext uri="{FF2B5EF4-FFF2-40B4-BE49-F238E27FC236}">
                <a16:creationId xmlns:a16="http://schemas.microsoft.com/office/drawing/2014/main" id="{00F02BEB-3BBA-F2E6-22A3-47FF20428229}"/>
              </a:ext>
            </a:extLst>
          </p:cNvPr>
          <p:cNvSpPr txBox="1"/>
          <p:nvPr/>
        </p:nvSpPr>
        <p:spPr bwMode="auto">
          <a:xfrm>
            <a:off x="3953570" y="5981851"/>
            <a:ext cx="4666735" cy="769441"/>
          </a:xfrm>
          <a:prstGeom prst="rect">
            <a:avLst/>
          </a:prstGeom>
          <a:noFill/>
          <a:ln w="9525">
            <a:noFill/>
            <a:miter lim="800000"/>
            <a:headEnd/>
            <a:tailEnd/>
          </a:ln>
          <a:effectLst/>
        </p:spPr>
        <p:txBody>
          <a:bodyPr wrap="square" rtlCol="0">
            <a:spAutoFit/>
          </a:bodyPr>
          <a:lstStyle/>
          <a:p>
            <a:pPr algn="ctr"/>
            <a:r>
              <a:rPr lang="en-US" sz="1100" i="1" kern="100"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en-US" sz="1100" kern="100" dirty="0">
                <a:latin typeface="Calibri" panose="020F0502020204030204" pitchFamily="34" charset="0"/>
                <a:ea typeface="Calibri" panose="020F0502020204030204" pitchFamily="34" charset="0"/>
                <a:cs typeface="Calibri" panose="020F0502020204030204" pitchFamily="34" charset="0"/>
              </a:rPr>
              <a:t>Gavhed et al study #1 vs FETM [left] for nose[top] and cheek [bottom]; Gavhed et. al study #2 [right] for average skin temperature at low intensity exercise (LE) [top] and high intensity exercise (HE) [bottom].</a:t>
            </a:r>
          </a:p>
          <a:p>
            <a:endParaRPr lang="en-US" sz="1100" b="1" dirty="0">
              <a:solidFill>
                <a:srgbClr val="990033"/>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45F353C3-EFF4-0CDD-137A-A5CD5E17DA88}"/>
              </a:ext>
            </a:extLst>
          </p:cNvPr>
          <p:cNvSpPr txBox="1"/>
          <p:nvPr/>
        </p:nvSpPr>
        <p:spPr bwMode="auto">
          <a:xfrm>
            <a:off x="1342009" y="1125690"/>
            <a:ext cx="4666735" cy="307777"/>
          </a:xfrm>
          <a:prstGeom prst="rect">
            <a:avLst/>
          </a:prstGeom>
          <a:noFill/>
          <a:ln w="9525">
            <a:noFill/>
            <a:miter lim="800000"/>
            <a:headEnd/>
            <a:tailEnd/>
          </a:ln>
          <a:effectLst/>
        </p:spPr>
        <p:txBody>
          <a:bodyPr wrap="square" rtlCol="0">
            <a:spAutoFit/>
          </a:bodyPr>
          <a:lstStyle/>
          <a:p>
            <a:pPr algn="ctr"/>
            <a:r>
              <a:rPr lang="en-US" sz="1400" i="1" kern="100"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en-US" sz="1400" kern="100" dirty="0">
                <a:latin typeface="Calibri" panose="020F0502020204030204" pitchFamily="34" charset="0"/>
                <a:ea typeface="Calibri" panose="020F0502020204030204" pitchFamily="34" charset="0"/>
                <a:cs typeface="Calibri" panose="020F0502020204030204" pitchFamily="34" charset="0"/>
              </a:rPr>
              <a:t>Gavhed et al study #1</a:t>
            </a:r>
            <a:endParaRPr lang="en-US" sz="1400" b="1" dirty="0">
              <a:solidFill>
                <a:srgbClr val="990033"/>
              </a:solidFill>
              <a:latin typeface="Calibri" panose="020F0502020204030204" pitchFamily="34" charset="0"/>
              <a:ea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45143796-4095-C5A0-F33D-71AB011A2D65}"/>
              </a:ext>
            </a:extLst>
          </p:cNvPr>
          <p:cNvSpPr txBox="1"/>
          <p:nvPr/>
        </p:nvSpPr>
        <p:spPr bwMode="auto">
          <a:xfrm>
            <a:off x="6038205" y="1149454"/>
            <a:ext cx="4666735" cy="307777"/>
          </a:xfrm>
          <a:prstGeom prst="rect">
            <a:avLst/>
          </a:prstGeom>
          <a:noFill/>
          <a:ln w="9525">
            <a:noFill/>
            <a:miter lim="800000"/>
            <a:headEnd/>
            <a:tailEnd/>
          </a:ln>
          <a:effectLst/>
        </p:spPr>
        <p:txBody>
          <a:bodyPr wrap="square" rtlCol="0">
            <a:spAutoFit/>
          </a:bodyPr>
          <a:lstStyle/>
          <a:p>
            <a:pPr algn="ctr"/>
            <a:r>
              <a:rPr lang="en-US" sz="1400" i="1" kern="100"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en-US" sz="1400" kern="100" dirty="0">
                <a:latin typeface="Calibri" panose="020F0502020204030204" pitchFamily="34" charset="0"/>
                <a:ea typeface="Calibri" panose="020F0502020204030204" pitchFamily="34" charset="0"/>
                <a:cs typeface="Calibri" panose="020F0502020204030204" pitchFamily="34" charset="0"/>
              </a:rPr>
              <a:t>Gavhed et al study #2</a:t>
            </a:r>
            <a:endParaRPr lang="en-US" sz="1400" b="1" dirty="0">
              <a:solidFill>
                <a:srgbClr val="990033"/>
              </a:solidFill>
              <a:latin typeface="Calibri" panose="020F0502020204030204" pitchFamily="34" charset="0"/>
              <a:ea typeface="Calibri" panose="020F0502020204030204" pitchFamily="34" charset="0"/>
              <a:cs typeface="Calibri" panose="020F0502020204030204" pitchFamily="34" charset="0"/>
            </a:endParaRPr>
          </a:p>
        </p:txBody>
      </p:sp>
      <p:pic>
        <p:nvPicPr>
          <p:cNvPr id="14" name="Picture 13" descr="Chart, line chart&#10;&#10;Description automatically generated">
            <a:extLst>
              <a:ext uri="{FF2B5EF4-FFF2-40B4-BE49-F238E27FC236}">
                <a16:creationId xmlns:a16="http://schemas.microsoft.com/office/drawing/2014/main" id="{0BF8649E-B098-4998-0011-4374F3B039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7459" y="3646855"/>
            <a:ext cx="4093029" cy="2378658"/>
          </a:xfrm>
          <a:prstGeom prst="rect">
            <a:avLst/>
          </a:prstGeom>
        </p:spPr>
      </p:pic>
    </p:spTree>
    <p:extLst>
      <p:ext uri="{BB962C8B-B14F-4D97-AF65-F5344CB8AC3E}">
        <p14:creationId xmlns:p14="http://schemas.microsoft.com/office/powerpoint/2010/main" val="105008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67CE-BCEE-84A0-F182-1F09D0726C6A}"/>
              </a:ext>
            </a:extLst>
          </p:cNvPr>
          <p:cNvSpPr>
            <a:spLocks noGrp="1"/>
          </p:cNvSpPr>
          <p:nvPr>
            <p:ph type="title"/>
          </p:nvPr>
        </p:nvSpPr>
        <p:spPr>
          <a:xfrm>
            <a:off x="838200" y="-102701"/>
            <a:ext cx="10515600" cy="1325563"/>
          </a:xfrm>
        </p:spPr>
        <p:txBody>
          <a:bodyPr>
            <a:norm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WCTI Simulation Results</a:t>
            </a:r>
          </a:p>
        </p:txBody>
      </p:sp>
      <p:sp>
        <p:nvSpPr>
          <p:cNvPr id="6" name="Slide Number Placeholder 5">
            <a:extLst>
              <a:ext uri="{FF2B5EF4-FFF2-40B4-BE49-F238E27FC236}">
                <a16:creationId xmlns:a16="http://schemas.microsoft.com/office/drawing/2014/main" id="{62C8DD90-0FAC-1FB1-8D8F-C4178E55F898}"/>
              </a:ext>
            </a:extLst>
          </p:cNvPr>
          <p:cNvSpPr>
            <a:spLocks noGrp="1"/>
          </p:cNvSpPr>
          <p:nvPr>
            <p:ph type="sldNum" sz="quarter" idx="12"/>
          </p:nvPr>
        </p:nvSpPr>
        <p:spPr>
          <a:xfrm>
            <a:off x="8044070" y="6538912"/>
            <a:ext cx="2743200" cy="365125"/>
          </a:xfrm>
        </p:spPr>
        <p:txBody>
          <a:bodyPr/>
          <a:lstStyle/>
          <a:p>
            <a:fld id="{22009E32-0316-A64C-BBE6-76331A90034E}" type="slidenum">
              <a:rPr lang="en-US" smtClean="0"/>
              <a:t>13</a:t>
            </a:fld>
            <a:endParaRPr lang="en-US" dirty="0"/>
          </a:p>
        </p:txBody>
      </p:sp>
      <p:pic>
        <p:nvPicPr>
          <p:cNvPr id="7" name="Picture 6" descr="Chart&#10;&#10;Description automatically generated">
            <a:extLst>
              <a:ext uri="{FF2B5EF4-FFF2-40B4-BE49-F238E27FC236}">
                <a16:creationId xmlns:a16="http://schemas.microsoft.com/office/drawing/2014/main" id="{6F8DA55D-3B5C-7895-DE52-C3880E56AF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52" y="1714419"/>
            <a:ext cx="4396408" cy="3297306"/>
          </a:xfrm>
          <a:prstGeom prst="rect">
            <a:avLst/>
          </a:prstGeom>
        </p:spPr>
      </p:pic>
      <p:pic>
        <p:nvPicPr>
          <p:cNvPr id="8" name="Picture 7">
            <a:extLst>
              <a:ext uri="{FF2B5EF4-FFF2-40B4-BE49-F238E27FC236}">
                <a16:creationId xmlns:a16="http://schemas.microsoft.com/office/drawing/2014/main" id="{CCF6E786-D8A2-0F9D-47B5-7830930D69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0193" y="1740452"/>
            <a:ext cx="4396406" cy="3297306"/>
          </a:xfrm>
          <a:prstGeom prst="rect">
            <a:avLst/>
          </a:prstGeom>
        </p:spPr>
      </p:pic>
      <p:grpSp>
        <p:nvGrpSpPr>
          <p:cNvPr id="10" name="Group 9">
            <a:extLst>
              <a:ext uri="{FF2B5EF4-FFF2-40B4-BE49-F238E27FC236}">
                <a16:creationId xmlns:a16="http://schemas.microsoft.com/office/drawing/2014/main" id="{5D09EB7F-3EC4-D6A5-20B3-49E63F43C786}"/>
              </a:ext>
            </a:extLst>
          </p:cNvPr>
          <p:cNvGrpSpPr/>
          <p:nvPr/>
        </p:nvGrpSpPr>
        <p:grpSpPr>
          <a:xfrm>
            <a:off x="9054495" y="1205460"/>
            <a:ext cx="2058025" cy="4174584"/>
            <a:chOff x="671645" y="-1406963"/>
            <a:chExt cx="1215429" cy="2294974"/>
          </a:xfrm>
        </p:grpSpPr>
        <p:pic>
          <p:nvPicPr>
            <p:cNvPr id="11" name="Picture 10" descr="A picture containing spectacles&#10;&#10;Description automatically generated">
              <a:extLst>
                <a:ext uri="{FF2B5EF4-FFF2-40B4-BE49-F238E27FC236}">
                  <a16:creationId xmlns:a16="http://schemas.microsoft.com/office/drawing/2014/main" id="{2993F6CA-1970-BFF5-1987-55E95251F09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384" r="15792"/>
            <a:stretch/>
          </p:blipFill>
          <p:spPr>
            <a:xfrm>
              <a:off x="671645" y="-1406963"/>
              <a:ext cx="1132913" cy="1137920"/>
            </a:xfrm>
            <a:prstGeom prst="rect">
              <a:avLst/>
            </a:prstGeom>
          </p:spPr>
        </p:pic>
        <p:pic>
          <p:nvPicPr>
            <p:cNvPr id="12" name="Picture 11">
              <a:extLst>
                <a:ext uri="{FF2B5EF4-FFF2-40B4-BE49-F238E27FC236}">
                  <a16:creationId xmlns:a16="http://schemas.microsoft.com/office/drawing/2014/main" id="{EE9160FC-1355-28BB-02D5-7E7D47A94D5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033" b="2731"/>
            <a:stretch/>
          </p:blipFill>
          <p:spPr bwMode="auto">
            <a:xfrm>
              <a:off x="945418" y="-206506"/>
              <a:ext cx="941656" cy="1094517"/>
            </a:xfrm>
            <a:prstGeom prst="rect">
              <a:avLst/>
            </a:prstGeom>
            <a:noFill/>
            <a:ln>
              <a:noFill/>
            </a:ln>
            <a:extLst>
              <a:ext uri="{53640926-AAD7-44D8-BBD7-CCE9431645EC}">
                <a14:shadowObscured xmlns:a14="http://schemas.microsoft.com/office/drawing/2010/main"/>
              </a:ext>
            </a:extLst>
          </p:spPr>
        </p:pic>
      </p:grpSp>
      <p:sp>
        <p:nvSpPr>
          <p:cNvPr id="21" name="TextBox 20">
            <a:extLst>
              <a:ext uri="{FF2B5EF4-FFF2-40B4-BE49-F238E27FC236}">
                <a16:creationId xmlns:a16="http://schemas.microsoft.com/office/drawing/2014/main" id="{AC28C008-91C2-CB81-62B9-104C84F173A2}"/>
              </a:ext>
            </a:extLst>
          </p:cNvPr>
          <p:cNvSpPr txBox="1"/>
          <p:nvPr/>
        </p:nvSpPr>
        <p:spPr bwMode="auto">
          <a:xfrm>
            <a:off x="8610599" y="5511201"/>
            <a:ext cx="3299981" cy="984885"/>
          </a:xfrm>
          <a:prstGeom prst="rect">
            <a:avLst/>
          </a:prstGeom>
          <a:noFill/>
          <a:ln w="9525">
            <a:noFill/>
            <a:miter lim="800000"/>
            <a:headEnd/>
            <a:tailEnd/>
          </a:ln>
          <a:effectLst/>
        </p:spPr>
        <p:txBody>
          <a:bodyPr wrap="square" rtlCol="0">
            <a:spAutoFit/>
          </a:bodyPr>
          <a:lstStyle/>
          <a:p>
            <a:pPr algn="ctr"/>
            <a:r>
              <a:rPr lang="en-US" sz="1100" i="1" kern="100"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en-US" sz="1100" i="1" kern="100" dirty="0">
                <a:latin typeface="Calibri" panose="020F0502020204030204" pitchFamily="34" charset="0"/>
                <a:ea typeface="Calibri" panose="020F0502020204030204" pitchFamily="34" charset="0"/>
                <a:cs typeface="Calibri" panose="020F0502020204030204" pitchFamily="34" charset="0"/>
              </a:rPr>
              <a:t>Female FETM face [top] and hand [bottom] during 0W exercise WCTI simulation.</a:t>
            </a:r>
          </a:p>
          <a:p>
            <a:endParaRPr lang="en-US" sz="3600" b="1" dirty="0">
              <a:solidFill>
                <a:srgbClr val="9900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5183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88A2A813-C14C-BF23-44FA-C62BEC9335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1524" y="1962382"/>
            <a:ext cx="4399792" cy="3299844"/>
          </a:xfrm>
          <a:prstGeom prst="rect">
            <a:avLst/>
          </a:prstGeom>
        </p:spPr>
      </p:pic>
      <p:pic>
        <p:nvPicPr>
          <p:cNvPr id="13" name="Picture 12" descr="Chart&#10;&#10;Description automatically generated">
            <a:extLst>
              <a:ext uri="{FF2B5EF4-FFF2-40B4-BE49-F238E27FC236}">
                <a16:creationId xmlns:a16="http://schemas.microsoft.com/office/drawing/2014/main" id="{34F0B8D1-480C-CA05-843B-A8808E9A66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1788" y="1903223"/>
            <a:ext cx="3751182" cy="3418163"/>
          </a:xfrm>
          <a:prstGeom prst="rect">
            <a:avLst/>
          </a:prstGeom>
        </p:spPr>
      </p:pic>
      <p:pic>
        <p:nvPicPr>
          <p:cNvPr id="7" name="Picture 6" descr="Chart, line chart&#10;&#10;Description automatically generated">
            <a:extLst>
              <a:ext uri="{FF2B5EF4-FFF2-40B4-BE49-F238E27FC236}">
                <a16:creationId xmlns:a16="http://schemas.microsoft.com/office/drawing/2014/main" id="{7A4F2C6E-E52C-937C-37B5-8AC2AAABD8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030" y="1964625"/>
            <a:ext cx="4262022" cy="3196517"/>
          </a:xfrm>
          <a:prstGeom prst="rect">
            <a:avLst/>
          </a:prstGeom>
        </p:spPr>
      </p:pic>
      <p:sp>
        <p:nvSpPr>
          <p:cNvPr id="4" name="Slide Number Placeholder 3">
            <a:extLst>
              <a:ext uri="{FF2B5EF4-FFF2-40B4-BE49-F238E27FC236}">
                <a16:creationId xmlns:a16="http://schemas.microsoft.com/office/drawing/2014/main" id="{AC308567-0013-F69B-11AB-C08E6056217A}"/>
              </a:ext>
            </a:extLst>
          </p:cNvPr>
          <p:cNvSpPr>
            <a:spLocks noGrp="1"/>
          </p:cNvSpPr>
          <p:nvPr>
            <p:ph type="sldNum" sz="quarter" idx="12"/>
          </p:nvPr>
        </p:nvSpPr>
        <p:spPr>
          <a:xfrm>
            <a:off x="7652063" y="6543532"/>
            <a:ext cx="2057400" cy="365125"/>
          </a:xfrm>
        </p:spPr>
        <p:txBody>
          <a:bodyPr>
            <a:normAutofit/>
          </a:bodyPr>
          <a:lstStyle/>
          <a:p>
            <a:pPr>
              <a:spcAft>
                <a:spcPts val="600"/>
              </a:spcAft>
            </a:pPr>
            <a:fld id="{22009E32-0316-A64C-BBE6-76331A90034E}" type="slidenum">
              <a:rPr lang="en-US" smtClean="0"/>
              <a:pPr>
                <a:spcAft>
                  <a:spcPts val="600"/>
                </a:spcAft>
              </a:pPr>
              <a:t>14</a:t>
            </a:fld>
            <a:endParaRPr lang="en-US" dirty="0"/>
          </a:p>
        </p:txBody>
      </p:sp>
      <p:sp>
        <p:nvSpPr>
          <p:cNvPr id="24" name="TextBox 23">
            <a:extLst>
              <a:ext uri="{FF2B5EF4-FFF2-40B4-BE49-F238E27FC236}">
                <a16:creationId xmlns:a16="http://schemas.microsoft.com/office/drawing/2014/main" id="{FF7A6E35-833A-1AB1-E1AB-DBFDEEF52F9A}"/>
              </a:ext>
            </a:extLst>
          </p:cNvPr>
          <p:cNvSpPr txBox="1"/>
          <p:nvPr/>
        </p:nvSpPr>
        <p:spPr bwMode="auto">
          <a:xfrm>
            <a:off x="1219631" y="1830972"/>
            <a:ext cx="2057400" cy="369332"/>
          </a:xfrm>
          <a:prstGeom prst="rect">
            <a:avLst/>
          </a:prstGeom>
          <a:noFill/>
          <a:ln w="9525">
            <a:noFill/>
            <a:miter lim="800000"/>
            <a:headEnd/>
            <a:tailEnd/>
          </a:ln>
          <a:effectLst/>
        </p:spPr>
        <p:txBody>
          <a:bodyPr wrap="square" rtlCol="0">
            <a:spAutoFit/>
          </a:bodyPr>
          <a:lstStyle/>
          <a:p>
            <a:pPr algn="ctr"/>
            <a:r>
              <a:rPr lang="en-US" b="1" dirty="0">
                <a:cs typeface="Arial" panose="020B0604020202020204" pitchFamily="34" charset="0"/>
              </a:rPr>
              <a:t>Cheek</a:t>
            </a:r>
          </a:p>
        </p:txBody>
      </p:sp>
      <p:sp>
        <p:nvSpPr>
          <p:cNvPr id="25" name="TextBox 24">
            <a:extLst>
              <a:ext uri="{FF2B5EF4-FFF2-40B4-BE49-F238E27FC236}">
                <a16:creationId xmlns:a16="http://schemas.microsoft.com/office/drawing/2014/main" id="{8607053B-9EDA-BE09-5D92-7FAA41813B18}"/>
              </a:ext>
            </a:extLst>
          </p:cNvPr>
          <p:cNvSpPr txBox="1"/>
          <p:nvPr/>
        </p:nvSpPr>
        <p:spPr bwMode="auto">
          <a:xfrm>
            <a:off x="5322720" y="1830972"/>
            <a:ext cx="2057400" cy="369332"/>
          </a:xfrm>
          <a:prstGeom prst="rect">
            <a:avLst/>
          </a:prstGeom>
          <a:noFill/>
          <a:ln w="9525">
            <a:noFill/>
            <a:miter lim="800000"/>
            <a:headEnd/>
            <a:tailEnd/>
          </a:ln>
          <a:effectLst/>
        </p:spPr>
        <p:txBody>
          <a:bodyPr wrap="square" rtlCol="0">
            <a:spAutoFit/>
          </a:bodyPr>
          <a:lstStyle/>
          <a:p>
            <a:pPr algn="ctr"/>
            <a:r>
              <a:rPr lang="en-US" b="1" dirty="0">
                <a:cs typeface="Arial" panose="020B0604020202020204" pitchFamily="34" charset="0"/>
              </a:rPr>
              <a:t>Nose</a:t>
            </a:r>
          </a:p>
        </p:txBody>
      </p:sp>
      <p:sp>
        <p:nvSpPr>
          <p:cNvPr id="26" name="TextBox 25">
            <a:extLst>
              <a:ext uri="{FF2B5EF4-FFF2-40B4-BE49-F238E27FC236}">
                <a16:creationId xmlns:a16="http://schemas.microsoft.com/office/drawing/2014/main" id="{0F61F358-57FE-3EE6-3B67-3839E84DA8AC}"/>
              </a:ext>
            </a:extLst>
          </p:cNvPr>
          <p:cNvSpPr txBox="1"/>
          <p:nvPr/>
        </p:nvSpPr>
        <p:spPr bwMode="auto">
          <a:xfrm>
            <a:off x="9066313" y="1780026"/>
            <a:ext cx="2412775" cy="369332"/>
          </a:xfrm>
          <a:prstGeom prst="rect">
            <a:avLst/>
          </a:prstGeom>
          <a:noFill/>
          <a:ln w="9525">
            <a:noFill/>
            <a:miter lim="800000"/>
            <a:headEnd/>
            <a:tailEnd/>
          </a:ln>
          <a:effectLst/>
        </p:spPr>
        <p:txBody>
          <a:bodyPr wrap="square" rtlCol="0">
            <a:spAutoFit/>
          </a:bodyPr>
          <a:lstStyle/>
          <a:p>
            <a:pPr algn="ctr"/>
            <a:r>
              <a:rPr lang="en-US" b="1" dirty="0">
                <a:cs typeface="Arial" panose="020B0604020202020204" pitchFamily="34" charset="0"/>
              </a:rPr>
              <a:t>Finger</a:t>
            </a:r>
          </a:p>
        </p:txBody>
      </p:sp>
      <p:sp>
        <p:nvSpPr>
          <p:cNvPr id="27" name="TextBox 26">
            <a:extLst>
              <a:ext uri="{FF2B5EF4-FFF2-40B4-BE49-F238E27FC236}">
                <a16:creationId xmlns:a16="http://schemas.microsoft.com/office/drawing/2014/main" id="{CE10CBC1-E804-6711-6DB1-B2CD556BC152}"/>
              </a:ext>
            </a:extLst>
          </p:cNvPr>
          <p:cNvSpPr txBox="1"/>
          <p:nvPr/>
        </p:nvSpPr>
        <p:spPr bwMode="auto">
          <a:xfrm>
            <a:off x="3058478" y="204654"/>
            <a:ext cx="6075044" cy="584775"/>
          </a:xfrm>
          <a:prstGeom prst="rect">
            <a:avLst/>
          </a:prstGeom>
          <a:noFill/>
          <a:ln w="9525">
            <a:noFill/>
            <a:miter lim="800000"/>
            <a:headEnd/>
            <a:tailEnd/>
          </a:ln>
          <a:effectLst/>
        </p:spPr>
        <p:txBody>
          <a:bodyPr wrap="square" rtlCol="0">
            <a:sp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Male vs. Female FETM</a:t>
            </a:r>
          </a:p>
        </p:txBody>
      </p:sp>
    </p:spTree>
    <p:extLst>
      <p:ext uri="{BB962C8B-B14F-4D97-AF65-F5344CB8AC3E}">
        <p14:creationId xmlns:p14="http://schemas.microsoft.com/office/powerpoint/2010/main" val="843294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FC586D8-AA27-EACC-F2A2-4AB199E58A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076" r="31846"/>
          <a:stretch/>
        </p:blipFill>
        <p:spPr>
          <a:xfrm>
            <a:off x="1996738" y="1278148"/>
            <a:ext cx="1806316" cy="4894052"/>
          </a:xfrm>
          <a:prstGeom prst="rect">
            <a:avLst/>
          </a:prstGeom>
        </p:spPr>
      </p:pic>
      <p:pic>
        <p:nvPicPr>
          <p:cNvPr id="15" name="Picture 14" descr="A person wearing a garment&#10;&#10;Description automatically generated with low confidence">
            <a:extLst>
              <a:ext uri="{FF2B5EF4-FFF2-40B4-BE49-F238E27FC236}">
                <a16:creationId xmlns:a16="http://schemas.microsoft.com/office/drawing/2014/main" id="{0C89E47A-4F18-7344-EFC2-B1FE6E2F232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232" r="30062"/>
          <a:stretch/>
        </p:blipFill>
        <p:spPr>
          <a:xfrm>
            <a:off x="4201835" y="1278148"/>
            <a:ext cx="1887824" cy="4894052"/>
          </a:xfrm>
          <a:prstGeom prst="rect">
            <a:avLst/>
          </a:prstGeom>
        </p:spPr>
      </p:pic>
      <p:sp>
        <p:nvSpPr>
          <p:cNvPr id="6" name="Slide Number Placeholder 5">
            <a:extLst>
              <a:ext uri="{FF2B5EF4-FFF2-40B4-BE49-F238E27FC236}">
                <a16:creationId xmlns:a16="http://schemas.microsoft.com/office/drawing/2014/main" id="{62C8DD90-0FAC-1FB1-8D8F-C4178E55F898}"/>
              </a:ext>
            </a:extLst>
          </p:cNvPr>
          <p:cNvSpPr>
            <a:spLocks noGrp="1"/>
          </p:cNvSpPr>
          <p:nvPr>
            <p:ph type="sldNum" sz="quarter" idx="12"/>
          </p:nvPr>
        </p:nvSpPr>
        <p:spPr>
          <a:xfrm>
            <a:off x="8723244" y="6538913"/>
            <a:ext cx="2057400" cy="365125"/>
          </a:xfrm>
        </p:spPr>
        <p:txBody>
          <a:bodyPr vert="horz" lIns="91440" tIns="45720" rIns="91440" bIns="45720" rtlCol="0" anchor="ctr">
            <a:normAutofit/>
          </a:bodyPr>
          <a:lstStyle/>
          <a:p>
            <a:pPr defTabSz="914400">
              <a:spcAft>
                <a:spcPts val="600"/>
              </a:spcAft>
            </a:pPr>
            <a:fld id="{22009E32-0316-A64C-BBE6-76331A90034E}" type="slidenum">
              <a:rPr lang="en-US" sz="1200">
                <a:latin typeface="+mn-lt"/>
                <a:cs typeface="+mn-cs"/>
              </a:rPr>
              <a:pPr defTabSz="914400">
                <a:spcAft>
                  <a:spcPts val="600"/>
                </a:spcAft>
              </a:pPr>
              <a:t>15</a:t>
            </a:fld>
            <a:endParaRPr lang="en-US" sz="1200" dirty="0">
              <a:latin typeface="+mn-lt"/>
              <a:cs typeface="+mn-cs"/>
            </a:endParaRPr>
          </a:p>
        </p:txBody>
      </p:sp>
      <p:pic>
        <p:nvPicPr>
          <p:cNvPr id="23" name="Picture 22" descr="A person wearing a garment&#10;&#10;Description automatically generated with low confidence">
            <a:extLst>
              <a:ext uri="{FF2B5EF4-FFF2-40B4-BE49-F238E27FC236}">
                <a16:creationId xmlns:a16="http://schemas.microsoft.com/office/drawing/2014/main" id="{88535467-E8AF-BAB6-3ACF-EC54C807485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0876" r="31454"/>
          <a:stretch/>
        </p:blipFill>
        <p:spPr>
          <a:xfrm>
            <a:off x="6350809" y="1278148"/>
            <a:ext cx="1887824" cy="4894052"/>
          </a:xfrm>
          <a:prstGeom prst="rect">
            <a:avLst/>
          </a:prstGeom>
        </p:spPr>
      </p:pic>
      <p:pic>
        <p:nvPicPr>
          <p:cNvPr id="35" name="Picture 34" descr="A person wearing a garment&#10;&#10;Description automatically generated with medium confidence">
            <a:extLst>
              <a:ext uri="{FF2B5EF4-FFF2-40B4-BE49-F238E27FC236}">
                <a16:creationId xmlns:a16="http://schemas.microsoft.com/office/drawing/2014/main" id="{E8E896C3-A7A4-FDFC-08EA-3C3281401F3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0248" r="31296"/>
          <a:stretch/>
        </p:blipFill>
        <p:spPr>
          <a:xfrm>
            <a:off x="8505234" y="1278148"/>
            <a:ext cx="1927222" cy="4894052"/>
          </a:xfrm>
          <a:prstGeom prst="rect">
            <a:avLst/>
          </a:prstGeom>
        </p:spPr>
      </p:pic>
      <p:sp>
        <p:nvSpPr>
          <p:cNvPr id="39" name="TextBox 38">
            <a:extLst>
              <a:ext uri="{FF2B5EF4-FFF2-40B4-BE49-F238E27FC236}">
                <a16:creationId xmlns:a16="http://schemas.microsoft.com/office/drawing/2014/main" id="{C587E5E5-74AE-71E4-A7E7-CF99975E7ACD}"/>
              </a:ext>
            </a:extLst>
          </p:cNvPr>
          <p:cNvSpPr txBox="1"/>
          <p:nvPr/>
        </p:nvSpPr>
        <p:spPr bwMode="auto">
          <a:xfrm>
            <a:off x="2174201" y="5935843"/>
            <a:ext cx="1885345" cy="369332"/>
          </a:xfrm>
          <a:prstGeom prst="rect">
            <a:avLst/>
          </a:prstGeom>
          <a:noFill/>
          <a:ln w="9525">
            <a:noFill/>
            <a:miter lim="800000"/>
            <a:headEnd/>
            <a:tailEnd/>
          </a:ln>
          <a:effectLst/>
        </p:spPr>
        <p:txBody>
          <a:bodyPr wrap="square" rtlCol="0">
            <a:spAutoFit/>
          </a:bodyPr>
          <a:lstStyle/>
          <a:p>
            <a:r>
              <a:rPr lang="en-US" b="1" dirty="0">
                <a:solidFill>
                  <a:srgbClr val="990033"/>
                </a:solidFill>
                <a:latin typeface="Calibri" panose="020F0502020204030204" pitchFamily="34" charset="0"/>
                <a:ea typeface="Calibri" panose="020F0502020204030204" pitchFamily="34" charset="0"/>
                <a:cs typeface="Calibri" panose="020F0502020204030204" pitchFamily="34" charset="0"/>
              </a:rPr>
              <a:t>Thermoneutral</a:t>
            </a:r>
          </a:p>
        </p:txBody>
      </p:sp>
      <p:sp>
        <p:nvSpPr>
          <p:cNvPr id="44" name="TextBox 43">
            <a:extLst>
              <a:ext uri="{FF2B5EF4-FFF2-40B4-BE49-F238E27FC236}">
                <a16:creationId xmlns:a16="http://schemas.microsoft.com/office/drawing/2014/main" id="{46D8A088-E158-359F-6963-A983EF90D90A}"/>
              </a:ext>
            </a:extLst>
          </p:cNvPr>
          <p:cNvSpPr txBox="1"/>
          <p:nvPr/>
        </p:nvSpPr>
        <p:spPr bwMode="auto">
          <a:xfrm>
            <a:off x="4445845" y="5906842"/>
            <a:ext cx="1410305" cy="369332"/>
          </a:xfrm>
          <a:prstGeom prst="rect">
            <a:avLst/>
          </a:prstGeom>
          <a:noFill/>
          <a:ln w="9525">
            <a:noFill/>
            <a:miter lim="800000"/>
            <a:headEnd/>
            <a:tailEnd/>
          </a:ln>
          <a:effectLst/>
        </p:spPr>
        <p:txBody>
          <a:bodyPr wrap="square" rtlCol="0">
            <a:spAutoFit/>
          </a:bodyPr>
          <a:lstStyle/>
          <a:p>
            <a:r>
              <a:rPr lang="en-US" b="1" dirty="0">
                <a:solidFill>
                  <a:srgbClr val="990033"/>
                </a:solidFill>
                <a:latin typeface="Calibri" panose="020F0502020204030204" pitchFamily="34" charset="0"/>
                <a:ea typeface="Calibri" panose="020F0502020204030204" pitchFamily="34" charset="0"/>
                <a:cs typeface="Calibri" panose="020F0502020204030204" pitchFamily="34" charset="0"/>
              </a:rPr>
              <a:t>No Exercise</a:t>
            </a:r>
          </a:p>
        </p:txBody>
      </p:sp>
      <p:sp>
        <p:nvSpPr>
          <p:cNvPr id="45" name="TextBox 44">
            <a:extLst>
              <a:ext uri="{FF2B5EF4-FFF2-40B4-BE49-F238E27FC236}">
                <a16:creationId xmlns:a16="http://schemas.microsoft.com/office/drawing/2014/main" id="{87DF77E4-C8AA-FD88-8A27-9AF1E4A7F75A}"/>
              </a:ext>
            </a:extLst>
          </p:cNvPr>
          <p:cNvSpPr txBox="1"/>
          <p:nvPr/>
        </p:nvSpPr>
        <p:spPr bwMode="auto">
          <a:xfrm>
            <a:off x="6597302" y="5935843"/>
            <a:ext cx="1729571" cy="369332"/>
          </a:xfrm>
          <a:prstGeom prst="rect">
            <a:avLst/>
          </a:prstGeom>
          <a:noFill/>
          <a:ln w="9525">
            <a:noFill/>
            <a:miter lim="800000"/>
            <a:headEnd/>
            <a:tailEnd/>
          </a:ln>
          <a:effectLst/>
        </p:spPr>
        <p:txBody>
          <a:bodyPr wrap="square" rtlCol="0">
            <a:spAutoFit/>
          </a:bodyPr>
          <a:lstStyle/>
          <a:p>
            <a:r>
              <a:rPr lang="en-US" b="1" dirty="0">
                <a:solidFill>
                  <a:srgbClr val="990033"/>
                </a:solidFill>
                <a:latin typeface="Calibri" panose="020F0502020204030204" pitchFamily="34" charset="0"/>
                <a:ea typeface="Calibri" panose="020F0502020204030204" pitchFamily="34" charset="0"/>
                <a:cs typeface="Calibri" panose="020F0502020204030204" pitchFamily="34" charset="0"/>
              </a:rPr>
              <a:t>Light Exercise</a:t>
            </a:r>
          </a:p>
        </p:txBody>
      </p:sp>
      <p:sp>
        <p:nvSpPr>
          <p:cNvPr id="46" name="TextBox 45">
            <a:extLst>
              <a:ext uri="{FF2B5EF4-FFF2-40B4-BE49-F238E27FC236}">
                <a16:creationId xmlns:a16="http://schemas.microsoft.com/office/drawing/2014/main" id="{2F1FBFFD-2420-2222-AC7F-B51153C86442}"/>
              </a:ext>
            </a:extLst>
          </p:cNvPr>
          <p:cNvSpPr txBox="1"/>
          <p:nvPr/>
        </p:nvSpPr>
        <p:spPr bwMode="auto">
          <a:xfrm>
            <a:off x="8505235" y="5918540"/>
            <a:ext cx="2193823" cy="369332"/>
          </a:xfrm>
          <a:prstGeom prst="rect">
            <a:avLst/>
          </a:prstGeom>
          <a:noFill/>
          <a:ln w="9525">
            <a:noFill/>
            <a:miter lim="800000"/>
            <a:headEnd/>
            <a:tailEnd/>
          </a:ln>
          <a:effectLst/>
        </p:spPr>
        <p:txBody>
          <a:bodyPr wrap="square" rtlCol="0">
            <a:spAutoFit/>
          </a:bodyPr>
          <a:lstStyle/>
          <a:p>
            <a:r>
              <a:rPr lang="en-US" b="1" dirty="0">
                <a:solidFill>
                  <a:srgbClr val="990033"/>
                </a:solidFill>
                <a:latin typeface="Calibri" panose="020F0502020204030204" pitchFamily="34" charset="0"/>
                <a:ea typeface="Calibri" panose="020F0502020204030204" pitchFamily="34" charset="0"/>
                <a:cs typeface="Calibri" panose="020F0502020204030204" pitchFamily="34" charset="0"/>
              </a:rPr>
              <a:t>Moderate Exercise</a:t>
            </a:r>
          </a:p>
        </p:txBody>
      </p:sp>
      <p:sp>
        <p:nvSpPr>
          <p:cNvPr id="53" name="Double Bracket 52">
            <a:extLst>
              <a:ext uri="{FF2B5EF4-FFF2-40B4-BE49-F238E27FC236}">
                <a16:creationId xmlns:a16="http://schemas.microsoft.com/office/drawing/2014/main" id="{857CC27C-0A00-6178-47A0-D16C6CA59E60}"/>
              </a:ext>
            </a:extLst>
          </p:cNvPr>
          <p:cNvSpPr/>
          <p:nvPr/>
        </p:nvSpPr>
        <p:spPr>
          <a:xfrm>
            <a:off x="1799759" y="1441901"/>
            <a:ext cx="2135476" cy="5008322"/>
          </a:xfrm>
          <a:prstGeom prst="bracketPair">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54" name="Double Bracket 53">
            <a:extLst>
              <a:ext uri="{FF2B5EF4-FFF2-40B4-BE49-F238E27FC236}">
                <a16:creationId xmlns:a16="http://schemas.microsoft.com/office/drawing/2014/main" id="{496B0831-21AF-E87C-81F0-C281D3D6098E}"/>
              </a:ext>
            </a:extLst>
          </p:cNvPr>
          <p:cNvSpPr/>
          <p:nvPr/>
        </p:nvSpPr>
        <p:spPr>
          <a:xfrm>
            <a:off x="4122320" y="1441901"/>
            <a:ext cx="6421856" cy="5008322"/>
          </a:xfrm>
          <a:prstGeom prst="bracketPair">
            <a:avLst>
              <a:gd name="adj" fmla="val 6968"/>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55" name="TextBox 54">
            <a:extLst>
              <a:ext uri="{FF2B5EF4-FFF2-40B4-BE49-F238E27FC236}">
                <a16:creationId xmlns:a16="http://schemas.microsoft.com/office/drawing/2014/main" id="{1786A9A7-1F71-8191-3387-0AE2ACB5B868}"/>
              </a:ext>
            </a:extLst>
          </p:cNvPr>
          <p:cNvSpPr txBox="1"/>
          <p:nvPr/>
        </p:nvSpPr>
        <p:spPr bwMode="auto">
          <a:xfrm>
            <a:off x="1629706" y="209551"/>
            <a:ext cx="9150937" cy="584775"/>
          </a:xfrm>
          <a:prstGeom prst="rect">
            <a:avLst/>
          </a:prstGeom>
          <a:noFill/>
          <a:ln w="9525">
            <a:noFill/>
            <a:miter lim="800000"/>
            <a:headEnd/>
            <a:tailEnd/>
          </a:ln>
          <a:effectLst/>
        </p:spPr>
        <p:txBody>
          <a:bodyPr wrap="square" rtlCol="0">
            <a:sp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Effects of Exercise on Temperature Distribution</a:t>
            </a:r>
          </a:p>
        </p:txBody>
      </p:sp>
    </p:spTree>
    <p:extLst>
      <p:ext uri="{BB962C8B-B14F-4D97-AF65-F5344CB8AC3E}">
        <p14:creationId xmlns:p14="http://schemas.microsoft.com/office/powerpoint/2010/main" val="2059010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BA92C808-862E-D7B2-F7C1-9D26D9C38244}"/>
              </a:ext>
            </a:extLst>
          </p:cNvPr>
          <p:cNvSpPr/>
          <p:nvPr/>
        </p:nvSpPr>
        <p:spPr>
          <a:xfrm>
            <a:off x="6148039" y="4657222"/>
            <a:ext cx="921683" cy="921683"/>
          </a:xfrm>
          <a:prstGeom prst="ellipse">
            <a:avLst/>
          </a:prstGeom>
          <a:solidFill>
            <a:schemeClr val="accent6">
              <a:lumMod val="75000"/>
            </a:schemeClr>
          </a:solidFill>
          <a:ln>
            <a:solidFill>
              <a:schemeClr val="accent6">
                <a:lumMod val="75000"/>
              </a:schemeClr>
            </a:solidFill>
          </a:ln>
        </p:spPr>
        <p:style>
          <a:lnRef idx="0">
            <a:schemeClr val="lt1">
              <a:alpha val="0"/>
              <a:hueOff val="0"/>
              <a:satOff val="0"/>
              <a:lumOff val="0"/>
              <a:alphaOff val="0"/>
            </a:schemeClr>
          </a:lnRef>
          <a:fillRef idx="1">
            <a:scrgbClr r="0" g="0" b="0"/>
          </a:fillRef>
          <a:effectRef idx="0">
            <a:schemeClr val="accent5">
              <a:hueOff val="0"/>
              <a:satOff val="0"/>
              <a:lumOff val="0"/>
              <a:alphaOff val="0"/>
            </a:schemeClr>
          </a:effectRef>
          <a:fontRef idx="minor"/>
        </p:style>
        <p:txBody>
          <a:bodyPr/>
          <a:lstStyle/>
          <a:p>
            <a:endParaRPr lang="en-US" dirty="0"/>
          </a:p>
        </p:txBody>
      </p:sp>
      <p:sp>
        <p:nvSpPr>
          <p:cNvPr id="2" name="Title 1">
            <a:extLst>
              <a:ext uri="{FF2B5EF4-FFF2-40B4-BE49-F238E27FC236}">
                <a16:creationId xmlns:a16="http://schemas.microsoft.com/office/drawing/2014/main" id="{0FDA67CE-BCEE-84A0-F182-1F09D0726C6A}"/>
              </a:ext>
            </a:extLst>
          </p:cNvPr>
          <p:cNvSpPr>
            <a:spLocks noGrp="1"/>
          </p:cNvSpPr>
          <p:nvPr>
            <p:ph type="title"/>
          </p:nvPr>
        </p:nvSpPr>
        <p:spPr>
          <a:xfrm>
            <a:off x="838200" y="-130814"/>
            <a:ext cx="10515600" cy="1325563"/>
          </a:xfrm>
        </p:spPr>
        <p:txBody>
          <a:bodyPr>
            <a:normAutofit/>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Conclusion</a:t>
            </a:r>
          </a:p>
        </p:txBody>
      </p:sp>
      <p:sp>
        <p:nvSpPr>
          <p:cNvPr id="3" name="Content Placeholder 2">
            <a:extLst>
              <a:ext uri="{FF2B5EF4-FFF2-40B4-BE49-F238E27FC236}">
                <a16:creationId xmlns:a16="http://schemas.microsoft.com/office/drawing/2014/main" id="{E67617BF-57B5-5B7A-EC27-A7F4A7C3592B}"/>
              </a:ext>
            </a:extLst>
          </p:cNvPr>
          <p:cNvSpPr>
            <a:spLocks noGrp="1"/>
          </p:cNvSpPr>
          <p:nvPr>
            <p:ph idx="1"/>
          </p:nvPr>
        </p:nvSpPr>
        <p:spPr>
          <a:xfrm>
            <a:off x="1557918" y="1581856"/>
            <a:ext cx="4253335" cy="4472218"/>
          </a:xfrm>
        </p:spPr>
        <p:txBody>
          <a:bodyPr>
            <a:normAutofit fontScale="92500" lnSpcReduction="10000"/>
          </a:bodyPr>
          <a:lstStyle/>
          <a:p>
            <a:pPr marL="0" indent="0">
              <a:buNone/>
            </a:pPr>
            <a:r>
              <a:rPr lang="en-US" sz="2300" dirty="0">
                <a:latin typeface="+mj-lt"/>
                <a:ea typeface="Calibri" panose="020F0502020204030204" pitchFamily="34" charset="0"/>
                <a:cs typeface="Arial" panose="020B0604020202020204" pitchFamily="34" charset="0"/>
              </a:rPr>
              <a:t>The FETM in COMSOL Multiphysics can be used to estimate human heat transfer and thermoregulation in extreme cold and windy conditions.</a:t>
            </a:r>
          </a:p>
          <a:p>
            <a:pPr marL="0" indent="0">
              <a:buNone/>
            </a:pPr>
            <a:endParaRPr lang="en-US" sz="2300" dirty="0">
              <a:latin typeface="+mj-lt"/>
              <a:ea typeface="Calibri" panose="020F0502020204030204" pitchFamily="34" charset="0"/>
              <a:cs typeface="Arial" panose="020B0604020202020204" pitchFamily="34" charset="0"/>
            </a:endParaRPr>
          </a:p>
          <a:p>
            <a:pPr marL="0" indent="0">
              <a:buNone/>
            </a:pPr>
            <a:r>
              <a:rPr lang="en-US" sz="2300" dirty="0">
                <a:latin typeface="+mj-lt"/>
                <a:ea typeface="Calibri" panose="020F0502020204030204" pitchFamily="34" charset="0"/>
                <a:cs typeface="Arial" panose="020B0604020202020204" pitchFamily="34" charset="0"/>
              </a:rPr>
              <a:t>The FETM simulation suggests the </a:t>
            </a:r>
            <a:r>
              <a:rPr lang="en-US" sz="2300" b="1" dirty="0">
                <a:latin typeface="+mj-lt"/>
                <a:ea typeface="Calibri" panose="020F0502020204030204" pitchFamily="34" charset="0"/>
                <a:cs typeface="Arial" panose="020B0604020202020204" pitchFamily="34" charset="0"/>
              </a:rPr>
              <a:t>nose and finger are more susceptible </a:t>
            </a:r>
            <a:r>
              <a:rPr lang="en-US" sz="2300" dirty="0">
                <a:latin typeface="+mj-lt"/>
                <a:ea typeface="Calibri" panose="020F0502020204030204" pitchFamily="34" charset="0"/>
                <a:cs typeface="Arial" panose="020B0604020202020204" pitchFamily="34" charset="0"/>
              </a:rPr>
              <a:t>to frostbite than the cheek in varied conditions and exercise can increase time to frostbite in higher wind chill temperatures (WCT).</a:t>
            </a:r>
          </a:p>
          <a:p>
            <a:pPr marL="0" indent="0">
              <a:buNone/>
            </a:pPr>
            <a:endParaRPr lang="en-US" sz="2300" dirty="0">
              <a:latin typeface="+mj-lt"/>
              <a:ea typeface="Calibri" panose="020F0502020204030204" pitchFamily="34" charset="0"/>
              <a:cs typeface="Arial" panose="020B0604020202020204" pitchFamily="34" charset="0"/>
            </a:endParaRPr>
          </a:p>
          <a:p>
            <a:pPr marL="0" indent="0">
              <a:buNone/>
            </a:pPr>
            <a:r>
              <a:rPr lang="en-US" sz="2300" dirty="0">
                <a:latin typeface="+mj-lt"/>
                <a:ea typeface="Calibri" panose="020F0502020204030204" pitchFamily="34" charset="0"/>
                <a:cs typeface="Arial" panose="020B0604020202020204" pitchFamily="34" charset="0"/>
              </a:rPr>
              <a:t>More human studies must be conducted to validate the FETM in these conditions.</a:t>
            </a:r>
          </a:p>
          <a:p>
            <a:pPr marL="0" indent="0">
              <a:buNone/>
            </a:pP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62C8DD90-0FAC-1FB1-8D8F-C4178E55F898}"/>
              </a:ext>
            </a:extLst>
          </p:cNvPr>
          <p:cNvSpPr>
            <a:spLocks noGrp="1"/>
          </p:cNvSpPr>
          <p:nvPr>
            <p:ph type="sldNum" sz="quarter" idx="12"/>
          </p:nvPr>
        </p:nvSpPr>
        <p:spPr>
          <a:xfrm>
            <a:off x="8147517" y="6497084"/>
            <a:ext cx="2743200" cy="365125"/>
          </a:xfrm>
        </p:spPr>
        <p:txBody>
          <a:bodyPr/>
          <a:lstStyle/>
          <a:p>
            <a:fld id="{22009E32-0316-A64C-BBE6-76331A90034E}" type="slidenum">
              <a:rPr lang="en-US" smtClean="0"/>
              <a:t>16</a:t>
            </a:fld>
            <a:endParaRPr lang="en-US" dirty="0"/>
          </a:p>
        </p:txBody>
      </p:sp>
      <p:sp>
        <p:nvSpPr>
          <p:cNvPr id="4" name="Oval 3">
            <a:extLst>
              <a:ext uri="{FF2B5EF4-FFF2-40B4-BE49-F238E27FC236}">
                <a16:creationId xmlns:a16="http://schemas.microsoft.com/office/drawing/2014/main" id="{94937B78-E777-6D37-18CD-F37503DD5E41}"/>
              </a:ext>
            </a:extLst>
          </p:cNvPr>
          <p:cNvSpPr/>
          <p:nvPr/>
        </p:nvSpPr>
        <p:spPr>
          <a:xfrm>
            <a:off x="536996" y="1388303"/>
            <a:ext cx="921683" cy="921683"/>
          </a:xfrm>
          <a:prstGeom prst="ellipse">
            <a:avLst/>
          </a:prstGeom>
          <a:solidFill>
            <a:schemeClr val="accent1">
              <a:lumMod val="40000"/>
              <a:lumOff val="60000"/>
            </a:schemeClr>
          </a:solidFill>
        </p:spPr>
        <p:style>
          <a:lnRef idx="0">
            <a:schemeClr val="lt1">
              <a:alpha val="0"/>
              <a:hueOff val="0"/>
              <a:satOff val="0"/>
              <a:lumOff val="0"/>
              <a:alphaOff val="0"/>
            </a:schemeClr>
          </a:lnRef>
          <a:fillRef idx="1">
            <a:scrgbClr r="0" g="0" b="0"/>
          </a:fillRef>
          <a:effectRef idx="0">
            <a:schemeClr val="accent2">
              <a:hueOff val="0"/>
              <a:satOff val="0"/>
              <a:lumOff val="0"/>
              <a:alphaOff val="0"/>
            </a:schemeClr>
          </a:effectRef>
          <a:fontRef idx="minor"/>
        </p:style>
        <p:txBody>
          <a:bodyPr/>
          <a:lstStyle/>
          <a:p>
            <a:endParaRPr lang="en-US"/>
          </a:p>
        </p:txBody>
      </p:sp>
      <p:sp>
        <p:nvSpPr>
          <p:cNvPr id="7" name="Rectangle 6" descr="Thermometer">
            <a:extLst>
              <a:ext uri="{FF2B5EF4-FFF2-40B4-BE49-F238E27FC236}">
                <a16:creationId xmlns:a16="http://schemas.microsoft.com/office/drawing/2014/main" id="{8F0B0D10-F709-D24E-1EB7-ADABC67E0D88}"/>
              </a:ext>
            </a:extLst>
          </p:cNvPr>
          <p:cNvSpPr/>
          <p:nvPr/>
        </p:nvSpPr>
        <p:spPr>
          <a:xfrm>
            <a:off x="730548" y="1581856"/>
            <a:ext cx="534576" cy="534576"/>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7" name="Oval 16">
            <a:extLst>
              <a:ext uri="{FF2B5EF4-FFF2-40B4-BE49-F238E27FC236}">
                <a16:creationId xmlns:a16="http://schemas.microsoft.com/office/drawing/2014/main" id="{D95B5C25-0FD2-5776-DE49-6A5292F929F8}"/>
              </a:ext>
            </a:extLst>
          </p:cNvPr>
          <p:cNvSpPr/>
          <p:nvPr/>
        </p:nvSpPr>
        <p:spPr>
          <a:xfrm>
            <a:off x="6096000" y="1388304"/>
            <a:ext cx="921683" cy="921683"/>
          </a:xfrm>
          <a:prstGeom prst="ellipse">
            <a:avLst/>
          </a:prstGeom>
          <a:solidFill>
            <a:srgbClr val="D99123"/>
          </a:solidFill>
        </p:spPr>
        <p:style>
          <a:lnRef idx="0">
            <a:schemeClr val="lt1">
              <a:alpha val="0"/>
              <a:hueOff val="0"/>
              <a:satOff val="0"/>
              <a:lumOff val="0"/>
              <a:alphaOff val="0"/>
            </a:schemeClr>
          </a:lnRef>
          <a:fillRef idx="1">
            <a:scrgbClr r="0" g="0" b="0"/>
          </a:fillRef>
          <a:effectRef idx="0">
            <a:schemeClr val="accent3">
              <a:hueOff val="0"/>
              <a:satOff val="0"/>
              <a:lumOff val="0"/>
              <a:alphaOff val="0"/>
            </a:schemeClr>
          </a:effectRef>
          <a:fontRef idx="minor"/>
        </p:style>
        <p:txBody>
          <a:bodyPr/>
          <a:lstStyle/>
          <a:p>
            <a:endParaRPr lang="en-US" dirty="0"/>
          </a:p>
        </p:txBody>
      </p:sp>
      <p:sp>
        <p:nvSpPr>
          <p:cNvPr id="19" name="Rectangle 18" descr="Finger Print">
            <a:extLst>
              <a:ext uri="{FF2B5EF4-FFF2-40B4-BE49-F238E27FC236}">
                <a16:creationId xmlns:a16="http://schemas.microsoft.com/office/drawing/2014/main" id="{DC223324-97FA-EC53-834A-7D112E34E2D0}"/>
              </a:ext>
            </a:extLst>
          </p:cNvPr>
          <p:cNvSpPr/>
          <p:nvPr/>
        </p:nvSpPr>
        <p:spPr>
          <a:xfrm>
            <a:off x="6289553" y="1581857"/>
            <a:ext cx="534576" cy="534576"/>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0" name="Oval 19">
            <a:extLst>
              <a:ext uri="{FF2B5EF4-FFF2-40B4-BE49-F238E27FC236}">
                <a16:creationId xmlns:a16="http://schemas.microsoft.com/office/drawing/2014/main" id="{BAFD59AC-D92B-0DD5-AF2B-8D333E8BF168}"/>
              </a:ext>
            </a:extLst>
          </p:cNvPr>
          <p:cNvSpPr/>
          <p:nvPr/>
        </p:nvSpPr>
        <p:spPr>
          <a:xfrm>
            <a:off x="536996" y="3022763"/>
            <a:ext cx="921683" cy="921683"/>
          </a:xfrm>
          <a:prstGeom prst="ellipse">
            <a:avLst/>
          </a:prstGeom>
          <a:solidFill>
            <a:schemeClr val="accent1"/>
          </a:solidFill>
        </p:spPr>
        <p:style>
          <a:lnRef idx="0">
            <a:schemeClr val="lt1">
              <a:alpha val="0"/>
              <a:hueOff val="0"/>
              <a:satOff val="0"/>
              <a:lumOff val="0"/>
              <a:alphaOff val="0"/>
            </a:schemeClr>
          </a:lnRef>
          <a:fillRef idx="1">
            <a:scrgbClr r="0" g="0" b="0"/>
          </a:fillRef>
          <a:effectRef idx="0">
            <a:schemeClr val="accent4">
              <a:hueOff val="0"/>
              <a:satOff val="0"/>
              <a:lumOff val="0"/>
              <a:alphaOff val="0"/>
            </a:schemeClr>
          </a:effectRef>
          <a:fontRef idx="minor"/>
        </p:style>
        <p:txBody>
          <a:bodyPr/>
          <a:lstStyle/>
          <a:p>
            <a:endParaRPr lang="en-US"/>
          </a:p>
        </p:txBody>
      </p:sp>
      <p:sp>
        <p:nvSpPr>
          <p:cNvPr id="21" name="Rectangle 20" descr="Low Temperature">
            <a:extLst>
              <a:ext uri="{FF2B5EF4-FFF2-40B4-BE49-F238E27FC236}">
                <a16:creationId xmlns:a16="http://schemas.microsoft.com/office/drawing/2014/main" id="{852094F3-7133-1E29-C2DB-9ABF9338ED35}"/>
              </a:ext>
            </a:extLst>
          </p:cNvPr>
          <p:cNvSpPr/>
          <p:nvPr/>
        </p:nvSpPr>
        <p:spPr>
          <a:xfrm>
            <a:off x="730548" y="3216316"/>
            <a:ext cx="534576" cy="534576"/>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2" name="Oval 21">
            <a:extLst>
              <a:ext uri="{FF2B5EF4-FFF2-40B4-BE49-F238E27FC236}">
                <a16:creationId xmlns:a16="http://schemas.microsoft.com/office/drawing/2014/main" id="{F84B1634-7684-F12F-A292-0DA2A700A41F}"/>
              </a:ext>
            </a:extLst>
          </p:cNvPr>
          <p:cNvSpPr/>
          <p:nvPr/>
        </p:nvSpPr>
        <p:spPr>
          <a:xfrm>
            <a:off x="6096000" y="3022764"/>
            <a:ext cx="921683" cy="921683"/>
          </a:xfrm>
          <a:prstGeom prst="ellipse">
            <a:avLst/>
          </a:prstGeom>
          <a:solidFill>
            <a:srgbClr val="FF1111"/>
          </a:solidFill>
        </p:spPr>
        <p:style>
          <a:lnRef idx="0">
            <a:schemeClr val="lt1">
              <a:alpha val="0"/>
              <a:hueOff val="0"/>
              <a:satOff val="0"/>
              <a:lumOff val="0"/>
              <a:alphaOff val="0"/>
            </a:schemeClr>
          </a:lnRef>
          <a:fillRef idx="1">
            <a:scrgbClr r="0" g="0" b="0"/>
          </a:fillRef>
          <a:effectRef idx="0">
            <a:schemeClr val="accent5">
              <a:hueOff val="0"/>
              <a:satOff val="0"/>
              <a:lumOff val="0"/>
              <a:alphaOff val="0"/>
            </a:schemeClr>
          </a:effectRef>
          <a:fontRef idx="minor"/>
        </p:style>
        <p:txBody>
          <a:bodyPr/>
          <a:lstStyle/>
          <a:p>
            <a:endParaRPr lang="en-US" dirty="0"/>
          </a:p>
        </p:txBody>
      </p:sp>
      <p:sp>
        <p:nvSpPr>
          <p:cNvPr id="24" name="Rectangle 23" descr="Run outline">
            <a:extLst>
              <a:ext uri="{FF2B5EF4-FFF2-40B4-BE49-F238E27FC236}">
                <a16:creationId xmlns:a16="http://schemas.microsoft.com/office/drawing/2014/main" id="{BD7B9AD9-0E0C-B969-4F5D-1DCF74A29ACB}"/>
              </a:ext>
            </a:extLst>
          </p:cNvPr>
          <p:cNvSpPr/>
          <p:nvPr/>
        </p:nvSpPr>
        <p:spPr>
          <a:xfrm>
            <a:off x="6289553" y="3216317"/>
            <a:ext cx="534576" cy="534576"/>
          </a:xfrm>
          <a:prstGeom prst="rect">
            <a:avLst/>
          </a:prstGeom>
          <a: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5" name="Oval 24">
            <a:extLst>
              <a:ext uri="{FF2B5EF4-FFF2-40B4-BE49-F238E27FC236}">
                <a16:creationId xmlns:a16="http://schemas.microsoft.com/office/drawing/2014/main" id="{6F391206-4308-A432-5FFF-330E9C4791DE}"/>
              </a:ext>
            </a:extLst>
          </p:cNvPr>
          <p:cNvSpPr/>
          <p:nvPr/>
        </p:nvSpPr>
        <p:spPr>
          <a:xfrm>
            <a:off x="536996" y="4657223"/>
            <a:ext cx="921683" cy="921683"/>
          </a:xfrm>
          <a:prstGeom prst="ellipse">
            <a:avLst/>
          </a:prstGeom>
          <a:solidFill>
            <a:srgbClr val="67151F"/>
          </a:solidFill>
        </p:spPr>
        <p:style>
          <a:lnRef idx="0">
            <a:schemeClr val="lt1">
              <a:alpha val="0"/>
              <a:hueOff val="0"/>
              <a:satOff val="0"/>
              <a:lumOff val="0"/>
              <a:alphaOff val="0"/>
            </a:schemeClr>
          </a:lnRef>
          <a:fillRef idx="1">
            <a:scrgbClr r="0" g="0" b="0"/>
          </a:fillRef>
          <a:effectRef idx="0">
            <a:schemeClr val="accent6">
              <a:hueOff val="0"/>
              <a:satOff val="0"/>
              <a:lumOff val="0"/>
              <a:alphaOff val="0"/>
            </a:schemeClr>
          </a:effectRef>
          <a:fontRef idx="minor"/>
        </p:style>
        <p:txBody>
          <a:bodyPr/>
          <a:lstStyle/>
          <a:p>
            <a:endParaRPr lang="en-US"/>
          </a:p>
        </p:txBody>
      </p:sp>
      <p:sp>
        <p:nvSpPr>
          <p:cNvPr id="26" name="Rectangle 25" descr="Target Audience">
            <a:extLst>
              <a:ext uri="{FF2B5EF4-FFF2-40B4-BE49-F238E27FC236}">
                <a16:creationId xmlns:a16="http://schemas.microsoft.com/office/drawing/2014/main" id="{5196ABF7-F083-8CC7-AC2C-9AF044C9EA3C}"/>
              </a:ext>
            </a:extLst>
          </p:cNvPr>
          <p:cNvSpPr/>
          <p:nvPr/>
        </p:nvSpPr>
        <p:spPr>
          <a:xfrm>
            <a:off x="730548" y="4850776"/>
            <a:ext cx="534576" cy="534576"/>
          </a:xfrm>
          <a:prstGeom prst="rect">
            <a:avLst/>
          </a:prstGeom>
          <a: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7" name="Content Placeholder 2">
            <a:extLst>
              <a:ext uri="{FF2B5EF4-FFF2-40B4-BE49-F238E27FC236}">
                <a16:creationId xmlns:a16="http://schemas.microsoft.com/office/drawing/2014/main" id="{9462EC3D-F476-312D-DC4C-988E7C157AE2}"/>
              </a:ext>
            </a:extLst>
          </p:cNvPr>
          <p:cNvSpPr txBox="1">
            <a:spLocks/>
          </p:cNvSpPr>
          <p:nvPr/>
        </p:nvSpPr>
        <p:spPr>
          <a:xfrm>
            <a:off x="7069722" y="1514784"/>
            <a:ext cx="4589030" cy="4472218"/>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Lucida Grande"/>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Lucida Grande"/>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Lucida Grande"/>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Lucida Grande"/>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Lucida Grande"/>
              <a:buChar char="»"/>
              <a:defRPr sz="1600" i="1"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en-US" sz="2000" dirty="0">
                <a:latin typeface="+mj-lt"/>
                <a:ea typeface="Calibri" panose="020F0502020204030204" pitchFamily="34" charset="0"/>
              </a:rPr>
              <a:t>Male and female model regional skin temperatures are similar with distinct differences only recognized in the finger.</a:t>
            </a:r>
          </a:p>
          <a:p>
            <a:pPr marL="0" indent="0">
              <a:buNone/>
            </a:pPr>
            <a:endParaRPr lang="en-US" sz="2000" dirty="0">
              <a:latin typeface="+mj-lt"/>
              <a:ea typeface="Calibri" panose="020F0502020204030204" pitchFamily="34" charset="0"/>
            </a:endParaRPr>
          </a:p>
          <a:p>
            <a:pPr marL="0" indent="0">
              <a:buNone/>
            </a:pPr>
            <a:endParaRPr lang="en-US" sz="2000" dirty="0">
              <a:latin typeface="+mj-lt"/>
              <a:ea typeface="Calibri" panose="020F0502020204030204" pitchFamily="34" charset="0"/>
            </a:endParaRPr>
          </a:p>
          <a:p>
            <a:pPr marL="0" indent="0">
              <a:buNone/>
            </a:pPr>
            <a:r>
              <a:rPr lang="en-US" sz="2000" b="1" dirty="0">
                <a:latin typeface="+mj-lt"/>
                <a:ea typeface="Calibri" panose="020F0502020204030204" pitchFamily="34" charset="0"/>
              </a:rPr>
              <a:t>Exercise has greater impact on the cheek in higher WCT</a:t>
            </a:r>
            <a:r>
              <a:rPr lang="en-US" sz="2000" dirty="0">
                <a:latin typeface="+mj-lt"/>
                <a:ea typeface="Calibri" panose="020F0502020204030204" pitchFamily="34" charset="0"/>
              </a:rPr>
              <a:t>, though has a negligible effect with decreasing WCT.</a:t>
            </a:r>
          </a:p>
          <a:p>
            <a:pPr marL="0" indent="0">
              <a:buNone/>
            </a:pPr>
            <a:endParaRPr lang="en-US" sz="2000" dirty="0">
              <a:latin typeface="+mj-lt"/>
              <a:ea typeface="Calibri" panose="020F0502020204030204" pitchFamily="34" charset="0"/>
            </a:endParaRPr>
          </a:p>
          <a:p>
            <a:pPr marL="0" indent="0">
              <a:buNone/>
            </a:pPr>
            <a:endParaRPr lang="en-US" sz="2000" dirty="0">
              <a:latin typeface="+mj-lt"/>
              <a:ea typeface="Calibri" panose="020F0502020204030204" pitchFamily="34" charset="0"/>
            </a:endParaRPr>
          </a:p>
          <a:p>
            <a:pPr marL="0" indent="0">
              <a:buNone/>
            </a:pPr>
            <a:endParaRPr lang="en-US" sz="2000" dirty="0">
              <a:latin typeface="+mj-lt"/>
              <a:ea typeface="Calibri" panose="020F0502020204030204" pitchFamily="34" charset="0"/>
            </a:endParaRPr>
          </a:p>
          <a:p>
            <a:pPr marL="0" indent="0">
              <a:buNone/>
            </a:pPr>
            <a:r>
              <a:rPr lang="en-US" sz="2000" dirty="0">
                <a:latin typeface="+mj-lt"/>
                <a:ea typeface="Calibri" panose="020F0502020204030204" pitchFamily="34" charset="0"/>
              </a:rPr>
              <a:t>Predict future individual outcomes with FETM simulation. </a:t>
            </a:r>
          </a:p>
          <a:p>
            <a:endParaRPr lang="en-US" sz="1800" dirty="0">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11" name="Graphic 10" descr="Brainstorm outline">
            <a:extLst>
              <a:ext uri="{FF2B5EF4-FFF2-40B4-BE49-F238E27FC236}">
                <a16:creationId xmlns:a16="http://schemas.microsoft.com/office/drawing/2014/main" id="{D1930EDA-A836-EF56-332E-5B66C34B330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299317" y="4808502"/>
            <a:ext cx="619125" cy="619125"/>
          </a:xfrm>
          <a:prstGeom prst="rect">
            <a:avLst/>
          </a:prstGeom>
        </p:spPr>
      </p:pic>
    </p:spTree>
    <p:extLst>
      <p:ext uri="{BB962C8B-B14F-4D97-AF65-F5344CB8AC3E}">
        <p14:creationId xmlns:p14="http://schemas.microsoft.com/office/powerpoint/2010/main" val="3416579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67CE-BCEE-84A0-F182-1F09D0726C6A}"/>
              </a:ext>
            </a:extLst>
          </p:cNvPr>
          <p:cNvSpPr>
            <a:spLocks noGrp="1"/>
          </p:cNvSpPr>
          <p:nvPr>
            <p:ph type="title"/>
          </p:nvPr>
        </p:nvSpPr>
        <p:spPr>
          <a:xfrm>
            <a:off x="899491" y="-148722"/>
            <a:ext cx="10515600" cy="1325563"/>
          </a:xfrm>
        </p:spPr>
        <p:txBody>
          <a:bodyPr>
            <a:normAutofit/>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References</a:t>
            </a:r>
          </a:p>
        </p:txBody>
      </p:sp>
      <p:sp>
        <p:nvSpPr>
          <p:cNvPr id="9" name="Content Placeholder 8">
            <a:extLst>
              <a:ext uri="{FF2B5EF4-FFF2-40B4-BE49-F238E27FC236}">
                <a16:creationId xmlns:a16="http://schemas.microsoft.com/office/drawing/2014/main" id="{BE082063-D2F7-9AA8-E3B4-6EECD0F92BD3}"/>
              </a:ext>
            </a:extLst>
          </p:cNvPr>
          <p:cNvSpPr>
            <a:spLocks noGrp="1"/>
          </p:cNvSpPr>
          <p:nvPr>
            <p:ph idx="1"/>
          </p:nvPr>
        </p:nvSpPr>
        <p:spPr>
          <a:xfrm>
            <a:off x="407504" y="1348596"/>
            <a:ext cx="11499574" cy="4846806"/>
          </a:xfrm>
        </p:spPr>
        <p:txBody>
          <a:bodyPr>
            <a:normAutofit/>
          </a:bodyPr>
          <a:lstStyle/>
          <a:p>
            <a:pPr>
              <a:spcBef>
                <a:spcPts val="0"/>
              </a:spcBef>
              <a:buFont typeface="+mj-lt"/>
              <a:buAutoNum type="arabicPeriod"/>
            </a:pPr>
            <a:r>
              <a:rPr lang="en-US" sz="1600" kern="100" dirty="0">
                <a:latin typeface="Arial" panose="020B0604020202020204" pitchFamily="34" charset="0"/>
                <a:ea typeface="Calibri" panose="020F0502020204030204" pitchFamily="34" charset="0"/>
                <a:cs typeface="Arial" panose="020B0604020202020204" pitchFamily="34" charset="0"/>
              </a:rPr>
              <a:t>Castellani, M.P.; Rioux T.P.;Castellani, J.W.; Potter, A.W.; Notley, S.R.; Xu, X; </a:t>
            </a:r>
            <a:r>
              <a:rPr lang="en-US" sz="1600" i="1" kern="100" dirty="0">
                <a:latin typeface="Arial" panose="020B0604020202020204" pitchFamily="34" charset="0"/>
                <a:ea typeface="Calibri" panose="020F0502020204030204" pitchFamily="34" charset="0"/>
                <a:cs typeface="Arial" panose="020B0604020202020204" pitchFamily="34" charset="0"/>
              </a:rPr>
              <a:t>Finite element model of female thermoregulation with geometry based on medical images.</a:t>
            </a:r>
            <a:r>
              <a:rPr lang="en-US" sz="1600" kern="100" dirty="0">
                <a:latin typeface="Arial" panose="020B0604020202020204" pitchFamily="34" charset="0"/>
                <a:ea typeface="Calibri" panose="020F0502020204030204" pitchFamily="34" charset="0"/>
                <a:cs typeface="Arial" panose="020B0604020202020204" pitchFamily="34" charset="0"/>
              </a:rPr>
              <a:t> Journal of Thermal Biology, 2023. </a:t>
            </a:r>
            <a:r>
              <a:rPr lang="en-US" sz="1600" b="1" kern="100" dirty="0">
                <a:latin typeface="Arial" panose="020B0604020202020204" pitchFamily="34" charset="0"/>
                <a:ea typeface="Calibri" panose="020F0502020204030204" pitchFamily="34" charset="0"/>
                <a:cs typeface="Arial" panose="020B0604020202020204" pitchFamily="34" charset="0"/>
              </a:rPr>
              <a:t>113</a:t>
            </a:r>
            <a:r>
              <a:rPr lang="en-US" sz="1600" kern="100" dirty="0">
                <a:latin typeface="Arial" panose="020B0604020202020204" pitchFamily="34" charset="0"/>
                <a:ea typeface="Calibri" panose="020F0502020204030204" pitchFamily="34" charset="0"/>
                <a:cs typeface="Arial" panose="020B0604020202020204" pitchFamily="34" charset="0"/>
              </a:rPr>
              <a:t>.</a:t>
            </a:r>
          </a:p>
          <a:p>
            <a:pPr>
              <a:spcBef>
                <a:spcPts val="0"/>
              </a:spcBef>
              <a:buFont typeface="+mj-lt"/>
              <a:buAutoNum type="arabicPeriod"/>
            </a:pPr>
            <a:r>
              <a:rPr lang="en-US" sz="1600" kern="100" dirty="0">
                <a:latin typeface="Arial" panose="020B0604020202020204" pitchFamily="34" charset="0"/>
                <a:ea typeface="Calibri" panose="020F0502020204030204" pitchFamily="34" charset="0"/>
                <a:cs typeface="Arial" panose="020B0604020202020204" pitchFamily="34" charset="0"/>
              </a:rPr>
              <a:t>Castellani, M.P., Rioux, T.P.; Castellani, J.W.; Potter, A.W.; Notley, S.R.; Xu, X; </a:t>
            </a:r>
            <a:r>
              <a:rPr lang="en-US" sz="1600" i="1" kern="100" dirty="0">
                <a:latin typeface="Arial" panose="020B0604020202020204" pitchFamily="34" charset="0"/>
                <a:ea typeface="Calibri" panose="020F0502020204030204" pitchFamily="34" charset="0"/>
                <a:cs typeface="Arial" panose="020B0604020202020204" pitchFamily="34" charset="0"/>
              </a:rPr>
              <a:t>A geometrically accurate 3-dimensional model of human thermoregulation for transient cold and hot environments.</a:t>
            </a:r>
            <a:r>
              <a:rPr lang="en-US" sz="1600" kern="100" dirty="0">
                <a:latin typeface="Arial" panose="020B0604020202020204" pitchFamily="34" charset="0"/>
                <a:ea typeface="Calibri" panose="020F0502020204030204" pitchFamily="34" charset="0"/>
                <a:cs typeface="Arial" panose="020B0604020202020204" pitchFamily="34" charset="0"/>
              </a:rPr>
              <a:t> Comput Biol Med, 2021. </a:t>
            </a:r>
            <a:r>
              <a:rPr lang="en-US" sz="1600" b="1" kern="100" dirty="0">
                <a:latin typeface="Arial" panose="020B0604020202020204" pitchFamily="34" charset="0"/>
                <a:ea typeface="Calibri" panose="020F0502020204030204" pitchFamily="34" charset="0"/>
                <a:cs typeface="Arial" panose="020B0604020202020204" pitchFamily="34" charset="0"/>
              </a:rPr>
              <a:t>138</a:t>
            </a:r>
            <a:r>
              <a:rPr lang="en-US" sz="1600" kern="100" dirty="0">
                <a:latin typeface="Arial" panose="020B0604020202020204" pitchFamily="34" charset="0"/>
                <a:ea typeface="Calibri" panose="020F0502020204030204" pitchFamily="34" charset="0"/>
                <a:cs typeface="Arial" panose="020B0604020202020204" pitchFamily="34" charset="0"/>
              </a:rPr>
              <a:t>: p. 104892.</a:t>
            </a:r>
          </a:p>
          <a:p>
            <a:pPr>
              <a:spcBef>
                <a:spcPts val="0"/>
              </a:spcBef>
              <a:buFont typeface="+mj-lt"/>
              <a:buAutoNum type="arabicPeriod"/>
            </a:pPr>
            <a:r>
              <a:rPr lang="en-US" sz="1600" kern="100" dirty="0" err="1">
                <a:latin typeface="Arial" panose="020B0604020202020204" pitchFamily="34" charset="0"/>
                <a:ea typeface="Calibri" panose="020F0502020204030204" pitchFamily="34" charset="0"/>
                <a:cs typeface="Arial" panose="020B0604020202020204" pitchFamily="34" charset="0"/>
              </a:rPr>
              <a:t>Gavhed</a:t>
            </a:r>
            <a:r>
              <a:rPr lang="en-US" sz="1600" kern="100" dirty="0">
                <a:latin typeface="Arial" panose="020B0604020202020204" pitchFamily="34" charset="0"/>
                <a:ea typeface="Calibri" panose="020F0502020204030204" pitchFamily="34" charset="0"/>
                <a:cs typeface="Arial" panose="020B0604020202020204" pitchFamily="34" charset="0"/>
              </a:rPr>
              <a:t>, D.; </a:t>
            </a:r>
            <a:r>
              <a:rPr lang="en-US" sz="1600" kern="100" dirty="0" err="1">
                <a:latin typeface="Arial" panose="020B0604020202020204" pitchFamily="34" charset="0"/>
                <a:ea typeface="Calibri" panose="020F0502020204030204" pitchFamily="34" charset="0"/>
                <a:cs typeface="Arial" panose="020B0604020202020204" pitchFamily="34" charset="0"/>
              </a:rPr>
              <a:t>Makinen</a:t>
            </a:r>
            <a:r>
              <a:rPr lang="en-US" sz="1600" kern="100" dirty="0">
                <a:latin typeface="Arial" panose="020B0604020202020204" pitchFamily="34" charset="0"/>
                <a:ea typeface="Calibri" panose="020F0502020204030204" pitchFamily="34" charset="0"/>
                <a:cs typeface="Arial" panose="020B0604020202020204" pitchFamily="34" charset="0"/>
              </a:rPr>
              <a:t>, T.; </a:t>
            </a:r>
            <a:r>
              <a:rPr lang="en-US" sz="1600" kern="100" dirty="0" err="1">
                <a:latin typeface="Arial" panose="020B0604020202020204" pitchFamily="34" charset="0"/>
                <a:ea typeface="Calibri" panose="020F0502020204030204" pitchFamily="34" charset="0"/>
                <a:cs typeface="Arial" panose="020B0604020202020204" pitchFamily="34" charset="0"/>
              </a:rPr>
              <a:t>Holmer</a:t>
            </a:r>
            <a:r>
              <a:rPr lang="en-US" sz="1600" kern="100" dirty="0">
                <a:latin typeface="Arial" panose="020B0604020202020204" pitchFamily="34" charset="0"/>
                <a:ea typeface="Calibri" panose="020F0502020204030204" pitchFamily="34" charset="0"/>
                <a:cs typeface="Arial" panose="020B0604020202020204" pitchFamily="34" charset="0"/>
              </a:rPr>
              <a:t>, I; </a:t>
            </a:r>
            <a:r>
              <a:rPr lang="en-US" sz="1600" kern="100" dirty="0" err="1">
                <a:latin typeface="Arial" panose="020B0604020202020204" pitchFamily="34" charset="0"/>
                <a:ea typeface="Calibri" panose="020F0502020204030204" pitchFamily="34" charset="0"/>
                <a:cs typeface="Arial" panose="020B0604020202020204" pitchFamily="34" charset="0"/>
              </a:rPr>
              <a:t>Rintamaki</a:t>
            </a:r>
            <a:r>
              <a:rPr lang="en-US" sz="1600" kern="100" dirty="0">
                <a:latin typeface="Arial" panose="020B0604020202020204" pitchFamily="34" charset="0"/>
                <a:ea typeface="Calibri" panose="020F0502020204030204" pitchFamily="34" charset="0"/>
                <a:cs typeface="Arial" panose="020B0604020202020204" pitchFamily="34" charset="0"/>
              </a:rPr>
              <a:t>, H.; </a:t>
            </a:r>
            <a:r>
              <a:rPr lang="en-US" sz="1600" i="1" kern="100" dirty="0">
                <a:latin typeface="Arial" panose="020B0604020202020204" pitchFamily="34" charset="0"/>
                <a:ea typeface="Calibri" panose="020F0502020204030204" pitchFamily="34" charset="0"/>
                <a:cs typeface="Arial" panose="020B0604020202020204" pitchFamily="34" charset="0"/>
              </a:rPr>
              <a:t>Face cooling by wind in walking subjects.</a:t>
            </a:r>
            <a:r>
              <a:rPr lang="en-US" sz="1600" kern="100" dirty="0">
                <a:latin typeface="Arial" panose="020B0604020202020204" pitchFamily="34" charset="0"/>
                <a:ea typeface="Calibri" panose="020F0502020204030204" pitchFamily="34" charset="0"/>
                <a:cs typeface="Arial" panose="020B0604020202020204" pitchFamily="34" charset="0"/>
              </a:rPr>
              <a:t> J </a:t>
            </a:r>
            <a:r>
              <a:rPr lang="en-US" sz="1600" kern="100" dirty="0" err="1">
                <a:latin typeface="Arial" panose="020B0604020202020204" pitchFamily="34" charset="0"/>
                <a:ea typeface="Calibri" panose="020F0502020204030204" pitchFamily="34" charset="0"/>
                <a:cs typeface="Arial" panose="020B0604020202020204" pitchFamily="34" charset="0"/>
              </a:rPr>
              <a:t>Biometeorol</a:t>
            </a:r>
            <a:r>
              <a:rPr lang="en-US" sz="1600" kern="100" dirty="0">
                <a:latin typeface="Arial" panose="020B0604020202020204" pitchFamily="34" charset="0"/>
                <a:ea typeface="Calibri" panose="020F0502020204030204" pitchFamily="34" charset="0"/>
                <a:cs typeface="Arial" panose="020B0604020202020204" pitchFamily="34" charset="0"/>
              </a:rPr>
              <a:t>, 2003. </a:t>
            </a:r>
            <a:r>
              <a:rPr lang="en-US" sz="1600" b="1" kern="100" dirty="0">
                <a:latin typeface="Arial" panose="020B0604020202020204" pitchFamily="34" charset="0"/>
                <a:ea typeface="Calibri" panose="020F0502020204030204" pitchFamily="34" charset="0"/>
                <a:cs typeface="Arial" panose="020B0604020202020204" pitchFamily="34" charset="0"/>
              </a:rPr>
              <a:t>47</a:t>
            </a:r>
            <a:r>
              <a:rPr lang="en-US" sz="1600" kern="100" dirty="0">
                <a:latin typeface="Arial" panose="020B0604020202020204" pitchFamily="34" charset="0"/>
                <a:ea typeface="Calibri" panose="020F0502020204030204" pitchFamily="34" charset="0"/>
                <a:cs typeface="Arial" panose="020B0604020202020204" pitchFamily="34" charset="0"/>
              </a:rPr>
              <a:t>: p. 7.</a:t>
            </a:r>
          </a:p>
          <a:p>
            <a:pPr>
              <a:spcBef>
                <a:spcPts val="0"/>
              </a:spcBef>
              <a:buFont typeface="+mj-lt"/>
              <a:buAutoNum type="arabicPeriod"/>
            </a:pPr>
            <a:r>
              <a:rPr lang="en-US" sz="1600" kern="100" dirty="0" err="1">
                <a:latin typeface="Arial" panose="020B0604020202020204" pitchFamily="34" charset="0"/>
                <a:ea typeface="Calibri" panose="020F0502020204030204" pitchFamily="34" charset="0"/>
                <a:cs typeface="Arial" panose="020B0604020202020204" pitchFamily="34" charset="0"/>
              </a:rPr>
              <a:t>Gavhed</a:t>
            </a:r>
            <a:r>
              <a:rPr lang="en-US" sz="1600" kern="100" dirty="0">
                <a:latin typeface="Arial" panose="020B0604020202020204" pitchFamily="34" charset="0"/>
                <a:ea typeface="Calibri" panose="020F0502020204030204" pitchFamily="34" charset="0"/>
                <a:cs typeface="Arial" panose="020B0604020202020204" pitchFamily="34" charset="0"/>
              </a:rPr>
              <a:t>, D.; </a:t>
            </a:r>
            <a:r>
              <a:rPr lang="en-US" sz="1600" kern="100" dirty="0" err="1">
                <a:latin typeface="Arial" panose="020B0604020202020204" pitchFamily="34" charset="0"/>
                <a:ea typeface="Calibri" panose="020F0502020204030204" pitchFamily="34" charset="0"/>
                <a:cs typeface="Arial" panose="020B0604020202020204" pitchFamily="34" charset="0"/>
              </a:rPr>
              <a:t>Makinien</a:t>
            </a:r>
            <a:r>
              <a:rPr lang="en-US" sz="1600" kern="100" dirty="0">
                <a:latin typeface="Arial" panose="020B0604020202020204" pitchFamily="34" charset="0"/>
                <a:ea typeface="Calibri" panose="020F0502020204030204" pitchFamily="34" charset="0"/>
                <a:cs typeface="Arial" panose="020B0604020202020204" pitchFamily="34" charset="0"/>
              </a:rPr>
              <a:t>, T.; </a:t>
            </a:r>
            <a:r>
              <a:rPr lang="en-US" sz="1600" kern="100" dirty="0" err="1">
                <a:latin typeface="Arial" panose="020B0604020202020204" pitchFamily="34" charset="0"/>
                <a:ea typeface="Calibri" panose="020F0502020204030204" pitchFamily="34" charset="0"/>
                <a:cs typeface="Arial" panose="020B0604020202020204" pitchFamily="34" charset="0"/>
              </a:rPr>
              <a:t>Holmer</a:t>
            </a:r>
            <a:r>
              <a:rPr lang="en-US" sz="1600" kern="100" dirty="0">
                <a:latin typeface="Arial" panose="020B0604020202020204" pitchFamily="34" charset="0"/>
                <a:ea typeface="Calibri" panose="020F0502020204030204" pitchFamily="34" charset="0"/>
                <a:cs typeface="Arial" panose="020B0604020202020204" pitchFamily="34" charset="0"/>
              </a:rPr>
              <a:t>, I; </a:t>
            </a:r>
            <a:r>
              <a:rPr lang="en-US" sz="1600" kern="100" dirty="0" err="1">
                <a:latin typeface="Arial" panose="020B0604020202020204" pitchFamily="34" charset="0"/>
                <a:ea typeface="Calibri" panose="020F0502020204030204" pitchFamily="34" charset="0"/>
                <a:cs typeface="Arial" panose="020B0604020202020204" pitchFamily="34" charset="0"/>
              </a:rPr>
              <a:t>Rintamaki</a:t>
            </a:r>
            <a:r>
              <a:rPr lang="en-US" sz="1600" kern="100" dirty="0">
                <a:latin typeface="Arial" panose="020B0604020202020204" pitchFamily="34" charset="0"/>
                <a:ea typeface="Calibri" panose="020F0502020204030204" pitchFamily="34" charset="0"/>
                <a:cs typeface="Arial" panose="020B0604020202020204" pitchFamily="34" charset="0"/>
              </a:rPr>
              <a:t>, H.; </a:t>
            </a:r>
            <a:r>
              <a:rPr lang="en-US" sz="1600" i="1" kern="100" dirty="0">
                <a:latin typeface="Arial" panose="020B0604020202020204" pitchFamily="34" charset="0"/>
                <a:ea typeface="Calibri" panose="020F0502020204030204" pitchFamily="34" charset="0"/>
                <a:cs typeface="Arial" panose="020B0604020202020204" pitchFamily="34" charset="0"/>
              </a:rPr>
              <a:t>Face temperature and cardiorespiratory responses to wind in thermoneutral and cool subjects exposed to -10C.</a:t>
            </a:r>
            <a:r>
              <a:rPr lang="en-US" sz="1600" kern="100" dirty="0">
                <a:latin typeface="Arial" panose="020B0604020202020204" pitchFamily="34" charset="0"/>
                <a:ea typeface="Calibri" panose="020F0502020204030204" pitchFamily="34" charset="0"/>
                <a:cs typeface="Arial" panose="020B0604020202020204" pitchFamily="34" charset="0"/>
              </a:rPr>
              <a:t> J Appl </a:t>
            </a:r>
            <a:r>
              <a:rPr lang="en-US" sz="1600" kern="100" dirty="0" err="1">
                <a:latin typeface="Arial" panose="020B0604020202020204" pitchFamily="34" charset="0"/>
                <a:ea typeface="Calibri" panose="020F0502020204030204" pitchFamily="34" charset="0"/>
                <a:cs typeface="Arial" panose="020B0604020202020204" pitchFamily="34" charset="0"/>
              </a:rPr>
              <a:t>Physiol</a:t>
            </a:r>
            <a:r>
              <a:rPr lang="en-US" sz="1600" kern="100" dirty="0">
                <a:latin typeface="Arial" panose="020B0604020202020204" pitchFamily="34" charset="0"/>
                <a:ea typeface="Calibri" panose="020F0502020204030204" pitchFamily="34" charset="0"/>
                <a:cs typeface="Arial" panose="020B0604020202020204" pitchFamily="34" charset="0"/>
              </a:rPr>
              <a:t> 2000. </a:t>
            </a:r>
            <a:r>
              <a:rPr lang="en-US" sz="1600" b="1" kern="100" dirty="0">
                <a:latin typeface="Arial" panose="020B0604020202020204" pitchFamily="34" charset="0"/>
                <a:ea typeface="Calibri" panose="020F0502020204030204" pitchFamily="34" charset="0"/>
                <a:cs typeface="Arial" panose="020B0604020202020204" pitchFamily="34" charset="0"/>
              </a:rPr>
              <a:t>83</a:t>
            </a:r>
            <a:r>
              <a:rPr lang="en-US" sz="1600" kern="100" dirty="0">
                <a:latin typeface="Arial" panose="020B0604020202020204" pitchFamily="34" charset="0"/>
                <a:ea typeface="Calibri" panose="020F0502020204030204" pitchFamily="34" charset="0"/>
                <a:cs typeface="Arial" panose="020B0604020202020204" pitchFamily="34" charset="0"/>
              </a:rPr>
              <a:t>: p. 7.</a:t>
            </a:r>
          </a:p>
          <a:p>
            <a:pPr>
              <a:spcBef>
                <a:spcPts val="0"/>
              </a:spcBef>
              <a:buFont typeface="+mj-lt"/>
              <a:buAutoNum type="arabicPeriod"/>
            </a:pPr>
            <a:r>
              <a:rPr lang="en-US" sz="1600" kern="100" dirty="0">
                <a:latin typeface="Arial" panose="020B0604020202020204" pitchFamily="34" charset="0"/>
                <a:ea typeface="Calibri" panose="020F0502020204030204" pitchFamily="34" charset="0"/>
                <a:cs typeface="Arial" panose="020B0604020202020204" pitchFamily="34" charset="0"/>
              </a:rPr>
              <a:t>National Weather Service, </a:t>
            </a:r>
            <a:r>
              <a:rPr lang="en-US" sz="1600" i="1" kern="100" dirty="0">
                <a:latin typeface="Arial" panose="020B0604020202020204" pitchFamily="34" charset="0"/>
                <a:ea typeface="Calibri" panose="020F0502020204030204" pitchFamily="34" charset="0"/>
                <a:cs typeface="Arial" panose="020B0604020202020204" pitchFamily="34" charset="0"/>
              </a:rPr>
              <a:t>Windchill Temperature Index</a:t>
            </a:r>
            <a:r>
              <a:rPr lang="en-US" sz="1600" kern="100" dirty="0">
                <a:latin typeface="Arial" panose="020B0604020202020204" pitchFamily="34" charset="0"/>
                <a:ea typeface="Calibri" panose="020F0502020204030204" pitchFamily="34" charset="0"/>
                <a:cs typeface="Arial" panose="020B0604020202020204" pitchFamily="34" charset="0"/>
              </a:rPr>
              <a:t>, W. Office of Climate, and Weather Services, Editor. 2001, National Oceanic and Atmospheric Administration: Washington, D.C.</a:t>
            </a:r>
          </a:p>
          <a:p>
            <a:pPr>
              <a:spcBef>
                <a:spcPts val="0"/>
              </a:spcBef>
              <a:buFont typeface="+mj-lt"/>
              <a:buAutoNum type="arabicPeriod"/>
            </a:pPr>
            <a:r>
              <a:rPr lang="en-US" sz="1600" kern="100" dirty="0" err="1">
                <a:latin typeface="Arial" panose="020B0604020202020204" pitchFamily="34" charset="0"/>
                <a:ea typeface="Calibri" panose="020F0502020204030204" pitchFamily="34" charset="0"/>
                <a:cs typeface="Arial" panose="020B0604020202020204" pitchFamily="34" charset="0"/>
              </a:rPr>
              <a:t>Stolwijk</a:t>
            </a:r>
            <a:r>
              <a:rPr lang="en-US" sz="1600" kern="100" dirty="0">
                <a:latin typeface="Arial" panose="020B0604020202020204" pitchFamily="34" charset="0"/>
                <a:ea typeface="Calibri" panose="020F0502020204030204" pitchFamily="34" charset="0"/>
                <a:cs typeface="Arial" panose="020B0604020202020204" pitchFamily="34" charset="0"/>
              </a:rPr>
              <a:t>, J.A.J., </a:t>
            </a:r>
            <a:r>
              <a:rPr lang="en-US" sz="1600" i="1" kern="100" dirty="0">
                <a:latin typeface="Arial" panose="020B0604020202020204" pitchFamily="34" charset="0"/>
                <a:ea typeface="Calibri" panose="020F0502020204030204" pitchFamily="34" charset="0"/>
                <a:cs typeface="Arial" panose="020B0604020202020204" pitchFamily="34" charset="0"/>
              </a:rPr>
              <a:t>A mathematical model of physiological temperature regulation in man (Washington, D.C.),</a:t>
            </a:r>
            <a:r>
              <a:rPr lang="en-US" sz="1600" kern="100" dirty="0">
                <a:latin typeface="Arial" panose="020B0604020202020204" pitchFamily="34" charset="0"/>
                <a:ea typeface="Calibri" panose="020F0502020204030204" pitchFamily="34" charset="0"/>
                <a:cs typeface="Arial" panose="020B0604020202020204" pitchFamily="34" charset="0"/>
              </a:rPr>
              <a:t> 1971</a:t>
            </a:r>
          </a:p>
          <a:p>
            <a:pPr>
              <a:spcBef>
                <a:spcPts val="0"/>
              </a:spcBef>
              <a:buFont typeface="+mj-lt"/>
              <a:buAutoNum type="arabicPeriod"/>
            </a:pPr>
            <a:endParaRPr lang="en-US" sz="1600" kern="100" dirty="0">
              <a:latin typeface="Arial" panose="020B0604020202020204" pitchFamily="34" charset="0"/>
              <a:ea typeface="Calibri" panose="020F0502020204030204" pitchFamily="34" charset="0"/>
              <a:cs typeface="Arial" panose="020B0604020202020204" pitchFamily="34" charset="0"/>
            </a:endParaRPr>
          </a:p>
          <a:p>
            <a:pPr marL="114300" indent="0">
              <a:buNone/>
            </a:pPr>
            <a:endParaRPr lang="en-US" sz="1600" dirty="0">
              <a:latin typeface="Arial" panose="020B0604020202020204" pitchFamily="34" charset="0"/>
              <a:ea typeface="Calibri" panose="020F050202020403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62C8DD90-0FAC-1FB1-8D8F-C4178E55F898}"/>
              </a:ext>
            </a:extLst>
          </p:cNvPr>
          <p:cNvSpPr>
            <a:spLocks noGrp="1"/>
          </p:cNvSpPr>
          <p:nvPr>
            <p:ph type="sldNum" sz="quarter" idx="12"/>
          </p:nvPr>
        </p:nvSpPr>
        <p:spPr>
          <a:xfrm>
            <a:off x="8193157" y="6538912"/>
            <a:ext cx="2743200" cy="365125"/>
          </a:xfrm>
        </p:spPr>
        <p:txBody>
          <a:bodyPr/>
          <a:lstStyle/>
          <a:p>
            <a:fld id="{22009E32-0316-A64C-BBE6-76331A90034E}" type="slidenum">
              <a:rPr lang="en-US" smtClean="0"/>
              <a:t>17</a:t>
            </a:fld>
            <a:endParaRPr lang="en-US" dirty="0"/>
          </a:p>
        </p:txBody>
      </p:sp>
    </p:spTree>
    <p:extLst>
      <p:ext uri="{BB962C8B-B14F-4D97-AF65-F5344CB8AC3E}">
        <p14:creationId xmlns:p14="http://schemas.microsoft.com/office/powerpoint/2010/main" val="2555594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71376"/>
            <a:ext cx="10515600" cy="1325563"/>
          </a:xfrm>
        </p:spPr>
        <p:txBody>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Disclaimer</a:t>
            </a:r>
            <a:endParaRPr lang="en-US" dirty="0">
              <a:latin typeface="Arial" panose="020B0604020202020204" pitchFamily="34" charset="0"/>
              <a:ea typeface="Calibri" panose="020F050202020403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D46686EE-9DD0-3D79-71F0-CDF8EA90B336}"/>
              </a:ext>
            </a:extLst>
          </p:cNvPr>
          <p:cNvSpPr>
            <a:spLocks noGrp="1"/>
          </p:cNvSpPr>
          <p:nvPr>
            <p:ph idx="1"/>
          </p:nvPr>
        </p:nvSpPr>
        <p:spPr>
          <a:xfrm>
            <a:off x="1981200" y="1339306"/>
            <a:ext cx="8229600" cy="4846806"/>
          </a:xfrm>
        </p:spPr>
        <p:txBody>
          <a:bodyPr/>
          <a:lstStyle/>
          <a:p>
            <a:pPr marL="0" indent="0" algn="ctr">
              <a:buNone/>
            </a:pPr>
            <a:r>
              <a:rPr lang="en-US" altLang="en-US" sz="1600" dirty="0">
                <a:latin typeface="Arial" panose="020B0604020202020204" pitchFamily="34" charset="0"/>
                <a:ea typeface="Calibri" panose="020F0502020204030204" pitchFamily="34" charset="0"/>
                <a:cs typeface="Arial" panose="020B0604020202020204" pitchFamily="34" charset="0"/>
              </a:rPr>
              <a:t>Approved for public release; distribution is unlimited. The opinions or assertions contained herein are  the private views of the author(s) and are not to be construed as official or reflecting the views of the Army or the Department of Defense. Citations of commercial organizations and trade names in this report do not constitute an official Department of the Army endorsement or approval of the products or services of these organizations. </a:t>
            </a:r>
          </a:p>
          <a:p>
            <a:pPr marL="0" indent="0" algn="ctr">
              <a:buNone/>
            </a:pPr>
            <a:endParaRPr lang="en-US" dirty="0"/>
          </a:p>
        </p:txBody>
      </p:sp>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p:txBody>
          <a:bodyPr/>
          <a:lstStyle/>
          <a:p>
            <a:fld id="{22009E32-0316-A64C-BBE6-76331A90034E}" type="slidenum">
              <a:rPr lang="en-US" smtClean="0"/>
              <a:t>2</a:t>
            </a:fld>
            <a:endParaRPr lang="en-US"/>
          </a:p>
        </p:txBody>
      </p:sp>
    </p:spTree>
    <p:extLst>
      <p:ext uri="{BB962C8B-B14F-4D97-AF65-F5344CB8AC3E}">
        <p14:creationId xmlns:p14="http://schemas.microsoft.com/office/powerpoint/2010/main" val="1798911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9699ED8-780F-9D2B-C241-46AFFD3E06DD}"/>
              </a:ext>
            </a:extLst>
          </p:cNvPr>
          <p:cNvSpPr>
            <a:spLocks noGrp="1"/>
          </p:cNvSpPr>
          <p:nvPr>
            <p:ph type="sldNum" sz="quarter" idx="12"/>
          </p:nvPr>
        </p:nvSpPr>
        <p:spPr/>
        <p:txBody>
          <a:bodyPr/>
          <a:lstStyle/>
          <a:p>
            <a:fld id="{22009E32-0316-A64C-BBE6-76331A90034E}" type="slidenum">
              <a:rPr lang="en-US" smtClean="0"/>
              <a:t>3</a:t>
            </a:fld>
            <a:endParaRPr lang="en-US"/>
          </a:p>
        </p:txBody>
      </p:sp>
      <p:graphicFrame>
        <p:nvGraphicFramePr>
          <p:cNvPr id="8" name="Content Placeholder 7">
            <a:extLst>
              <a:ext uri="{FF2B5EF4-FFF2-40B4-BE49-F238E27FC236}">
                <a16:creationId xmlns:a16="http://schemas.microsoft.com/office/drawing/2014/main" id="{0A928B51-9D3B-FEF1-E081-C0DCCF3B76C2}"/>
              </a:ext>
            </a:extLst>
          </p:cNvPr>
          <p:cNvGraphicFramePr>
            <a:graphicFrameLocks noGrp="1"/>
          </p:cNvGraphicFramePr>
          <p:nvPr>
            <p:ph idx="4294967295"/>
            <p:extLst>
              <p:ext uri="{D42A27DB-BD31-4B8C-83A1-F6EECF244321}">
                <p14:modId xmlns:p14="http://schemas.microsoft.com/office/powerpoint/2010/main" val="2678423021"/>
              </p:ext>
            </p:extLst>
          </p:nvPr>
        </p:nvGraphicFramePr>
        <p:xfrm>
          <a:off x="1725823" y="2525487"/>
          <a:ext cx="8813994" cy="3369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9FA67DF0-29CF-A91B-E277-11CC3EA04877}"/>
              </a:ext>
            </a:extLst>
          </p:cNvPr>
          <p:cNvSpPr txBox="1"/>
          <p:nvPr/>
        </p:nvSpPr>
        <p:spPr bwMode="auto">
          <a:xfrm>
            <a:off x="514350" y="261162"/>
            <a:ext cx="11178540" cy="584775"/>
          </a:xfrm>
          <a:prstGeom prst="rect">
            <a:avLst/>
          </a:prstGeom>
          <a:noFill/>
          <a:ln w="9525">
            <a:noFill/>
            <a:miter lim="800000"/>
            <a:headEnd/>
            <a:tailEnd/>
          </a:ln>
          <a:effectLst/>
        </p:spPr>
        <p:txBody>
          <a:bodyPr wrap="square" rtlCol="0">
            <a:sp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U.S. Army Research Institute of Environmental Medicine</a:t>
            </a:r>
          </a:p>
        </p:txBody>
      </p:sp>
      <p:sp>
        <p:nvSpPr>
          <p:cNvPr id="3" name="TextBox 2">
            <a:extLst>
              <a:ext uri="{FF2B5EF4-FFF2-40B4-BE49-F238E27FC236}">
                <a16:creationId xmlns:a16="http://schemas.microsoft.com/office/drawing/2014/main" id="{B45E4EDE-93F0-71F2-5E46-EA174341F54C}"/>
              </a:ext>
            </a:extLst>
          </p:cNvPr>
          <p:cNvSpPr txBox="1"/>
          <p:nvPr/>
        </p:nvSpPr>
        <p:spPr>
          <a:xfrm>
            <a:off x="392956" y="1314697"/>
            <a:ext cx="11479729" cy="1015663"/>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Thermal and Mountain Medicine Division</a:t>
            </a:r>
            <a:r>
              <a:rPr lang="en-US" sz="2000" b="0" i="0" dirty="0">
                <a:effectLst/>
                <a:latin typeface="Arial" panose="020B0604020202020204" pitchFamily="34" charset="0"/>
                <a:cs typeface="Arial" panose="020B0604020202020204" pitchFamily="34" charset="0"/>
              </a:rPr>
              <a:t> conducts research to optimize physical and cognitive performance and prevent illness associated with military operations at environmental extremes, such as heat, cold, high terrestrial altitude, and subterranean</a:t>
            </a:r>
            <a:r>
              <a:rPr lang="en-US" b="0" i="0" dirty="0">
                <a:effectLst/>
                <a:latin typeface="Arial" panose="020B0604020202020204" pitchFamily="34" charset="0"/>
                <a:cs typeface="Arial" panose="020B0604020202020204" pitchFamily="34" charset="0"/>
              </a:rPr>
              <a:t>.</a:t>
            </a:r>
            <a:endParaRPr lang="en-US" sz="18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4018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139539"/>
            <a:ext cx="10515600" cy="1325563"/>
          </a:xfrm>
        </p:spPr>
        <p:txBody>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Background</a:t>
            </a:r>
            <a:endParaRPr lang="en-US" dirty="0">
              <a:latin typeface="Arial" panose="020B0604020202020204" pitchFamily="34" charset="0"/>
              <a:ea typeface="Calibri" panose="020F050202020403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149905" y="6559785"/>
            <a:ext cx="2743200" cy="365125"/>
          </a:xfrm>
        </p:spPr>
        <p:txBody>
          <a:bodyPr/>
          <a:lstStyle/>
          <a:p>
            <a:fld id="{22009E32-0316-A64C-BBE6-76331A90034E}" type="slidenum">
              <a:rPr lang="en-US" smtClean="0"/>
              <a:t>4</a:t>
            </a:fld>
            <a:endParaRPr lang="en-US" dirty="0"/>
          </a:p>
        </p:txBody>
      </p:sp>
      <p:sp>
        <p:nvSpPr>
          <p:cNvPr id="7" name="TextBox 6">
            <a:extLst>
              <a:ext uri="{FF2B5EF4-FFF2-40B4-BE49-F238E27FC236}">
                <a16:creationId xmlns:a16="http://schemas.microsoft.com/office/drawing/2014/main" id="{6E59E621-AE27-9D2E-B38B-50A4005D092F}"/>
              </a:ext>
            </a:extLst>
          </p:cNvPr>
          <p:cNvSpPr txBox="1"/>
          <p:nvPr/>
        </p:nvSpPr>
        <p:spPr bwMode="auto">
          <a:xfrm>
            <a:off x="8278942" y="3777699"/>
            <a:ext cx="4166739" cy="261610"/>
          </a:xfrm>
          <a:prstGeom prst="rect">
            <a:avLst/>
          </a:prstGeom>
          <a:noFill/>
          <a:ln w="9525">
            <a:noFill/>
            <a:miter lim="800000"/>
            <a:headEnd/>
            <a:tailEnd/>
          </a:ln>
          <a:effectLst/>
        </p:spPr>
        <p:txBody>
          <a:bodyPr wrap="square" rtlCol="0">
            <a:spAutoFit/>
          </a:bodyPr>
          <a:lstStyle/>
          <a:p>
            <a:pPr algn="ctr"/>
            <a:r>
              <a:rPr lang="en-US" sz="1100" i="1" dirty="0">
                <a:latin typeface="Calibri" panose="020F0502020204030204" pitchFamily="34" charset="0"/>
                <a:ea typeface="Calibri" panose="020F0502020204030204" pitchFamily="34" charset="0"/>
                <a:cs typeface="Calibri" panose="020F0502020204030204" pitchFamily="34" charset="0"/>
              </a:rPr>
              <a:t>National Weather Service, 2001</a:t>
            </a:r>
          </a:p>
        </p:txBody>
      </p:sp>
      <p:pic>
        <p:nvPicPr>
          <p:cNvPr id="9" name="Picture 8" descr="A screenshot of a computer&#10;&#10;Description automatically generated with medium confidence">
            <a:extLst>
              <a:ext uri="{FF2B5EF4-FFF2-40B4-BE49-F238E27FC236}">
                <a16:creationId xmlns:a16="http://schemas.microsoft.com/office/drawing/2014/main" id="{087C786E-1845-341F-2018-E21D02730E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0079" y="1257223"/>
            <a:ext cx="3836108" cy="2520476"/>
          </a:xfrm>
          <a:prstGeom prst="rect">
            <a:avLst/>
          </a:prstGeom>
        </p:spPr>
      </p:pic>
      <p:sp>
        <p:nvSpPr>
          <p:cNvPr id="12" name="TextBox 11">
            <a:extLst>
              <a:ext uri="{FF2B5EF4-FFF2-40B4-BE49-F238E27FC236}">
                <a16:creationId xmlns:a16="http://schemas.microsoft.com/office/drawing/2014/main" id="{CE3A1E1F-FE3C-E4B7-3913-D4255356CFC4}"/>
              </a:ext>
            </a:extLst>
          </p:cNvPr>
          <p:cNvSpPr txBox="1"/>
          <p:nvPr/>
        </p:nvSpPr>
        <p:spPr bwMode="auto">
          <a:xfrm>
            <a:off x="4449941" y="3805440"/>
            <a:ext cx="4166739" cy="477054"/>
          </a:xfrm>
          <a:prstGeom prst="rect">
            <a:avLst/>
          </a:prstGeom>
          <a:noFill/>
          <a:ln w="9525">
            <a:noFill/>
            <a:miter lim="800000"/>
            <a:headEnd/>
            <a:tailEnd/>
          </a:ln>
          <a:effectLst/>
        </p:spPr>
        <p:txBody>
          <a:bodyPr wrap="square" rtlCol="0">
            <a:spAutoFit/>
          </a:bodyPr>
          <a:lstStyle/>
          <a:p>
            <a:pPr algn="ctr"/>
            <a:r>
              <a:rPr lang="en-US" sz="1100" i="1" dirty="0">
                <a:latin typeface="Calibri" panose="020F0502020204030204" pitchFamily="34" charset="0"/>
                <a:ea typeface="Calibri" panose="020F0502020204030204" pitchFamily="34" charset="0"/>
                <a:cs typeface="Calibri" panose="020F0502020204030204" pitchFamily="34" charset="0"/>
              </a:rPr>
              <a:t>Multi-layer Cylindrical Model</a:t>
            </a:r>
          </a:p>
          <a:p>
            <a:pPr algn="ctr"/>
            <a:endParaRPr lang="en-US" sz="1400" i="1" dirty="0">
              <a:latin typeface="Abadi Extra Light" panose="020B0204020104020204" pitchFamily="34" charset="0"/>
            </a:endParaRPr>
          </a:p>
        </p:txBody>
      </p:sp>
      <p:grpSp>
        <p:nvGrpSpPr>
          <p:cNvPr id="16" name="Group 15">
            <a:extLst>
              <a:ext uri="{FF2B5EF4-FFF2-40B4-BE49-F238E27FC236}">
                <a16:creationId xmlns:a16="http://schemas.microsoft.com/office/drawing/2014/main" id="{5AC0523C-37DA-28D2-36A0-7C446757E734}"/>
              </a:ext>
            </a:extLst>
          </p:cNvPr>
          <p:cNvGrpSpPr/>
          <p:nvPr/>
        </p:nvGrpSpPr>
        <p:grpSpPr>
          <a:xfrm>
            <a:off x="6088208" y="1529964"/>
            <a:ext cx="868218" cy="1136225"/>
            <a:chOff x="6984394" y="4215913"/>
            <a:chExt cx="868218" cy="1136225"/>
          </a:xfrm>
        </p:grpSpPr>
        <p:sp>
          <p:nvSpPr>
            <p:cNvPr id="13" name="Cylinder 12">
              <a:extLst>
                <a:ext uri="{FF2B5EF4-FFF2-40B4-BE49-F238E27FC236}">
                  <a16:creationId xmlns:a16="http://schemas.microsoft.com/office/drawing/2014/main" id="{544C393E-89CB-1857-6282-A488C28087EB}"/>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ylinder 13">
              <a:extLst>
                <a:ext uri="{FF2B5EF4-FFF2-40B4-BE49-F238E27FC236}">
                  <a16:creationId xmlns:a16="http://schemas.microsoft.com/office/drawing/2014/main" id="{95592695-9F7E-9403-1BCE-E722F6EF55AC}"/>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ylinder 14">
              <a:extLst>
                <a:ext uri="{FF2B5EF4-FFF2-40B4-BE49-F238E27FC236}">
                  <a16:creationId xmlns:a16="http://schemas.microsoft.com/office/drawing/2014/main" id="{58B1B788-0B7D-8B19-FC8F-584BF53A177A}"/>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29807C60-F36C-1617-5AB1-2D183502D32F}"/>
              </a:ext>
            </a:extLst>
          </p:cNvPr>
          <p:cNvGrpSpPr/>
          <p:nvPr/>
        </p:nvGrpSpPr>
        <p:grpSpPr>
          <a:xfrm rot="20365211">
            <a:off x="6992015" y="1735569"/>
            <a:ext cx="223194" cy="686373"/>
            <a:chOff x="6984394" y="4215913"/>
            <a:chExt cx="868218" cy="1136225"/>
          </a:xfrm>
        </p:grpSpPr>
        <p:sp>
          <p:nvSpPr>
            <p:cNvPr id="18" name="Cylinder 17">
              <a:extLst>
                <a:ext uri="{FF2B5EF4-FFF2-40B4-BE49-F238E27FC236}">
                  <a16:creationId xmlns:a16="http://schemas.microsoft.com/office/drawing/2014/main" id="{1856ABE2-1136-3201-B038-015B977CC79F}"/>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ylinder 18">
              <a:extLst>
                <a:ext uri="{FF2B5EF4-FFF2-40B4-BE49-F238E27FC236}">
                  <a16:creationId xmlns:a16="http://schemas.microsoft.com/office/drawing/2014/main" id="{8A6CDADE-1800-3307-B7EB-4B37C714DAEA}"/>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7C1D4417-F5B4-E950-C06E-F47E4807E1A8}"/>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0A1AD975-C63D-DF46-F401-1276866E588D}"/>
              </a:ext>
            </a:extLst>
          </p:cNvPr>
          <p:cNvGrpSpPr/>
          <p:nvPr/>
        </p:nvGrpSpPr>
        <p:grpSpPr>
          <a:xfrm rot="1470235">
            <a:off x="5857508" y="1726066"/>
            <a:ext cx="212916" cy="729025"/>
            <a:chOff x="6984394" y="4215913"/>
            <a:chExt cx="868218" cy="1136225"/>
          </a:xfrm>
        </p:grpSpPr>
        <p:sp>
          <p:nvSpPr>
            <p:cNvPr id="22" name="Cylinder 21">
              <a:extLst>
                <a:ext uri="{FF2B5EF4-FFF2-40B4-BE49-F238E27FC236}">
                  <a16:creationId xmlns:a16="http://schemas.microsoft.com/office/drawing/2014/main" id="{88D446BC-1233-DED8-A154-4C650050AE91}"/>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ylinder 22">
              <a:extLst>
                <a:ext uri="{FF2B5EF4-FFF2-40B4-BE49-F238E27FC236}">
                  <a16:creationId xmlns:a16="http://schemas.microsoft.com/office/drawing/2014/main" id="{1FB2F08F-C422-A7A9-742B-B7B0B9A7F100}"/>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ylinder 23">
              <a:extLst>
                <a:ext uri="{FF2B5EF4-FFF2-40B4-BE49-F238E27FC236}">
                  <a16:creationId xmlns:a16="http://schemas.microsoft.com/office/drawing/2014/main" id="{C428AAF3-FB8D-1DF4-64CA-1FC8CCC6DC58}"/>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4B9B143F-09AB-0C4B-BF94-948C62962625}"/>
              </a:ext>
            </a:extLst>
          </p:cNvPr>
          <p:cNvGrpSpPr/>
          <p:nvPr/>
        </p:nvGrpSpPr>
        <p:grpSpPr>
          <a:xfrm rot="700851">
            <a:off x="5913826" y="2574081"/>
            <a:ext cx="363873" cy="892635"/>
            <a:chOff x="6984394" y="4215913"/>
            <a:chExt cx="868218" cy="1136225"/>
          </a:xfrm>
        </p:grpSpPr>
        <p:sp>
          <p:nvSpPr>
            <p:cNvPr id="26" name="Cylinder 25">
              <a:extLst>
                <a:ext uri="{FF2B5EF4-FFF2-40B4-BE49-F238E27FC236}">
                  <a16:creationId xmlns:a16="http://schemas.microsoft.com/office/drawing/2014/main" id="{9E866FDE-7CA6-BA8D-BAE2-48E0C7FFF4F7}"/>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Cylinder 26">
              <a:extLst>
                <a:ext uri="{FF2B5EF4-FFF2-40B4-BE49-F238E27FC236}">
                  <a16:creationId xmlns:a16="http://schemas.microsoft.com/office/drawing/2014/main" id="{5D1FF918-F259-B4F1-4D1B-22869146771D}"/>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Cylinder 27">
              <a:extLst>
                <a:ext uri="{FF2B5EF4-FFF2-40B4-BE49-F238E27FC236}">
                  <a16:creationId xmlns:a16="http://schemas.microsoft.com/office/drawing/2014/main" id="{A3C702A5-80CA-A4EB-7077-6D51BB4E727F}"/>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B40F4B7F-ED28-C145-8C12-282CE6315308}"/>
              </a:ext>
            </a:extLst>
          </p:cNvPr>
          <p:cNvGrpSpPr/>
          <p:nvPr/>
        </p:nvGrpSpPr>
        <p:grpSpPr>
          <a:xfrm rot="21200536">
            <a:off x="6755042" y="2597464"/>
            <a:ext cx="363873" cy="860028"/>
            <a:chOff x="6984394" y="4215913"/>
            <a:chExt cx="868218" cy="1136225"/>
          </a:xfrm>
        </p:grpSpPr>
        <p:sp>
          <p:nvSpPr>
            <p:cNvPr id="30" name="Cylinder 29">
              <a:extLst>
                <a:ext uri="{FF2B5EF4-FFF2-40B4-BE49-F238E27FC236}">
                  <a16:creationId xmlns:a16="http://schemas.microsoft.com/office/drawing/2014/main" id="{2E1A6829-2847-2B96-2DEE-95946A01B446}"/>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Cylinder 30">
              <a:extLst>
                <a:ext uri="{FF2B5EF4-FFF2-40B4-BE49-F238E27FC236}">
                  <a16:creationId xmlns:a16="http://schemas.microsoft.com/office/drawing/2014/main" id="{3C30AB08-EB57-1A55-8236-CE636B2189DC}"/>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Cylinder 31">
              <a:extLst>
                <a:ext uri="{FF2B5EF4-FFF2-40B4-BE49-F238E27FC236}">
                  <a16:creationId xmlns:a16="http://schemas.microsoft.com/office/drawing/2014/main" id="{74A0FAC4-EA56-BAC7-5CC1-E7331556CC10}"/>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7A66AF11-0167-3A0A-889E-6A5E77DC7CE2}"/>
              </a:ext>
            </a:extLst>
          </p:cNvPr>
          <p:cNvGrpSpPr/>
          <p:nvPr/>
        </p:nvGrpSpPr>
        <p:grpSpPr>
          <a:xfrm>
            <a:off x="6263542" y="1242246"/>
            <a:ext cx="479899" cy="385063"/>
            <a:chOff x="6984394" y="4215913"/>
            <a:chExt cx="868218" cy="1136225"/>
          </a:xfrm>
        </p:grpSpPr>
        <p:sp>
          <p:nvSpPr>
            <p:cNvPr id="34" name="Cylinder 33">
              <a:extLst>
                <a:ext uri="{FF2B5EF4-FFF2-40B4-BE49-F238E27FC236}">
                  <a16:creationId xmlns:a16="http://schemas.microsoft.com/office/drawing/2014/main" id="{5CA42B81-0BA7-62CC-DD55-5E4A378EEDE5}"/>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Cylinder 34">
              <a:extLst>
                <a:ext uri="{FF2B5EF4-FFF2-40B4-BE49-F238E27FC236}">
                  <a16:creationId xmlns:a16="http://schemas.microsoft.com/office/drawing/2014/main" id="{B5FB6D9F-4BEB-2859-CA58-7338665443D9}"/>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Cylinder 35">
              <a:extLst>
                <a:ext uri="{FF2B5EF4-FFF2-40B4-BE49-F238E27FC236}">
                  <a16:creationId xmlns:a16="http://schemas.microsoft.com/office/drawing/2014/main" id="{C6302B4E-32D4-3754-67D5-80C39D8BACE5}"/>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F31ABACE-D1C7-9F80-267F-358E38FF77AF}"/>
              </a:ext>
            </a:extLst>
          </p:cNvPr>
          <p:cNvGrpSpPr/>
          <p:nvPr/>
        </p:nvGrpSpPr>
        <p:grpSpPr>
          <a:xfrm rot="20216734">
            <a:off x="7164130" y="2421570"/>
            <a:ext cx="259432" cy="183655"/>
            <a:chOff x="6984394" y="4215913"/>
            <a:chExt cx="868218" cy="1136225"/>
          </a:xfrm>
        </p:grpSpPr>
        <p:sp>
          <p:nvSpPr>
            <p:cNvPr id="38" name="Cylinder 37">
              <a:extLst>
                <a:ext uri="{FF2B5EF4-FFF2-40B4-BE49-F238E27FC236}">
                  <a16:creationId xmlns:a16="http://schemas.microsoft.com/office/drawing/2014/main" id="{3D0B3148-2328-8760-0F53-8EEC84A8A916}"/>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Cylinder 38">
              <a:extLst>
                <a:ext uri="{FF2B5EF4-FFF2-40B4-BE49-F238E27FC236}">
                  <a16:creationId xmlns:a16="http://schemas.microsoft.com/office/drawing/2014/main" id="{D648E1FA-708E-9243-8938-C12D04D7BC48}"/>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Cylinder 39">
              <a:extLst>
                <a:ext uri="{FF2B5EF4-FFF2-40B4-BE49-F238E27FC236}">
                  <a16:creationId xmlns:a16="http://schemas.microsoft.com/office/drawing/2014/main" id="{713FC85F-D9A0-113A-EAAE-55988199D68C}"/>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1E3EB21E-EC67-9328-AAB4-25DAB3747B0D}"/>
              </a:ext>
            </a:extLst>
          </p:cNvPr>
          <p:cNvGrpSpPr/>
          <p:nvPr/>
        </p:nvGrpSpPr>
        <p:grpSpPr>
          <a:xfrm rot="1462805">
            <a:off x="5620991" y="2415423"/>
            <a:ext cx="259432" cy="183655"/>
            <a:chOff x="6984394" y="4215913"/>
            <a:chExt cx="868218" cy="1136225"/>
          </a:xfrm>
        </p:grpSpPr>
        <p:sp>
          <p:nvSpPr>
            <p:cNvPr id="42" name="Cylinder 41">
              <a:extLst>
                <a:ext uri="{FF2B5EF4-FFF2-40B4-BE49-F238E27FC236}">
                  <a16:creationId xmlns:a16="http://schemas.microsoft.com/office/drawing/2014/main" id="{2D142A21-3288-D076-5E3C-7A59C59CADCA}"/>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Cylinder 42">
              <a:extLst>
                <a:ext uri="{FF2B5EF4-FFF2-40B4-BE49-F238E27FC236}">
                  <a16:creationId xmlns:a16="http://schemas.microsoft.com/office/drawing/2014/main" id="{C361079E-9C74-1113-EB4D-F3D5F8AA0BB1}"/>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Cylinder 43">
              <a:extLst>
                <a:ext uri="{FF2B5EF4-FFF2-40B4-BE49-F238E27FC236}">
                  <a16:creationId xmlns:a16="http://schemas.microsoft.com/office/drawing/2014/main" id="{7AE54E14-ACCB-F887-90CD-A4B63BA1FDDC}"/>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8AD4B375-C96F-CDC3-BA4C-994189D6D093}"/>
              </a:ext>
            </a:extLst>
          </p:cNvPr>
          <p:cNvGrpSpPr/>
          <p:nvPr/>
        </p:nvGrpSpPr>
        <p:grpSpPr>
          <a:xfrm rot="700851">
            <a:off x="5809773" y="3441884"/>
            <a:ext cx="346240" cy="210992"/>
            <a:chOff x="6984394" y="4215913"/>
            <a:chExt cx="868218" cy="1136225"/>
          </a:xfrm>
        </p:grpSpPr>
        <p:sp>
          <p:nvSpPr>
            <p:cNvPr id="46" name="Cylinder 45">
              <a:extLst>
                <a:ext uri="{FF2B5EF4-FFF2-40B4-BE49-F238E27FC236}">
                  <a16:creationId xmlns:a16="http://schemas.microsoft.com/office/drawing/2014/main" id="{F5EAD4BD-7CA8-EF29-CA79-8C7E82B5AD6F}"/>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Cylinder 46">
              <a:extLst>
                <a:ext uri="{FF2B5EF4-FFF2-40B4-BE49-F238E27FC236}">
                  <a16:creationId xmlns:a16="http://schemas.microsoft.com/office/drawing/2014/main" id="{9F5A71A0-A189-FA27-1F46-7201ABBA57FD}"/>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Cylinder 47">
              <a:extLst>
                <a:ext uri="{FF2B5EF4-FFF2-40B4-BE49-F238E27FC236}">
                  <a16:creationId xmlns:a16="http://schemas.microsoft.com/office/drawing/2014/main" id="{53CA6CFB-A66A-033B-0CA6-ED4572D0B5B4}"/>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59A2DBD9-25E8-5EE7-D7C3-45B2331D4675}"/>
              </a:ext>
            </a:extLst>
          </p:cNvPr>
          <p:cNvGrpSpPr/>
          <p:nvPr/>
        </p:nvGrpSpPr>
        <p:grpSpPr>
          <a:xfrm rot="21055780">
            <a:off x="6832288" y="3441883"/>
            <a:ext cx="346240" cy="210992"/>
            <a:chOff x="6984394" y="4215913"/>
            <a:chExt cx="868218" cy="1136225"/>
          </a:xfrm>
        </p:grpSpPr>
        <p:sp>
          <p:nvSpPr>
            <p:cNvPr id="50" name="Cylinder 49">
              <a:extLst>
                <a:ext uri="{FF2B5EF4-FFF2-40B4-BE49-F238E27FC236}">
                  <a16:creationId xmlns:a16="http://schemas.microsoft.com/office/drawing/2014/main" id="{48A695A0-8C33-9F96-9366-397B028DF902}"/>
                </a:ext>
              </a:extLst>
            </p:cNvPr>
            <p:cNvSpPr/>
            <p:nvPr/>
          </p:nvSpPr>
          <p:spPr>
            <a:xfrm>
              <a:off x="6984394" y="4215913"/>
              <a:ext cx="868218" cy="1136225"/>
            </a:xfrm>
            <a:prstGeom prst="can">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Cylinder 50">
              <a:extLst>
                <a:ext uri="{FF2B5EF4-FFF2-40B4-BE49-F238E27FC236}">
                  <a16:creationId xmlns:a16="http://schemas.microsoft.com/office/drawing/2014/main" id="{47574924-42F7-8FB1-9189-BE0260A9A920}"/>
                </a:ext>
              </a:extLst>
            </p:cNvPr>
            <p:cNvSpPr/>
            <p:nvPr/>
          </p:nvSpPr>
          <p:spPr>
            <a:xfrm>
              <a:off x="7060594" y="4262338"/>
              <a:ext cx="715818" cy="1043374"/>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ylinder 51">
              <a:extLst>
                <a:ext uri="{FF2B5EF4-FFF2-40B4-BE49-F238E27FC236}">
                  <a16:creationId xmlns:a16="http://schemas.microsoft.com/office/drawing/2014/main" id="{FA3F33C7-AF14-4A5D-2BC0-42C74A427877}"/>
                </a:ext>
              </a:extLst>
            </p:cNvPr>
            <p:cNvSpPr/>
            <p:nvPr/>
          </p:nvSpPr>
          <p:spPr>
            <a:xfrm>
              <a:off x="7136796" y="4308642"/>
              <a:ext cx="563418" cy="950767"/>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0" name="Oval 59">
            <a:extLst>
              <a:ext uri="{FF2B5EF4-FFF2-40B4-BE49-F238E27FC236}">
                <a16:creationId xmlns:a16="http://schemas.microsoft.com/office/drawing/2014/main" id="{667A30FA-BD3E-0CD1-A1E9-32E4A878BDF5}"/>
              </a:ext>
            </a:extLst>
          </p:cNvPr>
          <p:cNvSpPr/>
          <p:nvPr/>
        </p:nvSpPr>
        <p:spPr>
          <a:xfrm>
            <a:off x="7532577" y="1345249"/>
            <a:ext cx="606133" cy="7040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44572C30-3A8C-2CC8-7CFB-983E6D1D7B05}"/>
              </a:ext>
            </a:extLst>
          </p:cNvPr>
          <p:cNvSpPr/>
          <p:nvPr/>
        </p:nvSpPr>
        <p:spPr>
          <a:xfrm>
            <a:off x="7609793" y="1402538"/>
            <a:ext cx="468327" cy="53657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81AA54D5-3EF7-B5A6-C339-3F6EAB4F2D90}"/>
              </a:ext>
            </a:extLst>
          </p:cNvPr>
          <p:cNvSpPr/>
          <p:nvPr/>
        </p:nvSpPr>
        <p:spPr>
          <a:xfrm>
            <a:off x="7685598" y="1477438"/>
            <a:ext cx="330763" cy="376771"/>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5" name="Straight Arrow Connector 54">
            <a:extLst>
              <a:ext uri="{FF2B5EF4-FFF2-40B4-BE49-F238E27FC236}">
                <a16:creationId xmlns:a16="http://schemas.microsoft.com/office/drawing/2014/main" id="{8509AD5D-AB7D-3348-950F-83B56A082599}"/>
              </a:ext>
            </a:extLst>
          </p:cNvPr>
          <p:cNvCxnSpPr>
            <a:cxnSpLocks/>
          </p:cNvCxnSpPr>
          <p:nvPr/>
        </p:nvCxnSpPr>
        <p:spPr>
          <a:xfrm>
            <a:off x="7767683" y="1914363"/>
            <a:ext cx="0" cy="592886"/>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54" name="Straight Arrow Connector 53">
            <a:extLst>
              <a:ext uri="{FF2B5EF4-FFF2-40B4-BE49-F238E27FC236}">
                <a16:creationId xmlns:a16="http://schemas.microsoft.com/office/drawing/2014/main" id="{D7FFF529-B229-9D34-441B-E49BB11FFDE7}"/>
              </a:ext>
            </a:extLst>
          </p:cNvPr>
          <p:cNvCxnSpPr>
            <a:cxnSpLocks/>
          </p:cNvCxnSpPr>
          <p:nvPr/>
        </p:nvCxnSpPr>
        <p:spPr>
          <a:xfrm flipH="1">
            <a:off x="7910252" y="1736692"/>
            <a:ext cx="5074" cy="5440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AC305C52-06AF-8CAC-74F5-59BC4EDBC233}"/>
              </a:ext>
            </a:extLst>
          </p:cNvPr>
          <p:cNvCxnSpPr>
            <a:cxnSpLocks/>
          </p:cNvCxnSpPr>
          <p:nvPr/>
        </p:nvCxnSpPr>
        <p:spPr>
          <a:xfrm flipH="1">
            <a:off x="7643753" y="1898812"/>
            <a:ext cx="1665" cy="896695"/>
          </a:xfrm>
          <a:prstGeom prst="straightConnector1">
            <a:avLst/>
          </a:prstGeom>
          <a:ln>
            <a:solidFill>
              <a:schemeClr val="accent1"/>
            </a:solidFill>
            <a:tailEnd type="triangle"/>
          </a:ln>
        </p:spPr>
        <p:style>
          <a:lnRef idx="2">
            <a:schemeClr val="dk1"/>
          </a:lnRef>
          <a:fillRef idx="0">
            <a:schemeClr val="dk1"/>
          </a:fillRef>
          <a:effectRef idx="1">
            <a:schemeClr val="dk1"/>
          </a:effectRef>
          <a:fontRef idx="minor">
            <a:schemeClr val="tx1"/>
          </a:fontRef>
        </p:style>
      </p:cxnSp>
      <p:sp>
        <p:nvSpPr>
          <p:cNvPr id="1033" name="TextBox 1032">
            <a:extLst>
              <a:ext uri="{FF2B5EF4-FFF2-40B4-BE49-F238E27FC236}">
                <a16:creationId xmlns:a16="http://schemas.microsoft.com/office/drawing/2014/main" id="{22664962-6671-DEEF-485B-035697088AA7}"/>
              </a:ext>
            </a:extLst>
          </p:cNvPr>
          <p:cNvSpPr txBox="1"/>
          <p:nvPr/>
        </p:nvSpPr>
        <p:spPr bwMode="auto">
          <a:xfrm>
            <a:off x="7451957" y="2754157"/>
            <a:ext cx="704668" cy="261610"/>
          </a:xfrm>
          <a:prstGeom prst="rect">
            <a:avLst/>
          </a:prstGeom>
          <a:noFill/>
          <a:ln w="9525">
            <a:noFill/>
            <a:miter lim="800000"/>
            <a:headEnd/>
            <a:tailEnd/>
          </a:ln>
          <a:effectLst/>
        </p:spPr>
        <p:txBody>
          <a:bodyPr wrap="square" rtlCol="0">
            <a:spAutoFit/>
          </a:bodyPr>
          <a:lstStyle/>
          <a:p>
            <a:r>
              <a:rPr lang="en-US" sz="1100" b="1" dirty="0">
                <a:solidFill>
                  <a:srgbClr val="990033"/>
                </a:solidFill>
                <a:latin typeface="Abadi Extra Light" panose="020B0204020104020204" pitchFamily="34" charset="0"/>
                <a:cs typeface="Arial" panose="020B0604020202020204" pitchFamily="34" charset="0"/>
              </a:rPr>
              <a:t>Skin</a:t>
            </a:r>
            <a:endParaRPr lang="en-US" sz="1050" b="1" dirty="0">
              <a:solidFill>
                <a:srgbClr val="990033"/>
              </a:solidFill>
              <a:latin typeface="Abadi Extra Light" panose="020B0204020104020204" pitchFamily="34" charset="0"/>
              <a:cs typeface="Arial" panose="020B0604020202020204" pitchFamily="34" charset="0"/>
            </a:endParaRPr>
          </a:p>
        </p:txBody>
      </p:sp>
      <p:sp>
        <p:nvSpPr>
          <p:cNvPr id="1034" name="TextBox 1033">
            <a:extLst>
              <a:ext uri="{FF2B5EF4-FFF2-40B4-BE49-F238E27FC236}">
                <a16:creationId xmlns:a16="http://schemas.microsoft.com/office/drawing/2014/main" id="{9D1BAF67-D6AD-0EF9-4DCA-0B71948BC6E1}"/>
              </a:ext>
            </a:extLst>
          </p:cNvPr>
          <p:cNvSpPr txBox="1"/>
          <p:nvPr/>
        </p:nvSpPr>
        <p:spPr bwMode="auto">
          <a:xfrm>
            <a:off x="7594729" y="2526635"/>
            <a:ext cx="704668" cy="261610"/>
          </a:xfrm>
          <a:prstGeom prst="rect">
            <a:avLst/>
          </a:prstGeom>
          <a:noFill/>
          <a:ln w="9525">
            <a:noFill/>
            <a:miter lim="800000"/>
            <a:headEnd/>
            <a:tailEnd/>
          </a:ln>
          <a:effectLst/>
        </p:spPr>
        <p:txBody>
          <a:bodyPr wrap="square" rtlCol="0">
            <a:spAutoFit/>
          </a:bodyPr>
          <a:lstStyle/>
          <a:p>
            <a:r>
              <a:rPr lang="en-US" sz="1100" b="1" dirty="0">
                <a:solidFill>
                  <a:srgbClr val="990033"/>
                </a:solidFill>
                <a:latin typeface="Abadi Extra Light" panose="020B0204020104020204" pitchFamily="34" charset="0"/>
                <a:cs typeface="Arial" panose="020B0604020202020204" pitchFamily="34" charset="0"/>
              </a:rPr>
              <a:t>Muscle</a:t>
            </a:r>
            <a:endParaRPr lang="en-US" sz="1050" b="1" dirty="0">
              <a:solidFill>
                <a:srgbClr val="990033"/>
              </a:solidFill>
              <a:latin typeface="Abadi Extra Light" panose="020B0204020104020204" pitchFamily="34" charset="0"/>
              <a:cs typeface="Arial" panose="020B0604020202020204" pitchFamily="34" charset="0"/>
            </a:endParaRPr>
          </a:p>
        </p:txBody>
      </p:sp>
      <p:sp>
        <p:nvSpPr>
          <p:cNvPr id="1035" name="TextBox 1034">
            <a:extLst>
              <a:ext uri="{FF2B5EF4-FFF2-40B4-BE49-F238E27FC236}">
                <a16:creationId xmlns:a16="http://schemas.microsoft.com/office/drawing/2014/main" id="{1FE727EA-6883-51E0-FFF7-C9305C3D2992}"/>
              </a:ext>
            </a:extLst>
          </p:cNvPr>
          <p:cNvSpPr txBox="1"/>
          <p:nvPr/>
        </p:nvSpPr>
        <p:spPr bwMode="auto">
          <a:xfrm>
            <a:off x="7810900" y="2374599"/>
            <a:ext cx="704668" cy="261610"/>
          </a:xfrm>
          <a:prstGeom prst="rect">
            <a:avLst/>
          </a:prstGeom>
          <a:noFill/>
          <a:ln w="9525">
            <a:noFill/>
            <a:miter lim="800000"/>
            <a:headEnd/>
            <a:tailEnd/>
          </a:ln>
          <a:effectLst/>
        </p:spPr>
        <p:txBody>
          <a:bodyPr wrap="square" rtlCol="0">
            <a:spAutoFit/>
          </a:bodyPr>
          <a:lstStyle/>
          <a:p>
            <a:r>
              <a:rPr lang="en-US" sz="1100" b="1" dirty="0">
                <a:solidFill>
                  <a:srgbClr val="990033"/>
                </a:solidFill>
                <a:latin typeface="Abadi Extra Light" panose="020B0204020104020204" pitchFamily="34" charset="0"/>
                <a:cs typeface="Arial" panose="020B0604020202020204" pitchFamily="34" charset="0"/>
              </a:rPr>
              <a:t>Core</a:t>
            </a:r>
            <a:endParaRPr lang="en-US" sz="1050" b="1" dirty="0">
              <a:solidFill>
                <a:srgbClr val="990033"/>
              </a:solidFill>
              <a:latin typeface="Abadi Extra Light" panose="020B0204020104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A7F8312-D64C-F65C-3A11-52F5E547A6B9}"/>
              </a:ext>
            </a:extLst>
          </p:cNvPr>
          <p:cNvSpPr txBox="1"/>
          <p:nvPr/>
        </p:nvSpPr>
        <p:spPr>
          <a:xfrm>
            <a:off x="392957" y="1166930"/>
            <a:ext cx="4787044" cy="563231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Frostbite and cold injury risk in below freezing ambient temperatures is accelerated by wind.</a:t>
            </a:r>
          </a:p>
          <a:p>
            <a:pPr marL="285750" lvl="0" indent="-285750">
              <a:buFont typeface="Arial" panose="020B0604020202020204" pitchFamily="34" charset="0"/>
              <a:buChar char="•"/>
            </a:pPr>
            <a:endPar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a:p>
            <a:pPr marL="285750" lvl="0" indent="-285750">
              <a:buFont typeface="Arial" panose="020B0604020202020204" pitchFamily="34" charset="0"/>
              <a:buChar char="•"/>
            </a:pPr>
            <a:r>
              <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National Weather Service (NWS) Wind Chill Temperature Index (WCTI) calculates skin temperatures for frostbite risk on the cheek with minimal activity levels based.</a:t>
            </a:r>
          </a:p>
          <a:p>
            <a:pPr marL="285750" lvl="0" indent="-285750">
              <a:buFont typeface="Arial" panose="020B0604020202020204" pitchFamily="34" charset="0"/>
              <a:buChar char="•"/>
            </a:pPr>
            <a:endPar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Wind chill models have also utilized numerical methods and cylindrical models in predicting frostbite risk in humans. </a:t>
            </a:r>
          </a:p>
          <a:p>
            <a:pPr marL="285750" indent="-285750">
              <a:buFont typeface="Arial" panose="020B0604020202020204" pitchFamily="34" charset="0"/>
              <a:buChar char="•"/>
            </a:pPr>
            <a:endPar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b="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Male and Female Finite Element Thermoregulatory Models (FETM) are used to predict a more accurate WCTI with a geometrically and anatomically correct model.</a:t>
            </a:r>
          </a:p>
          <a:p>
            <a:pPr marL="285750" indent="-285750">
              <a:buFont typeface="Arial" panose="020B0604020202020204" pitchFamily="34" charset="0"/>
              <a:buChar char="•"/>
            </a:pPr>
            <a:endPar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a:p>
            <a:pPr marL="285750" lvl="0" indent="-285750">
              <a:buFont typeface="Arial" panose="020B0604020202020204" pitchFamily="34" charset="0"/>
              <a:buChar char="•"/>
            </a:pPr>
            <a:endParaRPr lang="en-US" sz="1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p:txBody>
      </p:sp>
      <p:pic>
        <p:nvPicPr>
          <p:cNvPr id="11" name="Picture 10" descr="Diagram, schematic&#10;&#10;Description automatically generated">
            <a:extLst>
              <a:ext uri="{FF2B5EF4-FFF2-40B4-BE49-F238E27FC236}">
                <a16:creationId xmlns:a16="http://schemas.microsoft.com/office/drawing/2014/main" id="{5467AA75-0377-78CE-6A67-77A0ADB0B5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2104" y="4155635"/>
            <a:ext cx="4753049" cy="2250972"/>
          </a:xfrm>
          <a:prstGeom prst="rect">
            <a:avLst/>
          </a:prstGeom>
        </p:spPr>
      </p:pic>
      <p:sp>
        <p:nvSpPr>
          <p:cNvPr id="53" name="TextBox 52">
            <a:extLst>
              <a:ext uri="{FF2B5EF4-FFF2-40B4-BE49-F238E27FC236}">
                <a16:creationId xmlns:a16="http://schemas.microsoft.com/office/drawing/2014/main" id="{BB68F1B1-A663-0E69-7DB8-329CFE25B826}"/>
              </a:ext>
            </a:extLst>
          </p:cNvPr>
          <p:cNvSpPr txBox="1"/>
          <p:nvPr/>
        </p:nvSpPr>
        <p:spPr bwMode="auto">
          <a:xfrm>
            <a:off x="5449207" y="6260425"/>
            <a:ext cx="4166739" cy="646331"/>
          </a:xfrm>
          <a:prstGeom prst="rect">
            <a:avLst/>
          </a:prstGeom>
          <a:noFill/>
          <a:ln w="9525">
            <a:noFill/>
            <a:miter lim="800000"/>
            <a:headEnd/>
            <a:tailEnd/>
          </a:ln>
          <a:effectLst/>
        </p:spPr>
        <p:txBody>
          <a:bodyPr wrap="square" rtlCol="0">
            <a:spAutoFit/>
          </a:bodyPr>
          <a:lstStyle/>
          <a:p>
            <a:pPr algn="ctr"/>
            <a:r>
              <a:rPr lang="en-US" sz="1100" i="1" dirty="0">
                <a:latin typeface="Calibri" panose="020F0502020204030204" pitchFamily="34" charset="0"/>
                <a:ea typeface="Calibri" panose="020F0502020204030204" pitchFamily="34" charset="0"/>
                <a:cs typeface="Calibri" panose="020F0502020204030204" pitchFamily="34" charset="0"/>
              </a:rPr>
              <a:t>Schematic of heat-exchange for multi-layer compartments (</a:t>
            </a:r>
            <a:r>
              <a:rPr lang="en-US" sz="1100" i="1" dirty="0" err="1">
                <a:latin typeface="Calibri" panose="020F0502020204030204" pitchFamily="34" charset="0"/>
                <a:ea typeface="Calibri" panose="020F0502020204030204" pitchFamily="34" charset="0"/>
                <a:cs typeface="Calibri" panose="020F0502020204030204" pitchFamily="34" charset="0"/>
              </a:rPr>
              <a:t>Stolwijk</a:t>
            </a:r>
            <a:r>
              <a:rPr lang="en-US" sz="1100" i="1" dirty="0">
                <a:latin typeface="Calibri" panose="020F0502020204030204" pitchFamily="34" charset="0"/>
                <a:ea typeface="Calibri" panose="020F0502020204030204" pitchFamily="34" charset="0"/>
                <a:cs typeface="Calibri" panose="020F0502020204030204" pitchFamily="34" charset="0"/>
              </a:rPr>
              <a:t> and Hardy)</a:t>
            </a:r>
          </a:p>
          <a:p>
            <a:pPr algn="ctr"/>
            <a:endParaRPr lang="en-US" sz="1400" i="1" dirty="0">
              <a:latin typeface="Abadi Extra Light" panose="020B0204020104020204" pitchFamily="34" charset="0"/>
            </a:endParaRPr>
          </a:p>
        </p:txBody>
      </p:sp>
    </p:spTree>
    <p:extLst>
      <p:ext uri="{BB962C8B-B14F-4D97-AF65-F5344CB8AC3E}">
        <p14:creationId xmlns:p14="http://schemas.microsoft.com/office/powerpoint/2010/main" val="1020757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tatue of a person&#10;&#10;Description automatically generated with low confidence">
            <a:extLst>
              <a:ext uri="{FF2B5EF4-FFF2-40B4-BE49-F238E27FC236}">
                <a16:creationId xmlns:a16="http://schemas.microsoft.com/office/drawing/2014/main" id="{4BC21390-AAC6-08EC-F49A-5AC25F9048C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922" t="1824" r="30197"/>
          <a:stretch/>
        </p:blipFill>
        <p:spPr>
          <a:xfrm>
            <a:off x="2951371" y="1518649"/>
            <a:ext cx="1764858" cy="4138923"/>
          </a:xfrm>
          <a:prstGeom prst="rect">
            <a:avLst/>
          </a:prstGeom>
        </p:spPr>
      </p:pic>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186643"/>
            <a:ext cx="10515600" cy="1325563"/>
          </a:xfrm>
        </p:spPr>
        <p:txBody>
          <a:bodyPr/>
          <a:lstStyle/>
          <a:p>
            <a:pPr algn="ctr"/>
            <a:r>
              <a:rPr lang="en-US" sz="3600" dirty="0">
                <a:latin typeface="Calibri" panose="020F0502020204030204" pitchFamily="34" charset="0"/>
                <a:ea typeface="Calibri" panose="020F0502020204030204" pitchFamily="34" charset="0"/>
                <a:cs typeface="Calibri" panose="020F0502020204030204" pitchFamily="34" charset="0"/>
              </a:rPr>
              <a:t>Meshing</a:t>
            </a:r>
            <a:endParaRPr lang="en-US" dirty="0">
              <a:latin typeface="Calibri" panose="020F0502020204030204" pitchFamily="34" charset="0"/>
              <a:ea typeface="Calibri" panose="020F0502020204030204" pitchFamily="34" charset="0"/>
              <a:cs typeface="Calibri" panose="020F0502020204030204" pitchFamily="34" charset="0"/>
            </a:endParaRPr>
          </a:p>
        </p:txBody>
      </p:sp>
      <p:pic>
        <p:nvPicPr>
          <p:cNvPr id="7" name="Content Placeholder 6" descr="A statue of a person&#10;&#10;Description automatically generated with low confidence">
            <a:extLst>
              <a:ext uri="{FF2B5EF4-FFF2-40B4-BE49-F238E27FC236}">
                <a16:creationId xmlns:a16="http://schemas.microsoft.com/office/drawing/2014/main" id="{FDC36396-F976-A11D-7D4A-E886031A0F34}"/>
              </a:ext>
            </a:extLst>
          </p:cNvPr>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30058" r="31142"/>
          <a:stretch/>
        </p:blipFill>
        <p:spPr>
          <a:xfrm>
            <a:off x="114626" y="1429271"/>
            <a:ext cx="1673226" cy="4211387"/>
          </a:xfrm>
        </p:spPr>
      </p:pic>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610600" y="6589283"/>
            <a:ext cx="2133600" cy="238991"/>
          </a:xfrm>
        </p:spPr>
        <p:txBody>
          <a:bodyPr/>
          <a:lstStyle/>
          <a:p>
            <a:fld id="{22009E32-0316-A64C-BBE6-76331A90034E}" type="slidenum">
              <a:rPr lang="en-US" smtClean="0"/>
              <a:t>5</a:t>
            </a:fld>
            <a:endParaRPr lang="en-US" dirty="0"/>
          </a:p>
        </p:txBody>
      </p:sp>
      <p:sp>
        <p:nvSpPr>
          <p:cNvPr id="13" name="TextBox 12">
            <a:extLst>
              <a:ext uri="{FF2B5EF4-FFF2-40B4-BE49-F238E27FC236}">
                <a16:creationId xmlns:a16="http://schemas.microsoft.com/office/drawing/2014/main" id="{401C199C-BAA1-1013-485C-84684D5A4623}"/>
              </a:ext>
            </a:extLst>
          </p:cNvPr>
          <p:cNvSpPr txBox="1"/>
          <p:nvPr/>
        </p:nvSpPr>
        <p:spPr bwMode="auto">
          <a:xfrm>
            <a:off x="332130" y="1194490"/>
            <a:ext cx="1366222" cy="338554"/>
          </a:xfrm>
          <a:prstGeom prst="rect">
            <a:avLst/>
          </a:prstGeom>
          <a:noFill/>
          <a:ln w="9525">
            <a:noFill/>
            <a:miter lim="800000"/>
            <a:headEnd/>
            <a:tailEnd/>
          </a:ln>
          <a:effectLst/>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Female Mesh</a:t>
            </a:r>
          </a:p>
        </p:txBody>
      </p:sp>
      <p:sp>
        <p:nvSpPr>
          <p:cNvPr id="15" name="TextBox 14">
            <a:extLst>
              <a:ext uri="{FF2B5EF4-FFF2-40B4-BE49-F238E27FC236}">
                <a16:creationId xmlns:a16="http://schemas.microsoft.com/office/drawing/2014/main" id="{6A1FB1C1-45AF-7501-DE62-3C0EC9BCFFAE}"/>
              </a:ext>
            </a:extLst>
          </p:cNvPr>
          <p:cNvSpPr txBox="1"/>
          <p:nvPr/>
        </p:nvSpPr>
        <p:spPr bwMode="auto">
          <a:xfrm>
            <a:off x="3258375" y="1206125"/>
            <a:ext cx="1366222" cy="338554"/>
          </a:xfrm>
          <a:prstGeom prst="rect">
            <a:avLst/>
          </a:prstGeom>
          <a:noFill/>
          <a:ln w="9525">
            <a:noFill/>
            <a:miter lim="800000"/>
            <a:headEnd/>
            <a:tailEnd/>
          </a:ln>
          <a:effectLst/>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Male Mesh</a:t>
            </a:r>
          </a:p>
        </p:txBody>
      </p:sp>
      <p:sp>
        <p:nvSpPr>
          <p:cNvPr id="26" name="Right Brace 25">
            <a:extLst>
              <a:ext uri="{FF2B5EF4-FFF2-40B4-BE49-F238E27FC236}">
                <a16:creationId xmlns:a16="http://schemas.microsoft.com/office/drawing/2014/main" id="{2FF6C80F-31A3-8A10-25B7-3EDB8FD236A4}"/>
              </a:ext>
            </a:extLst>
          </p:cNvPr>
          <p:cNvSpPr/>
          <p:nvPr/>
        </p:nvSpPr>
        <p:spPr>
          <a:xfrm>
            <a:off x="1524304" y="1533044"/>
            <a:ext cx="416732" cy="3943888"/>
          </a:xfrm>
          <a:prstGeom prst="rightBrace">
            <a:avLst>
              <a:gd name="adj1" fmla="val 15074"/>
              <a:gd name="adj2" fmla="val 12094"/>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66088397-D5F9-825D-25A8-7DE5522EA29F}"/>
              </a:ext>
            </a:extLst>
          </p:cNvPr>
          <p:cNvSpPr txBox="1"/>
          <p:nvPr/>
        </p:nvSpPr>
        <p:spPr bwMode="auto">
          <a:xfrm>
            <a:off x="410146" y="5580705"/>
            <a:ext cx="1673226" cy="646331"/>
          </a:xfrm>
          <a:prstGeom prst="rect">
            <a:avLst/>
          </a:prstGeom>
          <a:noFill/>
          <a:ln w="9525">
            <a:noFill/>
            <a:miter lim="800000"/>
            <a:headEnd/>
            <a:tailEnd/>
          </a:ln>
          <a:effectLst/>
        </p:spPr>
        <p:txBody>
          <a:bodyPr wrap="square" rtlCol="0">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Median U.S. Female</a:t>
            </a:r>
          </a:p>
        </p:txBody>
      </p:sp>
      <p:sp>
        <p:nvSpPr>
          <p:cNvPr id="8" name="TextBox 7">
            <a:extLst>
              <a:ext uri="{FF2B5EF4-FFF2-40B4-BE49-F238E27FC236}">
                <a16:creationId xmlns:a16="http://schemas.microsoft.com/office/drawing/2014/main" id="{36A52DFF-0BCB-0F86-B95F-895FBEE1B970}"/>
              </a:ext>
            </a:extLst>
          </p:cNvPr>
          <p:cNvSpPr txBox="1"/>
          <p:nvPr/>
        </p:nvSpPr>
        <p:spPr bwMode="auto">
          <a:xfrm>
            <a:off x="4848960" y="1211764"/>
            <a:ext cx="1690077" cy="1077218"/>
          </a:xfrm>
          <a:prstGeom prst="rect">
            <a:avLst/>
          </a:prstGeom>
          <a:noFill/>
          <a:ln w="9525">
            <a:noFill/>
            <a:miter lim="800000"/>
            <a:headEnd/>
            <a:tailEnd/>
          </a:ln>
          <a:effectLst/>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37 years old</a:t>
            </a:r>
          </a:p>
          <a:p>
            <a:r>
              <a:rPr lang="en-US" sz="1600" dirty="0">
                <a:latin typeface="Calibri" panose="020F0502020204030204" pitchFamily="34" charset="0"/>
                <a:ea typeface="Calibri" panose="020F0502020204030204" pitchFamily="34" charset="0"/>
                <a:cs typeface="Calibri" panose="020F0502020204030204" pitchFamily="34" charset="0"/>
              </a:rPr>
              <a:t>1.76 m tall</a:t>
            </a:r>
          </a:p>
          <a:p>
            <a:r>
              <a:rPr lang="en-US" sz="1600" dirty="0">
                <a:latin typeface="Calibri" panose="020F0502020204030204" pitchFamily="34" charset="0"/>
                <a:ea typeface="Calibri" panose="020F0502020204030204" pitchFamily="34" charset="0"/>
                <a:cs typeface="Calibri" panose="020F0502020204030204" pitchFamily="34" charset="0"/>
              </a:rPr>
              <a:t>81 kg</a:t>
            </a:r>
          </a:p>
          <a:p>
            <a:r>
              <a:rPr lang="en-US" sz="1600" dirty="0">
                <a:latin typeface="Calibri" panose="020F0502020204030204" pitchFamily="34" charset="0"/>
                <a:ea typeface="Calibri" panose="020F0502020204030204" pitchFamily="34" charset="0"/>
                <a:cs typeface="Calibri" panose="020F0502020204030204" pitchFamily="34" charset="0"/>
              </a:rPr>
              <a:t>22% Body Fat</a:t>
            </a:r>
          </a:p>
        </p:txBody>
      </p:sp>
      <p:sp>
        <p:nvSpPr>
          <p:cNvPr id="11" name="TextBox 10">
            <a:extLst>
              <a:ext uri="{FF2B5EF4-FFF2-40B4-BE49-F238E27FC236}">
                <a16:creationId xmlns:a16="http://schemas.microsoft.com/office/drawing/2014/main" id="{77AE1C02-D616-E319-E0FF-B0DA6F45F600}"/>
              </a:ext>
            </a:extLst>
          </p:cNvPr>
          <p:cNvSpPr txBox="1"/>
          <p:nvPr/>
        </p:nvSpPr>
        <p:spPr bwMode="auto">
          <a:xfrm>
            <a:off x="1860455" y="1259792"/>
            <a:ext cx="1673226" cy="1077218"/>
          </a:xfrm>
          <a:prstGeom prst="rect">
            <a:avLst/>
          </a:prstGeom>
          <a:noFill/>
          <a:ln w="9525">
            <a:noFill/>
            <a:miter lim="800000"/>
            <a:headEnd/>
            <a:tailEnd/>
          </a:ln>
          <a:effectLst/>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36 years old</a:t>
            </a:r>
          </a:p>
          <a:p>
            <a:r>
              <a:rPr lang="en-US" sz="1600" dirty="0">
                <a:latin typeface="Calibri" panose="020F0502020204030204" pitchFamily="34" charset="0"/>
                <a:ea typeface="Calibri" panose="020F0502020204030204" pitchFamily="34" charset="0"/>
                <a:cs typeface="Calibri" panose="020F0502020204030204" pitchFamily="34" charset="0"/>
              </a:rPr>
              <a:t>1.62 m tall</a:t>
            </a:r>
          </a:p>
          <a:p>
            <a:r>
              <a:rPr lang="en-US" sz="1600" dirty="0">
                <a:latin typeface="Calibri" panose="020F0502020204030204" pitchFamily="34" charset="0"/>
                <a:ea typeface="Calibri" panose="020F0502020204030204" pitchFamily="34" charset="0"/>
                <a:cs typeface="Calibri" panose="020F0502020204030204" pitchFamily="34" charset="0"/>
              </a:rPr>
              <a:t>66 kg</a:t>
            </a:r>
          </a:p>
          <a:p>
            <a:r>
              <a:rPr lang="en-US" sz="1600" dirty="0">
                <a:latin typeface="Calibri" panose="020F0502020204030204" pitchFamily="34" charset="0"/>
                <a:ea typeface="Calibri" panose="020F0502020204030204" pitchFamily="34" charset="0"/>
                <a:cs typeface="Calibri" panose="020F0502020204030204" pitchFamily="34" charset="0"/>
              </a:rPr>
              <a:t>30% Body Fat</a:t>
            </a:r>
          </a:p>
        </p:txBody>
      </p:sp>
      <p:sp>
        <p:nvSpPr>
          <p:cNvPr id="14" name="TextBox 13">
            <a:extLst>
              <a:ext uri="{FF2B5EF4-FFF2-40B4-BE49-F238E27FC236}">
                <a16:creationId xmlns:a16="http://schemas.microsoft.com/office/drawing/2014/main" id="{79A4984B-4D9D-A59F-9222-B39B072BE845}"/>
              </a:ext>
            </a:extLst>
          </p:cNvPr>
          <p:cNvSpPr txBox="1"/>
          <p:nvPr/>
        </p:nvSpPr>
        <p:spPr bwMode="auto">
          <a:xfrm>
            <a:off x="3539720" y="5631541"/>
            <a:ext cx="1690077" cy="646331"/>
          </a:xfrm>
          <a:prstGeom prst="rect">
            <a:avLst/>
          </a:prstGeom>
          <a:noFill/>
          <a:ln w="9525">
            <a:noFill/>
            <a:miter lim="800000"/>
            <a:headEnd/>
            <a:tailEnd/>
          </a:ln>
          <a:effectLst/>
        </p:spPr>
        <p:txBody>
          <a:bodyPr wrap="square" rtlCol="0">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Median U.S. Male</a:t>
            </a:r>
          </a:p>
        </p:txBody>
      </p:sp>
      <p:sp>
        <p:nvSpPr>
          <p:cNvPr id="17" name="Right Brace 16">
            <a:extLst>
              <a:ext uri="{FF2B5EF4-FFF2-40B4-BE49-F238E27FC236}">
                <a16:creationId xmlns:a16="http://schemas.microsoft.com/office/drawing/2014/main" id="{BEECB837-3EC3-F134-39AE-6AE22FFF1B1E}"/>
              </a:ext>
            </a:extLst>
          </p:cNvPr>
          <p:cNvSpPr/>
          <p:nvPr/>
        </p:nvSpPr>
        <p:spPr>
          <a:xfrm>
            <a:off x="4401680" y="1518649"/>
            <a:ext cx="416732" cy="3943888"/>
          </a:xfrm>
          <a:prstGeom prst="rightBrace">
            <a:avLst>
              <a:gd name="adj1" fmla="val 15074"/>
              <a:gd name="adj2" fmla="val 12094"/>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pic>
        <p:nvPicPr>
          <p:cNvPr id="21" name="Picture 20" descr="A mannequin wearing a garment&#10;&#10;Description automatically generated with low confidence">
            <a:extLst>
              <a:ext uri="{FF2B5EF4-FFF2-40B4-BE49-F238E27FC236}">
                <a16:creationId xmlns:a16="http://schemas.microsoft.com/office/drawing/2014/main" id="{7C3C9DE5-FB87-83C7-66C6-C811F3E406C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9960" r="30977"/>
          <a:stretch/>
        </p:blipFill>
        <p:spPr>
          <a:xfrm>
            <a:off x="6251203" y="1285092"/>
            <a:ext cx="1978592" cy="4946478"/>
          </a:xfrm>
          <a:prstGeom prst="rect">
            <a:avLst/>
          </a:prstGeom>
        </p:spPr>
      </p:pic>
      <p:pic>
        <p:nvPicPr>
          <p:cNvPr id="23" name="Picture 22" descr="A picture containing female&#10;&#10;Description automatically generated">
            <a:extLst>
              <a:ext uri="{FF2B5EF4-FFF2-40B4-BE49-F238E27FC236}">
                <a16:creationId xmlns:a16="http://schemas.microsoft.com/office/drawing/2014/main" id="{FC1976DB-62CD-AB73-D2C8-EF80C6BE18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0351" t="-928" r="32248" b="928"/>
          <a:stretch/>
        </p:blipFill>
        <p:spPr>
          <a:xfrm>
            <a:off x="8109961" y="1143454"/>
            <a:ext cx="1946944" cy="5083582"/>
          </a:xfrm>
          <a:prstGeom prst="rect">
            <a:avLst/>
          </a:prstGeom>
        </p:spPr>
      </p:pic>
      <p:pic>
        <p:nvPicPr>
          <p:cNvPr id="25" name="Picture 24">
            <a:extLst>
              <a:ext uri="{FF2B5EF4-FFF2-40B4-BE49-F238E27FC236}">
                <a16:creationId xmlns:a16="http://schemas.microsoft.com/office/drawing/2014/main" id="{7CCE6354-3B95-13CE-9E8D-E977DA6989A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0122" r="30886"/>
          <a:stretch/>
        </p:blipFill>
        <p:spPr>
          <a:xfrm>
            <a:off x="10004553" y="1137182"/>
            <a:ext cx="2029771" cy="5083582"/>
          </a:xfrm>
          <a:prstGeom prst="rect">
            <a:avLst/>
          </a:prstGeom>
        </p:spPr>
      </p:pic>
      <p:sp>
        <p:nvSpPr>
          <p:cNvPr id="27" name="TextBox 26">
            <a:extLst>
              <a:ext uri="{FF2B5EF4-FFF2-40B4-BE49-F238E27FC236}">
                <a16:creationId xmlns:a16="http://schemas.microsoft.com/office/drawing/2014/main" id="{6228D0B0-1A11-86D3-F89A-26478A5ED7AE}"/>
              </a:ext>
            </a:extLst>
          </p:cNvPr>
          <p:cNvSpPr txBox="1"/>
          <p:nvPr/>
        </p:nvSpPr>
        <p:spPr bwMode="auto">
          <a:xfrm>
            <a:off x="7033805" y="6220764"/>
            <a:ext cx="4166739" cy="430887"/>
          </a:xfrm>
          <a:prstGeom prst="rect">
            <a:avLst/>
          </a:prstGeom>
          <a:noFill/>
          <a:ln w="9525">
            <a:noFill/>
            <a:miter lim="800000"/>
            <a:headEnd/>
            <a:tailEnd/>
          </a:ln>
          <a:effectLst/>
        </p:spPr>
        <p:txBody>
          <a:bodyPr wrap="square" rtlCol="0">
            <a:spAutoFit/>
          </a:bodyPr>
          <a:lstStyle/>
          <a:p>
            <a:pPr algn="ctr"/>
            <a:r>
              <a:rPr lang="en-US" sz="1100" i="1" dirty="0">
                <a:latin typeface="Calibri" panose="020F0502020204030204" pitchFamily="34" charset="0"/>
                <a:ea typeface="Calibri" panose="020F0502020204030204" pitchFamily="34" charset="0"/>
                <a:cs typeface="Calibri" panose="020F0502020204030204" pitchFamily="34" charset="0"/>
              </a:rPr>
              <a:t>Female Model Slices – Skin/Fat , Fat/Muscle, Muscle/Bones and Organs  </a:t>
            </a:r>
          </a:p>
        </p:txBody>
      </p:sp>
    </p:spTree>
    <p:extLst>
      <p:ext uri="{BB962C8B-B14F-4D97-AF65-F5344CB8AC3E}">
        <p14:creationId xmlns:p14="http://schemas.microsoft.com/office/powerpoint/2010/main" val="1705572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782401B-0A9C-E124-B275-325CFDDA76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636" r="30094"/>
          <a:stretch/>
        </p:blipFill>
        <p:spPr>
          <a:xfrm>
            <a:off x="9987350" y="971107"/>
            <a:ext cx="2128967" cy="5162857"/>
          </a:xfrm>
          <a:prstGeom prst="rect">
            <a:avLst/>
          </a:prstGeom>
        </p:spPr>
      </p:pic>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208537"/>
            <a:ext cx="10515600" cy="1325563"/>
          </a:xfrm>
        </p:spPr>
        <p:txBody>
          <a:bodyPr>
            <a:normAutofit/>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Passive System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46686EE-9DD0-3D79-71F0-CDF8EA90B336}"/>
                  </a:ext>
                </a:extLst>
              </p:cNvPr>
              <p:cNvSpPr>
                <a:spLocks noGrp="1"/>
              </p:cNvSpPr>
              <p:nvPr>
                <p:ph idx="1"/>
              </p:nvPr>
            </p:nvSpPr>
            <p:spPr>
              <a:xfrm>
                <a:off x="212492" y="1193878"/>
                <a:ext cx="9555973" cy="3813128"/>
              </a:xfrm>
            </p:spPr>
            <p:txBody>
              <a:bodyPr>
                <a:normAutofit lnSpcReduction="10000"/>
              </a:bodyPr>
              <a:lstStyle/>
              <a:p>
                <a:pPr marL="0" indent="0">
                  <a:buNone/>
                </a:pPr>
                <a:r>
                  <a:rPr lang="en-US" sz="2300" b="1" dirty="0">
                    <a:latin typeface="Arial" panose="020B0604020202020204" pitchFamily="34" charset="0"/>
                    <a:ea typeface="Calibri" panose="020F0502020204030204" pitchFamily="34" charset="0"/>
                    <a:cs typeface="Arial" panose="020B0604020202020204" pitchFamily="34" charset="0"/>
                  </a:rPr>
                  <a:t>COMSOL Bioheat Transfer Module</a:t>
                </a:r>
              </a:p>
              <a:p>
                <a:pPr marL="0" indent="0">
                  <a:buNone/>
                </a:pPr>
                <a:endParaRPr lang="en-US" sz="2300" b="1"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r>
                  <a:rPr lang="en-US" sz="2100" kern="100" dirty="0">
                    <a:latin typeface="Arial" panose="020B0604020202020204" pitchFamily="34" charset="0"/>
                    <a:ea typeface="Calibri" panose="020F0502020204030204" pitchFamily="34" charset="0"/>
                    <a:cs typeface="Arial" panose="020B0604020202020204" pitchFamily="34" charset="0"/>
                  </a:rPr>
                  <a:t>Bio-heat Transfer Equation: </a:t>
                </a:r>
                <a:r>
                  <a:rPr lang="en-US" sz="2100" b="1" kern="100" dirty="0">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800" b="1" i="1" kern="100">
                        <a:latin typeface="Cambria Math" panose="02040503050406030204" pitchFamily="18" charset="0"/>
                        <a:ea typeface="Calibri" panose="020F0502020204030204" pitchFamily="34" charset="0"/>
                        <a:cs typeface="Times New Roman" panose="02020603050405020304" pitchFamily="18" charset="0"/>
                      </a:rPr>
                      <m:t>𝝆</m:t>
                    </m:r>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𝑪</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𝒑</m:t>
                        </m:r>
                      </m:sub>
                    </m:sSub>
                    <m:f>
                      <m:f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𝑻</m:t>
                        </m:r>
                      </m:num>
                      <m:den>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𝒕</m:t>
                        </m:r>
                      </m:den>
                    </m:f>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𝝀</m:t>
                    </m:r>
                    <m:sSup>
                      <m:sSup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kern="100">
                            <a:latin typeface="Cambria Math" panose="02040503050406030204" pitchFamily="18" charset="0"/>
                            <a:ea typeface="Calibri" panose="020F0502020204030204" pitchFamily="34" charset="0"/>
                            <a:cs typeface="Times New Roman" panose="02020603050405020304" pitchFamily="18" charset="0"/>
                          </a:rPr>
                          <m:t>𝜵</m:t>
                        </m:r>
                      </m:e>
                      <m:sup>
                        <m:r>
                          <a:rPr lang="en-US" sz="1800" b="1" i="1" kern="100">
                            <a:latin typeface="Cambria Math" panose="02040503050406030204" pitchFamily="18" charset="0"/>
                            <a:ea typeface="Calibri" panose="020F0502020204030204" pitchFamily="34" charset="0"/>
                            <a:cs typeface="Times New Roman" panose="02020603050405020304" pitchFamily="18" charset="0"/>
                          </a:rPr>
                          <m:t>𝟐</m:t>
                        </m:r>
                      </m:sup>
                    </m:sSup>
                    <m:r>
                      <a:rPr lang="en-US" sz="1800" b="1" i="1" kern="100">
                        <a:latin typeface="Cambria Math" panose="02040503050406030204" pitchFamily="18" charset="0"/>
                        <a:ea typeface="Calibri" panose="020F0502020204030204" pitchFamily="34" charset="0"/>
                        <a:cs typeface="Times New Roman" panose="02020603050405020304" pitchFamily="18" charset="0"/>
                      </a:rPr>
                      <m:t>𝑻</m:t>
                    </m:r>
                    <m:r>
                      <a:rPr lang="en-US" sz="1800" b="1" i="1" kern="100">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𝑸</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𝟎</m:t>
                        </m:r>
                      </m:sub>
                    </m:sSub>
                    <m:r>
                      <a:rPr lang="en-US" sz="1800" b="1" i="1" kern="100">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𝑸</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𝑺𝑯</m:t>
                        </m:r>
                      </m:sub>
                    </m:sSub>
                    <m:r>
                      <a:rPr lang="en-US" sz="1800" b="1" i="1" kern="100">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𝑸</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𝑬𝑿</m:t>
                        </m:r>
                      </m:sub>
                    </m:sSub>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𝜷𝝎</m:t>
                    </m:r>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𝝆</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𝒃</m:t>
                        </m:r>
                      </m:sub>
                    </m:sSub>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𝑪</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𝒑</m:t>
                        </m:r>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𝒃</m:t>
                        </m:r>
                      </m:sub>
                    </m:sSub>
                    <m:d>
                      <m:d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800" b="1"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kern="100">
                                <a:latin typeface="Cambria Math" panose="02040503050406030204" pitchFamily="18" charset="0"/>
                                <a:ea typeface="Calibri" panose="020F0502020204030204" pitchFamily="34" charset="0"/>
                                <a:cs typeface="Times New Roman" panose="02020603050405020304" pitchFamily="18" charset="0"/>
                              </a:rPr>
                              <m:t>𝑻</m:t>
                            </m:r>
                          </m:e>
                          <m:sub>
                            <m:r>
                              <a:rPr lang="en-US" sz="1800" b="1" i="1" kern="100">
                                <a:latin typeface="Cambria Math" panose="02040503050406030204" pitchFamily="18" charset="0"/>
                                <a:ea typeface="Calibri" panose="020F0502020204030204" pitchFamily="34" charset="0"/>
                                <a:cs typeface="Times New Roman" panose="02020603050405020304" pitchFamily="18" charset="0"/>
                              </a:rPr>
                              <m:t>𝒃</m:t>
                            </m:r>
                          </m:sub>
                        </m:sSub>
                        <m:r>
                          <a:rPr lang="en-US" sz="1800" b="1" i="1" kern="100">
                            <a:latin typeface="Cambria Math" panose="02040503050406030204" pitchFamily="18" charset="0"/>
                            <a:ea typeface="Calibri" panose="020F0502020204030204" pitchFamily="34" charset="0"/>
                            <a:cs typeface="Times New Roman" panose="02020603050405020304" pitchFamily="18" charset="0"/>
                          </a:rPr>
                          <m:t>−</m:t>
                        </m:r>
                        <m:r>
                          <a:rPr lang="en-US" sz="1800" b="1" i="1" kern="100">
                            <a:latin typeface="Cambria Math" panose="02040503050406030204" pitchFamily="18" charset="0"/>
                            <a:ea typeface="Calibri" panose="020F0502020204030204" pitchFamily="34" charset="0"/>
                            <a:cs typeface="Times New Roman" panose="02020603050405020304" pitchFamily="18" charset="0"/>
                          </a:rPr>
                          <m:t>𝑻</m:t>
                        </m:r>
                      </m:e>
                    </m:d>
                  </m:oMath>
                </a14:m>
                <a:endParaRPr lang="en-US" sz="2100" b="1" kern="100" dirty="0">
                  <a:latin typeface="Arial" panose="020B0604020202020204" pitchFamily="34" charset="0"/>
                  <a:ea typeface="Calibri" panose="020F0502020204030204" pitchFamily="34" charset="0"/>
                  <a:cs typeface="Arial" panose="020B0604020202020204" pitchFamily="34" charset="0"/>
                </a:endParaRPr>
              </a:p>
              <a:p>
                <a:pPr marL="0" indent="0">
                  <a:lnSpc>
                    <a:spcPct val="110000"/>
                  </a:lnSpc>
                  <a:spcBef>
                    <a:spcPts val="0"/>
                  </a:spcBef>
                  <a:buNone/>
                </a:pPr>
                <a:endParaRPr lang="en-US" sz="1800" i="1"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r>
                  <a:rPr lang="en-US" sz="2100" kern="100" dirty="0">
                    <a:latin typeface="Arial" panose="020B0604020202020204" pitchFamily="34" charset="0"/>
                    <a:ea typeface="Calibri" panose="020F0502020204030204" pitchFamily="34" charset="0"/>
                    <a:cs typeface="Arial" panose="020B0604020202020204" pitchFamily="34" charset="0"/>
                  </a:rPr>
                  <a:t>Boundary is skin surface:	</a:t>
                </a:r>
                <a:r>
                  <a:rPr lang="en-US" sz="2100" b="1" kern="100" dirty="0">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500" b="1" i="1">
                        <a:latin typeface="Cambria Math" panose="02040503050406030204" pitchFamily="18" charset="0"/>
                        <a:ea typeface="Times New Roman" panose="02020603050405020304" pitchFamily="18" charset="0"/>
                        <a:cs typeface="Times New Roman" panose="02020603050405020304" pitchFamily="18" charset="0"/>
                      </a:rPr>
                      <m:t>−</m:t>
                    </m:r>
                    <m:r>
                      <a:rPr lang="en-US" sz="1500" b="1" i="1">
                        <a:latin typeface="Cambria Math" panose="02040503050406030204" pitchFamily="18" charset="0"/>
                        <a:ea typeface="Times New Roman" panose="02020603050405020304" pitchFamily="18" charset="0"/>
                        <a:cs typeface="Times New Roman" panose="02020603050405020304" pitchFamily="18" charset="0"/>
                      </a:rPr>
                      <m:t>𝝀</m:t>
                    </m:r>
                    <m:f>
                      <m:f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fPr>
                      <m:num>
                        <m:r>
                          <a:rPr lang="en-US" sz="1500" b="1" i="1">
                            <a:latin typeface="Cambria Math" panose="02040503050406030204" pitchFamily="18" charset="0"/>
                            <a:ea typeface="Times New Roman" panose="02020603050405020304" pitchFamily="18" charset="0"/>
                            <a:cs typeface="Times New Roman" panose="02020603050405020304" pitchFamily="18" charset="0"/>
                          </a:rPr>
                          <m:t>𝝏</m:t>
                        </m:r>
                        <m:r>
                          <a:rPr lang="en-US" sz="1500" b="1" i="1">
                            <a:latin typeface="Cambria Math" panose="02040503050406030204" pitchFamily="18" charset="0"/>
                            <a:ea typeface="Times New Roman" panose="02020603050405020304" pitchFamily="18" charset="0"/>
                            <a:cs typeface="Times New Roman" panose="02020603050405020304" pitchFamily="18" charset="0"/>
                          </a:rPr>
                          <m:t>𝑻</m:t>
                        </m:r>
                      </m:num>
                      <m:den>
                        <m:r>
                          <a:rPr lang="en-US" sz="1500" b="1" i="1">
                            <a:latin typeface="Cambria Math" panose="02040503050406030204" pitchFamily="18" charset="0"/>
                            <a:ea typeface="Times New Roman" panose="02020603050405020304" pitchFamily="18" charset="0"/>
                            <a:cs typeface="Times New Roman" panose="02020603050405020304" pitchFamily="18" charset="0"/>
                          </a:rPr>
                          <m:t>𝝏</m:t>
                        </m:r>
                        <m:r>
                          <a:rPr lang="en-US" sz="1500" b="1" i="1">
                            <a:latin typeface="Cambria Math" panose="02040503050406030204" pitchFamily="18" charset="0"/>
                            <a:ea typeface="Times New Roman" panose="02020603050405020304" pitchFamily="18" charset="0"/>
                            <a:cs typeface="Times New Roman" panose="02020603050405020304" pitchFamily="18" charset="0"/>
                          </a:rPr>
                          <m:t>𝒏</m:t>
                        </m:r>
                      </m:den>
                    </m:f>
                    <m:r>
                      <a:rPr lang="en-US" sz="1500" b="1" i="1">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500" b="1" i="1">
                                <a:latin typeface="Cambria Math" panose="02040503050406030204" pitchFamily="18" charset="0"/>
                                <a:ea typeface="Times New Roman" panose="02020603050405020304" pitchFamily="18" charset="0"/>
                                <a:cs typeface="Times New Roman" panose="02020603050405020304" pitchFamily="18" charset="0"/>
                              </a:rPr>
                              <m:t>𝒉</m:t>
                            </m:r>
                          </m:e>
                          <m:sub>
                            <m:r>
                              <a:rPr lang="en-US" sz="1500" b="1" i="1">
                                <a:latin typeface="Cambria Math" panose="02040503050406030204" pitchFamily="18" charset="0"/>
                                <a:ea typeface="Times New Roman" panose="02020603050405020304" pitchFamily="18" charset="0"/>
                                <a:cs typeface="Times New Roman" panose="02020603050405020304" pitchFamily="18" charset="0"/>
                              </a:rPr>
                              <m:t>𝒄</m:t>
                            </m:r>
                          </m:sub>
                        </m:sSub>
                        <m:r>
                          <a:rPr lang="en-US" sz="1500" b="1"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500" b="1" i="1">
                                <a:latin typeface="Cambria Math" panose="02040503050406030204" pitchFamily="18" charset="0"/>
                                <a:ea typeface="Times New Roman" panose="02020603050405020304" pitchFamily="18" charset="0"/>
                                <a:cs typeface="Times New Roman" panose="02020603050405020304" pitchFamily="18" charset="0"/>
                              </a:rPr>
                              <m:t>𝒉</m:t>
                            </m:r>
                          </m:e>
                          <m:sub>
                            <m:r>
                              <a:rPr lang="en-US" sz="1500" b="1" i="1">
                                <a:latin typeface="Cambria Math" panose="02040503050406030204" pitchFamily="18" charset="0"/>
                                <a:ea typeface="Times New Roman" panose="02020603050405020304" pitchFamily="18" charset="0"/>
                                <a:cs typeface="Times New Roman" panose="02020603050405020304" pitchFamily="18" charset="0"/>
                              </a:rPr>
                              <m:t>𝒓</m:t>
                            </m:r>
                          </m:sub>
                        </m:sSub>
                      </m:e>
                    </m:d>
                    <m:r>
                      <a:rPr lang="en-US" sz="1500" b="1" i="1">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500" b="1" i="1">
                                <a:latin typeface="Cambria Math" panose="02040503050406030204" pitchFamily="18" charset="0"/>
                                <a:ea typeface="Times New Roman" panose="02020603050405020304" pitchFamily="18" charset="0"/>
                                <a:cs typeface="Times New Roman" panose="02020603050405020304" pitchFamily="18" charset="0"/>
                              </a:rPr>
                              <m:t>𝑻</m:t>
                            </m:r>
                          </m:e>
                          <m:sub>
                            <m:r>
                              <a:rPr lang="en-US" sz="1500" b="1" i="1">
                                <a:latin typeface="Cambria Math" panose="02040503050406030204" pitchFamily="18" charset="0"/>
                                <a:ea typeface="Times New Roman" panose="02020603050405020304" pitchFamily="18" charset="0"/>
                                <a:cs typeface="Times New Roman" panose="02020603050405020304" pitchFamily="18" charset="0"/>
                              </a:rPr>
                              <m:t>𝒔</m:t>
                            </m:r>
                          </m:sub>
                        </m:sSub>
                        <m:r>
                          <a:rPr lang="en-US" sz="1500" b="1"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5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500" b="1" i="1">
                                <a:latin typeface="Cambria Math" panose="02040503050406030204" pitchFamily="18" charset="0"/>
                                <a:ea typeface="Times New Roman" panose="02020603050405020304" pitchFamily="18" charset="0"/>
                                <a:cs typeface="Times New Roman" panose="02020603050405020304" pitchFamily="18" charset="0"/>
                              </a:rPr>
                              <m:t>𝑻</m:t>
                            </m:r>
                          </m:e>
                          <m:sub>
                            <m:r>
                              <a:rPr lang="en-US" sz="1500" b="1" i="1">
                                <a:latin typeface="Cambria Math" panose="02040503050406030204" pitchFamily="18" charset="0"/>
                                <a:ea typeface="Times New Roman" panose="02020603050405020304" pitchFamily="18" charset="0"/>
                                <a:cs typeface="Times New Roman" panose="02020603050405020304" pitchFamily="18" charset="0"/>
                              </a:rPr>
                              <m:t>𝒐</m:t>
                            </m:r>
                          </m:sub>
                        </m:sSub>
                      </m:e>
                    </m:d>
                    <m:r>
                      <a:rPr lang="en-US" sz="1500" b="1" i="1">
                        <a:latin typeface="Cambria Math" panose="02040503050406030204" pitchFamily="18" charset="0"/>
                        <a:ea typeface="Times New Roman" panose="02020603050405020304" pitchFamily="18" charset="0"/>
                        <a:cs typeface="Times New Roman" panose="02020603050405020304" pitchFamily="18" charset="0"/>
                      </a:rPr>
                      <m:t>+</m:t>
                    </m:r>
                    <m:r>
                      <a:rPr lang="en-US" sz="1500" b="1" i="1">
                        <a:latin typeface="Cambria Math" panose="02040503050406030204" pitchFamily="18" charset="0"/>
                        <a:ea typeface="Times New Roman" panose="02020603050405020304" pitchFamily="18" charset="0"/>
                        <a:cs typeface="Times New Roman" panose="02020603050405020304" pitchFamily="18" charset="0"/>
                      </a:rPr>
                      <m:t>𝑬</m:t>
                    </m:r>
                  </m:oMath>
                </a14:m>
                <a:endParaRPr lang="en-US" sz="1500" b="1" kern="100"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endParaRPr lang="en-US" sz="1800" kern="100"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r>
                  <a:rPr lang="en-US" sz="2100" kern="100" dirty="0">
                    <a:latin typeface="Arial" panose="020B0604020202020204" pitchFamily="34" charset="0"/>
                    <a:ea typeface="Calibri" panose="020F0502020204030204" pitchFamily="34" charset="0"/>
                    <a:cs typeface="Arial" panose="020B0604020202020204" pitchFamily="34" charset="0"/>
                  </a:rPr>
                  <a:t>Boundary with clothing:	</a:t>
                </a:r>
                <a:r>
                  <a:rPr lang="en-US" sz="2100" b="1" kern="100" dirty="0">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800" b="1" i="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𝝀</m:t>
                    </m:r>
                    <m:f>
                      <m:fPr>
                        <m:ctrlPr>
                          <a:rPr lang="en-US" sz="1800" b="1" i="1">
                            <a:latin typeface="Cambria Math" panose="02040503050406030204" pitchFamily="18" charset="0"/>
                            <a:cs typeface="Times New Roman" panose="02020603050405020304" pitchFamily="18" charset="0"/>
                          </a:rPr>
                        </m:ctrlPr>
                      </m:fPr>
                      <m:num>
                        <m:r>
                          <a:rPr lang="en-US" sz="1800" b="1" i="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𝑻</m:t>
                        </m:r>
                      </m:num>
                      <m:den>
                        <m:r>
                          <a:rPr lang="en-US" sz="1800" b="1" i="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𝒏</m:t>
                        </m:r>
                      </m:den>
                    </m:f>
                    <m:r>
                      <a:rPr lang="en-US" sz="1800" b="1" i="1">
                        <a:latin typeface="Cambria Math" panose="02040503050406030204" pitchFamily="18" charset="0"/>
                        <a:ea typeface="Calibri" panose="020F0502020204030204" pitchFamily="34" charset="0"/>
                        <a:cs typeface="Times New Roman" panose="02020603050405020304" pitchFamily="18" charset="0"/>
                      </a:rPr>
                      <m:t>= </m:t>
                    </m:r>
                    <m:f>
                      <m:fPr>
                        <m:ctrlPr>
                          <a:rPr lang="en-US" sz="1800" b="1" i="1">
                            <a:latin typeface="Cambria Math" panose="02040503050406030204" pitchFamily="18" charset="0"/>
                            <a:cs typeface="Times New Roman" panose="02020603050405020304" pitchFamily="18" charset="0"/>
                          </a:rPr>
                        </m:ctrlPr>
                      </m:fPr>
                      <m:num>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𝑻</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𝒔</m:t>
                            </m:r>
                          </m:sub>
                        </m:sSub>
                        <m:r>
                          <a:rPr lang="en-US" sz="1800" b="1"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𝑻</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𝒐</m:t>
                            </m:r>
                          </m:sub>
                        </m:sSub>
                      </m:num>
                      <m:den>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𝑹</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𝒄𝒍</m:t>
                            </m:r>
                          </m:sub>
                        </m:sSub>
                        <m:r>
                          <a:rPr lang="en-US" sz="18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latin typeface="Cambria Math" panose="02040503050406030204" pitchFamily="18" charset="0"/>
                                <a:cs typeface="Times New Roman" panose="02020603050405020304" pitchFamily="18" charset="0"/>
                              </a:rPr>
                            </m:ctrlPr>
                          </m:fPr>
                          <m:num>
                            <m:r>
                              <a:rPr lang="en-US" sz="1800" b="1" i="1">
                                <a:latin typeface="Cambria Math" panose="02040503050406030204" pitchFamily="18" charset="0"/>
                                <a:ea typeface="Calibri" panose="020F0502020204030204" pitchFamily="34" charset="0"/>
                                <a:cs typeface="Times New Roman" panose="02020603050405020304" pitchFamily="18" charset="0"/>
                              </a:rPr>
                              <m:t>𝟏</m:t>
                            </m:r>
                          </m:num>
                          <m:den>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𝒇</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𝒄𝒍</m:t>
                                </m:r>
                              </m:sub>
                            </m:sSub>
                            <m:r>
                              <a:rPr lang="en-US" sz="1800" b="1" i="1">
                                <a:latin typeface="Cambria Math" panose="02040503050406030204" pitchFamily="18" charset="0"/>
                                <a:ea typeface="Calibri" panose="020F0502020204030204" pitchFamily="34" charset="0"/>
                                <a:cs typeface="Times New Roman" panose="02020603050405020304" pitchFamily="18" charset="0"/>
                              </a:rPr>
                              <m:t>∙</m:t>
                            </m:r>
                            <m:d>
                              <m:dPr>
                                <m:ctrlPr>
                                  <a:rPr lang="en-US" sz="1800" b="1" i="1">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𝒉</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𝒄</m:t>
                                    </m:r>
                                  </m:sub>
                                </m:sSub>
                                <m:r>
                                  <a:rPr lang="en-US" sz="1800" b="1"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a:latin typeface="Cambria Math" panose="02040503050406030204" pitchFamily="18" charset="0"/>
                                        <a:cs typeface="Times New Roman" panose="02020603050405020304" pitchFamily="18" charset="0"/>
                                      </a:rPr>
                                    </m:ctrlPr>
                                  </m:sSubPr>
                                  <m:e>
                                    <m:r>
                                      <a:rPr lang="en-US" sz="1800" b="1" i="1">
                                        <a:latin typeface="Cambria Math" panose="02040503050406030204" pitchFamily="18" charset="0"/>
                                        <a:ea typeface="Calibri" panose="020F0502020204030204" pitchFamily="34" charset="0"/>
                                        <a:cs typeface="Times New Roman" panose="02020603050405020304" pitchFamily="18" charset="0"/>
                                      </a:rPr>
                                      <m:t>𝒉</m:t>
                                    </m:r>
                                  </m:e>
                                  <m:sub>
                                    <m:r>
                                      <a:rPr lang="en-US" sz="1800" b="1" i="1">
                                        <a:latin typeface="Cambria Math" panose="02040503050406030204" pitchFamily="18" charset="0"/>
                                        <a:ea typeface="Calibri" panose="020F0502020204030204" pitchFamily="34" charset="0"/>
                                        <a:cs typeface="Times New Roman" panose="02020603050405020304" pitchFamily="18" charset="0"/>
                                      </a:rPr>
                                      <m:t>𝒓</m:t>
                                    </m:r>
                                  </m:sub>
                                </m:sSub>
                              </m:e>
                            </m:d>
                          </m:den>
                        </m:f>
                      </m:den>
                    </m:f>
                    <m:r>
                      <a:rPr lang="en-US" sz="1800" b="1" i="1" smtClean="0">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latin typeface="Cambria Math" panose="02040503050406030204" pitchFamily="18" charset="0"/>
                        <a:ea typeface="Calibri" panose="020F0502020204030204" pitchFamily="34" charset="0"/>
                        <a:cs typeface="Times New Roman" panose="02020603050405020304" pitchFamily="18" charset="0"/>
                      </a:rPr>
                      <m:t>𝑬</m:t>
                    </m:r>
                  </m:oMath>
                </a14:m>
                <a:endParaRPr lang="en-US" sz="1400" b="1" kern="100" dirty="0">
                  <a:latin typeface="Arial" panose="020B0604020202020204" pitchFamily="34" charset="0"/>
                  <a:ea typeface="Calibri" panose="020F0502020204030204" pitchFamily="34" charset="0"/>
                  <a:cs typeface="Arial" panose="020B0604020202020204" pitchFamily="34" charset="0"/>
                </a:endParaRPr>
              </a:p>
              <a:p>
                <a:pPr marL="0" indent="0">
                  <a:lnSpc>
                    <a:spcPct val="110000"/>
                  </a:lnSpc>
                  <a:spcBef>
                    <a:spcPts val="0"/>
                  </a:spcBef>
                  <a:buNone/>
                </a:pPr>
                <a:endParaRPr lang="en-US" sz="1400" kern="100" dirty="0">
                  <a:latin typeface="Arial" panose="020B0604020202020204" pitchFamily="34" charset="0"/>
                  <a:ea typeface="Calibri" panose="020F0502020204030204" pitchFamily="34" charset="0"/>
                  <a:cs typeface="Arial" panose="020B0604020202020204" pitchFamily="34" charset="0"/>
                </a:endParaRPr>
              </a:p>
              <a:p>
                <a:pPr marL="0" indent="0">
                  <a:lnSpc>
                    <a:spcPct val="110000"/>
                  </a:lnSpc>
                  <a:spcBef>
                    <a:spcPts val="0"/>
                  </a:spcBef>
                  <a:buNone/>
                </a:pPr>
                <a:endParaRPr lang="en-US" sz="1400" kern="100" dirty="0">
                  <a:latin typeface="Arial" panose="020B0604020202020204" pitchFamily="34" charset="0"/>
                  <a:ea typeface="Calibri" panose="020F0502020204030204" pitchFamily="34" charset="0"/>
                  <a:cs typeface="Arial" panose="020B0604020202020204" pitchFamily="34" charset="0"/>
                </a:endParaRPr>
              </a:p>
              <a:p>
                <a:pPr marL="0" indent="0">
                  <a:lnSpc>
                    <a:spcPct val="110000"/>
                  </a:lnSpc>
                  <a:spcBef>
                    <a:spcPts val="0"/>
                  </a:spcBef>
                  <a:buNone/>
                </a:pPr>
                <a:endParaRPr lang="en-US" sz="1400" kern="100"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r>
                  <a:rPr lang="en-US" sz="2000" kern="100" dirty="0">
                    <a:latin typeface="Arial" panose="020B0604020202020204" pitchFamily="34" charset="0"/>
                    <a:ea typeface="Calibri" panose="020F0502020204030204" pitchFamily="34" charset="0"/>
                    <a:cs typeface="Arial" panose="020B0604020202020204" pitchFamily="34" charset="0"/>
                  </a:rPr>
                  <a:t>Respiratory heat exchange: </a:t>
                </a:r>
                <a:r>
                  <a:rPr lang="en-US" sz="2000" b="1" kern="100" dirty="0">
                    <a:latin typeface="Arial" panose="020B0604020202020204" pitchFamily="34" charset="0"/>
                    <a:ea typeface="Calibri" panose="020F0502020204030204" pitchFamily="34" charset="0"/>
                    <a:cs typeface="Arial" panose="020B0604020202020204" pitchFamily="34" charset="0"/>
                  </a:rPr>
                  <a:t>	</a:t>
                </a:r>
                <a:r>
                  <a:rPr lang="en-US" sz="1400" b="1" kern="100" dirty="0">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sSub>
                      <m:sSub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latin typeface="Cambria Math" panose="02040503050406030204" pitchFamily="18" charset="0"/>
                            <a:ea typeface="Calibri" panose="020F0502020204030204" pitchFamily="34" charset="0"/>
                            <a:cs typeface="Times New Roman" panose="02020603050405020304" pitchFamily="18" charset="0"/>
                          </a:rPr>
                          <m:t>𝑹</m:t>
                        </m:r>
                      </m:e>
                      <m:sub>
                        <m:r>
                          <a:rPr lang="en-US" sz="1400" b="1" i="1">
                            <a:latin typeface="Cambria Math" panose="02040503050406030204" pitchFamily="18" charset="0"/>
                            <a:ea typeface="Calibri" panose="020F0502020204030204" pitchFamily="34" charset="0"/>
                            <a:cs typeface="Times New Roman" panose="02020603050405020304" pitchFamily="18" charset="0"/>
                          </a:rPr>
                          <m:t>𝒓𝒆𝒔𝒑</m:t>
                        </m:r>
                      </m:sub>
                    </m:sSub>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𝟎</m:t>
                    </m:r>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𝟎𝟎𝟏𝟒</m:t>
                    </m:r>
                    <m:sSub>
                      <m:sSub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latin typeface="Cambria Math" panose="02040503050406030204" pitchFamily="18" charset="0"/>
                            <a:ea typeface="Calibri" panose="020F0502020204030204" pitchFamily="34" charset="0"/>
                            <a:cs typeface="Times New Roman" panose="02020603050405020304" pitchFamily="18" charset="0"/>
                          </a:rPr>
                          <m:t>𝑸</m:t>
                        </m:r>
                      </m:e>
                      <m:sub>
                        <m:r>
                          <a:rPr lang="en-US" sz="1400" b="1" i="1">
                            <a:latin typeface="Cambria Math" panose="02040503050406030204" pitchFamily="18" charset="0"/>
                            <a:ea typeface="Calibri" panose="020F0502020204030204" pitchFamily="34" charset="0"/>
                            <a:cs typeface="Times New Roman" panose="02020603050405020304" pitchFamily="18" charset="0"/>
                          </a:rPr>
                          <m:t>𝒕𝒐𝒕</m:t>
                        </m:r>
                      </m:sub>
                    </m:sSub>
                    <m:d>
                      <m:dPr>
                        <m:ctrlPr>
                          <a:rPr lang="en-US" sz="1400" b="1" i="1">
                            <a:latin typeface="Cambria Math" panose="02040503050406030204" pitchFamily="18" charset="0"/>
                            <a:ea typeface="Calibri" panose="020F0502020204030204" pitchFamily="34" charset="0"/>
                            <a:cs typeface="Times New Roman" panose="02020603050405020304" pitchFamily="18" charset="0"/>
                          </a:rPr>
                        </m:ctrlPr>
                      </m:dPr>
                      <m:e>
                        <m:r>
                          <a:rPr lang="en-US" sz="1400" b="1" i="1">
                            <a:latin typeface="Cambria Math" panose="02040503050406030204" pitchFamily="18" charset="0"/>
                            <a:ea typeface="Calibri" panose="020F0502020204030204" pitchFamily="34" charset="0"/>
                            <a:cs typeface="Times New Roman" panose="02020603050405020304" pitchFamily="18" charset="0"/>
                          </a:rPr>
                          <m:t>𝟑𝟒</m:t>
                        </m:r>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𝟎</m:t>
                        </m:r>
                        <m:r>
                          <a:rPr lang="en-US" sz="1400" b="1"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latin typeface="Cambria Math" panose="02040503050406030204" pitchFamily="18" charset="0"/>
                                <a:ea typeface="Calibri" panose="020F0502020204030204" pitchFamily="34" charset="0"/>
                                <a:cs typeface="Times New Roman" panose="02020603050405020304" pitchFamily="18" charset="0"/>
                              </a:rPr>
                              <m:t>𝑻</m:t>
                            </m:r>
                          </m:e>
                          <m:sub>
                            <m:r>
                              <a:rPr lang="en-US" sz="1400" b="1" i="1">
                                <a:latin typeface="Cambria Math" panose="02040503050406030204" pitchFamily="18" charset="0"/>
                                <a:ea typeface="Calibri" panose="020F0502020204030204" pitchFamily="34" charset="0"/>
                                <a:cs typeface="Times New Roman" panose="02020603050405020304" pitchFamily="18" charset="0"/>
                              </a:rPr>
                              <m:t>𝒂</m:t>
                            </m:r>
                          </m:sub>
                        </m:sSub>
                      </m:e>
                    </m:d>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𝟎</m:t>
                    </m:r>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𝟎𝟏𝟕𝟑</m:t>
                    </m:r>
                    <m:sSub>
                      <m:sSub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latin typeface="Cambria Math" panose="02040503050406030204" pitchFamily="18" charset="0"/>
                            <a:ea typeface="Calibri" panose="020F0502020204030204" pitchFamily="34" charset="0"/>
                            <a:cs typeface="Times New Roman" panose="02020603050405020304" pitchFamily="18" charset="0"/>
                          </a:rPr>
                          <m:t>𝑸</m:t>
                        </m:r>
                      </m:e>
                      <m:sub>
                        <m:r>
                          <a:rPr lang="en-US" sz="1400" b="1" i="1">
                            <a:latin typeface="Cambria Math" panose="02040503050406030204" pitchFamily="18" charset="0"/>
                            <a:ea typeface="Calibri" panose="020F0502020204030204" pitchFamily="34" charset="0"/>
                            <a:cs typeface="Times New Roman" panose="02020603050405020304" pitchFamily="18" charset="0"/>
                          </a:rPr>
                          <m:t>𝒕𝒐𝒕</m:t>
                        </m:r>
                      </m:sub>
                    </m:sSub>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𝟓</m:t>
                    </m:r>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𝟖𝟕</m:t>
                    </m:r>
                    <m:r>
                      <a:rPr lang="en-US" sz="1400" b="1" i="1">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pPr>
                      <m:e>
                        <m:r>
                          <a:rPr lang="en-US" sz="1400" b="1" i="1">
                            <a:latin typeface="Cambria Math" panose="02040503050406030204" pitchFamily="18" charset="0"/>
                            <a:ea typeface="Calibri" panose="020F0502020204030204" pitchFamily="34" charset="0"/>
                            <a:cs typeface="Times New Roman" panose="02020603050405020304" pitchFamily="18" charset="0"/>
                          </a:rPr>
                          <m:t>𝟏𝟎</m:t>
                        </m:r>
                      </m:e>
                      <m:sup>
                        <m:r>
                          <a:rPr lang="en-US" sz="1400" b="1" i="1">
                            <a:latin typeface="Cambria Math" panose="02040503050406030204" pitchFamily="18" charset="0"/>
                            <a:ea typeface="Calibri" panose="020F0502020204030204" pitchFamily="34" charset="0"/>
                            <a:cs typeface="Times New Roman" panose="02020603050405020304" pitchFamily="18" charset="0"/>
                          </a:rPr>
                          <m:t>−</m:t>
                        </m:r>
                        <m:r>
                          <a:rPr lang="en-US" sz="1400" b="1" i="1">
                            <a:latin typeface="Cambria Math" panose="02040503050406030204" pitchFamily="18" charset="0"/>
                            <a:ea typeface="Calibri" panose="020F0502020204030204" pitchFamily="34" charset="0"/>
                            <a:cs typeface="Times New Roman" panose="02020603050405020304" pitchFamily="18" charset="0"/>
                          </a:rPr>
                          <m:t>𝟑</m:t>
                        </m:r>
                      </m:sup>
                    </m:sSup>
                    <m:sSub>
                      <m:sSubPr>
                        <m:ctrlPr>
                          <a:rPr lang="en-US" sz="1400" b="1" i="1">
                            <a:latin typeface="Cambria Math" panose="02040503050406030204" pitchFamily="18" charset="0"/>
                            <a:ea typeface="Calibri" panose="020F0502020204030204" pitchFamily="34" charset="0"/>
                            <a:cs typeface="Times New Roman" panose="02020603050405020304" pitchFamily="18" charset="0"/>
                          </a:rPr>
                        </m:ctrlPr>
                      </m:sSubPr>
                      <m:e>
                        <m:r>
                          <a:rPr lang="en-US" sz="1400" b="1" i="1">
                            <a:latin typeface="Cambria Math" panose="02040503050406030204" pitchFamily="18" charset="0"/>
                            <a:ea typeface="Calibri" panose="020F0502020204030204" pitchFamily="34" charset="0"/>
                            <a:cs typeface="Times New Roman" panose="02020603050405020304" pitchFamily="18" charset="0"/>
                          </a:rPr>
                          <m:t>𝑷</m:t>
                        </m:r>
                      </m:e>
                      <m:sub>
                        <m:r>
                          <a:rPr lang="en-US" sz="1400" b="1" i="1">
                            <a:latin typeface="Cambria Math" panose="02040503050406030204" pitchFamily="18" charset="0"/>
                            <a:ea typeface="Calibri" panose="020F0502020204030204" pitchFamily="34" charset="0"/>
                            <a:cs typeface="Times New Roman" panose="02020603050405020304" pitchFamily="18" charset="0"/>
                          </a:rPr>
                          <m:t>𝒂</m:t>
                        </m:r>
                      </m:sub>
                    </m:sSub>
                    <m:r>
                      <a:rPr lang="en-US" sz="1400" b="1" i="1">
                        <a:latin typeface="Cambria Math" panose="02040503050406030204" pitchFamily="18" charset="0"/>
                        <a:ea typeface="Calibri" panose="020F0502020204030204" pitchFamily="34" charset="0"/>
                        <a:cs typeface="Times New Roman" panose="02020603050405020304" pitchFamily="18" charset="0"/>
                      </a:rPr>
                      <m:t>)</m:t>
                    </m:r>
                  </m:oMath>
                </a14:m>
                <a:endParaRPr lang="en-US" sz="1600" b="1" i="1" dirty="0">
                  <a:latin typeface="Arial" panose="020B0604020202020204" pitchFamily="34" charset="0"/>
                  <a:ea typeface="Calibri" panose="020F0502020204030204" pitchFamily="34" charset="0"/>
                  <a:cs typeface="Arial" panose="020B0604020202020204" pitchFamily="34" charset="0"/>
                </a:endParaRPr>
              </a:p>
              <a:p>
                <a:pPr>
                  <a:lnSpc>
                    <a:spcPct val="110000"/>
                  </a:lnSpc>
                  <a:spcBef>
                    <a:spcPts val="0"/>
                  </a:spcBef>
                  <a:buFont typeface="Wingdings" panose="05000000000000000000" pitchFamily="2" charset="2"/>
                  <a:buChar char="Ø"/>
                </a:pPr>
                <a:endParaRPr lang="en-US" sz="1400" kern="100" dirty="0">
                  <a:latin typeface="Arial" panose="020B0604020202020204" pitchFamily="34" charset="0"/>
                  <a:ea typeface="Calibri" panose="020F0502020204030204" pitchFamily="34" charset="0"/>
                  <a:cs typeface="Arial" panose="020B0604020202020204" pitchFamily="34" charset="0"/>
                </a:endParaRPr>
              </a:p>
              <a:p>
                <a:endParaRPr lang="en-US" sz="1400" dirty="0">
                  <a:latin typeface="Arial" panose="020B0604020202020204" pitchFamily="34" charset="0"/>
                  <a:ea typeface="Calibri" panose="020F0502020204030204" pitchFamily="34" charset="0"/>
                  <a:cs typeface="Arial" panose="020B0604020202020204" pitchFamily="34" charset="0"/>
                </a:endParaRPr>
              </a:p>
              <a:p>
                <a:endParaRPr lang="en-US" dirty="0">
                  <a:latin typeface="Arial" panose="020B0604020202020204" pitchFamily="34" charset="0"/>
                  <a:ea typeface="Calibri" panose="020F0502020204030204" pitchFamily="34" charset="0"/>
                  <a:cs typeface="Arial" panose="020B0604020202020204" pitchFamily="34" charset="0"/>
                </a:endParaRPr>
              </a:p>
            </p:txBody>
          </p:sp>
        </mc:Choice>
        <mc:Fallback>
          <p:sp>
            <p:nvSpPr>
              <p:cNvPr id="3" name="Content Placeholder 2">
                <a:extLst>
                  <a:ext uri="{FF2B5EF4-FFF2-40B4-BE49-F238E27FC236}">
                    <a16:creationId xmlns:a16="http://schemas.microsoft.com/office/drawing/2014/main" id="{D46686EE-9DD0-3D79-71F0-CDF8EA90B336}"/>
                  </a:ext>
                </a:extLst>
              </p:cNvPr>
              <p:cNvSpPr>
                <a:spLocks noGrp="1" noRot="1" noChangeAspect="1" noMove="1" noResize="1" noEditPoints="1" noAdjustHandles="1" noChangeArrowheads="1" noChangeShapeType="1" noTextEdit="1"/>
              </p:cNvSpPr>
              <p:nvPr>
                <p:ph idx="1"/>
              </p:nvPr>
            </p:nvSpPr>
            <p:spPr>
              <a:xfrm>
                <a:off x="212492" y="1193878"/>
                <a:ext cx="9555973" cy="3813128"/>
              </a:xfrm>
              <a:blipFill>
                <a:blip r:embed="rId4"/>
                <a:stretch>
                  <a:fillRect l="-957" t="-3200"/>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153400" y="6591164"/>
            <a:ext cx="2743200" cy="365125"/>
          </a:xfrm>
        </p:spPr>
        <p:txBody>
          <a:bodyPr/>
          <a:lstStyle/>
          <a:p>
            <a:fld id="{22009E32-0316-A64C-BBE6-76331A90034E}" type="slidenum">
              <a:rPr lang="en-US" smtClean="0"/>
              <a:t>6</a:t>
            </a:fld>
            <a:endParaRPr lang="en-US" dirty="0"/>
          </a:p>
        </p:txBody>
      </p:sp>
      <p:grpSp>
        <p:nvGrpSpPr>
          <p:cNvPr id="55" name="Group 54">
            <a:extLst>
              <a:ext uri="{FF2B5EF4-FFF2-40B4-BE49-F238E27FC236}">
                <a16:creationId xmlns:a16="http://schemas.microsoft.com/office/drawing/2014/main" id="{BDBEC053-8540-111A-5107-5BE490AA5D22}"/>
              </a:ext>
            </a:extLst>
          </p:cNvPr>
          <p:cNvGrpSpPr/>
          <p:nvPr/>
        </p:nvGrpSpPr>
        <p:grpSpPr>
          <a:xfrm>
            <a:off x="258658" y="4737440"/>
            <a:ext cx="1703276" cy="2343209"/>
            <a:chOff x="1259313" y="3499422"/>
            <a:chExt cx="2510863" cy="3129982"/>
          </a:xfrm>
        </p:grpSpPr>
        <p:pic>
          <p:nvPicPr>
            <p:cNvPr id="10" name="Picture 9" descr="A person wearing a mask&#10;&#10;Description automatically generated with medium confidence">
              <a:extLst>
                <a:ext uri="{FF2B5EF4-FFF2-40B4-BE49-F238E27FC236}">
                  <a16:creationId xmlns:a16="http://schemas.microsoft.com/office/drawing/2014/main" id="{732464C1-483B-3B06-F276-47CEC859B6D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542" r="10146"/>
            <a:stretch/>
          </p:blipFill>
          <p:spPr>
            <a:xfrm>
              <a:off x="1259313" y="3499422"/>
              <a:ext cx="2510863" cy="3129982"/>
            </a:xfrm>
            <a:prstGeom prst="rect">
              <a:avLst/>
            </a:prstGeom>
            <a:ln w="76200" cap="sq" cmpd="thickThin">
              <a:noFill/>
              <a:prstDash val="solid"/>
              <a:miter lim="800000"/>
            </a:ln>
            <a:effectLst>
              <a:innerShdw blurRad="76200">
                <a:srgbClr val="000000"/>
              </a:innerShdw>
            </a:effectLst>
          </p:spPr>
        </p:pic>
        <p:cxnSp>
          <p:nvCxnSpPr>
            <p:cNvPr id="31" name="Connector: Curved 30">
              <a:extLst>
                <a:ext uri="{FF2B5EF4-FFF2-40B4-BE49-F238E27FC236}">
                  <a16:creationId xmlns:a16="http://schemas.microsoft.com/office/drawing/2014/main" id="{B185E61A-28E8-665F-BA30-60E19D04FB53}"/>
                </a:ext>
              </a:extLst>
            </p:cNvPr>
            <p:cNvCxnSpPr>
              <a:cxnSpLocks/>
            </p:cNvCxnSpPr>
            <p:nvPr/>
          </p:nvCxnSpPr>
          <p:spPr>
            <a:xfrm rot="5400000" flipH="1" flipV="1">
              <a:off x="2093545" y="4515749"/>
              <a:ext cx="601874" cy="161927"/>
            </a:xfrm>
            <a:prstGeom prst="curvedConnector3">
              <a:avLst>
                <a:gd name="adj1" fmla="val 50000"/>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cxnSp>
          <p:nvCxnSpPr>
            <p:cNvPr id="41" name="Connector: Curved 40">
              <a:extLst>
                <a:ext uri="{FF2B5EF4-FFF2-40B4-BE49-F238E27FC236}">
                  <a16:creationId xmlns:a16="http://schemas.microsoft.com/office/drawing/2014/main" id="{D53C6191-5BC1-BCF7-A8D8-A9DF3F4EBC5F}"/>
                </a:ext>
              </a:extLst>
            </p:cNvPr>
            <p:cNvCxnSpPr>
              <a:cxnSpLocks/>
            </p:cNvCxnSpPr>
            <p:nvPr/>
          </p:nvCxnSpPr>
          <p:spPr>
            <a:xfrm rot="16200000" flipV="1">
              <a:off x="2269760" y="4501459"/>
              <a:ext cx="601874" cy="190503"/>
            </a:xfrm>
            <a:prstGeom prst="curvedConnector3">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cxnSp>
          <p:nvCxnSpPr>
            <p:cNvPr id="45" name="Straight Arrow Connector 44">
              <a:extLst>
                <a:ext uri="{FF2B5EF4-FFF2-40B4-BE49-F238E27FC236}">
                  <a16:creationId xmlns:a16="http://schemas.microsoft.com/office/drawing/2014/main" id="{E66BB4CA-ABAF-3B3C-454B-2897E66F16CE}"/>
                </a:ext>
              </a:extLst>
            </p:cNvPr>
            <p:cNvCxnSpPr/>
            <p:nvPr/>
          </p:nvCxnSpPr>
          <p:spPr>
            <a:xfrm>
              <a:off x="2743202" y="4219575"/>
              <a:ext cx="581025" cy="0"/>
            </a:xfrm>
            <a:prstGeom prst="straightConnector1">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cxnSp>
          <p:nvCxnSpPr>
            <p:cNvPr id="46" name="Straight Arrow Connector 45">
              <a:extLst>
                <a:ext uri="{FF2B5EF4-FFF2-40B4-BE49-F238E27FC236}">
                  <a16:creationId xmlns:a16="http://schemas.microsoft.com/office/drawing/2014/main" id="{136A5D2F-FE93-84E7-2DE6-8A86210A97EF}"/>
                </a:ext>
              </a:extLst>
            </p:cNvPr>
            <p:cNvCxnSpPr>
              <a:cxnSpLocks/>
            </p:cNvCxnSpPr>
            <p:nvPr/>
          </p:nvCxnSpPr>
          <p:spPr>
            <a:xfrm flipH="1">
              <a:off x="2686052" y="4295775"/>
              <a:ext cx="447677" cy="0"/>
            </a:xfrm>
            <a:prstGeom prst="straightConnector1">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cxnSp>
          <p:nvCxnSpPr>
            <p:cNvPr id="48" name="Straight Arrow Connector 47">
              <a:extLst>
                <a:ext uri="{FF2B5EF4-FFF2-40B4-BE49-F238E27FC236}">
                  <a16:creationId xmlns:a16="http://schemas.microsoft.com/office/drawing/2014/main" id="{82B9EEDA-29A2-39D5-ABE1-1F9EB322B4C1}"/>
                </a:ext>
              </a:extLst>
            </p:cNvPr>
            <p:cNvCxnSpPr>
              <a:cxnSpLocks/>
            </p:cNvCxnSpPr>
            <p:nvPr/>
          </p:nvCxnSpPr>
          <p:spPr>
            <a:xfrm flipH="1">
              <a:off x="2295909" y="4710188"/>
              <a:ext cx="40485" cy="354226"/>
            </a:xfrm>
            <a:prstGeom prst="straightConnector1">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cxnSp>
          <p:nvCxnSpPr>
            <p:cNvPr id="51" name="Straight Arrow Connector 50">
              <a:extLst>
                <a:ext uri="{FF2B5EF4-FFF2-40B4-BE49-F238E27FC236}">
                  <a16:creationId xmlns:a16="http://schemas.microsoft.com/office/drawing/2014/main" id="{A73349B6-DA7E-3F28-CFDF-2E238C1B1C8F}"/>
                </a:ext>
              </a:extLst>
            </p:cNvPr>
            <p:cNvCxnSpPr>
              <a:cxnSpLocks/>
            </p:cNvCxnSpPr>
            <p:nvPr/>
          </p:nvCxnSpPr>
          <p:spPr>
            <a:xfrm>
              <a:off x="2659061" y="4758082"/>
              <a:ext cx="47626" cy="306330"/>
            </a:xfrm>
            <a:prstGeom prst="straightConnector1">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grpSp>
      <p:sp>
        <p:nvSpPr>
          <p:cNvPr id="4" name="TextBox 3">
            <a:extLst>
              <a:ext uri="{FF2B5EF4-FFF2-40B4-BE49-F238E27FC236}">
                <a16:creationId xmlns:a16="http://schemas.microsoft.com/office/drawing/2014/main" id="{5A4A83B9-B7D8-638A-96CF-B75319BE9867}"/>
              </a:ext>
            </a:extLst>
          </p:cNvPr>
          <p:cNvSpPr txBox="1"/>
          <p:nvPr/>
        </p:nvSpPr>
        <p:spPr>
          <a:xfrm>
            <a:off x="2500740" y="5287536"/>
            <a:ext cx="4931229" cy="646331"/>
          </a:xfrm>
          <a:prstGeom prst="rect">
            <a:avLst/>
          </a:prstGeom>
          <a:noFill/>
        </p:spPr>
        <p:txBody>
          <a:bodyPr wrap="square" rtlCol="0">
            <a:spAutoFit/>
          </a:bodyPr>
          <a:lstStyle/>
          <a:p>
            <a:r>
              <a:rPr lang="en-US" dirty="0"/>
              <a:t>Assumption: 100% of respiratory heat exchange occurs in the lungs</a:t>
            </a:r>
          </a:p>
        </p:txBody>
      </p:sp>
      <p:grpSp>
        <p:nvGrpSpPr>
          <p:cNvPr id="11" name="Group 10">
            <a:extLst>
              <a:ext uri="{FF2B5EF4-FFF2-40B4-BE49-F238E27FC236}">
                <a16:creationId xmlns:a16="http://schemas.microsoft.com/office/drawing/2014/main" id="{E6F20DF9-D3BF-7B5C-07E6-6A6FC1FBD707}"/>
              </a:ext>
            </a:extLst>
          </p:cNvPr>
          <p:cNvGrpSpPr/>
          <p:nvPr/>
        </p:nvGrpSpPr>
        <p:grpSpPr>
          <a:xfrm>
            <a:off x="5029202" y="3829786"/>
            <a:ext cx="2402767" cy="108654"/>
            <a:chOff x="5029202" y="4104106"/>
            <a:chExt cx="2402767" cy="108654"/>
          </a:xfrm>
        </p:grpSpPr>
        <p:cxnSp>
          <p:nvCxnSpPr>
            <p:cNvPr id="7" name="Straight Arrow Connector 6">
              <a:extLst>
                <a:ext uri="{FF2B5EF4-FFF2-40B4-BE49-F238E27FC236}">
                  <a16:creationId xmlns:a16="http://schemas.microsoft.com/office/drawing/2014/main" id="{DE244611-68B4-604A-59ED-F683D99A2B67}"/>
                </a:ext>
              </a:extLst>
            </p:cNvPr>
            <p:cNvCxnSpPr>
              <a:cxnSpLocks/>
            </p:cNvCxnSpPr>
            <p:nvPr/>
          </p:nvCxnSpPr>
          <p:spPr>
            <a:xfrm>
              <a:off x="5394587" y="4212760"/>
              <a:ext cx="2037382" cy="0"/>
            </a:xfrm>
            <a:prstGeom prst="straightConnector1">
              <a:avLst/>
            </a:prstGeom>
            <a:ln>
              <a:solidFill>
                <a:srgbClr val="FF3300"/>
              </a:solidFill>
              <a:tailEnd type="triangle"/>
            </a:ln>
          </p:spPr>
          <p:style>
            <a:lnRef idx="2">
              <a:schemeClr val="dk1"/>
            </a:lnRef>
            <a:fillRef idx="0">
              <a:schemeClr val="dk1"/>
            </a:fillRef>
            <a:effectRef idx="1">
              <a:schemeClr val="dk1"/>
            </a:effectRef>
            <a:fontRef idx="minor">
              <a:schemeClr val="tx1"/>
            </a:fontRef>
          </p:style>
        </p:cxnSp>
        <p:sp>
          <p:nvSpPr>
            <p:cNvPr id="9" name="Left Bracket 8">
              <a:extLst>
                <a:ext uri="{FF2B5EF4-FFF2-40B4-BE49-F238E27FC236}">
                  <a16:creationId xmlns:a16="http://schemas.microsoft.com/office/drawing/2014/main" id="{F8380FE0-C4FC-40CF-F3BF-21A625C07240}"/>
                </a:ext>
              </a:extLst>
            </p:cNvPr>
            <p:cNvSpPr/>
            <p:nvPr/>
          </p:nvSpPr>
          <p:spPr>
            <a:xfrm rot="16200000">
              <a:off x="5157568" y="3975740"/>
              <a:ext cx="108654" cy="365385"/>
            </a:xfrm>
            <a:prstGeom prst="leftBracket">
              <a:avLst/>
            </a:prstGeom>
            <a:noFill/>
            <a:ln w="6350">
              <a:solidFill>
                <a:srgbClr val="FF111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F803F54D-9CE6-DFC9-A6B5-9B8D7F4CA2E4}"/>
                  </a:ext>
                </a:extLst>
              </p:cNvPr>
              <p:cNvSpPr txBox="1"/>
              <p:nvPr/>
            </p:nvSpPr>
            <p:spPr>
              <a:xfrm>
                <a:off x="7431969" y="3476775"/>
                <a:ext cx="2530338" cy="923330"/>
              </a:xfrm>
              <a:prstGeom prst="rect">
                <a:avLst/>
              </a:prstGeom>
              <a:noFill/>
            </p:spPr>
            <p:txBody>
              <a:bodyPr wrap="square" rtlCol="0">
                <a:spAutoFit/>
              </a:bodyPr>
              <a:lstStyle/>
              <a:p>
                <a:r>
                  <a:rPr lang="en-US" dirty="0"/>
                  <a:t>Clothing resistance</a:t>
                </a:r>
                <a14:m>
                  <m:oMath xmlns:m="http://schemas.openxmlformats.org/officeDocument/2006/math">
                    <m:sSub>
                      <m:sSubPr>
                        <m:ctrlPr>
                          <a:rPr lang="en-US" sz="1800" i="1" smtClean="0">
                            <a:latin typeface="Cambria Math" panose="02040503050406030204" pitchFamily="18" charset="0"/>
                            <a:cs typeface="Times New Roman" panose="02020603050405020304" pitchFamily="18" charset="0"/>
                          </a:rPr>
                        </m:ctrlPr>
                      </m:sSubPr>
                      <m:e>
                        <m:r>
                          <a:rPr lang="en-US" sz="1800" b="0" i="1" smtClean="0">
                            <a:latin typeface="Cambria Math" panose="02040503050406030204" pitchFamily="18" charset="0"/>
                            <a:cs typeface="Times New Roman" panose="02020603050405020304" pitchFamily="18" charset="0"/>
                          </a:rPr>
                          <m:t>(</m:t>
                        </m:r>
                        <m:r>
                          <a:rPr lang="en-US" sz="1800" i="1">
                            <a:latin typeface="Cambria Math" panose="02040503050406030204" pitchFamily="18" charset="0"/>
                            <a:ea typeface="Calibri" panose="020F0502020204030204" pitchFamily="34" charset="0"/>
                            <a:cs typeface="Times New Roman" panose="02020603050405020304" pitchFamily="18" charset="0"/>
                          </a:rPr>
                          <m:t>𝑅</m:t>
                        </m:r>
                      </m:e>
                      <m:sub>
                        <m:r>
                          <a:rPr lang="en-US" sz="1800" i="1">
                            <a:latin typeface="Cambria Math" panose="02040503050406030204" pitchFamily="18" charset="0"/>
                            <a:ea typeface="Calibri" panose="020F0502020204030204" pitchFamily="34" charset="0"/>
                            <a:cs typeface="Times New Roman" panose="02020603050405020304" pitchFamily="18" charset="0"/>
                          </a:rPr>
                          <m:t>𝑐𝑙</m:t>
                        </m:r>
                      </m:sub>
                    </m:sSub>
                    <m:r>
                      <a:rPr lang="en-US" sz="1800" b="0" i="1" smtClean="0">
                        <a:latin typeface="Cambria Math" panose="02040503050406030204" pitchFamily="18" charset="0"/>
                        <a:ea typeface="Calibri" panose="020F0502020204030204" pitchFamily="34" charset="0"/>
                        <a:cs typeface="Times New Roman" panose="02020603050405020304" pitchFamily="18" charset="0"/>
                      </a:rPr>
                      <m:t>)</m:t>
                    </m:r>
                  </m:oMath>
                </a14:m>
                <a:r>
                  <a:rPr lang="en-US" dirty="0"/>
                  <a:t> and Dimensionless clothing area factor </a:t>
                </a:r>
                <a14:m>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𝑓</m:t>
                        </m:r>
                      </m:e>
                      <m:sub>
                        <m:r>
                          <a:rPr lang="en-US" i="1">
                            <a:latin typeface="Cambria Math" panose="02040503050406030204" pitchFamily="18" charset="0"/>
                            <a:ea typeface="Calibri" panose="020F0502020204030204" pitchFamily="34" charset="0"/>
                            <a:cs typeface="Times New Roman" panose="02020603050405020304" pitchFamily="18" charset="0"/>
                          </a:rPr>
                          <m:t>𝑐𝑙</m:t>
                        </m:r>
                      </m:sub>
                    </m:sSub>
                  </m:oMath>
                </a14:m>
                <a:r>
                  <a:rPr lang="en-US" dirty="0"/>
                  <a:t>)</a:t>
                </a:r>
              </a:p>
            </p:txBody>
          </p:sp>
        </mc:Choice>
        <mc:Fallback>
          <p:sp>
            <p:nvSpPr>
              <p:cNvPr id="12" name="TextBox 11">
                <a:extLst>
                  <a:ext uri="{FF2B5EF4-FFF2-40B4-BE49-F238E27FC236}">
                    <a16:creationId xmlns:a16="http://schemas.microsoft.com/office/drawing/2014/main" id="{F803F54D-9CE6-DFC9-A6B5-9B8D7F4CA2E4}"/>
                  </a:ext>
                </a:extLst>
              </p:cNvPr>
              <p:cNvSpPr txBox="1">
                <a:spLocks noRot="1" noChangeAspect="1" noMove="1" noResize="1" noEditPoints="1" noAdjustHandles="1" noChangeArrowheads="1" noChangeShapeType="1" noTextEdit="1"/>
              </p:cNvSpPr>
              <p:nvPr/>
            </p:nvSpPr>
            <p:spPr>
              <a:xfrm>
                <a:off x="7431969" y="3476775"/>
                <a:ext cx="2530338" cy="923330"/>
              </a:xfrm>
              <a:prstGeom prst="rect">
                <a:avLst/>
              </a:prstGeom>
              <a:blipFill>
                <a:blip r:embed="rId6"/>
                <a:stretch>
                  <a:fillRect l="-1928" t="-3289" b="-9211"/>
                </a:stretch>
              </a:blipFill>
            </p:spPr>
            <p:txBody>
              <a:bodyPr/>
              <a:lstStyle/>
              <a:p>
                <a:r>
                  <a:rPr lang="en-US">
                    <a:noFill/>
                  </a:rPr>
                  <a:t> </a:t>
                </a:r>
              </a:p>
            </p:txBody>
          </p:sp>
        </mc:Fallback>
      </mc:AlternateContent>
      <p:sp>
        <p:nvSpPr>
          <p:cNvPr id="13" name="Oval 12">
            <a:extLst>
              <a:ext uri="{FF2B5EF4-FFF2-40B4-BE49-F238E27FC236}">
                <a16:creationId xmlns:a16="http://schemas.microsoft.com/office/drawing/2014/main" id="{FCDC8C5A-61CD-110F-6DE1-B9E239923BEE}"/>
              </a:ext>
            </a:extLst>
          </p:cNvPr>
          <p:cNvSpPr/>
          <p:nvPr/>
        </p:nvSpPr>
        <p:spPr>
          <a:xfrm>
            <a:off x="7727431" y="2004457"/>
            <a:ext cx="291962" cy="266329"/>
          </a:xfrm>
          <a:prstGeom prst="ellipse">
            <a:avLst/>
          </a:prstGeom>
          <a:noFill/>
          <a:ln>
            <a:solidFill>
              <a:srgbClr val="FF33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nector: Elbow 14">
            <a:extLst>
              <a:ext uri="{FF2B5EF4-FFF2-40B4-BE49-F238E27FC236}">
                <a16:creationId xmlns:a16="http://schemas.microsoft.com/office/drawing/2014/main" id="{0DEB41A1-32F3-7BEF-FE63-83894AD754AF}"/>
              </a:ext>
            </a:extLst>
          </p:cNvPr>
          <p:cNvCxnSpPr/>
          <p:nvPr/>
        </p:nvCxnSpPr>
        <p:spPr>
          <a:xfrm rot="5400000" flipH="1" flipV="1">
            <a:off x="7882460" y="1657044"/>
            <a:ext cx="348300" cy="291962"/>
          </a:xfrm>
          <a:prstGeom prst="bentConnector3">
            <a:avLst>
              <a:gd name="adj1" fmla="val 98282"/>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BF9FB78-CE35-F58D-A0B5-C5EF72D8D4B4}"/>
              </a:ext>
            </a:extLst>
          </p:cNvPr>
          <p:cNvSpPr txBox="1"/>
          <p:nvPr/>
        </p:nvSpPr>
        <p:spPr>
          <a:xfrm>
            <a:off x="8153400" y="1471491"/>
            <a:ext cx="2530338" cy="369332"/>
          </a:xfrm>
          <a:prstGeom prst="rect">
            <a:avLst/>
          </a:prstGeom>
          <a:noFill/>
        </p:spPr>
        <p:txBody>
          <a:bodyPr wrap="square" rtlCol="0">
            <a:spAutoFit/>
          </a:bodyPr>
          <a:lstStyle/>
          <a:p>
            <a:r>
              <a:rPr lang="en-US" dirty="0"/>
              <a:t>Blood flow rate </a:t>
            </a:r>
          </a:p>
        </p:txBody>
      </p:sp>
      <p:sp>
        <p:nvSpPr>
          <p:cNvPr id="18" name="Oval 17">
            <a:extLst>
              <a:ext uri="{FF2B5EF4-FFF2-40B4-BE49-F238E27FC236}">
                <a16:creationId xmlns:a16="http://schemas.microsoft.com/office/drawing/2014/main" id="{4B06DC2E-D358-1F70-F2E8-96094C223994}"/>
              </a:ext>
            </a:extLst>
          </p:cNvPr>
          <p:cNvSpPr/>
          <p:nvPr/>
        </p:nvSpPr>
        <p:spPr>
          <a:xfrm>
            <a:off x="6096000" y="2646950"/>
            <a:ext cx="316831" cy="272597"/>
          </a:xfrm>
          <a:prstGeom prst="ellipse">
            <a:avLst/>
          </a:prstGeom>
          <a:noFill/>
          <a:ln>
            <a:solidFill>
              <a:srgbClr val="FF33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Elbow 18">
            <a:extLst>
              <a:ext uri="{FF2B5EF4-FFF2-40B4-BE49-F238E27FC236}">
                <a16:creationId xmlns:a16="http://schemas.microsoft.com/office/drawing/2014/main" id="{5F4AB37B-8790-8AAF-12C9-E837D3F981D6}"/>
              </a:ext>
            </a:extLst>
          </p:cNvPr>
          <p:cNvCxnSpPr>
            <a:cxnSpLocks/>
            <a:stCxn id="18" idx="0"/>
          </p:cNvCxnSpPr>
          <p:nvPr/>
        </p:nvCxnSpPr>
        <p:spPr>
          <a:xfrm rot="16200000" flipH="1">
            <a:off x="6917146" y="1984219"/>
            <a:ext cx="101833" cy="1427295"/>
          </a:xfrm>
          <a:prstGeom prst="bentConnector4">
            <a:avLst>
              <a:gd name="adj1" fmla="val -35445"/>
              <a:gd name="adj2" fmla="val 55549"/>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B36A1199-5D65-BBFF-A090-2CE17172009D}"/>
                  </a:ext>
                </a:extLst>
              </p:cNvPr>
              <p:cNvSpPr txBox="1"/>
              <p:nvPr/>
            </p:nvSpPr>
            <p:spPr>
              <a:xfrm>
                <a:off x="7606930" y="2503833"/>
                <a:ext cx="2530338" cy="823815"/>
              </a:xfrm>
              <a:prstGeom prst="rect">
                <a:avLst/>
              </a:prstGeom>
              <a:noFill/>
            </p:spPr>
            <p:txBody>
              <a:bodyPr wrap="square" rtlCol="0">
                <a:spAutoFit/>
              </a:bodyPr>
              <a:lstStyle/>
              <a:p>
                <a:r>
                  <a:rPr lang="en-US" dirty="0"/>
                  <a:t>Operative Temperature</a:t>
                </a:r>
              </a:p>
              <a:p>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𝑜</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𝑎</m:t>
                              </m:r>
                            </m:sub>
                          </m:sSub>
                          <m:d>
                            <m:dPr>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𝑐</m:t>
                                  </m:r>
                                </m:sub>
                              </m:sSub>
                            </m:e>
                          </m:d>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𝑟</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𝑟</m:t>
                              </m:r>
                            </m:sub>
                          </m:sSub>
                          <m:r>
                            <a:rPr lang="en-US" sz="1400" b="0" i="1" smtClean="0">
                              <a:latin typeface="Cambria Math" panose="02040503050406030204" pitchFamily="18" charset="0"/>
                            </a:rPr>
                            <m:t>)</m:t>
                          </m:r>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𝑐</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𝑟</m:t>
                              </m:r>
                            </m:sub>
                          </m:sSub>
                        </m:den>
                      </m:f>
                    </m:oMath>
                  </m:oMathPara>
                </a14:m>
                <a:endParaRPr lang="en-US" dirty="0"/>
              </a:p>
            </p:txBody>
          </p:sp>
        </mc:Choice>
        <mc:Fallback>
          <p:sp>
            <p:nvSpPr>
              <p:cNvPr id="22" name="TextBox 21">
                <a:extLst>
                  <a:ext uri="{FF2B5EF4-FFF2-40B4-BE49-F238E27FC236}">
                    <a16:creationId xmlns:a16="http://schemas.microsoft.com/office/drawing/2014/main" id="{B36A1199-5D65-BBFF-A090-2CE17172009D}"/>
                  </a:ext>
                </a:extLst>
              </p:cNvPr>
              <p:cNvSpPr txBox="1">
                <a:spLocks noRot="1" noChangeAspect="1" noMove="1" noResize="1" noEditPoints="1" noAdjustHandles="1" noChangeArrowheads="1" noChangeShapeType="1" noTextEdit="1"/>
              </p:cNvSpPr>
              <p:nvPr/>
            </p:nvSpPr>
            <p:spPr>
              <a:xfrm>
                <a:off x="7606930" y="2503833"/>
                <a:ext cx="2530338" cy="823815"/>
              </a:xfrm>
              <a:prstGeom prst="rect">
                <a:avLst/>
              </a:prstGeom>
              <a:blipFill>
                <a:blip r:embed="rId7"/>
                <a:stretch>
                  <a:fillRect l="-2169" t="-4444"/>
                </a:stretch>
              </a:blipFill>
            </p:spPr>
            <p:txBody>
              <a:bodyPr/>
              <a:lstStyle/>
              <a:p>
                <a:r>
                  <a:rPr lang="en-US">
                    <a:noFill/>
                  </a:rPr>
                  <a:t> </a:t>
                </a:r>
              </a:p>
            </p:txBody>
          </p:sp>
        </mc:Fallback>
      </mc:AlternateContent>
    </p:spTree>
    <p:extLst>
      <p:ext uri="{BB962C8B-B14F-4D97-AF65-F5344CB8AC3E}">
        <p14:creationId xmlns:p14="http://schemas.microsoft.com/office/powerpoint/2010/main" val="3580673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251101"/>
            <a:ext cx="10515600" cy="1325563"/>
          </a:xfrm>
        </p:spPr>
        <p:txBody>
          <a:bodyPr>
            <a:normAutofit/>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Clothing</a:t>
            </a:r>
          </a:p>
        </p:txBody>
      </p:sp>
      <p:pic>
        <p:nvPicPr>
          <p:cNvPr id="8" name="Content Placeholder 7" descr="Graphical user interface, application, table, Excel&#10;&#10;Description automatically generated">
            <a:extLst>
              <a:ext uri="{FF2B5EF4-FFF2-40B4-BE49-F238E27FC236}">
                <a16:creationId xmlns:a16="http://schemas.microsoft.com/office/drawing/2014/main" id="{DFAB028F-6AF8-0045-3960-FC615B5D317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782016"/>
            <a:ext cx="12192000" cy="5860479"/>
          </a:xfrm>
        </p:spPr>
      </p:pic>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073887" y="6525315"/>
            <a:ext cx="2743200" cy="365125"/>
          </a:xfrm>
        </p:spPr>
        <p:txBody>
          <a:bodyPr/>
          <a:lstStyle/>
          <a:p>
            <a:fld id="{22009E32-0316-A64C-BBE6-76331A90034E}" type="slidenum">
              <a:rPr lang="en-US" smtClean="0"/>
              <a:t>7</a:t>
            </a:fld>
            <a:endParaRPr lang="en-US" dirty="0"/>
          </a:p>
        </p:txBody>
      </p:sp>
    </p:spTree>
    <p:extLst>
      <p:ext uri="{BB962C8B-B14F-4D97-AF65-F5344CB8AC3E}">
        <p14:creationId xmlns:p14="http://schemas.microsoft.com/office/powerpoint/2010/main" val="972768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208537"/>
            <a:ext cx="10515600" cy="1325563"/>
          </a:xfrm>
        </p:spPr>
        <p:txBody>
          <a:bodyPr>
            <a:normAutofit/>
          </a:bodyPr>
          <a:lstStyle/>
          <a:p>
            <a:pPr algn="ctr"/>
            <a:r>
              <a:rPr lang="en-US" sz="3200" dirty="0">
                <a:latin typeface="Arial" panose="020B0604020202020204" pitchFamily="34" charset="0"/>
                <a:ea typeface="Calibri" panose="020F0502020204030204" pitchFamily="34" charset="0"/>
                <a:cs typeface="Arial" panose="020B0604020202020204" pitchFamily="34" charset="0"/>
              </a:rPr>
              <a:t>Global Equation- Blood Temperature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46686EE-9DD0-3D79-71F0-CDF8EA90B336}"/>
                  </a:ext>
                </a:extLst>
              </p:cNvPr>
              <p:cNvSpPr>
                <a:spLocks noGrp="1"/>
              </p:cNvSpPr>
              <p:nvPr>
                <p:ph idx="1"/>
              </p:nvPr>
            </p:nvSpPr>
            <p:spPr>
              <a:xfrm>
                <a:off x="253529" y="1299234"/>
                <a:ext cx="11778814" cy="3813128"/>
              </a:xfrm>
            </p:spPr>
            <p:txBody>
              <a:bodyPr>
                <a:normAutofit/>
              </a:bodyPr>
              <a:lstStyle/>
              <a:p>
                <a:pPr marL="0" indent="0">
                  <a:buNone/>
                </a:pPr>
                <a:r>
                  <a:rPr lang="en-US" sz="2000" kern="100" dirty="0">
                    <a:latin typeface="Arial" panose="020B0604020202020204" pitchFamily="34" charset="0"/>
                    <a:ea typeface="Calibri" panose="020F0502020204030204" pitchFamily="34" charset="0"/>
                    <a:cs typeface="Arial" panose="020B0604020202020204" pitchFamily="34" charset="0"/>
                  </a:rPr>
                  <a:t>Assumptions:</a:t>
                </a:r>
              </a:p>
              <a:p>
                <a:pPr marL="342900" indent="-342900">
                  <a:buFont typeface="+mj-lt"/>
                  <a:buAutoNum type="arabicPeriod"/>
                </a:pPr>
                <a:r>
                  <a:rPr lang="en-US" sz="2000" kern="100" dirty="0">
                    <a:latin typeface="Arial" panose="020B0604020202020204" pitchFamily="34" charset="0"/>
                    <a:ea typeface="Calibri" panose="020F0502020204030204" pitchFamily="34" charset="0"/>
                    <a:cs typeface="Arial" panose="020B0604020202020204" pitchFamily="34" charset="0"/>
                  </a:rPr>
                  <a:t>Temperature of venous blood exiting the tissues reached equilibrium with surrounding tissues and therefore, venous temperature is equal to tissue temperature.</a:t>
                </a:r>
              </a:p>
              <a:p>
                <a:pPr marL="342900" indent="-342900">
                  <a:buFont typeface="+mj-lt"/>
                  <a:buAutoNum type="arabicPeriod"/>
                </a:pPr>
                <a:r>
                  <a:rPr lang="en-US" sz="2000" kern="100" dirty="0">
                    <a:latin typeface="Arial" panose="020B0604020202020204" pitchFamily="34" charset="0"/>
                    <a:ea typeface="Calibri" panose="020F0502020204030204" pitchFamily="34" charset="0"/>
                    <a:cs typeface="Arial" panose="020B0604020202020204" pitchFamily="34" charset="0"/>
                  </a:rPr>
                  <a:t>The variation of the arterial blood temperature was considered through the countercurrent heat exchange factor (</a:t>
                </a:r>
                <a14:m>
                  <m:oMath xmlns:m="http://schemas.openxmlformats.org/officeDocument/2006/math">
                    <m:r>
                      <a:rPr lang="en-US" sz="2000" i="1" kern="100" smtClean="0">
                        <a:latin typeface="Cambria Math" panose="02040503050406030204" pitchFamily="18" charset="0"/>
                        <a:ea typeface="Cambria Math" panose="02040503050406030204" pitchFamily="18" charset="0"/>
                        <a:cs typeface="Arial" panose="020B0604020202020204" pitchFamily="34" charset="0"/>
                      </a:rPr>
                      <m:t>𝛽</m:t>
                    </m:r>
                    <m:r>
                      <a:rPr lang="en-US" sz="2000" b="0" i="1" kern="100" smtClean="0">
                        <a:latin typeface="Cambria Math" panose="02040503050406030204" pitchFamily="18" charset="0"/>
                        <a:ea typeface="Cambria Math" panose="02040503050406030204" pitchFamily="18" charset="0"/>
                        <a:cs typeface="Arial" panose="020B0604020202020204" pitchFamily="34" charset="0"/>
                      </a:rPr>
                      <m:t>)</m:t>
                    </m:r>
                  </m:oMath>
                </a14:m>
                <a:r>
                  <a:rPr lang="en-US" sz="2000" kern="100" dirty="0">
                    <a:latin typeface="Arial" panose="020B0604020202020204" pitchFamily="34" charset="0"/>
                    <a:ea typeface="Calibri" panose="020F0502020204030204" pitchFamily="34" charset="0"/>
                    <a:cs typeface="Arial" panose="020B0604020202020204" pitchFamily="34" charset="0"/>
                  </a:rPr>
                  <a:t>.</a:t>
                </a:r>
              </a:p>
              <a:p>
                <a:pPr marL="342900" indent="-342900">
                  <a:buFont typeface="+mj-lt"/>
                  <a:buAutoNum type="arabicPeriod"/>
                </a:pPr>
                <a:r>
                  <a:rPr lang="en-US" sz="2000" kern="100" dirty="0">
                    <a:latin typeface="Arial" panose="020B0604020202020204" pitchFamily="34" charset="0"/>
                    <a:ea typeface="Calibri" panose="020F0502020204030204" pitchFamily="34" charset="0"/>
                    <a:cs typeface="Arial" panose="020B0604020202020204" pitchFamily="34" charset="0"/>
                  </a:rPr>
                  <a:t>The body has a central blood pool and temperature is independent of location.</a:t>
                </a:r>
              </a:p>
              <a:p>
                <a:endParaRPr lang="en-US" sz="2000" kern="1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2000" kern="100" dirty="0">
                    <a:latin typeface="Arial" panose="020B0604020202020204" pitchFamily="34" charset="0"/>
                    <a:ea typeface="Calibri" panose="020F0502020204030204" pitchFamily="34" charset="0"/>
                    <a:cs typeface="Arial" panose="020B0604020202020204" pitchFamily="34" charset="0"/>
                  </a:rPr>
                  <a:t>Assumed central blood pool: 	</a:t>
                </a:r>
                <a14:m>
                  <m:oMath xmlns:m="http://schemas.openxmlformats.org/officeDocument/2006/math">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𝑉</m:t>
                        </m:r>
                      </m:e>
                      <m:sub>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𝜌</m:t>
                        </m:r>
                      </m:e>
                      <m:sub>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𝐶</m:t>
                        </m:r>
                      </m:e>
                      <m:sub>
                        <m:r>
                          <a:rPr lang="en-US" sz="1600" i="1">
                            <a:latin typeface="Cambria Math" panose="02040503050406030204" pitchFamily="18" charset="0"/>
                            <a:ea typeface="Calibri" panose="020F0502020204030204" pitchFamily="34" charset="0"/>
                            <a:cs typeface="Times New Roman" panose="02020603050405020304" pitchFamily="18" charset="0"/>
                          </a:rPr>
                          <m:t>𝑝</m:t>
                        </m:r>
                        <m:r>
                          <a:rPr lang="en-US" sz="1600" i="1">
                            <a:latin typeface="Cambria Math" panose="02040503050406030204" pitchFamily="18" charset="0"/>
                            <a:ea typeface="Calibri" panose="020F0502020204030204" pitchFamily="34" charset="0"/>
                            <a:cs typeface="Times New Roman" panose="02020603050405020304" pitchFamily="18" charset="0"/>
                          </a:rPr>
                          <m:t>,</m:t>
                        </m:r>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f>
                      <m:fPr>
                        <m:ctrlPr>
                          <a:rPr lang="en-US" sz="1600" i="1">
                            <a:latin typeface="Cambria Math" panose="02040503050406030204" pitchFamily="18" charset="0"/>
                            <a:cs typeface="Times New Roman" panose="02020603050405020304" pitchFamily="18" charset="0"/>
                          </a:rPr>
                        </m:ctrlPr>
                      </m:fPr>
                      <m:num>
                        <m:r>
                          <a:rPr lang="en-US" sz="1600" i="1">
                            <a:latin typeface="Cambria Math" panose="02040503050406030204" pitchFamily="18" charset="0"/>
                            <a:ea typeface="Calibri" panose="020F0502020204030204" pitchFamily="34" charset="0"/>
                            <a:cs typeface="Times New Roman" panose="02020603050405020304" pitchFamily="18" charset="0"/>
                          </a:rPr>
                          <m:t>𝑑</m:t>
                        </m:r>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𝑇</m:t>
                            </m:r>
                          </m:e>
                          <m:sub>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num>
                      <m:den>
                        <m:r>
                          <a:rPr lang="en-US" sz="1600" i="1">
                            <a:latin typeface="Cambria Math" panose="02040503050406030204" pitchFamily="18" charset="0"/>
                            <a:ea typeface="Calibri" panose="020F0502020204030204" pitchFamily="34" charset="0"/>
                            <a:cs typeface="Times New Roman" panose="02020603050405020304" pitchFamily="18" charset="0"/>
                          </a:rPr>
                          <m:t>𝑑𝑡</m:t>
                        </m:r>
                      </m:den>
                    </m:f>
                    <m:r>
                      <a:rPr lang="en-US" sz="1600" i="1">
                        <a:latin typeface="Cambria Math" panose="02040503050406030204" pitchFamily="18" charset="0"/>
                        <a:ea typeface="Calibri" panose="020F0502020204030204" pitchFamily="34" charset="0"/>
                        <a:cs typeface="Times New Roman" panose="02020603050405020304" pitchFamily="18" charset="0"/>
                      </a:rPr>
                      <m:t>= </m:t>
                    </m:r>
                    <m:nary>
                      <m:naryPr>
                        <m:limLoc m:val="undOvr"/>
                        <m:subHide m:val="on"/>
                        <m:supHide m:val="on"/>
                        <m:ctrlPr>
                          <a:rPr lang="en-US" sz="1600" i="1" smtClean="0">
                            <a:latin typeface="Cambria Math" panose="02040503050406030204" pitchFamily="18" charset="0"/>
                            <a:ea typeface="Calibri" panose="020F0502020204030204" pitchFamily="34" charset="0"/>
                            <a:cs typeface="Times New Roman" panose="02020603050405020304" pitchFamily="18" charset="0"/>
                          </a:rPr>
                        </m:ctrlPr>
                      </m:naryPr>
                      <m:sub/>
                      <m:sup/>
                      <m:e>
                        <m:r>
                          <a:rPr lang="en-US" sz="1600" i="1">
                            <a:latin typeface="Cambria Math" panose="02040503050406030204" pitchFamily="18" charset="0"/>
                            <a:ea typeface="Calibri" panose="020F0502020204030204" pitchFamily="34" charset="0"/>
                            <a:cs typeface="Times New Roman" panose="02020603050405020304" pitchFamily="18" charset="0"/>
                          </a:rPr>
                          <m:t>𝛽𝜔</m:t>
                        </m:r>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𝜌</m:t>
                            </m:r>
                          </m:e>
                          <m:sub>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𝐶</m:t>
                            </m:r>
                          </m:e>
                          <m:sub>
                            <m:r>
                              <a:rPr lang="en-US" sz="1600" i="1">
                                <a:latin typeface="Cambria Math" panose="02040503050406030204" pitchFamily="18" charset="0"/>
                                <a:ea typeface="Calibri" panose="020F0502020204030204" pitchFamily="34" charset="0"/>
                                <a:cs typeface="Times New Roman" panose="02020603050405020304" pitchFamily="18" charset="0"/>
                              </a:rPr>
                              <m:t>𝑝</m:t>
                            </m:r>
                            <m:r>
                              <a:rPr lang="en-US" sz="1600" i="1">
                                <a:latin typeface="Cambria Math" panose="02040503050406030204" pitchFamily="18" charset="0"/>
                                <a:ea typeface="Calibri" panose="020F0502020204030204" pitchFamily="34" charset="0"/>
                                <a:cs typeface="Times New Roman" panose="02020603050405020304" pitchFamily="18" charset="0"/>
                              </a:rPr>
                              <m:t>,</m:t>
                            </m:r>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r>
                          <a:rPr lang="en-US" sz="1600" i="1">
                            <a:latin typeface="Cambria Math" panose="02040503050406030204" pitchFamily="18" charset="0"/>
                            <a:ea typeface="Calibri" panose="020F0502020204030204" pitchFamily="34" charset="0"/>
                            <a:cs typeface="Times New Roman" panose="02020603050405020304" pitchFamily="18" charset="0"/>
                          </a:rPr>
                          <m:t>(</m:t>
                        </m:r>
                        <m:r>
                          <a:rPr lang="en-US" sz="1600" i="1">
                            <a:latin typeface="Cambria Math" panose="02040503050406030204" pitchFamily="18" charset="0"/>
                            <a:ea typeface="Calibri" panose="020F0502020204030204" pitchFamily="34" charset="0"/>
                            <a:cs typeface="Times New Roman" panose="02020603050405020304" pitchFamily="18" charset="0"/>
                          </a:rPr>
                          <m:t>𝑇</m:t>
                        </m:r>
                        <m:r>
                          <a:rPr lang="en-US" sz="1600"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latin typeface="Cambria Math" panose="02040503050406030204" pitchFamily="18" charset="0"/>
                                <a:cs typeface="Times New Roman" panose="02020603050405020304" pitchFamily="18" charset="0"/>
                              </a:rPr>
                            </m:ctrlPr>
                          </m:sSubPr>
                          <m:e>
                            <m:r>
                              <a:rPr lang="en-US" sz="1600" i="1">
                                <a:latin typeface="Cambria Math" panose="02040503050406030204" pitchFamily="18" charset="0"/>
                                <a:ea typeface="Calibri" panose="020F0502020204030204" pitchFamily="34" charset="0"/>
                                <a:cs typeface="Times New Roman" panose="02020603050405020304" pitchFamily="18" charset="0"/>
                              </a:rPr>
                              <m:t>𝑇</m:t>
                            </m:r>
                          </m:e>
                          <m:sub>
                            <m:r>
                              <a:rPr lang="en-US" sz="1600" i="1">
                                <a:latin typeface="Cambria Math" panose="02040503050406030204" pitchFamily="18" charset="0"/>
                                <a:ea typeface="Calibri" panose="020F0502020204030204" pitchFamily="34" charset="0"/>
                                <a:cs typeface="Times New Roman" panose="02020603050405020304" pitchFamily="18" charset="0"/>
                              </a:rPr>
                              <m:t>𝑏</m:t>
                            </m:r>
                          </m:sub>
                        </m:sSub>
                        <m:r>
                          <a:rPr lang="en-US" sz="1600" i="1">
                            <a:latin typeface="Cambria Math" panose="02040503050406030204" pitchFamily="18" charset="0"/>
                            <a:ea typeface="Calibri" panose="020F0502020204030204" pitchFamily="34" charset="0"/>
                            <a:cs typeface="Times New Roman" panose="02020603050405020304" pitchFamily="18" charset="0"/>
                          </a:rPr>
                          <m:t>)</m:t>
                        </m:r>
                        <m:r>
                          <a:rPr lang="en-US" sz="1600" i="1">
                            <a:latin typeface="Cambria Math" panose="02040503050406030204" pitchFamily="18" charset="0"/>
                            <a:ea typeface="Calibri" panose="020F0502020204030204" pitchFamily="34" charset="0"/>
                            <a:cs typeface="Times New Roman" panose="02020603050405020304" pitchFamily="18" charset="0"/>
                          </a:rPr>
                          <m:t>𝑑𝑉</m:t>
                        </m:r>
                      </m:e>
                    </m:nary>
                  </m:oMath>
                </a14:m>
                <a:endParaRPr lang="en-US" sz="1400" dirty="0">
                  <a:latin typeface="Arial" panose="020B0604020202020204" pitchFamily="34" charset="0"/>
                  <a:ea typeface="Calibri" panose="020F0502020204030204" pitchFamily="34" charset="0"/>
                  <a:cs typeface="Arial" panose="020B0604020202020204" pitchFamily="34" charset="0"/>
                </a:endParaRPr>
              </a:p>
              <a:p>
                <a:endParaRPr lang="en-US" sz="1400" kern="1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2000" kern="100" dirty="0">
                    <a:latin typeface="Arial" panose="020B0604020202020204" pitchFamily="34" charset="0"/>
                    <a:ea typeface="Calibri" panose="020F0502020204030204" pitchFamily="34" charset="0"/>
                    <a:cs typeface="Arial" panose="020B0604020202020204" pitchFamily="34" charset="0"/>
                  </a:rPr>
                  <a:t>Blood temperature: 	</a:t>
                </a:r>
                <a:r>
                  <a:rPr lang="en-US" sz="1400" dirty="0">
                    <a:cs typeface="Times New Roman" panose="02020603050405020304" pitchFamily="18" charset="0"/>
                  </a:rPr>
                  <a:t> </a:t>
                </a:r>
                <a14:m>
                  <m:oMath xmlns:m="http://schemas.openxmlformats.org/officeDocument/2006/math">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𝑉</m:t>
                        </m:r>
                      </m:e>
                      <m:sub>
                        <m:r>
                          <a:rPr lang="en-US" sz="1400" i="1">
                            <a:latin typeface="Cambria Math" panose="02040503050406030204" pitchFamily="18" charset="0"/>
                            <a:ea typeface="Calibri" panose="020F0502020204030204" pitchFamily="34" charset="0"/>
                            <a:cs typeface="Times New Roman" panose="02020603050405020304" pitchFamily="18" charset="0"/>
                          </a:rPr>
                          <m:t>𝑏</m:t>
                        </m:r>
                      </m:sub>
                    </m:sSub>
                    <m:f>
                      <m:fPr>
                        <m:ctrlPr>
                          <a:rPr lang="en-US" sz="1400" i="1">
                            <a:latin typeface="Cambria Math" panose="02040503050406030204" pitchFamily="18" charset="0"/>
                            <a:cs typeface="Times New Roman" panose="02020603050405020304" pitchFamily="18" charset="0"/>
                          </a:rPr>
                        </m:ctrlPr>
                      </m:fPr>
                      <m:num>
                        <m:r>
                          <a:rPr lang="en-US" sz="1400" i="1">
                            <a:latin typeface="Cambria Math" panose="02040503050406030204" pitchFamily="18" charset="0"/>
                            <a:ea typeface="Calibri" panose="020F0502020204030204" pitchFamily="34" charset="0"/>
                            <a:cs typeface="Times New Roman" panose="02020603050405020304" pitchFamily="18" charset="0"/>
                          </a:rPr>
                          <m:t>𝑑</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r>
                              <a:rPr lang="en-US" sz="1400" i="1">
                                <a:latin typeface="Cambria Math" panose="02040503050406030204" pitchFamily="18" charset="0"/>
                                <a:ea typeface="Calibri" panose="020F0502020204030204" pitchFamily="34" charset="0"/>
                                <a:cs typeface="Times New Roman" panose="02020603050405020304" pitchFamily="18" charset="0"/>
                              </a:rPr>
                              <m:t>𝑏</m:t>
                            </m:r>
                          </m:sub>
                        </m:sSub>
                      </m:num>
                      <m:den>
                        <m:r>
                          <a:rPr lang="en-US" sz="1400" i="1">
                            <a:latin typeface="Cambria Math" panose="02040503050406030204" pitchFamily="18" charset="0"/>
                            <a:ea typeface="Calibri" panose="020F0502020204030204" pitchFamily="34" charset="0"/>
                            <a:cs typeface="Times New Roman" panose="02020603050405020304" pitchFamily="18" charset="0"/>
                          </a:rPr>
                          <m:t>𝑑𝑡</m:t>
                        </m:r>
                      </m:den>
                    </m:f>
                    <m:r>
                      <a:rPr lang="en-US" sz="1400" i="1">
                        <a:latin typeface="Cambria Math" panose="02040503050406030204" pitchFamily="18" charset="0"/>
                        <a:ea typeface="Calibri" panose="020F0502020204030204" pitchFamily="34" charset="0"/>
                        <a:cs typeface="Times New Roman" panose="02020603050405020304" pitchFamily="18" charset="0"/>
                      </a:rPr>
                      <m:t>= </m:t>
                    </m:r>
                    <m:nary>
                      <m:naryPr>
                        <m:limLoc m:val="undOvr"/>
                        <m:subHide m:val="on"/>
                        <m:supHide m:val="on"/>
                        <m:ctrlPr>
                          <a:rPr lang="en-US" sz="1400" i="1" smtClean="0">
                            <a:latin typeface="Cambria Math" panose="02040503050406030204" pitchFamily="18" charset="0"/>
                            <a:ea typeface="Calibri" panose="020F0502020204030204" pitchFamily="34" charset="0"/>
                            <a:cs typeface="Times New Roman" panose="02020603050405020304" pitchFamily="18" charset="0"/>
                          </a:rPr>
                        </m:ctrlPr>
                      </m:naryPr>
                      <m:sub/>
                      <m:sup/>
                      <m:e>
                        <m:r>
                          <a:rPr lang="en-US" sz="1400" i="1">
                            <a:latin typeface="Cambria Math" panose="02040503050406030204" pitchFamily="18" charset="0"/>
                            <a:ea typeface="Calibri" panose="020F0502020204030204" pitchFamily="34" charset="0"/>
                            <a:cs typeface="Times New Roman" panose="02020603050405020304" pitchFamily="18" charset="0"/>
                          </a:rPr>
                          <m:t>𝛽𝜔</m:t>
                        </m:r>
                        <m:r>
                          <a:rPr lang="en-US" sz="1400" i="1" smtClean="0">
                            <a:latin typeface="Cambria Math" panose="02040503050406030204" pitchFamily="18" charset="0"/>
                            <a:cs typeface="Times New Roman" panose="02020603050405020304" pitchFamily="18" charset="0"/>
                          </a:rPr>
                          <m:t> </m:t>
                        </m:r>
                        <m:r>
                          <a:rPr lang="en-US" sz="1400" i="1">
                            <a:latin typeface="Cambria Math" panose="02040503050406030204" pitchFamily="18" charset="0"/>
                            <a:ea typeface="Calibri" panose="020F0502020204030204" pitchFamily="34" charset="0"/>
                            <a:cs typeface="Times New Roman" panose="02020603050405020304" pitchFamily="18" charset="0"/>
                          </a:rPr>
                          <m:t>(</m:t>
                        </m:r>
                        <m:r>
                          <a:rPr lang="en-US" sz="1400" i="1">
                            <a:latin typeface="Cambria Math" panose="02040503050406030204" pitchFamily="18" charset="0"/>
                            <a:ea typeface="Calibri" panose="020F0502020204030204" pitchFamily="34" charset="0"/>
                            <a:cs typeface="Times New Roman" panose="02020603050405020304" pitchFamily="18" charset="0"/>
                          </a:rPr>
                          <m:t>𝑇</m:t>
                        </m:r>
                        <m:r>
                          <a:rPr lang="en-US" sz="1400"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r>
                              <a:rPr lang="en-US" sz="1400" i="1">
                                <a:latin typeface="Cambria Math" panose="02040503050406030204" pitchFamily="18" charset="0"/>
                                <a:ea typeface="Calibri" panose="020F0502020204030204" pitchFamily="34" charset="0"/>
                                <a:cs typeface="Times New Roman" panose="02020603050405020304" pitchFamily="18" charset="0"/>
                              </a:rPr>
                              <m:t>𝑏</m:t>
                            </m:r>
                          </m:sub>
                        </m:sSub>
                        <m:r>
                          <a:rPr lang="en-US" sz="1400" i="1">
                            <a:latin typeface="Cambria Math" panose="02040503050406030204" pitchFamily="18" charset="0"/>
                            <a:ea typeface="Calibri" panose="020F0502020204030204" pitchFamily="34" charset="0"/>
                            <a:cs typeface="Times New Roman" panose="02020603050405020304" pitchFamily="18" charset="0"/>
                          </a:rPr>
                          <m:t>)</m:t>
                        </m:r>
                        <m:r>
                          <a:rPr lang="en-US" sz="1400" i="1">
                            <a:latin typeface="Cambria Math" panose="02040503050406030204" pitchFamily="18" charset="0"/>
                            <a:ea typeface="Calibri" panose="020F0502020204030204" pitchFamily="34" charset="0"/>
                            <a:cs typeface="Times New Roman" panose="02020603050405020304" pitchFamily="18" charset="0"/>
                          </a:rPr>
                          <m:t>𝑑𝑉</m:t>
                        </m:r>
                      </m:e>
                    </m:nary>
                  </m:oMath>
                </a14:m>
                <a:endParaRPr lang="en-US" sz="1400" kern="100" dirty="0">
                  <a:latin typeface="Arial" panose="020B0604020202020204" pitchFamily="34" charset="0"/>
                  <a:ea typeface="Calibri" panose="020F0502020204030204" pitchFamily="34" charset="0"/>
                  <a:cs typeface="Arial" panose="020B0604020202020204" pitchFamily="34" charset="0"/>
                </a:endParaRPr>
              </a:p>
              <a:p>
                <a:endParaRPr lang="en-US" sz="1400" kern="100" dirty="0">
                  <a:latin typeface="Arial" panose="020B0604020202020204" pitchFamily="34" charset="0"/>
                  <a:ea typeface="Calibri" panose="020F0502020204030204" pitchFamily="34" charset="0"/>
                  <a:cs typeface="Arial" panose="020B0604020202020204" pitchFamily="34" charset="0"/>
                </a:endParaRPr>
              </a:p>
              <a:p>
                <a:endParaRPr lang="en-US" sz="1400" dirty="0">
                  <a:latin typeface="Arial" panose="020B0604020202020204" pitchFamily="34" charset="0"/>
                  <a:ea typeface="Calibri" panose="020F0502020204030204" pitchFamily="34" charset="0"/>
                  <a:cs typeface="Arial" panose="020B0604020202020204" pitchFamily="34" charset="0"/>
                </a:endParaRPr>
              </a:p>
              <a:p>
                <a:endParaRPr lang="en-US" dirty="0">
                  <a:latin typeface="Arial" panose="020B0604020202020204" pitchFamily="34" charset="0"/>
                  <a:ea typeface="Calibri" panose="020F0502020204030204" pitchFamily="34" charset="0"/>
                  <a:cs typeface="Arial" panose="020B0604020202020204" pitchFamily="34" charset="0"/>
                </a:endParaRPr>
              </a:p>
            </p:txBody>
          </p:sp>
        </mc:Choice>
        <mc:Fallback>
          <p:sp>
            <p:nvSpPr>
              <p:cNvPr id="3" name="Content Placeholder 2">
                <a:extLst>
                  <a:ext uri="{FF2B5EF4-FFF2-40B4-BE49-F238E27FC236}">
                    <a16:creationId xmlns:a16="http://schemas.microsoft.com/office/drawing/2014/main" id="{D46686EE-9DD0-3D79-71F0-CDF8EA90B336}"/>
                  </a:ext>
                </a:extLst>
              </p:cNvPr>
              <p:cNvSpPr>
                <a:spLocks noGrp="1" noRot="1" noChangeAspect="1" noMove="1" noResize="1" noEditPoints="1" noAdjustHandles="1" noChangeArrowheads="1" noChangeShapeType="1" noTextEdit="1"/>
              </p:cNvSpPr>
              <p:nvPr>
                <p:ph idx="1"/>
              </p:nvPr>
            </p:nvSpPr>
            <p:spPr>
              <a:xfrm>
                <a:off x="253529" y="1299234"/>
                <a:ext cx="11778814" cy="3813128"/>
              </a:xfrm>
              <a:blipFill>
                <a:blip r:embed="rId3"/>
                <a:stretch>
                  <a:fillRect l="-569" t="-1438" b="-1214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153400" y="6591164"/>
            <a:ext cx="2743200" cy="365125"/>
          </a:xfrm>
        </p:spPr>
        <p:txBody>
          <a:bodyPr/>
          <a:lstStyle/>
          <a:p>
            <a:fld id="{22009E32-0316-A64C-BBE6-76331A90034E}" type="slidenum">
              <a:rPr lang="en-US" smtClean="0"/>
              <a:t>8</a:t>
            </a:fld>
            <a:endParaRPr lang="en-US" dirty="0"/>
          </a:p>
        </p:txBody>
      </p:sp>
    </p:spTree>
    <p:extLst>
      <p:ext uri="{BB962C8B-B14F-4D97-AF65-F5344CB8AC3E}">
        <p14:creationId xmlns:p14="http://schemas.microsoft.com/office/powerpoint/2010/main" val="2075951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EC35-06EA-FCB1-1934-2C9FC154C14B}"/>
              </a:ext>
            </a:extLst>
          </p:cNvPr>
          <p:cNvSpPr>
            <a:spLocks noGrp="1"/>
          </p:cNvSpPr>
          <p:nvPr>
            <p:ph type="title"/>
          </p:nvPr>
        </p:nvSpPr>
        <p:spPr>
          <a:xfrm>
            <a:off x="838200" y="-146446"/>
            <a:ext cx="10515600" cy="1325563"/>
          </a:xfrm>
        </p:spPr>
        <p:txBody>
          <a:bodyPr>
            <a:normAutofit/>
          </a:bodyPr>
          <a:lstStyle/>
          <a:p>
            <a:pPr algn="ctr"/>
            <a:r>
              <a:rPr lang="en-US" sz="3200" dirty="0">
                <a:latin typeface="Calibri" panose="020F0502020204030204" pitchFamily="34" charset="0"/>
                <a:ea typeface="Calibri" panose="020F0502020204030204" pitchFamily="34" charset="0"/>
                <a:cs typeface="Calibri" panose="020F0502020204030204" pitchFamily="34" charset="0"/>
              </a:rPr>
              <a:t>Active System</a:t>
            </a:r>
          </a:p>
        </p:txBody>
      </p:sp>
      <p:pic>
        <p:nvPicPr>
          <p:cNvPr id="12" name="Content Placeholder 11" descr="A picture containing dark&#10;&#10;Description automatically generated">
            <a:extLst>
              <a:ext uri="{FF2B5EF4-FFF2-40B4-BE49-F238E27FC236}">
                <a16:creationId xmlns:a16="http://schemas.microsoft.com/office/drawing/2014/main" id="{41FDFD6B-F369-5C89-3575-C9178A7F2550}"/>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29401"/>
          <a:stretch/>
        </p:blipFill>
        <p:spPr>
          <a:xfrm>
            <a:off x="6663560" y="136525"/>
            <a:ext cx="4690240" cy="6484541"/>
          </a:xfrm>
        </p:spPr>
      </p:pic>
      <p:sp>
        <p:nvSpPr>
          <p:cNvPr id="6" name="Slide Number Placeholder 5">
            <a:extLst>
              <a:ext uri="{FF2B5EF4-FFF2-40B4-BE49-F238E27FC236}">
                <a16:creationId xmlns:a16="http://schemas.microsoft.com/office/drawing/2014/main" id="{AE982A4C-36C7-4096-5608-C203F6FC30BD}"/>
              </a:ext>
            </a:extLst>
          </p:cNvPr>
          <p:cNvSpPr>
            <a:spLocks noGrp="1"/>
          </p:cNvSpPr>
          <p:nvPr>
            <p:ph type="sldNum" sz="quarter" idx="12"/>
          </p:nvPr>
        </p:nvSpPr>
        <p:spPr>
          <a:xfrm>
            <a:off x="8143461" y="6538912"/>
            <a:ext cx="2743200" cy="365125"/>
          </a:xfrm>
        </p:spPr>
        <p:txBody>
          <a:bodyPr/>
          <a:lstStyle/>
          <a:p>
            <a:fld id="{22009E32-0316-A64C-BBE6-76331A90034E}" type="slidenum">
              <a:rPr lang="en-US" smtClean="0"/>
              <a:t>9</a:t>
            </a:fld>
            <a:endParaRPr lang="en-US" dirty="0"/>
          </a:p>
        </p:txBody>
      </p:sp>
      <p:pic>
        <p:nvPicPr>
          <p:cNvPr id="14" name="Picture 13" descr="Graphical user interface, text, application, email&#10;&#10;Description automatically generated">
            <a:extLst>
              <a:ext uri="{FF2B5EF4-FFF2-40B4-BE49-F238E27FC236}">
                <a16:creationId xmlns:a16="http://schemas.microsoft.com/office/drawing/2014/main" id="{674B9FC8-9FD5-84DD-72D6-5B4408880A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618" y="1224426"/>
            <a:ext cx="7532786" cy="3794712"/>
          </a:xfrm>
          <a:prstGeom prst="rect">
            <a:avLst/>
          </a:prstGeom>
        </p:spPr>
      </p:pic>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1D26DB7-A6C2-7E18-CBBF-9546E89E1875}"/>
                  </a:ext>
                </a:extLst>
              </p:cNvPr>
              <p:cNvSpPr txBox="1"/>
              <p:nvPr/>
            </p:nvSpPr>
            <p:spPr bwMode="auto">
              <a:xfrm>
                <a:off x="-178353" y="4782833"/>
                <a:ext cx="8321813" cy="1842427"/>
              </a:xfrm>
              <a:prstGeom prst="rect">
                <a:avLst/>
              </a:prstGeom>
              <a:noFill/>
              <a:ln w="9525">
                <a:noFill/>
                <a:miter lim="800000"/>
                <a:headEnd/>
                <a:tailEnd/>
              </a:ln>
              <a:effectLst/>
            </p:spPr>
            <p:txBody>
              <a:bodyPr wrap="square">
                <a:spAutoFit/>
              </a:bodyPr>
              <a:lstStyle/>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Error signals in hypothalamus: </a:t>
                </a:r>
                <a14:m>
                  <m:oMath xmlns:m="http://schemas.openxmlformats.org/officeDocument/2006/math">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𝑒</m:t>
                        </m:r>
                      </m:e>
                      <m:sub>
                        <m:r>
                          <a:rPr lang="en-US" sz="1400" i="1">
                            <a:latin typeface="Cambria Math" panose="02040503050406030204" pitchFamily="18" charset="0"/>
                            <a:ea typeface="Calibri" panose="020F0502020204030204" pitchFamily="34" charset="0"/>
                            <a:cs typeface="Times New Roman" panose="02020603050405020304" pitchFamily="18" charset="0"/>
                          </a:rPr>
                          <m:t>h𝑦</m:t>
                        </m:r>
                      </m:sub>
                    </m:sSub>
                    <m:r>
                      <a:rPr lang="en-US" sz="1400" i="1">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r>
                          <a:rPr lang="en-US" sz="1400" i="1">
                            <a:latin typeface="Cambria Math" panose="02040503050406030204" pitchFamily="18" charset="0"/>
                            <a:ea typeface="Calibri" panose="020F0502020204030204" pitchFamily="34" charset="0"/>
                            <a:cs typeface="Times New Roman" panose="02020603050405020304" pitchFamily="18" charset="0"/>
                          </a:rPr>
                          <m:t>h𝑦</m:t>
                        </m:r>
                      </m:sub>
                    </m:sSub>
                    <m:r>
                      <a:rPr lang="en-US" sz="1400"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h𝑦</m:t>
                            </m:r>
                          </m:e>
                          <m:sub>
                            <m:r>
                              <a:rPr lang="en-US" sz="1400" i="1">
                                <a:latin typeface="Cambria Math" panose="02040503050406030204" pitchFamily="18" charset="0"/>
                                <a:ea typeface="Calibri" panose="020F0502020204030204" pitchFamily="34" charset="0"/>
                                <a:cs typeface="Times New Roman" panose="02020603050405020304" pitchFamily="18" charset="0"/>
                              </a:rPr>
                              <m:t>0</m:t>
                            </m:r>
                          </m:sub>
                        </m:sSub>
                      </m:sub>
                    </m:sSub>
                  </m:oMath>
                </a14:m>
                <a:endParaRPr lang="en-US" sz="14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Error signals on skin surface: </a:t>
                </a:r>
                <a14:m>
                  <m:oMath xmlns:m="http://schemas.openxmlformats.org/officeDocument/2006/math">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𝑒</m:t>
                        </m:r>
                      </m:e>
                      <m:sub>
                        <m:r>
                          <a:rPr lang="en-US" sz="1400" i="1">
                            <a:latin typeface="Cambria Math" panose="02040503050406030204" pitchFamily="18" charset="0"/>
                            <a:ea typeface="Calibri" panose="020F0502020204030204" pitchFamily="34" charset="0"/>
                            <a:cs typeface="Times New Roman" panose="02020603050405020304" pitchFamily="18" charset="0"/>
                          </a:rPr>
                          <m:t>𝑠</m:t>
                        </m:r>
                      </m:sub>
                    </m:sSub>
                    <m:r>
                      <a:rPr lang="en-US" sz="1400" i="1">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r>
                          <a:rPr lang="en-US" sz="1400" i="1">
                            <a:latin typeface="Cambria Math" panose="02040503050406030204" pitchFamily="18" charset="0"/>
                            <a:ea typeface="Calibri" panose="020F0502020204030204" pitchFamily="34" charset="0"/>
                            <a:cs typeface="Times New Roman" panose="02020603050405020304" pitchFamily="18" charset="0"/>
                          </a:rPr>
                          <m:t>𝑚𝑠</m:t>
                        </m:r>
                      </m:sub>
                    </m:sSub>
                    <m:r>
                      <a:rPr lang="en-US" sz="1400" i="1">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𝑇</m:t>
                        </m:r>
                      </m:e>
                      <m:sub>
                        <m:sSub>
                          <m:sSubPr>
                            <m:ctrlPr>
                              <a:rPr lang="en-US" sz="1400" i="1">
                                <a:latin typeface="Cambria Math" panose="02040503050406030204" pitchFamily="18"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𝑚𝑠</m:t>
                            </m:r>
                          </m:e>
                          <m:sub>
                            <m:r>
                              <a:rPr lang="en-US" sz="1400" i="1">
                                <a:latin typeface="Cambria Math" panose="02040503050406030204" pitchFamily="18" charset="0"/>
                                <a:ea typeface="Calibri" panose="020F0502020204030204" pitchFamily="34" charset="0"/>
                                <a:cs typeface="Times New Roman" panose="02020603050405020304" pitchFamily="18" charset="0"/>
                              </a:rPr>
                              <m:t>0</m:t>
                            </m:r>
                          </m:sub>
                        </m:sSub>
                      </m:sub>
                    </m:sSub>
                  </m:oMath>
                </a14:m>
                <a:endParaRPr lang="en-US" sz="14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Vasodilation: </a:t>
                </a:r>
                <a14:m>
                  <m:oMath xmlns:m="http://schemas.openxmlformats.org/officeDocument/2006/math">
                    <m:r>
                      <a:rPr lang="en-US" sz="1400" i="1" kern="100">
                        <a:latin typeface="Cambria Math" panose="02040503050406030204" pitchFamily="18" charset="0"/>
                        <a:ea typeface="Times New Roman" panose="02020603050405020304" pitchFamily="18" charset="0"/>
                        <a:cs typeface="Times New Roman" panose="02020603050405020304" pitchFamily="18" charset="0"/>
                      </a:rPr>
                      <m:t>𝐷𝐼</m:t>
                    </m:r>
                    <m:r>
                      <a:rPr lang="en-US" sz="1400" i="1" kern="100">
                        <a:latin typeface="Cambria Math" panose="02040503050406030204" pitchFamily="18" charset="0"/>
                        <a:ea typeface="Times New Roman" panose="02020603050405020304" pitchFamily="18" charset="0"/>
                        <a:cs typeface="Times New Roman" panose="02020603050405020304" pitchFamily="18" charset="0"/>
                      </a:rPr>
                      <m:t>=28424∙</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h𝑦</m:t>
                        </m:r>
                      </m:sub>
                    </m:s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+4870∙</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𝑠</m:t>
                        </m:r>
                      </m:sub>
                    </m:sSub>
                  </m:oMath>
                </a14:m>
                <a:endParaRPr lang="en-US" sz="1400" kern="1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Vasoconstriction:</a:t>
                </a:r>
                <a:r>
                  <a:rPr lang="en-US" sz="1400" dirty="0">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r>
                      <a:rPr lang="en-US" sz="1400" i="1" kern="100">
                        <a:latin typeface="Cambria Math" panose="02040503050406030204" pitchFamily="18" charset="0"/>
                        <a:ea typeface="Times New Roman" panose="02020603050405020304" pitchFamily="18" charset="0"/>
                        <a:cs typeface="Times New Roman" panose="02020603050405020304" pitchFamily="18" charset="0"/>
                      </a:rPr>
                      <m:t>𝐶𝑆</m:t>
                    </m:r>
                    <m:r>
                      <a:rPr lang="en-US" sz="1400" i="1" kern="100">
                        <a:latin typeface="Cambria Math" panose="02040503050406030204" pitchFamily="18" charset="0"/>
                        <a:ea typeface="Times New Roman" panose="02020603050405020304" pitchFamily="18" charset="0"/>
                        <a:cs typeface="Times New Roman" panose="02020603050405020304" pitchFamily="18" charset="0"/>
                      </a:rPr>
                      <m:t>=1.1∙</m:t>
                    </m:r>
                    <m:d>
                      <m:d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h𝑦</m:t>
                            </m:r>
                          </m:sub>
                        </m:sSub>
                      </m:e>
                    </m:d>
                    <m:r>
                      <a:rPr lang="en-US" sz="1400" i="1" kern="100">
                        <a:latin typeface="Cambria Math" panose="02040503050406030204" pitchFamily="18" charset="0"/>
                        <a:ea typeface="Times New Roman" panose="02020603050405020304" pitchFamily="18" charset="0"/>
                        <a:cs typeface="Times New Roman" panose="02020603050405020304" pitchFamily="18" charset="0"/>
                      </a:rPr>
                      <m:t>+3.3∙</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𝑠</m:t>
                        </m:r>
                      </m:sub>
                    </m:s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400" kern="1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Total Shivering heat production: </a:t>
                </a:r>
                <a14:m>
                  <m:oMath xmlns:m="http://schemas.openxmlformats.org/officeDocument/2006/math">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𝑄</m:t>
                        </m:r>
                      </m:e>
                      <m:sub>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𝑆𝐻</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𝑡𝑜𝑡</m:t>
                            </m:r>
                          </m:sub>
                        </m:sSub>
                      </m:sub>
                    </m:s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kern="100">
                            <a:latin typeface="Cambria Math" panose="02040503050406030204" pitchFamily="18" charset="0"/>
                            <a:ea typeface="Times New Roman" panose="02020603050405020304" pitchFamily="18" charset="0"/>
                            <a:cs typeface="Times New Roman" panose="02020603050405020304" pitchFamily="18" charset="0"/>
                          </a:rPr>
                          <m:t>147.7</m:t>
                        </m:r>
                        <m:d>
                          <m:d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h𝑦</m:t>
                                </m:r>
                              </m:sub>
                            </m:sSub>
                          </m:e>
                        </m:d>
                        <m:r>
                          <a:rPr lang="en-US" sz="1400" i="1" kern="100">
                            <a:latin typeface="Cambria Math" panose="02040503050406030204" pitchFamily="18" charset="0"/>
                            <a:ea typeface="Times New Roman" panose="02020603050405020304" pitchFamily="18" charset="0"/>
                            <a:cs typeface="Times New Roman" panose="02020603050405020304" pitchFamily="18" charset="0"/>
                          </a:rPr>
                          <m:t>+44.6</m:t>
                        </m:r>
                        <m:d>
                          <m:d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𝑚𝑠</m:t>
                                </m:r>
                              </m:sub>
                            </m:sSub>
                          </m:e>
                        </m:d>
                        <m:r>
                          <a:rPr lang="en-US" sz="1400" i="1" kern="100">
                            <a:latin typeface="Cambria Math" panose="02040503050406030204" pitchFamily="18" charset="0"/>
                            <a:ea typeface="Times New Roman" panose="02020603050405020304" pitchFamily="18" charset="0"/>
                            <a:cs typeface="Times New Roman" panose="02020603050405020304" pitchFamily="18" charset="0"/>
                          </a:rPr>
                          <m:t>−1.48</m:t>
                        </m:r>
                        <m:sSup>
                          <m:sSup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𝑒</m:t>
                                    </m:r>
                                  </m:e>
                                  <m:sub>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𝑚𝑠</m:t>
                                    </m:r>
                                  </m:sub>
                                </m:sSub>
                              </m:e>
                            </m:d>
                          </m:e>
                          <m:sup>
                            <m:r>
                              <a:rPr lang="en-US" sz="1400" i="1" kern="100">
                                <a:latin typeface="Cambria Math" panose="02040503050406030204" pitchFamily="18" charset="0"/>
                                <a:ea typeface="Times New Roman" panose="02020603050405020304" pitchFamily="18" charset="0"/>
                                <a:cs typeface="Times New Roman" panose="02020603050405020304" pitchFamily="18" charset="0"/>
                              </a:rPr>
                              <m:t>2</m:t>
                            </m:r>
                          </m:sup>
                        </m:sSup>
                      </m:num>
                      <m:den>
                        <m:rad>
                          <m:radPr>
                            <m:degHide m:val="on"/>
                            <m:ctrlPr>
                              <a:rPr lang="en-US" sz="1400" i="1" kern="100">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400" i="1" kern="100">
                                <a:latin typeface="Cambria Math" panose="02040503050406030204" pitchFamily="18" charset="0"/>
                                <a:ea typeface="Times New Roman" panose="02020603050405020304" pitchFamily="18" charset="0"/>
                                <a:cs typeface="Times New Roman" panose="02020603050405020304" pitchFamily="18" charset="0"/>
                              </a:rPr>
                              <m:t>𝑃𝐵𝐹</m:t>
                            </m:r>
                          </m:e>
                        </m:rad>
                      </m:den>
                    </m:f>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400" i="1" kern="100">
                        <a:latin typeface="Cambria Math" panose="02040503050406030204" pitchFamily="18" charset="0"/>
                        <a:ea typeface="Times New Roman" panose="02020603050405020304" pitchFamily="18" charset="0"/>
                        <a:cs typeface="Times New Roman" panose="02020603050405020304" pitchFamily="18" charset="0"/>
                      </a:rPr>
                      <m:t>𝐵𝑆𝐴</m:t>
                    </m:r>
                    <m:r>
                      <a:rPr lang="en-US" sz="1400" i="1" kern="100">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400" i="1" kern="100" dirty="0">
                  <a:latin typeface="Cambria Math" panose="02040503050406030204" pitchFamily="18" charset="0"/>
                  <a:ea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Total metabolic rate: </a:t>
                </a:r>
                <a14:m>
                  <m:oMath xmlns:m="http://schemas.openxmlformats.org/officeDocument/2006/math">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𝑄</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𝑡𝑜𝑡</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m:t>
                    </m:r>
                    <m:nary>
                      <m:naryPr>
                        <m:limLoc m:val="undOvr"/>
                        <m:subHide m:val="on"/>
                        <m:supHide m:val="on"/>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naryPr>
                      <m:sub/>
                      <m:sup/>
                      <m:e>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𝑄</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0</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𝑑𝑉</m:t>
                        </m:r>
                      </m:e>
                    </m:nary>
                    <m:r>
                      <a:rPr lang="en-US" sz="1400"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𝑄</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𝑆𝐻</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𝑄</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𝐸𝑋</m:t>
                        </m:r>
                      </m:sub>
                    </m:sSub>
                  </m:oMath>
                </a14:m>
                <a:endParaRPr lang="en-US" dirty="0">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4" name="TextBox 3">
                <a:extLst>
                  <a:ext uri="{FF2B5EF4-FFF2-40B4-BE49-F238E27FC236}">
                    <a16:creationId xmlns:a16="http://schemas.microsoft.com/office/drawing/2014/main" id="{01D26DB7-A6C2-7E18-CBBF-9546E89E1875}"/>
                  </a:ext>
                </a:extLst>
              </p:cNvPr>
              <p:cNvSpPr txBox="1">
                <a:spLocks noRot="1" noChangeAspect="1" noMove="1" noResize="1" noEditPoints="1" noAdjustHandles="1" noChangeArrowheads="1" noChangeShapeType="1" noTextEdit="1"/>
              </p:cNvSpPr>
              <p:nvPr/>
            </p:nvSpPr>
            <p:spPr bwMode="auto">
              <a:xfrm>
                <a:off x="-178353" y="4782833"/>
                <a:ext cx="8321813" cy="1842427"/>
              </a:xfrm>
              <a:prstGeom prst="rect">
                <a:avLst/>
              </a:prstGeom>
              <a:blipFill>
                <a:blip r:embed="rId5"/>
                <a:stretch>
                  <a:fillRect t="-1987" b="-31788"/>
                </a:stretch>
              </a:blipFill>
              <a:ln w="9525">
                <a:noFill/>
                <a:miter lim="800000"/>
                <a:headEnd/>
                <a:tailEnd/>
              </a:ln>
              <a:effectLst/>
            </p:spPr>
            <p:txBody>
              <a:bodyPr/>
              <a:lstStyle/>
              <a:p>
                <a:r>
                  <a:rPr lang="en-US">
                    <a:noFill/>
                  </a:rPr>
                  <a:t> </a:t>
                </a:r>
              </a:p>
            </p:txBody>
          </p:sp>
        </mc:Fallback>
      </mc:AlternateContent>
    </p:spTree>
    <p:extLst>
      <p:ext uri="{BB962C8B-B14F-4D97-AF65-F5344CB8AC3E}">
        <p14:creationId xmlns:p14="http://schemas.microsoft.com/office/powerpoint/2010/main" val="2324894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22326</TotalTime>
  <Words>2523</Words>
  <Application>Microsoft Office PowerPoint</Application>
  <PresentationFormat>Widescreen</PresentationFormat>
  <Paragraphs>226</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Abadi Extra Light</vt:lpstr>
      <vt:lpstr>Arial</vt:lpstr>
      <vt:lpstr>Calibri</vt:lpstr>
      <vt:lpstr>Calibri Light</vt:lpstr>
      <vt:lpstr>Cambria Math</vt:lpstr>
      <vt:lpstr>Times New Roman</vt:lpstr>
      <vt:lpstr>Wingdings</vt:lpstr>
      <vt:lpstr>Office Theme</vt:lpstr>
      <vt:lpstr>U.S. Army Research Institute of Environmental Medicine Thermal and Mountain Medicine Division</vt:lpstr>
      <vt:lpstr>Disclaimer</vt:lpstr>
      <vt:lpstr>PowerPoint Presentation</vt:lpstr>
      <vt:lpstr>Background</vt:lpstr>
      <vt:lpstr>Meshing</vt:lpstr>
      <vt:lpstr>Passive System</vt:lpstr>
      <vt:lpstr>Clothing</vt:lpstr>
      <vt:lpstr>Global Equation- Blood Temperature</vt:lpstr>
      <vt:lpstr>Active System</vt:lpstr>
      <vt:lpstr>Metabolic Heat Production</vt:lpstr>
      <vt:lpstr>Time-dependent Simulations</vt:lpstr>
      <vt:lpstr>Model Validation</vt:lpstr>
      <vt:lpstr>WCTI Simulation Results</vt:lpstr>
      <vt:lpstr>PowerPoint Presentation</vt:lpstr>
      <vt:lpstr>PowerPoint Presentation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Walters</dc:creator>
  <cp:lastModifiedBy>Jacques, Juliette I CTR USA MEDCOM USARIEM</cp:lastModifiedBy>
  <cp:revision>433</cp:revision>
  <cp:lastPrinted>2018-11-30T18:41:00Z</cp:lastPrinted>
  <dcterms:created xsi:type="dcterms:W3CDTF">2013-11-20T18:41:00Z</dcterms:created>
  <dcterms:modified xsi:type="dcterms:W3CDTF">2024-10-04T04:59:50Z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1033-11.2.0.8339</vt:lpwstr>
  </property>
</Properties>
</file>