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5" r:id="rId1"/>
  </p:sldMasterIdLst>
  <p:notesMasterIdLst>
    <p:notesMasterId r:id="rId3"/>
  </p:notesMasterIdLst>
  <p:sldIdLst>
    <p:sldId id="285" r:id="rId2"/>
  </p:sldIdLst>
  <p:sldSz cx="32918400" cy="438912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icrosoft Office User" initials="MOU" lastIdx="1" clrIdx="0">
    <p:extLst>
      <p:ext uri="{19B8F6BF-5375-455C-9EA6-DF929625EA0E}">
        <p15:presenceInfo xmlns:p15="http://schemas.microsoft.com/office/powerpoint/2012/main" userId="Microsoft Office User"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AC"/>
    <a:srgbClr val="E1EAF1"/>
    <a:srgbClr val="DAE5EE"/>
    <a:srgbClr val="D5E1EB"/>
    <a:srgbClr val="D2E0EB"/>
    <a:srgbClr val="CDDCE8"/>
    <a:srgbClr val="CAD8E6"/>
    <a:srgbClr val="C2D3E3"/>
    <a:srgbClr val="B8CBDF"/>
    <a:srgbClr val="78A3C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6207" autoAdjust="0"/>
    <p:restoredTop sz="96405" autoAdjust="0"/>
  </p:normalViewPr>
  <p:slideViewPr>
    <p:cSldViewPr snapToGrid="0">
      <p:cViewPr>
        <p:scale>
          <a:sx n="30" d="100"/>
          <a:sy n="30" d="100"/>
        </p:scale>
        <p:origin x="1164" y="-3168"/>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103" d="100"/>
          <a:sy n="103" d="100"/>
        </p:scale>
        <p:origin x="3504"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notesMaster" Target="notesMasters/notesMaster1.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umsplatzhalt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40FD44B-3D92-4DA1-963F-3AC1E37877B5}" type="datetimeFigureOut">
              <a:rPr lang="en-US" smtClean="0"/>
              <a:t>8/30/2024</a:t>
            </a:fld>
            <a:endParaRPr lang="en-US"/>
          </a:p>
        </p:txBody>
      </p:sp>
      <p:sp>
        <p:nvSpPr>
          <p:cNvPr id="4" name="Folienbildplatzhalter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izenplatzhalt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6" name="Fußzeilenplatzhalt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Foliennummernplatzhalt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A4A54C-B7EC-4455-BC07-3E60C62A4E35}" type="slidenum">
              <a:rPr lang="en-US" smtClean="0"/>
              <a:t>‹#›</a:t>
            </a:fld>
            <a:endParaRPr lang="en-US"/>
          </a:p>
        </p:txBody>
      </p:sp>
    </p:spTree>
    <p:extLst>
      <p:ext uri="{BB962C8B-B14F-4D97-AF65-F5344CB8AC3E}">
        <p14:creationId xmlns:p14="http://schemas.microsoft.com/office/powerpoint/2010/main" val="3027124219"/>
      </p:ext>
    </p:extLst>
  </p:cSld>
  <p:clrMap bg1="lt1" tx1="dk1" bg2="lt2" tx2="dk2" accent1="accent1" accent2="accent2" accent3="accent3" accent4="accent4" accent5="accent5" accent6="accent6" hlink="hlink" folHlink="folHlink"/>
  <p:notesStyle>
    <a:lvl1pPr marL="0" algn="l" defTabSz="4388719" rtl="0" eaLnBrk="1" latinLnBrk="0" hangingPunct="1">
      <a:defRPr sz="5759" kern="1200">
        <a:solidFill>
          <a:schemeClr val="tx1"/>
        </a:solidFill>
        <a:latin typeface="+mn-lt"/>
        <a:ea typeface="+mn-ea"/>
        <a:cs typeface="+mn-cs"/>
      </a:defRPr>
    </a:lvl1pPr>
    <a:lvl2pPr marL="2194360" algn="l" defTabSz="4388719" rtl="0" eaLnBrk="1" latinLnBrk="0" hangingPunct="1">
      <a:defRPr sz="5759" kern="1200">
        <a:solidFill>
          <a:schemeClr val="tx1"/>
        </a:solidFill>
        <a:latin typeface="+mn-lt"/>
        <a:ea typeface="+mn-ea"/>
        <a:cs typeface="+mn-cs"/>
      </a:defRPr>
    </a:lvl2pPr>
    <a:lvl3pPr marL="4388719" algn="l" defTabSz="4388719" rtl="0" eaLnBrk="1" latinLnBrk="0" hangingPunct="1">
      <a:defRPr sz="5759" kern="1200">
        <a:solidFill>
          <a:schemeClr val="tx1"/>
        </a:solidFill>
        <a:latin typeface="+mn-lt"/>
        <a:ea typeface="+mn-ea"/>
        <a:cs typeface="+mn-cs"/>
      </a:defRPr>
    </a:lvl3pPr>
    <a:lvl4pPr marL="6583079" algn="l" defTabSz="4388719" rtl="0" eaLnBrk="1" latinLnBrk="0" hangingPunct="1">
      <a:defRPr sz="5759" kern="1200">
        <a:solidFill>
          <a:schemeClr val="tx1"/>
        </a:solidFill>
        <a:latin typeface="+mn-lt"/>
        <a:ea typeface="+mn-ea"/>
        <a:cs typeface="+mn-cs"/>
      </a:defRPr>
    </a:lvl4pPr>
    <a:lvl5pPr marL="8777439" algn="l" defTabSz="4388719" rtl="0" eaLnBrk="1" latinLnBrk="0" hangingPunct="1">
      <a:defRPr sz="5759" kern="1200">
        <a:solidFill>
          <a:schemeClr val="tx1"/>
        </a:solidFill>
        <a:latin typeface="+mn-lt"/>
        <a:ea typeface="+mn-ea"/>
        <a:cs typeface="+mn-cs"/>
      </a:defRPr>
    </a:lvl5pPr>
    <a:lvl6pPr marL="10971798" algn="l" defTabSz="4388719" rtl="0" eaLnBrk="1" latinLnBrk="0" hangingPunct="1">
      <a:defRPr sz="5759" kern="1200">
        <a:solidFill>
          <a:schemeClr val="tx1"/>
        </a:solidFill>
        <a:latin typeface="+mn-lt"/>
        <a:ea typeface="+mn-ea"/>
        <a:cs typeface="+mn-cs"/>
      </a:defRPr>
    </a:lvl6pPr>
    <a:lvl7pPr marL="13166158" algn="l" defTabSz="4388719" rtl="0" eaLnBrk="1" latinLnBrk="0" hangingPunct="1">
      <a:defRPr sz="5759" kern="1200">
        <a:solidFill>
          <a:schemeClr val="tx1"/>
        </a:solidFill>
        <a:latin typeface="+mn-lt"/>
        <a:ea typeface="+mn-ea"/>
        <a:cs typeface="+mn-cs"/>
      </a:defRPr>
    </a:lvl7pPr>
    <a:lvl8pPr marL="15360518" algn="l" defTabSz="4388719" rtl="0" eaLnBrk="1" latinLnBrk="0" hangingPunct="1">
      <a:defRPr sz="5759" kern="1200">
        <a:solidFill>
          <a:schemeClr val="tx1"/>
        </a:solidFill>
        <a:latin typeface="+mn-lt"/>
        <a:ea typeface="+mn-ea"/>
        <a:cs typeface="+mn-cs"/>
      </a:defRPr>
    </a:lvl8pPr>
    <a:lvl9pPr marL="17554877" algn="l" defTabSz="4388719" rtl="0" eaLnBrk="1" latinLnBrk="0" hangingPunct="1">
      <a:defRPr sz="5759"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0" y="7183123"/>
            <a:ext cx="27980640" cy="15280640"/>
          </a:xfrm>
        </p:spPr>
        <p:txBody>
          <a:bodyPr anchor="b"/>
          <a:lstStyle>
            <a:lvl1pPr algn="ctr">
              <a:defRPr sz="21600"/>
            </a:lvl1pPr>
          </a:lstStyle>
          <a:p>
            <a:r>
              <a:rPr lang="en-US"/>
              <a:t>Click to edit Master title style</a:t>
            </a:r>
            <a:endParaRPr lang="en-US" dirty="0"/>
          </a:p>
        </p:txBody>
      </p:sp>
      <p:sp>
        <p:nvSpPr>
          <p:cNvPr id="3" name="Subtitle 2"/>
          <p:cNvSpPr>
            <a:spLocks noGrp="1"/>
          </p:cNvSpPr>
          <p:nvPr>
            <p:ph type="subTitle" idx="1"/>
          </p:nvPr>
        </p:nvSpPr>
        <p:spPr>
          <a:xfrm>
            <a:off x="4114800" y="23053043"/>
            <a:ext cx="24688800" cy="10596877"/>
          </a:xfrm>
        </p:spPr>
        <p:txBody>
          <a:bodyPr/>
          <a:lstStyle>
            <a:lvl1pPr marL="0" indent="0" algn="ctr">
              <a:buNone/>
              <a:defRPr sz="8640"/>
            </a:lvl1pPr>
            <a:lvl2pPr marL="1645920" indent="0" algn="ctr">
              <a:buNone/>
              <a:defRPr sz="7200"/>
            </a:lvl2pPr>
            <a:lvl3pPr marL="3291840" indent="0" algn="ctr">
              <a:buNone/>
              <a:defRPr sz="6480"/>
            </a:lvl3pPr>
            <a:lvl4pPr marL="4937760" indent="0" algn="ctr">
              <a:buNone/>
              <a:defRPr sz="5760"/>
            </a:lvl4pPr>
            <a:lvl5pPr marL="6583680" indent="0" algn="ctr">
              <a:buNone/>
              <a:defRPr sz="5760"/>
            </a:lvl5pPr>
            <a:lvl6pPr marL="8229600" indent="0" algn="ctr">
              <a:buNone/>
              <a:defRPr sz="5760"/>
            </a:lvl6pPr>
            <a:lvl7pPr marL="9875520" indent="0" algn="ctr">
              <a:buNone/>
              <a:defRPr sz="5760"/>
            </a:lvl7pPr>
            <a:lvl8pPr marL="11521440" indent="0" algn="ctr">
              <a:buNone/>
              <a:defRPr sz="5760"/>
            </a:lvl8pPr>
            <a:lvl9pPr marL="13167360" indent="0" algn="ctr">
              <a:buNone/>
              <a:defRPr sz="576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8017598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9550079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557232" y="2336800"/>
            <a:ext cx="7098030" cy="37195763"/>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63142" y="2336800"/>
            <a:ext cx="20882610" cy="3719576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9079761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5_Benutzerdefiniertes Layout">
    <p:spTree>
      <p:nvGrpSpPr>
        <p:cNvPr id="1" name=""/>
        <p:cNvGrpSpPr/>
        <p:nvPr/>
      </p:nvGrpSpPr>
      <p:grpSpPr>
        <a:xfrm>
          <a:off x="0" y="0"/>
          <a:ext cx="0" cy="0"/>
          <a:chOff x="0" y="0"/>
          <a:chExt cx="0" cy="0"/>
        </a:xfrm>
      </p:grpSpPr>
      <p:sp>
        <p:nvSpPr>
          <p:cNvPr id="5" name="Rechteck 10">
            <a:extLst>
              <a:ext uri="{FF2B5EF4-FFF2-40B4-BE49-F238E27FC236}">
                <a16:creationId xmlns:a16="http://schemas.microsoft.com/office/drawing/2014/main" id="{1F35867E-CFD5-4350-8AC0-D91C81B78554}"/>
              </a:ext>
            </a:extLst>
          </p:cNvPr>
          <p:cNvSpPr/>
          <p:nvPr userDrawn="1"/>
        </p:nvSpPr>
        <p:spPr>
          <a:xfrm>
            <a:off x="1" y="1"/>
            <a:ext cx="32918400" cy="12291529"/>
          </a:xfrm>
          <a:prstGeom prst="rect">
            <a:avLst/>
          </a:prstGeom>
          <a:solidFill>
            <a:srgbClr val="E1EAF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endParaRPr lang="en-US" sz="1857"/>
          </a:p>
        </p:txBody>
      </p:sp>
      <p:sp>
        <p:nvSpPr>
          <p:cNvPr id="8" name="Titel 7">
            <a:extLst>
              <a:ext uri="{FF2B5EF4-FFF2-40B4-BE49-F238E27FC236}">
                <a16:creationId xmlns:a16="http://schemas.microsoft.com/office/drawing/2014/main" id="{674256D9-FCC0-4B55-86D2-A64887390EF2}"/>
              </a:ext>
            </a:extLst>
          </p:cNvPr>
          <p:cNvSpPr>
            <a:spLocks noGrp="1"/>
          </p:cNvSpPr>
          <p:nvPr>
            <p:ph type="title" hasCustomPrompt="1"/>
          </p:nvPr>
        </p:nvSpPr>
        <p:spPr>
          <a:xfrm>
            <a:off x="14197441" y="1534000"/>
            <a:ext cx="17520673" cy="3907429"/>
          </a:xfrm>
        </p:spPr>
        <p:txBody>
          <a:bodyPr anchor="b">
            <a:normAutofit/>
          </a:bodyPr>
          <a:lstStyle>
            <a:lvl1pPr>
              <a:defRPr sz="8203" b="1">
                <a:latin typeface="Calibri" panose="020F0502020204030204" pitchFamily="34" charset="0"/>
                <a:cs typeface="Calibri" panose="020F0502020204030204" pitchFamily="34" charset="0"/>
              </a:defRPr>
            </a:lvl1pPr>
          </a:lstStyle>
          <a:p>
            <a:r>
              <a:rPr lang="en-US" noProof="0" dirty="0"/>
              <a:t>The Title of Poster (try to keep short, font size is 90-120 </a:t>
            </a:r>
            <a:r>
              <a:rPr lang="en-US" noProof="0" dirty="0" err="1"/>
              <a:t>pt</a:t>
            </a:r>
            <a:r>
              <a:rPr lang="en-US" noProof="0" dirty="0"/>
              <a:t>)</a:t>
            </a:r>
          </a:p>
        </p:txBody>
      </p:sp>
      <p:sp>
        <p:nvSpPr>
          <p:cNvPr id="9" name="Inhaltsplatzhalter 11">
            <a:extLst>
              <a:ext uri="{FF2B5EF4-FFF2-40B4-BE49-F238E27FC236}">
                <a16:creationId xmlns:a16="http://schemas.microsoft.com/office/drawing/2014/main" id="{8483A2B3-B7B9-48C0-A5A7-3A80187EAE72}"/>
              </a:ext>
            </a:extLst>
          </p:cNvPr>
          <p:cNvSpPr>
            <a:spLocks noGrp="1"/>
          </p:cNvSpPr>
          <p:nvPr>
            <p:ph sz="quarter" idx="10" hasCustomPrompt="1"/>
          </p:nvPr>
        </p:nvSpPr>
        <p:spPr>
          <a:xfrm>
            <a:off x="14197297" y="9998690"/>
            <a:ext cx="17520817" cy="1984280"/>
          </a:xfrm>
        </p:spPr>
        <p:txBody>
          <a:bodyPr>
            <a:noAutofit/>
          </a:bodyPr>
          <a:lstStyle>
            <a:lvl1pPr marL="0" indent="0">
              <a:lnSpc>
                <a:spcPct val="100000"/>
              </a:lnSpc>
              <a:buNone/>
              <a:defRPr sz="4081">
                <a:solidFill>
                  <a:schemeClr val="bg1">
                    <a:lumMod val="50000"/>
                  </a:schemeClr>
                </a:solidFill>
                <a:latin typeface="Calibri" panose="020F0502020204030204" pitchFamily="34" charset="0"/>
                <a:cs typeface="Calibri" panose="020F0502020204030204" pitchFamily="34" charset="0"/>
              </a:defRPr>
            </a:lvl1pPr>
          </a:lstStyle>
          <a:p>
            <a:pPr lvl="0"/>
            <a:r>
              <a:rPr lang="en-US" noProof="0" dirty="0"/>
              <a:t>Affiliation (30-40 </a:t>
            </a:r>
            <a:r>
              <a:rPr lang="en-US" noProof="0" dirty="0" err="1"/>
              <a:t>pt</a:t>
            </a:r>
            <a:r>
              <a:rPr lang="en-US" noProof="0" dirty="0"/>
              <a:t>)</a:t>
            </a:r>
          </a:p>
        </p:txBody>
      </p:sp>
      <p:sp>
        <p:nvSpPr>
          <p:cNvPr id="10" name="Bildplatzhalter 13">
            <a:extLst>
              <a:ext uri="{FF2B5EF4-FFF2-40B4-BE49-F238E27FC236}">
                <a16:creationId xmlns:a16="http://schemas.microsoft.com/office/drawing/2014/main" id="{02D8F859-32C3-4905-B166-FF22C3631CDD}"/>
              </a:ext>
            </a:extLst>
          </p:cNvPr>
          <p:cNvSpPr>
            <a:spLocks noGrp="1"/>
          </p:cNvSpPr>
          <p:nvPr>
            <p:ph type="pic" sz="quarter" idx="11" hasCustomPrompt="1"/>
          </p:nvPr>
        </p:nvSpPr>
        <p:spPr>
          <a:xfrm>
            <a:off x="0" y="-1"/>
            <a:ext cx="13414251" cy="12175479"/>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simulation results (export the image from COMSOL using the image snap shot with the format: PNG &amp; Background: transparent)</a:t>
            </a:r>
          </a:p>
        </p:txBody>
      </p:sp>
      <p:sp>
        <p:nvSpPr>
          <p:cNvPr id="12" name="Rechteck 11">
            <a:extLst>
              <a:ext uri="{FF2B5EF4-FFF2-40B4-BE49-F238E27FC236}">
                <a16:creationId xmlns:a16="http://schemas.microsoft.com/office/drawing/2014/main" id="{C3ED77E3-7509-4003-A80E-3F7C7DF2DD73}"/>
              </a:ext>
            </a:extLst>
          </p:cNvPr>
          <p:cNvSpPr/>
          <p:nvPr userDrawn="1"/>
        </p:nvSpPr>
        <p:spPr>
          <a:xfrm>
            <a:off x="7600083" y="42714590"/>
            <a:ext cx="15200764" cy="723403"/>
          </a:xfrm>
          <a:prstGeom prst="rect">
            <a:avLst/>
          </a:prstGeom>
        </p:spPr>
        <p:txBody>
          <a:bodyPr wrap="none">
            <a:spAutoFit/>
          </a:bodyPr>
          <a:lstStyle/>
          <a:p>
            <a:r>
              <a:rPr lang="en-US" sz="4101" noProof="0" dirty="0">
                <a:solidFill>
                  <a:schemeClr val="tx1">
                    <a:lumMod val="50000"/>
                    <a:lumOff val="50000"/>
                  </a:schemeClr>
                </a:solidFill>
                <a:latin typeface="Calibri" panose="020F0502020204030204" pitchFamily="34" charset="0"/>
                <a:cs typeface="Calibri" panose="020F0502020204030204" pitchFamily="34" charset="0"/>
              </a:rPr>
              <a:t>Excerpt from the Proceedings of the COMSOL Conference 2024 Boston</a:t>
            </a:r>
          </a:p>
        </p:txBody>
      </p:sp>
      <p:sp>
        <p:nvSpPr>
          <p:cNvPr id="40" name="Textplatzhalter 34">
            <a:extLst>
              <a:ext uri="{FF2B5EF4-FFF2-40B4-BE49-F238E27FC236}">
                <a16:creationId xmlns:a16="http://schemas.microsoft.com/office/drawing/2014/main" id="{531D1A86-CE8F-414A-97E9-85E1D3C6E6B9}"/>
              </a:ext>
            </a:extLst>
          </p:cNvPr>
          <p:cNvSpPr>
            <a:spLocks noGrp="1"/>
          </p:cNvSpPr>
          <p:nvPr>
            <p:ph type="body" sz="quarter" idx="23" hasCustomPrompt="1"/>
          </p:nvPr>
        </p:nvSpPr>
        <p:spPr>
          <a:xfrm>
            <a:off x="15655929" y="21687824"/>
            <a:ext cx="16062185" cy="685670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methods here.</a:t>
            </a:r>
          </a:p>
        </p:txBody>
      </p:sp>
      <p:sp>
        <p:nvSpPr>
          <p:cNvPr id="43" name="Textplatzhalter 34">
            <a:extLst>
              <a:ext uri="{FF2B5EF4-FFF2-40B4-BE49-F238E27FC236}">
                <a16:creationId xmlns:a16="http://schemas.microsoft.com/office/drawing/2014/main" id="{2648CB1B-F9E8-4C08-931E-77382FA4639B}"/>
              </a:ext>
            </a:extLst>
          </p:cNvPr>
          <p:cNvSpPr>
            <a:spLocks noGrp="1"/>
          </p:cNvSpPr>
          <p:nvPr>
            <p:ph type="body" sz="quarter" idx="24" hasCustomPrompt="1"/>
          </p:nvPr>
        </p:nvSpPr>
        <p:spPr>
          <a:xfrm>
            <a:off x="1196912" y="39623894"/>
            <a:ext cx="15220541" cy="2315228"/>
          </a:xfrm>
        </p:spPr>
        <p:txBody>
          <a:bodyPr>
            <a:noAutofit/>
          </a:bodyPr>
          <a:lstStyle>
            <a:lvl1pPr marL="0" indent="0">
              <a:buNone/>
              <a:defRPr sz="3281">
                <a:solidFill>
                  <a:schemeClr val="bg1">
                    <a:lumMod val="65000"/>
                  </a:schemeClr>
                </a:solidFill>
                <a:latin typeface="Calibri" panose="020F0502020204030204" pitchFamily="34" charset="0"/>
                <a:cs typeface="Calibri" panose="020F0502020204030204" pitchFamily="34" charset="0"/>
              </a:defRPr>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Add your references here.</a:t>
            </a:r>
          </a:p>
        </p:txBody>
      </p:sp>
      <p:sp>
        <p:nvSpPr>
          <p:cNvPr id="2" name="TextBox 1">
            <a:extLst>
              <a:ext uri="{FF2B5EF4-FFF2-40B4-BE49-F238E27FC236}">
                <a16:creationId xmlns:a16="http://schemas.microsoft.com/office/drawing/2014/main" id="{BB3FE651-3561-EEA9-C18E-2B30D856D7BF}"/>
              </a:ext>
            </a:extLst>
          </p:cNvPr>
          <p:cNvSpPr txBox="1"/>
          <p:nvPr userDrawn="1"/>
        </p:nvSpPr>
        <p:spPr>
          <a:xfrm>
            <a:off x="1196912" y="38648293"/>
            <a:ext cx="15919818" cy="866740"/>
          </a:xfrm>
          <a:prstGeom prst="rect">
            <a:avLst/>
          </a:prstGeom>
          <a:noFill/>
        </p:spPr>
        <p:txBody>
          <a:bodyPr wrap="square" rtlCol="0">
            <a:spAutoFit/>
          </a:bodyPr>
          <a:lstStyle/>
          <a:p>
            <a:r>
              <a:rPr lang="en-US" sz="4921" b="1" dirty="0">
                <a:solidFill>
                  <a:schemeClr val="bg1">
                    <a:lumMod val="65000"/>
                  </a:schemeClr>
                </a:solidFill>
                <a:latin typeface="Calibri" panose="020F0502020204030204" pitchFamily="34" charset="0"/>
                <a:cs typeface="Calibri" panose="020F0502020204030204" pitchFamily="34" charset="0"/>
              </a:rPr>
              <a:t>REFERENCES</a:t>
            </a:r>
            <a:endParaRPr lang="en-US" sz="4101" b="1" dirty="0">
              <a:solidFill>
                <a:schemeClr val="bg1">
                  <a:lumMod val="65000"/>
                </a:schemeClr>
              </a:solidFill>
              <a:latin typeface="Calibri" panose="020F0502020204030204" pitchFamily="34" charset="0"/>
              <a:cs typeface="Calibri" panose="020F0502020204030204" pitchFamily="34" charset="0"/>
            </a:endParaRPr>
          </a:p>
        </p:txBody>
      </p:sp>
      <p:sp>
        <p:nvSpPr>
          <p:cNvPr id="19" name="Inhaltsplatzhalter 11">
            <a:extLst>
              <a:ext uri="{FF2B5EF4-FFF2-40B4-BE49-F238E27FC236}">
                <a16:creationId xmlns:a16="http://schemas.microsoft.com/office/drawing/2014/main" id="{0FEE9028-BCA7-7F80-4BFC-2011458FF56E}"/>
              </a:ext>
            </a:extLst>
          </p:cNvPr>
          <p:cNvSpPr>
            <a:spLocks noGrp="1"/>
          </p:cNvSpPr>
          <p:nvPr>
            <p:ph sz="quarter" idx="26" hasCustomPrompt="1"/>
          </p:nvPr>
        </p:nvSpPr>
        <p:spPr>
          <a:xfrm>
            <a:off x="14197413" y="5683427"/>
            <a:ext cx="17520817" cy="4180360"/>
          </a:xfrm>
        </p:spPr>
        <p:txBody>
          <a:bodyPr>
            <a:noAutofit/>
          </a:bodyPr>
          <a:lstStyle>
            <a:lvl1pPr marL="0" indent="0">
              <a:lnSpc>
                <a:spcPct val="100000"/>
              </a:lnSpc>
              <a:buNone/>
              <a:defRPr sz="6121">
                <a:latin typeface="Calibri" panose="020F0502020204030204" pitchFamily="34" charset="0"/>
                <a:cs typeface="Calibri" panose="020F0502020204030204" pitchFamily="34" charset="0"/>
              </a:defRPr>
            </a:lvl1pPr>
          </a:lstStyle>
          <a:p>
            <a:pPr lvl="0"/>
            <a:r>
              <a:rPr lang="en-US" noProof="0" dirty="0"/>
              <a:t>Short 1-2 sentence introductory information about your project (font size 50-60 </a:t>
            </a:r>
            <a:r>
              <a:rPr lang="en-US" noProof="0" dirty="0" err="1"/>
              <a:t>pt</a:t>
            </a:r>
            <a:r>
              <a:rPr lang="en-US" noProof="0" dirty="0"/>
              <a:t>). </a:t>
            </a:r>
          </a:p>
        </p:txBody>
      </p:sp>
      <p:sp>
        <p:nvSpPr>
          <p:cNvPr id="20" name="Rectangle 19">
            <a:extLst>
              <a:ext uri="{FF2B5EF4-FFF2-40B4-BE49-F238E27FC236}">
                <a16:creationId xmlns:a16="http://schemas.microsoft.com/office/drawing/2014/main" id="{E8743DB6-C16F-C753-AC51-125C969FB452}"/>
              </a:ext>
            </a:extLst>
          </p:cNvPr>
          <p:cNvSpPr/>
          <p:nvPr userDrawn="1"/>
        </p:nvSpPr>
        <p:spPr>
          <a:xfrm>
            <a:off x="1196912" y="13272655"/>
            <a:ext cx="30521202" cy="677175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57" dirty="0"/>
          </a:p>
        </p:txBody>
      </p:sp>
      <p:cxnSp>
        <p:nvCxnSpPr>
          <p:cNvPr id="21" name="Straight Connector 20">
            <a:extLst>
              <a:ext uri="{FF2B5EF4-FFF2-40B4-BE49-F238E27FC236}">
                <a16:creationId xmlns:a16="http://schemas.microsoft.com/office/drawing/2014/main" id="{2B67C022-7BFE-F380-A829-75B3520A5EBC}"/>
              </a:ext>
            </a:extLst>
          </p:cNvPr>
          <p:cNvCxnSpPr>
            <a:cxnSpLocks/>
          </p:cNvCxnSpPr>
          <p:nvPr userDrawn="1"/>
        </p:nvCxnSpPr>
        <p:spPr>
          <a:xfrm>
            <a:off x="1196912" y="28951151"/>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2D6FE83-2FB2-B157-1E50-589737C01B62}"/>
              </a:ext>
            </a:extLst>
          </p:cNvPr>
          <p:cNvCxnSpPr>
            <a:cxnSpLocks/>
          </p:cNvCxnSpPr>
          <p:nvPr userDrawn="1"/>
        </p:nvCxnSpPr>
        <p:spPr>
          <a:xfrm>
            <a:off x="1196912" y="38379963"/>
            <a:ext cx="30521202" cy="0"/>
          </a:xfrm>
          <a:prstGeom prst="line">
            <a:avLst/>
          </a:prstGeom>
          <a:ln>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sp>
        <p:nvSpPr>
          <p:cNvPr id="35" name="Textplatzhalter 34">
            <a:extLst>
              <a:ext uri="{FF2B5EF4-FFF2-40B4-BE49-F238E27FC236}">
                <a16:creationId xmlns:a16="http://schemas.microsoft.com/office/drawing/2014/main" id="{6520E0EB-8EE0-4603-8D77-865D04DE6DA3}"/>
              </a:ext>
            </a:extLst>
          </p:cNvPr>
          <p:cNvSpPr>
            <a:spLocks noGrp="1"/>
          </p:cNvSpPr>
          <p:nvPr>
            <p:ph type="body" sz="quarter" idx="18" hasCustomPrompt="1"/>
          </p:nvPr>
        </p:nvSpPr>
        <p:spPr>
          <a:xfrm>
            <a:off x="1649531" y="14842766"/>
            <a:ext cx="29615963" cy="4714120"/>
          </a:xfrm>
        </p:spPr>
        <p:txBody>
          <a:bodyPr numCol="2" spcCol="914400">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This space is best used for including your paper abstract/introduction and conclusions. Do NOT include images here. Keep the text in two columns as it is set </a:t>
            </a:r>
            <a:br>
              <a:rPr lang="en-US" noProof="0" dirty="0"/>
            </a:br>
            <a:r>
              <a:rPr lang="en-US" noProof="0" dirty="0"/>
              <a:t>(text in just 1 column would not be readable). </a:t>
            </a:r>
          </a:p>
        </p:txBody>
      </p:sp>
      <p:sp>
        <p:nvSpPr>
          <p:cNvPr id="30" name="Textplatzhalter 34">
            <a:extLst>
              <a:ext uri="{FF2B5EF4-FFF2-40B4-BE49-F238E27FC236}">
                <a16:creationId xmlns:a16="http://schemas.microsoft.com/office/drawing/2014/main" id="{719D5C0D-4440-BCE2-F347-0623BCCD6FEB}"/>
              </a:ext>
            </a:extLst>
          </p:cNvPr>
          <p:cNvSpPr>
            <a:spLocks noGrp="1"/>
          </p:cNvSpPr>
          <p:nvPr>
            <p:ph type="body" sz="quarter" idx="27" hasCustomPrompt="1"/>
          </p:nvPr>
        </p:nvSpPr>
        <p:spPr>
          <a:xfrm>
            <a:off x="1649531" y="13540266"/>
            <a:ext cx="29615963" cy="1302499"/>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either: Abstract, Introduction, or Goals)</a:t>
            </a:r>
          </a:p>
        </p:txBody>
      </p:sp>
      <p:sp>
        <p:nvSpPr>
          <p:cNvPr id="31" name="Textplatzhalter 34">
            <a:extLst>
              <a:ext uri="{FF2B5EF4-FFF2-40B4-BE49-F238E27FC236}">
                <a16:creationId xmlns:a16="http://schemas.microsoft.com/office/drawing/2014/main" id="{467A5D6D-A306-3E8B-87A4-801F93BA8A92}"/>
              </a:ext>
            </a:extLst>
          </p:cNvPr>
          <p:cNvSpPr>
            <a:spLocks noGrp="1"/>
          </p:cNvSpPr>
          <p:nvPr>
            <p:ph type="body" sz="quarter" idx="28" hasCustomPrompt="1"/>
          </p:nvPr>
        </p:nvSpPr>
        <p:spPr>
          <a:xfrm>
            <a:off x="15655929" y="20398107"/>
            <a:ext cx="16062185"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Methodology)</a:t>
            </a:r>
          </a:p>
        </p:txBody>
      </p:sp>
      <p:sp>
        <p:nvSpPr>
          <p:cNvPr id="32" name="Bildplatzhalter 13">
            <a:extLst>
              <a:ext uri="{FF2B5EF4-FFF2-40B4-BE49-F238E27FC236}">
                <a16:creationId xmlns:a16="http://schemas.microsoft.com/office/drawing/2014/main" id="{FB8DB097-72C5-C303-68ED-5E8941892225}"/>
              </a:ext>
            </a:extLst>
          </p:cNvPr>
          <p:cNvSpPr>
            <a:spLocks noGrp="1"/>
          </p:cNvSpPr>
          <p:nvPr>
            <p:ph type="pic" sz="quarter" idx="29" hasCustomPrompt="1"/>
          </p:nvPr>
        </p:nvSpPr>
        <p:spPr>
          <a:xfrm>
            <a:off x="1196912" y="20360447"/>
            <a:ext cx="13710909" cy="625621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33" name="Textplatzhalter 34">
            <a:extLst>
              <a:ext uri="{FF2B5EF4-FFF2-40B4-BE49-F238E27FC236}">
                <a16:creationId xmlns:a16="http://schemas.microsoft.com/office/drawing/2014/main" id="{AF3269C0-87D9-D492-3F42-2355418BC0E1}"/>
              </a:ext>
            </a:extLst>
          </p:cNvPr>
          <p:cNvSpPr>
            <a:spLocks noGrp="1"/>
          </p:cNvSpPr>
          <p:nvPr>
            <p:ph type="body" sz="quarter" idx="30" hasCustomPrompt="1"/>
          </p:nvPr>
        </p:nvSpPr>
        <p:spPr>
          <a:xfrm>
            <a:off x="1196912" y="27109281"/>
            <a:ext cx="13776431"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
        <p:nvSpPr>
          <p:cNvPr id="34" name="Bildplatzhalter 13">
            <a:extLst>
              <a:ext uri="{FF2B5EF4-FFF2-40B4-BE49-F238E27FC236}">
                <a16:creationId xmlns:a16="http://schemas.microsoft.com/office/drawing/2014/main" id="{C3DBDDF5-9C33-4416-35BE-74EB04D60E35}"/>
              </a:ext>
            </a:extLst>
          </p:cNvPr>
          <p:cNvSpPr>
            <a:spLocks noGrp="1"/>
          </p:cNvSpPr>
          <p:nvPr>
            <p:ph type="pic" sz="quarter" idx="31" hasCustomPrompt="1"/>
          </p:nvPr>
        </p:nvSpPr>
        <p:spPr>
          <a:xfrm>
            <a:off x="17116730" y="38786587"/>
            <a:ext cx="14653608" cy="3152536"/>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Your organization logo</a:t>
            </a:r>
          </a:p>
        </p:txBody>
      </p:sp>
      <p:sp>
        <p:nvSpPr>
          <p:cNvPr id="37" name="Textplatzhalter 34">
            <a:extLst>
              <a:ext uri="{FF2B5EF4-FFF2-40B4-BE49-F238E27FC236}">
                <a16:creationId xmlns:a16="http://schemas.microsoft.com/office/drawing/2014/main" id="{14503A9F-A924-7C86-6B84-C9E02AA0D25E}"/>
              </a:ext>
            </a:extLst>
          </p:cNvPr>
          <p:cNvSpPr>
            <a:spLocks noGrp="1"/>
          </p:cNvSpPr>
          <p:nvPr>
            <p:ph type="body" sz="quarter" idx="32" hasCustomPrompt="1"/>
          </p:nvPr>
        </p:nvSpPr>
        <p:spPr>
          <a:xfrm>
            <a:off x="1196912" y="30943096"/>
            <a:ext cx="15434125" cy="7101577"/>
          </a:xfrm>
        </p:spPr>
        <p:txBody>
          <a:bodyPr>
            <a:noAutofit/>
          </a:bodyPr>
          <a:lstStyle>
            <a:lvl1pPr marL="0" indent="0">
              <a:buNone/>
              <a:defRPr sz="410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Write your results here.</a:t>
            </a:r>
          </a:p>
        </p:txBody>
      </p:sp>
      <p:sp>
        <p:nvSpPr>
          <p:cNvPr id="38" name="Textplatzhalter 34">
            <a:extLst>
              <a:ext uri="{FF2B5EF4-FFF2-40B4-BE49-F238E27FC236}">
                <a16:creationId xmlns:a16="http://schemas.microsoft.com/office/drawing/2014/main" id="{84DA4397-F359-B76D-ACD2-183A6A8BAB74}"/>
              </a:ext>
            </a:extLst>
          </p:cNvPr>
          <p:cNvSpPr>
            <a:spLocks noGrp="1"/>
          </p:cNvSpPr>
          <p:nvPr>
            <p:ph type="body" sz="quarter" idx="33" hasCustomPrompt="1"/>
          </p:nvPr>
        </p:nvSpPr>
        <p:spPr>
          <a:xfrm>
            <a:off x="1196913" y="29529122"/>
            <a:ext cx="15362501" cy="1303795"/>
          </a:xfrm>
        </p:spPr>
        <p:txBody>
          <a:bodyPr anchor="b">
            <a:noAutofit/>
          </a:bodyPr>
          <a:lstStyle>
            <a:lvl1pPr marL="0" indent="0">
              <a:buNone/>
              <a:defRPr sz="7141" b="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Subtitle (write: Results)</a:t>
            </a:r>
          </a:p>
        </p:txBody>
      </p:sp>
      <p:sp>
        <p:nvSpPr>
          <p:cNvPr id="41" name="Bildplatzhalter 13">
            <a:extLst>
              <a:ext uri="{FF2B5EF4-FFF2-40B4-BE49-F238E27FC236}">
                <a16:creationId xmlns:a16="http://schemas.microsoft.com/office/drawing/2014/main" id="{47503403-7792-1C5E-9D9C-3675C1494E30}"/>
              </a:ext>
            </a:extLst>
          </p:cNvPr>
          <p:cNvSpPr>
            <a:spLocks noGrp="1"/>
          </p:cNvSpPr>
          <p:nvPr>
            <p:ph type="pic" sz="quarter" idx="34" hasCustomPrompt="1"/>
          </p:nvPr>
        </p:nvSpPr>
        <p:spPr>
          <a:xfrm>
            <a:off x="17526117" y="29532851"/>
            <a:ext cx="14191997" cy="6565522"/>
          </a:xfrm>
        </p:spPr>
        <p:txBody>
          <a:bodyPr anchor="ctr">
            <a:normAutofit/>
          </a:bodyPr>
          <a:lstStyle>
            <a:lvl1pPr marL="0" indent="0" algn="ctr">
              <a:buNone/>
              <a:defRPr sz="7345">
                <a:latin typeface="Calibri" panose="020F0502020204030204" pitchFamily="34" charset="0"/>
                <a:cs typeface="Calibri" panose="020F0502020204030204" pitchFamily="34" charset="0"/>
              </a:defRPr>
            </a:lvl1pPr>
          </a:lstStyle>
          <a:p>
            <a:r>
              <a:rPr lang="en-US" noProof="0" dirty="0"/>
              <a:t>Include relevant images and diagrams here</a:t>
            </a:r>
          </a:p>
        </p:txBody>
      </p:sp>
      <p:sp>
        <p:nvSpPr>
          <p:cNvPr id="42" name="Textplatzhalter 34">
            <a:extLst>
              <a:ext uri="{FF2B5EF4-FFF2-40B4-BE49-F238E27FC236}">
                <a16:creationId xmlns:a16="http://schemas.microsoft.com/office/drawing/2014/main" id="{572A310B-C822-ED76-B778-B04B2C6EC0A6}"/>
              </a:ext>
            </a:extLst>
          </p:cNvPr>
          <p:cNvSpPr>
            <a:spLocks noGrp="1"/>
          </p:cNvSpPr>
          <p:nvPr>
            <p:ph type="body" sz="quarter" idx="35" hasCustomPrompt="1"/>
          </p:nvPr>
        </p:nvSpPr>
        <p:spPr>
          <a:xfrm>
            <a:off x="17545431" y="36504995"/>
            <a:ext cx="14224907" cy="1468347"/>
          </a:xfrm>
        </p:spPr>
        <p:txBody>
          <a:bodyPr>
            <a:noAutofit/>
          </a:bodyPr>
          <a:lstStyle>
            <a:lvl1pPr marL="0" indent="0">
              <a:buNone/>
              <a:defRPr sz="4081"/>
            </a:lvl1pPr>
            <a:lvl2pPr marL="1552197" indent="0">
              <a:buNone/>
              <a:defRPr sz="3281"/>
            </a:lvl2pPr>
            <a:lvl3pPr marL="3104394" indent="0">
              <a:buNone/>
              <a:defRPr sz="2871"/>
            </a:lvl3pPr>
            <a:lvl4pPr marL="4656591" indent="0">
              <a:buNone/>
              <a:defRPr sz="2051"/>
            </a:lvl4pPr>
            <a:lvl5pPr marL="6208788" indent="0">
              <a:buNone/>
              <a:defRPr sz="2051"/>
            </a:lvl5pPr>
          </a:lstStyle>
          <a:p>
            <a:pPr lvl="0"/>
            <a:r>
              <a:rPr lang="en-US" noProof="0" dirty="0"/>
              <a:t>Captions should be 18–40 pt. Write captions: “FIGURE #. Text…” </a:t>
            </a:r>
          </a:p>
        </p:txBody>
      </p:sp>
    </p:spTree>
    <p:extLst>
      <p:ext uri="{BB962C8B-B14F-4D97-AF65-F5344CB8AC3E}">
        <p14:creationId xmlns:p14="http://schemas.microsoft.com/office/powerpoint/2010/main" val="35333400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106041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45997" y="10942333"/>
            <a:ext cx="28392120" cy="18257517"/>
          </a:xfrm>
        </p:spPr>
        <p:txBody>
          <a:bodyPr anchor="b"/>
          <a:lstStyle>
            <a:lvl1pPr>
              <a:defRPr sz="21600"/>
            </a:lvl1pPr>
          </a:lstStyle>
          <a:p>
            <a:r>
              <a:rPr lang="en-US"/>
              <a:t>Click to edit Master title style</a:t>
            </a:r>
            <a:endParaRPr lang="en-US" dirty="0"/>
          </a:p>
        </p:txBody>
      </p:sp>
      <p:sp>
        <p:nvSpPr>
          <p:cNvPr id="3" name="Text Placeholder 2"/>
          <p:cNvSpPr>
            <a:spLocks noGrp="1"/>
          </p:cNvSpPr>
          <p:nvPr>
            <p:ph type="body" idx="1"/>
          </p:nvPr>
        </p:nvSpPr>
        <p:spPr>
          <a:xfrm>
            <a:off x="2245997" y="29372573"/>
            <a:ext cx="28392120" cy="9601197"/>
          </a:xfrm>
        </p:spPr>
        <p:txBody>
          <a:bodyPr/>
          <a:lstStyle>
            <a:lvl1pPr marL="0" indent="0">
              <a:buNone/>
              <a:defRPr sz="8640">
                <a:solidFill>
                  <a:schemeClr val="tx1"/>
                </a:solidFill>
              </a:defRPr>
            </a:lvl1pPr>
            <a:lvl2pPr marL="1645920" indent="0">
              <a:buNone/>
              <a:defRPr sz="7200">
                <a:solidFill>
                  <a:schemeClr val="tx1">
                    <a:tint val="75000"/>
                  </a:schemeClr>
                </a:solidFill>
              </a:defRPr>
            </a:lvl2pPr>
            <a:lvl3pPr marL="3291840" indent="0">
              <a:buNone/>
              <a:defRPr sz="6480">
                <a:solidFill>
                  <a:schemeClr val="tx1">
                    <a:tint val="75000"/>
                  </a:schemeClr>
                </a:solidFill>
              </a:defRPr>
            </a:lvl3pPr>
            <a:lvl4pPr marL="4937760" indent="0">
              <a:buNone/>
              <a:defRPr sz="5760">
                <a:solidFill>
                  <a:schemeClr val="tx1">
                    <a:tint val="75000"/>
                  </a:schemeClr>
                </a:solidFill>
              </a:defRPr>
            </a:lvl4pPr>
            <a:lvl5pPr marL="6583680" indent="0">
              <a:buNone/>
              <a:defRPr sz="5760">
                <a:solidFill>
                  <a:schemeClr val="tx1">
                    <a:tint val="75000"/>
                  </a:schemeClr>
                </a:solidFill>
              </a:defRPr>
            </a:lvl5pPr>
            <a:lvl6pPr marL="8229600" indent="0">
              <a:buNone/>
              <a:defRPr sz="5760">
                <a:solidFill>
                  <a:schemeClr val="tx1">
                    <a:tint val="75000"/>
                  </a:schemeClr>
                </a:solidFill>
              </a:defRPr>
            </a:lvl6pPr>
            <a:lvl7pPr marL="9875520" indent="0">
              <a:buNone/>
              <a:defRPr sz="5760">
                <a:solidFill>
                  <a:schemeClr val="tx1">
                    <a:tint val="75000"/>
                  </a:schemeClr>
                </a:solidFill>
              </a:defRPr>
            </a:lvl7pPr>
            <a:lvl8pPr marL="11521440" indent="0">
              <a:buNone/>
              <a:defRPr sz="5760">
                <a:solidFill>
                  <a:schemeClr val="tx1">
                    <a:tint val="75000"/>
                  </a:schemeClr>
                </a:solidFill>
              </a:defRPr>
            </a:lvl8pPr>
            <a:lvl9pPr marL="13167360" indent="0">
              <a:buNone/>
              <a:defRPr sz="576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0C7885C-1B56-43D4-9483-3AAFF5FDFB8F}" type="datetimeFigureOut">
              <a:rPr lang="en-US" smtClean="0"/>
              <a:t>8/30/2024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4545766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631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16664940" y="11684000"/>
            <a:ext cx="13990320" cy="278485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21134722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336810"/>
            <a:ext cx="28392120" cy="8483603"/>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67431" y="10759443"/>
            <a:ext cx="13926024"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4" name="Content Placeholder 3"/>
          <p:cNvSpPr>
            <a:spLocks noGrp="1"/>
          </p:cNvSpPr>
          <p:nvPr>
            <p:ph sz="half" idx="2"/>
          </p:nvPr>
        </p:nvSpPr>
        <p:spPr>
          <a:xfrm>
            <a:off x="2267431" y="16032480"/>
            <a:ext cx="13926024"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16664942" y="10759443"/>
            <a:ext cx="13994608" cy="5273037"/>
          </a:xfrm>
        </p:spPr>
        <p:txBody>
          <a:bodyPr anchor="b"/>
          <a:lstStyle>
            <a:lvl1pPr marL="0" indent="0">
              <a:buNone/>
              <a:defRPr sz="8640" b="1"/>
            </a:lvl1pPr>
            <a:lvl2pPr marL="1645920" indent="0">
              <a:buNone/>
              <a:defRPr sz="7200" b="1"/>
            </a:lvl2pPr>
            <a:lvl3pPr marL="3291840" indent="0">
              <a:buNone/>
              <a:defRPr sz="6480" b="1"/>
            </a:lvl3pPr>
            <a:lvl4pPr marL="4937760" indent="0">
              <a:buNone/>
              <a:defRPr sz="5760" b="1"/>
            </a:lvl4pPr>
            <a:lvl5pPr marL="6583680" indent="0">
              <a:buNone/>
              <a:defRPr sz="5760" b="1"/>
            </a:lvl5pPr>
            <a:lvl6pPr marL="8229600" indent="0">
              <a:buNone/>
              <a:defRPr sz="5760" b="1"/>
            </a:lvl6pPr>
            <a:lvl7pPr marL="9875520" indent="0">
              <a:buNone/>
              <a:defRPr sz="5760" b="1"/>
            </a:lvl7pPr>
            <a:lvl8pPr marL="11521440" indent="0">
              <a:buNone/>
              <a:defRPr sz="5760" b="1"/>
            </a:lvl8pPr>
            <a:lvl9pPr marL="13167360" indent="0">
              <a:buNone/>
              <a:defRPr sz="5760" b="1"/>
            </a:lvl9pPr>
          </a:lstStyle>
          <a:p>
            <a:pPr lvl="0"/>
            <a:r>
              <a:rPr lang="en-US"/>
              <a:t>Click to edit Master text styles</a:t>
            </a:r>
          </a:p>
        </p:txBody>
      </p:sp>
      <p:sp>
        <p:nvSpPr>
          <p:cNvPr id="6" name="Content Placeholder 5"/>
          <p:cNvSpPr>
            <a:spLocks noGrp="1"/>
          </p:cNvSpPr>
          <p:nvPr>
            <p:ph sz="quarter" idx="4"/>
          </p:nvPr>
        </p:nvSpPr>
        <p:spPr>
          <a:xfrm>
            <a:off x="16664942" y="16032480"/>
            <a:ext cx="13994608" cy="235813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0C7885C-1B56-43D4-9483-3AAFF5FDFB8F}" type="datetimeFigureOut">
              <a:rPr lang="en-US" smtClean="0"/>
              <a:t>8/30/2024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6619166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0C7885C-1B56-43D4-9483-3AAFF5FDFB8F}" type="datetimeFigureOut">
              <a:rPr lang="en-US" smtClean="0"/>
              <a:t>8/30/2024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40762709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0C7885C-1B56-43D4-9483-3AAFF5FDFB8F}" type="datetimeFigureOut">
              <a:rPr lang="en-US" smtClean="0"/>
              <a:t>8/30/2024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0694705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Content Placeholder 2"/>
          <p:cNvSpPr>
            <a:spLocks noGrp="1"/>
          </p:cNvSpPr>
          <p:nvPr>
            <p:ph idx="1"/>
          </p:nvPr>
        </p:nvSpPr>
        <p:spPr>
          <a:xfrm>
            <a:off x="13994608" y="6319530"/>
            <a:ext cx="16664940" cy="31191200"/>
          </a:xfrm>
        </p:spPr>
        <p:txBody>
          <a:bodyPr/>
          <a:lstStyle>
            <a:lvl1pPr>
              <a:defRPr sz="11520"/>
            </a:lvl1pPr>
            <a:lvl2pPr>
              <a:defRPr sz="10080"/>
            </a:lvl2pPr>
            <a:lvl3pPr>
              <a:defRPr sz="8640"/>
            </a:lvl3pPr>
            <a:lvl4pPr>
              <a:defRPr sz="7200"/>
            </a:lvl4pPr>
            <a:lvl5pPr>
              <a:defRPr sz="7200"/>
            </a:lvl5pPr>
            <a:lvl6pPr>
              <a:defRPr sz="7200"/>
            </a:lvl6pPr>
            <a:lvl7pPr>
              <a:defRPr sz="7200"/>
            </a:lvl7pPr>
            <a:lvl8pPr>
              <a:defRPr sz="7200"/>
            </a:lvl8pPr>
            <a:lvl9pPr>
              <a:defRPr sz="7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39795619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267428" y="2926080"/>
            <a:ext cx="10617041" cy="10241280"/>
          </a:xfrm>
        </p:spPr>
        <p:txBody>
          <a:bodyPr anchor="b"/>
          <a:lstStyle>
            <a:lvl1pPr>
              <a:defRPr sz="1152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994608" y="6319530"/>
            <a:ext cx="16664940" cy="31191200"/>
          </a:xfrm>
        </p:spPr>
        <p:txBody>
          <a:bodyPr anchor="t"/>
          <a:lstStyle>
            <a:lvl1pPr marL="0" indent="0">
              <a:buNone/>
              <a:defRPr sz="11520"/>
            </a:lvl1pPr>
            <a:lvl2pPr marL="1645920" indent="0">
              <a:buNone/>
              <a:defRPr sz="10080"/>
            </a:lvl2pPr>
            <a:lvl3pPr marL="3291840" indent="0">
              <a:buNone/>
              <a:defRPr sz="8640"/>
            </a:lvl3pPr>
            <a:lvl4pPr marL="4937760" indent="0">
              <a:buNone/>
              <a:defRPr sz="7200"/>
            </a:lvl4pPr>
            <a:lvl5pPr marL="6583680" indent="0">
              <a:buNone/>
              <a:defRPr sz="7200"/>
            </a:lvl5pPr>
            <a:lvl6pPr marL="8229600" indent="0">
              <a:buNone/>
              <a:defRPr sz="7200"/>
            </a:lvl6pPr>
            <a:lvl7pPr marL="9875520" indent="0">
              <a:buNone/>
              <a:defRPr sz="7200"/>
            </a:lvl7pPr>
            <a:lvl8pPr marL="11521440" indent="0">
              <a:buNone/>
              <a:defRPr sz="7200"/>
            </a:lvl8pPr>
            <a:lvl9pPr marL="13167360" indent="0">
              <a:buNone/>
              <a:defRPr sz="7200"/>
            </a:lvl9pPr>
          </a:lstStyle>
          <a:p>
            <a:r>
              <a:rPr lang="en-US"/>
              <a:t>Click icon to add picture</a:t>
            </a:r>
            <a:endParaRPr lang="en-US" dirty="0"/>
          </a:p>
        </p:txBody>
      </p:sp>
      <p:sp>
        <p:nvSpPr>
          <p:cNvPr id="4" name="Text Placeholder 3"/>
          <p:cNvSpPr>
            <a:spLocks noGrp="1"/>
          </p:cNvSpPr>
          <p:nvPr>
            <p:ph type="body" sz="half" idx="2"/>
          </p:nvPr>
        </p:nvSpPr>
        <p:spPr>
          <a:xfrm>
            <a:off x="2267428" y="13167360"/>
            <a:ext cx="10617041" cy="24394163"/>
          </a:xfrm>
        </p:spPr>
        <p:txBody>
          <a:bodyPr/>
          <a:lstStyle>
            <a:lvl1pPr marL="0" indent="0">
              <a:buNone/>
              <a:defRPr sz="5760"/>
            </a:lvl1pPr>
            <a:lvl2pPr marL="1645920" indent="0">
              <a:buNone/>
              <a:defRPr sz="5040"/>
            </a:lvl2pPr>
            <a:lvl3pPr marL="3291840" indent="0">
              <a:buNone/>
              <a:defRPr sz="4320"/>
            </a:lvl3pPr>
            <a:lvl4pPr marL="4937760" indent="0">
              <a:buNone/>
              <a:defRPr sz="3600"/>
            </a:lvl4pPr>
            <a:lvl5pPr marL="6583680" indent="0">
              <a:buNone/>
              <a:defRPr sz="3600"/>
            </a:lvl5pPr>
            <a:lvl6pPr marL="8229600" indent="0">
              <a:buNone/>
              <a:defRPr sz="3600"/>
            </a:lvl6pPr>
            <a:lvl7pPr marL="9875520" indent="0">
              <a:buNone/>
              <a:defRPr sz="3600"/>
            </a:lvl7pPr>
            <a:lvl8pPr marL="11521440" indent="0">
              <a:buNone/>
              <a:defRPr sz="3600"/>
            </a:lvl8pPr>
            <a:lvl9pPr marL="13167360" indent="0">
              <a:buNone/>
              <a:defRPr sz="3600"/>
            </a:lvl9pPr>
          </a:lstStyle>
          <a:p>
            <a:pPr lvl="0"/>
            <a:r>
              <a:rPr lang="en-US"/>
              <a:t>Click to edit Master text styles</a:t>
            </a:r>
          </a:p>
        </p:txBody>
      </p:sp>
      <p:sp>
        <p:nvSpPr>
          <p:cNvPr id="5" name="Date Placeholder 4"/>
          <p:cNvSpPr>
            <a:spLocks noGrp="1"/>
          </p:cNvSpPr>
          <p:nvPr>
            <p:ph type="dt" sz="half" idx="10"/>
          </p:nvPr>
        </p:nvSpPr>
        <p:spPr/>
        <p:txBody>
          <a:bodyPr/>
          <a:lstStyle/>
          <a:p>
            <a:fld id="{A0C7885C-1B56-43D4-9483-3AAFF5FDFB8F}" type="datetimeFigureOut">
              <a:rPr lang="en-US" smtClean="0"/>
              <a:t>8/30/2024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8F63A3B-78C7-47BE-AE5E-E10140E04643}" type="slidenum">
              <a:rPr lang="en-US" smtClean="0"/>
              <a:t>‹#›</a:t>
            </a:fld>
            <a:endParaRPr lang="en-US" dirty="0"/>
          </a:p>
        </p:txBody>
      </p:sp>
    </p:spTree>
    <p:extLst>
      <p:ext uri="{BB962C8B-B14F-4D97-AF65-F5344CB8AC3E}">
        <p14:creationId xmlns:p14="http://schemas.microsoft.com/office/powerpoint/2010/main" val="113821335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263140" y="2336810"/>
            <a:ext cx="28392120" cy="848360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2263140" y="11684000"/>
            <a:ext cx="28392120" cy="278485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2263140" y="40680650"/>
            <a:ext cx="7406640" cy="2336800"/>
          </a:xfrm>
          <a:prstGeom prst="rect">
            <a:avLst/>
          </a:prstGeom>
        </p:spPr>
        <p:txBody>
          <a:bodyPr vert="horz" lIns="91440" tIns="45720" rIns="91440" bIns="45720" rtlCol="0" anchor="ctr"/>
          <a:lstStyle>
            <a:lvl1pPr algn="l">
              <a:defRPr sz="4320">
                <a:solidFill>
                  <a:schemeClr val="tx1">
                    <a:tint val="75000"/>
                  </a:schemeClr>
                </a:solidFill>
              </a:defRPr>
            </a:lvl1pPr>
          </a:lstStyle>
          <a:p>
            <a:fld id="{A0C7885C-1B56-43D4-9483-3AAFF5FDFB8F}" type="datetimeFigureOut">
              <a:rPr lang="en-US" smtClean="0"/>
              <a:t>8/30/2024</a:t>
            </a:fld>
            <a:endParaRPr lang="en-US"/>
          </a:p>
        </p:txBody>
      </p:sp>
      <p:sp>
        <p:nvSpPr>
          <p:cNvPr id="5" name="Footer Placeholder 4"/>
          <p:cNvSpPr>
            <a:spLocks noGrp="1"/>
          </p:cNvSpPr>
          <p:nvPr>
            <p:ph type="ftr" sz="quarter" idx="3"/>
          </p:nvPr>
        </p:nvSpPr>
        <p:spPr>
          <a:xfrm>
            <a:off x="10904220" y="40680650"/>
            <a:ext cx="11109960" cy="2336800"/>
          </a:xfrm>
          <a:prstGeom prst="rect">
            <a:avLst/>
          </a:prstGeom>
        </p:spPr>
        <p:txBody>
          <a:bodyPr vert="horz" lIns="91440" tIns="45720" rIns="91440" bIns="45720" rtlCol="0" anchor="ctr"/>
          <a:lstStyle>
            <a:lvl1pPr algn="ctr">
              <a:defRPr sz="432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23248620" y="40680650"/>
            <a:ext cx="7406640" cy="2336800"/>
          </a:xfrm>
          <a:prstGeom prst="rect">
            <a:avLst/>
          </a:prstGeom>
        </p:spPr>
        <p:txBody>
          <a:bodyPr vert="horz" lIns="91440" tIns="45720" rIns="91440" bIns="45720" rtlCol="0" anchor="ctr"/>
          <a:lstStyle>
            <a:lvl1pPr algn="r">
              <a:defRPr sz="4320">
                <a:solidFill>
                  <a:schemeClr val="tx1">
                    <a:tint val="75000"/>
                  </a:schemeClr>
                </a:solidFill>
              </a:defRPr>
            </a:lvl1pPr>
          </a:lstStyle>
          <a:p>
            <a:fld id="{48F63A3B-78C7-47BE-AE5E-E10140E04643}" type="slidenum">
              <a:rPr lang="en-US" smtClean="0"/>
              <a:t>‹#›</a:t>
            </a:fld>
            <a:endParaRPr lang="en-US" dirty="0"/>
          </a:p>
        </p:txBody>
      </p:sp>
    </p:spTree>
    <p:extLst>
      <p:ext uri="{BB962C8B-B14F-4D97-AF65-F5344CB8AC3E}">
        <p14:creationId xmlns:p14="http://schemas.microsoft.com/office/powerpoint/2010/main" val="1442458591"/>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 id="2147483707" r:id="rId12"/>
  </p:sldLayoutIdLst>
  <p:txStyles>
    <p:titleStyle>
      <a:lvl1pPr algn="l" defTabSz="3291840" rtl="0" eaLnBrk="1" latinLnBrk="0" hangingPunct="1">
        <a:lnSpc>
          <a:spcPct val="90000"/>
        </a:lnSpc>
        <a:spcBef>
          <a:spcPct val="0"/>
        </a:spcBef>
        <a:buNone/>
        <a:defRPr sz="15840" kern="1200">
          <a:solidFill>
            <a:schemeClr val="tx1"/>
          </a:solidFill>
          <a:latin typeface="+mj-lt"/>
          <a:ea typeface="+mj-ea"/>
          <a:cs typeface="+mj-cs"/>
        </a:defRPr>
      </a:lvl1pPr>
    </p:titleStyle>
    <p:bodyStyle>
      <a:lvl1pPr marL="822960" indent="-822960" algn="l" defTabSz="3291840" rtl="0" eaLnBrk="1" latinLnBrk="0" hangingPunct="1">
        <a:lnSpc>
          <a:spcPct val="90000"/>
        </a:lnSpc>
        <a:spcBef>
          <a:spcPts val="3600"/>
        </a:spcBef>
        <a:buFont typeface="Arial" panose="020B0604020202020204" pitchFamily="34" charset="0"/>
        <a:buChar char="•"/>
        <a:defRPr sz="10080" kern="1200">
          <a:solidFill>
            <a:schemeClr val="tx1"/>
          </a:solidFill>
          <a:latin typeface="+mn-lt"/>
          <a:ea typeface="+mn-ea"/>
          <a:cs typeface="+mn-cs"/>
        </a:defRPr>
      </a:lvl1pPr>
      <a:lvl2pPr marL="2468880" indent="-822960" algn="l" defTabSz="3291840" rtl="0" eaLnBrk="1" latinLnBrk="0" hangingPunct="1">
        <a:lnSpc>
          <a:spcPct val="90000"/>
        </a:lnSpc>
        <a:spcBef>
          <a:spcPts val="1800"/>
        </a:spcBef>
        <a:buFont typeface="Arial" panose="020B0604020202020204" pitchFamily="34" charset="0"/>
        <a:buChar char="•"/>
        <a:defRPr sz="8640" kern="1200">
          <a:solidFill>
            <a:schemeClr val="tx1"/>
          </a:solidFill>
          <a:latin typeface="+mn-lt"/>
          <a:ea typeface="+mn-ea"/>
          <a:cs typeface="+mn-cs"/>
        </a:defRPr>
      </a:lvl2pPr>
      <a:lvl3pPr marL="4114800" indent="-822960" algn="l" defTabSz="3291840" rtl="0" eaLnBrk="1" latinLnBrk="0" hangingPunct="1">
        <a:lnSpc>
          <a:spcPct val="90000"/>
        </a:lnSpc>
        <a:spcBef>
          <a:spcPts val="1800"/>
        </a:spcBef>
        <a:buFont typeface="Arial" panose="020B0604020202020204" pitchFamily="34" charset="0"/>
        <a:buChar char="•"/>
        <a:defRPr sz="7200" kern="1200">
          <a:solidFill>
            <a:schemeClr val="tx1"/>
          </a:solidFill>
          <a:latin typeface="+mn-lt"/>
          <a:ea typeface="+mn-ea"/>
          <a:cs typeface="+mn-cs"/>
        </a:defRPr>
      </a:lvl3pPr>
      <a:lvl4pPr marL="57607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4pPr>
      <a:lvl5pPr marL="740664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5pPr>
      <a:lvl6pPr marL="905256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6pPr>
      <a:lvl7pPr marL="1069848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7pPr>
      <a:lvl8pPr marL="1234440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8pPr>
      <a:lvl9pPr marL="13990320" indent="-822960" algn="l" defTabSz="3291840" rtl="0" eaLnBrk="1" latinLnBrk="0" hangingPunct="1">
        <a:lnSpc>
          <a:spcPct val="90000"/>
        </a:lnSpc>
        <a:spcBef>
          <a:spcPts val="1800"/>
        </a:spcBef>
        <a:buFont typeface="Arial" panose="020B0604020202020204" pitchFamily="34" charset="0"/>
        <a:buChar char="•"/>
        <a:defRPr sz="6480" kern="1200">
          <a:solidFill>
            <a:schemeClr val="tx1"/>
          </a:solidFill>
          <a:latin typeface="+mn-lt"/>
          <a:ea typeface="+mn-ea"/>
          <a:cs typeface="+mn-cs"/>
        </a:defRPr>
      </a:lvl9pPr>
    </p:bodyStyle>
    <p:otherStyle>
      <a:defPPr>
        <a:defRPr lang="en-US"/>
      </a:defPPr>
      <a:lvl1pPr marL="0" algn="l" defTabSz="3291840" rtl="0" eaLnBrk="1" latinLnBrk="0" hangingPunct="1">
        <a:defRPr sz="6480" kern="1200">
          <a:solidFill>
            <a:schemeClr val="tx1"/>
          </a:solidFill>
          <a:latin typeface="+mn-lt"/>
          <a:ea typeface="+mn-ea"/>
          <a:cs typeface="+mn-cs"/>
        </a:defRPr>
      </a:lvl1pPr>
      <a:lvl2pPr marL="1645920" algn="l" defTabSz="3291840" rtl="0" eaLnBrk="1" latinLnBrk="0" hangingPunct="1">
        <a:defRPr sz="6480" kern="1200">
          <a:solidFill>
            <a:schemeClr val="tx1"/>
          </a:solidFill>
          <a:latin typeface="+mn-lt"/>
          <a:ea typeface="+mn-ea"/>
          <a:cs typeface="+mn-cs"/>
        </a:defRPr>
      </a:lvl2pPr>
      <a:lvl3pPr marL="3291840" algn="l" defTabSz="3291840" rtl="0" eaLnBrk="1" latinLnBrk="0" hangingPunct="1">
        <a:defRPr sz="6480" kern="1200">
          <a:solidFill>
            <a:schemeClr val="tx1"/>
          </a:solidFill>
          <a:latin typeface="+mn-lt"/>
          <a:ea typeface="+mn-ea"/>
          <a:cs typeface="+mn-cs"/>
        </a:defRPr>
      </a:lvl3pPr>
      <a:lvl4pPr marL="4937760" algn="l" defTabSz="3291840" rtl="0" eaLnBrk="1" latinLnBrk="0" hangingPunct="1">
        <a:defRPr sz="6480" kern="1200">
          <a:solidFill>
            <a:schemeClr val="tx1"/>
          </a:solidFill>
          <a:latin typeface="+mn-lt"/>
          <a:ea typeface="+mn-ea"/>
          <a:cs typeface="+mn-cs"/>
        </a:defRPr>
      </a:lvl4pPr>
      <a:lvl5pPr marL="6583680" algn="l" defTabSz="3291840" rtl="0" eaLnBrk="1" latinLnBrk="0" hangingPunct="1">
        <a:defRPr sz="6480" kern="1200">
          <a:solidFill>
            <a:schemeClr val="tx1"/>
          </a:solidFill>
          <a:latin typeface="+mn-lt"/>
          <a:ea typeface="+mn-ea"/>
          <a:cs typeface="+mn-cs"/>
        </a:defRPr>
      </a:lvl5pPr>
      <a:lvl6pPr marL="8229600" algn="l" defTabSz="3291840" rtl="0" eaLnBrk="1" latinLnBrk="0" hangingPunct="1">
        <a:defRPr sz="6480" kern="1200">
          <a:solidFill>
            <a:schemeClr val="tx1"/>
          </a:solidFill>
          <a:latin typeface="+mn-lt"/>
          <a:ea typeface="+mn-ea"/>
          <a:cs typeface="+mn-cs"/>
        </a:defRPr>
      </a:lvl6pPr>
      <a:lvl7pPr marL="9875520" algn="l" defTabSz="3291840" rtl="0" eaLnBrk="1" latinLnBrk="0" hangingPunct="1">
        <a:defRPr sz="6480" kern="1200">
          <a:solidFill>
            <a:schemeClr val="tx1"/>
          </a:solidFill>
          <a:latin typeface="+mn-lt"/>
          <a:ea typeface="+mn-ea"/>
          <a:cs typeface="+mn-cs"/>
        </a:defRPr>
      </a:lvl7pPr>
      <a:lvl8pPr marL="11521440" algn="l" defTabSz="3291840" rtl="0" eaLnBrk="1" latinLnBrk="0" hangingPunct="1">
        <a:defRPr sz="6480" kern="1200">
          <a:solidFill>
            <a:schemeClr val="tx1"/>
          </a:solidFill>
          <a:latin typeface="+mn-lt"/>
          <a:ea typeface="+mn-ea"/>
          <a:cs typeface="+mn-cs"/>
        </a:defRPr>
      </a:lvl8pPr>
      <a:lvl9pPr marL="13167360" algn="l" defTabSz="3291840" rtl="0" eaLnBrk="1" latinLnBrk="0" hangingPunct="1">
        <a:defRPr sz="648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50B9D7-42F7-4B50-93BD-21299D6C7D87}"/>
              </a:ext>
            </a:extLst>
          </p:cNvPr>
          <p:cNvSpPr>
            <a:spLocks noGrp="1"/>
          </p:cNvSpPr>
          <p:nvPr>
            <p:ph type="title"/>
          </p:nvPr>
        </p:nvSpPr>
        <p:spPr/>
        <p:txBody>
          <a:bodyPr>
            <a:normAutofit/>
          </a:bodyPr>
          <a:lstStyle/>
          <a:p>
            <a:r>
              <a:rPr lang="en-US" sz="9600" dirty="0"/>
              <a:t>Electrothermal Actuation of Nanomechanical Resonators</a:t>
            </a:r>
          </a:p>
        </p:txBody>
      </p:sp>
      <p:sp>
        <p:nvSpPr>
          <p:cNvPr id="3" name="Content Placeholder 2">
            <a:extLst>
              <a:ext uri="{FF2B5EF4-FFF2-40B4-BE49-F238E27FC236}">
                <a16:creationId xmlns:a16="http://schemas.microsoft.com/office/drawing/2014/main" id="{B93C8F3F-7BC6-4E8C-81F3-43C909BB185F}"/>
              </a:ext>
            </a:extLst>
          </p:cNvPr>
          <p:cNvSpPr>
            <a:spLocks noGrp="1"/>
          </p:cNvSpPr>
          <p:nvPr>
            <p:ph sz="quarter" idx="10"/>
          </p:nvPr>
        </p:nvSpPr>
        <p:spPr/>
        <p:txBody>
          <a:bodyPr/>
          <a:lstStyle/>
          <a:p>
            <a:r>
              <a:rPr lang="en-US" u="sng" dirty="0"/>
              <a:t>Monan Ma </a:t>
            </a:r>
            <a:r>
              <a:rPr lang="en-US" dirty="0"/>
              <a:t>and K. L. Ekinci</a:t>
            </a:r>
            <a:br>
              <a:rPr lang="en-US" dirty="0"/>
            </a:br>
            <a:r>
              <a:rPr lang="en-US" dirty="0"/>
              <a:t>Department of Mechanical Engineering, Division of Materials Science and Engineering, and the Photonics Center, Boston University, Boston, USA.</a:t>
            </a:r>
          </a:p>
        </p:txBody>
      </p:sp>
      <p:sp>
        <p:nvSpPr>
          <p:cNvPr id="6" name="Text Placeholder 5">
            <a:extLst>
              <a:ext uri="{FF2B5EF4-FFF2-40B4-BE49-F238E27FC236}">
                <a16:creationId xmlns:a16="http://schemas.microsoft.com/office/drawing/2014/main" id="{231C6298-FDF9-47FA-8627-A8259918CF73}"/>
              </a:ext>
            </a:extLst>
          </p:cNvPr>
          <p:cNvSpPr>
            <a:spLocks noGrp="1"/>
          </p:cNvSpPr>
          <p:nvPr>
            <p:ph type="body" sz="quarter" idx="23"/>
          </p:nvPr>
        </p:nvSpPr>
        <p:spPr>
          <a:xfrm>
            <a:off x="16916400" y="21687824"/>
            <a:ext cx="14801714" cy="6856707"/>
          </a:xfrm>
        </p:spPr>
        <p:txBody>
          <a:bodyPr/>
          <a:lstStyle/>
          <a:p>
            <a:r>
              <a:rPr lang="en-US" sz="4000" dirty="0"/>
              <a:t>Our model combines the time-dependent and frequency domain solvers, resulting in fast convergence times and improved accuracy.</a:t>
            </a:r>
          </a:p>
          <a:p>
            <a:pPr marL="742950" indent="-742950">
              <a:buFont typeface="+mj-lt"/>
              <a:buAutoNum type="arabicPeriod"/>
            </a:pPr>
            <a:r>
              <a:rPr lang="en-US" sz="4000" dirty="0"/>
              <a:t>Using the prestressed eigenfrequency study step, we compute intrinsic stress, damping, and eigenfrequencies of the resonator.</a:t>
            </a:r>
          </a:p>
          <a:p>
            <a:pPr marL="742950" indent="-742950">
              <a:buFont typeface="+mj-lt"/>
              <a:buAutoNum type="arabicPeriod"/>
            </a:pPr>
            <a:r>
              <a:rPr lang="en-US" sz="4000" dirty="0"/>
              <a:t>Compute the time-dependent temperature field as a result of a supplied AC current using the Ohm’s law and heat equation.</a:t>
            </a:r>
          </a:p>
          <a:p>
            <a:pPr marL="742950" indent="-742950">
              <a:buFont typeface="+mj-lt"/>
              <a:buAutoNum type="arabicPeriod"/>
            </a:pPr>
            <a:r>
              <a:rPr lang="en-US" sz="4000" dirty="0"/>
              <a:t>Impose the temperature field as a harmonic perturbation using frequency domain solver. Sweep the frequency near an eigenfrequency, and compute the ensuing mechanical response.</a:t>
            </a:r>
          </a:p>
        </p:txBody>
      </p:sp>
      <p:sp>
        <p:nvSpPr>
          <p:cNvPr id="7" name="Text Placeholder 6">
            <a:extLst>
              <a:ext uri="{FF2B5EF4-FFF2-40B4-BE49-F238E27FC236}">
                <a16:creationId xmlns:a16="http://schemas.microsoft.com/office/drawing/2014/main" id="{142342DC-D9D3-46BB-BC5F-F6390941017A}"/>
              </a:ext>
            </a:extLst>
          </p:cNvPr>
          <p:cNvSpPr>
            <a:spLocks noGrp="1"/>
          </p:cNvSpPr>
          <p:nvPr>
            <p:ph type="body" sz="quarter" idx="24"/>
          </p:nvPr>
        </p:nvSpPr>
        <p:spPr/>
        <p:txBody>
          <a:bodyPr/>
          <a:lstStyle/>
          <a:p>
            <a:pPr marL="514350" indent="-514350">
              <a:buFont typeface="+mj-lt"/>
              <a:buAutoNum type="arabicPeriod"/>
            </a:pPr>
            <a:r>
              <a:rPr lang="en-US" sz="3200" b="0" i="0" dirty="0">
                <a:solidFill>
                  <a:schemeClr val="bg2">
                    <a:lumMod val="75000"/>
                  </a:schemeClr>
                </a:solidFill>
                <a:effectLst/>
                <a:latin typeface="+mn-lt"/>
              </a:rPr>
              <a:t>Ma, Monan, and Kamil L. Ekinci. </a:t>
            </a:r>
            <a:r>
              <a:rPr lang="en-US" sz="3200" b="0" i="1" dirty="0">
                <a:solidFill>
                  <a:schemeClr val="bg2">
                    <a:lumMod val="75000"/>
                  </a:schemeClr>
                </a:solidFill>
                <a:effectLst/>
                <a:latin typeface="+mn-lt"/>
              </a:rPr>
              <a:t>J. Appl. Phys.</a:t>
            </a:r>
            <a:r>
              <a:rPr lang="en-US" sz="3200" b="0" i="0" dirty="0">
                <a:solidFill>
                  <a:schemeClr val="bg2">
                    <a:lumMod val="75000"/>
                  </a:schemeClr>
                </a:solidFill>
                <a:effectLst/>
                <a:latin typeface="+mn-lt"/>
              </a:rPr>
              <a:t> 134.7 (2023).</a:t>
            </a:r>
          </a:p>
          <a:p>
            <a:pPr marL="514350" indent="-514350">
              <a:buFont typeface="+mj-lt"/>
              <a:buAutoNum type="arabicPeriod"/>
            </a:pPr>
            <a:r>
              <a:rPr lang="en-US" sz="3200" b="0" i="0" dirty="0" err="1">
                <a:solidFill>
                  <a:schemeClr val="bg2">
                    <a:lumMod val="75000"/>
                  </a:schemeClr>
                </a:solidFill>
                <a:effectLst/>
                <a:latin typeface="+mn-lt"/>
              </a:rPr>
              <a:t>Ti</a:t>
            </a:r>
            <a:r>
              <a:rPr lang="en-US" sz="3200" b="0" i="0" dirty="0">
                <a:solidFill>
                  <a:schemeClr val="bg2">
                    <a:lumMod val="75000"/>
                  </a:schemeClr>
                </a:solidFill>
                <a:effectLst/>
                <a:latin typeface="+mn-lt"/>
              </a:rPr>
              <a:t>, Chaoyang, et al. </a:t>
            </a:r>
            <a:r>
              <a:rPr lang="en-US" sz="3200" b="0" i="1" dirty="0">
                <a:solidFill>
                  <a:schemeClr val="bg2">
                    <a:lumMod val="75000"/>
                  </a:schemeClr>
                </a:solidFill>
                <a:effectLst/>
                <a:latin typeface="+mn-lt"/>
              </a:rPr>
              <a:t>Nano Lett.</a:t>
            </a:r>
            <a:r>
              <a:rPr lang="en-US" sz="3200" b="0" i="0" dirty="0">
                <a:solidFill>
                  <a:schemeClr val="bg2">
                    <a:lumMod val="75000"/>
                  </a:schemeClr>
                </a:solidFill>
                <a:effectLst/>
                <a:latin typeface="+mn-lt"/>
              </a:rPr>
              <a:t> 21.15 (2021): 6533-6539.</a:t>
            </a:r>
          </a:p>
          <a:p>
            <a:pPr marL="514350" indent="-514350">
              <a:buFont typeface="+mj-lt"/>
              <a:buAutoNum type="arabicPeriod"/>
            </a:pPr>
            <a:r>
              <a:rPr lang="en-US" sz="3200" b="0" i="0" dirty="0">
                <a:solidFill>
                  <a:schemeClr val="bg2">
                    <a:lumMod val="75000"/>
                  </a:schemeClr>
                </a:solidFill>
                <a:effectLst/>
                <a:latin typeface="+mn-lt"/>
              </a:rPr>
              <a:t>Bargatin, I., I. </a:t>
            </a:r>
            <a:r>
              <a:rPr lang="en-US" sz="3200" b="0" i="0" dirty="0" err="1">
                <a:solidFill>
                  <a:schemeClr val="bg2">
                    <a:lumMod val="75000"/>
                  </a:schemeClr>
                </a:solidFill>
                <a:effectLst/>
                <a:latin typeface="+mn-lt"/>
              </a:rPr>
              <a:t>Kozinsky</a:t>
            </a:r>
            <a:r>
              <a:rPr lang="en-US" sz="3200" b="0" i="0" dirty="0">
                <a:solidFill>
                  <a:schemeClr val="bg2">
                    <a:lumMod val="75000"/>
                  </a:schemeClr>
                </a:solidFill>
                <a:effectLst/>
                <a:latin typeface="+mn-lt"/>
              </a:rPr>
              <a:t>, and M. L. </a:t>
            </a:r>
            <a:r>
              <a:rPr lang="en-US" sz="3200" b="0" i="0" dirty="0" err="1">
                <a:solidFill>
                  <a:schemeClr val="bg2">
                    <a:lumMod val="75000"/>
                  </a:schemeClr>
                </a:solidFill>
                <a:effectLst/>
                <a:latin typeface="+mn-lt"/>
              </a:rPr>
              <a:t>Roukes</a:t>
            </a:r>
            <a:r>
              <a:rPr lang="en-US" sz="3200" b="0" i="0" dirty="0">
                <a:solidFill>
                  <a:schemeClr val="bg2">
                    <a:lumMod val="75000"/>
                  </a:schemeClr>
                </a:solidFill>
                <a:effectLst/>
                <a:latin typeface="+mn-lt"/>
              </a:rPr>
              <a:t>. </a:t>
            </a:r>
            <a:r>
              <a:rPr lang="en-US" sz="3200" b="0" i="1" dirty="0">
                <a:solidFill>
                  <a:schemeClr val="bg2">
                    <a:lumMod val="75000"/>
                  </a:schemeClr>
                </a:solidFill>
                <a:effectLst/>
                <a:latin typeface="+mn-lt"/>
              </a:rPr>
              <a:t>Appl. Phys. Lett.</a:t>
            </a:r>
            <a:r>
              <a:rPr lang="en-US" sz="3200" b="0" i="0" dirty="0">
                <a:solidFill>
                  <a:schemeClr val="bg2">
                    <a:lumMod val="75000"/>
                  </a:schemeClr>
                </a:solidFill>
                <a:effectLst/>
                <a:latin typeface="+mn-lt"/>
              </a:rPr>
              <a:t> 90.9 (2007).</a:t>
            </a:r>
          </a:p>
        </p:txBody>
      </p:sp>
      <p:sp>
        <p:nvSpPr>
          <p:cNvPr id="8" name="Content Placeholder 7">
            <a:extLst>
              <a:ext uri="{FF2B5EF4-FFF2-40B4-BE49-F238E27FC236}">
                <a16:creationId xmlns:a16="http://schemas.microsoft.com/office/drawing/2014/main" id="{8D742B11-619C-436F-BD05-D925F2036DEF}"/>
              </a:ext>
            </a:extLst>
          </p:cNvPr>
          <p:cNvSpPr>
            <a:spLocks noGrp="1"/>
          </p:cNvSpPr>
          <p:nvPr>
            <p:ph sz="quarter" idx="26"/>
          </p:nvPr>
        </p:nvSpPr>
        <p:spPr/>
        <p:txBody>
          <a:bodyPr/>
          <a:lstStyle/>
          <a:p>
            <a:r>
              <a:rPr lang="en-US" sz="5400" dirty="0"/>
              <a:t>Electrothermal actuators convert an electrical signal into a mechanical one via the Joule heating effect. They are crucial components responsible for driving and controlling many devices, from nanometer scale resonators to mesoscale soft robots. Our work focuses on nanomechanical resonators.</a:t>
            </a:r>
          </a:p>
        </p:txBody>
      </p:sp>
      <p:sp>
        <p:nvSpPr>
          <p:cNvPr id="5" name="Text Placeholder 4">
            <a:extLst>
              <a:ext uri="{FF2B5EF4-FFF2-40B4-BE49-F238E27FC236}">
                <a16:creationId xmlns:a16="http://schemas.microsoft.com/office/drawing/2014/main" id="{22870161-6EDA-42E3-AC05-0552171DAD15}"/>
              </a:ext>
            </a:extLst>
          </p:cNvPr>
          <p:cNvSpPr>
            <a:spLocks noGrp="1"/>
          </p:cNvSpPr>
          <p:nvPr>
            <p:ph type="body" sz="quarter" idx="18"/>
          </p:nvPr>
        </p:nvSpPr>
        <p:spPr>
          <a:xfrm>
            <a:off x="1649531" y="14469499"/>
            <a:ext cx="30068583" cy="5623891"/>
          </a:xfrm>
        </p:spPr>
        <p:txBody>
          <a:bodyPr/>
          <a:lstStyle/>
          <a:p>
            <a:r>
              <a:rPr lang="en-US" sz="4000" dirty="0"/>
              <a:t>Our nanomechanical resonator is a doubly clamped beam with dimensions of 50 µm x 900 nm x 100 nm and made of silicon nitride</a:t>
            </a:r>
            <a:r>
              <a:rPr lang="en-US" sz="4000" baseline="30000" dirty="0"/>
              <a:t>1</a:t>
            </a:r>
            <a:r>
              <a:rPr lang="en-US" sz="4000" dirty="0"/>
              <a:t> (</a:t>
            </a:r>
            <a:r>
              <a:rPr lang="en-US" sz="4000" dirty="0" err="1"/>
              <a:t>SiN</a:t>
            </a:r>
            <a:r>
              <a:rPr lang="en-US" sz="4000" dirty="0"/>
              <a:t>). Electrothermal actuators are near each clamp region and are made of gold (Au). Typically, </a:t>
            </a:r>
            <a:r>
              <a:rPr lang="en-US" sz="4000" b="0" i="0" dirty="0">
                <a:solidFill>
                  <a:srgbClr val="1A1A1A"/>
                </a:solidFill>
                <a:effectLst/>
              </a:rPr>
              <a:t>the actuators would excite mechanical oscillations in the resonator beam, and one would look for changes in the resonant frequency due to subtle changes in the surrounding environment. Due to its miniscule size, </a:t>
            </a:r>
            <a:r>
              <a:rPr lang="en-US" sz="4000" b="1" i="0" dirty="0">
                <a:solidFill>
                  <a:srgbClr val="1A1A1A"/>
                </a:solidFill>
                <a:effectLst/>
              </a:rPr>
              <a:t>nanomechanical resonators are capable of ultrasensitive </a:t>
            </a:r>
            <a:r>
              <a:rPr lang="en-US" sz="4000" b="1" dirty="0">
                <a:solidFill>
                  <a:srgbClr val="1A1A1A"/>
                </a:solidFill>
              </a:rPr>
              <a:t>detection</a:t>
            </a:r>
            <a:r>
              <a:rPr lang="en-US" sz="4000" dirty="0">
                <a:solidFill>
                  <a:srgbClr val="1A1A1A"/>
                </a:solidFill>
              </a:rPr>
              <a:t>. </a:t>
            </a:r>
            <a:r>
              <a:rPr lang="en-US" sz="4000" dirty="0"/>
              <a:t>As a result, they are widely used in single-molecule mass spectrometry, virus detection and gas sensing.</a:t>
            </a:r>
          </a:p>
          <a:p>
            <a:r>
              <a:rPr lang="en-US" sz="4000" dirty="0"/>
              <a:t>The input to the electrothermal actuator is an AC current. The electrical field results in a time-varying temperature field and thermal expansion. Due to the </a:t>
            </a:r>
            <a:r>
              <a:rPr lang="en-US" sz="4000" b="1" dirty="0"/>
              <a:t>mismatch between the thermal expansion coefficients</a:t>
            </a:r>
            <a:r>
              <a:rPr lang="en-US" sz="4000" dirty="0"/>
              <a:t> of Au and </a:t>
            </a:r>
            <a:r>
              <a:rPr lang="en-US" sz="4000" dirty="0" err="1"/>
              <a:t>SiN</a:t>
            </a:r>
            <a:r>
              <a:rPr lang="en-US" sz="4000" dirty="0"/>
              <a:t>, a bending moment ensues, resulting in harmonic mechanical oscillations of the beam.</a:t>
            </a:r>
          </a:p>
          <a:p>
            <a:r>
              <a:rPr lang="en-US" sz="4000" dirty="0"/>
              <a:t>Modern applications require operation in various fluids and at high (MHz-GHz) frequencies. To this end, we compute the key performance parameters when the nanoactuator is operated in water, air and vacuum settings, and compare these parameters with experiments.</a:t>
            </a:r>
          </a:p>
        </p:txBody>
      </p:sp>
      <p:sp>
        <p:nvSpPr>
          <p:cNvPr id="9" name="Text Placeholder 8">
            <a:extLst>
              <a:ext uri="{FF2B5EF4-FFF2-40B4-BE49-F238E27FC236}">
                <a16:creationId xmlns:a16="http://schemas.microsoft.com/office/drawing/2014/main" id="{B8D710F8-ACEB-4930-B23B-03F5CB4E1A48}"/>
              </a:ext>
            </a:extLst>
          </p:cNvPr>
          <p:cNvSpPr>
            <a:spLocks noGrp="1"/>
          </p:cNvSpPr>
          <p:nvPr>
            <p:ph type="body" sz="quarter" idx="27"/>
          </p:nvPr>
        </p:nvSpPr>
        <p:spPr>
          <a:xfrm>
            <a:off x="1649531" y="13311667"/>
            <a:ext cx="29615963" cy="1302499"/>
          </a:xfrm>
        </p:spPr>
        <p:txBody>
          <a:bodyPr/>
          <a:lstStyle/>
          <a:p>
            <a:r>
              <a:rPr lang="en-US" dirty="0"/>
              <a:t>Introduction and Goals</a:t>
            </a:r>
          </a:p>
        </p:txBody>
      </p:sp>
      <p:sp>
        <p:nvSpPr>
          <p:cNvPr id="10" name="Text Placeholder 9">
            <a:extLst>
              <a:ext uri="{FF2B5EF4-FFF2-40B4-BE49-F238E27FC236}">
                <a16:creationId xmlns:a16="http://schemas.microsoft.com/office/drawing/2014/main" id="{2B8190DE-FA50-4E4C-B86F-982C65891F6A}"/>
              </a:ext>
            </a:extLst>
          </p:cNvPr>
          <p:cNvSpPr>
            <a:spLocks noGrp="1"/>
          </p:cNvSpPr>
          <p:nvPr>
            <p:ph type="body" sz="quarter" idx="28"/>
          </p:nvPr>
        </p:nvSpPr>
        <p:spPr>
          <a:xfrm>
            <a:off x="16916400" y="20398107"/>
            <a:ext cx="14801714" cy="1303795"/>
          </a:xfrm>
        </p:spPr>
        <p:txBody>
          <a:bodyPr/>
          <a:lstStyle/>
          <a:p>
            <a:r>
              <a:rPr lang="en-US" dirty="0"/>
              <a:t>Methodology</a:t>
            </a:r>
          </a:p>
        </p:txBody>
      </p:sp>
      <p:sp>
        <p:nvSpPr>
          <p:cNvPr id="12" name="Text Placeholder 11">
            <a:extLst>
              <a:ext uri="{FF2B5EF4-FFF2-40B4-BE49-F238E27FC236}">
                <a16:creationId xmlns:a16="http://schemas.microsoft.com/office/drawing/2014/main" id="{FC644384-6DB7-4296-B34C-E6674D4A428F}"/>
              </a:ext>
            </a:extLst>
          </p:cNvPr>
          <p:cNvSpPr>
            <a:spLocks noGrp="1"/>
          </p:cNvSpPr>
          <p:nvPr>
            <p:ph type="body" sz="quarter" idx="30"/>
          </p:nvPr>
        </p:nvSpPr>
        <p:spPr>
          <a:xfrm>
            <a:off x="1196912" y="27130846"/>
            <a:ext cx="15220540" cy="1446782"/>
          </a:xfrm>
        </p:spPr>
        <p:txBody>
          <a:bodyPr/>
          <a:lstStyle/>
          <a:p>
            <a:r>
              <a:rPr lang="en-US" sz="3600" dirty="0"/>
              <a:t>Figure 1. Nanoactuator temperature change in time due to an input current of 1 mA at 5.2 MHz. The temperature field and stress/strain field at indicated time points are shown on the top and bottom of the figure, respectively.</a:t>
            </a:r>
          </a:p>
        </p:txBody>
      </p:sp>
      <p:sp>
        <p:nvSpPr>
          <p:cNvPr id="14" name="Text Placeholder 13">
            <a:extLst>
              <a:ext uri="{FF2B5EF4-FFF2-40B4-BE49-F238E27FC236}">
                <a16:creationId xmlns:a16="http://schemas.microsoft.com/office/drawing/2014/main" id="{7ACA5A39-8C41-455A-9700-610CD1B5191A}"/>
              </a:ext>
            </a:extLst>
          </p:cNvPr>
          <p:cNvSpPr>
            <a:spLocks noGrp="1"/>
          </p:cNvSpPr>
          <p:nvPr>
            <p:ph type="body" sz="quarter" idx="32"/>
          </p:nvPr>
        </p:nvSpPr>
        <p:spPr>
          <a:xfrm>
            <a:off x="1196912" y="30592288"/>
            <a:ext cx="13776431" cy="7452386"/>
          </a:xfrm>
        </p:spPr>
        <p:txBody>
          <a:bodyPr/>
          <a:lstStyle/>
          <a:p>
            <a:r>
              <a:rPr lang="en-US" sz="4000" dirty="0"/>
              <a:t>First, we validate our model  by comparing the frequency-response amplitude for a given input current near the fundamental resonance with experiments</a:t>
            </a:r>
            <a:r>
              <a:rPr lang="en-US" sz="4000" baseline="30000" dirty="0"/>
              <a:t>2</a:t>
            </a:r>
            <a:r>
              <a:rPr lang="en-US" sz="4000" dirty="0"/>
              <a:t> [Fig. 2(a)]. In the inset, we show the peak resonant response as a function of input power and obtain good agreement.</a:t>
            </a:r>
          </a:p>
          <a:p>
            <a:r>
              <a:rPr lang="en-US" sz="4000" dirty="0"/>
              <a:t>Second, we compute how the </a:t>
            </a:r>
            <a:r>
              <a:rPr lang="en-US" sz="4000" b="1" dirty="0"/>
              <a:t>oscillatory temperature (which is proportional to the mechanical response and efficiency) </a:t>
            </a:r>
            <a:r>
              <a:rPr lang="en-US" sz="4000" dirty="0"/>
              <a:t>changes with respect to the operation frequency in vacuum, air and water. As the frequency increases, the oscillatory temperature decreases due to thermal roll-off, which reduces the actuation efficiency. This is because the temperature change lags behind the Joule heating</a:t>
            </a:r>
            <a:r>
              <a:rPr lang="en-US" sz="4000" baseline="30000" dirty="0"/>
              <a:t>3</a:t>
            </a:r>
            <a:r>
              <a:rPr lang="en-US" sz="4000" dirty="0"/>
              <a:t>, which simply raises the average temperature.</a:t>
            </a:r>
          </a:p>
        </p:txBody>
      </p:sp>
      <p:sp>
        <p:nvSpPr>
          <p:cNvPr id="15" name="Text Placeholder 14">
            <a:extLst>
              <a:ext uri="{FF2B5EF4-FFF2-40B4-BE49-F238E27FC236}">
                <a16:creationId xmlns:a16="http://schemas.microsoft.com/office/drawing/2014/main" id="{D23F0EBA-2A90-4C5D-8253-43734D350409}"/>
              </a:ext>
            </a:extLst>
          </p:cNvPr>
          <p:cNvSpPr>
            <a:spLocks noGrp="1"/>
          </p:cNvSpPr>
          <p:nvPr>
            <p:ph type="body" sz="quarter" idx="33"/>
          </p:nvPr>
        </p:nvSpPr>
        <p:spPr>
          <a:xfrm>
            <a:off x="1196913" y="29288492"/>
            <a:ext cx="15362501" cy="1303795"/>
          </a:xfrm>
        </p:spPr>
        <p:txBody>
          <a:bodyPr/>
          <a:lstStyle/>
          <a:p>
            <a:r>
              <a:rPr lang="en-US" dirty="0"/>
              <a:t>Results</a:t>
            </a:r>
          </a:p>
        </p:txBody>
      </p:sp>
      <p:pic>
        <p:nvPicPr>
          <p:cNvPr id="46" name="Picture Placeholder 45">
            <a:extLst>
              <a:ext uri="{FF2B5EF4-FFF2-40B4-BE49-F238E27FC236}">
                <a16:creationId xmlns:a16="http://schemas.microsoft.com/office/drawing/2014/main" id="{D0F5498D-A909-4B19-A2B8-5084ED84761B}"/>
              </a:ext>
            </a:extLst>
          </p:cNvPr>
          <p:cNvPicPr>
            <a:picLocks noGrp="1" noChangeAspect="1"/>
          </p:cNvPicPr>
          <p:nvPr>
            <p:ph type="pic" sz="quarter" idx="34"/>
          </p:nvPr>
        </p:nvPicPr>
        <p:blipFill>
          <a:blip r:embed="rId2">
            <a:extLst>
              <a:ext uri="{28A0092B-C50C-407E-A947-70E740481C1C}">
                <a14:useLocalDpi xmlns:a14="http://schemas.microsoft.com/office/drawing/2010/main" val="0"/>
              </a:ext>
            </a:extLst>
          </a:blip>
          <a:stretch>
            <a:fillRect/>
          </a:stretch>
        </p:blipFill>
        <p:spPr>
          <a:xfrm>
            <a:off x="14973341" y="29834247"/>
            <a:ext cx="16974451" cy="5897905"/>
          </a:xfrm>
        </p:spPr>
      </p:pic>
      <p:sp>
        <p:nvSpPr>
          <p:cNvPr id="17" name="Text Placeholder 16">
            <a:extLst>
              <a:ext uri="{FF2B5EF4-FFF2-40B4-BE49-F238E27FC236}">
                <a16:creationId xmlns:a16="http://schemas.microsoft.com/office/drawing/2014/main" id="{E699D37B-2F3A-487B-B2C4-0E90B616EB07}"/>
              </a:ext>
            </a:extLst>
          </p:cNvPr>
          <p:cNvSpPr>
            <a:spLocks noGrp="1"/>
          </p:cNvSpPr>
          <p:nvPr>
            <p:ph type="body" sz="quarter" idx="35"/>
          </p:nvPr>
        </p:nvSpPr>
        <p:spPr>
          <a:xfrm>
            <a:off x="15655929" y="35901922"/>
            <a:ext cx="16291863" cy="2142751"/>
          </a:xfrm>
        </p:spPr>
        <p:txBody>
          <a:bodyPr/>
          <a:lstStyle/>
          <a:p>
            <a:r>
              <a:rPr lang="en-US" sz="3600" dirty="0"/>
              <a:t>Figure 2. (a) Frequency-response curve of the resonator’s fundamental mode compared with experimental measurements</a:t>
            </a:r>
            <a:r>
              <a:rPr lang="en-US" sz="3600" baseline="30000" dirty="0"/>
              <a:t>2</a:t>
            </a:r>
            <a:r>
              <a:rPr lang="en-US" sz="3600" dirty="0"/>
              <a:t>. The inset shows the peak displacement vs. input current. (b) Oscillatory temperature vs. drive frequency in vacuum, air and water. Inset shows the infinite-element domain used for modeling fluids.</a:t>
            </a:r>
          </a:p>
        </p:txBody>
      </p:sp>
      <p:pic>
        <p:nvPicPr>
          <p:cNvPr id="37" name="Picture Placeholder 36">
            <a:extLst>
              <a:ext uri="{FF2B5EF4-FFF2-40B4-BE49-F238E27FC236}">
                <a16:creationId xmlns:a16="http://schemas.microsoft.com/office/drawing/2014/main" id="{120BC42B-9BD9-40F5-9B18-4CB4286D7656}"/>
              </a:ext>
            </a:extLst>
          </p:cNvPr>
          <p:cNvPicPr>
            <a:picLocks noGrp="1" noChangeAspect="1"/>
          </p:cNvPicPr>
          <p:nvPr>
            <p:ph type="pic" sz="quarter" idx="11"/>
          </p:nvPr>
        </p:nvPicPr>
        <p:blipFill>
          <a:blip r:embed="rId3">
            <a:extLst>
              <a:ext uri="{28A0092B-C50C-407E-A947-70E740481C1C}">
                <a14:useLocalDpi xmlns:a14="http://schemas.microsoft.com/office/drawing/2010/main" val="0"/>
              </a:ext>
            </a:extLst>
          </a:blip>
          <a:stretch>
            <a:fillRect/>
          </a:stretch>
        </p:blipFill>
        <p:spPr>
          <a:xfrm>
            <a:off x="-68300" y="-1"/>
            <a:ext cx="14454160" cy="11961046"/>
          </a:xfrm>
        </p:spPr>
      </p:pic>
      <p:pic>
        <p:nvPicPr>
          <p:cNvPr id="44" name="Picture Placeholder 43">
            <a:extLst>
              <a:ext uri="{FF2B5EF4-FFF2-40B4-BE49-F238E27FC236}">
                <a16:creationId xmlns:a16="http://schemas.microsoft.com/office/drawing/2014/main" id="{1670E292-E814-422A-B03C-B27C39F7FB6B}"/>
              </a:ext>
            </a:extLst>
          </p:cNvPr>
          <p:cNvPicPr>
            <a:picLocks noGrp="1" noChangeAspect="1"/>
          </p:cNvPicPr>
          <p:nvPr>
            <p:ph type="pic" sz="quarter" idx="29"/>
          </p:nvPr>
        </p:nvPicPr>
        <p:blipFill>
          <a:blip r:embed="rId4">
            <a:extLst>
              <a:ext uri="{28A0092B-C50C-407E-A947-70E740481C1C}">
                <a14:useLocalDpi xmlns:a14="http://schemas.microsoft.com/office/drawing/2010/main" val="0"/>
              </a:ext>
            </a:extLst>
          </a:blip>
          <a:stretch>
            <a:fillRect/>
          </a:stretch>
        </p:blipFill>
        <p:spPr>
          <a:xfrm>
            <a:off x="1196912" y="20652811"/>
            <a:ext cx="15220540" cy="6367856"/>
          </a:xfrm>
        </p:spPr>
      </p:pic>
      <p:pic>
        <p:nvPicPr>
          <p:cNvPr id="11" name="Picture 10">
            <a:extLst>
              <a:ext uri="{FF2B5EF4-FFF2-40B4-BE49-F238E27FC236}">
                <a16:creationId xmlns:a16="http://schemas.microsoft.com/office/drawing/2014/main" id="{F5A8215A-B602-41F0-8FA2-DED47B58A36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160527" y="41033548"/>
            <a:ext cx="13787265" cy="1286526"/>
          </a:xfrm>
          <a:prstGeom prst="rect">
            <a:avLst/>
          </a:prstGeom>
        </p:spPr>
      </p:pic>
      <p:pic>
        <p:nvPicPr>
          <p:cNvPr id="19" name="Picture Placeholder 18">
            <a:extLst>
              <a:ext uri="{FF2B5EF4-FFF2-40B4-BE49-F238E27FC236}">
                <a16:creationId xmlns:a16="http://schemas.microsoft.com/office/drawing/2014/main" id="{A0908F74-8828-47DD-9C00-2A2CC5D0ADAE}"/>
              </a:ext>
            </a:extLst>
          </p:cNvPr>
          <p:cNvPicPr>
            <a:picLocks noGrp="1" noChangeAspect="1"/>
          </p:cNvPicPr>
          <p:nvPr>
            <p:ph type="pic" sz="quarter" idx="31"/>
          </p:nvPr>
        </p:nvPicPr>
        <p:blipFill>
          <a:blip r:embed="rId6">
            <a:extLst>
              <a:ext uri="{28A0092B-C50C-407E-A947-70E740481C1C}">
                <a14:useLocalDpi xmlns:a14="http://schemas.microsoft.com/office/drawing/2010/main" val="0"/>
              </a:ext>
            </a:extLst>
          </a:blip>
          <a:stretch>
            <a:fillRect/>
          </a:stretch>
        </p:blipFill>
        <p:spPr>
          <a:xfrm>
            <a:off x="22957705" y="38884779"/>
            <a:ext cx="4078987" cy="1896729"/>
          </a:xfrm>
        </p:spPr>
      </p:pic>
    </p:spTree>
    <p:extLst>
      <p:ext uri="{BB962C8B-B14F-4D97-AF65-F5344CB8AC3E}">
        <p14:creationId xmlns:p14="http://schemas.microsoft.com/office/powerpoint/2010/main" val="362717132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39025</TotalTime>
  <Words>661</Words>
  <Application>Microsoft Office PowerPoint</Application>
  <PresentationFormat>Custom</PresentationFormat>
  <Paragraphs>20</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Electrothermal Actuation of Nanomechanical Resonators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Phillip Oberdorfer</dc:creator>
  <cp:lastModifiedBy>Ma, Monan</cp:lastModifiedBy>
  <cp:revision>179</cp:revision>
  <cp:lastPrinted>2023-01-06T15:48:30Z</cp:lastPrinted>
  <dcterms:created xsi:type="dcterms:W3CDTF">2023-01-03T14:57:49Z</dcterms:created>
  <dcterms:modified xsi:type="dcterms:W3CDTF">2024-08-30T16:12:42Z</dcterms:modified>
</cp:coreProperties>
</file>