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2"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20" autoAdjust="0"/>
    <p:restoredTop sz="95781" autoAdjust="0"/>
  </p:normalViewPr>
  <p:slideViewPr>
    <p:cSldViewPr snapToGrid="0">
      <p:cViewPr>
        <p:scale>
          <a:sx n="40" d="100"/>
          <a:sy n="40" d="100"/>
        </p:scale>
        <p:origin x="200" y="144"/>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‹Nº›</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‹Nº›</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F7C72A-80C6-DF53-D59A-6372F001D397}"/>
              </a:ext>
            </a:extLst>
          </p:cNvPr>
          <p:cNvSpPr>
            <a:spLocks noGrp="1"/>
          </p:cNvSpPr>
          <p:nvPr>
            <p:ph type="title"/>
          </p:nvPr>
        </p:nvSpPr>
        <p:spPr>
          <a:xfrm>
            <a:off x="14197441" y="1534000"/>
            <a:ext cx="16191119" cy="3907429"/>
          </a:xfrm>
        </p:spPr>
        <p:txBody>
          <a:bodyPr>
            <a:normAutofit fontScale="90000"/>
          </a:bodyPr>
          <a:lstStyle/>
          <a:p>
            <a:r>
              <a:rPr lang="en-US" sz="9794" dirty="0"/>
              <a:t>Electromagnetic Characterization And Simulation Of Mexican Heavy Oil Altamira.</a:t>
            </a:r>
          </a:p>
        </p:txBody>
      </p:sp>
      <p:sp>
        <p:nvSpPr>
          <p:cNvPr id="3" name="Content Placeholder 2">
            <a:extLst>
              <a:ext uri="{FF2B5EF4-FFF2-40B4-BE49-F238E27FC236}">
                <a16:creationId xmlns:a16="http://schemas.microsoft.com/office/drawing/2014/main" id="{AD51ECA4-7CD5-C388-4105-0FB68E725C20}"/>
              </a:ext>
            </a:extLst>
          </p:cNvPr>
          <p:cNvSpPr>
            <a:spLocks noGrp="1"/>
          </p:cNvSpPr>
          <p:nvPr>
            <p:ph sz="quarter" idx="10"/>
          </p:nvPr>
        </p:nvSpPr>
        <p:spPr>
          <a:xfrm>
            <a:off x="14321461" y="9292258"/>
            <a:ext cx="16559039" cy="1984280"/>
          </a:xfrm>
        </p:spPr>
        <p:txBody>
          <a:bodyPr/>
          <a:lstStyle/>
          <a:p>
            <a:r>
              <a:rPr lang="en-US" dirty="0"/>
              <a:t>A. Vazquez Vazquez</a:t>
            </a:r>
            <a:r>
              <a:rPr lang="en-US" baseline="30000" dirty="0"/>
              <a:t>1</a:t>
            </a:r>
            <a:r>
              <a:rPr lang="en-US" dirty="0"/>
              <a:t>, Z. Chen</a:t>
            </a:r>
            <a:r>
              <a:rPr lang="en-US" baseline="30000" dirty="0"/>
              <a:t>2</a:t>
            </a:r>
            <a:br>
              <a:rPr lang="en-US" dirty="0"/>
            </a:br>
            <a:r>
              <a:rPr lang="en-US" dirty="0"/>
              <a:t>1. Universidad </a:t>
            </a:r>
            <a:r>
              <a:rPr lang="en-US" dirty="0" err="1"/>
              <a:t>Politecnica</a:t>
            </a:r>
            <a:r>
              <a:rPr lang="en-US" dirty="0"/>
              <a:t> de Altamira, Altamira, Tamaulipas, Mexico. </a:t>
            </a:r>
            <a:br>
              <a:rPr lang="en-US" dirty="0"/>
            </a:br>
            <a:r>
              <a:rPr lang="en-US" dirty="0"/>
              <a:t>2. University of Calgary, Calgary, Alberta, Canada.</a:t>
            </a:r>
          </a:p>
          <a:p>
            <a:endParaRPr lang="en-US" dirty="0"/>
          </a:p>
        </p:txBody>
      </p:sp>
      <p:sp>
        <p:nvSpPr>
          <p:cNvPr id="5" name="Text Placeholder 4">
            <a:extLst>
              <a:ext uri="{FF2B5EF4-FFF2-40B4-BE49-F238E27FC236}">
                <a16:creationId xmlns:a16="http://schemas.microsoft.com/office/drawing/2014/main" id="{9B96147C-2941-3F04-70BC-B83FD3D19117}"/>
              </a:ext>
            </a:extLst>
          </p:cNvPr>
          <p:cNvSpPr>
            <a:spLocks noGrp="1"/>
          </p:cNvSpPr>
          <p:nvPr>
            <p:ph type="body" sz="quarter" idx="23"/>
          </p:nvPr>
        </p:nvSpPr>
        <p:spPr>
          <a:xfrm>
            <a:off x="15655929" y="21687824"/>
            <a:ext cx="15224571" cy="6856707"/>
          </a:xfrm>
        </p:spPr>
        <p:txBody>
          <a:bodyPr/>
          <a:lstStyle/>
          <a:p>
            <a:r>
              <a:rPr lang="en-US" sz="4897" dirty="0"/>
              <a:t>In the measurement of dielectric constants using the Von-Hippel short-circuited waveguide method. The dielectric sample is positioned within a waveguide section with a thickness of 3 millimeters, terminated by a reflector cap, and measurements of the standing wave ratio and the position of the minimum voltage are made. The equations for the dielectric properties can then be expressed in equation form [2].</a:t>
            </a:r>
          </a:p>
          <a:p>
            <a:endParaRPr lang="en-US" sz="4897" dirty="0"/>
          </a:p>
          <a:p>
            <a:endParaRPr lang="en-US" sz="4897" dirty="0"/>
          </a:p>
        </p:txBody>
      </p:sp>
      <p:sp>
        <p:nvSpPr>
          <p:cNvPr id="6" name="Text Placeholder 5">
            <a:extLst>
              <a:ext uri="{FF2B5EF4-FFF2-40B4-BE49-F238E27FC236}">
                <a16:creationId xmlns:a16="http://schemas.microsoft.com/office/drawing/2014/main" id="{4E7622E9-7B2C-10C3-46B5-0F21B2E36DBB}"/>
              </a:ext>
            </a:extLst>
          </p:cNvPr>
          <p:cNvSpPr>
            <a:spLocks noGrp="1"/>
          </p:cNvSpPr>
          <p:nvPr>
            <p:ph type="body" sz="quarter" idx="24"/>
          </p:nvPr>
        </p:nvSpPr>
        <p:spPr>
          <a:xfrm>
            <a:off x="1341233" y="39623893"/>
            <a:ext cx="14385034" cy="2733308"/>
          </a:xfrm>
        </p:spPr>
        <p:txBody>
          <a:bodyPr/>
          <a:lstStyle/>
          <a:p>
            <a:r>
              <a:rPr lang="en-US" dirty="0"/>
              <a:t>1. A Sánchez, "</a:t>
            </a:r>
            <a:r>
              <a:rPr lang="en-US" dirty="0" err="1"/>
              <a:t>Metodología</a:t>
            </a:r>
            <a:r>
              <a:rPr lang="en-US" dirty="0"/>
              <a:t> para </a:t>
            </a:r>
            <a:r>
              <a:rPr lang="en-US" dirty="0" err="1"/>
              <a:t>estimar</a:t>
            </a:r>
            <a:r>
              <a:rPr lang="en-US" dirty="0"/>
              <a:t> la </a:t>
            </a:r>
            <a:r>
              <a:rPr lang="en-US" dirty="0" err="1"/>
              <a:t>capacidad</a:t>
            </a:r>
            <a:r>
              <a:rPr lang="en-US" dirty="0"/>
              <a:t> de </a:t>
            </a:r>
            <a:r>
              <a:rPr lang="en-US" dirty="0" err="1"/>
              <a:t>almacenamiento</a:t>
            </a:r>
            <a:r>
              <a:rPr lang="en-US" dirty="0"/>
              <a:t> </a:t>
            </a:r>
            <a:r>
              <a:rPr lang="en-US" dirty="0" err="1"/>
              <a:t>geológico</a:t>
            </a:r>
            <a:r>
              <a:rPr lang="en-US" dirty="0"/>
              <a:t> de CO2 </a:t>
            </a:r>
            <a:r>
              <a:rPr lang="en-US" dirty="0" err="1"/>
              <a:t>en</a:t>
            </a:r>
            <a:r>
              <a:rPr lang="en-US" dirty="0"/>
              <a:t> campos maduros de </a:t>
            </a:r>
            <a:r>
              <a:rPr lang="en-US" dirty="0" err="1"/>
              <a:t>hidrocarburos</a:t>
            </a:r>
            <a:r>
              <a:rPr lang="en-US" dirty="0"/>
              <a:t>", in </a:t>
            </a:r>
            <a:r>
              <a:rPr lang="en-US" dirty="0" err="1"/>
              <a:t>Boletín</a:t>
            </a:r>
            <a:r>
              <a:rPr lang="en-US" dirty="0"/>
              <a:t> de la Sociedad </a:t>
            </a:r>
            <a:r>
              <a:rPr lang="en-US" dirty="0" err="1"/>
              <a:t>Geológica</a:t>
            </a:r>
            <a:r>
              <a:rPr lang="en-US" dirty="0"/>
              <a:t> Mexicana, Mexico, 2024. </a:t>
            </a:r>
            <a:br>
              <a:rPr lang="en-US" dirty="0"/>
            </a:br>
            <a:r>
              <a:rPr lang="en-US" dirty="0"/>
              <a:t>2. W. H. Surber, Jr., " Dielectric Measurement Methods for Solids at Microwave Frequencies ", in Princeton University , 1948. </a:t>
            </a:r>
          </a:p>
          <a:p>
            <a:endParaRPr lang="en-US" dirty="0"/>
          </a:p>
        </p:txBody>
      </p:sp>
      <p:sp>
        <p:nvSpPr>
          <p:cNvPr id="7" name="Content Placeholder 6">
            <a:extLst>
              <a:ext uri="{FF2B5EF4-FFF2-40B4-BE49-F238E27FC236}">
                <a16:creationId xmlns:a16="http://schemas.microsoft.com/office/drawing/2014/main" id="{0ECFF10C-4A2D-46FE-FE9D-AFF41985D017}"/>
              </a:ext>
            </a:extLst>
          </p:cNvPr>
          <p:cNvSpPr>
            <a:spLocks noGrp="1"/>
          </p:cNvSpPr>
          <p:nvPr>
            <p:ph sz="quarter" idx="26"/>
          </p:nvPr>
        </p:nvSpPr>
        <p:spPr>
          <a:xfrm>
            <a:off x="14197414" y="5683427"/>
            <a:ext cx="17040836" cy="3136054"/>
          </a:xfrm>
        </p:spPr>
        <p:txBody>
          <a:bodyPr/>
          <a:lstStyle/>
          <a:p>
            <a:r>
              <a:rPr lang="en-US" dirty="0"/>
              <a:t>Electromagnetic characterization plays an important role in both simulation and microwave heating applications.</a:t>
            </a:r>
          </a:p>
        </p:txBody>
      </p:sp>
      <p:sp>
        <p:nvSpPr>
          <p:cNvPr id="8" name="Text Placeholder 7">
            <a:extLst>
              <a:ext uri="{FF2B5EF4-FFF2-40B4-BE49-F238E27FC236}">
                <a16:creationId xmlns:a16="http://schemas.microsoft.com/office/drawing/2014/main" id="{DA1BB53D-2E25-D875-FFA5-CFEC822C512D}"/>
              </a:ext>
            </a:extLst>
          </p:cNvPr>
          <p:cNvSpPr>
            <a:spLocks noGrp="1"/>
          </p:cNvSpPr>
          <p:nvPr>
            <p:ph type="body" sz="quarter" idx="18"/>
          </p:nvPr>
        </p:nvSpPr>
        <p:spPr/>
        <p:txBody>
          <a:bodyPr/>
          <a:lstStyle/>
          <a:p>
            <a:r>
              <a:rPr lang="en-US" sz="4800" dirty="0"/>
              <a:t>Electromagnetic characterization plays an important role in both simulation and microwave heating applications. Particularly in the recovery of Mexican heavy oil [1], it is essential to perform electromagnetic characterization in order to understand more about the behavior of Mexican heavy oil Altamira being heated by electromagnetic fields.</a:t>
            </a:r>
          </a:p>
          <a:p>
            <a:endParaRPr lang="en-US" sz="4800" dirty="0"/>
          </a:p>
          <a:p>
            <a:endParaRPr lang="en-US" sz="4800" dirty="0"/>
          </a:p>
          <a:p>
            <a:endParaRPr lang="en-US" sz="4800" dirty="0"/>
          </a:p>
          <a:p>
            <a:r>
              <a:rPr lang="en-US" sz="4800" dirty="0"/>
              <a:t>Through the electromagnetic characterization of the Mexican heavy oil Altamira, an accurate measurement of the dielectric constant can be performed. Because of this, it will be possible to have a better understanding of the behavior of the Mexican heavy oil Altamira with electromagnetic fields when it is heated and recovered with this innovative technique.</a:t>
            </a:r>
          </a:p>
          <a:p>
            <a:endParaRPr lang="en-US" sz="4800" dirty="0"/>
          </a:p>
          <a:p>
            <a:endParaRPr lang="en-US" sz="4800" dirty="0"/>
          </a:p>
          <a:p>
            <a:endParaRPr lang="en-US" sz="4800" dirty="0"/>
          </a:p>
        </p:txBody>
      </p:sp>
      <p:sp>
        <p:nvSpPr>
          <p:cNvPr id="9" name="Text Placeholder 8">
            <a:extLst>
              <a:ext uri="{FF2B5EF4-FFF2-40B4-BE49-F238E27FC236}">
                <a16:creationId xmlns:a16="http://schemas.microsoft.com/office/drawing/2014/main" id="{6D4523F0-041D-5E91-4A76-1D964A4582CF}"/>
              </a:ext>
            </a:extLst>
          </p:cNvPr>
          <p:cNvSpPr>
            <a:spLocks noGrp="1"/>
          </p:cNvSpPr>
          <p:nvPr>
            <p:ph type="body" sz="quarter" idx="27"/>
          </p:nvPr>
        </p:nvSpPr>
        <p:spPr/>
        <p:txBody>
          <a:bodyPr/>
          <a:lstStyle/>
          <a:p>
            <a:r>
              <a:rPr lang="en-US"/>
              <a:t>Abstract</a:t>
            </a:r>
            <a:endParaRPr lang="en-US" dirty="0"/>
          </a:p>
        </p:txBody>
      </p:sp>
      <p:sp>
        <p:nvSpPr>
          <p:cNvPr id="10" name="Text Placeholder 9">
            <a:extLst>
              <a:ext uri="{FF2B5EF4-FFF2-40B4-BE49-F238E27FC236}">
                <a16:creationId xmlns:a16="http://schemas.microsoft.com/office/drawing/2014/main" id="{45A5164B-0579-C6F3-E359-DF0C0D254EBD}"/>
              </a:ext>
            </a:extLst>
          </p:cNvPr>
          <p:cNvSpPr>
            <a:spLocks noGrp="1"/>
          </p:cNvSpPr>
          <p:nvPr>
            <p:ph type="body" sz="quarter" idx="28"/>
          </p:nvPr>
        </p:nvSpPr>
        <p:spPr/>
        <p:txBody>
          <a:bodyPr/>
          <a:lstStyle/>
          <a:p>
            <a:r>
              <a:rPr lang="en-US" dirty="0"/>
              <a:t>Methodology</a:t>
            </a:r>
          </a:p>
        </p:txBody>
      </p:sp>
      <p:sp>
        <p:nvSpPr>
          <p:cNvPr id="50" name="Text Placeholder 49">
            <a:extLst>
              <a:ext uri="{FF2B5EF4-FFF2-40B4-BE49-F238E27FC236}">
                <a16:creationId xmlns:a16="http://schemas.microsoft.com/office/drawing/2014/main" id="{88169A2F-46BF-4EE2-836D-7F3D2AAD72E4}"/>
              </a:ext>
            </a:extLst>
          </p:cNvPr>
          <p:cNvSpPr>
            <a:spLocks noGrp="1"/>
          </p:cNvSpPr>
          <p:nvPr>
            <p:ph type="body" sz="quarter" idx="30"/>
          </p:nvPr>
        </p:nvSpPr>
        <p:spPr/>
        <p:txBody>
          <a:bodyPr/>
          <a:lstStyle/>
          <a:p>
            <a:r>
              <a:rPr lang="en-US" dirty="0"/>
              <a:t>Figure 1.- Equipment necessary to carry out characterization by the Von Hippel method.</a:t>
            </a:r>
          </a:p>
          <a:p>
            <a:endParaRPr lang="en-US" dirty="0"/>
          </a:p>
        </p:txBody>
      </p:sp>
      <p:pic>
        <p:nvPicPr>
          <p:cNvPr id="37" name="Picture Placeholder 24">
            <a:extLst>
              <a:ext uri="{FF2B5EF4-FFF2-40B4-BE49-F238E27FC236}">
                <a16:creationId xmlns:a16="http://schemas.microsoft.com/office/drawing/2014/main" id="{F4C12BE2-9F80-4132-8F52-81B981800C18}"/>
              </a:ext>
            </a:extLst>
          </p:cNvPr>
          <p:cNvPicPr>
            <a:picLocks noGrp="1" noChangeAspect="1"/>
          </p:cNvPicPr>
          <p:nvPr>
            <p:ph type="pic" sz="quarter" idx="31"/>
          </p:nvPr>
        </p:nvPicPr>
        <p:blipFill rotWithShape="1">
          <a:blip r:embed="rId2">
            <a:extLst>
              <a:ext uri="{28A0092B-C50C-407E-A947-70E740481C1C}">
                <a14:useLocalDpi xmlns:a14="http://schemas.microsoft.com/office/drawing/2010/main" val="0"/>
              </a:ext>
            </a:extLst>
          </a:blip>
          <a:srcRect l="-5450" t="-91582" r="-7334" b="-89301"/>
          <a:stretch/>
        </p:blipFill>
        <p:spPr>
          <a:xfrm>
            <a:off x="17081105" y="38786405"/>
            <a:ext cx="13848701" cy="3153247"/>
          </a:xfrm>
          <a:prstGeom prst="rect">
            <a:avLst/>
          </a:prstGeom>
        </p:spPr>
      </p:pic>
      <p:sp>
        <p:nvSpPr>
          <p:cNvPr id="14" name="Text Placeholder 13">
            <a:extLst>
              <a:ext uri="{FF2B5EF4-FFF2-40B4-BE49-F238E27FC236}">
                <a16:creationId xmlns:a16="http://schemas.microsoft.com/office/drawing/2014/main" id="{D29AF2C0-2D7E-3F49-368B-8034C468BF46}"/>
              </a:ext>
            </a:extLst>
          </p:cNvPr>
          <p:cNvSpPr>
            <a:spLocks noGrp="1"/>
          </p:cNvSpPr>
          <p:nvPr>
            <p:ph type="body" sz="quarter" idx="32"/>
          </p:nvPr>
        </p:nvSpPr>
        <p:spPr/>
        <p:txBody>
          <a:bodyPr/>
          <a:lstStyle/>
          <a:p>
            <a:r>
              <a:rPr lang="en-US" sz="4897" dirty="0"/>
              <a:t>Through the simulation and electromagnetic characterization of the Altamira heavy crude oil from the Tamaulipas-</a:t>
            </a:r>
            <a:r>
              <a:rPr lang="en-US" sz="4897" dirty="0" err="1"/>
              <a:t>Constituciones</a:t>
            </a:r>
            <a:r>
              <a:rPr lang="en-US" sz="4897" dirty="0"/>
              <a:t> field, it is possible to obtain extensive knowledge of the heavy crude oil and how an improved recovery of heavy crude oil could be obtained when irradiated by an electromagnetic field.</a:t>
            </a:r>
          </a:p>
        </p:txBody>
      </p:sp>
      <p:sp>
        <p:nvSpPr>
          <p:cNvPr id="15" name="Text Placeholder 14">
            <a:extLst>
              <a:ext uri="{FF2B5EF4-FFF2-40B4-BE49-F238E27FC236}">
                <a16:creationId xmlns:a16="http://schemas.microsoft.com/office/drawing/2014/main" id="{DB2E852A-C96F-A395-AA90-23ECABBA6D8D}"/>
              </a:ext>
            </a:extLst>
          </p:cNvPr>
          <p:cNvSpPr>
            <a:spLocks noGrp="1"/>
          </p:cNvSpPr>
          <p:nvPr>
            <p:ph type="body" sz="quarter" idx="33"/>
          </p:nvPr>
        </p:nvSpPr>
        <p:spPr/>
        <p:txBody>
          <a:bodyPr/>
          <a:lstStyle/>
          <a:p>
            <a:r>
              <a:rPr lang="en-US" dirty="0"/>
              <a:t>Results</a:t>
            </a:r>
          </a:p>
        </p:txBody>
      </p:sp>
      <p:sp>
        <p:nvSpPr>
          <p:cNvPr id="70" name="Text Placeholder 69">
            <a:extLst>
              <a:ext uri="{FF2B5EF4-FFF2-40B4-BE49-F238E27FC236}">
                <a16:creationId xmlns:a16="http://schemas.microsoft.com/office/drawing/2014/main" id="{2138EC37-6188-40A6-99A3-4FCC7CA620A4}"/>
              </a:ext>
            </a:extLst>
          </p:cNvPr>
          <p:cNvSpPr>
            <a:spLocks noGrp="1"/>
          </p:cNvSpPr>
          <p:nvPr>
            <p:ph type="body" sz="quarter" idx="35"/>
          </p:nvPr>
        </p:nvSpPr>
        <p:spPr>
          <a:xfrm>
            <a:off x="17750395" y="35979703"/>
            <a:ext cx="12278915" cy="1468347"/>
          </a:xfrm>
        </p:spPr>
        <p:txBody>
          <a:bodyPr/>
          <a:lstStyle/>
          <a:p>
            <a:r>
              <a:rPr lang="en-US" dirty="0"/>
              <a:t>Figure 4. Electric fields in the waveguide.</a:t>
            </a:r>
          </a:p>
          <a:p>
            <a:endParaRPr lang="en-US" dirty="0"/>
          </a:p>
          <a:p>
            <a:endParaRPr lang="en-US" dirty="0"/>
          </a:p>
        </p:txBody>
      </p:sp>
      <p:pic>
        <p:nvPicPr>
          <p:cNvPr id="22" name="Marcador de posición de imagen 21">
            <a:extLst>
              <a:ext uri="{FF2B5EF4-FFF2-40B4-BE49-F238E27FC236}">
                <a16:creationId xmlns:a16="http://schemas.microsoft.com/office/drawing/2014/main" id="{16785BCB-32D6-D6D4-B68C-30AF440FE6B9}"/>
              </a:ext>
            </a:extLst>
          </p:cNvPr>
          <p:cNvPicPr>
            <a:picLocks noGrp="1" noChangeAspect="1"/>
          </p:cNvPicPr>
          <p:nvPr>
            <p:ph type="pic" sz="quarter" idx="11"/>
          </p:nvPr>
        </p:nvPicPr>
        <p:blipFill>
          <a:blip r:embed="rId3"/>
          <a:srcRect t="2500" b="2500"/>
          <a:stretch>
            <a:fillRect/>
          </a:stretch>
        </p:blipFill>
        <p:spPr>
          <a:xfrm>
            <a:off x="0" y="635000"/>
            <a:ext cx="12714643" cy="11540478"/>
          </a:xfrm>
          <a:prstGeom prst="rect">
            <a:avLst/>
          </a:prstGeom>
        </p:spPr>
      </p:pic>
      <p:sp>
        <p:nvSpPr>
          <p:cNvPr id="24" name="Marcador de posición de imagen 23">
            <a:extLst>
              <a:ext uri="{FF2B5EF4-FFF2-40B4-BE49-F238E27FC236}">
                <a16:creationId xmlns:a16="http://schemas.microsoft.com/office/drawing/2014/main" id="{7F9B667F-E908-5DEE-FFB3-063EBF5CE52E}"/>
              </a:ext>
            </a:extLst>
          </p:cNvPr>
          <p:cNvSpPr>
            <a:spLocks noGrp="1"/>
          </p:cNvSpPr>
          <p:nvPr>
            <p:ph type="pic" sz="quarter" idx="29"/>
          </p:nvPr>
        </p:nvSpPr>
        <p:spPr/>
        <p:txBody>
          <a:bodyPr/>
          <a:lstStyle/>
          <a:p>
            <a:endParaRPr lang="es-MX" dirty="0"/>
          </a:p>
        </p:txBody>
      </p:sp>
      <p:pic>
        <p:nvPicPr>
          <p:cNvPr id="30" name="Imagen 29">
            <a:extLst>
              <a:ext uri="{FF2B5EF4-FFF2-40B4-BE49-F238E27FC236}">
                <a16:creationId xmlns:a16="http://schemas.microsoft.com/office/drawing/2014/main" id="{FB081122-BAF6-92D4-E42F-863CA7C35183}"/>
              </a:ext>
            </a:extLst>
          </p:cNvPr>
          <p:cNvPicPr>
            <a:picLocks noChangeAspect="1"/>
          </p:cNvPicPr>
          <p:nvPr/>
        </p:nvPicPr>
        <p:blipFill>
          <a:blip r:embed="rId4"/>
          <a:stretch>
            <a:fillRect/>
          </a:stretch>
        </p:blipFill>
        <p:spPr>
          <a:xfrm>
            <a:off x="2309242" y="20360447"/>
            <a:ext cx="5743124" cy="6173199"/>
          </a:xfrm>
          <a:prstGeom prst="rect">
            <a:avLst/>
          </a:prstGeom>
        </p:spPr>
      </p:pic>
      <p:pic>
        <p:nvPicPr>
          <p:cNvPr id="31" name="Imagen 30">
            <a:extLst>
              <a:ext uri="{FF2B5EF4-FFF2-40B4-BE49-F238E27FC236}">
                <a16:creationId xmlns:a16="http://schemas.microsoft.com/office/drawing/2014/main" id="{0286E8FE-DA42-D35A-9E34-F67DDB721704}"/>
              </a:ext>
            </a:extLst>
          </p:cNvPr>
          <p:cNvPicPr>
            <a:picLocks noChangeAspect="1"/>
          </p:cNvPicPr>
          <p:nvPr/>
        </p:nvPicPr>
        <p:blipFill>
          <a:blip r:embed="rId5"/>
          <a:stretch>
            <a:fillRect/>
          </a:stretch>
        </p:blipFill>
        <p:spPr>
          <a:xfrm>
            <a:off x="9229875" y="20344078"/>
            <a:ext cx="4500437" cy="6256213"/>
          </a:xfrm>
          <a:prstGeom prst="rect">
            <a:avLst/>
          </a:prstGeom>
        </p:spPr>
      </p:pic>
      <p:pic>
        <p:nvPicPr>
          <p:cNvPr id="32" name="Imagen 31">
            <a:extLst>
              <a:ext uri="{FF2B5EF4-FFF2-40B4-BE49-F238E27FC236}">
                <a16:creationId xmlns:a16="http://schemas.microsoft.com/office/drawing/2014/main" id="{FA1FBC47-7D61-618E-6925-D6F2CEEA642A}"/>
              </a:ext>
            </a:extLst>
          </p:cNvPr>
          <p:cNvPicPr>
            <a:picLocks noChangeAspect="1"/>
          </p:cNvPicPr>
          <p:nvPr/>
        </p:nvPicPr>
        <p:blipFill>
          <a:blip r:embed="rId6"/>
          <a:stretch>
            <a:fillRect/>
          </a:stretch>
        </p:blipFill>
        <p:spPr>
          <a:xfrm>
            <a:off x="17750394" y="29122996"/>
            <a:ext cx="6427447" cy="6856707"/>
          </a:xfrm>
          <a:prstGeom prst="rect">
            <a:avLst/>
          </a:prstGeom>
        </p:spPr>
      </p:pic>
      <p:pic>
        <p:nvPicPr>
          <p:cNvPr id="33" name="Imagen 32">
            <a:extLst>
              <a:ext uri="{FF2B5EF4-FFF2-40B4-BE49-F238E27FC236}">
                <a16:creationId xmlns:a16="http://schemas.microsoft.com/office/drawing/2014/main" id="{3E78F519-32C4-E7FB-4073-9136C6E15659}"/>
              </a:ext>
            </a:extLst>
          </p:cNvPr>
          <p:cNvPicPr>
            <a:picLocks noChangeAspect="1"/>
          </p:cNvPicPr>
          <p:nvPr/>
        </p:nvPicPr>
        <p:blipFill>
          <a:blip r:embed="rId3"/>
          <a:stretch>
            <a:fillRect/>
          </a:stretch>
        </p:blipFill>
        <p:spPr>
          <a:xfrm>
            <a:off x="24262582" y="29122995"/>
            <a:ext cx="7176320" cy="6856707"/>
          </a:xfrm>
          <a:prstGeom prst="rect">
            <a:avLst/>
          </a:prstGeom>
        </p:spPr>
      </p:pic>
    </p:spTree>
    <p:extLst>
      <p:ext uri="{BB962C8B-B14F-4D97-AF65-F5344CB8AC3E}">
        <p14:creationId xmlns:p14="http://schemas.microsoft.com/office/powerpoint/2010/main" val="378162033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316</TotalTime>
  <Words>372</Words>
  <Application>Microsoft Macintosh PowerPoint</Application>
  <PresentationFormat>Personalizado</PresentationFormat>
  <Paragraphs>17</Paragraphs>
  <Slides>1</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1</vt:i4>
      </vt:variant>
    </vt:vector>
  </HeadingPairs>
  <TitlesOfParts>
    <vt:vector size="5" baseType="lpstr">
      <vt:lpstr>Arial</vt:lpstr>
      <vt:lpstr>Calibri</vt:lpstr>
      <vt:lpstr>Calibri Light</vt:lpstr>
      <vt:lpstr>Office Theme</vt:lpstr>
      <vt:lpstr>Electromagnetic Characterization And Simulation Of Mexican Heavy Oil Altamira.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Adrian Vazquez Vazquez</cp:lastModifiedBy>
  <cp:revision>107</cp:revision>
  <cp:lastPrinted>2023-01-06T15:48:30Z</cp:lastPrinted>
  <dcterms:created xsi:type="dcterms:W3CDTF">2023-01-03T14:57:49Z</dcterms:created>
  <dcterms:modified xsi:type="dcterms:W3CDTF">2024-08-31T03:27:24Z</dcterms:modified>
</cp:coreProperties>
</file>