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3" d="100"/>
          <a:sy n="13" d="100"/>
        </p:scale>
        <p:origin x="1611" y="12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8/8/2024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8/8/2024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Effect Of Crack Length On Crack Enlargement During Convection-enhanced Nanofluid Delivery In Tumors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err="1" smtClean="0"/>
              <a:t>Md</a:t>
            </a:r>
            <a:r>
              <a:rPr lang="en-US" dirty="0" smtClean="0"/>
              <a:t> Jawed </a:t>
            </a:r>
            <a:r>
              <a:rPr lang="en-US" dirty="0" err="1" smtClean="0"/>
              <a:t>Naseem</a:t>
            </a:r>
            <a:r>
              <a:rPr lang="en-US" dirty="0" smtClean="0"/>
              <a:t>, </a:t>
            </a:r>
            <a:r>
              <a:rPr lang="en-US" dirty="0" err="1" smtClean="0"/>
              <a:t>Ronghui</a:t>
            </a:r>
            <a:r>
              <a:rPr lang="en-US" dirty="0" smtClean="0"/>
              <a:t> Ma, and Liang Zhu</a:t>
            </a:r>
          </a:p>
          <a:p>
            <a:r>
              <a:rPr lang="en-US" dirty="0" smtClean="0"/>
              <a:t>Department of Mechanical Engineering, University of Maryland Baltimore County</a:t>
            </a:r>
          </a:p>
          <a:p>
            <a:endParaRPr lang="en-US" dirty="0"/>
          </a:p>
        </p:txBody>
      </p:sp>
      <p:sp>
        <p:nvSpPr>
          <p:cNvPr id="4" name="Picture Placeholder 3">
            <a:extLst>
              <a:ext uri="{FF2B5EF4-FFF2-40B4-BE49-F238E27FC236}">
                <a16:creationId xmlns:a16="http://schemas.microsoft.com/office/drawing/2014/main" id="{A7477DC7-DA41-498D-B2D5-CB5FA2E31155}"/>
              </a:ext>
            </a:extLst>
          </p:cNvPr>
          <p:cNvSpPr>
            <a:spLocks noGrp="1"/>
          </p:cNvSpPr>
          <p:nvPr>
            <p:ph type="pic" sz="quarter" idx="11"/>
          </p:nvPr>
        </p:nvSpPr>
        <p:spPr>
          <a:xfrm>
            <a:off x="0" y="0"/>
            <a:ext cx="12557760" cy="12209454"/>
          </a:xfrm>
        </p:spPr>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smtClean="0"/>
                  <a:t>A tumor is modeled as a spherical porous medium (radius = 10 mm) with or without a enlarged microcrack. CED infusion is via a spherical surface at the tumor center with a infusion pressure equal to 2*10</a:t>
                </a:r>
                <a:r>
                  <a:rPr lang="en-US" baseline="30000" dirty="0" smtClean="0"/>
                  <a:t>5</a:t>
                </a:r>
                <a:r>
                  <a:rPr lang="en-US" dirty="0" smtClean="0"/>
                  <a:t> Pa. Velocity and pressure fields are determined by the Darcy’s law, and tumor tissue deformation is simulated by the theory of </a:t>
                </a:r>
                <a:r>
                  <a:rPr lang="en-US" dirty="0" err="1" smtClean="0"/>
                  <a:t>poroelasticity</a:t>
                </a:r>
                <a:r>
                  <a:rPr lang="en-US" dirty="0" smtClean="0"/>
                  <a:t>.</a:t>
                </a:r>
              </a:p>
              <a:p>
                <a:pPr/>
                <a14:m>
                  <m:oMathPara xmlns:m="http://schemas.openxmlformats.org/officeDocument/2006/math">
                    <m:oMathParaPr>
                      <m:jc m:val="centerGroup"/>
                    </m:oMathParaPr>
                    <m:oMath xmlns:m="http://schemas.openxmlformats.org/officeDocument/2006/math">
                      <m:r>
                        <a:rPr lang="en-US" sz="4400">
                          <a:latin typeface="Cambria Math" panose="02040503050406030204" pitchFamily="18" charset="0"/>
                          <a:ea typeface="Times New Roman" panose="02020603050405020304" pitchFamily="18" charset="0"/>
                          <a:cs typeface="Calibri" panose="020F0502020204030204" pitchFamily="34" charset="0"/>
                        </a:rPr>
                        <m:t>𝛻</m:t>
                      </m:r>
                      <m:r>
                        <a:rPr lang="en-US" sz="4400">
                          <a:latin typeface="Cambria Math" panose="02040503050406030204" pitchFamily="18" charset="0"/>
                          <a:ea typeface="Times New Roman" panose="02020603050405020304" pitchFamily="18" charset="0"/>
                          <a:cs typeface="Calibri" panose="020F0502020204030204" pitchFamily="34" charset="0"/>
                        </a:rPr>
                        <m:t>∙</m:t>
                      </m:r>
                      <m:d>
                        <m:dPr>
                          <m:ctrlPr>
                            <a:rPr lang="en-US" i="1">
                              <a:effectLst/>
                              <a:latin typeface="Cambria Math" panose="02040503050406030204" pitchFamily="18" charset="0"/>
                              <a:cs typeface="Calibri" panose="020F0502020204030204" pitchFamily="34" charset="0"/>
                            </a:rPr>
                          </m:ctrlPr>
                        </m:dPr>
                        <m:e>
                          <m:r>
                            <a:rPr lang="en-US" sz="4400" i="1">
                              <a:effectLst/>
                              <a:latin typeface="Cambria Math" panose="02040503050406030204" pitchFamily="18" charset="0"/>
                              <a:ea typeface="Times New Roman" panose="02020603050405020304" pitchFamily="18" charset="0"/>
                              <a:cs typeface="Calibri" panose="020F0502020204030204" pitchFamily="34" charset="0"/>
                            </a:rPr>
                            <m:t>𝜙</m:t>
                          </m:r>
                          <m:sSub>
                            <m:sSubPr>
                              <m:ctrlPr>
                                <a:rPr lang="en-US" i="1">
                                  <a:effectLst/>
                                  <a:latin typeface="Cambria Math" panose="02040503050406030204" pitchFamily="18" charset="0"/>
                                  <a:cs typeface="Calibri" panose="020F0502020204030204" pitchFamily="34" charset="0"/>
                                </a:rPr>
                              </m:ctrlPr>
                            </m:sSubPr>
                            <m:e>
                              <m:acc>
                                <m:accPr>
                                  <m:chr m:val="⃗"/>
                                  <m:ctrlPr>
                                    <a:rPr lang="en-US" i="1">
                                      <a:effectLst/>
                                      <a:latin typeface="Cambria Math" panose="02040503050406030204" pitchFamily="18" charset="0"/>
                                      <a:cs typeface="Calibri" panose="020F0502020204030204" pitchFamily="34" charset="0"/>
                                    </a:rPr>
                                  </m:ctrlPr>
                                </m:accPr>
                                <m:e>
                                  <m:r>
                                    <a:rPr lang="en-US" sz="4400" i="1">
                                      <a:effectLst/>
                                      <a:latin typeface="Cambria Math" panose="02040503050406030204" pitchFamily="18" charset="0"/>
                                      <a:ea typeface="Times New Roman" panose="02020603050405020304" pitchFamily="18" charset="0"/>
                                      <a:cs typeface="Calibri" panose="020F0502020204030204" pitchFamily="34" charset="0"/>
                                    </a:rPr>
                                    <m:t>𝑉</m:t>
                                  </m:r>
                                </m:e>
                              </m:acc>
                            </m:e>
                            <m:sub>
                              <m:r>
                                <a:rPr lang="en-US" sz="4400" i="1">
                                  <a:effectLst/>
                                  <a:latin typeface="Cambria Math" panose="02040503050406030204" pitchFamily="18" charset="0"/>
                                  <a:ea typeface="Times New Roman" panose="02020603050405020304" pitchFamily="18" charset="0"/>
                                  <a:cs typeface="Calibri" panose="020F0502020204030204" pitchFamily="34" charset="0"/>
                                </a:rPr>
                                <m:t>𝑓</m:t>
                              </m:r>
                            </m:sub>
                          </m:sSub>
                        </m:e>
                      </m:d>
                      <m:r>
                        <a:rPr lang="en-US" sz="4400">
                          <a:effectLst/>
                          <a:latin typeface="Cambria Math" panose="02040503050406030204" pitchFamily="18" charset="0"/>
                          <a:ea typeface="Times New Roman" panose="02020603050405020304" pitchFamily="18" charset="0"/>
                          <a:cs typeface="Calibri" panose="020F0502020204030204" pitchFamily="34" charset="0"/>
                        </a:rPr>
                        <m:t>=0,   </m:t>
                      </m:r>
                      <m:r>
                        <a:rPr lang="en-US" sz="4400">
                          <a:effectLst/>
                          <a:latin typeface="Cambria Math" panose="02040503050406030204" pitchFamily="18" charset="0"/>
                          <a:ea typeface="Times New Roman" panose="02020603050405020304" pitchFamily="18" charset="0"/>
                          <a:cs typeface="Calibri" panose="020F0502020204030204" pitchFamily="34" charset="0"/>
                        </a:rPr>
                        <m:t>𝛻</m:t>
                      </m:r>
                      <m:sSub>
                        <m:sSubPr>
                          <m:ctrlPr>
                            <a:rPr lang="en-US" i="1">
                              <a:effectLst/>
                              <a:latin typeface="Cambria Math" panose="02040503050406030204" pitchFamily="18" charset="0"/>
                              <a:cs typeface="Calibri" panose="020F0502020204030204" pitchFamily="34" charset="0"/>
                            </a:rPr>
                          </m:ctrlPr>
                        </m:sSubPr>
                        <m:e>
                          <m:r>
                            <a:rPr lang="en-US" sz="4400" i="1">
                              <a:effectLst/>
                              <a:latin typeface="Cambria Math" panose="02040503050406030204" pitchFamily="18" charset="0"/>
                              <a:ea typeface="Times New Roman" panose="02020603050405020304" pitchFamily="18" charset="0"/>
                              <a:cs typeface="Calibri" panose="020F0502020204030204" pitchFamily="34" charset="0"/>
                            </a:rPr>
                            <m:t>𝑃</m:t>
                          </m:r>
                        </m:e>
                        <m:sub>
                          <m:r>
                            <a:rPr lang="en-US" sz="4400" i="1">
                              <a:effectLst/>
                              <a:latin typeface="Cambria Math" panose="02040503050406030204" pitchFamily="18" charset="0"/>
                              <a:ea typeface="Times New Roman" panose="02020603050405020304" pitchFamily="18" charset="0"/>
                              <a:cs typeface="Calibri" panose="020F0502020204030204" pitchFamily="34" charset="0"/>
                            </a:rPr>
                            <m:t>𝑓</m:t>
                          </m:r>
                        </m:sub>
                      </m:sSub>
                      <m:r>
                        <a:rPr lang="en-US" sz="4400" i="1">
                          <a:effectLst/>
                          <a:latin typeface="Cambria Math" panose="02040503050406030204" pitchFamily="18" charset="0"/>
                          <a:ea typeface="Times New Roman" panose="02020603050405020304" pitchFamily="18" charset="0"/>
                          <a:cs typeface="Calibri" panose="020F0502020204030204" pitchFamily="34" charset="0"/>
                        </a:rPr>
                        <m:t>=−</m:t>
                      </m:r>
                      <m:f>
                        <m:fPr>
                          <m:ctrlPr>
                            <a:rPr lang="en-US" i="1">
                              <a:effectLst/>
                              <a:latin typeface="Cambria Math" panose="02040503050406030204" pitchFamily="18" charset="0"/>
                              <a:cs typeface="Calibri" panose="020F0502020204030204" pitchFamily="34" charset="0"/>
                            </a:rPr>
                          </m:ctrlPr>
                        </m:fPr>
                        <m:num>
                          <m:r>
                            <a:rPr lang="en-US" sz="4400" i="1">
                              <a:effectLst/>
                              <a:latin typeface="Cambria Math" panose="02040503050406030204" pitchFamily="18" charset="0"/>
                              <a:ea typeface="Times New Roman" panose="02020603050405020304" pitchFamily="18" charset="0"/>
                              <a:cs typeface="Calibri" panose="020F0502020204030204" pitchFamily="34" charset="0"/>
                            </a:rPr>
                            <m:t>𝜇𝜙</m:t>
                          </m:r>
                        </m:num>
                        <m:den>
                          <m:r>
                            <a:rPr lang="en-US" sz="4400" i="1">
                              <a:effectLst/>
                              <a:latin typeface="Cambria Math" panose="02040503050406030204" pitchFamily="18" charset="0"/>
                              <a:ea typeface="Times New Roman" panose="02020603050405020304" pitchFamily="18" charset="0"/>
                              <a:cs typeface="Calibri" panose="020F0502020204030204" pitchFamily="34" charset="0"/>
                            </a:rPr>
                            <m:t>𝛫</m:t>
                          </m:r>
                        </m:den>
                      </m:f>
                      <m:acc>
                        <m:accPr>
                          <m:chr m:val="⃗"/>
                          <m:ctrlPr>
                            <a:rPr lang="en-US" i="1">
                              <a:solidFill>
                                <a:srgbClr val="000000"/>
                              </a:solidFill>
                              <a:effectLst/>
                              <a:latin typeface="Cambria Math" panose="02040503050406030204" pitchFamily="18" charset="0"/>
                              <a:cs typeface="Calibri" panose="020F0502020204030204" pitchFamily="34" charset="0"/>
                            </a:rPr>
                          </m:ctrlPr>
                        </m:accPr>
                        <m:e>
                          <m:sSub>
                            <m:sSubPr>
                              <m:ctrlPr>
                                <a:rPr lang="en-US" i="1">
                                  <a:solidFill>
                                    <a:srgbClr val="000000"/>
                                  </a:solidFill>
                                  <a:effectLst/>
                                  <a:latin typeface="Cambria Math" panose="02040503050406030204" pitchFamily="18" charset="0"/>
                                  <a:cs typeface="Calibri" panose="020F0502020204030204" pitchFamily="34" charset="0"/>
                                </a:rPr>
                              </m:ctrlPr>
                            </m:sSubPr>
                            <m:e>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𝑉</m:t>
                              </m:r>
                            </m:e>
                            <m:sub>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𝑓</m:t>
                              </m:r>
                            </m:sub>
                          </m:sSub>
                        </m:e>
                      </m:acc>
                      <m:r>
                        <a:rPr lang="en-US" sz="4400">
                          <a:effectLst/>
                          <a:latin typeface="Cambria Math" panose="02040503050406030204" pitchFamily="18" charset="0"/>
                          <a:ea typeface="Times New Roman" panose="02020603050405020304" pitchFamily="18" charset="0"/>
                          <a:cs typeface="Calibri" panose="020F0502020204030204" pitchFamily="34" charset="0"/>
                        </a:rPr>
                        <m:t> </m:t>
                      </m:r>
                    </m:oMath>
                  </m:oMathPara>
                </a14:m>
                <a:endParaRPr lang="en-US" dirty="0" smtClean="0"/>
              </a:p>
              <a:p>
                <a:pPr algn="ctr"/>
                <a14:m>
                  <m:oMathPara xmlns:m="http://schemas.openxmlformats.org/officeDocument/2006/math">
                    <m:oMathParaPr>
                      <m:jc m:val="centerGroup"/>
                    </m:oMathParaPr>
                    <m:oMath xmlns:m="http://schemas.openxmlformats.org/officeDocument/2006/math">
                      <m:r>
                        <a:rPr lang="en-US" sz="4400" i="1">
                          <a:solidFill>
                            <a:srgbClr val="000000"/>
                          </a:solidFill>
                          <a:latin typeface="Cambria Math" panose="02040503050406030204" pitchFamily="18" charset="0"/>
                          <a:ea typeface="Times New Roman" panose="02020603050405020304" pitchFamily="18" charset="0"/>
                          <a:cs typeface="Calibri" panose="020F0502020204030204" pitchFamily="34" charset="0"/>
                        </a:rPr>
                        <m:t>𝐺</m:t>
                      </m:r>
                      <m:sSup>
                        <m:sSupPr>
                          <m:ctrlPr>
                            <a:rPr lang="en-US" i="1">
                              <a:solidFill>
                                <a:srgbClr val="000000"/>
                              </a:solidFill>
                              <a:effectLst/>
                              <a:latin typeface="Cambria Math" panose="02040503050406030204" pitchFamily="18" charset="0"/>
                              <a:cs typeface="Calibri" panose="020F0502020204030204" pitchFamily="34" charset="0"/>
                            </a:rPr>
                          </m:ctrlPr>
                        </m:sSupPr>
                        <m:e>
                          <m:r>
                            <a:rPr lang="en-US" sz="44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e>
                        <m:sup>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2</m:t>
                          </m:r>
                        </m:sup>
                      </m:sSup>
                      <m:acc>
                        <m:accPr>
                          <m:chr m:val="⃗"/>
                          <m:ctrlPr>
                            <a:rPr lang="en-US" i="1">
                              <a:solidFill>
                                <a:srgbClr val="000000"/>
                              </a:solidFill>
                              <a:effectLst/>
                              <a:latin typeface="Cambria Math" panose="02040503050406030204" pitchFamily="18" charset="0"/>
                              <a:cs typeface="Calibri" panose="020F0502020204030204" pitchFamily="34" charset="0"/>
                            </a:rPr>
                          </m:ctrlPr>
                        </m:accPr>
                        <m:e>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𝑢</m:t>
                          </m:r>
                        </m:e>
                      </m:acc>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d>
                        <m:dPr>
                          <m:ctrlPr>
                            <a:rPr lang="en-US" i="1">
                              <a:solidFill>
                                <a:srgbClr val="000000"/>
                              </a:solidFill>
                              <a:effectLst/>
                              <a:latin typeface="Cambria Math" panose="02040503050406030204" pitchFamily="18" charset="0"/>
                              <a:cs typeface="Calibri" panose="020F0502020204030204" pitchFamily="34" charset="0"/>
                            </a:rPr>
                          </m:ctrlPr>
                        </m:dPr>
                        <m:e>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𝜆</m:t>
                          </m:r>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𝐺</m:t>
                          </m:r>
                        </m:e>
                      </m:d>
                      <m:r>
                        <a:rPr lang="en-US" sz="44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d>
                        <m:dPr>
                          <m:ctrlPr>
                            <a:rPr lang="en-US" i="1">
                              <a:solidFill>
                                <a:srgbClr val="000000"/>
                              </a:solidFill>
                              <a:effectLst/>
                              <a:latin typeface="Cambria Math" panose="02040503050406030204" pitchFamily="18" charset="0"/>
                              <a:cs typeface="Calibri" panose="020F0502020204030204" pitchFamily="34" charset="0"/>
                            </a:rPr>
                          </m:ctrlPr>
                        </m:dPr>
                        <m:e>
                          <m:r>
                            <a:rPr lang="en-US" sz="44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acc>
                            <m:accPr>
                              <m:chr m:val="⃗"/>
                              <m:ctrlPr>
                                <a:rPr lang="en-US" i="1">
                                  <a:solidFill>
                                    <a:srgbClr val="000000"/>
                                  </a:solidFill>
                                  <a:effectLst/>
                                  <a:latin typeface="Cambria Math" panose="02040503050406030204" pitchFamily="18" charset="0"/>
                                  <a:cs typeface="Calibri" panose="020F0502020204030204" pitchFamily="34" charset="0"/>
                                </a:rPr>
                              </m:ctrlPr>
                            </m:accPr>
                            <m:e>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𝑢</m:t>
                              </m:r>
                            </m:e>
                          </m:acc>
                        </m:e>
                      </m:d>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US" sz="44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US" sz="44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d>
                        <m:dPr>
                          <m:ctrlPr>
                            <a:rPr lang="en-US" i="1">
                              <a:solidFill>
                                <a:srgbClr val="000000"/>
                              </a:solidFill>
                              <a:effectLst/>
                              <a:latin typeface="Cambria Math" panose="02040503050406030204" pitchFamily="18" charset="0"/>
                              <a:cs typeface="Calibri" panose="020F0502020204030204" pitchFamily="34" charset="0"/>
                            </a:rPr>
                          </m:ctrlPr>
                        </m:dPr>
                        <m:e>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𝜙</m:t>
                          </m:r>
                          <m:sSub>
                            <m:sSubPr>
                              <m:ctrlPr>
                                <a:rPr lang="en-US" i="1">
                                  <a:solidFill>
                                    <a:srgbClr val="000000"/>
                                  </a:solidFill>
                                  <a:effectLst/>
                                  <a:latin typeface="Cambria Math" panose="02040503050406030204" pitchFamily="18" charset="0"/>
                                  <a:cs typeface="Calibri" panose="020F0502020204030204" pitchFamily="34" charset="0"/>
                                </a:rPr>
                              </m:ctrlPr>
                            </m:sSubPr>
                            <m:e>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𝑃</m:t>
                              </m:r>
                            </m:e>
                            <m:sub>
                              <m:r>
                                <a:rPr lang="en-US" sz="4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𝑓</m:t>
                              </m:r>
                            </m:sub>
                          </m:sSub>
                        </m:e>
                      </m:d>
                    </m:oMath>
                  </m:oMathPara>
                </a14:m>
                <a:endParaRPr lang="en-US" sz="4400" dirty="0" smtClean="0">
                  <a:solidFill>
                    <a:srgbClr val="000000"/>
                  </a:solidFill>
                  <a:effectLst/>
                  <a:ea typeface="Times New Roman" panose="02020603050405020304" pitchFamily="18" charset="0"/>
                  <a:cs typeface="Calibri" panose="020F0502020204030204" pitchFamily="34" charset="0"/>
                </a:endParaRPr>
              </a:p>
              <a:p>
                <a:r>
                  <a:rPr lang="en-US" dirty="0" smtClean="0"/>
                  <a:t>Tissue deformation along the crack and tumor interface is used to reconstruct an enlarged microcrack to show how the enlarged crack affects the overall fluid fields and flow resistance in the tumor during CED.</a:t>
                </a:r>
                <a:endParaRPr lang="en-US" dirty="0"/>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2"/>
                <a:stretch>
                  <a:fillRect l="-1366" t="-2489" r="-1632" b="-3911"/>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spcBef>
                <a:spcPts val="0"/>
              </a:spcBef>
              <a:buAutoNum type="arabicPeriod"/>
            </a:pPr>
            <a:r>
              <a:rPr lang="en-US" dirty="0" smtClean="0"/>
              <a:t>M</a:t>
            </a:r>
            <a:r>
              <a:rPr lang="en-US" dirty="0"/>
              <a:t>. </a:t>
            </a:r>
            <a:r>
              <a:rPr lang="en-US" dirty="0" err="1"/>
              <a:t>Kuang</a:t>
            </a:r>
            <a:r>
              <a:rPr lang="en-US" dirty="0"/>
              <a:t>, M.-D. Lu, et al. Ethanol ablation of hepatocellular carcinoma Up to 5.0 cm by using a multipronged injection needle with high-dose strategy. Radiology, 253(2):552-561 (2009). </a:t>
            </a:r>
            <a:endParaRPr lang="en-US" dirty="0" smtClean="0"/>
          </a:p>
          <a:p>
            <a:pPr marL="514350" indent="-514350">
              <a:spcBef>
                <a:spcPts val="0"/>
              </a:spcBef>
              <a:buAutoNum type="arabicPeriod"/>
            </a:pPr>
            <a:r>
              <a:rPr lang="en-US" dirty="0" smtClean="0"/>
              <a:t> D. Su, R. Ma, and L. Zhu. Numerical study of nanofluid infusion in deformable tissues in hyperthermia cancer treatment. Medical and Biological Engineering &amp; Computing.</a:t>
            </a:r>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We perform theoretical simulations to evaluate how the introduction and enlargement of a microcrack in tissue reduces the overall flow resistance in the porous tumor during convection-enhanced delivery (CED). </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In chemical ablation of tumors, convection-enhanced delivery (CED) is </a:t>
            </a:r>
            <a:r>
              <a:rPr lang="en-US" dirty="0" smtClean="0"/>
              <a:t>used </a:t>
            </a:r>
            <a:r>
              <a:rPr lang="en-US" dirty="0"/>
              <a:t>to infuse </a:t>
            </a:r>
            <a:r>
              <a:rPr lang="en-US" dirty="0" smtClean="0"/>
              <a:t>chemicals </a:t>
            </a:r>
            <a:r>
              <a:rPr lang="en-US" dirty="0"/>
              <a:t>via a single cannula inserted into tumors. Unfortunately, very high interstitial fluid </a:t>
            </a:r>
            <a:r>
              <a:rPr lang="en-US" dirty="0" smtClean="0"/>
              <a:t>pressure </a:t>
            </a:r>
            <a:r>
              <a:rPr lang="en-US" dirty="0"/>
              <a:t>and small porosity in tumors often cause backflow through the needle track. This leads to leakage of the chemicals to surrounding healthy tissue, resulting in </a:t>
            </a:r>
            <a:r>
              <a:rPr lang="en-US" dirty="0" smtClean="0"/>
              <a:t>severe </a:t>
            </a:r>
            <a:r>
              <a:rPr lang="en-US" dirty="0"/>
              <a:t>pain to </a:t>
            </a:r>
            <a:r>
              <a:rPr lang="en-US" dirty="0" smtClean="0"/>
              <a:t>patients. In </a:t>
            </a:r>
            <a:r>
              <a:rPr lang="en-US" dirty="0"/>
              <a:t>this study, we perform theoretical simulation to evaluate how introduction of a </a:t>
            </a:r>
            <a:r>
              <a:rPr lang="en-US" dirty="0" smtClean="0"/>
              <a:t>microcrack (0.05 mm radius) </a:t>
            </a:r>
            <a:r>
              <a:rPr lang="en-US" dirty="0"/>
              <a:t>in tissue reduces the overall flow resistance in a porous tumor, as well as further decrease in the flow resistance as this microcrack enlarges in a direct infusion process using CED.  Both Darcy’s law and the </a:t>
            </a:r>
            <a:r>
              <a:rPr lang="en-US" dirty="0" err="1"/>
              <a:t>poroelasticity</a:t>
            </a:r>
            <a:r>
              <a:rPr lang="en-US" dirty="0"/>
              <a:t> theory are used in the simulation to understand the fluid transport in porous tumors with or without microcrack introduction and/or enlargement. We expected that the study would provide quantitative measures to evaluate whether this approach is effective to enhance the fluid transport in dense porous tumors.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smtClean="0"/>
              <a:t>Introduction and Goals</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smtClean="0"/>
              <a:t>Methods</a:t>
            </a:r>
            <a:endParaRPr lang="en-US" dirty="0"/>
          </a:p>
        </p:txBody>
      </p:sp>
      <p:sp>
        <p:nvSpPr>
          <p:cNvPr id="11" name="Picture Placeholder 10">
            <a:extLst>
              <a:ext uri="{FF2B5EF4-FFF2-40B4-BE49-F238E27FC236}">
                <a16:creationId xmlns:a16="http://schemas.microsoft.com/office/drawing/2014/main" id="{CA983A2A-5D6B-4A29-890B-334C1C08C459}"/>
              </a:ext>
            </a:extLst>
          </p:cNvPr>
          <p:cNvSpPr>
            <a:spLocks noGrp="1"/>
          </p:cNvSpPr>
          <p:nvPr>
            <p:ph type="pic" sz="quarter" idx="29"/>
          </p:nvPr>
        </p:nvSpPr>
        <p:spPr/>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The </a:t>
            </a:r>
            <a:r>
              <a:rPr lang="en-US" dirty="0" smtClean="0"/>
              <a:t>original </a:t>
            </a:r>
            <a:r>
              <a:rPr lang="en-US" dirty="0"/>
              <a:t>and </a:t>
            </a:r>
            <a:r>
              <a:rPr lang="en-US" dirty="0" smtClean="0"/>
              <a:t>post-deformation </a:t>
            </a:r>
            <a:r>
              <a:rPr lang="en-US" dirty="0"/>
              <a:t>interfaces between the microcrack and the tumor </a:t>
            </a:r>
            <a:r>
              <a:rPr lang="en-US" dirty="0" smtClean="0"/>
              <a:t>using the deformation vector. </a:t>
            </a:r>
            <a:endParaRPr lang="en-US" dirty="0"/>
          </a:p>
        </p:txBody>
      </p:sp>
      <p:pic>
        <p:nvPicPr>
          <p:cNvPr id="30" name="Picture Placeholder 29"/>
          <p:cNvPicPr>
            <a:picLocks noGrp="1" noChangeAspect="1"/>
          </p:cNvPicPr>
          <p:nvPr>
            <p:ph type="pic" sz="quarter" idx="31"/>
          </p:nvPr>
        </p:nvPicPr>
        <p:blipFill rotWithShape="1">
          <a:blip r:embed="rId3"/>
          <a:srcRect t="1197" r="51392" b="1197"/>
          <a:stretch/>
        </p:blipFill>
        <p:spPr>
          <a:xfrm>
            <a:off x="20125575" y="38871855"/>
            <a:ext cx="7122891" cy="3152536"/>
          </a:xfrm>
          <a:prstGeom prst="rect">
            <a:avLst/>
          </a:prstGeo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W</a:t>
            </a:r>
            <a:r>
              <a:rPr lang="en-US" dirty="0" smtClean="0"/>
              <a:t>e </a:t>
            </a:r>
            <a:r>
              <a:rPr lang="en-US" dirty="0"/>
              <a:t>vary the length of the microcrack from 3 </a:t>
            </a:r>
            <a:r>
              <a:rPr lang="en-US" dirty="0" smtClean="0"/>
              <a:t>mm </a:t>
            </a:r>
            <a:r>
              <a:rPr lang="en-US" dirty="0"/>
              <a:t>to 9 mm to examine how the length of the microcrack affects the pressure and velocity fields, as well as the enlargement of the microcrack. The enlargement of the </a:t>
            </a:r>
            <a:r>
              <a:rPr lang="en-US" dirty="0" smtClean="0"/>
              <a:t>microcrack </a:t>
            </a:r>
            <a:r>
              <a:rPr lang="en-US" dirty="0"/>
              <a:t>due to tissue deformation is illustrated in Figure </a:t>
            </a:r>
            <a:r>
              <a:rPr lang="en-US" dirty="0" smtClean="0"/>
              <a:t>1 and the obtained pressure field in Figure 2. One can see the lateral displacement due to large pressure in the microcrack, however, the deformation is significantly subdues after 6 mm in the axial direction. The flow resistance in the tumor is defined as the pressure difference divided by the flow rate at the tumor outer surface. Compared to the control without any microcrack, the flow decreases significantly with an enlarged microcrack, varying from 14% when the crack is 3 mm long to 17% when the crack is 9 mm long. </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smtClean="0"/>
              <a:t>Results</a:t>
            </a:r>
            <a:endParaRPr lang="en-US" dirty="0"/>
          </a:p>
        </p:txBody>
      </p:sp>
      <p:pic>
        <p:nvPicPr>
          <p:cNvPr id="26" name="Picture Placeholder 25"/>
          <p:cNvPicPr>
            <a:picLocks noGrp="1" noChangeAspect="1"/>
          </p:cNvPicPr>
          <p:nvPr>
            <p:ph type="pic" sz="quarter" idx="34"/>
          </p:nvPr>
        </p:nvPicPr>
        <p:blipFill>
          <a:blip r:embed="rId4"/>
          <a:srcRect t="10854" b="10854"/>
          <a:stretch>
            <a:fillRect/>
          </a:stretch>
        </p:blipFill>
        <p:spPr>
          <a:prstGeom prst="rect">
            <a:avLst/>
          </a:prstGeo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smtClean="0"/>
              <a:t>Figure 2. Pressure </a:t>
            </a:r>
            <a:r>
              <a:rPr lang="en-US" dirty="0"/>
              <a:t>distributions </a:t>
            </a:r>
            <a:r>
              <a:rPr lang="en-US" dirty="0" smtClean="0"/>
              <a:t>in the tumor </a:t>
            </a:r>
            <a:r>
              <a:rPr lang="en-US" dirty="0"/>
              <a:t>with different </a:t>
            </a:r>
            <a:r>
              <a:rPr lang="en-US" dirty="0" smtClean="0"/>
              <a:t>crack </a:t>
            </a:r>
            <a:r>
              <a:rPr lang="en-US" dirty="0"/>
              <a:t>lengths (</a:t>
            </a:r>
            <a:r>
              <a:rPr lang="en-US" dirty="0" smtClean="0"/>
              <a:t>3 </a:t>
            </a:r>
            <a:r>
              <a:rPr lang="en-US" dirty="0"/>
              <a:t>to 9 mm) </a:t>
            </a:r>
            <a:r>
              <a:rPr lang="en-US" dirty="0" smtClean="0"/>
              <a:t>after microcrack enlargement.</a:t>
            </a:r>
            <a:endParaRPr lang="en-US" dirty="0"/>
          </a:p>
        </p:txBody>
      </p:sp>
      <p:sp>
        <p:nvSpPr>
          <p:cNvPr id="20" name="Picture Placeholder 3">
            <a:extLst>
              <a:ext uri="{FF2B5EF4-FFF2-40B4-BE49-F238E27FC236}">
                <a16:creationId xmlns:a16="http://schemas.microsoft.com/office/drawing/2014/main" id="{A7477DC7-DA41-498D-B2D5-CB5FA2E31155}"/>
              </a:ext>
            </a:extLst>
          </p:cNvPr>
          <p:cNvSpPr txBox="1">
            <a:spLocks/>
          </p:cNvSpPr>
          <p:nvPr/>
        </p:nvSpPr>
        <p:spPr>
          <a:xfrm>
            <a:off x="0" y="0"/>
            <a:ext cx="12557760" cy="12209454"/>
          </a:xfrm>
          <a:prstGeom prst="rect">
            <a:avLst/>
          </a:prstGeom>
        </p:spPr>
      </p:sp>
      <p:pic>
        <p:nvPicPr>
          <p:cNvPr id="23" name="Picture 22" descr="A blue circle with a red circle in the center&#10;&#10;Description automatically generated">
            <a:extLst>
              <a:ext uri="{FF2B5EF4-FFF2-40B4-BE49-F238E27FC236}">
                <a16:creationId xmlns:a16="http://schemas.microsoft.com/office/drawing/2014/main" id="{E7C0F9ED-6377-4369-99E1-68AF7F1D5921}"/>
              </a:ext>
            </a:extLst>
          </p:cNvPr>
          <p:cNvPicPr/>
          <p:nvPr/>
        </p:nvPicPr>
        <p:blipFill rotWithShape="1">
          <a:blip r:embed="rId5" cstate="print">
            <a:extLst>
              <a:ext uri="{28A0092B-C50C-407E-A947-70E740481C1C}">
                <a14:useLocalDpi xmlns:a14="http://schemas.microsoft.com/office/drawing/2010/main" val="0"/>
              </a:ext>
            </a:extLst>
          </a:blip>
          <a:srcRect l="14632" t="10420" r="24206" b="8180"/>
          <a:stretch/>
        </p:blipFill>
        <p:spPr>
          <a:xfrm>
            <a:off x="1010653" y="967176"/>
            <a:ext cx="10696644" cy="10207622"/>
          </a:xfrm>
          <a:prstGeom prst="ellipse">
            <a:avLst/>
          </a:prstGeom>
          <a:effectLst>
            <a:outerShdw blurRad="50800" dist="50800" dir="5400000" algn="ctr" rotWithShape="0">
              <a:srgbClr val="000000">
                <a:alpha val="0"/>
              </a:srgbClr>
            </a:outerShdw>
          </a:effectLst>
        </p:spPr>
      </p:pic>
      <p:pic>
        <p:nvPicPr>
          <p:cNvPr id="28" name="Picture 27" descr="A diagram of different sizes of lines&#10;&#10;Description automatically generated with medium confidence"/>
          <p:cNvPicPr/>
          <p:nvPr/>
        </p:nvPicPr>
        <p:blipFill>
          <a:blip r:embed="rId6" cstate="print">
            <a:extLst>
              <a:ext uri="{28A0092B-C50C-407E-A947-70E740481C1C}">
                <a14:useLocalDpi xmlns:a14="http://schemas.microsoft.com/office/drawing/2010/main" val="0"/>
              </a:ext>
            </a:extLst>
          </a:blip>
          <a:stretch>
            <a:fillRect/>
          </a:stretch>
        </p:blipFill>
        <p:spPr>
          <a:xfrm>
            <a:off x="1196912" y="20331404"/>
            <a:ext cx="13710909" cy="6331828"/>
          </a:xfrm>
          <a:prstGeom prst="rect">
            <a:avLst/>
          </a:prstGeom>
        </p:spPr>
      </p:pic>
      <p:sp>
        <p:nvSpPr>
          <p:cNvPr id="29" name="Picture Placeholder 12">
            <a:extLst>
              <a:ext uri="{FF2B5EF4-FFF2-40B4-BE49-F238E27FC236}">
                <a16:creationId xmlns:a16="http://schemas.microsoft.com/office/drawing/2014/main" id="{7AD089CD-26B2-48ED-B0A3-1F8AF12301FF}"/>
              </a:ext>
            </a:extLst>
          </p:cNvPr>
          <p:cNvSpPr txBox="1">
            <a:spLocks/>
          </p:cNvSpPr>
          <p:nvPr/>
        </p:nvSpPr>
        <p:spPr>
          <a:xfrm>
            <a:off x="17064506" y="38786586"/>
            <a:ext cx="14653608" cy="3152536"/>
          </a:xfrm>
          <a:prstGeom prst="rect">
            <a:avLst/>
          </a:prstGeom>
        </p:spPr>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391</TotalTime>
  <Words>675</Words>
  <Application>Microsoft Office PowerPoint</Application>
  <PresentationFormat>Custom</PresentationFormat>
  <Paragraphs>17</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Times New Roman</vt:lpstr>
      <vt:lpstr>Office Theme</vt:lpstr>
      <vt:lpstr>Effect Of Crack Length On Crack Enlargement During Convection-enhanced Nanofluid Delivery In Tumors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Liang Zhu</cp:lastModifiedBy>
  <cp:revision>117</cp:revision>
  <cp:lastPrinted>2023-01-06T15:48:30Z</cp:lastPrinted>
  <dcterms:created xsi:type="dcterms:W3CDTF">2023-01-03T14:57:49Z</dcterms:created>
  <dcterms:modified xsi:type="dcterms:W3CDTF">2024-08-08T16:07:04Z</dcterms:modified>
</cp:coreProperties>
</file>