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6"/>
  </p:notesMasterIdLst>
  <p:sldIdLst>
    <p:sldId id="285" r:id="rId2"/>
    <p:sldId id="283" r:id="rId3"/>
    <p:sldId id="282" r:id="rId4"/>
    <p:sldId id="284"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ldId id="283"/>
            <p14:sldId id="282"/>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 id="2" name="Ruyan Guo" initials="RG" lastIdx="5" clrIdx="1">
    <p:extLst>
      <p:ext uri="{19B8F6BF-5375-455C-9EA6-DF929625EA0E}">
        <p15:presenceInfo xmlns:p15="http://schemas.microsoft.com/office/powerpoint/2012/main" userId="S::Ruyan.Guo@utsa.edu::0126b153-8a5b-4abf-a705-ef47b0b4d05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35" autoAdjust="0"/>
    <p:restoredTop sz="95807" autoAdjust="0"/>
  </p:normalViewPr>
  <p:slideViewPr>
    <p:cSldViewPr snapToGrid="0">
      <p:cViewPr>
        <p:scale>
          <a:sx n="30" d="100"/>
          <a:sy n="30" d="100"/>
        </p:scale>
        <p:origin x="1776" y="14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8/23/24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1" y="-12063"/>
            <a:ext cx="32919514" cy="43903263"/>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grpSp>
    </p:spTree>
    <p:extLst>
      <p:ext uri="{BB962C8B-B14F-4D97-AF65-F5344CB8AC3E}">
        <p14:creationId xmlns:p14="http://schemas.microsoft.com/office/powerpoint/2010/main" val="247355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8/23/24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www.osti.gov/biblio/841246" TargetMode="External"/><Relationship Id="rId7"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00.png"/><Relationship Id="rId5" Type="http://schemas.openxmlformats.org/officeDocument/2006/relationships/image" Target="../media/image12.emf"/><Relationship Id="rId10" Type="http://schemas.openxmlformats.org/officeDocument/2006/relationships/image" Target="../media/image16.png"/><Relationship Id="rId4" Type="http://schemas.openxmlformats.org/officeDocument/2006/relationships/image" Target="../media/image11.jpe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Dielectric Influence on a 2D Lateral Gallium Oxide (Ga</a:t>
            </a:r>
            <a:r>
              <a:rPr lang="en-US" baseline="-25000" dirty="0"/>
              <a:t>2</a:t>
            </a:r>
            <a:r>
              <a:rPr lang="en-US" dirty="0"/>
              <a:t>O</a:t>
            </a:r>
            <a:r>
              <a:rPr lang="en-US" baseline="-25000" dirty="0"/>
              <a:t>3</a:t>
            </a:r>
            <a:r>
              <a:rPr lang="en-US" dirty="0"/>
              <a:t>) MOSFET using COMSOL Multiphysics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1200"/>
              </a:spcBef>
            </a:pPr>
            <a:r>
              <a:rPr lang="en-US" sz="3800" dirty="0"/>
              <a:t>J. M. Bisignano </a:t>
            </a:r>
            <a:r>
              <a:rPr lang="en-US" sz="3800" baseline="30000" dirty="0"/>
              <a:t>1</a:t>
            </a:r>
            <a:r>
              <a:rPr lang="en-US" sz="3800" dirty="0"/>
              <a:t>, A. Bhalla </a:t>
            </a:r>
            <a:r>
              <a:rPr lang="en-US" sz="3800" baseline="30000" dirty="0"/>
              <a:t>2</a:t>
            </a:r>
            <a:r>
              <a:rPr lang="en-US" sz="3800" dirty="0"/>
              <a:t>, R. Guo </a:t>
            </a:r>
            <a:r>
              <a:rPr lang="en-US" sz="3800" baseline="30000" dirty="0"/>
              <a:t>3</a:t>
            </a:r>
          </a:p>
          <a:p>
            <a:pPr marL="742950" indent="-742950">
              <a:spcBef>
                <a:spcPts val="1200"/>
              </a:spcBef>
              <a:buFont typeface="+mj-lt"/>
              <a:buAutoNum type="arabicPeriod"/>
            </a:pPr>
            <a:r>
              <a:rPr lang="en-US" sz="3600" dirty="0"/>
              <a:t>University of Texas at San Antonio - Multifunctional Electronic Materials &amp; Devices Research Lab - San Antonio TX - USA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400" dirty="0"/>
              <a:t>A 2D Lateral MOSFET model was constructed using an </a:t>
            </a:r>
            <a:r>
              <a:rPr lang="en-US" sz="4400" b="1" dirty="0"/>
              <a:t>80 nm </a:t>
            </a:r>
            <a:r>
              <a:rPr lang="en-US" sz="4400" dirty="0"/>
              <a:t>thick Ga</a:t>
            </a:r>
            <a:r>
              <a:rPr lang="en-US" sz="4400" baseline="-25000" dirty="0"/>
              <a:t>2</a:t>
            </a:r>
            <a:r>
              <a:rPr lang="en-US" sz="4400" dirty="0"/>
              <a:t>O</a:t>
            </a:r>
            <a:r>
              <a:rPr lang="en-US" sz="4400" baseline="-25000" dirty="0"/>
              <a:t>3</a:t>
            </a:r>
            <a:r>
              <a:rPr lang="en-US" sz="4400" dirty="0"/>
              <a:t> layer for the semiconductor layer. In addition, a </a:t>
            </a:r>
            <a:r>
              <a:rPr lang="en-US" sz="4400" b="1" dirty="0"/>
              <a:t>20 nm </a:t>
            </a:r>
            <a:r>
              <a:rPr lang="en-US" sz="4400" dirty="0"/>
              <a:t>oxide layer is used that alternates between SiO</a:t>
            </a:r>
            <a:r>
              <a:rPr lang="en-US" sz="4400" baseline="-25000" dirty="0"/>
              <a:t>2</a:t>
            </a:r>
            <a:r>
              <a:rPr lang="en-US" sz="4400" dirty="0"/>
              <a:t>, HfO</a:t>
            </a:r>
            <a:r>
              <a:rPr lang="en-US" sz="4400" baseline="-25000" dirty="0"/>
              <a:t>2</a:t>
            </a:r>
            <a:r>
              <a:rPr lang="en-US" sz="4400" dirty="0"/>
              <a:t>, and Al</a:t>
            </a:r>
            <a:r>
              <a:rPr lang="en-US" sz="4400" baseline="-25000" dirty="0"/>
              <a:t>2</a:t>
            </a:r>
            <a:r>
              <a:rPr lang="en-US" sz="4400" dirty="0"/>
              <a:t>O</a:t>
            </a:r>
            <a:r>
              <a:rPr lang="en-US" sz="4400" baseline="-25000" dirty="0"/>
              <a:t>3</a:t>
            </a:r>
            <a:r>
              <a:rPr lang="en-US" sz="4400" dirty="0"/>
              <a:t>. Finally, the source, drain and gate of the device are </a:t>
            </a:r>
            <a:r>
              <a:rPr lang="en-US" sz="4400" b="1" dirty="0"/>
              <a:t>50 nm </a:t>
            </a:r>
            <a:r>
              <a:rPr lang="en-US" sz="4400" dirty="0"/>
              <a:t>ideal ohmic Au layers.</a:t>
            </a:r>
          </a:p>
          <a:p>
            <a:r>
              <a:rPr lang="en-US" sz="4400" dirty="0"/>
              <a:t>Charged carriers and phonon generation are modeled in COMSOL Multiphysics using the </a:t>
            </a:r>
            <a:r>
              <a:rPr lang="en-US" sz="4400" b="1" dirty="0"/>
              <a:t>Semiconductor</a:t>
            </a:r>
            <a:r>
              <a:rPr lang="en-US" sz="4400" dirty="0"/>
              <a:t> and </a:t>
            </a:r>
            <a:r>
              <a:rPr lang="en-US" sz="4400" b="1" dirty="0"/>
              <a:t>Heat Transfer in Solids modules</a:t>
            </a:r>
            <a:r>
              <a:rPr lang="en-US" sz="4400" dirty="0"/>
              <a:t>. Terminals are defined at the metal contacts to apply a bias to the device while the heat source is defined as the semiconductor layer. Convective heat flux boundaries are applied to the metal contacts to imitate heat generation from device operation.</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342900" marR="0" indent="-342900">
              <a:spcBef>
                <a:spcPts val="0"/>
              </a:spcBef>
              <a:spcAft>
                <a:spcPts val="0"/>
              </a:spcAft>
              <a:buFont typeface="+mj-lt"/>
              <a:buAutoNum type="arabi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J. Y. Tsao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et al.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 Chowdhury, M. A. Hollis, D. Jena, N. M. Johnson. A. Jones, R. J. Kaplar, S. Rajan, C. G. Van de Walle, “Ultrawide‐Bandgap Semiconductors: Research Opportunities and Challenges,”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Adv. Electron. Mater.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vol. 4, no. 1, p. 1600501, Jan. 2018, doi: 10.1002/aelm.201600501.</a:t>
            </a:r>
          </a:p>
          <a:p>
            <a:pPr marL="342900" marR="0" indent="-342900">
              <a:spcBef>
                <a:spcPts val="0"/>
              </a:spcBef>
              <a:spcAft>
                <a:spcPts val="0"/>
              </a:spcAft>
              <a:buFont typeface="+mj-lt"/>
              <a:buAutoNum type="arabi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 Higashiwaki, “β-Ga2O3 material properties, growth technologies, and devices: a review,”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AAPPS Bull.</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vol. 32, no. 1, p. 3, Jan. 2022, doi: 10.1007/s43673-021-00033-0.</a:t>
            </a:r>
          </a:p>
          <a:p>
            <a:pPr marL="342900" marR="0" indent="-342900">
              <a:spcBef>
                <a:spcPts val="0"/>
              </a:spcBef>
              <a:spcAft>
                <a:spcPts val="0"/>
              </a:spcAft>
              <a:buFont typeface="+mj-lt"/>
              <a:buAutoNum type="arabi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B. R. Tak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et al</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 Kumar, A. K. Kapoor, D. Wang, X. Li, H. Sun, R. Sing, “Recent advances in the growth of gallium oxide thin films employing various growth techniques—a review,”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J. Phys. Appl. Phys.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vol. 54, no. 45, p. 453002, Nov. 2021, doi: 10.1088/1361-6463/ac1af2.</a:t>
            </a:r>
          </a:p>
          <a:p>
            <a:pPr marL="342900" marR="0" indent="-342900">
              <a:spcBef>
                <a:spcPts val="0"/>
              </a:spcBef>
              <a:spcAft>
                <a:spcPts val="0"/>
              </a:spcAft>
              <a:buFont typeface="+mj-lt"/>
              <a:buAutoNum type="arabi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N. P. Sepelak, “Demonstration of High-Temperature Operation of Beta-Gallium Demonstration of High-Temperature Operation of Beta-Gallium Oxide (β-Ga2O3) Metal-Oxide-Semiconductor Field Effect Oxide ( -Ga2O3) Metal-Oxide-Semiconductor Field Effect Transistors (MOSFET) with Electrostatic Model in COMSOL”.</a:t>
            </a:r>
          </a:p>
          <a:p>
            <a:pPr marL="342900" marR="0" indent="-342900">
              <a:spcBef>
                <a:spcPts val="0"/>
              </a:spcBef>
              <a:spcAft>
                <a:spcPts val="0"/>
              </a:spcAft>
              <a:buFont typeface="+mj-lt"/>
              <a:buAutoNum type="arabi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P. Kachhawa </a:t>
            </a:r>
            <a:r>
              <a:rPr lang="en-US" sz="1800" i="1" kern="100" dirty="0">
                <a:effectLst/>
                <a:latin typeface="Calibri" panose="020F0502020204030204" pitchFamily="34" charset="0"/>
                <a:ea typeface="Calibri" panose="020F0502020204030204" pitchFamily="34" charset="0"/>
                <a:cs typeface="Times New Roman" panose="02020603050405020304" pitchFamily="18" charset="0"/>
              </a:rPr>
              <a:t>et al</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N. Chaturvedi, “High-k Dielectric Influence on  Recessed-Gate Gallium Oxide MOSFETs,” in Micro and Nanoelectronics Devices, Circuits and Systems. Singapore: Springer Nature Singapore, 2023, pp. 21–29.</a:t>
            </a:r>
          </a:p>
          <a:p>
            <a:endParaRPr lang="en-US" sz="24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a:spcBef>
                <a:spcPts val="1200"/>
              </a:spcBef>
            </a:pPr>
            <a:r>
              <a:rPr lang="en-US" sz="6120" dirty="0">
                <a:ea typeface="Calibri" panose="020F0502020204030204" pitchFamily="34" charset="0"/>
                <a:cs typeface="Times New Roman" panose="02020603050405020304" pitchFamily="18" charset="0"/>
              </a:rPr>
              <a:t>Study </a:t>
            </a:r>
            <a:r>
              <a:rPr lang="en-US" sz="6120" dirty="0">
                <a:effectLst/>
                <a:latin typeface="Calibri" panose="020F0502020204030204" pitchFamily="34" charset="0"/>
                <a:ea typeface="Calibri" panose="020F0502020204030204" pitchFamily="34" charset="0"/>
                <a:cs typeface="Times New Roman" panose="02020603050405020304" pitchFamily="18" charset="0"/>
              </a:rPr>
              <a:t>the electrical and thermal response of a 2D lateral Gallium Oxide MOSFET using different gate dielectric oxide materials to investigate the effect of dielectrics on dissipating heat in the Ga</a:t>
            </a:r>
            <a:r>
              <a:rPr lang="en-US" sz="612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US" sz="6120" dirty="0">
                <a:effectLst/>
                <a:latin typeface="Calibri" panose="020F0502020204030204" pitchFamily="34" charset="0"/>
                <a:ea typeface="Calibri" panose="020F0502020204030204" pitchFamily="34" charset="0"/>
                <a:cs typeface="Times New Roman" panose="02020603050405020304" pitchFamily="18" charset="0"/>
              </a:rPr>
              <a:t>O</a:t>
            </a:r>
            <a:r>
              <a:rPr lang="en-US" sz="6120" baseline="-25000" dirty="0">
                <a:effectLst/>
                <a:latin typeface="Calibri" panose="020F0502020204030204" pitchFamily="34" charset="0"/>
                <a:ea typeface="Calibri" panose="020F0502020204030204" pitchFamily="34" charset="0"/>
                <a:cs typeface="Times New Roman" panose="02020603050405020304" pitchFamily="18" charset="0"/>
              </a:rPr>
              <a:t>3</a:t>
            </a:r>
            <a:r>
              <a:rPr lang="en-US" sz="6120" dirty="0">
                <a:effectLst/>
                <a:latin typeface="Calibri" panose="020F0502020204030204" pitchFamily="34" charset="0"/>
                <a:ea typeface="Calibri" panose="020F0502020204030204" pitchFamily="34" charset="0"/>
                <a:cs typeface="Times New Roman" panose="02020603050405020304" pitchFamily="18" charset="0"/>
              </a:rPr>
              <a:t> layer</a:t>
            </a:r>
            <a:r>
              <a:rPr lang="en-US" sz="6120" dirty="0">
                <a:latin typeface="Calibri" panose="020F0502020204030204" pitchFamily="34" charset="0"/>
                <a:ea typeface="Calibri" panose="020F0502020204030204" pitchFamily="34" charset="0"/>
                <a:cs typeface="Times New Roman" panose="02020603050405020304" pitchFamily="18" charset="0"/>
              </a:rPr>
              <a:t>.</a:t>
            </a:r>
            <a:endParaRPr lang="en-US" sz="6120"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500" dirty="0"/>
              <a:t>Gallium Oxide (</a:t>
            </a:r>
            <a:r>
              <a:rPr lang="en-US" sz="4500" dirty="0">
                <a:effectLst/>
                <a:latin typeface="Calibri" panose="020F0502020204030204" pitchFamily="34" charset="0"/>
                <a:ea typeface="Calibri" panose="020F0502020204030204" pitchFamily="34" charset="0"/>
                <a:cs typeface="Times New Roman" panose="02020603050405020304" pitchFamily="18" charset="0"/>
              </a:rPr>
              <a:t>Ga</a:t>
            </a:r>
            <a:r>
              <a:rPr lang="en-US" sz="450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en-US" sz="4500" dirty="0">
                <a:effectLst/>
                <a:latin typeface="Calibri" panose="020F0502020204030204" pitchFamily="34" charset="0"/>
                <a:ea typeface="Calibri" panose="020F0502020204030204" pitchFamily="34" charset="0"/>
                <a:cs typeface="Times New Roman" panose="02020603050405020304" pitchFamily="18" charset="0"/>
              </a:rPr>
              <a:t>O</a:t>
            </a:r>
            <a:r>
              <a:rPr lang="en-US" sz="4500" baseline="-25000" dirty="0">
                <a:effectLst/>
                <a:latin typeface="Calibri" panose="020F0502020204030204" pitchFamily="34" charset="0"/>
                <a:ea typeface="Calibri" panose="020F0502020204030204" pitchFamily="34" charset="0"/>
                <a:cs typeface="Times New Roman" panose="02020603050405020304" pitchFamily="18" charset="0"/>
              </a:rPr>
              <a:t>3</a:t>
            </a:r>
            <a:r>
              <a:rPr lang="en-US" sz="4500" dirty="0"/>
              <a:t>) is an emerging wide bandgap transparent oxide semiconductor that has garnered attention for power electronic applications because of its large 4.8 eV bandgap and large critical electrical field strength of 8 MV/cm </a:t>
            </a:r>
            <a:r>
              <a:rPr lang="en-US" sz="4500" baseline="30000" dirty="0"/>
              <a:t>[1]</a:t>
            </a:r>
            <a:r>
              <a:rPr lang="en-US" sz="4500" dirty="0"/>
              <a:t>. However, due to Ga</a:t>
            </a:r>
            <a:r>
              <a:rPr lang="en-US" sz="4500" baseline="-25000" dirty="0"/>
              <a:t>2</a:t>
            </a:r>
            <a:r>
              <a:rPr lang="en-US" sz="4500" dirty="0"/>
              <a:t>O</a:t>
            </a:r>
            <a:r>
              <a:rPr lang="en-US" sz="4500" baseline="-25000" dirty="0"/>
              <a:t>3</a:t>
            </a:r>
            <a:r>
              <a:rPr lang="en-US" sz="4500" dirty="0"/>
              <a:t>’s poor thermal conductivity k = 27 W/mK the self-heating effects can severely limit device performance and reliability. This work studies the electrical and thermal response of a 2D lateral Ga</a:t>
            </a:r>
            <a:r>
              <a:rPr lang="en-US" sz="4500" baseline="-25000" dirty="0"/>
              <a:t>2</a:t>
            </a:r>
            <a:r>
              <a:rPr lang="en-US" sz="4500" dirty="0"/>
              <a:t>O</a:t>
            </a:r>
            <a:r>
              <a:rPr lang="en-US" sz="4500" baseline="-25000" dirty="0"/>
              <a:t>3 </a:t>
            </a:r>
            <a:r>
              <a:rPr lang="en-US" sz="4500" dirty="0"/>
              <a:t>MOSFET using different gate dielectric oxide materials to investigate the effect of dielectrics on dissipating heat in the Ga</a:t>
            </a:r>
            <a:r>
              <a:rPr lang="en-US" sz="4500" baseline="-25000" dirty="0"/>
              <a:t>2</a:t>
            </a:r>
            <a:r>
              <a:rPr lang="en-US" sz="4500" dirty="0"/>
              <a:t>O</a:t>
            </a:r>
            <a:r>
              <a:rPr lang="en-US" sz="4500" baseline="-25000" dirty="0"/>
              <a:t>3</a:t>
            </a:r>
            <a:r>
              <a:rPr lang="en-US" sz="4500" dirty="0"/>
              <a:t> layer. The three gate dielectrics considered are Silicon Oxide (SiO</a:t>
            </a:r>
            <a:r>
              <a:rPr lang="en-US" sz="4500" baseline="-25000" dirty="0"/>
              <a:t>2</a:t>
            </a:r>
            <a:r>
              <a:rPr lang="en-US" sz="4500" dirty="0"/>
              <a:t>), Aluminum Oxide (Al</a:t>
            </a:r>
            <a:r>
              <a:rPr lang="en-US" sz="4500" baseline="-25000" dirty="0"/>
              <a:t>2</a:t>
            </a:r>
            <a:r>
              <a:rPr lang="en-US" sz="4500" dirty="0"/>
              <a:t>O</a:t>
            </a:r>
            <a:r>
              <a:rPr lang="en-US" sz="4500" baseline="-25000" dirty="0"/>
              <a:t>3</a:t>
            </a:r>
            <a:r>
              <a:rPr lang="en-US" sz="4500" dirty="0"/>
              <a:t>), and Hafnium Oxide (HfO</a:t>
            </a:r>
            <a:r>
              <a:rPr lang="en-US" sz="4500" baseline="-25000" dirty="0"/>
              <a:t>2</a:t>
            </a:r>
            <a:r>
              <a:rPr lang="en-US" sz="4500" dirty="0"/>
              <a:t>). The results show that Al</a:t>
            </a:r>
            <a:r>
              <a:rPr lang="en-US" sz="4500" baseline="-25000" dirty="0"/>
              <a:t>2</a:t>
            </a:r>
            <a:r>
              <a:rPr lang="en-US" sz="4500" dirty="0"/>
              <a:t>O</a:t>
            </a:r>
            <a:r>
              <a:rPr lang="en-US" sz="4500" baseline="-25000" dirty="0"/>
              <a:t>3</a:t>
            </a:r>
            <a:r>
              <a:rPr lang="en-US" sz="4500" dirty="0"/>
              <a:t> dissipates approximately </a:t>
            </a:r>
            <a:r>
              <a:rPr lang="en-US" sz="4500" b="1" dirty="0"/>
              <a:t>27%</a:t>
            </a:r>
            <a:r>
              <a:rPr lang="en-US" sz="4500" dirty="0"/>
              <a:t> to </a:t>
            </a:r>
            <a:r>
              <a:rPr lang="en-US" sz="4500" b="1" dirty="0"/>
              <a:t>29%</a:t>
            </a:r>
            <a:r>
              <a:rPr lang="en-US" sz="4500" dirty="0"/>
              <a:t> more heat compared to SiO</a:t>
            </a:r>
            <a:r>
              <a:rPr lang="en-US" sz="4500" baseline="-25000" dirty="0"/>
              <a:t>2</a:t>
            </a:r>
            <a:r>
              <a:rPr lang="en-US" sz="4500" dirty="0"/>
              <a:t> and HfO</a:t>
            </a:r>
            <a:r>
              <a:rPr lang="en-US" sz="4500" baseline="-25000" dirty="0"/>
              <a:t>2</a:t>
            </a:r>
            <a:r>
              <a:rPr lang="en-US" sz="4500" dirty="0"/>
              <a:t>,</a:t>
            </a:r>
            <a:r>
              <a:rPr lang="en-US" sz="4500" baseline="-25000" dirty="0"/>
              <a:t> </a:t>
            </a:r>
            <a:r>
              <a:rPr lang="en-US" sz="4500" dirty="0"/>
              <a:t>respectively. </a:t>
            </a:r>
            <a:endParaRPr lang="en-US" sz="4500" baseline="-250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4000" b="1" dirty="0"/>
              <a:t>FIGURE 1: </a:t>
            </a:r>
            <a:r>
              <a:rPr lang="en-US" sz="4000" dirty="0"/>
              <a:t>Phonon generation plots of the 2D Lateral Ga</a:t>
            </a:r>
            <a:r>
              <a:rPr lang="en-US" sz="4000" baseline="-25000" dirty="0"/>
              <a:t>2</a:t>
            </a:r>
            <a:r>
              <a:rPr lang="en-US" sz="4000" dirty="0"/>
              <a:t>O</a:t>
            </a:r>
            <a:r>
              <a:rPr lang="en-US" sz="4000" baseline="-25000" dirty="0"/>
              <a:t>3</a:t>
            </a:r>
            <a:r>
              <a:rPr lang="en-US" sz="4000" dirty="0"/>
              <a:t> MOSFET for three dielectrics considered: </a:t>
            </a:r>
            <a:r>
              <a:rPr lang="en-US" sz="4000" b="1" dirty="0"/>
              <a:t>a) </a:t>
            </a:r>
            <a:r>
              <a:rPr lang="en-US" sz="4000" dirty="0"/>
              <a:t>HfO</a:t>
            </a:r>
            <a:r>
              <a:rPr lang="en-US" sz="4000" baseline="-25000" dirty="0"/>
              <a:t>2</a:t>
            </a:r>
            <a:r>
              <a:rPr lang="en-US" sz="4000" dirty="0"/>
              <a:t>,</a:t>
            </a:r>
            <a:r>
              <a:rPr lang="en-US" sz="4000" b="1" dirty="0"/>
              <a:t> b) </a:t>
            </a:r>
            <a:r>
              <a:rPr lang="en-US" sz="4000" dirty="0"/>
              <a:t>SiO</a:t>
            </a:r>
            <a:r>
              <a:rPr lang="en-US" sz="4000" baseline="-25000" dirty="0"/>
              <a:t>2</a:t>
            </a:r>
            <a:r>
              <a:rPr lang="en-US" sz="4000" dirty="0"/>
              <a:t>, and </a:t>
            </a:r>
            <a:r>
              <a:rPr lang="en-US" sz="4000" b="1" dirty="0"/>
              <a:t>c) </a:t>
            </a:r>
            <a:r>
              <a:rPr lang="en-US" sz="4000" dirty="0"/>
              <a:t>Al</a:t>
            </a:r>
            <a:r>
              <a:rPr lang="en-US" sz="4000" baseline="-25000" dirty="0"/>
              <a:t>2</a:t>
            </a:r>
            <a:r>
              <a:rPr lang="en-US" sz="4000" dirty="0"/>
              <a:t>O</a:t>
            </a:r>
            <a:r>
              <a:rPr lang="en-US" sz="4000" baseline="-25000" dirty="0"/>
              <a:t>3</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400" dirty="0"/>
              <a:t>The gate of this device was held at a constant 5 V bias while the drain was swept from -1 V to 12 V with a 0.1 V step. The source was grounded to operate this device in enhancement mode. The results show that Al</a:t>
            </a:r>
            <a:r>
              <a:rPr lang="en-US" sz="4400" baseline="-25000" dirty="0"/>
              <a:t>2</a:t>
            </a:r>
            <a:r>
              <a:rPr lang="en-US" sz="4400" dirty="0"/>
              <a:t>O</a:t>
            </a:r>
            <a:r>
              <a:rPr lang="en-US" sz="4400" baseline="-25000" dirty="0"/>
              <a:t>3</a:t>
            </a:r>
            <a:r>
              <a:rPr lang="en-US" sz="4400" dirty="0"/>
              <a:t> helps dissipate heat more effectively compared to SiO</a:t>
            </a:r>
            <a:r>
              <a:rPr lang="en-US" sz="4400" baseline="-25000" dirty="0"/>
              <a:t>2</a:t>
            </a:r>
            <a:r>
              <a:rPr lang="en-US" sz="4400" dirty="0"/>
              <a:t> and HfO</a:t>
            </a:r>
            <a:r>
              <a:rPr lang="en-US" sz="4400" baseline="-25000" dirty="0"/>
              <a:t>2</a:t>
            </a:r>
            <a:r>
              <a:rPr lang="en-US" sz="4400" dirty="0"/>
              <a:t> as a gate dielectric. </a:t>
            </a:r>
          </a:p>
          <a:p>
            <a:r>
              <a:rPr lang="en-US" sz="4400" dirty="0"/>
              <a:t>A peak temperature of </a:t>
            </a:r>
            <a:r>
              <a:rPr lang="en-US" sz="4400" b="1" dirty="0"/>
              <a:t>718.2 K</a:t>
            </a:r>
            <a:r>
              <a:rPr lang="en-US" sz="4400" dirty="0"/>
              <a:t> was observed for Al</a:t>
            </a:r>
            <a:r>
              <a:rPr lang="en-US" sz="4400" baseline="-25000" dirty="0"/>
              <a:t>2</a:t>
            </a:r>
            <a:r>
              <a:rPr lang="en-US" sz="4400" dirty="0"/>
              <a:t>O</a:t>
            </a:r>
            <a:r>
              <a:rPr lang="en-US" sz="4400" baseline="-25000" dirty="0"/>
              <a:t>3</a:t>
            </a:r>
            <a:r>
              <a:rPr lang="en-US" sz="4400" dirty="0"/>
              <a:t> as a gate dielectric, while SiO</a:t>
            </a:r>
            <a:r>
              <a:rPr lang="en-US" sz="4400" baseline="-25000" dirty="0"/>
              <a:t>2</a:t>
            </a:r>
            <a:r>
              <a:rPr lang="en-US" sz="4400" dirty="0"/>
              <a:t> had a peak temperature of </a:t>
            </a:r>
            <a:r>
              <a:rPr lang="en-US" sz="4400" b="1" dirty="0"/>
              <a:t>996.6 K</a:t>
            </a:r>
            <a:r>
              <a:rPr lang="en-US" sz="4400" dirty="0"/>
              <a:t> and </a:t>
            </a:r>
            <a:r>
              <a:rPr lang="en-US" sz="4400" b="1" dirty="0"/>
              <a:t>1025.4 K</a:t>
            </a:r>
            <a:r>
              <a:rPr lang="en-US" sz="4400" dirty="0"/>
              <a:t> for HfO</a:t>
            </a:r>
            <a:r>
              <a:rPr lang="en-US" sz="4400" baseline="-25000" dirty="0"/>
              <a:t>2</a:t>
            </a:r>
            <a:r>
              <a:rPr lang="en-US" sz="4400" dirty="0"/>
              <a:t>. Al</a:t>
            </a:r>
            <a:r>
              <a:rPr lang="en-US" sz="4400" baseline="-25000" dirty="0"/>
              <a:t>2</a:t>
            </a:r>
            <a:r>
              <a:rPr lang="en-US" sz="4400" dirty="0"/>
              <a:t>O</a:t>
            </a:r>
            <a:r>
              <a:rPr lang="en-US" sz="4400" baseline="-25000" dirty="0"/>
              <a:t>3</a:t>
            </a:r>
            <a:r>
              <a:rPr lang="en-US" sz="4400" dirty="0"/>
              <a:t> shows a </a:t>
            </a:r>
            <a:r>
              <a:rPr lang="en-US" sz="4400" b="1" dirty="0"/>
              <a:t>27.94%</a:t>
            </a:r>
            <a:r>
              <a:rPr lang="en-US" sz="4400" dirty="0"/>
              <a:t> and </a:t>
            </a:r>
            <a:r>
              <a:rPr lang="en-US" sz="4400" b="1" dirty="0"/>
              <a:t>29.96%</a:t>
            </a:r>
            <a:r>
              <a:rPr lang="en-US" sz="4400" dirty="0"/>
              <a:t> reduction in temperature compared to SiO</a:t>
            </a:r>
            <a:r>
              <a:rPr lang="en-US" sz="4400" baseline="-25000" dirty="0"/>
              <a:t>2</a:t>
            </a:r>
            <a:r>
              <a:rPr lang="en-US" sz="4400" dirty="0"/>
              <a:t> and HfO</a:t>
            </a:r>
            <a:r>
              <a:rPr lang="en-US" sz="4400" baseline="-25000" dirty="0"/>
              <a:t>2</a:t>
            </a:r>
            <a:r>
              <a:rPr lang="en-US" sz="4400" dirty="0"/>
              <a:t> respectively under the same operating conditions.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4000" b="1" dirty="0"/>
              <a:t>FIGURE 2: </a:t>
            </a:r>
            <a:r>
              <a:rPr lang="en-US" sz="4000" dirty="0"/>
              <a:t>Comparison of output drain current </a:t>
            </a:r>
            <a:r>
              <a:rPr lang="en-US" sz="4000" b="1" dirty="0"/>
              <a:t>Id(Vd)</a:t>
            </a:r>
            <a:r>
              <a:rPr lang="en-US" sz="4000" dirty="0"/>
              <a:t> of 2D Lateral Ga</a:t>
            </a:r>
            <a:r>
              <a:rPr lang="en-US" sz="4000" baseline="-25000" dirty="0"/>
              <a:t>2</a:t>
            </a:r>
            <a:r>
              <a:rPr lang="en-US" sz="4000" dirty="0"/>
              <a:t>O</a:t>
            </a:r>
            <a:r>
              <a:rPr lang="en-US" sz="4000" baseline="-25000" dirty="0"/>
              <a:t>3</a:t>
            </a:r>
            <a:r>
              <a:rPr lang="en-US" sz="4000" dirty="0"/>
              <a:t> MOSFET for the three dielectrics HfO</a:t>
            </a:r>
            <a:r>
              <a:rPr lang="en-US" sz="4000" baseline="-25000" dirty="0"/>
              <a:t>2</a:t>
            </a:r>
            <a:r>
              <a:rPr lang="en-US" sz="4000" dirty="0"/>
              <a:t>, SiO</a:t>
            </a:r>
            <a:r>
              <a:rPr lang="en-US" sz="4000" baseline="-25000" dirty="0"/>
              <a:t>2</a:t>
            </a:r>
            <a:r>
              <a:rPr lang="en-US" sz="4000" dirty="0"/>
              <a:t>, and Al</a:t>
            </a:r>
            <a:r>
              <a:rPr lang="en-US" sz="4000" baseline="-25000" dirty="0"/>
              <a:t>2</a:t>
            </a:r>
            <a:r>
              <a:rPr lang="en-US" sz="4000" dirty="0"/>
              <a:t>O</a:t>
            </a:r>
            <a:r>
              <a:rPr lang="en-US" sz="4000" baseline="-25000" dirty="0"/>
              <a:t>3</a:t>
            </a:r>
            <a:r>
              <a:rPr lang="en-US" sz="4000" dirty="0"/>
              <a:t> evaluated</a:t>
            </a:r>
            <a:endParaRPr lang="en-US" sz="4000" baseline="-25000" dirty="0"/>
          </a:p>
        </p:txBody>
      </p:sp>
      <p:pic>
        <p:nvPicPr>
          <p:cNvPr id="20" name="Picture Placeholder 19" descr="A diagram of different types of energy&#10;&#10;Description automatically generated with medium confidence">
            <a:extLst>
              <a:ext uri="{FF2B5EF4-FFF2-40B4-BE49-F238E27FC236}">
                <a16:creationId xmlns:a16="http://schemas.microsoft.com/office/drawing/2014/main" id="{56F239EF-9BEA-E5B6-9061-ED8B1AD36574}"/>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708" b="708"/>
          <a:stretch>
            <a:fillRect/>
          </a:stretch>
        </p:blipFill>
        <p:spPr/>
      </p:pic>
      <p:pic>
        <p:nvPicPr>
          <p:cNvPr id="22" name="Picture Placeholder 21" descr="A graph of different colored lines&#10;&#10;Description automatically generated">
            <a:extLst>
              <a:ext uri="{FF2B5EF4-FFF2-40B4-BE49-F238E27FC236}">
                <a16:creationId xmlns:a16="http://schemas.microsoft.com/office/drawing/2014/main" id="{E2CACCA3-4B35-8AFD-952B-5E6523A65172}"/>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l="-43156" t="921" r="-42222"/>
          <a:stretch/>
        </p:blipFill>
        <p:spPr>
          <a:xfrm>
            <a:off x="17526117" y="29532851"/>
            <a:ext cx="14191997" cy="6565522"/>
          </a:xfrm>
        </p:spPr>
      </p:pic>
      <p:pic>
        <p:nvPicPr>
          <p:cNvPr id="28" name="Picture Placeholder 27" descr="A diagram of a structure&#10;&#10;Description automatically generated">
            <a:extLst>
              <a:ext uri="{FF2B5EF4-FFF2-40B4-BE49-F238E27FC236}">
                <a16:creationId xmlns:a16="http://schemas.microsoft.com/office/drawing/2014/main" id="{46418A83-DA6B-36B1-DEA2-4260EC1DB772}"/>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4195" b="4195"/>
          <a:stretch>
            <a:fillRect/>
          </a:stretch>
        </p:blipFill>
        <p:spPr/>
      </p:pic>
      <p:pic>
        <p:nvPicPr>
          <p:cNvPr id="37" name="Picture Placeholder 36" descr="A close-up of a logo&#10;&#10;Description automatically generated">
            <a:extLst>
              <a:ext uri="{FF2B5EF4-FFF2-40B4-BE49-F238E27FC236}">
                <a16:creationId xmlns:a16="http://schemas.microsoft.com/office/drawing/2014/main" id="{FBFFEF9D-1D76-FE9C-FD42-A4549475DFBE}"/>
              </a:ext>
            </a:extLst>
          </p:cNvPr>
          <p:cNvPicPr>
            <a:picLocks noGrp="1" noChangeAspect="1"/>
          </p:cNvPicPr>
          <p:nvPr>
            <p:ph type="pic" sz="quarter" idx="31"/>
          </p:nvPr>
        </p:nvPicPr>
        <p:blipFill>
          <a:blip r:embed="rId5">
            <a:extLst>
              <a:ext uri="{28A0092B-C50C-407E-A947-70E740481C1C}">
                <a14:useLocalDpi xmlns:a14="http://schemas.microsoft.com/office/drawing/2010/main" val="0"/>
              </a:ext>
            </a:extLst>
          </a:blip>
          <a:srcRect l="-10868" t="-10152" r="-24886"/>
          <a:stretch/>
        </p:blipFill>
        <p:spPr>
          <a:xfrm>
            <a:off x="17116730" y="38786587"/>
            <a:ext cx="14653608" cy="3152536"/>
          </a:xfrm>
        </p:spPr>
      </p:pic>
    </p:spTree>
    <p:extLst>
      <p:ext uri="{BB962C8B-B14F-4D97-AF65-F5344CB8AC3E}">
        <p14:creationId xmlns:p14="http://schemas.microsoft.com/office/powerpoint/2010/main" val="3627171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5585D1F1-79AF-AEB5-C872-3B500A3EED81}"/>
              </a:ext>
            </a:extLst>
          </p:cNvPr>
          <p:cNvSpPr txBox="1">
            <a:spLocks/>
          </p:cNvSpPr>
          <p:nvPr/>
        </p:nvSpPr>
        <p:spPr>
          <a:xfrm>
            <a:off x="3642865" y="3840109"/>
            <a:ext cx="25733448" cy="2814264"/>
          </a:xfrm>
          <a:prstGeom prst="rect">
            <a:avLst/>
          </a:prstGeom>
        </p:spPr>
        <p:txBody>
          <a:bodyPr/>
          <a:lst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a:lstStyle>
          <a:p>
            <a:r>
              <a:rPr lang="en-US" sz="14970" dirty="0"/>
              <a:t>Guidelines</a:t>
            </a:r>
          </a:p>
        </p:txBody>
      </p:sp>
      <p:sp>
        <p:nvSpPr>
          <p:cNvPr id="19" name="Text Placeholder 13">
            <a:extLst>
              <a:ext uri="{FF2B5EF4-FFF2-40B4-BE49-F238E27FC236}">
                <a16:creationId xmlns:a16="http://schemas.microsoft.com/office/drawing/2014/main" id="{C95BB625-BE85-3802-B4F2-8F90F57CDC48}"/>
              </a:ext>
            </a:extLst>
          </p:cNvPr>
          <p:cNvSpPr txBox="1">
            <a:spLocks/>
          </p:cNvSpPr>
          <p:nvPr/>
        </p:nvSpPr>
        <p:spPr>
          <a:xfrm>
            <a:off x="3736356" y="9354276"/>
            <a:ext cx="26143987" cy="10734806"/>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a:spcBef>
                <a:spcPts val="4627"/>
              </a:spcBef>
            </a:pPr>
            <a:r>
              <a:rPr lang="en-US" sz="6121" dirty="0"/>
              <a:t>Do not adjust the template; work within it. See the examples provided.</a:t>
            </a:r>
          </a:p>
          <a:p>
            <a:pPr>
              <a:spcBef>
                <a:spcPts val="4627"/>
              </a:spcBef>
            </a:pPr>
            <a:r>
              <a:rPr lang="en-US" sz="6121" dirty="0"/>
              <a:t>Left align text within textboxes, and do not justify your text.</a:t>
            </a:r>
          </a:p>
          <a:p>
            <a:pPr>
              <a:spcBef>
                <a:spcPts val="4627"/>
              </a:spcBef>
            </a:pPr>
            <a:r>
              <a:rPr lang="en-US" sz="6121" dirty="0"/>
              <a:t>Titles are the largest font on the slide (90–120 pt.), then subtitles (70–80 pt.). Captions, references, and affiliation are the smallest text (18–40 pt.).</a:t>
            </a:r>
          </a:p>
          <a:p>
            <a:pPr>
              <a:spcBef>
                <a:spcPts val="4627"/>
              </a:spcBef>
            </a:pPr>
            <a:r>
              <a:rPr lang="en-US" sz="6121" dirty="0"/>
              <a:t>Titles and subtitles are bold; any other use of bold should be for emphasis. </a:t>
            </a:r>
          </a:p>
          <a:p>
            <a:pPr>
              <a:spcBef>
                <a:spcPts val="4627"/>
              </a:spcBef>
            </a:pPr>
            <a:r>
              <a:rPr lang="en-US" sz="6121" dirty="0"/>
              <a:t>Text is either black or grey and should only be adjusted for diagrams.</a:t>
            </a:r>
          </a:p>
          <a:p>
            <a:pPr>
              <a:spcBef>
                <a:spcPts val="4627"/>
              </a:spcBef>
            </a:pPr>
            <a:r>
              <a:rPr lang="en-US" sz="6121" dirty="0"/>
              <a:t>Images can be adjusted and fitted into the boxes using the </a:t>
            </a:r>
            <a:r>
              <a:rPr lang="en-US" sz="6121" i="1" dirty="0"/>
              <a:t>Crop</a:t>
            </a:r>
            <a:r>
              <a:rPr lang="en-US" sz="6121" dirty="0"/>
              <a:t> feature. (In PowerPoint: </a:t>
            </a:r>
            <a:r>
              <a:rPr lang="en-US" sz="6121" i="1" dirty="0"/>
              <a:t>Format</a:t>
            </a:r>
            <a:r>
              <a:rPr lang="en-US" sz="6121" dirty="0"/>
              <a:t> tab </a:t>
            </a:r>
            <a:r>
              <a:rPr lang="en-US" sz="6121" dirty="0">
                <a:sym typeface="Wingdings" panose="05000000000000000000" pitchFamily="2" charset="2"/>
              </a:rPr>
              <a:t> </a:t>
            </a:r>
            <a:r>
              <a:rPr lang="en-US" sz="6121" i="1" dirty="0">
                <a:sym typeface="Wingdings" panose="05000000000000000000" pitchFamily="2" charset="2"/>
              </a:rPr>
              <a:t>Size</a:t>
            </a:r>
            <a:r>
              <a:rPr lang="en-US" sz="6121" dirty="0">
                <a:sym typeface="Wingdings" panose="05000000000000000000" pitchFamily="2" charset="2"/>
              </a:rPr>
              <a:t> section on the right  </a:t>
            </a:r>
            <a:r>
              <a:rPr lang="en-US" sz="6121" i="1" dirty="0">
                <a:sym typeface="Wingdings" panose="05000000000000000000" pitchFamily="2" charset="2"/>
              </a:rPr>
              <a:t>Crop</a:t>
            </a:r>
            <a:r>
              <a:rPr lang="en-US" sz="6121" dirty="0">
                <a:sym typeface="Wingdings" panose="05000000000000000000" pitchFamily="2" charset="2"/>
              </a:rPr>
              <a:t>.)</a:t>
            </a:r>
            <a:endParaRPr lang="en-US" sz="6121" dirty="0"/>
          </a:p>
        </p:txBody>
      </p:sp>
      <p:sp>
        <p:nvSpPr>
          <p:cNvPr id="20" name="Text Placeholder 14">
            <a:extLst>
              <a:ext uri="{FF2B5EF4-FFF2-40B4-BE49-F238E27FC236}">
                <a16:creationId xmlns:a16="http://schemas.microsoft.com/office/drawing/2014/main" id="{7B614BA0-39C2-7D82-9B07-D93AEE2198B6}"/>
              </a:ext>
            </a:extLst>
          </p:cNvPr>
          <p:cNvSpPr txBox="1">
            <a:spLocks/>
          </p:cNvSpPr>
          <p:nvPr/>
        </p:nvSpPr>
        <p:spPr>
          <a:xfrm>
            <a:off x="3642865" y="7264956"/>
            <a:ext cx="21806411" cy="1860759"/>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buNone/>
            </a:pPr>
            <a:r>
              <a:rPr lang="en-US" sz="9527" b="1" dirty="0"/>
              <a:t>General Notes for Using the Template</a:t>
            </a:r>
          </a:p>
        </p:txBody>
      </p:sp>
      <p:sp>
        <p:nvSpPr>
          <p:cNvPr id="21" name="Text Placeholder 13">
            <a:extLst>
              <a:ext uri="{FF2B5EF4-FFF2-40B4-BE49-F238E27FC236}">
                <a16:creationId xmlns:a16="http://schemas.microsoft.com/office/drawing/2014/main" id="{688F94D3-FB7C-D32F-290A-37DD661F30ED}"/>
              </a:ext>
            </a:extLst>
          </p:cNvPr>
          <p:cNvSpPr txBox="1">
            <a:spLocks/>
          </p:cNvSpPr>
          <p:nvPr/>
        </p:nvSpPr>
        <p:spPr>
          <a:xfrm>
            <a:off x="3250084" y="30302765"/>
            <a:ext cx="9854192" cy="9533975"/>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spcBef>
                <a:spcPts val="4627"/>
              </a:spcBef>
              <a:buNone/>
            </a:pPr>
            <a:r>
              <a:rPr lang="en-US" sz="6121" dirty="0"/>
              <a:t>The settings shown on the right export the highest quality image with a transparent background. </a:t>
            </a:r>
          </a:p>
          <a:p>
            <a:pPr marL="0" indent="0">
              <a:spcBef>
                <a:spcPts val="4627"/>
              </a:spcBef>
              <a:buNone/>
            </a:pPr>
            <a:r>
              <a:rPr lang="en-US" sz="6121" dirty="0"/>
              <a:t>The most important settings to use are the two outlined in pink. This will export an image that can be placed in the blue space of the header.</a:t>
            </a:r>
          </a:p>
        </p:txBody>
      </p:sp>
      <p:sp>
        <p:nvSpPr>
          <p:cNvPr id="22" name="Text Placeholder 14">
            <a:extLst>
              <a:ext uri="{FF2B5EF4-FFF2-40B4-BE49-F238E27FC236}">
                <a16:creationId xmlns:a16="http://schemas.microsoft.com/office/drawing/2014/main" id="{2AD072DC-A009-732D-1BFE-BE4D82D8F319}"/>
              </a:ext>
            </a:extLst>
          </p:cNvPr>
          <p:cNvSpPr txBox="1">
            <a:spLocks/>
          </p:cNvSpPr>
          <p:nvPr/>
        </p:nvSpPr>
        <p:spPr>
          <a:xfrm>
            <a:off x="3250084" y="27331763"/>
            <a:ext cx="8688124" cy="2971002"/>
          </a:xfrm>
          <a:prstGeom prst="rect">
            <a:avLst/>
          </a:prstGeom>
        </p:spPr>
        <p:txBody>
          <a:bodyPr anchor="b"/>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buNone/>
            </a:pPr>
            <a:r>
              <a:rPr lang="en-US" sz="9527" b="1" dirty="0"/>
              <a:t>Exporting an Image for the Header</a:t>
            </a:r>
          </a:p>
        </p:txBody>
      </p:sp>
      <p:pic>
        <p:nvPicPr>
          <p:cNvPr id="24" name="Picture 23">
            <a:extLst>
              <a:ext uri="{FF2B5EF4-FFF2-40B4-BE49-F238E27FC236}">
                <a16:creationId xmlns:a16="http://schemas.microsoft.com/office/drawing/2014/main" id="{D380471D-5F68-87B5-A0CD-C5D9A8F10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7059" y="26109707"/>
            <a:ext cx="17635189" cy="14593222"/>
          </a:xfrm>
          <a:prstGeom prst="rect">
            <a:avLst/>
          </a:prstGeom>
        </p:spPr>
      </p:pic>
      <p:sp>
        <p:nvSpPr>
          <p:cNvPr id="2" name="Rectangle 1">
            <a:extLst>
              <a:ext uri="{FF2B5EF4-FFF2-40B4-BE49-F238E27FC236}">
                <a16:creationId xmlns:a16="http://schemas.microsoft.com/office/drawing/2014/main" id="{D934D9CD-9E7F-4B45-8891-BAAA9C74760F}"/>
              </a:ext>
            </a:extLst>
          </p:cNvPr>
          <p:cNvSpPr/>
          <p:nvPr/>
        </p:nvSpPr>
        <p:spPr>
          <a:xfrm>
            <a:off x="4029509" y="19811950"/>
            <a:ext cx="10424955" cy="4707082"/>
          </a:xfrm>
          <a:prstGeom prst="rect">
            <a:avLst/>
          </a:prstGeom>
          <a:ln>
            <a:solidFill>
              <a:schemeClr val="tx1"/>
            </a:solidFill>
            <a:prstDash val="dash"/>
          </a:ln>
        </p:spPr>
        <p:txBody>
          <a:bodyPr wrap="square" anchor="ctr">
            <a:spAutoFit/>
          </a:bodyPr>
          <a:lstStyle/>
          <a:p>
            <a:r>
              <a:rPr lang="en-US" sz="4897" b="1" dirty="0"/>
              <a:t>Please keep in mind:</a:t>
            </a:r>
          </a:p>
          <a:p>
            <a:pPr marL="699653" indent="-699653">
              <a:buFont typeface="Arial" panose="020B0604020202020204" pitchFamily="34" charset="0"/>
              <a:buChar char="•"/>
            </a:pPr>
            <a:r>
              <a:rPr lang="en-US" sz="4897" b="1" dirty="0"/>
              <a:t>The solid red lines are the 3 mm that will be cut off during printing.</a:t>
            </a:r>
          </a:p>
          <a:p>
            <a:pPr marL="699653" indent="-699653">
              <a:buFont typeface="Arial" panose="020B0604020202020204" pitchFamily="34" charset="0"/>
              <a:buChar char="•"/>
            </a:pPr>
            <a:r>
              <a:rPr lang="en-US" sz="4897" dirty="0"/>
              <a:t>The dotted lines represent a small margin that may or may not be cut off during printing.</a:t>
            </a:r>
          </a:p>
        </p:txBody>
      </p:sp>
      <p:cxnSp>
        <p:nvCxnSpPr>
          <p:cNvPr id="4" name="Straight Arrow Connector 3">
            <a:extLst>
              <a:ext uri="{FF2B5EF4-FFF2-40B4-BE49-F238E27FC236}">
                <a16:creationId xmlns:a16="http://schemas.microsoft.com/office/drawing/2014/main" id="{F130F4C0-9EE6-43C9-927F-059B2C44FEEF}"/>
              </a:ext>
            </a:extLst>
          </p:cNvPr>
          <p:cNvCxnSpPr>
            <a:cxnSpLocks/>
            <a:stCxn id="2" idx="1"/>
          </p:cNvCxnSpPr>
          <p:nvPr/>
        </p:nvCxnSpPr>
        <p:spPr>
          <a:xfrm flipH="1" flipV="1">
            <a:off x="903502" y="22165491"/>
            <a:ext cx="3126006" cy="1"/>
          </a:xfrm>
          <a:prstGeom prst="straightConnector1">
            <a:avLst/>
          </a:prstGeom>
          <a:ln w="762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3592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a:bodyPr>
          <a:lstStyle/>
          <a:p>
            <a:r>
              <a:rPr lang="en-US" sz="9794" dirty="0"/>
              <a:t>Analysis of a Permanent Magnet Motor in 3D</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en-US" dirty="0"/>
              <a:t>J. A. Smith</a:t>
            </a:r>
            <a:r>
              <a:rPr lang="en-US" baseline="30000" dirty="0"/>
              <a:t>1</a:t>
            </a:r>
            <a:r>
              <a:rPr lang="en-US" dirty="0"/>
              <a:t>, M. B. Smith</a:t>
            </a:r>
            <a:r>
              <a:rPr lang="en-US" baseline="30000" dirty="0"/>
              <a:t>2</a:t>
            </a:r>
            <a:br>
              <a:rPr lang="en-US" dirty="0"/>
            </a:br>
            <a:r>
              <a:rPr lang="en-US" dirty="0"/>
              <a:t>1. Department (if applicable), Organization, City, Country. </a:t>
            </a:r>
            <a:br>
              <a:rPr lang="en-US" dirty="0"/>
            </a:br>
            <a:r>
              <a:rPr lang="en-US" dirty="0"/>
              <a:t>2. Department (if applicable), Organization, City, Country.</a:t>
            </a:r>
          </a:p>
          <a:p>
            <a:endParaRPr lang="en-US" dirty="0"/>
          </a:p>
        </p:txBody>
      </p:sp>
      <p:pic>
        <p:nvPicPr>
          <p:cNvPr id="81" name="Bildplatzhalter 73">
            <a:extLst>
              <a:ext uri="{FF2B5EF4-FFF2-40B4-BE49-F238E27FC236}">
                <a16:creationId xmlns:a16="http://schemas.microsoft.com/office/drawing/2014/main" id="{5553ABA8-65BB-447A-9175-77F4EADD33E9}"/>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972" r="31696" b="22352"/>
          <a:stretch/>
        </p:blipFill>
        <p:spPr>
          <a:xfrm flipH="1">
            <a:off x="0" y="493023"/>
            <a:ext cx="13581274" cy="11746314"/>
          </a:xfrm>
          <a:prstGeom prst="rect">
            <a:avLst/>
          </a:prstGeom>
        </p:spPr>
      </p:pic>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en-US" sz="4897" dirty="0"/>
                  <a:t>An 18-pole PM motor is modeled in 3D. Sector symmetry and axial mirror symmetry are utilized to reduce the computational effort while capturing the full 3D behavior of the device. </a:t>
                </a:r>
              </a:p>
              <a:p>
                <a:r>
                  <a:rPr lang="en-US" sz="4897" dirty="0"/>
                  <a:t>The conducting part of the rotor is modeled using Ampère’s law:</a:t>
                </a:r>
                <a:br>
                  <a:rPr lang="en-US" sz="4897" dirty="0"/>
                </a:br>
                <a:endParaRPr lang="en-US" sz="4897" dirty="0"/>
              </a:p>
              <a:p>
                <a:pPr/>
                <a14:m>
                  <m:oMathPara xmlns:m="http://schemas.openxmlformats.org/officeDocument/2006/math">
                    <m:oMathParaPr>
                      <m:jc m:val="centerGroup"/>
                    </m:oMathParaPr>
                    <m:oMath xmlns:m="http://schemas.openxmlformats.org/officeDocument/2006/math">
                      <m:r>
                        <a:rPr lang="en-US" sz="4897">
                          <a:latin typeface="Cambria Math" panose="02040503050406030204" pitchFamily="18" charset="0"/>
                        </a:rPr>
                        <m:t>𝜎</m:t>
                      </m:r>
                      <m:f>
                        <m:fPr>
                          <m:ctrlPr>
                            <a:rPr lang="en-US" sz="4897" i="1">
                              <a:latin typeface="Cambria Math" panose="02040503050406030204" pitchFamily="18" charset="0"/>
                            </a:rPr>
                          </m:ctrlPr>
                        </m:fPr>
                        <m:num>
                          <m:r>
                            <a:rPr lang="en-US" sz="4897">
                              <a:latin typeface="Cambria Math" panose="02040503050406030204" pitchFamily="18" charset="0"/>
                            </a:rPr>
                            <m:t>𝛿</m:t>
                          </m:r>
                          <m:r>
                            <a:rPr lang="de-DE" sz="4897">
                              <a:latin typeface="Cambria Math" panose="02040503050406030204" pitchFamily="18" charset="0"/>
                            </a:rPr>
                            <m:t>𝑨</m:t>
                          </m:r>
                        </m:num>
                        <m:den>
                          <m:r>
                            <a:rPr lang="en-US" sz="4897">
                              <a:latin typeface="Cambria Math" panose="02040503050406030204" pitchFamily="18" charset="0"/>
                            </a:rPr>
                            <m:t>𝛿</m:t>
                          </m:r>
                          <m:r>
                            <a:rPr lang="de-DE" sz="4897">
                              <a:latin typeface="Cambria Math" panose="02040503050406030204" pitchFamily="18" charset="0"/>
                            </a:rPr>
                            <m:t>𝑡</m:t>
                          </m:r>
                        </m:den>
                      </m:f>
                      <m:r>
                        <a:rPr lang="de-DE" sz="4897">
                          <a:latin typeface="Cambria Math" panose="02040503050406030204" pitchFamily="18" charset="0"/>
                        </a:rPr>
                        <m:t>+</m:t>
                      </m:r>
                      <m:r>
                        <m:rPr>
                          <m:sty m:val="p"/>
                        </m:rPr>
                        <a:rPr lang="de-DE" sz="4897">
                          <a:latin typeface="Cambria Math" panose="02040503050406030204" pitchFamily="18" charset="0"/>
                        </a:rPr>
                        <m:t>∇</m:t>
                      </m:r>
                      <m:r>
                        <a:rPr lang="de-DE" sz="4897">
                          <a:latin typeface="Cambria Math" panose="02040503050406030204" pitchFamily="18" charset="0"/>
                        </a:rPr>
                        <m:t>×</m:t>
                      </m:r>
                      <m:d>
                        <m:dPr>
                          <m:ctrlPr>
                            <a:rPr lang="de-DE" sz="4897" i="1">
                              <a:latin typeface="Cambria Math" panose="02040503050406030204" pitchFamily="18" charset="0"/>
                            </a:rPr>
                          </m:ctrlPr>
                        </m:dPr>
                        <m:e>
                          <m:f>
                            <m:fPr>
                              <m:ctrlPr>
                                <a:rPr lang="de-DE" sz="4897" i="1">
                                  <a:latin typeface="Cambria Math" panose="02040503050406030204" pitchFamily="18" charset="0"/>
                                </a:rPr>
                              </m:ctrlPr>
                            </m:fPr>
                            <m:num>
                              <m:r>
                                <a:rPr lang="de-DE" sz="4897">
                                  <a:latin typeface="Cambria Math" panose="02040503050406030204" pitchFamily="18" charset="0"/>
                                </a:rPr>
                                <m:t>1</m:t>
                              </m:r>
                            </m:num>
                            <m:den>
                              <m:r>
                                <a:rPr lang="de-DE" sz="4897">
                                  <a:latin typeface="Cambria Math" panose="02040503050406030204" pitchFamily="18" charset="0"/>
                                </a:rPr>
                                <m:t>𝜇</m:t>
                              </m:r>
                            </m:den>
                          </m:f>
                          <m:r>
                            <m:rPr>
                              <m:sty m:val="p"/>
                            </m:rPr>
                            <a:rPr lang="de-DE" sz="4897">
                              <a:latin typeface="Cambria Math" panose="02040503050406030204" pitchFamily="18" charset="0"/>
                            </a:rPr>
                            <m:t>∇</m:t>
                          </m:r>
                          <m:r>
                            <a:rPr lang="de-DE" sz="4897">
                              <a:latin typeface="Cambria Math" panose="02040503050406030204" pitchFamily="18" charset="0"/>
                            </a:rPr>
                            <m:t>×</m:t>
                          </m:r>
                          <m:r>
                            <a:rPr lang="de-DE" sz="4897">
                              <a:latin typeface="Cambria Math" panose="02040503050406030204" pitchFamily="18" charset="0"/>
                            </a:rPr>
                            <m:t>𝑨</m:t>
                          </m:r>
                        </m:e>
                      </m:d>
                      <m:r>
                        <a:rPr lang="de-DE" sz="4897">
                          <a:latin typeface="Cambria Math" panose="02040503050406030204" pitchFamily="18" charset="0"/>
                        </a:rPr>
                        <m:t>=0</m:t>
                      </m:r>
                    </m:oMath>
                  </m:oMathPara>
                </a14:m>
                <a:endParaRPr lang="en-US" sz="4897" dirty="0"/>
              </a:p>
              <a:p>
                <a:endParaRPr lang="en-US" sz="4897" dirty="0"/>
              </a:p>
              <a:p>
                <a:endParaRPr lang="en-US" sz="4897" dirty="0"/>
              </a:p>
            </p:txBody>
          </p:sp>
        </mc:Choice>
        <mc:Fallback xmlns="">
          <p:sp>
            <p:nvSpPr>
              <p:cNvPr id="5" name="Text Placeholder 4">
                <a:extLst>
                  <a:ext uri="{FF2B5EF4-FFF2-40B4-BE49-F238E27FC236}">
                    <a16:creationId xmlns:a16="http://schemas.microsoft.com/office/drawing/2014/main" id="{9B96147C-2941-3F04-70BC-B83FD3D19117}"/>
                  </a:ext>
                </a:extLst>
              </p:cNvPr>
              <p:cNvSpPr>
                <a:spLocks noGrp="1" noRot="1" noChangeAspect="1" noMove="1" noResize="1" noEditPoints="1" noAdjustHandles="1" noChangeArrowheads="1" noChangeShapeType="1" noTextEdit="1"/>
              </p:cNvSpPr>
              <p:nvPr>
                <p:ph type="body" sz="quarter" idx="23"/>
              </p:nvPr>
            </p:nvSpPr>
            <p:spPr>
              <a:xfrm>
                <a:off x="15655929" y="21687824"/>
                <a:ext cx="15224571" cy="6856707"/>
              </a:xfrm>
              <a:blipFill>
                <a:blip r:embed="rId3"/>
                <a:stretch>
                  <a:fillRect l="-1833" t="-3142"/>
                </a:stretch>
              </a:blipFill>
            </p:spPr>
            <p:txBody>
              <a:bodyPr/>
              <a:lstStyle/>
              <a:p>
                <a:r>
                  <a:rPr lang="en-US">
                    <a:noFill/>
                  </a:rPr>
                  <a:t> </a:t>
                </a:r>
              </a:p>
            </p:txBody>
          </p:sp>
        </mc:Fallback>
      </mc:AlternateContent>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3" y="39623893"/>
            <a:ext cx="14385034" cy="2733308"/>
          </a:xfrm>
        </p:spPr>
        <p:txBody>
          <a:bodyPr/>
          <a:lstStyle/>
          <a:p>
            <a:r>
              <a:rPr lang="en-US" dirty="0"/>
              <a:t>1. Author first initial and last name, “Article Title”, </a:t>
            </a:r>
            <a:r>
              <a:rPr lang="en-US" i="1" dirty="0"/>
              <a:t>Journal</a:t>
            </a:r>
            <a:r>
              <a:rPr lang="en-US" dirty="0"/>
              <a:t>, Volume (vol.), Page numbers (pp.), Year.</a:t>
            </a:r>
            <a:br>
              <a:rPr lang="en-US" dirty="0"/>
            </a:br>
            <a:r>
              <a:rPr lang="en-US" dirty="0"/>
              <a:t>2. Author first initial and last name, “Article Title”, </a:t>
            </a:r>
            <a:r>
              <a:rPr lang="en-US" i="1" dirty="0"/>
              <a:t>Journal</a:t>
            </a:r>
            <a:r>
              <a:rPr lang="en-US" dirty="0"/>
              <a:t>, Volume (vol.), Page numbers (pp.), Year. </a:t>
            </a:r>
            <a:br>
              <a:rPr lang="en-US" dirty="0"/>
            </a:br>
            <a:r>
              <a:rPr lang="en-US" dirty="0"/>
              <a:t>3. Author first initial and last name, “Article Title”, </a:t>
            </a:r>
            <a:r>
              <a:rPr lang="en-US" i="1" dirty="0"/>
              <a:t>Journal</a:t>
            </a:r>
            <a:r>
              <a:rPr lang="en-US" dirty="0"/>
              <a:t>, Volume (vol.), Page numbers (pp.), Year.</a:t>
            </a:r>
          </a:p>
          <a:p>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4180360"/>
          </a:xfrm>
        </p:spPr>
        <p:txBody>
          <a:bodyPr/>
          <a:lstStyle/>
          <a:p>
            <a:r>
              <a:rPr lang="en-US" dirty="0"/>
              <a:t>Optimize permanent magnet (PM) motor performance by understanding their full behavior, including sensitivity to high temperatures.</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en-US" sz="4800" dirty="0"/>
              <a:t>While PM motors are valued for the energy savings that they provide, there are some design limitations to address. For example, permanent magnets are sensitive to high temperatures. Such temperatures can occur when currents, particularly eddy currents, generate heat losses. </a:t>
            </a:r>
          </a:p>
          <a:p>
            <a:endParaRPr lang="en-US" sz="4800" dirty="0"/>
          </a:p>
          <a:p>
            <a:endParaRPr lang="en-US" sz="4800" dirty="0"/>
          </a:p>
          <a:p>
            <a:endParaRPr lang="en-US" sz="4800" dirty="0"/>
          </a:p>
          <a:p>
            <a:r>
              <a:rPr lang="en-US" sz="4800" dirty="0"/>
              <a:t>The findings offer greater insight into the behavior of PM motors, particularly by capturing the eddy current losses that occur within the magnets. This information serves as a useful resource for improving the design of PM motors, and therefore the technology they help power.</a:t>
            </a:r>
          </a:p>
          <a:p>
            <a:endParaRPr lang="en-US" sz="4800" dirty="0"/>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a:t>Abstract</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a:t>Methodology</a:t>
            </a:r>
            <a:endParaRPr lang="en-US" dirty="0"/>
          </a:p>
        </p:txBody>
      </p:sp>
      <p:pic>
        <p:nvPicPr>
          <p:cNvPr id="79" name="Picture Placeholder 78">
            <a:extLst>
              <a:ext uri="{FF2B5EF4-FFF2-40B4-BE49-F238E27FC236}">
                <a16:creationId xmlns:a16="http://schemas.microsoft.com/office/drawing/2014/main" id="{3883113E-E7DE-4F41-9BF8-1C7DAE28AC43}"/>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l="2188" r="2188"/>
          <a:stretch>
            <a:fillRect/>
          </a:stretch>
        </p:blipFill>
        <p:spPr>
          <a:xfrm>
            <a:off x="1196912" y="20604287"/>
            <a:ext cx="13710909" cy="6256212"/>
          </a:xfrm>
        </p:spPr>
      </p:pic>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en-US" dirty="0"/>
              <a:t>FIGURE 1. Left: Permanent motor sector. Right: Drawing of the PM motor.</a:t>
            </a:r>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en-US" sz="4897" dirty="0"/>
              <a:t>The results can be seen in Figure 2, which shows the magnetic flux density for the motor in its stationary state, that is, the initial conditions for the time-dependent simulation. In this state, the coil current is zero. It also shows the magnetic flux density for the motor after revolving one sector angle. In this plot, the air and coil domains are excluded to get a better view.</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en-US" dirty="0"/>
              <a:t>FIGURE 2. Left: Magnetic flux density from the permanent magnets with only the rotor at rest. Right: Magnetic flux density after revolving one sector angle.</a:t>
            </a:r>
          </a:p>
          <a:p>
            <a:endParaRPr lang="en-US" dirty="0"/>
          </a:p>
          <a:p>
            <a:endParaRPr lang="en-US" dirty="0"/>
          </a:p>
        </p:txBody>
      </p:sp>
      <p:pic>
        <p:nvPicPr>
          <p:cNvPr id="27" name="Grafik 125">
            <a:extLst>
              <a:ext uri="{FF2B5EF4-FFF2-40B4-BE49-F238E27FC236}">
                <a16:creationId xmlns:a16="http://schemas.microsoft.com/office/drawing/2014/main" id="{5A1C1AB3-E994-17EC-926B-689620D73742}"/>
              </a:ext>
            </a:extLst>
          </p:cNvPr>
          <p:cNvPicPr>
            <a:picLocks noChangeAspect="1"/>
          </p:cNvPicPr>
          <p:nvPr/>
        </p:nvPicPr>
        <p:blipFill rotWithShape="1">
          <a:blip r:embed="rId5"/>
          <a:srcRect r="25013"/>
          <a:stretch/>
        </p:blipFill>
        <p:spPr>
          <a:xfrm>
            <a:off x="16621606" y="30038769"/>
            <a:ext cx="6136498" cy="5455621"/>
          </a:xfrm>
          <a:prstGeom prst="rect">
            <a:avLst/>
          </a:prstGeom>
        </p:spPr>
      </p:pic>
      <p:pic>
        <p:nvPicPr>
          <p:cNvPr id="29" name="Grafik 127">
            <a:extLst>
              <a:ext uri="{FF2B5EF4-FFF2-40B4-BE49-F238E27FC236}">
                <a16:creationId xmlns:a16="http://schemas.microsoft.com/office/drawing/2014/main" id="{0B7842A1-FC88-B20D-E3B6-DF39403B3315}"/>
              </a:ext>
            </a:extLst>
          </p:cNvPr>
          <p:cNvPicPr>
            <a:picLocks noChangeAspect="1"/>
          </p:cNvPicPr>
          <p:nvPr/>
        </p:nvPicPr>
        <p:blipFill>
          <a:blip r:embed="rId6"/>
          <a:stretch>
            <a:fillRect/>
          </a:stretch>
        </p:blipFill>
        <p:spPr>
          <a:xfrm>
            <a:off x="22692142" y="29809521"/>
            <a:ext cx="8546107" cy="5697405"/>
          </a:xfrm>
          <a:prstGeom prst="rect">
            <a:avLst/>
          </a:prstGeom>
        </p:spPr>
      </p:pic>
      <p:sp>
        <p:nvSpPr>
          <p:cNvPr id="11" name="Picture Placeholder 10">
            <a:extLst>
              <a:ext uri="{FF2B5EF4-FFF2-40B4-BE49-F238E27FC236}">
                <a16:creationId xmlns:a16="http://schemas.microsoft.com/office/drawing/2014/main" id="{84AAA958-86CE-CB7D-4E7E-F648ACD34A99}"/>
              </a:ext>
            </a:extLst>
          </p:cNvPr>
          <p:cNvSpPr>
            <a:spLocks noGrp="1"/>
          </p:cNvSpPr>
          <p:nvPr>
            <p:ph type="pic" sz="quarter" idx="31"/>
          </p:nvPr>
        </p:nvSpPr>
        <p:spPr/>
        <p:txBody>
          <a:bodyPr/>
          <a:lstStyle/>
          <a:p>
            <a:endParaRPr lang="en-US"/>
          </a:p>
        </p:txBody>
      </p:sp>
    </p:spTree>
    <p:extLst>
      <p:ext uri="{BB962C8B-B14F-4D97-AF65-F5344CB8AC3E}">
        <p14:creationId xmlns:p14="http://schemas.microsoft.com/office/powerpoint/2010/main" val="3781620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131022" cy="3907429"/>
          </a:xfrm>
        </p:spPr>
        <p:txBody>
          <a:bodyPr>
            <a:normAutofit/>
          </a:bodyPr>
          <a:lstStyle/>
          <a:p>
            <a:r>
              <a:rPr lang="en-US" sz="12242"/>
              <a:t>The Intriguing Stresses in Pipe Bends</a:t>
            </a:r>
            <a:endParaRPr lang="en-US" sz="12242" dirty="0"/>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844480"/>
            <a:ext cx="17520817" cy="1984280"/>
          </a:xfrm>
        </p:spPr>
        <p:txBody>
          <a:bodyPr/>
          <a:lstStyle/>
          <a:p>
            <a:r>
              <a:rPr lang="en-US" dirty="0"/>
              <a:t>J. A. Smith</a:t>
            </a:r>
            <a:r>
              <a:rPr lang="en-US" baseline="30000" dirty="0"/>
              <a:t>1</a:t>
            </a:r>
            <a:r>
              <a:rPr lang="en-US" dirty="0"/>
              <a:t>, M. B. Smith</a:t>
            </a:r>
            <a:r>
              <a:rPr lang="en-US" baseline="30000" dirty="0"/>
              <a:t>2</a:t>
            </a:r>
            <a:br>
              <a:rPr lang="en-US" dirty="0"/>
            </a:br>
            <a:r>
              <a:rPr lang="en-US" dirty="0"/>
              <a:t>1. Department (if applicable), Organization, City, Country. </a:t>
            </a:r>
            <a:br>
              <a:rPr lang="en-US" dirty="0"/>
            </a:br>
            <a:r>
              <a:rPr lang="en-US" dirty="0"/>
              <a:t>2. Department (if applicable), Organization, City, Country.</a:t>
            </a:r>
          </a:p>
          <a:p>
            <a:endParaRPr lang="en-US" dirty="0"/>
          </a:p>
        </p:txBody>
      </p:sp>
      <p:pic>
        <p:nvPicPr>
          <p:cNvPr id="48" name="Picture Placeholder 35">
            <a:extLst>
              <a:ext uri="{FF2B5EF4-FFF2-40B4-BE49-F238E27FC236}">
                <a16:creationId xmlns:a16="http://schemas.microsoft.com/office/drawing/2014/main" id="{E37786E7-E77B-44CD-AE83-BF00D67C2E9F}"/>
              </a:ext>
            </a:extLst>
          </p:cNvPr>
          <p:cNvPicPr>
            <a:picLocks noGrp="1" noChangeAspect="1"/>
          </p:cNvPicPr>
          <p:nvPr>
            <p:ph type="pic" sz="quarter" idx="11"/>
          </p:nvPr>
        </p:nvPicPr>
        <p:blipFill rotWithShape="1">
          <a:blip r:embed="rId2"/>
          <a:srcRect l="20802" t="-277" r="14625" b="17361"/>
          <a:stretch/>
        </p:blipFill>
        <p:spPr>
          <a:xfrm>
            <a:off x="1" y="-1916653"/>
            <a:ext cx="14106184" cy="13899623"/>
          </a:xfrm>
          <a:prstGeom prst="rect">
            <a:avLst/>
          </a:prstGeom>
        </p:spPr>
      </p:pic>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6856707"/>
          </a:xfrm>
        </p:spPr>
        <p:txBody>
          <a:bodyPr/>
          <a:lstStyle/>
          <a:p>
            <a:r>
              <a:rPr lang="en-US" dirty="0"/>
              <a:t>The pipe is slender with a constant cross section, so it would seem like a natural choice to treat such a structure as a beam in a simplified analysis. The bending moment is the only load acting on the structure, and its thus constant for any given section along the entire beam axis. </a:t>
            </a:r>
          </a:p>
          <a:p>
            <a:r>
              <a:rPr lang="en-US" dirty="0"/>
              <a:t>The maximum stress even occurs on the </a:t>
            </a:r>
            <a:r>
              <a:rPr lang="en-US" i="1" dirty="0"/>
              <a:t>inside</a:t>
            </a:r>
            <a:r>
              <a:rPr lang="en-US" dirty="0"/>
              <a:t> of the pipe. The cross section of the bend also deforms significantly, and, more specifically, it ovalizes with the major axis either being oriented in the bend plane or perpendicular to it depending on the direction of the bending moment.</a:t>
            </a:r>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040" dirty="0"/>
              <a:t>E.A. Wais and E.C. Rodabaugh, “Background of SIFs and Stress Indices for Moment Loadings of Piping Components”, United States, 2005; </a:t>
            </a:r>
            <a:r>
              <a:rPr lang="en-US" sz="2040" dirty="0">
                <a:hlinkClick r:id="rId3"/>
              </a:rPr>
              <a:t>https://www.osti.gov/biblio/841246</a:t>
            </a:r>
            <a:endParaRPr lang="en-US" sz="2040" dirty="0"/>
          </a:p>
          <a:p>
            <a:pPr marL="466435" indent="-466435">
              <a:spcBef>
                <a:spcPts val="612"/>
              </a:spcBef>
              <a:buFont typeface="+mj-lt"/>
              <a:buAutoNum type="arabicPeriod"/>
            </a:pPr>
            <a:r>
              <a:rPr lang="en-US" sz="2040" dirty="0"/>
              <a:t>“Stress Intensification Factors (i-Factors), Flexibility Factors (k-Factors), and Their Determination for Metallic Piping Components”, ASME, 2017; https://www.asme.org/codes-standards/find-codes-standards/b31j-stress-intensification-factors-flexibility-factors-determination-metallic-piping-components/2017/drm-enabled-pdf</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4180360"/>
          </a:xfrm>
        </p:spPr>
        <p:txBody>
          <a:bodyPr/>
          <a:lstStyle/>
          <a:p>
            <a:r>
              <a:rPr lang="en-US" sz="5101" dirty="0"/>
              <a:t>For many structural engineers, beam theory is a popular analysis tool. Using the equations can be beneficial when considering structural behavior, as they are easy to apply and provide useful results. This work investigates one such case.</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p:txBody>
          <a:bodyPr/>
          <a:lstStyle/>
          <a:p>
            <a:r>
              <a:rPr lang="en-US" dirty="0"/>
              <a:t>Pipe bends are common in piping systems, which typically transport liquids or gas, often under high pressure. One place where you may find a lot of pipes are oil tankers. The labyrinthine piping systems can look pretty fascinating.</a:t>
            </a:r>
          </a:p>
          <a:p>
            <a:r>
              <a:rPr lang="en-US" dirty="0"/>
              <a:t>Many piping standards (or codes) used for industrial applications are based on beam theory when it comes to the structural analysis. But, as we have already discovered, pipe bends generally do not behave like beams. When digging into piping standards, you will find a lot of information dedicated to pipe bends. In particular, piping standards recommend to apply correction factors to the stiffness and stresses for curved pipe sections. (Ref. 1)</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en-US" dirty="0"/>
              <a:t>Methodology</a:t>
            </a:r>
          </a:p>
        </p:txBody>
      </p:sp>
      <p:pic>
        <p:nvPicPr>
          <p:cNvPr id="1026" name="Picture 2" descr="A close-up view of a red piping system on an oil/chemical tanker.">
            <a:extLst>
              <a:ext uri="{FF2B5EF4-FFF2-40B4-BE49-F238E27FC236}">
                <a16:creationId xmlns:a16="http://schemas.microsoft.com/office/drawing/2014/main" id="{5BC21493-AB08-4EF9-A749-F4D9D1C9CF1F}"/>
              </a:ext>
            </a:extLst>
          </p:cNvPr>
          <p:cNvPicPr>
            <a:picLocks noGrp="1" noChangeAspect="1" noChangeArrowheads="1"/>
          </p:cNvPicPr>
          <p:nvPr>
            <p:ph type="pic" sz="quarter" idx="29"/>
          </p:nvPr>
        </p:nvPicPr>
        <p:blipFill>
          <a:blip r:embed="rId4">
            <a:extLst>
              <a:ext uri="{28A0092B-C50C-407E-A947-70E740481C1C}">
                <a14:useLocalDpi xmlns:a14="http://schemas.microsoft.com/office/drawing/2010/main" val="0"/>
              </a:ext>
            </a:extLst>
          </a:blip>
          <a:srcRect t="19580" b="19580"/>
          <a:stretch>
            <a:fillRect/>
          </a:stretch>
        </p:blipFill>
        <p:spPr bwMode="auto">
          <a:xfrm>
            <a:off x="1196912" y="20870778"/>
            <a:ext cx="13710909" cy="625621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433826"/>
            <a:ext cx="13020195" cy="1468347"/>
          </a:xfrm>
        </p:spPr>
        <p:txBody>
          <a:bodyPr/>
          <a:lstStyle/>
          <a:p>
            <a:r>
              <a:rPr lang="en-US" sz="3673" dirty="0"/>
              <a:t>FIGURE 1. Piping systems on an oil/chemical tanker. Image licensed under CC BY-SA 3.0 via Wikimedia Commons.</a:t>
            </a:r>
          </a:p>
        </p:txBody>
      </p:sp>
      <p:pic>
        <p:nvPicPr>
          <p:cNvPr id="21" name="Picture Placeholder 24">
            <a:extLst>
              <a:ext uri="{FF2B5EF4-FFF2-40B4-BE49-F238E27FC236}">
                <a16:creationId xmlns:a16="http://schemas.microsoft.com/office/drawing/2014/main" id="{9E2CCB9F-1124-492F-BC58-935741613C2E}"/>
              </a:ext>
            </a:extLst>
          </p:cNvPr>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3883433" cy="7101577"/>
              </a:xfrm>
            </p:spPr>
            <p:txBody>
              <a:bodyPr/>
              <a:lstStyle/>
              <a:p>
                <a:r>
                  <a:rPr lang="en-US" dirty="0"/>
                  <a:t>At a relative thickness of </a:t>
                </a:r>
                <a14:m>
                  <m:oMath xmlns:m="http://schemas.openxmlformats.org/officeDocument/2006/math">
                    <m:r>
                      <a:rPr lang="en-US" b="0" i="1" smtClean="0">
                        <a:latin typeface="Cambria Math" panose="02040503050406030204" pitchFamily="18" charset="0"/>
                      </a:rPr>
                      <m:t>𝑡</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m:rPr>
                            <m:nor/>
                          </m:rPr>
                          <a:rPr lang="en-US" b="0" i="0" smtClean="0">
                            <a:latin typeface="Cambria Math" panose="02040503050406030204" pitchFamily="18" charset="0"/>
                          </a:rPr>
                          <m:t>o</m:t>
                        </m:r>
                      </m:sub>
                    </m:sSub>
                    <m:r>
                      <a:rPr lang="en-US" b="0" i="1" smtClean="0">
                        <a:solidFill>
                          <a:schemeClr val="tx1">
                            <a:lumMod val="75000"/>
                          </a:schemeClr>
                        </a:solidFill>
                        <a:effectLst/>
                        <a:latin typeface="Cambria Math" panose="02040503050406030204" pitchFamily="18" charset="0"/>
                        <a:ea typeface="Cambria Math" panose="02040503050406030204" pitchFamily="18" charset="0"/>
                      </a:rPr>
                      <m:t>≈</m:t>
                    </m:r>
                  </m:oMath>
                </a14:m>
                <a:r>
                  <a:rPr lang="en-US" b="0" i="1" dirty="0">
                    <a:solidFill>
                      <a:schemeClr val="tx1">
                        <a:lumMod val="75000"/>
                      </a:schemeClr>
                    </a:solidFill>
                    <a:effectLst/>
                  </a:rPr>
                  <a:t> </a:t>
                </a:r>
                <a:r>
                  <a:rPr lang="en-US" b="0" dirty="0">
                    <a:solidFill>
                      <a:schemeClr val="tx1">
                        <a:lumMod val="75000"/>
                      </a:schemeClr>
                    </a:solidFill>
                    <a:effectLst/>
                  </a:rPr>
                  <a:t>35%</a:t>
                </a:r>
                <a:r>
                  <a:rPr lang="en-US" dirty="0">
                    <a:solidFill>
                      <a:schemeClr val="tx1">
                        <a:lumMod val="75000"/>
                      </a:schemeClr>
                    </a:solidFill>
                  </a:rPr>
                  <a:t> </a:t>
                </a:r>
                <a:r>
                  <a:rPr lang="en-US" dirty="0"/>
                  <a:t>(which for any real application would be considered very thick), the stress distribution starts to change quite significantly. Additional perpendicular tensional stresses superpose the beam solution at the inner- and outer-bend radii.</a:t>
                </a:r>
              </a:p>
              <a:p>
                <a:r>
                  <a:rPr lang="en-US" dirty="0"/>
                  <a:t>Simultaneously, the top and bottom of the pipe show compressional stresses. These additional circumferential stresses arise due to the ovalization of the cross section. Ordinary beam theory explicitly ignores such cross-sectional deformations, and it does fall short in capturing its effect.</a:t>
                </a:r>
              </a:p>
            </p:txBody>
          </p:sp>
        </mc:Choice>
        <mc:Fallback xmlns="">
          <p:sp>
            <p:nvSpPr>
              <p:cNvPr id="14" name="Text Placeholder 13">
                <a:extLst>
                  <a:ext uri="{FF2B5EF4-FFF2-40B4-BE49-F238E27FC236}">
                    <a16:creationId xmlns:a16="http://schemas.microsoft.com/office/drawing/2014/main" id="{5DC46656-C03A-422F-A731-3F53691989C5}"/>
                  </a:ext>
                </a:extLst>
              </p:cNvPr>
              <p:cNvSpPr>
                <a:spLocks noGrp="1" noRot="1" noChangeAspect="1" noMove="1" noResize="1" noEditPoints="1" noAdjustHandles="1" noChangeArrowheads="1" noChangeShapeType="1" noTextEdit="1"/>
              </p:cNvSpPr>
              <p:nvPr>
                <p:ph type="body" sz="quarter" idx="32"/>
              </p:nvPr>
            </p:nvSpPr>
            <p:spPr>
              <a:xfrm>
                <a:off x="1290116" y="30943096"/>
                <a:ext cx="13883433" cy="7101577"/>
              </a:xfrm>
              <a:blipFill>
                <a:blip r:embed="rId6"/>
                <a:stretch>
                  <a:fillRect l="-1554" t="-2321" r="-2285"/>
                </a:stretch>
              </a:blipFill>
            </p:spPr>
            <p:txBody>
              <a:bodyPr/>
              <a:lstStyle/>
              <a:p>
                <a:r>
                  <a:rPr lang="en-US">
                    <a:noFill/>
                  </a:rPr>
                  <a:t> </a:t>
                </a:r>
              </a:p>
            </p:txBody>
          </p:sp>
        </mc:Fallback>
      </mc:AlternateContent>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7436447" y="36779363"/>
            <a:ext cx="13444053" cy="1468347"/>
          </a:xfrm>
        </p:spPr>
        <p:txBody>
          <a:bodyPr/>
          <a:lstStyle/>
          <a:p>
            <a:r>
              <a:rPr lang="en-US" sz="3673" dirty="0"/>
              <a:t>FIGURE 2. View of the pipe bend showing the von Mises stress (normalized) and principal stresses for different wall thicknesses.</a:t>
            </a:r>
          </a:p>
        </p:txBody>
      </p:sp>
      <p:pic>
        <p:nvPicPr>
          <p:cNvPr id="1030" name="Picture 6" descr="A close-up view of the pipe bend showing the Von Mises stress and principal stresses for a wall thickness of 2.5 percent.">
            <a:extLst>
              <a:ext uri="{FF2B5EF4-FFF2-40B4-BE49-F238E27FC236}">
                <a16:creationId xmlns:a16="http://schemas.microsoft.com/office/drawing/2014/main" id="{CFA5566F-38A1-45D1-B2F0-07CC83CEAF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41591" y="29803487"/>
            <a:ext cx="5103607" cy="28707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close-up view of the pipe bend showing the Von Mises stress and principal stresses for a wall thickness of 5 percent.">
            <a:extLst>
              <a:ext uri="{FF2B5EF4-FFF2-40B4-BE49-F238E27FC236}">
                <a16:creationId xmlns:a16="http://schemas.microsoft.com/office/drawing/2014/main" id="{21F36865-F4C7-4A86-9C02-50F55BAFD8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74154" y="32919181"/>
            <a:ext cx="5112009" cy="287550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 close-up view of the pipe bend showing the Von Mises stress and principal stresses for a wall thickness of 20 percent.">
            <a:extLst>
              <a:ext uri="{FF2B5EF4-FFF2-40B4-BE49-F238E27FC236}">
                <a16:creationId xmlns:a16="http://schemas.microsoft.com/office/drawing/2014/main" id="{3CE5F697-E8B5-44E3-8D79-1C8A7C6C39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61920" y="29798760"/>
            <a:ext cx="5112011" cy="287550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 close-up view of the pipe bend showing the Von Mises stress and principal stresses for a wall thickness of 75 percent.">
            <a:extLst>
              <a:ext uri="{FF2B5EF4-FFF2-40B4-BE49-F238E27FC236}">
                <a16:creationId xmlns:a16="http://schemas.microsoft.com/office/drawing/2014/main" id="{8A9A8352-6A05-45B2-BFD9-902C22F409F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61919" y="32919180"/>
            <a:ext cx="5112011" cy="2875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16319</TotalTime>
  <Words>2021</Words>
  <Application>Microsoft Macintosh PowerPoint</Application>
  <PresentationFormat>Custom</PresentationFormat>
  <Paragraphs>68</Paragraphs>
  <Slides>4</Slides>
  <Notes>0</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Cambria Math</vt:lpstr>
      <vt:lpstr>Wingdings</vt:lpstr>
      <vt:lpstr>Office Theme</vt:lpstr>
      <vt:lpstr>Dielectric Influence on a 2D Lateral Gallium Oxide (Ga2O3) MOSFET using COMSOL Multiphysics</vt:lpstr>
      <vt:lpstr>PowerPoint Presentation</vt:lpstr>
      <vt:lpstr>Analysis of a Permanent Magnet Motor in 3D</vt:lpstr>
      <vt:lpstr>The Intriguing Stresses in Pipe Bends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Justin Bisignano</cp:lastModifiedBy>
  <cp:revision>126</cp:revision>
  <cp:lastPrinted>2023-01-06T15:48:30Z</cp:lastPrinted>
  <dcterms:created xsi:type="dcterms:W3CDTF">2023-01-03T14:57:49Z</dcterms:created>
  <dcterms:modified xsi:type="dcterms:W3CDTF">2024-08-28T18:08:58Z</dcterms:modified>
</cp:coreProperties>
</file>