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5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Your poster" id="{FBD8B3AE-BE91-4C46-B2EC-4082CAFA89BA}">
          <p14:sldIdLst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E1EAF1"/>
    <a:srgbClr val="006FAC"/>
    <a:srgbClr val="DAE5EE"/>
    <a:srgbClr val="D5E1EB"/>
    <a:srgbClr val="D2E0EB"/>
    <a:srgbClr val="CDDCE8"/>
    <a:srgbClr val="CAD8E6"/>
    <a:srgbClr val="C2D3E3"/>
    <a:srgbClr val="B8CB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6" autoAdjust="0"/>
    <p:restoredTop sz="96405" autoAdjust="0"/>
  </p:normalViewPr>
  <p:slideViewPr>
    <p:cSldViewPr snapToGrid="0">
      <p:cViewPr>
        <p:scale>
          <a:sx n="20" d="100"/>
          <a:sy n="20" d="100"/>
        </p:scale>
        <p:origin x="3204" y="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-197"/>
    </p:cViewPr>
  </p:sorter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ington, Anna" userId="03c6e3e4-6413-4283-8223-f82eb1f45921" providerId="ADAL" clId="{A2DEC10F-CC6C-4AF7-8F85-623DF9AF711E}"/>
    <pc:docChg chg="modSld">
      <pc:chgData name="Harrington, Anna" userId="03c6e3e4-6413-4283-8223-f82eb1f45921" providerId="ADAL" clId="{A2DEC10F-CC6C-4AF7-8F85-623DF9AF711E}" dt="2024-08-29T20:20:50.311" v="1" actId="20577"/>
      <pc:docMkLst>
        <pc:docMk/>
      </pc:docMkLst>
      <pc:sldChg chg="modSp mod">
        <pc:chgData name="Harrington, Anna" userId="03c6e3e4-6413-4283-8223-f82eb1f45921" providerId="ADAL" clId="{A2DEC10F-CC6C-4AF7-8F85-623DF9AF711E}" dt="2024-08-29T20:20:50.311" v="1" actId="20577"/>
        <pc:sldMkLst>
          <pc:docMk/>
          <pc:sldMk cId="3627171321" sldId="285"/>
        </pc:sldMkLst>
        <pc:spChg chg="mod">
          <ac:chgData name="Harrington, Anna" userId="03c6e3e4-6413-4283-8223-f82eb1f45921" providerId="ADAL" clId="{A2DEC10F-CC6C-4AF7-8F85-623DF9AF711E}" dt="2024-08-29T20:20:50.311" v="1" actId="20577"/>
          <ac:spMkLst>
            <pc:docMk/>
            <pc:sldMk cId="3627171321" sldId="285"/>
            <ac:spMk id="8" creationId="{8D742B11-619C-436F-BD05-D925F2036DE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759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00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76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8203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The Title of Poster (try to keep short, font size is 90-120 </a:t>
            </a:r>
            <a:r>
              <a:rPr lang="en-US" noProof="0" dirty="0" err="1"/>
              <a:t>pt</a:t>
            </a:r>
            <a:r>
              <a:rPr lang="en-US" noProof="0" dirty="0"/>
              <a:t>)</a:t>
            </a:r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8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noProof="0" dirty="0"/>
              <a:t>Affiliation (30-40 </a:t>
            </a:r>
            <a:r>
              <a:rPr lang="en-US" noProof="0" dirty="0" err="1"/>
              <a:t>pt</a:t>
            </a:r>
            <a:r>
              <a:rPr lang="en-US" noProof="0" dirty="0"/>
              <a:t>)</a:t>
            </a:r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Your simulation results (export the image from COMSOL using the image snap shot with the format: PNG &amp; Background: transparent)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7600083" y="42714590"/>
            <a:ext cx="15200764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Boston</a:t>
            </a: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Write your methods here.</a:t>
            </a:r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8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Add your references here.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866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21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  <a:endParaRPr lang="en-US" sz="4101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12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noProof="0" dirty="0"/>
              <a:t>Short 1-2 sentence introductory information about your project (font size 50-60 </a:t>
            </a:r>
            <a:r>
              <a:rPr lang="en-US" noProof="0" dirty="0" err="1"/>
              <a:t>pt</a:t>
            </a:r>
            <a:r>
              <a:rPr lang="en-US" noProof="0" dirty="0"/>
              <a:t>).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This space is best used for including your paper abstract/introduction and conclusions. Do NOT include images here. Keep the text in two columns as it is set </a:t>
            </a:r>
            <a:br>
              <a:rPr lang="en-US" noProof="0" dirty="0"/>
            </a:br>
            <a:r>
              <a:rPr lang="en-US" noProof="0" dirty="0"/>
              <a:t>(text in just 1 column would not be readable). </a:t>
            </a:r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 either: Abstract, Introduction, or Goals)</a:t>
            </a:r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(write: Methodology)</a:t>
            </a:r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Include relevant images and diagrams here</a:t>
            </a:r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8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Captions should be 18–40 pt. Write captions: “FIGURE #. Text…” </a:t>
            </a:r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Your organization logo</a:t>
            </a:r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Write your results here.</a:t>
            </a:r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(write: Results)</a:t>
            </a:r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Include relevant images and diagrams here</a:t>
            </a:r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8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Captions should be 18–40 pt. Write captions: “FIGURE #. Text…” </a:t>
            </a:r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0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57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916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27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47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56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21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Coordination of Time Dependent Simulation Parameters Using the Application Builder in COMSOL Multiphysics®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197297" y="9998690"/>
            <a:ext cx="17520817" cy="1655007"/>
          </a:xfrm>
        </p:spPr>
        <p:txBody>
          <a:bodyPr/>
          <a:lstStyle/>
          <a:p>
            <a:r>
              <a:rPr lang="en-US" dirty="0"/>
              <a:t>Dr. Anna Harrington, Dr. Paul Belk </a:t>
            </a:r>
          </a:p>
          <a:p>
            <a:pPr>
              <a:spcBef>
                <a:spcPts val="1200"/>
              </a:spcBef>
            </a:pPr>
            <a:r>
              <a:rPr lang="en-US" dirty="0"/>
              <a:t>Boston Scientific, Arden Hills, MN, USA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5084429" y="21687824"/>
            <a:ext cx="16062185" cy="6856707"/>
          </a:xfrm>
        </p:spPr>
        <p:txBody>
          <a:bodyPr/>
          <a:lstStyle/>
          <a:p>
            <a:pPr marL="571500" indent="-5715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4400" dirty="0"/>
              <a:t>Step 0: Create UI in App Builder to specify time-dependent factors</a:t>
            </a:r>
          </a:p>
          <a:p>
            <a:pPr marL="571500" indent="-5715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4400" dirty="0"/>
              <a:t>Step 1: Link data structures to UI via Declarations</a:t>
            </a:r>
          </a:p>
          <a:p>
            <a:pPr marL="571500" indent="-5715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4400" dirty="0"/>
              <a:t>Step 2: Specify Time Dependent Solver Settings</a:t>
            </a:r>
          </a:p>
          <a:p>
            <a:pPr marL="571500" indent="-5715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4400" dirty="0"/>
              <a:t>Step 3: Comment Method code</a:t>
            </a:r>
          </a:p>
          <a:p>
            <a:pPr marL="571500" indent="-5715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4400" dirty="0"/>
              <a:t>Step 4: Record code to set up conditions</a:t>
            </a:r>
          </a:p>
          <a:p>
            <a:pPr marL="571500" indent="-5715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4400" dirty="0"/>
              <a:t>Step 5: Record code to set up evaluation times</a:t>
            </a:r>
          </a:p>
          <a:p>
            <a:pPr marL="571500" indent="-5715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4400" dirty="0"/>
              <a:t>Step 6: Modify Method code </a:t>
            </a:r>
          </a:p>
          <a:p>
            <a:pPr marL="571500" indent="-5715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4400" dirty="0"/>
              <a:t>Step 7: Execute UI Application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Boston Scientific Public- Public Release Authorized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r>
              <a:rPr lang="en-US" sz="6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Design an App to cut the </a:t>
            </a:r>
            <a:r>
              <a:rPr lang="en-US" sz="6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Time</a:t>
            </a:r>
            <a:r>
              <a:rPr lang="en-US" sz="6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it takes to specify a</a:t>
            </a:r>
            <a:r>
              <a:rPr lang="en-US" sz="6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Time-dependent</a:t>
            </a:r>
            <a:r>
              <a:rPr lang="en-US" sz="6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simulation. 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43009" y="14884826"/>
            <a:ext cx="30632809" cy="5309212"/>
          </a:xfrm>
        </p:spPr>
        <p:txBody>
          <a:bodyPr/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800" dirty="0"/>
              <a:t>Time-dependent simulations are most interesting when external factors also change.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en-US" sz="4800" b="1" dirty="0"/>
              <a:t>BUT….</a:t>
            </a:r>
          </a:p>
          <a:p>
            <a:pPr marL="1143000" lvl="1" indent="-685800">
              <a:buFont typeface="Wingdings" panose="05000000000000000000" pitchFamily="2" charset="2"/>
              <a:buChar char="Ø"/>
            </a:pPr>
            <a:r>
              <a:rPr lang="en-US" sz="4800" dirty="0"/>
              <a:t>Need to re-evaluate before/after each external change</a:t>
            </a:r>
          </a:p>
          <a:p>
            <a:pPr marL="1143000" lvl="1" indent="-685800">
              <a:buFont typeface="Wingdings" panose="05000000000000000000" pitchFamily="2" charset="2"/>
              <a:buChar char="Ø"/>
            </a:pPr>
            <a:r>
              <a:rPr lang="en-US" sz="4800" dirty="0"/>
              <a:t>Need to coordinate external changes with re-evaluation (</a:t>
            </a:r>
            <a:r>
              <a:rPr lang="en-US" sz="4800" i="1" dirty="0"/>
              <a:t>inconvenient!</a:t>
            </a:r>
            <a:r>
              <a:rPr lang="en-US" sz="4800" dirty="0"/>
              <a:t>)</a:t>
            </a:r>
          </a:p>
          <a:p>
            <a:pPr marL="1143000" lvl="1" indent="-685800">
              <a:buFont typeface="Wingdings" panose="05000000000000000000" pitchFamily="2" charset="2"/>
              <a:buChar char="Ø"/>
            </a:pPr>
            <a:r>
              <a:rPr lang="en-US" sz="4800" dirty="0"/>
              <a:t>Can use the Application Builder to solve this: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4800" dirty="0"/>
              <a:t>Build a User Interface (UI)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4800" dirty="0"/>
              <a:t>Develop code to automatically change conditions   and line up times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084429" y="20398107"/>
            <a:ext cx="16062185" cy="1303795"/>
          </a:xfrm>
        </p:spPr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/>
              <a:t>FIGURE 1: Flowchart illustrating how data structures are linked in various COMSOL Multiphysics® environments. 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96912" y="30583869"/>
            <a:ext cx="15434125" cy="7101577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400" dirty="0"/>
              <a:t>We demonstrate how to customize and model irregularly changing boundary conditions across a wide range of time scales.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400" dirty="0"/>
              <a:t>Through custom code in Application Builder, users can develop an app to input parameters in a table object which will subsequently update a piecewise function in the model. 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400" dirty="0"/>
              <a:t>To ensure an optimal simulation, evaluation times are recorded and specified to resolve pulse events across large time scales. 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400" dirty="0"/>
              <a:t>This automated approach saves time, reduces errors, and can be applied to many different physics.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44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44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96913" y="29169895"/>
            <a:ext cx="15362501" cy="1303795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17473808" y="36919226"/>
            <a:ext cx="14224907" cy="1468347"/>
          </a:xfrm>
        </p:spPr>
        <p:txBody>
          <a:bodyPr/>
          <a:lstStyle/>
          <a:p>
            <a:r>
              <a:rPr lang="en-US" dirty="0"/>
              <a:t>FIGURE 2: Battery application capable of simulating multiple current pulse events using a custom input table.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BD86200-76EA-963B-2ED7-88DDC4D480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90"/>
          <a:stretch/>
        </p:blipFill>
        <p:spPr>
          <a:xfrm>
            <a:off x="17473808" y="29228280"/>
            <a:ext cx="13220700" cy="7569041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AD363F92-D6EA-3FAC-7A48-5887150310AC}"/>
              </a:ext>
            </a:extLst>
          </p:cNvPr>
          <p:cNvGrpSpPr/>
          <p:nvPr/>
        </p:nvGrpSpPr>
        <p:grpSpPr>
          <a:xfrm>
            <a:off x="26544699" y="24424718"/>
            <a:ext cx="5154016" cy="3367355"/>
            <a:chOff x="26325502" y="23282624"/>
            <a:chExt cx="5154016" cy="3367355"/>
          </a:xfrm>
        </p:grpSpPr>
        <p:pic>
          <p:nvPicPr>
            <p:cNvPr id="49" name="Picture 48" descr="A screenshot of a computer code&#10;&#10;Description automatically generated">
              <a:extLst>
                <a:ext uri="{FF2B5EF4-FFF2-40B4-BE49-F238E27FC236}">
                  <a16:creationId xmlns:a16="http://schemas.microsoft.com/office/drawing/2014/main" id="{83354324-E482-99BA-26F9-72C50224B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325502" y="23282625"/>
              <a:ext cx="5154016" cy="3367354"/>
            </a:xfrm>
            <a:prstGeom prst="rect">
              <a:avLst/>
            </a:prstGeom>
            <a:ln>
              <a:solidFill>
                <a:schemeClr val="accent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E4CD723-FD7B-92AB-9AEA-0074ED99E7FA}"/>
                </a:ext>
              </a:extLst>
            </p:cNvPr>
            <p:cNvSpPr txBox="1"/>
            <p:nvPr/>
          </p:nvSpPr>
          <p:spPr>
            <a:xfrm>
              <a:off x="27330261" y="23282624"/>
              <a:ext cx="296525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i="1" dirty="0"/>
                <a:t>Method Code Structure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5777EA7-78B1-2CB2-E5A9-9DA44C787652}"/>
              </a:ext>
            </a:extLst>
          </p:cNvPr>
          <p:cNvGrpSpPr/>
          <p:nvPr/>
        </p:nvGrpSpPr>
        <p:grpSpPr>
          <a:xfrm>
            <a:off x="3349628" y="20750746"/>
            <a:ext cx="10512449" cy="5840879"/>
            <a:chOff x="1342276" y="3853194"/>
            <a:chExt cx="4602765" cy="2047914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2A193C1-6C57-993B-26F5-8884CD71BC71}"/>
                </a:ext>
              </a:extLst>
            </p:cNvPr>
            <p:cNvGrpSpPr/>
            <p:nvPr/>
          </p:nvGrpSpPr>
          <p:grpSpPr>
            <a:xfrm>
              <a:off x="1342276" y="3853194"/>
              <a:ext cx="4602765" cy="2047914"/>
              <a:chOff x="692483" y="2604020"/>
              <a:chExt cx="4602765" cy="2047914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A0B7657F-FF76-5B64-EA08-41390BAA730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2483" y="2604020"/>
                <a:ext cx="4156412" cy="773415"/>
                <a:chOff x="-680014" y="2183748"/>
                <a:chExt cx="8035725" cy="1596338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DE77DE57-FE59-D273-BBCE-BFE310676D8C}"/>
                    </a:ext>
                  </a:extLst>
                </p:cNvPr>
                <p:cNvSpPr/>
                <p:nvPr/>
              </p:nvSpPr>
              <p:spPr>
                <a:xfrm>
                  <a:off x="-680014" y="2183748"/>
                  <a:ext cx="3588713" cy="1596338"/>
                </a:xfrm>
                <a:prstGeom prst="rect">
                  <a:avLst/>
                </a:prstGeom>
                <a:ln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000" b="1" dirty="0">
                      <a:solidFill>
                        <a:srgbClr val="002060"/>
                      </a:solidFill>
                    </a:rPr>
                    <a:t>Model Builder</a:t>
                  </a:r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664EFD3B-2F06-F2EC-67D1-ED775C12D000}"/>
                    </a:ext>
                  </a:extLst>
                </p:cNvPr>
                <p:cNvSpPr/>
                <p:nvPr/>
              </p:nvSpPr>
              <p:spPr>
                <a:xfrm>
                  <a:off x="3454796" y="2183748"/>
                  <a:ext cx="3900915" cy="1596338"/>
                </a:xfrm>
                <a:prstGeom prst="rect">
                  <a:avLst/>
                </a:prstGeom>
                <a:ln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000" b="1" dirty="0">
                      <a:solidFill>
                        <a:srgbClr val="002060"/>
                      </a:solidFill>
                    </a:rPr>
                    <a:t>Application Builder</a:t>
                  </a:r>
                </a:p>
              </p:txBody>
            </p:sp>
            <p:cxnSp>
              <p:nvCxnSpPr>
                <p:cNvPr id="75" name="Straight Arrow Connector 74">
                  <a:extLst>
                    <a:ext uri="{FF2B5EF4-FFF2-40B4-BE49-F238E27FC236}">
                      <a16:creationId xmlns:a16="http://schemas.microsoft.com/office/drawing/2014/main" id="{8310B3E8-968B-A2CA-EE92-FE9CEEE55ABA}"/>
                    </a:ext>
                  </a:extLst>
                </p:cNvPr>
                <p:cNvCxnSpPr>
                  <a:cxnSpLocks/>
                  <a:stCxn id="73" idx="3"/>
                  <a:endCxn id="74" idx="1"/>
                </p:cNvCxnSpPr>
                <p:nvPr/>
              </p:nvCxnSpPr>
              <p:spPr>
                <a:xfrm>
                  <a:off x="2908699" y="2981917"/>
                  <a:ext cx="546096" cy="0"/>
                </a:xfrm>
                <a:prstGeom prst="straightConnector1">
                  <a:avLst/>
                </a:prstGeom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triangle" w="med" len="med"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675BDD15-A559-EDA9-6D3D-99F1CF28BD85}"/>
                  </a:ext>
                </a:extLst>
              </p:cNvPr>
              <p:cNvSpPr/>
              <p:nvPr/>
            </p:nvSpPr>
            <p:spPr>
              <a:xfrm>
                <a:off x="2831179" y="4029350"/>
                <a:ext cx="2017716" cy="588732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4000" b="1" dirty="0">
                    <a:solidFill>
                      <a:srgbClr val="002060"/>
                    </a:solidFill>
                  </a:rPr>
                  <a:t>Methods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65B694FB-9D75-9181-0FC1-3CD25E567522}"/>
                  </a:ext>
                </a:extLst>
              </p:cNvPr>
              <p:cNvSpPr txBox="1"/>
              <p:nvPr/>
            </p:nvSpPr>
            <p:spPr>
              <a:xfrm>
                <a:off x="3781010" y="3586610"/>
                <a:ext cx="1514238" cy="255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/>
                  <a:t>Declarations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A4F6D04-54EA-C75F-43AB-B77B2B07F05B}"/>
                  </a:ext>
                </a:extLst>
              </p:cNvPr>
              <p:cNvSpPr txBox="1"/>
              <p:nvPr/>
            </p:nvSpPr>
            <p:spPr>
              <a:xfrm>
                <a:off x="777723" y="3076922"/>
                <a:ext cx="1859628" cy="255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/>
                  <a:t>Piecewise function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51CF9057-990B-A93C-5323-329A733D14CD}"/>
                  </a:ext>
                </a:extLst>
              </p:cNvPr>
              <p:cNvSpPr txBox="1"/>
              <p:nvPr/>
            </p:nvSpPr>
            <p:spPr>
              <a:xfrm>
                <a:off x="3239234" y="3076922"/>
                <a:ext cx="1259778" cy="255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/>
                  <a:t>Table Object</a:t>
                </a:r>
              </a:p>
            </p:txBody>
          </p:sp>
          <p:cxnSp>
            <p:nvCxnSpPr>
              <p:cNvPr id="71" name="Connector: Elbow 70">
                <a:extLst>
                  <a:ext uri="{FF2B5EF4-FFF2-40B4-BE49-F238E27FC236}">
                    <a16:creationId xmlns:a16="http://schemas.microsoft.com/office/drawing/2014/main" id="{6B823C06-D5EF-D9C8-D67A-E9E98E196D99}"/>
                  </a:ext>
                </a:extLst>
              </p:cNvPr>
              <p:cNvCxnSpPr>
                <a:cxnSpLocks/>
                <a:stCxn id="67" idx="1"/>
                <a:endCxn id="73" idx="2"/>
              </p:cNvCxnSpPr>
              <p:nvPr/>
            </p:nvCxnSpPr>
            <p:spPr>
              <a:xfrm rot="10800000">
                <a:off x="1620599" y="3377435"/>
                <a:ext cx="1210580" cy="946281"/>
              </a:xfrm>
              <a:prstGeom prst="bentConnector2">
                <a:avLst/>
              </a:prstGeom>
              <a:ln w="762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B826F86B-7128-C337-224B-82A7E6433252}"/>
                  </a:ext>
                </a:extLst>
              </p:cNvPr>
              <p:cNvSpPr txBox="1"/>
              <p:nvPr/>
            </p:nvSpPr>
            <p:spPr>
              <a:xfrm>
                <a:off x="3389632" y="4396123"/>
                <a:ext cx="1613370" cy="255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/>
                  <a:t>Java Code</a:t>
                </a:r>
              </a:p>
            </p:txBody>
          </p:sp>
        </p:grp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0FA01493-C241-3073-0348-56ED6C6C5F5D}"/>
                </a:ext>
              </a:extLst>
            </p:cNvPr>
            <p:cNvCxnSpPr>
              <a:cxnSpLocks/>
            </p:cNvCxnSpPr>
            <p:nvPr/>
          </p:nvCxnSpPr>
          <p:spPr>
            <a:xfrm>
              <a:off x="4406899" y="4626609"/>
              <a:ext cx="2189" cy="651915"/>
            </a:xfrm>
            <a:prstGeom prst="straightConnector1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pic>
        <p:nvPicPr>
          <p:cNvPr id="76" name="Content Placeholder 4">
            <a:extLst>
              <a:ext uri="{FF2B5EF4-FFF2-40B4-BE49-F238E27FC236}">
                <a16:creationId xmlns:a16="http://schemas.microsoft.com/office/drawing/2014/main" id="{6983108C-6393-CDCB-7E1F-86FF157AA8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391" t="11639" r="33625" b="62460"/>
          <a:stretch/>
        </p:blipFill>
        <p:spPr>
          <a:xfrm>
            <a:off x="25239058" y="24424718"/>
            <a:ext cx="669851" cy="95190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E6AFA3E-2035-251B-043B-59A9FA7FD3F7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</a:blip>
          <a:stretch>
            <a:fillRect/>
          </a:stretch>
        </p:blipFill>
        <p:spPr>
          <a:xfrm>
            <a:off x="2926088" y="407819"/>
            <a:ext cx="6289042" cy="474536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0416462-8A43-DF7C-372E-DFC6EA8980D4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6121792" y="7090420"/>
            <a:ext cx="6088936" cy="4754897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EB33C21-E9B8-1AFC-90DC-7ECCC558039E}"/>
              </a:ext>
            </a:extLst>
          </p:cNvPr>
          <p:cNvCxnSpPr/>
          <p:nvPr/>
        </p:nvCxnSpPr>
        <p:spPr>
          <a:xfrm flipV="1">
            <a:off x="2397826" y="850271"/>
            <a:ext cx="0" cy="381019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F57F95A-15F7-8E57-7936-07ABC100DF87}"/>
              </a:ext>
            </a:extLst>
          </p:cNvPr>
          <p:cNvCxnSpPr>
            <a:cxnSpLocks/>
          </p:cNvCxnSpPr>
          <p:nvPr/>
        </p:nvCxnSpPr>
        <p:spPr>
          <a:xfrm>
            <a:off x="2397826" y="4660461"/>
            <a:ext cx="715001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B55EB59-8C01-74FF-E0F5-681A3F845B9E}"/>
              </a:ext>
            </a:extLst>
          </p:cNvPr>
          <p:cNvCxnSpPr/>
          <p:nvPr/>
        </p:nvCxnSpPr>
        <p:spPr>
          <a:xfrm flipV="1">
            <a:off x="5591251" y="6977337"/>
            <a:ext cx="0" cy="381019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8721023-4F98-D3DC-0CC0-A50932C43939}"/>
              </a:ext>
            </a:extLst>
          </p:cNvPr>
          <p:cNvCxnSpPr>
            <a:cxnSpLocks/>
          </p:cNvCxnSpPr>
          <p:nvPr/>
        </p:nvCxnSpPr>
        <p:spPr>
          <a:xfrm>
            <a:off x="5591251" y="10787527"/>
            <a:ext cx="715001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Arc 58">
            <a:extLst>
              <a:ext uri="{FF2B5EF4-FFF2-40B4-BE49-F238E27FC236}">
                <a16:creationId xmlns:a16="http://schemas.microsoft.com/office/drawing/2014/main" id="{F7C4981B-9852-6167-AF7B-B529EC1EFE93}"/>
              </a:ext>
            </a:extLst>
          </p:cNvPr>
          <p:cNvSpPr/>
          <p:nvPr/>
        </p:nvSpPr>
        <p:spPr>
          <a:xfrm>
            <a:off x="7471288" y="4042526"/>
            <a:ext cx="4683653" cy="5757487"/>
          </a:xfrm>
          <a:prstGeom prst="arc">
            <a:avLst>
              <a:gd name="adj1" fmla="val 16598840"/>
              <a:gd name="adj2" fmla="val 2"/>
            </a:avLst>
          </a:prstGeom>
          <a:ln w="76200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268FA51-76AD-0192-E482-4AE0DB6E4275}"/>
                  </a:ext>
                </a:extLst>
              </p:cNvPr>
              <p:cNvSpPr txBox="1"/>
              <p:nvPr/>
            </p:nvSpPr>
            <p:spPr>
              <a:xfrm>
                <a:off x="1119857" y="1195446"/>
                <a:ext cx="1309076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268FA51-76AD-0192-E482-4AE0DB6E42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857" y="1195446"/>
                <a:ext cx="1309076" cy="67710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6461F8E-F9CE-0240-A887-8590C5344B06}"/>
                  </a:ext>
                </a:extLst>
              </p:cNvPr>
              <p:cNvSpPr txBox="1"/>
              <p:nvPr/>
            </p:nvSpPr>
            <p:spPr>
              <a:xfrm>
                <a:off x="8353093" y="4788513"/>
                <a:ext cx="1309076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6461F8E-F9CE-0240-A887-8590C5344B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3093" y="4788513"/>
                <a:ext cx="1309076" cy="67710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5074C29-84E8-304D-BC20-1F3FE7BBBD22}"/>
                  </a:ext>
                </a:extLst>
              </p:cNvPr>
              <p:cNvSpPr txBox="1"/>
              <p:nvPr/>
            </p:nvSpPr>
            <p:spPr>
              <a:xfrm>
                <a:off x="4322954" y="7218121"/>
                <a:ext cx="1309076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5074C29-84E8-304D-BC20-1F3FE7BBBD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2954" y="7218121"/>
                <a:ext cx="1309076" cy="67710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B450F1C0-8722-F0E2-145E-3B104157721F}"/>
                  </a:ext>
                </a:extLst>
              </p:cNvPr>
              <p:cNvSpPr txBox="1"/>
              <p:nvPr/>
            </p:nvSpPr>
            <p:spPr>
              <a:xfrm>
                <a:off x="11556190" y="10811188"/>
                <a:ext cx="1309076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B450F1C0-8722-F0E2-145E-3B10415772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6190" y="10811188"/>
                <a:ext cx="1309076" cy="67710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Rectangle 87">
            <a:extLst>
              <a:ext uri="{FF2B5EF4-FFF2-40B4-BE49-F238E27FC236}">
                <a16:creationId xmlns:a16="http://schemas.microsoft.com/office/drawing/2014/main" id="{F76FF947-04F5-85F2-9976-AD5C033DE0B8}"/>
              </a:ext>
            </a:extLst>
          </p:cNvPr>
          <p:cNvSpPr/>
          <p:nvPr/>
        </p:nvSpPr>
        <p:spPr>
          <a:xfrm>
            <a:off x="1140338" y="38673614"/>
            <a:ext cx="28349062" cy="677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0" b="1" dirty="0">
                <a:solidFill>
                  <a:srgbClr val="A6A6A6"/>
                </a:solidFill>
              </a:rPr>
              <a:t>…To learn more about our App, attend our Talk at 10:30am on Thursday! </a:t>
            </a:r>
          </a:p>
        </p:txBody>
      </p:sp>
      <p:pic>
        <p:nvPicPr>
          <p:cNvPr id="24" name="Picture 23" descr="A blue text on a white background&#10;&#10;Description automatically generated">
            <a:extLst>
              <a:ext uri="{FF2B5EF4-FFF2-40B4-BE49-F238E27FC236}">
                <a16:creationId xmlns:a16="http://schemas.microsoft.com/office/drawing/2014/main" id="{C15773D9-D5A0-E501-7E9B-845F8BA615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3984" y="39241736"/>
            <a:ext cx="6196354" cy="269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2315</TotalTime>
  <Words>345</Words>
  <Application>Microsoft Office PowerPoint</Application>
  <PresentationFormat>Custom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Wingdings</vt:lpstr>
      <vt:lpstr>Office Theme</vt:lpstr>
      <vt:lpstr>Coordination of Time Dependent Simulation Parameters Using the Application Builder in COMSOL Multiphysics®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Harrington, Anna</cp:lastModifiedBy>
  <cp:revision>107</cp:revision>
  <cp:lastPrinted>2023-01-06T15:48:30Z</cp:lastPrinted>
  <dcterms:created xsi:type="dcterms:W3CDTF">2023-01-03T14:57:49Z</dcterms:created>
  <dcterms:modified xsi:type="dcterms:W3CDTF">2024-08-29T20:20:57Z</dcterms:modified>
</cp:coreProperties>
</file>