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6"/>
  </p:notesMasterIdLst>
  <p:sldIdLst>
    <p:sldId id="285" r:id="rId2"/>
    <p:sldId id="283" r:id="rId3"/>
    <p:sldId id="282" r:id="rId4"/>
    <p:sldId id="284" r:id="rId5"/>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Your poster" id="{FBD8B3AE-BE91-4C46-B2EC-4082CAFA89BA}">
          <p14:sldIdLst>
            <p14:sldId id="285"/>
          </p14:sldIdLst>
        </p14:section>
        <p14:section name="Guidelines &amp; Examples" id="{31D5EE60-8FE9-4475-976F-B13E2EBE6E32}">
          <p14:sldIdLst>
            <p14:sldId id="283"/>
            <p14:sldId id="282"/>
            <p14:sldId id="284"/>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207" autoAdjust="0"/>
    <p:restoredTop sz="96405" autoAdjust="0"/>
  </p:normalViewPr>
  <p:slideViewPr>
    <p:cSldViewPr snapToGrid="0">
      <p:cViewPr>
        <p:scale>
          <a:sx n="33" d="100"/>
          <a:sy n="33" d="100"/>
        </p:scale>
        <p:origin x="-77" y="-4762"/>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commentAuthors" Target="commentAuthor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8/30/2024</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880" y="7183123"/>
            <a:ext cx="27980640" cy="15280640"/>
          </a:xfrm>
        </p:spPr>
        <p:txBody>
          <a:bodyPr anchor="b"/>
          <a:lstStyle>
            <a:lvl1pPr algn="ctr">
              <a:defRPr sz="21600"/>
            </a:lvl1pPr>
          </a:lstStyle>
          <a:p>
            <a:r>
              <a:rPr lang="en-US"/>
              <a:t>Click to edit Master title style</a:t>
            </a:r>
            <a:endParaRPr lang="en-US" dirty="0"/>
          </a:p>
        </p:txBody>
      </p:sp>
      <p:sp>
        <p:nvSpPr>
          <p:cNvPr id="3" name="Subtitle 2"/>
          <p:cNvSpPr>
            <a:spLocks noGrp="1"/>
          </p:cNvSpPr>
          <p:nvPr>
            <p:ph type="subTitle" idx="1"/>
          </p:nvPr>
        </p:nvSpPr>
        <p:spPr>
          <a:xfrm>
            <a:off x="4114800" y="23053043"/>
            <a:ext cx="24688800" cy="10596877"/>
          </a:xfrm>
        </p:spPr>
        <p:txBody>
          <a:bodyPr/>
          <a:lstStyle>
            <a:lvl1pPr marL="0" indent="0" algn="ctr">
              <a:buNone/>
              <a:defRPr sz="8640"/>
            </a:lvl1pPr>
            <a:lvl2pPr marL="1645920" indent="0" algn="ctr">
              <a:buNone/>
              <a:defRPr sz="7200"/>
            </a:lvl2pPr>
            <a:lvl3pPr marL="3291840" indent="0" algn="ctr">
              <a:buNone/>
              <a:defRPr sz="6480"/>
            </a:lvl3pPr>
            <a:lvl4pPr marL="4937760" indent="0" algn="ctr">
              <a:buNone/>
              <a:defRPr sz="5760"/>
            </a:lvl4pPr>
            <a:lvl5pPr marL="6583680" indent="0" algn="ctr">
              <a:buNone/>
              <a:defRPr sz="5760"/>
            </a:lvl5pPr>
            <a:lvl6pPr marL="8229600" indent="0" algn="ctr">
              <a:buNone/>
              <a:defRPr sz="5760"/>
            </a:lvl6pPr>
            <a:lvl7pPr marL="9875520" indent="0" algn="ctr">
              <a:buNone/>
              <a:defRPr sz="5760"/>
            </a:lvl7pPr>
            <a:lvl8pPr marL="11521440" indent="0" algn="ctr">
              <a:buNone/>
              <a:defRPr sz="5760"/>
            </a:lvl8pPr>
            <a:lvl9pPr marL="13167360" indent="0" algn="ctr">
              <a:buNone/>
              <a:defRPr sz="57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8017598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9550079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557232" y="2336800"/>
            <a:ext cx="7098030" cy="3719576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63142" y="2336800"/>
            <a:ext cx="20882610" cy="371957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9079761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8203" b="1">
                <a:latin typeface="Calibri" panose="020F0502020204030204" pitchFamily="34" charset="0"/>
                <a:cs typeface="Calibri" panose="020F0502020204030204" pitchFamily="34" charset="0"/>
              </a:defRPr>
            </a:lvl1pPr>
          </a:lstStyle>
          <a:p>
            <a:r>
              <a:rPr lang="en-US" noProof="0" dirty="0"/>
              <a:t>The Title of Poster (try to keep short, font size is 90-120 </a:t>
            </a:r>
            <a:r>
              <a:rPr lang="en-US" noProof="0" dirty="0" err="1"/>
              <a:t>pt</a:t>
            </a:r>
            <a:r>
              <a:rPr lang="en-US" noProof="0" dirty="0"/>
              <a:t>)</a:t>
            </a:r>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81">
                <a:solidFill>
                  <a:schemeClr val="bg1">
                    <a:lumMod val="50000"/>
                  </a:schemeClr>
                </a:solidFill>
                <a:latin typeface="Calibri" panose="020F0502020204030204" pitchFamily="34" charset="0"/>
                <a:cs typeface="Calibri" panose="020F0502020204030204" pitchFamily="34" charset="0"/>
              </a:defRPr>
            </a:lvl1pPr>
          </a:lstStyle>
          <a:p>
            <a:pPr lvl="0"/>
            <a:r>
              <a:rPr lang="en-US" noProof="0" dirty="0"/>
              <a:t>Affiliation (30-40 </a:t>
            </a:r>
            <a:r>
              <a:rPr lang="en-US" noProof="0" dirty="0" err="1"/>
              <a:t>pt</a:t>
            </a:r>
            <a:r>
              <a:rPr lang="en-US" noProof="0" dirty="0"/>
              <a:t>)</a:t>
            </a:r>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simulation results (export the image from COMSOL using the image snap shot with the format: PNG &amp; Background: transparent)</a:t>
            </a:r>
          </a:p>
        </p:txBody>
      </p:sp>
      <p:sp>
        <p:nvSpPr>
          <p:cNvPr id="12" name="Rechteck 11">
            <a:extLst>
              <a:ext uri="{FF2B5EF4-FFF2-40B4-BE49-F238E27FC236}">
                <a16:creationId xmlns:a16="http://schemas.microsoft.com/office/drawing/2014/main" id="{C3ED77E3-7509-4003-A80E-3F7C7DF2DD73}"/>
              </a:ext>
            </a:extLst>
          </p:cNvPr>
          <p:cNvSpPr/>
          <p:nvPr userDrawn="1"/>
        </p:nvSpPr>
        <p:spPr>
          <a:xfrm>
            <a:off x="7600083" y="42714590"/>
            <a:ext cx="15200764"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2024 Boston</a:t>
            </a: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methods here.</a:t>
            </a:r>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81">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Add your references here.</a:t>
            </a:r>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866740"/>
          </a:xfrm>
          <a:prstGeom prst="rect">
            <a:avLst/>
          </a:prstGeom>
          <a:noFill/>
        </p:spPr>
        <p:txBody>
          <a:bodyPr wrap="square" rtlCol="0">
            <a:spAutoFit/>
          </a:bodyPr>
          <a:lstStyle/>
          <a:p>
            <a:r>
              <a:rPr lang="en-US" sz="4921" b="1" dirty="0">
                <a:solidFill>
                  <a:schemeClr val="bg1">
                    <a:lumMod val="65000"/>
                  </a:schemeClr>
                </a:solidFill>
                <a:latin typeface="Calibri" panose="020F0502020204030204" pitchFamily="34" charset="0"/>
                <a:cs typeface="Calibri" panose="020F0502020204030204" pitchFamily="34" charset="0"/>
              </a:rPr>
              <a:t>REFERENCES</a:t>
            </a:r>
            <a:endParaRPr lang="en-US" sz="4101"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121">
                <a:latin typeface="Calibri" panose="020F0502020204030204" pitchFamily="34" charset="0"/>
                <a:cs typeface="Calibri" panose="020F0502020204030204" pitchFamily="34" charset="0"/>
              </a:defRPr>
            </a:lvl1pPr>
          </a:lstStyle>
          <a:p>
            <a:pPr lvl="0"/>
            <a:r>
              <a:rPr lang="en-US" noProof="0" dirty="0"/>
              <a:t>Short 1-2 sentence introductory information about your project (font size 50-60 </a:t>
            </a:r>
            <a:r>
              <a:rPr lang="en-US" noProof="0" dirty="0" err="1"/>
              <a:t>pt</a:t>
            </a:r>
            <a:r>
              <a:rPr lang="en-US" noProof="0" dirty="0"/>
              <a:t>). </a:t>
            </a:r>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This space is best used for including your paper abstract/introduction and conclusions. Do NOT include images here. Keep the text in two columns as it is set </a:t>
            </a:r>
            <a:br>
              <a:rPr lang="en-US" noProof="0" dirty="0"/>
            </a:br>
            <a:r>
              <a:rPr lang="en-US" noProof="0" dirty="0"/>
              <a:t>(text in just 1 column would not be readable). </a:t>
            </a:r>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either: Abstract, Introduction, or Goals)</a:t>
            </a:r>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Methodology)</a:t>
            </a:r>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organization logo</a:t>
            </a:r>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results here.</a:t>
            </a:r>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Results)</a:t>
            </a:r>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Tree>
    <p:extLst>
      <p:ext uri="{BB962C8B-B14F-4D97-AF65-F5344CB8AC3E}">
        <p14:creationId xmlns:p14="http://schemas.microsoft.com/office/powerpoint/2010/main" val="353334007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6_Benutzerdefiniertes Layout">
    <p:spTree>
      <p:nvGrpSpPr>
        <p:cNvPr id="1" name=""/>
        <p:cNvGrpSpPr/>
        <p:nvPr/>
      </p:nvGrpSpPr>
      <p:grpSpPr>
        <a:xfrm>
          <a:off x="0" y="0"/>
          <a:ext cx="0" cy="0"/>
          <a:chOff x="0" y="0"/>
          <a:chExt cx="0" cy="0"/>
        </a:xfrm>
      </p:grpSpPr>
      <p:grpSp>
        <p:nvGrpSpPr>
          <p:cNvPr id="18" name="Group 17">
            <a:extLst>
              <a:ext uri="{FF2B5EF4-FFF2-40B4-BE49-F238E27FC236}">
                <a16:creationId xmlns:a16="http://schemas.microsoft.com/office/drawing/2014/main" id="{C47A5ED2-A0C3-409C-AD7A-B1754458CD1D}"/>
              </a:ext>
            </a:extLst>
          </p:cNvPr>
          <p:cNvGrpSpPr/>
          <p:nvPr userDrawn="1"/>
        </p:nvGrpSpPr>
        <p:grpSpPr>
          <a:xfrm>
            <a:off x="1" y="-12063"/>
            <a:ext cx="32919514" cy="43903263"/>
            <a:chOff x="0" y="-11824"/>
            <a:chExt cx="30496907" cy="43034662"/>
          </a:xfrm>
        </p:grpSpPr>
        <p:sp>
          <p:nvSpPr>
            <p:cNvPr id="19" name="Rectangle 18">
              <a:extLst>
                <a:ext uri="{FF2B5EF4-FFF2-40B4-BE49-F238E27FC236}">
                  <a16:creationId xmlns:a16="http://schemas.microsoft.com/office/drawing/2014/main" id="{944516B2-34A6-407A-B06A-72C9E15F25D8}"/>
                </a:ext>
              </a:extLst>
            </p:cNvPr>
            <p:cNvSpPr/>
            <p:nvPr/>
          </p:nvSpPr>
          <p:spPr>
            <a:xfrm>
              <a:off x="0" y="42914838"/>
              <a:ext cx="30494905"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18"/>
            </a:p>
          </p:txBody>
        </p:sp>
        <p:sp>
          <p:nvSpPr>
            <p:cNvPr id="20" name="Rectangle 19">
              <a:extLst>
                <a:ext uri="{FF2B5EF4-FFF2-40B4-BE49-F238E27FC236}">
                  <a16:creationId xmlns:a16="http://schemas.microsoft.com/office/drawing/2014/main" id="{87F7CE39-9823-4F5B-ABFE-098F325D8F35}"/>
                </a:ext>
              </a:extLst>
            </p:cNvPr>
            <p:cNvSpPr/>
            <p:nvPr/>
          </p:nvSpPr>
          <p:spPr>
            <a:xfrm rot="16200000">
              <a:off x="8926562" y="21452493"/>
              <a:ext cx="43032690"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18" dirty="0"/>
            </a:p>
          </p:txBody>
        </p:sp>
        <p:sp>
          <p:nvSpPr>
            <p:cNvPr id="21" name="Rectangle 20">
              <a:extLst>
                <a:ext uri="{FF2B5EF4-FFF2-40B4-BE49-F238E27FC236}">
                  <a16:creationId xmlns:a16="http://schemas.microsoft.com/office/drawing/2014/main" id="{57C28E66-72CA-4593-A5C3-C152AF7401E0}"/>
                </a:ext>
              </a:extLst>
            </p:cNvPr>
            <p:cNvSpPr/>
            <p:nvPr/>
          </p:nvSpPr>
          <p:spPr>
            <a:xfrm rot="16200000">
              <a:off x="-21461373" y="21452493"/>
              <a:ext cx="43032690"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18"/>
            </a:p>
          </p:txBody>
        </p:sp>
        <p:sp>
          <p:nvSpPr>
            <p:cNvPr id="22" name="Rectangle 21">
              <a:extLst>
                <a:ext uri="{FF2B5EF4-FFF2-40B4-BE49-F238E27FC236}">
                  <a16:creationId xmlns:a16="http://schemas.microsoft.com/office/drawing/2014/main" id="{C5D7C444-DE16-42DD-9599-D07A4F3B6CB7}"/>
                </a:ext>
              </a:extLst>
            </p:cNvPr>
            <p:cNvSpPr/>
            <p:nvPr/>
          </p:nvSpPr>
          <p:spPr>
            <a:xfrm>
              <a:off x="0" y="-11824"/>
              <a:ext cx="30495876" cy="108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18"/>
            </a:p>
          </p:txBody>
        </p:sp>
        <p:sp>
          <p:nvSpPr>
            <p:cNvPr id="23" name="Rectangle 22">
              <a:extLst>
                <a:ext uri="{FF2B5EF4-FFF2-40B4-BE49-F238E27FC236}">
                  <a16:creationId xmlns:a16="http://schemas.microsoft.com/office/drawing/2014/main" id="{14C1A78C-DD81-48B0-B5FB-B545B0991A8C}"/>
                </a:ext>
              </a:extLst>
            </p:cNvPr>
            <p:cNvSpPr/>
            <p:nvPr/>
          </p:nvSpPr>
          <p:spPr>
            <a:xfrm rot="16200000">
              <a:off x="-21255792" y="21454172"/>
              <a:ext cx="42830489"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18"/>
            </a:p>
          </p:txBody>
        </p:sp>
        <p:sp>
          <p:nvSpPr>
            <p:cNvPr id="24" name="Rectangle 23">
              <a:extLst>
                <a:ext uri="{FF2B5EF4-FFF2-40B4-BE49-F238E27FC236}">
                  <a16:creationId xmlns:a16="http://schemas.microsoft.com/office/drawing/2014/main" id="{3B22A3E9-DA00-46AF-B9F1-54AC93CFAAE1}"/>
                </a:ext>
              </a:extLst>
            </p:cNvPr>
            <p:cNvSpPr/>
            <p:nvPr/>
          </p:nvSpPr>
          <p:spPr>
            <a:xfrm rot="16200000">
              <a:off x="8918160" y="21457418"/>
              <a:ext cx="42830488"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18"/>
            </a:p>
          </p:txBody>
        </p:sp>
        <p:sp>
          <p:nvSpPr>
            <p:cNvPr id="25" name="Rectangle 24">
              <a:extLst>
                <a:ext uri="{FF2B5EF4-FFF2-40B4-BE49-F238E27FC236}">
                  <a16:creationId xmlns:a16="http://schemas.microsoft.com/office/drawing/2014/main" id="{86C92FBF-DC74-4B45-BD34-D5360DA66C2F}"/>
                </a:ext>
              </a:extLst>
            </p:cNvPr>
            <p:cNvSpPr/>
            <p:nvPr/>
          </p:nvSpPr>
          <p:spPr>
            <a:xfrm>
              <a:off x="107456" y="92927"/>
              <a:ext cx="30279447"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18"/>
            </a:p>
          </p:txBody>
        </p:sp>
        <p:sp>
          <p:nvSpPr>
            <p:cNvPr id="26" name="Rectangle 25">
              <a:extLst>
                <a:ext uri="{FF2B5EF4-FFF2-40B4-BE49-F238E27FC236}">
                  <a16:creationId xmlns:a16="http://schemas.microsoft.com/office/drawing/2014/main" id="{44E91BDC-6419-4206-9FBB-965A380CC1A6}"/>
                </a:ext>
              </a:extLst>
            </p:cNvPr>
            <p:cNvSpPr/>
            <p:nvPr/>
          </p:nvSpPr>
          <p:spPr>
            <a:xfrm>
              <a:off x="108973" y="42806838"/>
              <a:ext cx="30277930" cy="108000"/>
            </a:xfrm>
            <a:prstGeom prst="rect">
              <a:avLst/>
            </a:prstGeom>
            <a:noFill/>
            <a:ln w="127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18"/>
            </a:p>
          </p:txBody>
        </p:sp>
      </p:grpSp>
    </p:spTree>
    <p:extLst>
      <p:ext uri="{BB962C8B-B14F-4D97-AF65-F5344CB8AC3E}">
        <p14:creationId xmlns:p14="http://schemas.microsoft.com/office/powerpoint/2010/main" val="24735567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0106041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45997" y="10942333"/>
            <a:ext cx="28392120" cy="18257517"/>
          </a:xfrm>
        </p:spPr>
        <p:txBody>
          <a:bodyPr anchor="b"/>
          <a:lstStyle>
            <a:lvl1pPr>
              <a:defRPr sz="21600"/>
            </a:lvl1pPr>
          </a:lstStyle>
          <a:p>
            <a:r>
              <a:rPr lang="en-US"/>
              <a:t>Click to edit Master title style</a:t>
            </a:r>
            <a:endParaRPr lang="en-US" dirty="0"/>
          </a:p>
        </p:txBody>
      </p:sp>
      <p:sp>
        <p:nvSpPr>
          <p:cNvPr id="3" name="Text Placeholder 2"/>
          <p:cNvSpPr>
            <a:spLocks noGrp="1"/>
          </p:cNvSpPr>
          <p:nvPr>
            <p:ph type="body" idx="1"/>
          </p:nvPr>
        </p:nvSpPr>
        <p:spPr>
          <a:xfrm>
            <a:off x="2245997" y="29372573"/>
            <a:ext cx="28392120" cy="9601197"/>
          </a:xfrm>
        </p:spPr>
        <p:txBody>
          <a:bodyPr/>
          <a:lstStyle>
            <a:lvl1pPr marL="0" indent="0">
              <a:buNone/>
              <a:defRPr sz="8640">
                <a:solidFill>
                  <a:schemeClr val="tx1"/>
                </a:solidFill>
              </a:defRPr>
            </a:lvl1pPr>
            <a:lvl2pPr marL="1645920" indent="0">
              <a:buNone/>
              <a:defRPr sz="7200">
                <a:solidFill>
                  <a:schemeClr val="tx1">
                    <a:tint val="75000"/>
                  </a:schemeClr>
                </a:solidFill>
              </a:defRPr>
            </a:lvl2pPr>
            <a:lvl3pPr marL="3291840" indent="0">
              <a:buNone/>
              <a:defRPr sz="6480">
                <a:solidFill>
                  <a:schemeClr val="tx1">
                    <a:tint val="75000"/>
                  </a:schemeClr>
                </a:solidFill>
              </a:defRPr>
            </a:lvl3pPr>
            <a:lvl4pPr marL="4937760" indent="0">
              <a:buNone/>
              <a:defRPr sz="5760">
                <a:solidFill>
                  <a:schemeClr val="tx1">
                    <a:tint val="75000"/>
                  </a:schemeClr>
                </a:solidFill>
              </a:defRPr>
            </a:lvl4pPr>
            <a:lvl5pPr marL="6583680" indent="0">
              <a:buNone/>
              <a:defRPr sz="5760">
                <a:solidFill>
                  <a:schemeClr val="tx1">
                    <a:tint val="75000"/>
                  </a:schemeClr>
                </a:solidFill>
              </a:defRPr>
            </a:lvl5pPr>
            <a:lvl6pPr marL="8229600" indent="0">
              <a:buNone/>
              <a:defRPr sz="5760">
                <a:solidFill>
                  <a:schemeClr val="tx1">
                    <a:tint val="75000"/>
                  </a:schemeClr>
                </a:solidFill>
              </a:defRPr>
            </a:lvl6pPr>
            <a:lvl7pPr marL="9875520" indent="0">
              <a:buNone/>
              <a:defRPr sz="5760">
                <a:solidFill>
                  <a:schemeClr val="tx1">
                    <a:tint val="75000"/>
                  </a:schemeClr>
                </a:solidFill>
              </a:defRPr>
            </a:lvl7pPr>
            <a:lvl8pPr marL="11521440" indent="0">
              <a:buNone/>
              <a:defRPr sz="5760">
                <a:solidFill>
                  <a:schemeClr val="tx1">
                    <a:tint val="75000"/>
                  </a:schemeClr>
                </a:solidFill>
              </a:defRPr>
            </a:lvl8pPr>
            <a:lvl9pPr marL="13167360" indent="0">
              <a:buNone/>
              <a:defRPr sz="57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0C7885C-1B56-43D4-9483-3AAFF5FDFB8F}" type="datetimeFigureOut">
              <a:rPr lang="en-US" smtClean="0"/>
              <a:t>8/30/2024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4545766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2631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66649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0C7885C-1B56-43D4-9483-3AAFF5FDFB8F}" type="datetimeFigureOut">
              <a:rPr lang="en-US" smtClean="0"/>
              <a:t>8/30/2024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1134722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336810"/>
            <a:ext cx="28392120" cy="848360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267431" y="10759443"/>
            <a:ext cx="13926024"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4" name="Content Placeholder 3"/>
          <p:cNvSpPr>
            <a:spLocks noGrp="1"/>
          </p:cNvSpPr>
          <p:nvPr>
            <p:ph sz="half" idx="2"/>
          </p:nvPr>
        </p:nvSpPr>
        <p:spPr>
          <a:xfrm>
            <a:off x="2267431" y="16032480"/>
            <a:ext cx="13926024"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6664942" y="10759443"/>
            <a:ext cx="13994608"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6" name="Content Placeholder 5"/>
          <p:cNvSpPr>
            <a:spLocks noGrp="1"/>
          </p:cNvSpPr>
          <p:nvPr>
            <p:ph sz="quarter" idx="4"/>
          </p:nvPr>
        </p:nvSpPr>
        <p:spPr>
          <a:xfrm>
            <a:off x="16664942" y="16032480"/>
            <a:ext cx="13994608"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0C7885C-1B56-43D4-9483-3AAFF5FDFB8F}" type="datetimeFigureOut">
              <a:rPr lang="en-US" smtClean="0"/>
              <a:t>8/30/2024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6619166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0C7885C-1B56-43D4-9483-3AAFF5FDFB8F}" type="datetimeFigureOut">
              <a:rPr lang="en-US" smtClean="0"/>
              <a:t>8/30/2024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40762709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C7885C-1B56-43D4-9483-3AAFF5FDFB8F}" type="datetimeFigureOut">
              <a:rPr lang="en-US" smtClean="0"/>
              <a:t>8/30/2024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0694705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Content Placeholder 2"/>
          <p:cNvSpPr>
            <a:spLocks noGrp="1"/>
          </p:cNvSpPr>
          <p:nvPr>
            <p:ph idx="1"/>
          </p:nvPr>
        </p:nvSpPr>
        <p:spPr>
          <a:xfrm>
            <a:off x="13994608" y="6319530"/>
            <a:ext cx="16664940" cy="31191200"/>
          </a:xfrm>
        </p:spPr>
        <p:txBody>
          <a:bodyPr/>
          <a:lstStyle>
            <a:lvl1pPr>
              <a:defRPr sz="11520"/>
            </a:lvl1pPr>
            <a:lvl2pPr>
              <a:defRPr sz="10080"/>
            </a:lvl2pPr>
            <a:lvl3pPr>
              <a:defRPr sz="8640"/>
            </a:lvl3pPr>
            <a:lvl4pPr>
              <a:defRPr sz="7200"/>
            </a:lvl4pPr>
            <a:lvl5pPr>
              <a:defRPr sz="7200"/>
            </a:lvl5pPr>
            <a:lvl6pPr>
              <a:defRPr sz="7200"/>
            </a:lvl6pPr>
            <a:lvl7pPr>
              <a:defRPr sz="7200"/>
            </a:lvl7pPr>
            <a:lvl8pPr>
              <a:defRPr sz="7200"/>
            </a:lvl8pPr>
            <a:lvl9pPr>
              <a:defRPr sz="7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8/30/2024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979561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3994608" y="6319530"/>
            <a:ext cx="16664940" cy="31191200"/>
          </a:xfrm>
        </p:spPr>
        <p:txBody>
          <a:bodyPr anchor="t"/>
          <a:lstStyle>
            <a:lvl1pPr marL="0" indent="0">
              <a:buNone/>
              <a:defRPr sz="11520"/>
            </a:lvl1pPr>
            <a:lvl2pPr marL="1645920" indent="0">
              <a:buNone/>
              <a:defRPr sz="10080"/>
            </a:lvl2pPr>
            <a:lvl3pPr marL="3291840" indent="0">
              <a:buNone/>
              <a:defRPr sz="8640"/>
            </a:lvl3pPr>
            <a:lvl4pPr marL="4937760" indent="0">
              <a:buNone/>
              <a:defRPr sz="7200"/>
            </a:lvl4pPr>
            <a:lvl5pPr marL="6583680" indent="0">
              <a:buNone/>
              <a:defRPr sz="7200"/>
            </a:lvl5pPr>
            <a:lvl6pPr marL="8229600" indent="0">
              <a:buNone/>
              <a:defRPr sz="7200"/>
            </a:lvl6pPr>
            <a:lvl7pPr marL="9875520" indent="0">
              <a:buNone/>
              <a:defRPr sz="7200"/>
            </a:lvl7pPr>
            <a:lvl8pPr marL="11521440" indent="0">
              <a:buNone/>
              <a:defRPr sz="7200"/>
            </a:lvl8pPr>
            <a:lvl9pPr marL="13167360" indent="0">
              <a:buNone/>
              <a:defRPr sz="7200"/>
            </a:lvl9pPr>
          </a:lstStyle>
          <a:p>
            <a:r>
              <a:rPr lang="en-US"/>
              <a:t>Click icon to add picture</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8/30/2024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1382133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8/30/2024</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 id="2147483708" r:id="rId13"/>
  </p:sldLayoutIdLst>
  <p:txStyles>
    <p:titleStyle>
      <a:lvl1pPr algn="l" defTabSz="3291840" rtl="0" eaLnBrk="1" latinLnBrk="0" hangingPunct="1">
        <a:lnSpc>
          <a:spcPct val="9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9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9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9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30.png"/><Relationship Id="rId7" Type="http://schemas.openxmlformats.org/officeDocument/2006/relationships/image" Target="../media/image13.png"/><Relationship Id="rId2" Type="http://schemas.openxmlformats.org/officeDocument/2006/relationships/image" Target="../media/image9.png"/><Relationship Id="rId1" Type="http://schemas.openxmlformats.org/officeDocument/2006/relationships/slideLayout" Target="../slideLayouts/slideLayout12.xml"/><Relationship Id="rId6" Type="http://schemas.openxmlformats.org/officeDocument/2006/relationships/image" Target="../media/image12.png"/><Relationship Id="rId5" Type="http://schemas.openxmlformats.org/officeDocument/2006/relationships/image" Target="../media/image11.emf"/><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hyperlink" Target="https://www.osti.gov/biblio/841246" TargetMode="External"/><Relationship Id="rId7" Type="http://schemas.openxmlformats.org/officeDocument/2006/relationships/image" Target="../media/image16.png"/><Relationship Id="rId2" Type="http://schemas.openxmlformats.org/officeDocument/2006/relationships/image" Target="../media/image14.png"/><Relationship Id="rId1" Type="http://schemas.openxmlformats.org/officeDocument/2006/relationships/slideLayout" Target="../slideLayouts/slideLayout12.xml"/><Relationship Id="rId6" Type="http://schemas.openxmlformats.org/officeDocument/2006/relationships/image" Target="../media/image100.png"/><Relationship Id="rId5" Type="http://schemas.openxmlformats.org/officeDocument/2006/relationships/image" Target="../media/image11.emf"/><Relationship Id="rId10" Type="http://schemas.openxmlformats.org/officeDocument/2006/relationships/image" Target="../media/image19.png"/><Relationship Id="rId4" Type="http://schemas.openxmlformats.org/officeDocument/2006/relationships/image" Target="../media/image15.jpeg"/><Relationship Id="rId9"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0B9D7-42F7-4B50-93BD-21299D6C7D87}"/>
              </a:ext>
            </a:extLst>
          </p:cNvPr>
          <p:cNvSpPr>
            <a:spLocks noGrp="1"/>
          </p:cNvSpPr>
          <p:nvPr>
            <p:ph type="title"/>
          </p:nvPr>
        </p:nvSpPr>
        <p:spPr/>
        <p:txBody>
          <a:bodyPr/>
          <a:lstStyle/>
          <a:p>
            <a:r>
              <a:rPr lang="en-US" sz="8800" dirty="0">
                <a:effectLst/>
                <a:latin typeface="Calibri" panose="020F0502020204030204" pitchFamily="34" charset="0"/>
                <a:ea typeface="Times New Roman" panose="02020603050405020304" pitchFamily="18" charset="0"/>
              </a:rPr>
              <a:t>3D Ultrasonic Simulations for Pulse Echo and Pitch Catch Testing</a:t>
            </a:r>
            <a:endParaRPr lang="en-US" dirty="0"/>
          </a:p>
        </p:txBody>
      </p:sp>
      <p:sp>
        <p:nvSpPr>
          <p:cNvPr id="6" name="Text Placeholder 5">
            <a:extLst>
              <a:ext uri="{FF2B5EF4-FFF2-40B4-BE49-F238E27FC236}">
                <a16:creationId xmlns:a16="http://schemas.microsoft.com/office/drawing/2014/main" id="{231C6298-FDF9-47FA-8627-A8259918CF73}"/>
              </a:ext>
            </a:extLst>
          </p:cNvPr>
          <p:cNvSpPr>
            <a:spLocks noGrp="1"/>
          </p:cNvSpPr>
          <p:nvPr>
            <p:ph type="body" sz="quarter" idx="23"/>
          </p:nvPr>
        </p:nvSpPr>
        <p:spPr/>
        <p:txBody>
          <a:bodyPr/>
          <a:lstStyle/>
          <a:p>
            <a:pPr marL="285750" indent="-285750">
              <a:buFont typeface="Arial" panose="020B0604020202020204" pitchFamily="34" charset="0"/>
              <a:buChar char="•"/>
            </a:pPr>
            <a:r>
              <a:rPr lang="en-US" sz="4400" dirty="0"/>
              <a:t>Electrostatics module (es) is coupled to the Elastic Waves, Time Explicit (</a:t>
            </a:r>
            <a:r>
              <a:rPr lang="en-US" sz="4400" dirty="0" err="1"/>
              <a:t>elte</a:t>
            </a:r>
            <a:r>
              <a:rPr lang="en-US" sz="4400" dirty="0"/>
              <a:t>) module to transform voltage signal to elastic wave. </a:t>
            </a:r>
          </a:p>
          <a:p>
            <a:pPr marL="285750" indent="-285750">
              <a:buFont typeface="Arial" panose="020B0604020202020204" pitchFamily="34" charset="0"/>
              <a:buChar char="•"/>
            </a:pPr>
            <a:r>
              <a:rPr lang="en-US" sz="4400" dirty="0"/>
              <a:t>Elastic Waves, Time Explicit (</a:t>
            </a:r>
            <a:r>
              <a:rPr lang="en-US" sz="4400" dirty="0" err="1"/>
              <a:t>elte</a:t>
            </a:r>
            <a:r>
              <a:rPr lang="en-US" sz="4400" dirty="0"/>
              <a:t>) module is coupled to Pressure Acoustics, Time Explicit (pate) module to model fluid-structural interaction at the transducer’s boundary.</a:t>
            </a:r>
          </a:p>
          <a:p>
            <a:pPr marL="285750" indent="-285750">
              <a:buFont typeface="Arial" panose="020B0604020202020204" pitchFamily="34" charset="0"/>
              <a:buChar char="•"/>
            </a:pPr>
            <a:r>
              <a:rPr lang="en-US" sz="4400" dirty="0"/>
              <a:t>An external electrical circuit is coupled to the terminal of the piezoelectric element.</a:t>
            </a:r>
          </a:p>
          <a:p>
            <a:pPr marL="285750" indent="-285750">
              <a:buFont typeface="Arial" panose="020B0604020202020204" pitchFamily="34" charset="0"/>
              <a:buChar char="•"/>
            </a:pPr>
            <a:r>
              <a:rPr lang="en-US" sz="4400" dirty="0"/>
              <a:t>Symmetric boundary condition is applied to reduce simulation time</a:t>
            </a:r>
          </a:p>
          <a:p>
            <a:endParaRPr lang="en-US" dirty="0"/>
          </a:p>
        </p:txBody>
      </p:sp>
      <p:sp>
        <p:nvSpPr>
          <p:cNvPr id="7" name="Text Placeholder 6">
            <a:extLst>
              <a:ext uri="{FF2B5EF4-FFF2-40B4-BE49-F238E27FC236}">
                <a16:creationId xmlns:a16="http://schemas.microsoft.com/office/drawing/2014/main" id="{142342DC-D9D3-46BB-BC5F-F6390941017A}"/>
              </a:ext>
            </a:extLst>
          </p:cNvPr>
          <p:cNvSpPr>
            <a:spLocks noGrp="1"/>
          </p:cNvSpPr>
          <p:nvPr>
            <p:ph type="body" sz="quarter" idx="24"/>
          </p:nvPr>
        </p:nvSpPr>
        <p:spPr/>
        <p:txBody>
          <a:bodyPr/>
          <a:lstStyle/>
          <a:p>
            <a:r>
              <a:rPr lang="en-US" dirty="0"/>
              <a:t>1. </a:t>
            </a:r>
            <a:r>
              <a:rPr lang="en-US" b="0" i="0" dirty="0">
                <a:solidFill>
                  <a:srgbClr val="222222"/>
                </a:solidFill>
                <a:effectLst/>
                <a:latin typeface="Arial" panose="020B0604020202020204" pitchFamily="34" charset="0"/>
              </a:rPr>
              <a:t>Wang, H., Tao, G., &amp; Shang, X. (2016). Understanding acoustic methods for cement bond logging. </a:t>
            </a:r>
            <a:r>
              <a:rPr lang="en-US" b="0" i="1">
                <a:solidFill>
                  <a:srgbClr val="222222"/>
                </a:solidFill>
                <a:effectLst/>
                <a:latin typeface="Arial" panose="020B0604020202020204" pitchFamily="34" charset="0"/>
              </a:rPr>
              <a:t>The Journal of the Acoustical Society of America</a:t>
            </a:r>
            <a:r>
              <a:rPr lang="en-US" b="0" i="0">
                <a:solidFill>
                  <a:srgbClr val="222222"/>
                </a:solidFill>
                <a:effectLst/>
                <a:latin typeface="Arial" panose="020B0604020202020204" pitchFamily="34" charset="0"/>
              </a:rPr>
              <a:t>, </a:t>
            </a:r>
            <a:r>
              <a:rPr lang="en-US" b="0" i="1">
                <a:solidFill>
                  <a:srgbClr val="222222"/>
                </a:solidFill>
                <a:effectLst/>
                <a:latin typeface="Arial" panose="020B0604020202020204" pitchFamily="34" charset="0"/>
              </a:rPr>
              <a:t>139</a:t>
            </a:r>
            <a:r>
              <a:rPr lang="en-US" b="0" i="0">
                <a:solidFill>
                  <a:srgbClr val="222222"/>
                </a:solidFill>
                <a:effectLst/>
                <a:latin typeface="Arial" panose="020B0604020202020204" pitchFamily="34" charset="0"/>
              </a:rPr>
              <a:t>(5), 2407-2416.</a:t>
            </a:r>
            <a:endParaRPr lang="en-US" dirty="0"/>
          </a:p>
        </p:txBody>
      </p:sp>
      <p:sp>
        <p:nvSpPr>
          <p:cNvPr id="8" name="Content Placeholder 7">
            <a:extLst>
              <a:ext uri="{FF2B5EF4-FFF2-40B4-BE49-F238E27FC236}">
                <a16:creationId xmlns:a16="http://schemas.microsoft.com/office/drawing/2014/main" id="{8D742B11-619C-436F-BD05-D925F2036DEF}"/>
              </a:ext>
            </a:extLst>
          </p:cNvPr>
          <p:cNvSpPr>
            <a:spLocks noGrp="1"/>
          </p:cNvSpPr>
          <p:nvPr>
            <p:ph sz="quarter" idx="26"/>
          </p:nvPr>
        </p:nvSpPr>
        <p:spPr/>
        <p:txBody>
          <a:bodyPr/>
          <a:lstStyle/>
          <a:p>
            <a:r>
              <a:rPr lang="en-US" dirty="0"/>
              <a:t>This study employs advanced computational modeling to simulate ultrasonic wave propagation in pulse echo and pitch catch testing, providing a cost-effective alternative to physical prototyping.</a:t>
            </a:r>
          </a:p>
        </p:txBody>
      </p:sp>
      <p:sp>
        <p:nvSpPr>
          <p:cNvPr id="5" name="Text Placeholder 4">
            <a:extLst>
              <a:ext uri="{FF2B5EF4-FFF2-40B4-BE49-F238E27FC236}">
                <a16:creationId xmlns:a16="http://schemas.microsoft.com/office/drawing/2014/main" id="{22870161-6EDA-42E3-AC05-0552171DAD15}"/>
              </a:ext>
            </a:extLst>
          </p:cNvPr>
          <p:cNvSpPr>
            <a:spLocks noGrp="1"/>
          </p:cNvSpPr>
          <p:nvPr>
            <p:ph type="body" sz="quarter" idx="18"/>
          </p:nvPr>
        </p:nvSpPr>
        <p:spPr/>
        <p:txBody>
          <a:bodyPr/>
          <a:lstStyle/>
          <a:p>
            <a:r>
              <a:rPr lang="en-US" dirty="0"/>
              <a:t>Ultrasonic nondestructive testing (NDT) is extensively used in fields like medicine, oil and gas, and aerospace to inspect materials without causing damage. However, developing experimental setups and prototypes can be costly and time-consuming. This study employs advanced computational modeling to simulate ultrasonic wave propagation, providing a cost-effective alternative to physical prototyping. A COMSOL 3D </a:t>
            </a:r>
            <a:r>
              <a:rPr lang="en-US" dirty="0" err="1"/>
              <a:t>multiphysics</a:t>
            </a:r>
            <a:r>
              <a:rPr lang="en-US" dirty="0"/>
              <a:t> model is utilized to simulate ultrasonic acoustic transducers in a water tank. The model couples a piezoelectric transducer with an elastic wave model via a piezoelectric effect coupling module. The interaction between the acoustic wave in the elastic medium and the fluid is modeled using an acoustic-structure boundary coupling. Simulation results are compared with experimental to validate the model. This comparison helps understand the impact of frequency, material properties, and piezoelectric transducer design on acoustic wave propagation, reducing the need for extensive physical prototyping and thereby cutting costs and improving efficiency. </a:t>
            </a:r>
          </a:p>
        </p:txBody>
      </p:sp>
      <p:sp>
        <p:nvSpPr>
          <p:cNvPr id="9" name="Text Placeholder 8">
            <a:extLst>
              <a:ext uri="{FF2B5EF4-FFF2-40B4-BE49-F238E27FC236}">
                <a16:creationId xmlns:a16="http://schemas.microsoft.com/office/drawing/2014/main" id="{B8D710F8-ACEB-4930-B23B-03F5CB4E1A48}"/>
              </a:ext>
            </a:extLst>
          </p:cNvPr>
          <p:cNvSpPr>
            <a:spLocks noGrp="1"/>
          </p:cNvSpPr>
          <p:nvPr>
            <p:ph type="body" sz="quarter" idx="27"/>
          </p:nvPr>
        </p:nvSpPr>
        <p:spPr/>
        <p:txBody>
          <a:bodyPr/>
          <a:lstStyle/>
          <a:p>
            <a:r>
              <a:rPr lang="en-US" dirty="0"/>
              <a:t>Abstract</a:t>
            </a:r>
          </a:p>
        </p:txBody>
      </p:sp>
      <p:sp>
        <p:nvSpPr>
          <p:cNvPr id="10" name="Text Placeholder 9">
            <a:extLst>
              <a:ext uri="{FF2B5EF4-FFF2-40B4-BE49-F238E27FC236}">
                <a16:creationId xmlns:a16="http://schemas.microsoft.com/office/drawing/2014/main" id="{2B8190DE-FA50-4E4C-B86F-982C65891F6A}"/>
              </a:ext>
            </a:extLst>
          </p:cNvPr>
          <p:cNvSpPr>
            <a:spLocks noGrp="1"/>
          </p:cNvSpPr>
          <p:nvPr>
            <p:ph type="body" sz="quarter" idx="28"/>
          </p:nvPr>
        </p:nvSpPr>
        <p:spPr/>
        <p:txBody>
          <a:bodyPr/>
          <a:lstStyle/>
          <a:p>
            <a:r>
              <a:rPr lang="en-US" dirty="0"/>
              <a:t>Methodology</a:t>
            </a:r>
          </a:p>
        </p:txBody>
      </p:sp>
      <p:sp>
        <p:nvSpPr>
          <p:cNvPr id="12" name="Text Placeholder 11">
            <a:extLst>
              <a:ext uri="{FF2B5EF4-FFF2-40B4-BE49-F238E27FC236}">
                <a16:creationId xmlns:a16="http://schemas.microsoft.com/office/drawing/2014/main" id="{FC644384-6DB7-4296-B34C-E6674D4A428F}"/>
              </a:ext>
            </a:extLst>
          </p:cNvPr>
          <p:cNvSpPr>
            <a:spLocks noGrp="1"/>
          </p:cNvSpPr>
          <p:nvPr>
            <p:ph type="body" sz="quarter" idx="30"/>
          </p:nvPr>
        </p:nvSpPr>
        <p:spPr/>
        <p:txBody>
          <a:bodyPr/>
          <a:lstStyle/>
          <a:p>
            <a:r>
              <a:rPr lang="en-US" dirty="0"/>
              <a:t>Figure 1. Piezoelectric transducer coupled to fluid </a:t>
            </a:r>
          </a:p>
        </p:txBody>
      </p:sp>
      <p:pic>
        <p:nvPicPr>
          <p:cNvPr id="66" name="Picture Placeholder 65">
            <a:extLst>
              <a:ext uri="{FF2B5EF4-FFF2-40B4-BE49-F238E27FC236}">
                <a16:creationId xmlns:a16="http://schemas.microsoft.com/office/drawing/2014/main" id="{4F21C095-E2D3-BC03-2CFD-31C4D8868428}"/>
              </a:ext>
            </a:extLst>
          </p:cNvPr>
          <p:cNvPicPr>
            <a:picLocks noGrp="1" noChangeAspect="1"/>
          </p:cNvPicPr>
          <p:nvPr>
            <p:ph type="pic" sz="quarter" idx="31"/>
          </p:nvPr>
        </p:nvPicPr>
        <p:blipFill>
          <a:blip r:embed="rId2"/>
          <a:srcRect t="278" b="278"/>
          <a:stretch/>
        </p:blipFill>
        <p:spPr/>
      </p:pic>
      <p:sp>
        <p:nvSpPr>
          <p:cNvPr id="15" name="Text Placeholder 14">
            <a:extLst>
              <a:ext uri="{FF2B5EF4-FFF2-40B4-BE49-F238E27FC236}">
                <a16:creationId xmlns:a16="http://schemas.microsoft.com/office/drawing/2014/main" id="{D23F0EBA-2A90-4C5D-8253-43734D350409}"/>
              </a:ext>
            </a:extLst>
          </p:cNvPr>
          <p:cNvSpPr>
            <a:spLocks noGrp="1"/>
          </p:cNvSpPr>
          <p:nvPr>
            <p:ph type="body" sz="quarter" idx="33"/>
          </p:nvPr>
        </p:nvSpPr>
        <p:spPr>
          <a:xfrm>
            <a:off x="1032070" y="28945262"/>
            <a:ext cx="15362501" cy="1303795"/>
          </a:xfrm>
        </p:spPr>
        <p:txBody>
          <a:bodyPr/>
          <a:lstStyle/>
          <a:p>
            <a:r>
              <a:rPr lang="en-US" dirty="0"/>
              <a:t>Results</a:t>
            </a:r>
          </a:p>
        </p:txBody>
      </p:sp>
      <p:sp>
        <p:nvSpPr>
          <p:cNvPr id="17" name="Text Placeholder 16">
            <a:extLst>
              <a:ext uri="{FF2B5EF4-FFF2-40B4-BE49-F238E27FC236}">
                <a16:creationId xmlns:a16="http://schemas.microsoft.com/office/drawing/2014/main" id="{E699D37B-2F3A-487B-B2C4-0E90B616EB07}"/>
              </a:ext>
            </a:extLst>
          </p:cNvPr>
          <p:cNvSpPr>
            <a:spLocks noGrp="1"/>
          </p:cNvSpPr>
          <p:nvPr>
            <p:ph type="body" sz="quarter" idx="35"/>
          </p:nvPr>
        </p:nvSpPr>
        <p:spPr>
          <a:xfrm>
            <a:off x="19576063" y="38081878"/>
            <a:ext cx="14224907" cy="1468347"/>
          </a:xfrm>
        </p:spPr>
        <p:txBody>
          <a:bodyPr/>
          <a:lstStyle/>
          <a:p>
            <a:r>
              <a:rPr lang="en-US" dirty="0"/>
              <a:t>Pitch catch wave propagation and waveform</a:t>
            </a:r>
          </a:p>
        </p:txBody>
      </p:sp>
      <p:pic>
        <p:nvPicPr>
          <p:cNvPr id="18" name="Picture Placeholder 17" descr="A white rectangular object with a black background&#10;&#10;Description automatically generated">
            <a:extLst>
              <a:ext uri="{FF2B5EF4-FFF2-40B4-BE49-F238E27FC236}">
                <a16:creationId xmlns:a16="http://schemas.microsoft.com/office/drawing/2014/main" id="{60549208-A98F-B367-BBBA-70C9F71A9263}"/>
              </a:ext>
            </a:extLst>
          </p:cNvPr>
          <p:cNvPicPr>
            <a:picLocks noGrp="1" noChangeAspect="1"/>
          </p:cNvPicPr>
          <p:nvPr>
            <p:ph type="pic" sz="quarter" idx="11"/>
          </p:nvPr>
        </p:nvPicPr>
        <p:blipFill>
          <a:blip r:embed="rId3"/>
          <a:srcRect t="1384" b="1384"/>
          <a:stretch>
            <a:fillRect/>
          </a:stretch>
        </p:blipFill>
        <p:spPr>
          <a:xfrm>
            <a:off x="-1446130" y="-4279855"/>
            <a:ext cx="20559325" cy="19990111"/>
          </a:xfrm>
          <a:prstGeom prst="rect">
            <a:avLst/>
          </a:prstGeom>
        </p:spPr>
      </p:pic>
      <p:sp>
        <p:nvSpPr>
          <p:cNvPr id="22" name="Content Placeholder 2">
            <a:extLst>
              <a:ext uri="{FF2B5EF4-FFF2-40B4-BE49-F238E27FC236}">
                <a16:creationId xmlns:a16="http://schemas.microsoft.com/office/drawing/2014/main" id="{9DA36CAE-D53D-4DB5-A3B9-EA1D2430B59D}"/>
              </a:ext>
            </a:extLst>
          </p:cNvPr>
          <p:cNvSpPr>
            <a:spLocks noGrp="1"/>
          </p:cNvSpPr>
          <p:nvPr>
            <p:ph sz="quarter" idx="10"/>
          </p:nvPr>
        </p:nvSpPr>
        <p:spPr>
          <a:xfrm>
            <a:off x="14370877" y="9844480"/>
            <a:ext cx="17520817" cy="1984280"/>
          </a:xfrm>
        </p:spPr>
        <p:txBody>
          <a:bodyPr/>
          <a:lstStyle/>
          <a:p>
            <a:r>
              <a:rPr lang="en-US" dirty="0"/>
              <a:t>Haiqi Wen</a:t>
            </a:r>
            <a:r>
              <a:rPr lang="en-US" baseline="30000" dirty="0"/>
              <a:t>1</a:t>
            </a:r>
            <a:r>
              <a:rPr lang="en-US" dirty="0"/>
              <a:t>, Marc Ramirez</a:t>
            </a:r>
            <a:r>
              <a:rPr lang="en-US" baseline="30000" dirty="0"/>
              <a:t>2</a:t>
            </a:r>
            <a:br>
              <a:rPr lang="en-US" dirty="0"/>
            </a:br>
            <a:r>
              <a:rPr lang="en-US" dirty="0"/>
              <a:t>Baker Hughes, Houston, Texas, </a:t>
            </a:r>
            <a:r>
              <a:rPr lang="en-US" dirty="0" err="1"/>
              <a:t>USi</a:t>
            </a:r>
            <a:endParaRPr lang="en-US" dirty="0"/>
          </a:p>
        </p:txBody>
      </p:sp>
      <p:pic>
        <p:nvPicPr>
          <p:cNvPr id="3" name="Picture Placeholder 2" descr="A white rectangular object with a black background&#10;&#10;Description automatically generated">
            <a:extLst>
              <a:ext uri="{FF2B5EF4-FFF2-40B4-BE49-F238E27FC236}">
                <a16:creationId xmlns:a16="http://schemas.microsoft.com/office/drawing/2014/main" id="{9615D329-5046-DDC3-CA54-E99390337271}"/>
              </a:ext>
            </a:extLst>
          </p:cNvPr>
          <p:cNvPicPr>
            <a:picLocks noGrp="1" noChangeAspect="1"/>
          </p:cNvPicPr>
          <p:nvPr>
            <p:ph type="pic" sz="quarter" idx="29"/>
          </p:nvPr>
        </p:nvPicPr>
        <p:blipFill>
          <a:blip r:embed="rId4"/>
          <a:srcRect t="27185" b="27185"/>
          <a:stretch>
            <a:fillRect/>
          </a:stretch>
        </p:blipFill>
        <p:spPr>
          <a:xfrm>
            <a:off x="1196975" y="20359689"/>
            <a:ext cx="13527210" cy="6172366"/>
          </a:xfrm>
          <a:prstGeom prst="rect">
            <a:avLst/>
          </a:prstGeom>
        </p:spPr>
      </p:pic>
      <p:pic>
        <p:nvPicPr>
          <p:cNvPr id="4" name="Picture 3" descr="A red and blue lines&#10;&#10;Description automatically generated">
            <a:extLst>
              <a:ext uri="{FF2B5EF4-FFF2-40B4-BE49-F238E27FC236}">
                <a16:creationId xmlns:a16="http://schemas.microsoft.com/office/drawing/2014/main" id="{C6AB1177-FEA2-B6FF-5ADB-D5A0308B351F}"/>
              </a:ext>
            </a:extLst>
          </p:cNvPr>
          <p:cNvPicPr>
            <a:picLocks noChangeAspect="1"/>
          </p:cNvPicPr>
          <p:nvPr/>
        </p:nvPicPr>
        <p:blipFill>
          <a:blip r:embed="rId5"/>
          <a:stretch>
            <a:fillRect/>
          </a:stretch>
        </p:blipFill>
        <p:spPr>
          <a:xfrm>
            <a:off x="17497755" y="29418303"/>
            <a:ext cx="15353902" cy="4026466"/>
          </a:xfrm>
          <a:prstGeom prst="rect">
            <a:avLst/>
          </a:prstGeom>
        </p:spPr>
      </p:pic>
      <p:grpSp>
        <p:nvGrpSpPr>
          <p:cNvPr id="19" name="Group 18">
            <a:extLst>
              <a:ext uri="{FF2B5EF4-FFF2-40B4-BE49-F238E27FC236}">
                <a16:creationId xmlns:a16="http://schemas.microsoft.com/office/drawing/2014/main" id="{E00CF500-E054-1354-6778-11F48BE5B78C}"/>
              </a:ext>
            </a:extLst>
          </p:cNvPr>
          <p:cNvGrpSpPr/>
          <p:nvPr/>
        </p:nvGrpSpPr>
        <p:grpSpPr>
          <a:xfrm>
            <a:off x="24431105" y="30100652"/>
            <a:ext cx="7528372" cy="2282902"/>
            <a:chOff x="5551966" y="3251973"/>
            <a:chExt cx="5890136" cy="2085546"/>
          </a:xfrm>
        </p:grpSpPr>
        <p:sp>
          <p:nvSpPr>
            <p:cNvPr id="20" name="Oval 19">
              <a:extLst>
                <a:ext uri="{FF2B5EF4-FFF2-40B4-BE49-F238E27FC236}">
                  <a16:creationId xmlns:a16="http://schemas.microsoft.com/office/drawing/2014/main" id="{046E6CE3-25E2-9337-B832-7316EAB43E48}"/>
                </a:ext>
              </a:extLst>
            </p:cNvPr>
            <p:cNvSpPr/>
            <p:nvPr/>
          </p:nvSpPr>
          <p:spPr>
            <a:xfrm>
              <a:off x="8019821" y="4858614"/>
              <a:ext cx="914400" cy="2743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804AF1D5-3E05-65DB-1C94-491A761974A2}"/>
                </a:ext>
              </a:extLst>
            </p:cNvPr>
            <p:cNvSpPr txBox="1"/>
            <p:nvPr/>
          </p:nvSpPr>
          <p:spPr>
            <a:xfrm>
              <a:off x="9489449" y="3853729"/>
              <a:ext cx="667494" cy="369332"/>
            </a:xfrm>
            <a:prstGeom prst="rect">
              <a:avLst/>
            </a:prstGeom>
            <a:solidFill>
              <a:schemeClr val="bg1">
                <a:alpha val="32000"/>
              </a:schemeClr>
            </a:solidFill>
          </p:spPr>
          <p:txBody>
            <a:bodyPr wrap="square" lIns="0" tIns="0" rIns="0" bIns="0" rtlCol="0">
              <a:spAutoFit/>
            </a:bodyPr>
            <a:lstStyle/>
            <a:p>
              <a:pPr algn="ctr"/>
              <a:r>
                <a:rPr lang="en-US" sz="1200" dirty="0"/>
                <a:t>Primary A0</a:t>
              </a:r>
            </a:p>
          </p:txBody>
        </p:sp>
        <p:sp>
          <p:nvSpPr>
            <p:cNvPr id="23" name="TextBox 22">
              <a:extLst>
                <a:ext uri="{FF2B5EF4-FFF2-40B4-BE49-F238E27FC236}">
                  <a16:creationId xmlns:a16="http://schemas.microsoft.com/office/drawing/2014/main" id="{9253EC38-93B0-CD78-9866-F4DF1A3E8BC9}"/>
                </a:ext>
              </a:extLst>
            </p:cNvPr>
            <p:cNvSpPr txBox="1"/>
            <p:nvPr/>
          </p:nvSpPr>
          <p:spPr>
            <a:xfrm>
              <a:off x="8501413" y="3265059"/>
              <a:ext cx="659444" cy="553998"/>
            </a:xfrm>
            <a:prstGeom prst="rect">
              <a:avLst/>
            </a:prstGeom>
            <a:solidFill>
              <a:schemeClr val="bg1">
                <a:alpha val="32000"/>
              </a:schemeClr>
            </a:solidFill>
          </p:spPr>
          <p:txBody>
            <a:bodyPr wrap="square" lIns="0" tIns="0" rIns="0" bIns="0" rtlCol="0">
              <a:spAutoFit/>
            </a:bodyPr>
            <a:lstStyle/>
            <a:p>
              <a:pPr algn="ctr"/>
              <a:r>
                <a:rPr lang="en-US" sz="1200" dirty="0"/>
                <a:t>Primary A0 arrival</a:t>
              </a:r>
            </a:p>
          </p:txBody>
        </p:sp>
        <p:sp>
          <p:nvSpPr>
            <p:cNvPr id="24" name="TextBox 23">
              <a:extLst>
                <a:ext uri="{FF2B5EF4-FFF2-40B4-BE49-F238E27FC236}">
                  <a16:creationId xmlns:a16="http://schemas.microsoft.com/office/drawing/2014/main" id="{609E6221-75A8-7B7D-A9B5-5898E91F0763}"/>
                </a:ext>
              </a:extLst>
            </p:cNvPr>
            <p:cNvSpPr txBox="1"/>
            <p:nvPr/>
          </p:nvSpPr>
          <p:spPr>
            <a:xfrm>
              <a:off x="6956570" y="5168817"/>
              <a:ext cx="723154" cy="168702"/>
            </a:xfrm>
            <a:prstGeom prst="rect">
              <a:avLst/>
            </a:prstGeom>
            <a:solidFill>
              <a:schemeClr val="bg1"/>
            </a:solidFill>
          </p:spPr>
          <p:txBody>
            <a:bodyPr wrap="square" lIns="0" tIns="0" rIns="0" bIns="0" rtlCol="0">
              <a:spAutoFit/>
            </a:bodyPr>
            <a:lstStyle/>
            <a:p>
              <a:pPr algn="ctr"/>
              <a:endParaRPr lang="en-US" sz="1200" dirty="0"/>
            </a:p>
          </p:txBody>
        </p:sp>
        <p:sp>
          <p:nvSpPr>
            <p:cNvPr id="25" name="TextBox 24">
              <a:extLst>
                <a:ext uri="{FF2B5EF4-FFF2-40B4-BE49-F238E27FC236}">
                  <a16:creationId xmlns:a16="http://schemas.microsoft.com/office/drawing/2014/main" id="{1C593287-5669-04EF-7A44-BF36FFCED9D1}"/>
                </a:ext>
              </a:extLst>
            </p:cNvPr>
            <p:cNvSpPr txBox="1"/>
            <p:nvPr/>
          </p:nvSpPr>
          <p:spPr>
            <a:xfrm>
              <a:off x="7502902" y="3851207"/>
              <a:ext cx="822960" cy="369332"/>
            </a:xfrm>
            <a:prstGeom prst="rect">
              <a:avLst/>
            </a:prstGeom>
            <a:solidFill>
              <a:schemeClr val="bg1">
                <a:alpha val="32000"/>
              </a:schemeClr>
            </a:solidFill>
          </p:spPr>
          <p:txBody>
            <a:bodyPr wrap="square" lIns="0" tIns="0" rIns="0" bIns="0" rtlCol="0">
              <a:spAutoFit/>
            </a:bodyPr>
            <a:lstStyle/>
            <a:p>
              <a:pPr algn="ctr"/>
              <a:r>
                <a:rPr lang="en-US" sz="1200" dirty="0"/>
                <a:t>SecondaryA0</a:t>
              </a:r>
            </a:p>
          </p:txBody>
        </p:sp>
        <p:sp>
          <p:nvSpPr>
            <p:cNvPr id="26" name="TextBox 25">
              <a:extLst>
                <a:ext uri="{FF2B5EF4-FFF2-40B4-BE49-F238E27FC236}">
                  <a16:creationId xmlns:a16="http://schemas.microsoft.com/office/drawing/2014/main" id="{708E225D-E639-3DF3-F1EC-0E168FF361E2}"/>
                </a:ext>
              </a:extLst>
            </p:cNvPr>
            <p:cNvSpPr txBox="1"/>
            <p:nvPr/>
          </p:nvSpPr>
          <p:spPr>
            <a:xfrm>
              <a:off x="6466021" y="3357392"/>
              <a:ext cx="926412" cy="369332"/>
            </a:xfrm>
            <a:prstGeom prst="rect">
              <a:avLst/>
            </a:prstGeom>
            <a:solidFill>
              <a:schemeClr val="bg1">
                <a:alpha val="32000"/>
              </a:schemeClr>
            </a:solidFill>
          </p:spPr>
          <p:txBody>
            <a:bodyPr wrap="square" lIns="0" tIns="0" rIns="0" bIns="0" rtlCol="0">
              <a:spAutoFit/>
            </a:bodyPr>
            <a:lstStyle/>
            <a:p>
              <a:pPr algn="ctr"/>
              <a:r>
                <a:rPr lang="en-US" sz="1200" dirty="0"/>
                <a:t>Secondary A0 arrival</a:t>
              </a:r>
            </a:p>
          </p:txBody>
        </p:sp>
        <p:sp>
          <p:nvSpPr>
            <p:cNvPr id="27" name="TextBox 26">
              <a:extLst>
                <a:ext uri="{FF2B5EF4-FFF2-40B4-BE49-F238E27FC236}">
                  <a16:creationId xmlns:a16="http://schemas.microsoft.com/office/drawing/2014/main" id="{02860C1B-E123-63B5-EA29-874E68D50E01}"/>
                </a:ext>
              </a:extLst>
            </p:cNvPr>
            <p:cNvSpPr txBox="1"/>
            <p:nvPr/>
          </p:nvSpPr>
          <p:spPr>
            <a:xfrm>
              <a:off x="8707435" y="5131753"/>
              <a:ext cx="822960" cy="184666"/>
            </a:xfrm>
            <a:prstGeom prst="rect">
              <a:avLst/>
            </a:prstGeom>
            <a:solidFill>
              <a:schemeClr val="bg1">
                <a:alpha val="32000"/>
              </a:schemeClr>
            </a:solidFill>
          </p:spPr>
          <p:txBody>
            <a:bodyPr wrap="square" lIns="0" tIns="0" rIns="0" bIns="0" rtlCol="0">
              <a:spAutoFit/>
            </a:bodyPr>
            <a:lstStyle/>
            <a:p>
              <a:pPr algn="ctr"/>
              <a:r>
                <a:rPr lang="en-US" sz="1200" dirty="0"/>
                <a:t>Casing A0</a:t>
              </a:r>
            </a:p>
          </p:txBody>
        </p:sp>
        <p:sp>
          <p:nvSpPr>
            <p:cNvPr id="28" name="Oval 27">
              <a:extLst>
                <a:ext uri="{FF2B5EF4-FFF2-40B4-BE49-F238E27FC236}">
                  <a16:creationId xmlns:a16="http://schemas.microsoft.com/office/drawing/2014/main" id="{5F64DDCB-4F81-94FF-FB91-5E9DFB6F3C01}"/>
                </a:ext>
              </a:extLst>
            </p:cNvPr>
            <p:cNvSpPr/>
            <p:nvPr/>
          </p:nvSpPr>
          <p:spPr>
            <a:xfrm>
              <a:off x="7127706" y="4175045"/>
              <a:ext cx="914400" cy="2743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a:extLst>
                <a:ext uri="{FF2B5EF4-FFF2-40B4-BE49-F238E27FC236}">
                  <a16:creationId xmlns:a16="http://schemas.microsoft.com/office/drawing/2014/main" id="{01F78752-EC61-AF8E-4472-53547E31EC09}"/>
                </a:ext>
              </a:extLst>
            </p:cNvPr>
            <p:cNvSpPr/>
            <p:nvPr/>
          </p:nvSpPr>
          <p:spPr>
            <a:xfrm>
              <a:off x="8944329" y="4176433"/>
              <a:ext cx="914400" cy="2743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805219A1-07F1-C6B3-771B-C640228C5E2E}"/>
                </a:ext>
              </a:extLst>
            </p:cNvPr>
            <p:cNvSpPr txBox="1"/>
            <p:nvPr/>
          </p:nvSpPr>
          <p:spPr>
            <a:xfrm>
              <a:off x="10613528" y="4450040"/>
              <a:ext cx="822960" cy="369332"/>
            </a:xfrm>
            <a:prstGeom prst="rect">
              <a:avLst/>
            </a:prstGeom>
            <a:solidFill>
              <a:schemeClr val="bg1">
                <a:alpha val="32000"/>
              </a:schemeClr>
            </a:solidFill>
          </p:spPr>
          <p:txBody>
            <a:bodyPr wrap="square" lIns="0" tIns="0" rIns="0" bIns="0" rtlCol="0">
              <a:spAutoFit/>
            </a:bodyPr>
            <a:lstStyle/>
            <a:p>
              <a:pPr algn="ctr"/>
              <a:r>
                <a:rPr lang="en-US" sz="1200" dirty="0"/>
                <a:t>Secondary S0</a:t>
              </a:r>
            </a:p>
          </p:txBody>
        </p:sp>
        <p:sp>
          <p:nvSpPr>
            <p:cNvPr id="31" name="Oval 30">
              <a:extLst>
                <a:ext uri="{FF2B5EF4-FFF2-40B4-BE49-F238E27FC236}">
                  <a16:creationId xmlns:a16="http://schemas.microsoft.com/office/drawing/2014/main" id="{50432E4B-8C8A-0111-29AB-97D416D0A59B}"/>
                </a:ext>
              </a:extLst>
            </p:cNvPr>
            <p:cNvSpPr/>
            <p:nvPr/>
          </p:nvSpPr>
          <p:spPr>
            <a:xfrm>
              <a:off x="10527702" y="4165618"/>
              <a:ext cx="914400" cy="274320"/>
            </a:xfrm>
            <a:prstGeom prst="ellipse">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a:extLst>
                <a:ext uri="{FF2B5EF4-FFF2-40B4-BE49-F238E27FC236}">
                  <a16:creationId xmlns:a16="http://schemas.microsoft.com/office/drawing/2014/main" id="{D283FEAC-FC9C-37E2-1DDD-E50A5D1E08C6}"/>
                </a:ext>
              </a:extLst>
            </p:cNvPr>
            <p:cNvSpPr txBox="1"/>
            <p:nvPr/>
          </p:nvSpPr>
          <p:spPr>
            <a:xfrm>
              <a:off x="5551966" y="3880502"/>
              <a:ext cx="457200" cy="369332"/>
            </a:xfrm>
            <a:prstGeom prst="rect">
              <a:avLst/>
            </a:prstGeom>
            <a:solidFill>
              <a:schemeClr val="bg1">
                <a:alpha val="32000"/>
              </a:schemeClr>
            </a:solidFill>
          </p:spPr>
          <p:txBody>
            <a:bodyPr wrap="square" lIns="0" tIns="0" rIns="0" bIns="0" rtlCol="0">
              <a:spAutoFit/>
            </a:bodyPr>
            <a:lstStyle/>
            <a:p>
              <a:pPr algn="ctr"/>
              <a:r>
                <a:rPr lang="en-US" sz="1200" dirty="0"/>
                <a:t>Fluid mode</a:t>
              </a:r>
            </a:p>
          </p:txBody>
        </p:sp>
        <p:sp>
          <p:nvSpPr>
            <p:cNvPr id="33" name="TextBox 32">
              <a:extLst>
                <a:ext uri="{FF2B5EF4-FFF2-40B4-BE49-F238E27FC236}">
                  <a16:creationId xmlns:a16="http://schemas.microsoft.com/office/drawing/2014/main" id="{DCC3708B-1D10-89D5-BD6B-6024825D1991}"/>
                </a:ext>
              </a:extLst>
            </p:cNvPr>
            <p:cNvSpPr txBox="1"/>
            <p:nvPr/>
          </p:nvSpPr>
          <p:spPr>
            <a:xfrm>
              <a:off x="10463462" y="3251973"/>
              <a:ext cx="659444" cy="553998"/>
            </a:xfrm>
            <a:prstGeom prst="rect">
              <a:avLst/>
            </a:prstGeom>
            <a:solidFill>
              <a:schemeClr val="bg1">
                <a:alpha val="32000"/>
              </a:schemeClr>
            </a:solidFill>
          </p:spPr>
          <p:txBody>
            <a:bodyPr wrap="square" lIns="0" tIns="0" rIns="0" bIns="0" rtlCol="0">
              <a:spAutoFit/>
            </a:bodyPr>
            <a:lstStyle/>
            <a:p>
              <a:pPr algn="ctr"/>
              <a:r>
                <a:rPr lang="en-US" sz="1200" dirty="0"/>
                <a:t>Primary S0 arrival</a:t>
              </a:r>
            </a:p>
          </p:txBody>
        </p:sp>
      </p:grpSp>
      <p:pic>
        <p:nvPicPr>
          <p:cNvPr id="34" name="Picture 33" descr="A yellow and grey object with a white background&#10;&#10;Description automatically generated">
            <a:extLst>
              <a:ext uri="{FF2B5EF4-FFF2-40B4-BE49-F238E27FC236}">
                <a16:creationId xmlns:a16="http://schemas.microsoft.com/office/drawing/2014/main" id="{58D38017-6307-2F37-595F-6258980F8DCA}"/>
              </a:ext>
            </a:extLst>
          </p:cNvPr>
          <p:cNvPicPr>
            <a:picLocks noChangeAspect="1"/>
          </p:cNvPicPr>
          <p:nvPr/>
        </p:nvPicPr>
        <p:blipFill rotWithShape="1">
          <a:blip r:embed="rId6">
            <a:alphaModFix amt="50000"/>
          </a:blip>
          <a:srcRect l="27002" t="49192" r="9811" b="41392"/>
          <a:stretch/>
        </p:blipFill>
        <p:spPr>
          <a:xfrm flipV="1">
            <a:off x="17992890" y="29727057"/>
            <a:ext cx="14106114" cy="1202808"/>
          </a:xfrm>
          <a:prstGeom prst="rect">
            <a:avLst/>
          </a:prstGeom>
        </p:spPr>
      </p:pic>
      <p:pic>
        <p:nvPicPr>
          <p:cNvPr id="35" name="Picture 34" descr="A graph of a waveform&#10;&#10;Description automatically generated">
            <a:extLst>
              <a:ext uri="{FF2B5EF4-FFF2-40B4-BE49-F238E27FC236}">
                <a16:creationId xmlns:a16="http://schemas.microsoft.com/office/drawing/2014/main" id="{CA2427D1-5718-1B55-B96D-BDB1EC591F75}"/>
              </a:ext>
            </a:extLst>
          </p:cNvPr>
          <p:cNvPicPr>
            <a:picLocks noChangeAspect="1"/>
          </p:cNvPicPr>
          <p:nvPr/>
        </p:nvPicPr>
        <p:blipFill>
          <a:blip r:embed="rId7"/>
          <a:stretch>
            <a:fillRect/>
          </a:stretch>
        </p:blipFill>
        <p:spPr>
          <a:xfrm>
            <a:off x="23842607" y="33177528"/>
            <a:ext cx="4635813" cy="4635813"/>
          </a:xfrm>
          <a:prstGeom prst="rect">
            <a:avLst/>
          </a:prstGeom>
        </p:spPr>
      </p:pic>
      <p:pic>
        <p:nvPicPr>
          <p:cNvPr id="36" name="Picture 35" descr="A graph of a waveform&#10;&#10;Description automatically generated">
            <a:extLst>
              <a:ext uri="{FF2B5EF4-FFF2-40B4-BE49-F238E27FC236}">
                <a16:creationId xmlns:a16="http://schemas.microsoft.com/office/drawing/2014/main" id="{730F49BA-B1E9-15C8-C2B5-8E1ED2DC72CF}"/>
              </a:ext>
            </a:extLst>
          </p:cNvPr>
          <p:cNvPicPr>
            <a:picLocks noChangeAspect="1"/>
          </p:cNvPicPr>
          <p:nvPr/>
        </p:nvPicPr>
        <p:blipFill>
          <a:blip r:embed="rId8"/>
          <a:stretch>
            <a:fillRect/>
          </a:stretch>
        </p:blipFill>
        <p:spPr>
          <a:xfrm>
            <a:off x="17967773" y="33184528"/>
            <a:ext cx="4788814" cy="4788814"/>
          </a:xfrm>
          <a:prstGeom prst="rect">
            <a:avLst/>
          </a:prstGeom>
        </p:spPr>
      </p:pic>
      <p:sp>
        <p:nvSpPr>
          <p:cNvPr id="38" name="Slide Number Placeholder 4">
            <a:extLst>
              <a:ext uri="{FF2B5EF4-FFF2-40B4-BE49-F238E27FC236}">
                <a16:creationId xmlns:a16="http://schemas.microsoft.com/office/drawing/2014/main" id="{B8346902-DF41-866B-E92C-8F97EAA2AC8A}"/>
              </a:ext>
            </a:extLst>
          </p:cNvPr>
          <p:cNvSpPr txBox="1">
            <a:spLocks/>
          </p:cNvSpPr>
          <p:nvPr/>
        </p:nvSpPr>
        <p:spPr>
          <a:xfrm>
            <a:off x="1367197" y="39026617"/>
            <a:ext cx="180000" cy="92333"/>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0E6A5BD-C011-4A45-AA3A-201790FB7F2B}" type="slidenum">
              <a:rPr lang="en-CA" smtClean="0"/>
              <a:pPr/>
              <a:t>1</a:t>
            </a:fld>
            <a:endParaRPr lang="en-CA"/>
          </a:p>
        </p:txBody>
      </p:sp>
      <p:sp>
        <p:nvSpPr>
          <p:cNvPr id="39" name="Content Placeholder 3">
            <a:extLst>
              <a:ext uri="{FF2B5EF4-FFF2-40B4-BE49-F238E27FC236}">
                <a16:creationId xmlns:a16="http://schemas.microsoft.com/office/drawing/2014/main" id="{EE57C4EC-53F7-3F9B-66F2-F904D080CF28}"/>
              </a:ext>
            </a:extLst>
          </p:cNvPr>
          <p:cNvSpPr txBox="1">
            <a:spLocks/>
          </p:cNvSpPr>
          <p:nvPr/>
        </p:nvSpPr>
        <p:spPr>
          <a:xfrm>
            <a:off x="25872772" y="33045082"/>
            <a:ext cx="1153386" cy="524121"/>
          </a:xfrm>
          <a:prstGeom prst="rect">
            <a:avLst/>
          </a:prstGeom>
        </p:spPr>
        <p:txBody>
          <a:bodyPr vert="horz" lIns="0" tIns="0" rIns="0" bIns="0" rtlCol="0">
            <a:noAutofit/>
          </a:bodyPr>
          <a:lstStyle>
            <a:lvl1pPr marL="0" indent="0" algn="l" defTabSz="1218621" rtl="0" eaLnBrk="1" latinLnBrk="0" hangingPunct="1">
              <a:lnSpc>
                <a:spcPct val="100000"/>
              </a:lnSpc>
              <a:spcBef>
                <a:spcPts val="0"/>
              </a:spcBef>
              <a:spcAft>
                <a:spcPts val="600"/>
              </a:spcAft>
              <a:buFont typeface="Arial" panose="020B0604020202020204" pitchFamily="34" charset="0"/>
              <a:buNone/>
              <a:defRPr sz="1400" b="0" i="0" kern="1200">
                <a:solidFill>
                  <a:schemeClr val="tx1"/>
                </a:solidFill>
                <a:latin typeface="+mj-lt"/>
                <a:ea typeface="+mn-ea"/>
                <a:cs typeface="Poppins Light" panose="00000400000000000000" pitchFamily="2" charset="0"/>
              </a:defRPr>
            </a:lvl1pPr>
            <a:lvl2pPr marL="172748" indent="0" algn="l" defTabSz="1218621" rtl="0" eaLnBrk="1" latinLnBrk="0" hangingPunct="1">
              <a:lnSpc>
                <a:spcPct val="100000"/>
              </a:lnSpc>
              <a:spcBef>
                <a:spcPts val="0"/>
              </a:spcBef>
              <a:spcAft>
                <a:spcPts val="600"/>
              </a:spcAft>
              <a:buFont typeface="Cambria" panose="02040503050406030204" pitchFamily="18" charset="0"/>
              <a:buNone/>
              <a:defRPr sz="1200" kern="1200">
                <a:solidFill>
                  <a:schemeClr val="tx1"/>
                </a:solidFill>
                <a:latin typeface="+mn-lt"/>
                <a:ea typeface="+mn-ea"/>
                <a:cs typeface="Poppins" pitchFamily="2" charset="77"/>
              </a:defRPr>
            </a:lvl2pPr>
            <a:lvl3pPr marL="346846" indent="0" algn="l" defTabSz="1218621" rtl="0" eaLnBrk="1" latinLnBrk="0" hangingPunct="1">
              <a:lnSpc>
                <a:spcPct val="100000"/>
              </a:lnSpc>
              <a:spcBef>
                <a:spcPts val="0"/>
              </a:spcBef>
              <a:spcAft>
                <a:spcPts val="600"/>
              </a:spcAft>
              <a:buSzPct val="100000"/>
              <a:buFont typeface="Arial"/>
              <a:buNone/>
              <a:defRPr sz="1200" kern="1200">
                <a:solidFill>
                  <a:schemeClr val="tx1"/>
                </a:solidFill>
                <a:latin typeface="+mn-lt"/>
                <a:ea typeface="+mn-ea"/>
                <a:cs typeface="Poppins" pitchFamily="2" charset="77"/>
              </a:defRPr>
            </a:lvl3pPr>
            <a:lvl4pPr marL="519594" indent="0" algn="l" defTabSz="1218621" rtl="0" eaLnBrk="1" latinLnBrk="0" hangingPunct="1">
              <a:lnSpc>
                <a:spcPct val="100000"/>
              </a:lnSpc>
              <a:spcBef>
                <a:spcPts val="0"/>
              </a:spcBef>
              <a:spcAft>
                <a:spcPts val="600"/>
              </a:spcAft>
              <a:buFont typeface="Cambria Math" panose="02040503050406030204" pitchFamily="18" charset="0"/>
              <a:buNone/>
              <a:defRPr sz="1200" kern="1200">
                <a:solidFill>
                  <a:schemeClr val="tx1"/>
                </a:solidFill>
                <a:latin typeface="+mn-lt"/>
                <a:ea typeface="+mn-ea"/>
                <a:cs typeface="Poppins" pitchFamily="2" charset="77"/>
              </a:defRPr>
            </a:lvl4pPr>
            <a:lvl5pPr marL="692342" indent="0" algn="l" defTabSz="1218621" rtl="0" eaLnBrk="1" latinLnBrk="0" hangingPunct="1">
              <a:lnSpc>
                <a:spcPct val="100000"/>
              </a:lnSpc>
              <a:spcBef>
                <a:spcPts val="0"/>
              </a:spcBef>
              <a:spcAft>
                <a:spcPts val="600"/>
              </a:spcAft>
              <a:buSzPct val="100000"/>
              <a:buFont typeface="Arial"/>
              <a:buNone/>
              <a:defRPr sz="1200" kern="1200">
                <a:solidFill>
                  <a:schemeClr val="tx1"/>
                </a:solidFill>
                <a:latin typeface="+mn-lt"/>
                <a:ea typeface="+mn-ea"/>
                <a:cs typeface="Poppins" pitchFamily="2" charset="77"/>
              </a:defRPr>
            </a:lvl5pPr>
            <a:lvl6pPr marL="1036489" indent="-172748" algn="l" defTabSz="1218621" rtl="0" eaLnBrk="1" latinLnBrk="0" hangingPunct="1">
              <a:lnSpc>
                <a:spcPct val="99000"/>
              </a:lnSpc>
              <a:spcBef>
                <a:spcPts val="0"/>
              </a:spcBef>
              <a:spcAft>
                <a:spcPts val="600"/>
              </a:spcAft>
              <a:buSzPct val="100000"/>
              <a:buFont typeface="Cambria Math" panose="02040503050406030204" pitchFamily="18" charset="0"/>
              <a:buChar char="⎯"/>
              <a:defRPr sz="1200" kern="1200">
                <a:solidFill>
                  <a:schemeClr val="tx1"/>
                </a:solidFill>
                <a:latin typeface="+mn-lt"/>
                <a:ea typeface="+mn-ea"/>
                <a:cs typeface="+mn-cs"/>
              </a:defRPr>
            </a:lvl6pPr>
            <a:lvl7pPr marL="1209237" indent="-172748" algn="l" defTabSz="1218621" rtl="0" eaLnBrk="1" latinLnBrk="0" hangingPunct="1">
              <a:lnSpc>
                <a:spcPct val="99000"/>
              </a:lnSpc>
              <a:spcBef>
                <a:spcPts val="0"/>
              </a:spcBef>
              <a:spcAft>
                <a:spcPts val="600"/>
              </a:spcAft>
              <a:buSzPct val="100000"/>
              <a:buFont typeface="Arial" panose="020B0604020202020204" pitchFamily="34" charset="0"/>
              <a:buChar char="•"/>
              <a:defRPr sz="1200" kern="1200">
                <a:solidFill>
                  <a:schemeClr val="tx1"/>
                </a:solidFill>
                <a:latin typeface="+mn-lt"/>
                <a:ea typeface="+mn-ea"/>
                <a:cs typeface="+mn-cs"/>
              </a:defRPr>
            </a:lvl7pPr>
            <a:lvl8pPr marL="1381985" indent="-172748" algn="l" defTabSz="1218621" rtl="0" eaLnBrk="1" latinLnBrk="0" hangingPunct="1">
              <a:lnSpc>
                <a:spcPct val="99000"/>
              </a:lnSpc>
              <a:spcBef>
                <a:spcPts val="0"/>
              </a:spcBef>
              <a:spcAft>
                <a:spcPts val="500"/>
              </a:spcAft>
              <a:buSzPct val="100000"/>
              <a:buFont typeface="Cambria Math" panose="02040503050406030204" pitchFamily="18" charset="0"/>
              <a:buChar char="⎯"/>
              <a:defRPr sz="1400" kern="1200">
                <a:solidFill>
                  <a:schemeClr val="tx1"/>
                </a:solidFill>
                <a:latin typeface="+mn-lt"/>
                <a:ea typeface="+mn-ea"/>
                <a:cs typeface="+mn-cs"/>
              </a:defRPr>
            </a:lvl8pPr>
            <a:lvl9pPr marL="1554733" indent="-172748" algn="l" defTabSz="1218621" rtl="0" eaLnBrk="1" latinLnBrk="0" hangingPunct="1">
              <a:lnSpc>
                <a:spcPct val="99000"/>
              </a:lnSpc>
              <a:spcBef>
                <a:spcPts val="0"/>
              </a:spcBef>
              <a:spcAft>
                <a:spcPts val="500"/>
              </a:spcAft>
              <a:buSzPct val="100000"/>
              <a:buFont typeface="Arial" panose="020B0604020202020204" pitchFamily="34" charset="0"/>
              <a:buChar char="•"/>
              <a:defRPr sz="1400" kern="1200">
                <a:solidFill>
                  <a:schemeClr val="tx1"/>
                </a:solidFill>
                <a:latin typeface="+mn-lt"/>
                <a:ea typeface="+mn-ea"/>
                <a:cs typeface="+mn-cs"/>
              </a:defRPr>
            </a:lvl9pPr>
          </a:lstStyle>
          <a:p>
            <a:pPr algn="ctr">
              <a:spcAft>
                <a:spcPts val="1200"/>
              </a:spcAft>
            </a:pPr>
            <a:r>
              <a:rPr lang="en-GB" sz="1600" dirty="0"/>
              <a:t>Expt.</a:t>
            </a:r>
          </a:p>
        </p:txBody>
      </p:sp>
      <p:sp>
        <p:nvSpPr>
          <p:cNvPr id="40" name="Content Placeholder 3">
            <a:extLst>
              <a:ext uri="{FF2B5EF4-FFF2-40B4-BE49-F238E27FC236}">
                <a16:creationId xmlns:a16="http://schemas.microsoft.com/office/drawing/2014/main" id="{1CFAA66E-C358-CD6A-497E-1F135FCDE370}"/>
              </a:ext>
            </a:extLst>
          </p:cNvPr>
          <p:cNvSpPr txBox="1">
            <a:spLocks/>
          </p:cNvSpPr>
          <p:nvPr/>
        </p:nvSpPr>
        <p:spPr>
          <a:xfrm>
            <a:off x="20206088" y="33045082"/>
            <a:ext cx="1001157" cy="524121"/>
          </a:xfrm>
          <a:prstGeom prst="rect">
            <a:avLst/>
          </a:prstGeom>
        </p:spPr>
        <p:txBody>
          <a:bodyPr vert="horz" lIns="0" tIns="0" rIns="0" bIns="0" rtlCol="0">
            <a:noAutofit/>
          </a:bodyPr>
          <a:lstStyle>
            <a:lvl1pPr marL="0" indent="0" algn="l" defTabSz="1218621" rtl="0" eaLnBrk="1" latinLnBrk="0" hangingPunct="1">
              <a:lnSpc>
                <a:spcPct val="100000"/>
              </a:lnSpc>
              <a:spcBef>
                <a:spcPts val="0"/>
              </a:spcBef>
              <a:spcAft>
                <a:spcPts val="600"/>
              </a:spcAft>
              <a:buFont typeface="Arial" panose="020B0604020202020204" pitchFamily="34" charset="0"/>
              <a:buNone/>
              <a:defRPr sz="1400" b="0" i="0" kern="1200">
                <a:solidFill>
                  <a:schemeClr val="tx1"/>
                </a:solidFill>
                <a:latin typeface="+mj-lt"/>
                <a:ea typeface="+mn-ea"/>
                <a:cs typeface="Poppins Light" panose="00000400000000000000" pitchFamily="2" charset="0"/>
              </a:defRPr>
            </a:lvl1pPr>
            <a:lvl2pPr marL="172748" indent="0" algn="l" defTabSz="1218621" rtl="0" eaLnBrk="1" latinLnBrk="0" hangingPunct="1">
              <a:lnSpc>
                <a:spcPct val="100000"/>
              </a:lnSpc>
              <a:spcBef>
                <a:spcPts val="0"/>
              </a:spcBef>
              <a:spcAft>
                <a:spcPts val="600"/>
              </a:spcAft>
              <a:buFont typeface="Cambria" panose="02040503050406030204" pitchFamily="18" charset="0"/>
              <a:buNone/>
              <a:defRPr sz="1200" kern="1200">
                <a:solidFill>
                  <a:schemeClr val="tx1"/>
                </a:solidFill>
                <a:latin typeface="+mn-lt"/>
                <a:ea typeface="+mn-ea"/>
                <a:cs typeface="Poppins" pitchFamily="2" charset="77"/>
              </a:defRPr>
            </a:lvl2pPr>
            <a:lvl3pPr marL="346846" indent="0" algn="l" defTabSz="1218621" rtl="0" eaLnBrk="1" latinLnBrk="0" hangingPunct="1">
              <a:lnSpc>
                <a:spcPct val="100000"/>
              </a:lnSpc>
              <a:spcBef>
                <a:spcPts val="0"/>
              </a:spcBef>
              <a:spcAft>
                <a:spcPts val="600"/>
              </a:spcAft>
              <a:buSzPct val="100000"/>
              <a:buFont typeface="Arial"/>
              <a:buNone/>
              <a:defRPr sz="1200" kern="1200">
                <a:solidFill>
                  <a:schemeClr val="tx1"/>
                </a:solidFill>
                <a:latin typeface="+mn-lt"/>
                <a:ea typeface="+mn-ea"/>
                <a:cs typeface="Poppins" pitchFamily="2" charset="77"/>
              </a:defRPr>
            </a:lvl3pPr>
            <a:lvl4pPr marL="519594" indent="0" algn="l" defTabSz="1218621" rtl="0" eaLnBrk="1" latinLnBrk="0" hangingPunct="1">
              <a:lnSpc>
                <a:spcPct val="100000"/>
              </a:lnSpc>
              <a:spcBef>
                <a:spcPts val="0"/>
              </a:spcBef>
              <a:spcAft>
                <a:spcPts val="600"/>
              </a:spcAft>
              <a:buFont typeface="Cambria Math" panose="02040503050406030204" pitchFamily="18" charset="0"/>
              <a:buNone/>
              <a:defRPr sz="1200" kern="1200">
                <a:solidFill>
                  <a:schemeClr val="tx1"/>
                </a:solidFill>
                <a:latin typeface="+mn-lt"/>
                <a:ea typeface="+mn-ea"/>
                <a:cs typeface="Poppins" pitchFamily="2" charset="77"/>
              </a:defRPr>
            </a:lvl4pPr>
            <a:lvl5pPr marL="692342" indent="0" algn="l" defTabSz="1218621" rtl="0" eaLnBrk="1" latinLnBrk="0" hangingPunct="1">
              <a:lnSpc>
                <a:spcPct val="100000"/>
              </a:lnSpc>
              <a:spcBef>
                <a:spcPts val="0"/>
              </a:spcBef>
              <a:spcAft>
                <a:spcPts val="600"/>
              </a:spcAft>
              <a:buSzPct val="100000"/>
              <a:buFont typeface="Arial"/>
              <a:buNone/>
              <a:defRPr sz="1200" kern="1200">
                <a:solidFill>
                  <a:schemeClr val="tx1"/>
                </a:solidFill>
                <a:latin typeface="+mn-lt"/>
                <a:ea typeface="+mn-ea"/>
                <a:cs typeface="Poppins" pitchFamily="2" charset="77"/>
              </a:defRPr>
            </a:lvl5pPr>
            <a:lvl6pPr marL="1036489" indent="-172748" algn="l" defTabSz="1218621" rtl="0" eaLnBrk="1" latinLnBrk="0" hangingPunct="1">
              <a:lnSpc>
                <a:spcPct val="99000"/>
              </a:lnSpc>
              <a:spcBef>
                <a:spcPts val="0"/>
              </a:spcBef>
              <a:spcAft>
                <a:spcPts val="600"/>
              </a:spcAft>
              <a:buSzPct val="100000"/>
              <a:buFont typeface="Cambria Math" panose="02040503050406030204" pitchFamily="18" charset="0"/>
              <a:buChar char="⎯"/>
              <a:defRPr sz="1200" kern="1200">
                <a:solidFill>
                  <a:schemeClr val="tx1"/>
                </a:solidFill>
                <a:latin typeface="+mn-lt"/>
                <a:ea typeface="+mn-ea"/>
                <a:cs typeface="+mn-cs"/>
              </a:defRPr>
            </a:lvl6pPr>
            <a:lvl7pPr marL="1209237" indent="-172748" algn="l" defTabSz="1218621" rtl="0" eaLnBrk="1" latinLnBrk="0" hangingPunct="1">
              <a:lnSpc>
                <a:spcPct val="99000"/>
              </a:lnSpc>
              <a:spcBef>
                <a:spcPts val="0"/>
              </a:spcBef>
              <a:spcAft>
                <a:spcPts val="600"/>
              </a:spcAft>
              <a:buSzPct val="100000"/>
              <a:buFont typeface="Arial" panose="020B0604020202020204" pitchFamily="34" charset="0"/>
              <a:buChar char="•"/>
              <a:defRPr sz="1200" kern="1200">
                <a:solidFill>
                  <a:schemeClr val="tx1"/>
                </a:solidFill>
                <a:latin typeface="+mn-lt"/>
                <a:ea typeface="+mn-ea"/>
                <a:cs typeface="+mn-cs"/>
              </a:defRPr>
            </a:lvl7pPr>
            <a:lvl8pPr marL="1381985" indent="-172748" algn="l" defTabSz="1218621" rtl="0" eaLnBrk="1" latinLnBrk="0" hangingPunct="1">
              <a:lnSpc>
                <a:spcPct val="99000"/>
              </a:lnSpc>
              <a:spcBef>
                <a:spcPts val="0"/>
              </a:spcBef>
              <a:spcAft>
                <a:spcPts val="500"/>
              </a:spcAft>
              <a:buSzPct val="100000"/>
              <a:buFont typeface="Cambria Math" panose="02040503050406030204" pitchFamily="18" charset="0"/>
              <a:buChar char="⎯"/>
              <a:defRPr sz="1400" kern="1200">
                <a:solidFill>
                  <a:schemeClr val="tx1"/>
                </a:solidFill>
                <a:latin typeface="+mn-lt"/>
                <a:ea typeface="+mn-ea"/>
                <a:cs typeface="+mn-cs"/>
              </a:defRPr>
            </a:lvl8pPr>
            <a:lvl9pPr marL="1554733" indent="-172748" algn="l" defTabSz="1218621" rtl="0" eaLnBrk="1" latinLnBrk="0" hangingPunct="1">
              <a:lnSpc>
                <a:spcPct val="99000"/>
              </a:lnSpc>
              <a:spcBef>
                <a:spcPts val="0"/>
              </a:spcBef>
              <a:spcAft>
                <a:spcPts val="500"/>
              </a:spcAft>
              <a:buSzPct val="100000"/>
              <a:buFont typeface="Arial" panose="020B0604020202020204" pitchFamily="34" charset="0"/>
              <a:buChar char="•"/>
              <a:defRPr sz="1400" kern="1200">
                <a:solidFill>
                  <a:schemeClr val="tx1"/>
                </a:solidFill>
                <a:latin typeface="+mn-lt"/>
                <a:ea typeface="+mn-ea"/>
                <a:cs typeface="+mn-cs"/>
              </a:defRPr>
            </a:lvl9pPr>
          </a:lstStyle>
          <a:p>
            <a:pPr algn="ctr">
              <a:spcAft>
                <a:spcPts val="1200"/>
              </a:spcAft>
            </a:pPr>
            <a:r>
              <a:rPr lang="en-GB" sz="1600" dirty="0"/>
              <a:t>Sim.</a:t>
            </a:r>
          </a:p>
        </p:txBody>
      </p:sp>
      <p:grpSp>
        <p:nvGrpSpPr>
          <p:cNvPr id="41" name="Group 40">
            <a:extLst>
              <a:ext uri="{FF2B5EF4-FFF2-40B4-BE49-F238E27FC236}">
                <a16:creationId xmlns:a16="http://schemas.microsoft.com/office/drawing/2014/main" id="{9E625F3C-ED8A-6A55-B3B1-BCBE38303130}"/>
              </a:ext>
            </a:extLst>
          </p:cNvPr>
          <p:cNvGrpSpPr/>
          <p:nvPr/>
        </p:nvGrpSpPr>
        <p:grpSpPr>
          <a:xfrm>
            <a:off x="20307689" y="33599683"/>
            <a:ext cx="2250510" cy="1509829"/>
            <a:chOff x="3068642" y="1458909"/>
            <a:chExt cx="2456009" cy="1655311"/>
          </a:xfrm>
        </p:grpSpPr>
        <p:sp>
          <p:nvSpPr>
            <p:cNvPr id="42" name="TextBox 41">
              <a:extLst>
                <a:ext uri="{FF2B5EF4-FFF2-40B4-BE49-F238E27FC236}">
                  <a16:creationId xmlns:a16="http://schemas.microsoft.com/office/drawing/2014/main" id="{E5954154-AE61-8F08-2DDD-CCEABA7254E1}"/>
                </a:ext>
              </a:extLst>
            </p:cNvPr>
            <p:cNvSpPr txBox="1"/>
            <p:nvPr/>
          </p:nvSpPr>
          <p:spPr>
            <a:xfrm>
              <a:off x="3068642" y="1840285"/>
              <a:ext cx="618813" cy="369332"/>
            </a:xfrm>
            <a:prstGeom prst="rect">
              <a:avLst/>
            </a:prstGeom>
            <a:solidFill>
              <a:schemeClr val="bg1">
                <a:alpha val="45000"/>
              </a:schemeClr>
            </a:solidFill>
          </p:spPr>
          <p:txBody>
            <a:bodyPr wrap="square" lIns="0" tIns="0" rIns="0" bIns="0" rtlCol="0">
              <a:spAutoFit/>
            </a:bodyPr>
            <a:lstStyle/>
            <a:p>
              <a:pPr algn="ctr"/>
              <a:r>
                <a:rPr lang="en-US" sz="1200" dirty="0"/>
                <a:t>Primary A0</a:t>
              </a:r>
            </a:p>
          </p:txBody>
        </p:sp>
        <p:sp>
          <p:nvSpPr>
            <p:cNvPr id="43" name="TextBox 42">
              <a:extLst>
                <a:ext uri="{FF2B5EF4-FFF2-40B4-BE49-F238E27FC236}">
                  <a16:creationId xmlns:a16="http://schemas.microsoft.com/office/drawing/2014/main" id="{7C779B70-1090-1A8A-A174-D2C0FF7B6D39}"/>
                </a:ext>
              </a:extLst>
            </p:cNvPr>
            <p:cNvSpPr txBox="1"/>
            <p:nvPr/>
          </p:nvSpPr>
          <p:spPr>
            <a:xfrm>
              <a:off x="3408955" y="1463092"/>
              <a:ext cx="869372" cy="369332"/>
            </a:xfrm>
            <a:prstGeom prst="rect">
              <a:avLst/>
            </a:prstGeom>
            <a:solidFill>
              <a:schemeClr val="bg1">
                <a:alpha val="45000"/>
              </a:schemeClr>
            </a:solidFill>
          </p:spPr>
          <p:txBody>
            <a:bodyPr wrap="square" lIns="0" tIns="0" rIns="0" bIns="0" rtlCol="0">
              <a:spAutoFit/>
            </a:bodyPr>
            <a:lstStyle/>
            <a:p>
              <a:pPr algn="ctr"/>
              <a:r>
                <a:rPr lang="en-US" sz="1200" dirty="0"/>
                <a:t>Secondary A0</a:t>
              </a:r>
            </a:p>
          </p:txBody>
        </p:sp>
        <p:sp>
          <p:nvSpPr>
            <p:cNvPr id="44" name="TextBox 43">
              <a:extLst>
                <a:ext uri="{FF2B5EF4-FFF2-40B4-BE49-F238E27FC236}">
                  <a16:creationId xmlns:a16="http://schemas.microsoft.com/office/drawing/2014/main" id="{66856BE7-1397-4891-96E0-22589B825E2C}"/>
                </a:ext>
              </a:extLst>
            </p:cNvPr>
            <p:cNvSpPr txBox="1"/>
            <p:nvPr/>
          </p:nvSpPr>
          <p:spPr>
            <a:xfrm>
              <a:off x="3899624" y="1810036"/>
              <a:ext cx="611463" cy="369332"/>
            </a:xfrm>
            <a:prstGeom prst="rect">
              <a:avLst/>
            </a:prstGeom>
            <a:solidFill>
              <a:schemeClr val="bg1">
                <a:alpha val="45000"/>
              </a:schemeClr>
            </a:solidFill>
          </p:spPr>
          <p:txBody>
            <a:bodyPr wrap="square" lIns="0" tIns="0" rIns="0" bIns="0" rtlCol="0">
              <a:spAutoFit/>
            </a:bodyPr>
            <a:lstStyle/>
            <a:p>
              <a:pPr algn="ctr"/>
              <a:r>
                <a:rPr lang="en-US" sz="1200" dirty="0"/>
                <a:t>Tertiary A0</a:t>
              </a:r>
            </a:p>
          </p:txBody>
        </p:sp>
        <p:sp>
          <p:nvSpPr>
            <p:cNvPr id="45" name="TextBox 44">
              <a:extLst>
                <a:ext uri="{FF2B5EF4-FFF2-40B4-BE49-F238E27FC236}">
                  <a16:creationId xmlns:a16="http://schemas.microsoft.com/office/drawing/2014/main" id="{1C1795F9-0A20-30A2-D764-EBC35C5D3231}"/>
                </a:ext>
              </a:extLst>
            </p:cNvPr>
            <p:cNvSpPr txBox="1"/>
            <p:nvPr/>
          </p:nvSpPr>
          <p:spPr>
            <a:xfrm>
              <a:off x="5064804" y="1465427"/>
              <a:ext cx="459847" cy="369332"/>
            </a:xfrm>
            <a:prstGeom prst="rect">
              <a:avLst/>
            </a:prstGeom>
            <a:solidFill>
              <a:schemeClr val="bg1">
                <a:alpha val="45000"/>
              </a:schemeClr>
            </a:solidFill>
          </p:spPr>
          <p:txBody>
            <a:bodyPr wrap="square" lIns="0" tIns="0" rIns="0" bIns="0" rtlCol="0">
              <a:spAutoFit/>
            </a:bodyPr>
            <a:lstStyle/>
            <a:p>
              <a:pPr algn="ctr"/>
              <a:r>
                <a:rPr lang="en-US" sz="1200" dirty="0"/>
                <a:t>Fluid Mode</a:t>
              </a:r>
            </a:p>
          </p:txBody>
        </p:sp>
        <p:cxnSp>
          <p:nvCxnSpPr>
            <p:cNvPr id="46" name="Straight Arrow Connector 45">
              <a:extLst>
                <a:ext uri="{FF2B5EF4-FFF2-40B4-BE49-F238E27FC236}">
                  <a16:creationId xmlns:a16="http://schemas.microsoft.com/office/drawing/2014/main" id="{47EB70B9-ACF4-758B-7ED0-8FDF74ECF24B}"/>
                </a:ext>
              </a:extLst>
            </p:cNvPr>
            <p:cNvCxnSpPr>
              <a:cxnSpLocks/>
            </p:cNvCxnSpPr>
            <p:nvPr/>
          </p:nvCxnSpPr>
          <p:spPr>
            <a:xfrm rot="16800000" flipV="1">
              <a:off x="2840233" y="2657020"/>
              <a:ext cx="914400" cy="0"/>
            </a:xfrm>
            <a:prstGeom prst="straightConnector1">
              <a:avLst/>
            </a:prstGeom>
            <a:ln>
              <a:solidFill>
                <a:schemeClr val="tx1"/>
              </a:solidFill>
              <a:tailEnd type="arrow" w="med" len="lg"/>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a16="http://schemas.microsoft.com/office/drawing/2014/main" id="{51AB97C4-479B-DF7C-FE32-4312395FFA54}"/>
                </a:ext>
              </a:extLst>
            </p:cNvPr>
            <p:cNvCxnSpPr>
              <a:cxnSpLocks/>
            </p:cNvCxnSpPr>
            <p:nvPr/>
          </p:nvCxnSpPr>
          <p:spPr>
            <a:xfrm rot="16800000" flipV="1">
              <a:off x="3304891" y="2265661"/>
              <a:ext cx="914400" cy="0"/>
            </a:xfrm>
            <a:prstGeom prst="straightConnector1">
              <a:avLst/>
            </a:prstGeom>
            <a:ln>
              <a:solidFill>
                <a:schemeClr val="tx1"/>
              </a:solidFill>
              <a:tailEnd type="arrow" w="med" len="lg"/>
            </a:ln>
          </p:spPr>
          <p:style>
            <a:lnRef idx="1">
              <a:schemeClr val="accent1"/>
            </a:lnRef>
            <a:fillRef idx="0">
              <a:schemeClr val="accent1"/>
            </a:fillRef>
            <a:effectRef idx="0">
              <a:schemeClr val="accent1"/>
            </a:effectRef>
            <a:fontRef idx="minor">
              <a:schemeClr val="tx1"/>
            </a:fontRef>
          </p:style>
        </p:cxnSp>
        <p:cxnSp>
          <p:nvCxnSpPr>
            <p:cNvPr id="48" name="Straight Arrow Connector 47">
              <a:extLst>
                <a:ext uri="{FF2B5EF4-FFF2-40B4-BE49-F238E27FC236}">
                  <a16:creationId xmlns:a16="http://schemas.microsoft.com/office/drawing/2014/main" id="{F35E300E-DF07-A42C-E7E9-B2C0D96260CE}"/>
                </a:ext>
              </a:extLst>
            </p:cNvPr>
            <p:cNvCxnSpPr>
              <a:cxnSpLocks/>
            </p:cNvCxnSpPr>
            <p:nvPr/>
          </p:nvCxnSpPr>
          <p:spPr>
            <a:xfrm rot="16800000" flipV="1">
              <a:off x="3666804" y="2635747"/>
              <a:ext cx="914400" cy="0"/>
            </a:xfrm>
            <a:prstGeom prst="straightConnector1">
              <a:avLst/>
            </a:prstGeom>
            <a:ln>
              <a:solidFill>
                <a:schemeClr val="tx1"/>
              </a:solidFill>
              <a:tailEnd type="arrow" w="med" len="lg"/>
            </a:ln>
          </p:spPr>
          <p:style>
            <a:lnRef idx="1">
              <a:schemeClr val="accent1"/>
            </a:lnRef>
            <a:fillRef idx="0">
              <a:schemeClr val="accent1"/>
            </a:fillRef>
            <a:effectRef idx="0">
              <a:schemeClr val="accent1"/>
            </a:effectRef>
            <a:fontRef idx="minor">
              <a:schemeClr val="tx1"/>
            </a:fontRef>
          </p:style>
        </p:cxnSp>
        <p:sp>
          <p:nvSpPr>
            <p:cNvPr id="49" name="TextBox 48">
              <a:extLst>
                <a:ext uri="{FF2B5EF4-FFF2-40B4-BE49-F238E27FC236}">
                  <a16:creationId xmlns:a16="http://schemas.microsoft.com/office/drawing/2014/main" id="{B28AC783-81D0-4D5D-D4AC-928BC30E9E9F}"/>
                </a:ext>
              </a:extLst>
            </p:cNvPr>
            <p:cNvSpPr txBox="1"/>
            <p:nvPr/>
          </p:nvSpPr>
          <p:spPr>
            <a:xfrm>
              <a:off x="4472215" y="1458909"/>
              <a:ext cx="426634" cy="369332"/>
            </a:xfrm>
            <a:prstGeom prst="rect">
              <a:avLst/>
            </a:prstGeom>
            <a:solidFill>
              <a:schemeClr val="bg1">
                <a:alpha val="45000"/>
              </a:schemeClr>
            </a:solidFill>
          </p:spPr>
          <p:txBody>
            <a:bodyPr wrap="square" lIns="0" tIns="0" rIns="0" bIns="0" rtlCol="0">
              <a:spAutoFit/>
            </a:bodyPr>
            <a:lstStyle/>
            <a:p>
              <a:pPr algn="ctr"/>
              <a:r>
                <a:rPr lang="en-US" sz="1200" dirty="0"/>
                <a:t>Quat. A0</a:t>
              </a:r>
            </a:p>
          </p:txBody>
        </p:sp>
        <p:cxnSp>
          <p:nvCxnSpPr>
            <p:cNvPr id="50" name="Straight Arrow Connector 49">
              <a:extLst>
                <a:ext uri="{FF2B5EF4-FFF2-40B4-BE49-F238E27FC236}">
                  <a16:creationId xmlns:a16="http://schemas.microsoft.com/office/drawing/2014/main" id="{E6C14A4C-CAC5-EC9A-F8CA-373BDCD003BA}"/>
                </a:ext>
              </a:extLst>
            </p:cNvPr>
            <p:cNvCxnSpPr>
              <a:cxnSpLocks/>
            </p:cNvCxnSpPr>
            <p:nvPr/>
          </p:nvCxnSpPr>
          <p:spPr>
            <a:xfrm rot="16800000" flipV="1">
              <a:off x="4158263" y="2284620"/>
              <a:ext cx="914400" cy="0"/>
            </a:xfrm>
            <a:prstGeom prst="straightConnector1">
              <a:avLst/>
            </a:prstGeom>
            <a:ln>
              <a:solidFill>
                <a:schemeClr val="tx1"/>
              </a:solidFill>
              <a:tailEnd type="arrow" w="med" len="lg"/>
            </a:ln>
          </p:spPr>
          <p:style>
            <a:lnRef idx="1">
              <a:schemeClr val="accent1"/>
            </a:lnRef>
            <a:fillRef idx="0">
              <a:schemeClr val="accent1"/>
            </a:fillRef>
            <a:effectRef idx="0">
              <a:schemeClr val="accent1"/>
            </a:effectRef>
            <a:fontRef idx="minor">
              <a:schemeClr val="tx1"/>
            </a:fontRef>
          </p:style>
        </p:cxnSp>
        <p:cxnSp>
          <p:nvCxnSpPr>
            <p:cNvPr id="51" name="Straight Arrow Connector 50">
              <a:extLst>
                <a:ext uri="{FF2B5EF4-FFF2-40B4-BE49-F238E27FC236}">
                  <a16:creationId xmlns:a16="http://schemas.microsoft.com/office/drawing/2014/main" id="{5BE33C7E-DCDA-6A56-D5EB-12D088AF02B8}"/>
                </a:ext>
              </a:extLst>
            </p:cNvPr>
            <p:cNvCxnSpPr>
              <a:cxnSpLocks/>
            </p:cNvCxnSpPr>
            <p:nvPr/>
          </p:nvCxnSpPr>
          <p:spPr>
            <a:xfrm rot="17400000" flipV="1">
              <a:off x="4698983" y="2197920"/>
              <a:ext cx="914400" cy="0"/>
            </a:xfrm>
            <a:prstGeom prst="straightConnector1">
              <a:avLst/>
            </a:prstGeom>
            <a:ln>
              <a:solidFill>
                <a:schemeClr val="tx1"/>
              </a:solidFill>
              <a:tailEnd type="arrow" w="med" len="lg"/>
            </a:ln>
          </p:spPr>
          <p:style>
            <a:lnRef idx="1">
              <a:schemeClr val="accent1"/>
            </a:lnRef>
            <a:fillRef idx="0">
              <a:schemeClr val="accent1"/>
            </a:fillRef>
            <a:effectRef idx="0">
              <a:schemeClr val="accent1"/>
            </a:effectRef>
            <a:fontRef idx="minor">
              <a:schemeClr val="tx1"/>
            </a:fontRef>
          </p:style>
        </p:cxnSp>
      </p:grpSp>
      <p:sp>
        <p:nvSpPr>
          <p:cNvPr id="52" name="Content Placeholder 3">
            <a:extLst>
              <a:ext uri="{FF2B5EF4-FFF2-40B4-BE49-F238E27FC236}">
                <a16:creationId xmlns:a16="http://schemas.microsoft.com/office/drawing/2014/main" id="{BF7A74D4-7019-D759-D150-34B88570C575}"/>
              </a:ext>
            </a:extLst>
          </p:cNvPr>
          <p:cNvSpPr txBox="1">
            <a:spLocks/>
          </p:cNvSpPr>
          <p:nvPr/>
        </p:nvSpPr>
        <p:spPr>
          <a:xfrm>
            <a:off x="23044241" y="33259523"/>
            <a:ext cx="1019406" cy="240293"/>
          </a:xfrm>
          <a:prstGeom prst="rect">
            <a:avLst/>
          </a:prstGeom>
          <a:solidFill>
            <a:schemeClr val="bg1"/>
          </a:solidFill>
        </p:spPr>
        <p:txBody>
          <a:bodyPr vert="horz" lIns="0" tIns="0" rIns="0" bIns="0" rtlCol="0">
            <a:noAutofit/>
          </a:bodyPr>
          <a:lstStyle>
            <a:lvl1pPr marL="0" indent="0" algn="l" defTabSz="1218621" rtl="0" eaLnBrk="1" latinLnBrk="0" hangingPunct="1">
              <a:lnSpc>
                <a:spcPct val="100000"/>
              </a:lnSpc>
              <a:spcBef>
                <a:spcPts val="0"/>
              </a:spcBef>
              <a:spcAft>
                <a:spcPts val="600"/>
              </a:spcAft>
              <a:buFont typeface="Arial" panose="020B0604020202020204" pitchFamily="34" charset="0"/>
              <a:buNone/>
              <a:defRPr sz="1400" b="0" i="0" kern="1200">
                <a:solidFill>
                  <a:schemeClr val="tx1"/>
                </a:solidFill>
                <a:latin typeface="+mj-lt"/>
                <a:ea typeface="+mn-ea"/>
                <a:cs typeface="Poppins Light" panose="00000400000000000000" pitchFamily="2" charset="0"/>
              </a:defRPr>
            </a:lvl1pPr>
            <a:lvl2pPr marL="172748" indent="0" algn="l" defTabSz="1218621" rtl="0" eaLnBrk="1" latinLnBrk="0" hangingPunct="1">
              <a:lnSpc>
                <a:spcPct val="100000"/>
              </a:lnSpc>
              <a:spcBef>
                <a:spcPts val="0"/>
              </a:spcBef>
              <a:spcAft>
                <a:spcPts val="600"/>
              </a:spcAft>
              <a:buFont typeface="Cambria" panose="02040503050406030204" pitchFamily="18" charset="0"/>
              <a:buNone/>
              <a:defRPr sz="1200" kern="1200">
                <a:solidFill>
                  <a:schemeClr val="tx1"/>
                </a:solidFill>
                <a:latin typeface="+mn-lt"/>
                <a:ea typeface="+mn-ea"/>
                <a:cs typeface="Poppins" pitchFamily="2" charset="77"/>
              </a:defRPr>
            </a:lvl2pPr>
            <a:lvl3pPr marL="346846" indent="0" algn="l" defTabSz="1218621" rtl="0" eaLnBrk="1" latinLnBrk="0" hangingPunct="1">
              <a:lnSpc>
                <a:spcPct val="100000"/>
              </a:lnSpc>
              <a:spcBef>
                <a:spcPts val="0"/>
              </a:spcBef>
              <a:spcAft>
                <a:spcPts val="600"/>
              </a:spcAft>
              <a:buSzPct val="100000"/>
              <a:buFont typeface="Arial"/>
              <a:buNone/>
              <a:defRPr sz="1200" kern="1200">
                <a:solidFill>
                  <a:schemeClr val="tx1"/>
                </a:solidFill>
                <a:latin typeface="+mn-lt"/>
                <a:ea typeface="+mn-ea"/>
                <a:cs typeface="Poppins" pitchFamily="2" charset="77"/>
              </a:defRPr>
            </a:lvl3pPr>
            <a:lvl4pPr marL="519594" indent="0" algn="l" defTabSz="1218621" rtl="0" eaLnBrk="1" latinLnBrk="0" hangingPunct="1">
              <a:lnSpc>
                <a:spcPct val="100000"/>
              </a:lnSpc>
              <a:spcBef>
                <a:spcPts val="0"/>
              </a:spcBef>
              <a:spcAft>
                <a:spcPts val="600"/>
              </a:spcAft>
              <a:buFont typeface="Cambria Math" panose="02040503050406030204" pitchFamily="18" charset="0"/>
              <a:buNone/>
              <a:defRPr sz="1200" kern="1200">
                <a:solidFill>
                  <a:schemeClr val="tx1"/>
                </a:solidFill>
                <a:latin typeface="+mn-lt"/>
                <a:ea typeface="+mn-ea"/>
                <a:cs typeface="Poppins" pitchFamily="2" charset="77"/>
              </a:defRPr>
            </a:lvl4pPr>
            <a:lvl5pPr marL="692342" indent="0" algn="l" defTabSz="1218621" rtl="0" eaLnBrk="1" latinLnBrk="0" hangingPunct="1">
              <a:lnSpc>
                <a:spcPct val="100000"/>
              </a:lnSpc>
              <a:spcBef>
                <a:spcPts val="0"/>
              </a:spcBef>
              <a:spcAft>
                <a:spcPts val="600"/>
              </a:spcAft>
              <a:buSzPct val="100000"/>
              <a:buFont typeface="Arial"/>
              <a:buNone/>
              <a:defRPr sz="1200" kern="1200">
                <a:solidFill>
                  <a:schemeClr val="tx1"/>
                </a:solidFill>
                <a:latin typeface="+mn-lt"/>
                <a:ea typeface="+mn-ea"/>
                <a:cs typeface="Poppins" pitchFamily="2" charset="77"/>
              </a:defRPr>
            </a:lvl5pPr>
            <a:lvl6pPr marL="1036489" indent="-172748" algn="l" defTabSz="1218621" rtl="0" eaLnBrk="1" latinLnBrk="0" hangingPunct="1">
              <a:lnSpc>
                <a:spcPct val="99000"/>
              </a:lnSpc>
              <a:spcBef>
                <a:spcPts val="0"/>
              </a:spcBef>
              <a:spcAft>
                <a:spcPts val="600"/>
              </a:spcAft>
              <a:buSzPct val="100000"/>
              <a:buFont typeface="Cambria Math" panose="02040503050406030204" pitchFamily="18" charset="0"/>
              <a:buChar char="⎯"/>
              <a:defRPr sz="1200" kern="1200">
                <a:solidFill>
                  <a:schemeClr val="tx1"/>
                </a:solidFill>
                <a:latin typeface="+mn-lt"/>
                <a:ea typeface="+mn-ea"/>
                <a:cs typeface="+mn-cs"/>
              </a:defRPr>
            </a:lvl6pPr>
            <a:lvl7pPr marL="1209237" indent="-172748" algn="l" defTabSz="1218621" rtl="0" eaLnBrk="1" latinLnBrk="0" hangingPunct="1">
              <a:lnSpc>
                <a:spcPct val="99000"/>
              </a:lnSpc>
              <a:spcBef>
                <a:spcPts val="0"/>
              </a:spcBef>
              <a:spcAft>
                <a:spcPts val="600"/>
              </a:spcAft>
              <a:buSzPct val="100000"/>
              <a:buFont typeface="Arial" panose="020B0604020202020204" pitchFamily="34" charset="0"/>
              <a:buChar char="•"/>
              <a:defRPr sz="1200" kern="1200">
                <a:solidFill>
                  <a:schemeClr val="tx1"/>
                </a:solidFill>
                <a:latin typeface="+mn-lt"/>
                <a:ea typeface="+mn-ea"/>
                <a:cs typeface="+mn-cs"/>
              </a:defRPr>
            </a:lvl7pPr>
            <a:lvl8pPr marL="1381985" indent="-172748" algn="l" defTabSz="1218621" rtl="0" eaLnBrk="1" latinLnBrk="0" hangingPunct="1">
              <a:lnSpc>
                <a:spcPct val="99000"/>
              </a:lnSpc>
              <a:spcBef>
                <a:spcPts val="0"/>
              </a:spcBef>
              <a:spcAft>
                <a:spcPts val="500"/>
              </a:spcAft>
              <a:buSzPct val="100000"/>
              <a:buFont typeface="Cambria Math" panose="02040503050406030204" pitchFamily="18" charset="0"/>
              <a:buChar char="⎯"/>
              <a:defRPr sz="1400" kern="1200">
                <a:solidFill>
                  <a:schemeClr val="tx1"/>
                </a:solidFill>
                <a:latin typeface="+mn-lt"/>
                <a:ea typeface="+mn-ea"/>
                <a:cs typeface="+mn-cs"/>
              </a:defRPr>
            </a:lvl8pPr>
            <a:lvl9pPr marL="1554733" indent="-172748" algn="l" defTabSz="1218621" rtl="0" eaLnBrk="1" latinLnBrk="0" hangingPunct="1">
              <a:lnSpc>
                <a:spcPct val="99000"/>
              </a:lnSpc>
              <a:spcBef>
                <a:spcPts val="0"/>
              </a:spcBef>
              <a:spcAft>
                <a:spcPts val="500"/>
              </a:spcAft>
              <a:buSzPct val="100000"/>
              <a:buFont typeface="Arial" panose="020B0604020202020204" pitchFamily="34" charset="0"/>
              <a:buChar char="•"/>
              <a:defRPr sz="1400" kern="1200">
                <a:solidFill>
                  <a:schemeClr val="tx1"/>
                </a:solidFill>
                <a:latin typeface="+mn-lt"/>
                <a:ea typeface="+mn-ea"/>
                <a:cs typeface="+mn-cs"/>
              </a:defRPr>
            </a:lvl9pPr>
          </a:lstStyle>
          <a:p>
            <a:pPr algn="ctr">
              <a:spcAft>
                <a:spcPts val="1200"/>
              </a:spcAft>
            </a:pPr>
            <a:r>
              <a:rPr lang="en-GB" sz="1600" dirty="0"/>
              <a:t>Free Pipe</a:t>
            </a:r>
          </a:p>
        </p:txBody>
      </p:sp>
      <p:grpSp>
        <p:nvGrpSpPr>
          <p:cNvPr id="53" name="Group 52">
            <a:extLst>
              <a:ext uri="{FF2B5EF4-FFF2-40B4-BE49-F238E27FC236}">
                <a16:creationId xmlns:a16="http://schemas.microsoft.com/office/drawing/2014/main" id="{1139D4E4-360C-AFCD-C1EC-D3714B28780F}"/>
              </a:ext>
            </a:extLst>
          </p:cNvPr>
          <p:cNvGrpSpPr/>
          <p:nvPr/>
        </p:nvGrpSpPr>
        <p:grpSpPr>
          <a:xfrm>
            <a:off x="26435287" y="33089075"/>
            <a:ext cx="1722418" cy="4044066"/>
            <a:chOff x="8866706" y="1471468"/>
            <a:chExt cx="1830207" cy="4153489"/>
          </a:xfrm>
        </p:grpSpPr>
        <p:sp>
          <p:nvSpPr>
            <p:cNvPr id="54" name="TextBox 53">
              <a:extLst>
                <a:ext uri="{FF2B5EF4-FFF2-40B4-BE49-F238E27FC236}">
                  <a16:creationId xmlns:a16="http://schemas.microsoft.com/office/drawing/2014/main" id="{589E69D3-492D-46C3-0F03-2596FB885F92}"/>
                </a:ext>
              </a:extLst>
            </p:cNvPr>
            <p:cNvSpPr txBox="1"/>
            <p:nvPr/>
          </p:nvSpPr>
          <p:spPr>
            <a:xfrm>
              <a:off x="8866706" y="1852844"/>
              <a:ext cx="618813" cy="369332"/>
            </a:xfrm>
            <a:prstGeom prst="rect">
              <a:avLst/>
            </a:prstGeom>
            <a:solidFill>
              <a:schemeClr val="bg1">
                <a:alpha val="45000"/>
              </a:schemeClr>
            </a:solidFill>
          </p:spPr>
          <p:txBody>
            <a:bodyPr wrap="square" lIns="0" tIns="0" rIns="0" bIns="0" rtlCol="0">
              <a:spAutoFit/>
            </a:bodyPr>
            <a:lstStyle/>
            <a:p>
              <a:pPr algn="ctr"/>
              <a:r>
                <a:rPr lang="en-US" sz="1200" dirty="0"/>
                <a:t>Primary A0</a:t>
              </a:r>
            </a:p>
          </p:txBody>
        </p:sp>
        <p:sp>
          <p:nvSpPr>
            <p:cNvPr id="55" name="TextBox 54">
              <a:extLst>
                <a:ext uri="{FF2B5EF4-FFF2-40B4-BE49-F238E27FC236}">
                  <a16:creationId xmlns:a16="http://schemas.microsoft.com/office/drawing/2014/main" id="{3DFCE855-66B2-D805-B228-63575527B594}"/>
                </a:ext>
              </a:extLst>
            </p:cNvPr>
            <p:cNvSpPr txBox="1"/>
            <p:nvPr/>
          </p:nvSpPr>
          <p:spPr>
            <a:xfrm>
              <a:off x="9207019" y="1475651"/>
              <a:ext cx="869372" cy="369332"/>
            </a:xfrm>
            <a:prstGeom prst="rect">
              <a:avLst/>
            </a:prstGeom>
            <a:solidFill>
              <a:schemeClr val="bg1">
                <a:alpha val="45000"/>
              </a:schemeClr>
            </a:solidFill>
          </p:spPr>
          <p:txBody>
            <a:bodyPr wrap="square" lIns="0" tIns="0" rIns="0" bIns="0" rtlCol="0">
              <a:spAutoFit/>
            </a:bodyPr>
            <a:lstStyle/>
            <a:p>
              <a:pPr algn="ctr"/>
              <a:r>
                <a:rPr lang="en-US" sz="1200" dirty="0"/>
                <a:t>Secondary A0</a:t>
              </a:r>
            </a:p>
          </p:txBody>
        </p:sp>
        <p:sp>
          <p:nvSpPr>
            <p:cNvPr id="56" name="TextBox 55">
              <a:extLst>
                <a:ext uri="{FF2B5EF4-FFF2-40B4-BE49-F238E27FC236}">
                  <a16:creationId xmlns:a16="http://schemas.microsoft.com/office/drawing/2014/main" id="{946310A0-803E-FB8D-C1AB-C0837F23CA0E}"/>
                </a:ext>
              </a:extLst>
            </p:cNvPr>
            <p:cNvSpPr txBox="1"/>
            <p:nvPr/>
          </p:nvSpPr>
          <p:spPr>
            <a:xfrm>
              <a:off x="9697688" y="1822595"/>
              <a:ext cx="611463" cy="369332"/>
            </a:xfrm>
            <a:prstGeom prst="rect">
              <a:avLst/>
            </a:prstGeom>
            <a:solidFill>
              <a:schemeClr val="bg1">
                <a:alpha val="45000"/>
              </a:schemeClr>
            </a:solidFill>
          </p:spPr>
          <p:txBody>
            <a:bodyPr wrap="square" lIns="0" tIns="0" rIns="0" bIns="0" rtlCol="0">
              <a:spAutoFit/>
            </a:bodyPr>
            <a:lstStyle/>
            <a:p>
              <a:pPr algn="ctr"/>
              <a:r>
                <a:rPr lang="en-US" sz="1200" dirty="0"/>
                <a:t>Tertiary A0</a:t>
              </a:r>
            </a:p>
          </p:txBody>
        </p:sp>
        <p:cxnSp>
          <p:nvCxnSpPr>
            <p:cNvPr id="57" name="Straight Arrow Connector 56">
              <a:extLst>
                <a:ext uri="{FF2B5EF4-FFF2-40B4-BE49-F238E27FC236}">
                  <a16:creationId xmlns:a16="http://schemas.microsoft.com/office/drawing/2014/main" id="{FD418968-4F08-EC01-BCC5-9DB5FCFFB2E7}"/>
                </a:ext>
              </a:extLst>
            </p:cNvPr>
            <p:cNvCxnSpPr>
              <a:cxnSpLocks/>
            </p:cNvCxnSpPr>
            <p:nvPr/>
          </p:nvCxnSpPr>
          <p:spPr>
            <a:xfrm rot="16800000" flipV="1">
              <a:off x="8620881" y="2669586"/>
              <a:ext cx="914400" cy="0"/>
            </a:xfrm>
            <a:prstGeom prst="straightConnector1">
              <a:avLst/>
            </a:prstGeom>
            <a:ln>
              <a:solidFill>
                <a:schemeClr val="tx1"/>
              </a:solidFill>
              <a:tailEnd type="arrow" w="med" len="lg"/>
            </a:ln>
          </p:spPr>
          <p:style>
            <a:lnRef idx="1">
              <a:schemeClr val="accent1"/>
            </a:lnRef>
            <a:fillRef idx="0">
              <a:schemeClr val="accent1"/>
            </a:fillRef>
            <a:effectRef idx="0">
              <a:schemeClr val="accent1"/>
            </a:effectRef>
            <a:fontRef idx="minor">
              <a:schemeClr val="tx1"/>
            </a:fontRef>
          </p:style>
        </p:cxnSp>
        <p:cxnSp>
          <p:nvCxnSpPr>
            <p:cNvPr id="58" name="Straight Arrow Connector 57">
              <a:extLst>
                <a:ext uri="{FF2B5EF4-FFF2-40B4-BE49-F238E27FC236}">
                  <a16:creationId xmlns:a16="http://schemas.microsoft.com/office/drawing/2014/main" id="{AFCCB1AF-1357-5FAB-606A-CC17716F6BF1}"/>
                </a:ext>
              </a:extLst>
            </p:cNvPr>
            <p:cNvCxnSpPr>
              <a:cxnSpLocks/>
            </p:cNvCxnSpPr>
            <p:nvPr/>
          </p:nvCxnSpPr>
          <p:spPr>
            <a:xfrm rot="16800000" flipV="1">
              <a:off x="9102957" y="2278227"/>
              <a:ext cx="914400" cy="0"/>
            </a:xfrm>
            <a:prstGeom prst="straightConnector1">
              <a:avLst/>
            </a:prstGeom>
            <a:ln>
              <a:solidFill>
                <a:schemeClr val="tx1"/>
              </a:solidFill>
              <a:tailEnd type="arrow" w="med" len="lg"/>
            </a:ln>
          </p:spPr>
          <p:style>
            <a:lnRef idx="1">
              <a:schemeClr val="accent1"/>
            </a:lnRef>
            <a:fillRef idx="0">
              <a:schemeClr val="accent1"/>
            </a:fillRef>
            <a:effectRef idx="0">
              <a:schemeClr val="accent1"/>
            </a:effectRef>
            <a:fontRef idx="minor">
              <a:schemeClr val="tx1"/>
            </a:fontRef>
          </p:style>
        </p:cxnSp>
        <p:cxnSp>
          <p:nvCxnSpPr>
            <p:cNvPr id="59" name="Straight Arrow Connector 58">
              <a:extLst>
                <a:ext uri="{FF2B5EF4-FFF2-40B4-BE49-F238E27FC236}">
                  <a16:creationId xmlns:a16="http://schemas.microsoft.com/office/drawing/2014/main" id="{D46728D3-AB5B-B499-F283-6572E6C345BB}"/>
                </a:ext>
              </a:extLst>
            </p:cNvPr>
            <p:cNvCxnSpPr>
              <a:cxnSpLocks/>
            </p:cNvCxnSpPr>
            <p:nvPr/>
          </p:nvCxnSpPr>
          <p:spPr>
            <a:xfrm rot="16800000" flipV="1">
              <a:off x="9473579" y="2648313"/>
              <a:ext cx="914400" cy="0"/>
            </a:xfrm>
            <a:prstGeom prst="straightConnector1">
              <a:avLst/>
            </a:prstGeom>
            <a:ln>
              <a:solidFill>
                <a:schemeClr val="tx1"/>
              </a:solidFill>
              <a:tailEnd type="arrow" w="med" len="lg"/>
            </a:ln>
          </p:spPr>
          <p:style>
            <a:lnRef idx="1">
              <a:schemeClr val="accent1"/>
            </a:lnRef>
            <a:fillRef idx="0">
              <a:schemeClr val="accent1"/>
            </a:fillRef>
            <a:effectRef idx="0">
              <a:schemeClr val="accent1"/>
            </a:effectRef>
            <a:fontRef idx="minor">
              <a:schemeClr val="tx1"/>
            </a:fontRef>
          </p:style>
        </p:cxnSp>
        <p:sp>
          <p:nvSpPr>
            <p:cNvPr id="60" name="TextBox 59">
              <a:extLst>
                <a:ext uri="{FF2B5EF4-FFF2-40B4-BE49-F238E27FC236}">
                  <a16:creationId xmlns:a16="http://schemas.microsoft.com/office/drawing/2014/main" id="{72333255-1C66-39CE-DEE5-85E3E3B744D6}"/>
                </a:ext>
              </a:extLst>
            </p:cNvPr>
            <p:cNvSpPr txBox="1"/>
            <p:nvPr/>
          </p:nvSpPr>
          <p:spPr>
            <a:xfrm>
              <a:off x="10270279" y="1471468"/>
              <a:ext cx="426634" cy="369332"/>
            </a:xfrm>
            <a:prstGeom prst="rect">
              <a:avLst/>
            </a:prstGeom>
            <a:solidFill>
              <a:schemeClr val="bg1">
                <a:alpha val="45000"/>
              </a:schemeClr>
            </a:solidFill>
          </p:spPr>
          <p:txBody>
            <a:bodyPr wrap="square" lIns="0" tIns="0" rIns="0" bIns="0" rtlCol="0">
              <a:spAutoFit/>
            </a:bodyPr>
            <a:lstStyle/>
            <a:p>
              <a:pPr algn="ctr"/>
              <a:r>
                <a:rPr lang="en-US" sz="1200" dirty="0"/>
                <a:t>Quat. A0</a:t>
              </a:r>
            </a:p>
          </p:txBody>
        </p:sp>
        <p:cxnSp>
          <p:nvCxnSpPr>
            <p:cNvPr id="61" name="Straight Arrow Connector 60">
              <a:extLst>
                <a:ext uri="{FF2B5EF4-FFF2-40B4-BE49-F238E27FC236}">
                  <a16:creationId xmlns:a16="http://schemas.microsoft.com/office/drawing/2014/main" id="{2374025C-9A14-6BF6-BCF9-70B6460A2145}"/>
                </a:ext>
              </a:extLst>
            </p:cNvPr>
            <p:cNvCxnSpPr>
              <a:cxnSpLocks/>
            </p:cNvCxnSpPr>
            <p:nvPr/>
          </p:nvCxnSpPr>
          <p:spPr>
            <a:xfrm rot="16800000" flipV="1">
              <a:off x="9965038" y="2297186"/>
              <a:ext cx="914400" cy="0"/>
            </a:xfrm>
            <a:prstGeom prst="straightConnector1">
              <a:avLst/>
            </a:prstGeom>
            <a:ln>
              <a:solidFill>
                <a:schemeClr val="tx1"/>
              </a:solidFill>
              <a:tailEnd type="arrow" w="med" len="lg"/>
            </a:ln>
          </p:spPr>
          <p:style>
            <a:lnRef idx="1">
              <a:schemeClr val="accent1"/>
            </a:lnRef>
            <a:fillRef idx="0">
              <a:schemeClr val="accent1"/>
            </a:fillRef>
            <a:effectRef idx="0">
              <a:schemeClr val="accent1"/>
            </a:effectRef>
            <a:fontRef idx="minor">
              <a:schemeClr val="tx1"/>
            </a:fontRef>
          </p:style>
        </p:cxnSp>
        <p:cxnSp>
          <p:nvCxnSpPr>
            <p:cNvPr id="62" name="Straight Arrow Connector 61">
              <a:extLst>
                <a:ext uri="{FF2B5EF4-FFF2-40B4-BE49-F238E27FC236}">
                  <a16:creationId xmlns:a16="http://schemas.microsoft.com/office/drawing/2014/main" id="{9CB9BD5A-2675-8FA2-7F23-E1CE0091BAAB}"/>
                </a:ext>
              </a:extLst>
            </p:cNvPr>
            <p:cNvCxnSpPr>
              <a:cxnSpLocks/>
            </p:cNvCxnSpPr>
            <p:nvPr/>
          </p:nvCxnSpPr>
          <p:spPr>
            <a:xfrm rot="17400000" flipV="1">
              <a:off x="9328981" y="5167757"/>
              <a:ext cx="914400" cy="0"/>
            </a:xfrm>
            <a:prstGeom prst="straightConnector1">
              <a:avLst/>
            </a:prstGeom>
            <a:ln>
              <a:solidFill>
                <a:schemeClr val="tx1"/>
              </a:solidFill>
              <a:tailEnd type="arrow" w="med" len="lg"/>
            </a:ln>
          </p:spPr>
          <p:style>
            <a:lnRef idx="1">
              <a:schemeClr val="accent1"/>
            </a:lnRef>
            <a:fillRef idx="0">
              <a:schemeClr val="accent1"/>
            </a:fillRef>
            <a:effectRef idx="0">
              <a:schemeClr val="accent1"/>
            </a:effectRef>
            <a:fontRef idx="minor">
              <a:schemeClr val="tx1"/>
            </a:fontRef>
          </p:style>
        </p:cxnSp>
        <p:sp>
          <p:nvSpPr>
            <p:cNvPr id="63" name="TextBox 62">
              <a:extLst>
                <a:ext uri="{FF2B5EF4-FFF2-40B4-BE49-F238E27FC236}">
                  <a16:creationId xmlns:a16="http://schemas.microsoft.com/office/drawing/2014/main" id="{CA7035A9-7717-188B-6966-F07EE6962C73}"/>
                </a:ext>
              </a:extLst>
            </p:cNvPr>
            <p:cNvSpPr txBox="1"/>
            <p:nvPr/>
          </p:nvSpPr>
          <p:spPr>
            <a:xfrm>
              <a:off x="9932705" y="4371692"/>
              <a:ext cx="459847" cy="369332"/>
            </a:xfrm>
            <a:prstGeom prst="rect">
              <a:avLst/>
            </a:prstGeom>
            <a:solidFill>
              <a:schemeClr val="bg1">
                <a:alpha val="45000"/>
              </a:schemeClr>
            </a:solidFill>
          </p:spPr>
          <p:txBody>
            <a:bodyPr wrap="square" lIns="0" tIns="0" rIns="0" bIns="0" rtlCol="0">
              <a:spAutoFit/>
            </a:bodyPr>
            <a:lstStyle/>
            <a:p>
              <a:pPr algn="ctr"/>
              <a:r>
                <a:rPr lang="en-US" sz="1200" dirty="0"/>
                <a:t>Fluid Mode</a:t>
              </a:r>
            </a:p>
          </p:txBody>
        </p:sp>
      </p:grpSp>
      <p:sp>
        <p:nvSpPr>
          <p:cNvPr id="64" name="TextBox 63">
            <a:extLst>
              <a:ext uri="{FF2B5EF4-FFF2-40B4-BE49-F238E27FC236}">
                <a16:creationId xmlns:a16="http://schemas.microsoft.com/office/drawing/2014/main" id="{E887A6DD-11F3-A772-DBFF-5CB6A2B72C53}"/>
              </a:ext>
            </a:extLst>
          </p:cNvPr>
          <p:cNvSpPr txBox="1"/>
          <p:nvPr/>
        </p:nvSpPr>
        <p:spPr>
          <a:xfrm>
            <a:off x="1101969" y="30855533"/>
            <a:ext cx="12417244" cy="6186309"/>
          </a:xfrm>
          <a:prstGeom prst="rect">
            <a:avLst/>
          </a:prstGeom>
          <a:noFill/>
        </p:spPr>
        <p:txBody>
          <a:bodyPr wrap="square" rtlCol="0">
            <a:spAutoFit/>
          </a:bodyPr>
          <a:lstStyle/>
          <a:p>
            <a:pPr marL="285750" indent="-285750">
              <a:buFont typeface="Arial" panose="020B0604020202020204" pitchFamily="34" charset="0"/>
              <a:buChar char="•"/>
            </a:pPr>
            <a:r>
              <a:rPr lang="en-US" sz="3600" dirty="0"/>
              <a:t>In this study, ultrasonic piezoelectric transducers are coupled to the fluid to study acoustic wave propagation in pulse-echo and pitch catch simulation.</a:t>
            </a:r>
          </a:p>
          <a:p>
            <a:pPr marL="285750" indent="-285750">
              <a:buFont typeface="Arial" panose="020B0604020202020204" pitchFamily="34" charset="0"/>
              <a:buChar char="•"/>
            </a:pPr>
            <a:endParaRPr lang="en-US" sz="3600" dirty="0"/>
          </a:p>
          <a:p>
            <a:pPr marL="285750" indent="-285750">
              <a:buFont typeface="Arial" panose="020B0604020202020204" pitchFamily="34" charset="0"/>
              <a:buChar char="•"/>
            </a:pPr>
            <a:r>
              <a:rPr lang="en-US" sz="3600" dirty="0"/>
              <a:t>The model can be used to characterize the wave propagation of different modes.</a:t>
            </a:r>
          </a:p>
          <a:p>
            <a:pPr marL="285750" indent="-285750">
              <a:buFont typeface="Arial" panose="020B0604020202020204" pitchFamily="34" charset="0"/>
              <a:buChar char="•"/>
            </a:pPr>
            <a:endParaRPr lang="en-US" sz="3600" dirty="0"/>
          </a:p>
          <a:p>
            <a:pPr marL="285750" indent="-285750">
              <a:buFont typeface="Arial" panose="020B0604020202020204" pitchFamily="34" charset="0"/>
              <a:buChar char="•"/>
            </a:pPr>
            <a:r>
              <a:rPr lang="en-US" sz="3600" dirty="0"/>
              <a:t>Overall, COMSOL model simulations are capable to capture the experimental response. With good tuning, the model can be used to develop transducers and test setups to reduce prototyping cost.</a:t>
            </a:r>
          </a:p>
        </p:txBody>
      </p:sp>
    </p:spTree>
    <p:extLst>
      <p:ext uri="{BB962C8B-B14F-4D97-AF65-F5344CB8AC3E}">
        <p14:creationId xmlns:p14="http://schemas.microsoft.com/office/powerpoint/2010/main" val="36271713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fade">
                                      <p:cBhvr>
                                        <p:cTn id="12" dur="500"/>
                                        <p:tgtEl>
                                          <p:spTgt spid="41"/>
                                        </p:tgtEl>
                                      </p:cBhvr>
                                    </p:animEffect>
                                  </p:childTnLst>
                                </p:cTn>
                              </p:par>
                              <p:par>
                                <p:cTn id="13" presetID="10" presetClass="entr" presetSubtype="0" fill="hold" nodeType="withEffect">
                                  <p:stCondLst>
                                    <p:cond delay="0"/>
                                  </p:stCondLst>
                                  <p:childTnLst>
                                    <p:set>
                                      <p:cBhvr>
                                        <p:cTn id="14" dur="1" fill="hold">
                                          <p:stCondLst>
                                            <p:cond delay="0"/>
                                          </p:stCondLst>
                                        </p:cTn>
                                        <p:tgtEl>
                                          <p:spTgt spid="53"/>
                                        </p:tgtEl>
                                        <p:attrNameLst>
                                          <p:attrName>style.visibility</p:attrName>
                                        </p:attrNameLst>
                                      </p:cBhvr>
                                      <p:to>
                                        <p:strVal val="visible"/>
                                      </p:to>
                                    </p:set>
                                    <p:animEffect transition="in" filter="fade">
                                      <p:cBhvr>
                                        <p:cTn id="15"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
            <a:extLst>
              <a:ext uri="{FF2B5EF4-FFF2-40B4-BE49-F238E27FC236}">
                <a16:creationId xmlns:a16="http://schemas.microsoft.com/office/drawing/2014/main" id="{5585D1F1-79AF-AEB5-C872-3B500A3EED81}"/>
              </a:ext>
            </a:extLst>
          </p:cNvPr>
          <p:cNvSpPr txBox="1">
            <a:spLocks/>
          </p:cNvSpPr>
          <p:nvPr/>
        </p:nvSpPr>
        <p:spPr>
          <a:xfrm>
            <a:off x="3642865" y="3840109"/>
            <a:ext cx="25733448" cy="2814264"/>
          </a:xfrm>
          <a:prstGeom prst="rect">
            <a:avLst/>
          </a:prstGeom>
        </p:spPr>
        <p:txBody>
          <a:bodyPr/>
          <a:lstStyle>
            <a:lvl1pPr algn="l" defTabSz="3049615" rtl="0" eaLnBrk="1" latinLnBrk="0" hangingPunct="1">
              <a:lnSpc>
                <a:spcPct val="90000"/>
              </a:lnSpc>
              <a:spcBef>
                <a:spcPct val="0"/>
              </a:spcBef>
              <a:buNone/>
              <a:defRPr sz="14674" kern="1200">
                <a:solidFill>
                  <a:schemeClr val="tx1"/>
                </a:solidFill>
                <a:latin typeface="+mj-lt"/>
                <a:ea typeface="+mj-ea"/>
                <a:cs typeface="+mj-cs"/>
              </a:defRPr>
            </a:lvl1pPr>
          </a:lstStyle>
          <a:p>
            <a:r>
              <a:rPr lang="en-US" sz="14970" dirty="0"/>
              <a:t>Guidelines</a:t>
            </a:r>
          </a:p>
        </p:txBody>
      </p:sp>
      <p:sp>
        <p:nvSpPr>
          <p:cNvPr id="19" name="Text Placeholder 13">
            <a:extLst>
              <a:ext uri="{FF2B5EF4-FFF2-40B4-BE49-F238E27FC236}">
                <a16:creationId xmlns:a16="http://schemas.microsoft.com/office/drawing/2014/main" id="{C95BB625-BE85-3802-B4F2-8F90F57CDC48}"/>
              </a:ext>
            </a:extLst>
          </p:cNvPr>
          <p:cNvSpPr txBox="1">
            <a:spLocks/>
          </p:cNvSpPr>
          <p:nvPr/>
        </p:nvSpPr>
        <p:spPr>
          <a:xfrm>
            <a:off x="3736356" y="9354276"/>
            <a:ext cx="26143987" cy="10734806"/>
          </a:xfrm>
          <a:prstGeom prst="rect">
            <a:avLst/>
          </a:prstGeom>
        </p:spPr>
        <p:txBody>
          <a:bodyPr/>
          <a:lstStyle>
            <a:lvl1pPr marL="762404" indent="-762404" algn="l" defTabSz="3049615" rtl="0" eaLnBrk="1" latinLnBrk="0" hangingPunct="1">
              <a:lnSpc>
                <a:spcPct val="90000"/>
              </a:lnSpc>
              <a:spcBef>
                <a:spcPts val="3335"/>
              </a:spcBef>
              <a:buFont typeface="Arial" panose="020B0604020202020204" pitchFamily="34" charset="0"/>
              <a:buChar char="•"/>
              <a:defRPr sz="9338" kern="1200">
                <a:solidFill>
                  <a:schemeClr val="tx1"/>
                </a:solidFill>
                <a:latin typeface="+mn-lt"/>
                <a:ea typeface="+mn-ea"/>
                <a:cs typeface="+mn-cs"/>
              </a:defRPr>
            </a:lvl1pPr>
            <a:lvl2pPr marL="2287212" indent="-762404" algn="l" defTabSz="3049615" rtl="0" eaLnBrk="1" latinLnBrk="0" hangingPunct="1">
              <a:lnSpc>
                <a:spcPct val="90000"/>
              </a:lnSpc>
              <a:spcBef>
                <a:spcPts val="1668"/>
              </a:spcBef>
              <a:buFont typeface="Arial" panose="020B0604020202020204" pitchFamily="34" charset="0"/>
              <a:buChar char="•"/>
              <a:defRPr sz="8004" kern="1200">
                <a:solidFill>
                  <a:schemeClr val="tx1"/>
                </a:solidFill>
                <a:latin typeface="+mn-lt"/>
                <a:ea typeface="+mn-ea"/>
                <a:cs typeface="+mn-cs"/>
              </a:defRPr>
            </a:lvl2pPr>
            <a:lvl3pPr marL="3812019" indent="-762404" algn="l" defTabSz="3049615" rtl="0" eaLnBrk="1" latinLnBrk="0" hangingPunct="1">
              <a:lnSpc>
                <a:spcPct val="90000"/>
              </a:lnSpc>
              <a:spcBef>
                <a:spcPts val="1668"/>
              </a:spcBef>
              <a:buFont typeface="Arial" panose="020B0604020202020204" pitchFamily="34" charset="0"/>
              <a:buChar char="•"/>
              <a:defRPr sz="6670" kern="1200">
                <a:solidFill>
                  <a:schemeClr val="tx1"/>
                </a:solidFill>
                <a:latin typeface="+mn-lt"/>
                <a:ea typeface="+mn-ea"/>
                <a:cs typeface="+mn-cs"/>
              </a:defRPr>
            </a:lvl3pPr>
            <a:lvl4pPr marL="5336827"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4pPr>
            <a:lvl5pPr marL="6861635"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5pPr>
            <a:lvl6pPr marL="8386442"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6pPr>
            <a:lvl7pPr marL="9911250"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7pPr>
            <a:lvl8pPr marL="11436058"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8pPr>
            <a:lvl9pPr marL="12960866"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9pPr>
          </a:lstStyle>
          <a:p>
            <a:pPr>
              <a:spcBef>
                <a:spcPts val="4627"/>
              </a:spcBef>
            </a:pPr>
            <a:r>
              <a:rPr lang="en-US" sz="6121" dirty="0"/>
              <a:t>Do not adjust the template; work within it. See the examples provided.</a:t>
            </a:r>
          </a:p>
          <a:p>
            <a:pPr>
              <a:spcBef>
                <a:spcPts val="4627"/>
              </a:spcBef>
            </a:pPr>
            <a:r>
              <a:rPr lang="en-US" sz="6121" dirty="0"/>
              <a:t>Left align text within textboxes, and do not justify your text.</a:t>
            </a:r>
          </a:p>
          <a:p>
            <a:pPr>
              <a:spcBef>
                <a:spcPts val="4627"/>
              </a:spcBef>
            </a:pPr>
            <a:r>
              <a:rPr lang="en-US" sz="6121" dirty="0"/>
              <a:t>Titles are the largest font on the slide (90–120 pt.), then subtitles (70–80 pt.). Captions, references, and affiliation are the smallest text (18–40 pt.).</a:t>
            </a:r>
          </a:p>
          <a:p>
            <a:pPr>
              <a:spcBef>
                <a:spcPts val="4627"/>
              </a:spcBef>
            </a:pPr>
            <a:r>
              <a:rPr lang="en-US" sz="6121" dirty="0"/>
              <a:t>Titles and subtitles are bold; any other use of bold should be for emphasis. </a:t>
            </a:r>
          </a:p>
          <a:p>
            <a:pPr>
              <a:spcBef>
                <a:spcPts val="4627"/>
              </a:spcBef>
            </a:pPr>
            <a:r>
              <a:rPr lang="en-US" sz="6121" dirty="0"/>
              <a:t>Text is either black or grey and should only be adjusted for diagrams.</a:t>
            </a:r>
          </a:p>
          <a:p>
            <a:pPr>
              <a:spcBef>
                <a:spcPts val="4627"/>
              </a:spcBef>
            </a:pPr>
            <a:r>
              <a:rPr lang="en-US" sz="6121" dirty="0"/>
              <a:t>Images can be adjusted and fitted into the boxes using the </a:t>
            </a:r>
            <a:r>
              <a:rPr lang="en-US" sz="6121" i="1" dirty="0"/>
              <a:t>Crop</a:t>
            </a:r>
            <a:r>
              <a:rPr lang="en-US" sz="6121" dirty="0"/>
              <a:t> feature. (In PowerPoint: </a:t>
            </a:r>
            <a:r>
              <a:rPr lang="en-US" sz="6121" i="1" dirty="0"/>
              <a:t>Format</a:t>
            </a:r>
            <a:r>
              <a:rPr lang="en-US" sz="6121" dirty="0"/>
              <a:t> tab </a:t>
            </a:r>
            <a:r>
              <a:rPr lang="en-US" sz="6121" dirty="0">
                <a:sym typeface="Wingdings" panose="05000000000000000000" pitchFamily="2" charset="2"/>
              </a:rPr>
              <a:t> </a:t>
            </a:r>
            <a:r>
              <a:rPr lang="en-US" sz="6121" i="1" dirty="0">
                <a:sym typeface="Wingdings" panose="05000000000000000000" pitchFamily="2" charset="2"/>
              </a:rPr>
              <a:t>Size</a:t>
            </a:r>
            <a:r>
              <a:rPr lang="en-US" sz="6121" dirty="0">
                <a:sym typeface="Wingdings" panose="05000000000000000000" pitchFamily="2" charset="2"/>
              </a:rPr>
              <a:t> section on the right  </a:t>
            </a:r>
            <a:r>
              <a:rPr lang="en-US" sz="6121" i="1" dirty="0">
                <a:sym typeface="Wingdings" panose="05000000000000000000" pitchFamily="2" charset="2"/>
              </a:rPr>
              <a:t>Crop</a:t>
            </a:r>
            <a:r>
              <a:rPr lang="en-US" sz="6121" dirty="0">
                <a:sym typeface="Wingdings" panose="05000000000000000000" pitchFamily="2" charset="2"/>
              </a:rPr>
              <a:t>.)</a:t>
            </a:r>
            <a:endParaRPr lang="en-US" sz="6121" dirty="0"/>
          </a:p>
        </p:txBody>
      </p:sp>
      <p:sp>
        <p:nvSpPr>
          <p:cNvPr id="20" name="Text Placeholder 14">
            <a:extLst>
              <a:ext uri="{FF2B5EF4-FFF2-40B4-BE49-F238E27FC236}">
                <a16:creationId xmlns:a16="http://schemas.microsoft.com/office/drawing/2014/main" id="{7B614BA0-39C2-7D82-9B07-D93AEE2198B6}"/>
              </a:ext>
            </a:extLst>
          </p:cNvPr>
          <p:cNvSpPr txBox="1">
            <a:spLocks/>
          </p:cNvSpPr>
          <p:nvPr/>
        </p:nvSpPr>
        <p:spPr>
          <a:xfrm>
            <a:off x="3642865" y="7264956"/>
            <a:ext cx="21806411" cy="1860759"/>
          </a:xfrm>
          <a:prstGeom prst="rect">
            <a:avLst/>
          </a:prstGeom>
        </p:spPr>
        <p:txBody>
          <a:bodyPr/>
          <a:lstStyle>
            <a:lvl1pPr marL="762404" indent="-762404" algn="l" defTabSz="3049615" rtl="0" eaLnBrk="1" latinLnBrk="0" hangingPunct="1">
              <a:lnSpc>
                <a:spcPct val="90000"/>
              </a:lnSpc>
              <a:spcBef>
                <a:spcPts val="3335"/>
              </a:spcBef>
              <a:buFont typeface="Arial" panose="020B0604020202020204" pitchFamily="34" charset="0"/>
              <a:buChar char="•"/>
              <a:defRPr sz="9338" kern="1200">
                <a:solidFill>
                  <a:schemeClr val="tx1"/>
                </a:solidFill>
                <a:latin typeface="+mn-lt"/>
                <a:ea typeface="+mn-ea"/>
                <a:cs typeface="+mn-cs"/>
              </a:defRPr>
            </a:lvl1pPr>
            <a:lvl2pPr marL="2287212" indent="-762404" algn="l" defTabSz="3049615" rtl="0" eaLnBrk="1" latinLnBrk="0" hangingPunct="1">
              <a:lnSpc>
                <a:spcPct val="90000"/>
              </a:lnSpc>
              <a:spcBef>
                <a:spcPts val="1668"/>
              </a:spcBef>
              <a:buFont typeface="Arial" panose="020B0604020202020204" pitchFamily="34" charset="0"/>
              <a:buChar char="•"/>
              <a:defRPr sz="8004" kern="1200">
                <a:solidFill>
                  <a:schemeClr val="tx1"/>
                </a:solidFill>
                <a:latin typeface="+mn-lt"/>
                <a:ea typeface="+mn-ea"/>
                <a:cs typeface="+mn-cs"/>
              </a:defRPr>
            </a:lvl2pPr>
            <a:lvl3pPr marL="3812019" indent="-762404" algn="l" defTabSz="3049615" rtl="0" eaLnBrk="1" latinLnBrk="0" hangingPunct="1">
              <a:lnSpc>
                <a:spcPct val="90000"/>
              </a:lnSpc>
              <a:spcBef>
                <a:spcPts val="1668"/>
              </a:spcBef>
              <a:buFont typeface="Arial" panose="020B0604020202020204" pitchFamily="34" charset="0"/>
              <a:buChar char="•"/>
              <a:defRPr sz="6670" kern="1200">
                <a:solidFill>
                  <a:schemeClr val="tx1"/>
                </a:solidFill>
                <a:latin typeface="+mn-lt"/>
                <a:ea typeface="+mn-ea"/>
                <a:cs typeface="+mn-cs"/>
              </a:defRPr>
            </a:lvl3pPr>
            <a:lvl4pPr marL="5336827"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4pPr>
            <a:lvl5pPr marL="6861635"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5pPr>
            <a:lvl6pPr marL="8386442"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6pPr>
            <a:lvl7pPr marL="9911250"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7pPr>
            <a:lvl8pPr marL="11436058"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8pPr>
            <a:lvl9pPr marL="12960866"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9pPr>
          </a:lstStyle>
          <a:p>
            <a:pPr marL="0" indent="0">
              <a:buNone/>
            </a:pPr>
            <a:r>
              <a:rPr lang="en-US" sz="9527" b="1" dirty="0"/>
              <a:t>General Notes for Using the Template</a:t>
            </a:r>
          </a:p>
        </p:txBody>
      </p:sp>
      <p:sp>
        <p:nvSpPr>
          <p:cNvPr id="21" name="Text Placeholder 13">
            <a:extLst>
              <a:ext uri="{FF2B5EF4-FFF2-40B4-BE49-F238E27FC236}">
                <a16:creationId xmlns:a16="http://schemas.microsoft.com/office/drawing/2014/main" id="{688F94D3-FB7C-D32F-290A-37DD661F30ED}"/>
              </a:ext>
            </a:extLst>
          </p:cNvPr>
          <p:cNvSpPr txBox="1">
            <a:spLocks/>
          </p:cNvSpPr>
          <p:nvPr/>
        </p:nvSpPr>
        <p:spPr>
          <a:xfrm>
            <a:off x="3250084" y="30302765"/>
            <a:ext cx="9854192" cy="9533975"/>
          </a:xfrm>
          <a:prstGeom prst="rect">
            <a:avLst/>
          </a:prstGeom>
        </p:spPr>
        <p:txBody>
          <a:bodyPr/>
          <a:lstStyle>
            <a:lvl1pPr marL="762404" indent="-762404" algn="l" defTabSz="3049615" rtl="0" eaLnBrk="1" latinLnBrk="0" hangingPunct="1">
              <a:lnSpc>
                <a:spcPct val="90000"/>
              </a:lnSpc>
              <a:spcBef>
                <a:spcPts val="3335"/>
              </a:spcBef>
              <a:buFont typeface="Arial" panose="020B0604020202020204" pitchFamily="34" charset="0"/>
              <a:buChar char="•"/>
              <a:defRPr sz="9338" kern="1200">
                <a:solidFill>
                  <a:schemeClr val="tx1"/>
                </a:solidFill>
                <a:latin typeface="+mn-lt"/>
                <a:ea typeface="+mn-ea"/>
                <a:cs typeface="+mn-cs"/>
              </a:defRPr>
            </a:lvl1pPr>
            <a:lvl2pPr marL="2287212" indent="-762404" algn="l" defTabSz="3049615" rtl="0" eaLnBrk="1" latinLnBrk="0" hangingPunct="1">
              <a:lnSpc>
                <a:spcPct val="90000"/>
              </a:lnSpc>
              <a:spcBef>
                <a:spcPts val="1668"/>
              </a:spcBef>
              <a:buFont typeface="Arial" panose="020B0604020202020204" pitchFamily="34" charset="0"/>
              <a:buChar char="•"/>
              <a:defRPr sz="8004" kern="1200">
                <a:solidFill>
                  <a:schemeClr val="tx1"/>
                </a:solidFill>
                <a:latin typeface="+mn-lt"/>
                <a:ea typeface="+mn-ea"/>
                <a:cs typeface="+mn-cs"/>
              </a:defRPr>
            </a:lvl2pPr>
            <a:lvl3pPr marL="3812019" indent="-762404" algn="l" defTabSz="3049615" rtl="0" eaLnBrk="1" latinLnBrk="0" hangingPunct="1">
              <a:lnSpc>
                <a:spcPct val="90000"/>
              </a:lnSpc>
              <a:spcBef>
                <a:spcPts val="1668"/>
              </a:spcBef>
              <a:buFont typeface="Arial" panose="020B0604020202020204" pitchFamily="34" charset="0"/>
              <a:buChar char="•"/>
              <a:defRPr sz="6670" kern="1200">
                <a:solidFill>
                  <a:schemeClr val="tx1"/>
                </a:solidFill>
                <a:latin typeface="+mn-lt"/>
                <a:ea typeface="+mn-ea"/>
                <a:cs typeface="+mn-cs"/>
              </a:defRPr>
            </a:lvl3pPr>
            <a:lvl4pPr marL="5336827"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4pPr>
            <a:lvl5pPr marL="6861635"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5pPr>
            <a:lvl6pPr marL="8386442"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6pPr>
            <a:lvl7pPr marL="9911250"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7pPr>
            <a:lvl8pPr marL="11436058"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8pPr>
            <a:lvl9pPr marL="12960866"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9pPr>
          </a:lstStyle>
          <a:p>
            <a:pPr marL="0" indent="0">
              <a:spcBef>
                <a:spcPts val="4627"/>
              </a:spcBef>
              <a:buNone/>
            </a:pPr>
            <a:r>
              <a:rPr lang="en-US" sz="6121" dirty="0"/>
              <a:t>The settings shown on the right export the highest quality image with a transparent background. </a:t>
            </a:r>
          </a:p>
          <a:p>
            <a:pPr marL="0" indent="0">
              <a:spcBef>
                <a:spcPts val="4627"/>
              </a:spcBef>
              <a:buNone/>
            </a:pPr>
            <a:r>
              <a:rPr lang="en-US" sz="6121" dirty="0"/>
              <a:t>The most important settings to use are the two outlined in pink. This will export an image that can be placed in the blue space of the header.</a:t>
            </a:r>
          </a:p>
        </p:txBody>
      </p:sp>
      <p:sp>
        <p:nvSpPr>
          <p:cNvPr id="22" name="Text Placeholder 14">
            <a:extLst>
              <a:ext uri="{FF2B5EF4-FFF2-40B4-BE49-F238E27FC236}">
                <a16:creationId xmlns:a16="http://schemas.microsoft.com/office/drawing/2014/main" id="{2AD072DC-A009-732D-1BFE-BE4D82D8F319}"/>
              </a:ext>
            </a:extLst>
          </p:cNvPr>
          <p:cNvSpPr txBox="1">
            <a:spLocks/>
          </p:cNvSpPr>
          <p:nvPr/>
        </p:nvSpPr>
        <p:spPr>
          <a:xfrm>
            <a:off x="3250084" y="27331763"/>
            <a:ext cx="8688124" cy="2971002"/>
          </a:xfrm>
          <a:prstGeom prst="rect">
            <a:avLst/>
          </a:prstGeom>
        </p:spPr>
        <p:txBody>
          <a:bodyPr anchor="b"/>
          <a:lstStyle>
            <a:lvl1pPr marL="762404" indent="-762404" algn="l" defTabSz="3049615" rtl="0" eaLnBrk="1" latinLnBrk="0" hangingPunct="1">
              <a:lnSpc>
                <a:spcPct val="90000"/>
              </a:lnSpc>
              <a:spcBef>
                <a:spcPts val="3335"/>
              </a:spcBef>
              <a:buFont typeface="Arial" panose="020B0604020202020204" pitchFamily="34" charset="0"/>
              <a:buChar char="•"/>
              <a:defRPr sz="9338" kern="1200">
                <a:solidFill>
                  <a:schemeClr val="tx1"/>
                </a:solidFill>
                <a:latin typeface="+mn-lt"/>
                <a:ea typeface="+mn-ea"/>
                <a:cs typeface="+mn-cs"/>
              </a:defRPr>
            </a:lvl1pPr>
            <a:lvl2pPr marL="2287212" indent="-762404" algn="l" defTabSz="3049615" rtl="0" eaLnBrk="1" latinLnBrk="0" hangingPunct="1">
              <a:lnSpc>
                <a:spcPct val="90000"/>
              </a:lnSpc>
              <a:spcBef>
                <a:spcPts val="1668"/>
              </a:spcBef>
              <a:buFont typeface="Arial" panose="020B0604020202020204" pitchFamily="34" charset="0"/>
              <a:buChar char="•"/>
              <a:defRPr sz="8004" kern="1200">
                <a:solidFill>
                  <a:schemeClr val="tx1"/>
                </a:solidFill>
                <a:latin typeface="+mn-lt"/>
                <a:ea typeface="+mn-ea"/>
                <a:cs typeface="+mn-cs"/>
              </a:defRPr>
            </a:lvl2pPr>
            <a:lvl3pPr marL="3812019" indent="-762404" algn="l" defTabSz="3049615" rtl="0" eaLnBrk="1" latinLnBrk="0" hangingPunct="1">
              <a:lnSpc>
                <a:spcPct val="90000"/>
              </a:lnSpc>
              <a:spcBef>
                <a:spcPts val="1668"/>
              </a:spcBef>
              <a:buFont typeface="Arial" panose="020B0604020202020204" pitchFamily="34" charset="0"/>
              <a:buChar char="•"/>
              <a:defRPr sz="6670" kern="1200">
                <a:solidFill>
                  <a:schemeClr val="tx1"/>
                </a:solidFill>
                <a:latin typeface="+mn-lt"/>
                <a:ea typeface="+mn-ea"/>
                <a:cs typeface="+mn-cs"/>
              </a:defRPr>
            </a:lvl3pPr>
            <a:lvl4pPr marL="5336827"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4pPr>
            <a:lvl5pPr marL="6861635"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5pPr>
            <a:lvl6pPr marL="8386442"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6pPr>
            <a:lvl7pPr marL="9911250"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7pPr>
            <a:lvl8pPr marL="11436058"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8pPr>
            <a:lvl9pPr marL="12960866" indent="-762404" algn="l" defTabSz="3049615" rtl="0" eaLnBrk="1" latinLnBrk="0" hangingPunct="1">
              <a:lnSpc>
                <a:spcPct val="90000"/>
              </a:lnSpc>
              <a:spcBef>
                <a:spcPts val="1668"/>
              </a:spcBef>
              <a:buFont typeface="Arial" panose="020B0604020202020204" pitchFamily="34" charset="0"/>
              <a:buChar char="•"/>
              <a:defRPr sz="6003" kern="1200">
                <a:solidFill>
                  <a:schemeClr val="tx1"/>
                </a:solidFill>
                <a:latin typeface="+mn-lt"/>
                <a:ea typeface="+mn-ea"/>
                <a:cs typeface="+mn-cs"/>
              </a:defRPr>
            </a:lvl9pPr>
          </a:lstStyle>
          <a:p>
            <a:pPr marL="0" indent="0">
              <a:buNone/>
            </a:pPr>
            <a:r>
              <a:rPr lang="en-US" sz="9527" b="1" dirty="0"/>
              <a:t>Exporting an Image for the Header</a:t>
            </a:r>
          </a:p>
        </p:txBody>
      </p:sp>
      <p:pic>
        <p:nvPicPr>
          <p:cNvPr id="24" name="Picture 23">
            <a:extLst>
              <a:ext uri="{FF2B5EF4-FFF2-40B4-BE49-F238E27FC236}">
                <a16:creationId xmlns:a16="http://schemas.microsoft.com/office/drawing/2014/main" id="{D380471D-5F68-87B5-A0CD-C5D9A8F1092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497059" y="26109707"/>
            <a:ext cx="17635189" cy="14593222"/>
          </a:xfrm>
          <a:prstGeom prst="rect">
            <a:avLst/>
          </a:prstGeom>
        </p:spPr>
      </p:pic>
      <p:sp>
        <p:nvSpPr>
          <p:cNvPr id="2" name="Rectangle 1">
            <a:extLst>
              <a:ext uri="{FF2B5EF4-FFF2-40B4-BE49-F238E27FC236}">
                <a16:creationId xmlns:a16="http://schemas.microsoft.com/office/drawing/2014/main" id="{D934D9CD-9E7F-4B45-8891-BAAA9C74760F}"/>
              </a:ext>
            </a:extLst>
          </p:cNvPr>
          <p:cNvSpPr/>
          <p:nvPr/>
        </p:nvSpPr>
        <p:spPr>
          <a:xfrm>
            <a:off x="4029509" y="19811950"/>
            <a:ext cx="10424955" cy="4707082"/>
          </a:xfrm>
          <a:prstGeom prst="rect">
            <a:avLst/>
          </a:prstGeom>
          <a:ln>
            <a:solidFill>
              <a:schemeClr val="tx1"/>
            </a:solidFill>
            <a:prstDash val="dash"/>
          </a:ln>
        </p:spPr>
        <p:txBody>
          <a:bodyPr wrap="square" anchor="ctr">
            <a:spAutoFit/>
          </a:bodyPr>
          <a:lstStyle/>
          <a:p>
            <a:r>
              <a:rPr lang="en-US" sz="4897" b="1" dirty="0"/>
              <a:t>Please keep in mind:</a:t>
            </a:r>
          </a:p>
          <a:p>
            <a:pPr marL="699653" indent="-699653">
              <a:buFont typeface="Arial" panose="020B0604020202020204" pitchFamily="34" charset="0"/>
              <a:buChar char="•"/>
            </a:pPr>
            <a:r>
              <a:rPr lang="en-US" sz="4897" b="1" dirty="0"/>
              <a:t>The solid red lines are the 3 mm that will be cut off during printing.</a:t>
            </a:r>
          </a:p>
          <a:p>
            <a:pPr marL="699653" indent="-699653">
              <a:buFont typeface="Arial" panose="020B0604020202020204" pitchFamily="34" charset="0"/>
              <a:buChar char="•"/>
            </a:pPr>
            <a:r>
              <a:rPr lang="en-US" sz="4897" dirty="0"/>
              <a:t>The dotted lines represent a small margin that may or may not be cut off during printing.</a:t>
            </a:r>
          </a:p>
        </p:txBody>
      </p:sp>
      <p:cxnSp>
        <p:nvCxnSpPr>
          <p:cNvPr id="4" name="Straight Arrow Connector 3">
            <a:extLst>
              <a:ext uri="{FF2B5EF4-FFF2-40B4-BE49-F238E27FC236}">
                <a16:creationId xmlns:a16="http://schemas.microsoft.com/office/drawing/2014/main" id="{F130F4C0-9EE6-43C9-927F-059B2C44FEEF}"/>
              </a:ext>
            </a:extLst>
          </p:cNvPr>
          <p:cNvCxnSpPr>
            <a:cxnSpLocks/>
            <a:stCxn id="2" idx="1"/>
          </p:cNvCxnSpPr>
          <p:nvPr/>
        </p:nvCxnSpPr>
        <p:spPr>
          <a:xfrm flipH="1" flipV="1">
            <a:off x="903502" y="22165491"/>
            <a:ext cx="3126006" cy="1"/>
          </a:xfrm>
          <a:prstGeom prst="straightConnector1">
            <a:avLst/>
          </a:prstGeom>
          <a:ln w="76200">
            <a:solidFill>
              <a:schemeClr val="tx1"/>
            </a:solidFill>
            <a:headEnd w="lg" len="lg"/>
            <a:tailEnd type="triangl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735922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F7C72A-80C6-DF53-D59A-6372F001D397}"/>
              </a:ext>
            </a:extLst>
          </p:cNvPr>
          <p:cNvSpPr>
            <a:spLocks noGrp="1"/>
          </p:cNvSpPr>
          <p:nvPr>
            <p:ph type="title"/>
          </p:nvPr>
        </p:nvSpPr>
        <p:spPr>
          <a:xfrm>
            <a:off x="14197441" y="1534000"/>
            <a:ext cx="16191119" cy="3907429"/>
          </a:xfrm>
        </p:spPr>
        <p:txBody>
          <a:bodyPr>
            <a:normAutofit/>
          </a:bodyPr>
          <a:lstStyle/>
          <a:p>
            <a:r>
              <a:rPr lang="en-US" sz="9794" dirty="0"/>
              <a:t>Analysis of a Permanent Magnet Motor in 3D</a:t>
            </a:r>
          </a:p>
        </p:txBody>
      </p:sp>
      <p:sp>
        <p:nvSpPr>
          <p:cNvPr id="3" name="Content Placeholder 2">
            <a:extLst>
              <a:ext uri="{FF2B5EF4-FFF2-40B4-BE49-F238E27FC236}">
                <a16:creationId xmlns:a16="http://schemas.microsoft.com/office/drawing/2014/main" id="{AD51ECA4-7CD5-C388-4105-0FB68E725C20}"/>
              </a:ext>
            </a:extLst>
          </p:cNvPr>
          <p:cNvSpPr>
            <a:spLocks noGrp="1"/>
          </p:cNvSpPr>
          <p:nvPr>
            <p:ph sz="quarter" idx="10"/>
          </p:nvPr>
        </p:nvSpPr>
        <p:spPr>
          <a:xfrm>
            <a:off x="14321461" y="9292258"/>
            <a:ext cx="16559039" cy="1984280"/>
          </a:xfrm>
        </p:spPr>
        <p:txBody>
          <a:bodyPr/>
          <a:lstStyle/>
          <a:p>
            <a:r>
              <a:rPr lang="en-US" dirty="0"/>
              <a:t>J. A. Smith</a:t>
            </a:r>
            <a:r>
              <a:rPr lang="en-US" baseline="30000" dirty="0"/>
              <a:t>1</a:t>
            </a:r>
            <a:r>
              <a:rPr lang="en-US" dirty="0"/>
              <a:t>, M. B. Smith</a:t>
            </a:r>
            <a:r>
              <a:rPr lang="en-US" baseline="30000" dirty="0"/>
              <a:t>2</a:t>
            </a:r>
            <a:br>
              <a:rPr lang="en-US" dirty="0"/>
            </a:br>
            <a:r>
              <a:rPr lang="en-US" dirty="0"/>
              <a:t>1. Department (if applicable), Organization, City, Country. </a:t>
            </a:r>
            <a:br>
              <a:rPr lang="en-US" dirty="0"/>
            </a:br>
            <a:r>
              <a:rPr lang="en-US" dirty="0"/>
              <a:t>2. Department (if applicable), Organization, City, Country.</a:t>
            </a:r>
          </a:p>
          <a:p>
            <a:endParaRPr lang="en-US" dirty="0"/>
          </a:p>
        </p:txBody>
      </p:sp>
      <p:pic>
        <p:nvPicPr>
          <p:cNvPr id="81" name="Bildplatzhalter 73">
            <a:extLst>
              <a:ext uri="{FF2B5EF4-FFF2-40B4-BE49-F238E27FC236}">
                <a16:creationId xmlns:a16="http://schemas.microsoft.com/office/drawing/2014/main" id="{5553ABA8-65BB-447A-9175-77F4EADD33E9}"/>
              </a:ext>
            </a:extLst>
          </p:cNvPr>
          <p:cNvPicPr>
            <a:picLocks noGrp="1" noChangeAspect="1"/>
          </p:cNvPicPr>
          <p:nvPr>
            <p:ph type="pic" sz="quarter" idx="11"/>
          </p:nvPr>
        </p:nvPicPr>
        <p:blipFill rotWithShape="1">
          <a:blip r:embed="rId2">
            <a:extLst>
              <a:ext uri="{28A0092B-C50C-407E-A947-70E740481C1C}">
                <a14:useLocalDpi xmlns:a14="http://schemas.microsoft.com/office/drawing/2010/main" val="0"/>
              </a:ext>
            </a:extLst>
          </a:blip>
          <a:srcRect l="972" r="31696" b="22352"/>
          <a:stretch/>
        </p:blipFill>
        <p:spPr>
          <a:xfrm flipH="1">
            <a:off x="0" y="493023"/>
            <a:ext cx="13581274" cy="11746314"/>
          </a:xfrm>
          <a:prstGeom prst="rect">
            <a:avLst/>
          </a:prstGeom>
        </p:spPr>
      </p:pic>
      <mc:AlternateContent xmlns:mc="http://schemas.openxmlformats.org/markup-compatibility/2006" xmlns:a14="http://schemas.microsoft.com/office/drawing/2010/main">
        <mc:Choice Requires="a14">
          <p:sp>
            <p:nvSpPr>
              <p:cNvPr id="5" name="Text Placeholder 4">
                <a:extLst>
                  <a:ext uri="{FF2B5EF4-FFF2-40B4-BE49-F238E27FC236}">
                    <a16:creationId xmlns:a16="http://schemas.microsoft.com/office/drawing/2014/main" id="{9B96147C-2941-3F04-70BC-B83FD3D19117}"/>
                  </a:ext>
                </a:extLst>
              </p:cNvPr>
              <p:cNvSpPr>
                <a:spLocks noGrp="1"/>
              </p:cNvSpPr>
              <p:nvPr>
                <p:ph type="body" sz="quarter" idx="23"/>
              </p:nvPr>
            </p:nvSpPr>
            <p:spPr>
              <a:xfrm>
                <a:off x="15655929" y="21687824"/>
                <a:ext cx="15224571" cy="6856707"/>
              </a:xfrm>
            </p:spPr>
            <p:txBody>
              <a:bodyPr/>
              <a:lstStyle/>
              <a:p>
                <a:r>
                  <a:rPr lang="en-US" sz="4897" dirty="0"/>
                  <a:t>An 18-pole PM motor is modeled in 3D. Sector symmetry and axial mirror symmetry are utilized to reduce the computational effort while capturing the full 3D behavior of the device. </a:t>
                </a:r>
              </a:p>
              <a:p>
                <a:r>
                  <a:rPr lang="en-US" sz="4897" dirty="0"/>
                  <a:t>The conducting part of the rotor is modeled using Ampère’s law:</a:t>
                </a:r>
                <a:br>
                  <a:rPr lang="en-US" sz="4897" dirty="0"/>
                </a:br>
                <a:endParaRPr lang="en-US" sz="4897" dirty="0"/>
              </a:p>
              <a:p>
                <a:pPr/>
                <a14:m>
                  <m:oMathPara xmlns:m="http://schemas.openxmlformats.org/officeDocument/2006/math">
                    <m:oMathParaPr>
                      <m:jc m:val="centerGroup"/>
                    </m:oMathParaPr>
                    <m:oMath xmlns:m="http://schemas.openxmlformats.org/officeDocument/2006/math">
                      <m:r>
                        <a:rPr lang="en-US" sz="4897">
                          <a:latin typeface="Cambria Math" panose="02040503050406030204" pitchFamily="18" charset="0"/>
                        </a:rPr>
                        <m:t>𝜎</m:t>
                      </m:r>
                      <m:f>
                        <m:fPr>
                          <m:ctrlPr>
                            <a:rPr lang="en-US" sz="4897" i="1">
                              <a:latin typeface="Cambria Math" panose="02040503050406030204" pitchFamily="18" charset="0"/>
                            </a:rPr>
                          </m:ctrlPr>
                        </m:fPr>
                        <m:num>
                          <m:r>
                            <a:rPr lang="en-US" sz="4897">
                              <a:latin typeface="Cambria Math" panose="02040503050406030204" pitchFamily="18" charset="0"/>
                            </a:rPr>
                            <m:t>𝛿</m:t>
                          </m:r>
                          <m:r>
                            <a:rPr lang="de-DE" sz="4897">
                              <a:latin typeface="Cambria Math" panose="02040503050406030204" pitchFamily="18" charset="0"/>
                            </a:rPr>
                            <m:t>𝑨</m:t>
                          </m:r>
                        </m:num>
                        <m:den>
                          <m:r>
                            <a:rPr lang="en-US" sz="4897">
                              <a:latin typeface="Cambria Math" panose="02040503050406030204" pitchFamily="18" charset="0"/>
                            </a:rPr>
                            <m:t>𝛿</m:t>
                          </m:r>
                          <m:r>
                            <a:rPr lang="de-DE" sz="4897">
                              <a:latin typeface="Cambria Math" panose="02040503050406030204" pitchFamily="18" charset="0"/>
                            </a:rPr>
                            <m:t>𝑡</m:t>
                          </m:r>
                        </m:den>
                      </m:f>
                      <m:r>
                        <a:rPr lang="de-DE" sz="4897">
                          <a:latin typeface="Cambria Math" panose="02040503050406030204" pitchFamily="18" charset="0"/>
                        </a:rPr>
                        <m:t>+</m:t>
                      </m:r>
                      <m:r>
                        <m:rPr>
                          <m:sty m:val="p"/>
                        </m:rPr>
                        <a:rPr lang="de-DE" sz="4897">
                          <a:latin typeface="Cambria Math" panose="02040503050406030204" pitchFamily="18" charset="0"/>
                        </a:rPr>
                        <m:t>∇</m:t>
                      </m:r>
                      <m:r>
                        <a:rPr lang="de-DE" sz="4897">
                          <a:latin typeface="Cambria Math" panose="02040503050406030204" pitchFamily="18" charset="0"/>
                        </a:rPr>
                        <m:t>×</m:t>
                      </m:r>
                      <m:d>
                        <m:dPr>
                          <m:ctrlPr>
                            <a:rPr lang="de-DE" sz="4897" i="1">
                              <a:latin typeface="Cambria Math" panose="02040503050406030204" pitchFamily="18" charset="0"/>
                            </a:rPr>
                          </m:ctrlPr>
                        </m:dPr>
                        <m:e>
                          <m:f>
                            <m:fPr>
                              <m:ctrlPr>
                                <a:rPr lang="de-DE" sz="4897" i="1">
                                  <a:latin typeface="Cambria Math" panose="02040503050406030204" pitchFamily="18" charset="0"/>
                                </a:rPr>
                              </m:ctrlPr>
                            </m:fPr>
                            <m:num>
                              <m:r>
                                <a:rPr lang="de-DE" sz="4897">
                                  <a:latin typeface="Cambria Math" panose="02040503050406030204" pitchFamily="18" charset="0"/>
                                </a:rPr>
                                <m:t>1</m:t>
                              </m:r>
                            </m:num>
                            <m:den>
                              <m:r>
                                <a:rPr lang="de-DE" sz="4897">
                                  <a:latin typeface="Cambria Math" panose="02040503050406030204" pitchFamily="18" charset="0"/>
                                </a:rPr>
                                <m:t>𝜇</m:t>
                              </m:r>
                            </m:den>
                          </m:f>
                          <m:r>
                            <m:rPr>
                              <m:sty m:val="p"/>
                            </m:rPr>
                            <a:rPr lang="de-DE" sz="4897">
                              <a:latin typeface="Cambria Math" panose="02040503050406030204" pitchFamily="18" charset="0"/>
                            </a:rPr>
                            <m:t>∇</m:t>
                          </m:r>
                          <m:r>
                            <a:rPr lang="de-DE" sz="4897">
                              <a:latin typeface="Cambria Math" panose="02040503050406030204" pitchFamily="18" charset="0"/>
                            </a:rPr>
                            <m:t>×</m:t>
                          </m:r>
                          <m:r>
                            <a:rPr lang="de-DE" sz="4897">
                              <a:latin typeface="Cambria Math" panose="02040503050406030204" pitchFamily="18" charset="0"/>
                            </a:rPr>
                            <m:t>𝑨</m:t>
                          </m:r>
                        </m:e>
                      </m:d>
                      <m:r>
                        <a:rPr lang="de-DE" sz="4897">
                          <a:latin typeface="Cambria Math" panose="02040503050406030204" pitchFamily="18" charset="0"/>
                        </a:rPr>
                        <m:t>=0</m:t>
                      </m:r>
                    </m:oMath>
                  </m:oMathPara>
                </a14:m>
                <a:endParaRPr lang="en-US" sz="4897" dirty="0"/>
              </a:p>
              <a:p>
                <a:endParaRPr lang="en-US" sz="4897" dirty="0"/>
              </a:p>
              <a:p>
                <a:endParaRPr lang="en-US" sz="4897" dirty="0"/>
              </a:p>
            </p:txBody>
          </p:sp>
        </mc:Choice>
        <mc:Fallback xmlns="">
          <p:sp>
            <p:nvSpPr>
              <p:cNvPr id="5" name="Text Placeholder 4">
                <a:extLst>
                  <a:ext uri="{FF2B5EF4-FFF2-40B4-BE49-F238E27FC236}">
                    <a16:creationId xmlns:a16="http://schemas.microsoft.com/office/drawing/2014/main" id="{9B96147C-2941-3F04-70BC-B83FD3D19117}"/>
                  </a:ext>
                </a:extLst>
              </p:cNvPr>
              <p:cNvSpPr>
                <a:spLocks noGrp="1" noRot="1" noChangeAspect="1" noMove="1" noResize="1" noEditPoints="1" noAdjustHandles="1" noChangeArrowheads="1" noChangeShapeType="1" noTextEdit="1"/>
              </p:cNvSpPr>
              <p:nvPr>
                <p:ph type="body" sz="quarter" idx="23"/>
              </p:nvPr>
            </p:nvSpPr>
            <p:spPr>
              <a:xfrm>
                <a:off x="15655929" y="21687824"/>
                <a:ext cx="15224571" cy="6856707"/>
              </a:xfrm>
              <a:blipFill>
                <a:blip r:embed="rId3"/>
                <a:stretch>
                  <a:fillRect l="-1833" t="-3142"/>
                </a:stretch>
              </a:blipFill>
            </p:spPr>
            <p:txBody>
              <a:bodyPr/>
              <a:lstStyle/>
              <a:p>
                <a:r>
                  <a:rPr lang="en-US">
                    <a:noFill/>
                  </a:rPr>
                  <a:t> </a:t>
                </a:r>
              </a:p>
            </p:txBody>
          </p:sp>
        </mc:Fallback>
      </mc:AlternateContent>
      <p:sp>
        <p:nvSpPr>
          <p:cNvPr id="6" name="Text Placeholder 5">
            <a:extLst>
              <a:ext uri="{FF2B5EF4-FFF2-40B4-BE49-F238E27FC236}">
                <a16:creationId xmlns:a16="http://schemas.microsoft.com/office/drawing/2014/main" id="{4E7622E9-7B2C-10C3-46B5-0F21B2E36DBB}"/>
              </a:ext>
            </a:extLst>
          </p:cNvPr>
          <p:cNvSpPr>
            <a:spLocks noGrp="1"/>
          </p:cNvSpPr>
          <p:nvPr>
            <p:ph type="body" sz="quarter" idx="24"/>
          </p:nvPr>
        </p:nvSpPr>
        <p:spPr>
          <a:xfrm>
            <a:off x="1341233" y="39623893"/>
            <a:ext cx="14385034" cy="2733308"/>
          </a:xfrm>
        </p:spPr>
        <p:txBody>
          <a:bodyPr/>
          <a:lstStyle/>
          <a:p>
            <a:r>
              <a:rPr lang="en-US" dirty="0"/>
              <a:t>1. Author first initial and last name, “Article Title”, </a:t>
            </a:r>
            <a:r>
              <a:rPr lang="en-US" i="1" dirty="0"/>
              <a:t>Journal</a:t>
            </a:r>
            <a:r>
              <a:rPr lang="en-US" dirty="0"/>
              <a:t>, Volume (vol.), Page numbers (pp.), Year.</a:t>
            </a:r>
            <a:br>
              <a:rPr lang="en-US" dirty="0"/>
            </a:br>
            <a:r>
              <a:rPr lang="en-US" dirty="0"/>
              <a:t>2. Author first initial and last name, “Article Title”, </a:t>
            </a:r>
            <a:r>
              <a:rPr lang="en-US" i="1" dirty="0"/>
              <a:t>Journal</a:t>
            </a:r>
            <a:r>
              <a:rPr lang="en-US" dirty="0"/>
              <a:t>, Volume (vol.), Page numbers (pp.), Year. </a:t>
            </a:r>
            <a:br>
              <a:rPr lang="en-US" dirty="0"/>
            </a:br>
            <a:r>
              <a:rPr lang="en-US" dirty="0"/>
              <a:t>3. Author first initial and last name, “Article Title”, </a:t>
            </a:r>
            <a:r>
              <a:rPr lang="en-US" i="1" dirty="0"/>
              <a:t>Journal</a:t>
            </a:r>
            <a:r>
              <a:rPr lang="en-US" dirty="0"/>
              <a:t>, Volume (vol.), Page numbers (pp.), Year.</a:t>
            </a:r>
          </a:p>
          <a:p>
            <a:endParaRPr lang="en-US" dirty="0"/>
          </a:p>
          <a:p>
            <a:endParaRPr lang="en-US" dirty="0"/>
          </a:p>
        </p:txBody>
      </p:sp>
      <p:sp>
        <p:nvSpPr>
          <p:cNvPr id="7" name="Content Placeholder 6">
            <a:extLst>
              <a:ext uri="{FF2B5EF4-FFF2-40B4-BE49-F238E27FC236}">
                <a16:creationId xmlns:a16="http://schemas.microsoft.com/office/drawing/2014/main" id="{0ECFF10C-4A2D-46FE-FE9D-AFF41985D017}"/>
              </a:ext>
            </a:extLst>
          </p:cNvPr>
          <p:cNvSpPr>
            <a:spLocks noGrp="1"/>
          </p:cNvSpPr>
          <p:nvPr>
            <p:ph sz="quarter" idx="26"/>
          </p:nvPr>
        </p:nvSpPr>
        <p:spPr>
          <a:xfrm>
            <a:off x="14197414" y="5683427"/>
            <a:ext cx="17040836" cy="4180360"/>
          </a:xfrm>
        </p:spPr>
        <p:txBody>
          <a:bodyPr/>
          <a:lstStyle/>
          <a:p>
            <a:r>
              <a:rPr lang="en-US" dirty="0"/>
              <a:t>Optimize permanent magnet (PM) motor performance by understanding their full behavior, including sensitivity to high temperatures.</a:t>
            </a:r>
          </a:p>
        </p:txBody>
      </p:sp>
      <p:sp>
        <p:nvSpPr>
          <p:cNvPr id="8" name="Text Placeholder 7">
            <a:extLst>
              <a:ext uri="{FF2B5EF4-FFF2-40B4-BE49-F238E27FC236}">
                <a16:creationId xmlns:a16="http://schemas.microsoft.com/office/drawing/2014/main" id="{DA1BB53D-2E25-D875-FFA5-CFEC822C512D}"/>
              </a:ext>
            </a:extLst>
          </p:cNvPr>
          <p:cNvSpPr>
            <a:spLocks noGrp="1"/>
          </p:cNvSpPr>
          <p:nvPr>
            <p:ph type="body" sz="quarter" idx="18"/>
          </p:nvPr>
        </p:nvSpPr>
        <p:spPr/>
        <p:txBody>
          <a:bodyPr/>
          <a:lstStyle/>
          <a:p>
            <a:r>
              <a:rPr lang="en-US" sz="4800" dirty="0"/>
              <a:t>While PM motors are valued for the energy savings that they provide, there are some design limitations to address. For example, permanent magnets are sensitive to high temperatures. Such temperatures can occur when currents, particularly eddy currents, generate heat losses. </a:t>
            </a:r>
          </a:p>
          <a:p>
            <a:endParaRPr lang="en-US" sz="4800" dirty="0"/>
          </a:p>
          <a:p>
            <a:endParaRPr lang="en-US" sz="4800" dirty="0"/>
          </a:p>
          <a:p>
            <a:endParaRPr lang="en-US" sz="4800" dirty="0"/>
          </a:p>
          <a:p>
            <a:r>
              <a:rPr lang="en-US" sz="4800" dirty="0"/>
              <a:t>The findings offer greater insight into the behavior of PM motors, particularly by capturing the eddy current losses that occur within the magnets. This information serves as a useful resource for improving the design of PM motors, and therefore the technology they help power.</a:t>
            </a:r>
          </a:p>
          <a:p>
            <a:endParaRPr lang="en-US" sz="4800" dirty="0"/>
          </a:p>
          <a:p>
            <a:endParaRPr lang="en-US" sz="4800" dirty="0"/>
          </a:p>
          <a:p>
            <a:endParaRPr lang="en-US" sz="4800" dirty="0"/>
          </a:p>
        </p:txBody>
      </p:sp>
      <p:sp>
        <p:nvSpPr>
          <p:cNvPr id="9" name="Text Placeholder 8">
            <a:extLst>
              <a:ext uri="{FF2B5EF4-FFF2-40B4-BE49-F238E27FC236}">
                <a16:creationId xmlns:a16="http://schemas.microsoft.com/office/drawing/2014/main" id="{6D4523F0-041D-5E91-4A76-1D964A4582CF}"/>
              </a:ext>
            </a:extLst>
          </p:cNvPr>
          <p:cNvSpPr>
            <a:spLocks noGrp="1"/>
          </p:cNvSpPr>
          <p:nvPr>
            <p:ph type="body" sz="quarter" idx="27"/>
          </p:nvPr>
        </p:nvSpPr>
        <p:spPr/>
        <p:txBody>
          <a:bodyPr/>
          <a:lstStyle/>
          <a:p>
            <a:r>
              <a:rPr lang="en-US"/>
              <a:t>Abstract</a:t>
            </a:r>
            <a:endParaRPr lang="en-US" dirty="0"/>
          </a:p>
        </p:txBody>
      </p:sp>
      <p:sp>
        <p:nvSpPr>
          <p:cNvPr id="10" name="Text Placeholder 9">
            <a:extLst>
              <a:ext uri="{FF2B5EF4-FFF2-40B4-BE49-F238E27FC236}">
                <a16:creationId xmlns:a16="http://schemas.microsoft.com/office/drawing/2014/main" id="{45A5164B-0579-C6F3-E359-DF0C0D254EBD}"/>
              </a:ext>
            </a:extLst>
          </p:cNvPr>
          <p:cNvSpPr>
            <a:spLocks noGrp="1"/>
          </p:cNvSpPr>
          <p:nvPr>
            <p:ph type="body" sz="quarter" idx="28"/>
          </p:nvPr>
        </p:nvSpPr>
        <p:spPr/>
        <p:txBody>
          <a:bodyPr/>
          <a:lstStyle/>
          <a:p>
            <a:r>
              <a:rPr lang="en-US"/>
              <a:t>Methodology</a:t>
            </a:r>
            <a:endParaRPr lang="en-US" dirty="0"/>
          </a:p>
        </p:txBody>
      </p:sp>
      <p:pic>
        <p:nvPicPr>
          <p:cNvPr id="79" name="Picture Placeholder 78">
            <a:extLst>
              <a:ext uri="{FF2B5EF4-FFF2-40B4-BE49-F238E27FC236}">
                <a16:creationId xmlns:a16="http://schemas.microsoft.com/office/drawing/2014/main" id="{3883113E-E7DE-4F41-9BF8-1C7DAE28AC43}"/>
              </a:ext>
            </a:extLst>
          </p:cNvPr>
          <p:cNvPicPr>
            <a:picLocks noGrp="1" noChangeAspect="1"/>
          </p:cNvPicPr>
          <p:nvPr>
            <p:ph type="pic" sz="quarter" idx="29"/>
          </p:nvPr>
        </p:nvPicPr>
        <p:blipFill>
          <a:blip r:embed="rId4">
            <a:extLst>
              <a:ext uri="{28A0092B-C50C-407E-A947-70E740481C1C}">
                <a14:useLocalDpi xmlns:a14="http://schemas.microsoft.com/office/drawing/2010/main" val="0"/>
              </a:ext>
            </a:extLst>
          </a:blip>
          <a:srcRect l="2188" r="2188"/>
          <a:stretch>
            <a:fillRect/>
          </a:stretch>
        </p:blipFill>
        <p:spPr>
          <a:xfrm>
            <a:off x="1196912" y="20604287"/>
            <a:ext cx="13710909" cy="6256212"/>
          </a:xfrm>
        </p:spPr>
      </p:pic>
      <p:sp>
        <p:nvSpPr>
          <p:cNvPr id="50" name="Text Placeholder 49">
            <a:extLst>
              <a:ext uri="{FF2B5EF4-FFF2-40B4-BE49-F238E27FC236}">
                <a16:creationId xmlns:a16="http://schemas.microsoft.com/office/drawing/2014/main" id="{88169A2F-46BF-4EE2-836D-7F3D2AAD72E4}"/>
              </a:ext>
            </a:extLst>
          </p:cNvPr>
          <p:cNvSpPr>
            <a:spLocks noGrp="1"/>
          </p:cNvSpPr>
          <p:nvPr>
            <p:ph type="body" sz="quarter" idx="30"/>
          </p:nvPr>
        </p:nvSpPr>
        <p:spPr/>
        <p:txBody>
          <a:bodyPr/>
          <a:lstStyle/>
          <a:p>
            <a:r>
              <a:rPr lang="en-US" dirty="0"/>
              <a:t>FIGURE 1. Left: Permanent motor sector. Right: Drawing of the PM motor.</a:t>
            </a:r>
          </a:p>
          <a:p>
            <a:endParaRPr lang="en-US" dirty="0"/>
          </a:p>
        </p:txBody>
      </p:sp>
      <p:pic>
        <p:nvPicPr>
          <p:cNvPr id="37" name="Picture Placeholder 24">
            <a:extLst>
              <a:ext uri="{FF2B5EF4-FFF2-40B4-BE49-F238E27FC236}">
                <a16:creationId xmlns:a16="http://schemas.microsoft.com/office/drawing/2014/main" id="{F4C12BE2-9F80-4132-8F52-81B981800C18}"/>
              </a:ext>
            </a:extLst>
          </p:cNvPr>
          <p:cNvPicPr>
            <a:picLocks noGrp="1" noChangeAspect="1"/>
          </p:cNvPicPr>
          <p:nvPr>
            <p:ph type="pic" sz="quarter" idx="31"/>
          </p:nvPr>
        </p:nvPicPr>
        <p:blipFill rotWithShape="1">
          <a:blip r:embed="rId5">
            <a:extLst>
              <a:ext uri="{28A0092B-C50C-407E-A947-70E740481C1C}">
                <a14:useLocalDpi xmlns:a14="http://schemas.microsoft.com/office/drawing/2010/main" val="0"/>
              </a:ext>
            </a:extLst>
          </a:blip>
          <a:srcRect l="-5450" t="-91582" r="-7334" b="-89301"/>
          <a:stretch/>
        </p:blipFill>
        <p:spPr>
          <a:xfrm>
            <a:off x="17081105" y="38786405"/>
            <a:ext cx="13848701" cy="3153247"/>
          </a:xfrm>
          <a:prstGeom prst="rect">
            <a:avLst/>
          </a:prstGeom>
        </p:spPr>
      </p:pic>
      <p:sp>
        <p:nvSpPr>
          <p:cNvPr id="14" name="Text Placeholder 13">
            <a:extLst>
              <a:ext uri="{FF2B5EF4-FFF2-40B4-BE49-F238E27FC236}">
                <a16:creationId xmlns:a16="http://schemas.microsoft.com/office/drawing/2014/main" id="{D29AF2C0-2D7E-3F49-368B-8034C468BF46}"/>
              </a:ext>
            </a:extLst>
          </p:cNvPr>
          <p:cNvSpPr>
            <a:spLocks noGrp="1"/>
          </p:cNvSpPr>
          <p:nvPr>
            <p:ph type="body" sz="quarter" idx="32"/>
          </p:nvPr>
        </p:nvSpPr>
        <p:spPr/>
        <p:txBody>
          <a:bodyPr/>
          <a:lstStyle/>
          <a:p>
            <a:r>
              <a:rPr lang="en-US" sz="4897" dirty="0"/>
              <a:t>The results can be seen in Figure 2, which shows the magnetic flux density for the motor in it’s stationary state, that is, the initial conditions for the time-dependent simulation. In this state, the coil current is zero. It also shows the magnetic flux density for the motor after revolving one sector angle. In this plot, the air and coil domains are excluded in order to get a better view.</a:t>
            </a:r>
          </a:p>
        </p:txBody>
      </p:sp>
      <p:sp>
        <p:nvSpPr>
          <p:cNvPr id="15" name="Text Placeholder 14">
            <a:extLst>
              <a:ext uri="{FF2B5EF4-FFF2-40B4-BE49-F238E27FC236}">
                <a16:creationId xmlns:a16="http://schemas.microsoft.com/office/drawing/2014/main" id="{DB2E852A-C96F-A395-AA90-23ECABBA6D8D}"/>
              </a:ext>
            </a:extLst>
          </p:cNvPr>
          <p:cNvSpPr>
            <a:spLocks noGrp="1"/>
          </p:cNvSpPr>
          <p:nvPr>
            <p:ph type="body" sz="quarter" idx="33"/>
          </p:nvPr>
        </p:nvSpPr>
        <p:spPr/>
        <p:txBody>
          <a:bodyPr/>
          <a:lstStyle/>
          <a:p>
            <a:r>
              <a:rPr lang="en-US" dirty="0"/>
              <a:t>Results</a:t>
            </a:r>
          </a:p>
        </p:txBody>
      </p:sp>
      <p:sp>
        <p:nvSpPr>
          <p:cNvPr id="70" name="Text Placeholder 69">
            <a:extLst>
              <a:ext uri="{FF2B5EF4-FFF2-40B4-BE49-F238E27FC236}">
                <a16:creationId xmlns:a16="http://schemas.microsoft.com/office/drawing/2014/main" id="{2138EC37-6188-40A6-99A3-4FCC7CA620A4}"/>
              </a:ext>
            </a:extLst>
          </p:cNvPr>
          <p:cNvSpPr>
            <a:spLocks noGrp="1"/>
          </p:cNvSpPr>
          <p:nvPr>
            <p:ph type="body" sz="quarter" idx="35"/>
          </p:nvPr>
        </p:nvSpPr>
        <p:spPr>
          <a:xfrm>
            <a:off x="17750395" y="35979703"/>
            <a:ext cx="12278915" cy="1468347"/>
          </a:xfrm>
        </p:spPr>
        <p:txBody>
          <a:bodyPr/>
          <a:lstStyle/>
          <a:p>
            <a:r>
              <a:rPr lang="en-US" dirty="0"/>
              <a:t>FIGURE 2. Left: Magnetic flux density from the permanent magnets with only the rotor at rest. Right: Magnetic flux density after revolving one sector angle.</a:t>
            </a:r>
          </a:p>
          <a:p>
            <a:endParaRPr lang="en-US" dirty="0"/>
          </a:p>
          <a:p>
            <a:endParaRPr lang="en-US" dirty="0"/>
          </a:p>
        </p:txBody>
      </p:sp>
      <p:pic>
        <p:nvPicPr>
          <p:cNvPr id="27" name="Grafik 125">
            <a:extLst>
              <a:ext uri="{FF2B5EF4-FFF2-40B4-BE49-F238E27FC236}">
                <a16:creationId xmlns:a16="http://schemas.microsoft.com/office/drawing/2014/main" id="{5A1C1AB3-E994-17EC-926B-689620D73742}"/>
              </a:ext>
            </a:extLst>
          </p:cNvPr>
          <p:cNvPicPr>
            <a:picLocks noChangeAspect="1"/>
          </p:cNvPicPr>
          <p:nvPr/>
        </p:nvPicPr>
        <p:blipFill rotWithShape="1">
          <a:blip r:embed="rId6"/>
          <a:srcRect r="25013"/>
          <a:stretch/>
        </p:blipFill>
        <p:spPr>
          <a:xfrm>
            <a:off x="16621606" y="30038769"/>
            <a:ext cx="6136498" cy="5455621"/>
          </a:xfrm>
          <a:prstGeom prst="rect">
            <a:avLst/>
          </a:prstGeom>
        </p:spPr>
      </p:pic>
      <p:pic>
        <p:nvPicPr>
          <p:cNvPr id="29" name="Grafik 127">
            <a:extLst>
              <a:ext uri="{FF2B5EF4-FFF2-40B4-BE49-F238E27FC236}">
                <a16:creationId xmlns:a16="http://schemas.microsoft.com/office/drawing/2014/main" id="{0B7842A1-FC88-B20D-E3B6-DF39403B3315}"/>
              </a:ext>
            </a:extLst>
          </p:cNvPr>
          <p:cNvPicPr>
            <a:picLocks noChangeAspect="1"/>
          </p:cNvPicPr>
          <p:nvPr/>
        </p:nvPicPr>
        <p:blipFill>
          <a:blip r:embed="rId7"/>
          <a:stretch>
            <a:fillRect/>
          </a:stretch>
        </p:blipFill>
        <p:spPr>
          <a:xfrm>
            <a:off x="22692142" y="29809521"/>
            <a:ext cx="8546107" cy="5697405"/>
          </a:xfrm>
          <a:prstGeom prst="rect">
            <a:avLst/>
          </a:prstGeom>
        </p:spPr>
      </p:pic>
    </p:spTree>
    <p:extLst>
      <p:ext uri="{BB962C8B-B14F-4D97-AF65-F5344CB8AC3E}">
        <p14:creationId xmlns:p14="http://schemas.microsoft.com/office/powerpoint/2010/main" val="37816203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E54564-37A0-47EB-985B-31EC8AEECB7A}"/>
              </a:ext>
            </a:extLst>
          </p:cNvPr>
          <p:cNvSpPr>
            <a:spLocks noGrp="1"/>
          </p:cNvSpPr>
          <p:nvPr>
            <p:ph type="title"/>
          </p:nvPr>
        </p:nvSpPr>
        <p:spPr>
          <a:xfrm>
            <a:off x="14370877" y="1534000"/>
            <a:ext cx="16131022" cy="3907429"/>
          </a:xfrm>
        </p:spPr>
        <p:txBody>
          <a:bodyPr>
            <a:normAutofit/>
          </a:bodyPr>
          <a:lstStyle/>
          <a:p>
            <a:r>
              <a:rPr lang="en-US" sz="12242"/>
              <a:t>The Intriguing Stresses in Pipe Bends</a:t>
            </a:r>
            <a:endParaRPr lang="en-US" sz="12242" dirty="0"/>
          </a:p>
        </p:txBody>
      </p:sp>
      <p:sp>
        <p:nvSpPr>
          <p:cNvPr id="3" name="Content Placeholder 2">
            <a:extLst>
              <a:ext uri="{FF2B5EF4-FFF2-40B4-BE49-F238E27FC236}">
                <a16:creationId xmlns:a16="http://schemas.microsoft.com/office/drawing/2014/main" id="{D540B72B-0FE4-434A-ACA1-4A3BE67ACB24}"/>
              </a:ext>
            </a:extLst>
          </p:cNvPr>
          <p:cNvSpPr>
            <a:spLocks noGrp="1"/>
          </p:cNvSpPr>
          <p:nvPr>
            <p:ph sz="quarter" idx="10"/>
          </p:nvPr>
        </p:nvSpPr>
        <p:spPr>
          <a:xfrm>
            <a:off x="14370877" y="9844480"/>
            <a:ext cx="17520817" cy="1984280"/>
          </a:xfrm>
        </p:spPr>
        <p:txBody>
          <a:bodyPr/>
          <a:lstStyle/>
          <a:p>
            <a:r>
              <a:rPr lang="en-US" dirty="0"/>
              <a:t>J. A. Smith</a:t>
            </a:r>
            <a:r>
              <a:rPr lang="en-US" baseline="30000" dirty="0"/>
              <a:t>1</a:t>
            </a:r>
            <a:r>
              <a:rPr lang="en-US" dirty="0"/>
              <a:t>, M. B. Smith</a:t>
            </a:r>
            <a:r>
              <a:rPr lang="en-US" baseline="30000" dirty="0"/>
              <a:t>2</a:t>
            </a:r>
            <a:br>
              <a:rPr lang="en-US" dirty="0"/>
            </a:br>
            <a:r>
              <a:rPr lang="en-US" dirty="0"/>
              <a:t>1. Department (if applicable), Organization, City, Country. </a:t>
            </a:r>
            <a:br>
              <a:rPr lang="en-US" dirty="0"/>
            </a:br>
            <a:r>
              <a:rPr lang="en-US" dirty="0"/>
              <a:t>2. Department (if applicable), Organization, City, Country.</a:t>
            </a:r>
          </a:p>
          <a:p>
            <a:endParaRPr lang="en-US" dirty="0"/>
          </a:p>
        </p:txBody>
      </p:sp>
      <p:pic>
        <p:nvPicPr>
          <p:cNvPr id="48" name="Picture Placeholder 35">
            <a:extLst>
              <a:ext uri="{FF2B5EF4-FFF2-40B4-BE49-F238E27FC236}">
                <a16:creationId xmlns:a16="http://schemas.microsoft.com/office/drawing/2014/main" id="{E37786E7-E77B-44CD-AE83-BF00D67C2E9F}"/>
              </a:ext>
            </a:extLst>
          </p:cNvPr>
          <p:cNvPicPr>
            <a:picLocks noGrp="1" noChangeAspect="1"/>
          </p:cNvPicPr>
          <p:nvPr>
            <p:ph type="pic" sz="quarter" idx="11"/>
          </p:nvPr>
        </p:nvPicPr>
        <p:blipFill rotWithShape="1">
          <a:blip r:embed="rId2"/>
          <a:srcRect l="20802" t="-277" r="14625" b="17361"/>
          <a:stretch/>
        </p:blipFill>
        <p:spPr>
          <a:xfrm>
            <a:off x="1" y="-1916653"/>
            <a:ext cx="14106184" cy="13899623"/>
          </a:xfrm>
          <a:prstGeom prst="rect">
            <a:avLst/>
          </a:prstGeom>
        </p:spPr>
      </p:pic>
      <p:sp>
        <p:nvSpPr>
          <p:cNvPr id="6" name="Text Placeholder 5">
            <a:extLst>
              <a:ext uri="{FF2B5EF4-FFF2-40B4-BE49-F238E27FC236}">
                <a16:creationId xmlns:a16="http://schemas.microsoft.com/office/drawing/2014/main" id="{368CEE9F-DAD5-47A2-8509-9F75DD38DCE6}"/>
              </a:ext>
            </a:extLst>
          </p:cNvPr>
          <p:cNvSpPr>
            <a:spLocks noGrp="1"/>
          </p:cNvSpPr>
          <p:nvPr>
            <p:ph type="body" sz="quarter" idx="23"/>
          </p:nvPr>
        </p:nvSpPr>
        <p:spPr>
          <a:xfrm>
            <a:off x="15700023" y="21687824"/>
            <a:ext cx="14752596" cy="6856707"/>
          </a:xfrm>
        </p:spPr>
        <p:txBody>
          <a:bodyPr/>
          <a:lstStyle/>
          <a:p>
            <a:r>
              <a:rPr lang="en-US" dirty="0"/>
              <a:t>The pipe is slender with a constant cross section, so it would seem like a natural choice to treat such a structure as a beam in a simplified analysis. The bending moment is the only load acting on the structure, and it’s thus constant for any given section along the entire beam axis. </a:t>
            </a:r>
          </a:p>
          <a:p>
            <a:r>
              <a:rPr lang="en-US" dirty="0"/>
              <a:t>The maximum stress even occurs on the </a:t>
            </a:r>
            <a:r>
              <a:rPr lang="en-US" i="1" dirty="0"/>
              <a:t>inside</a:t>
            </a:r>
            <a:r>
              <a:rPr lang="en-US" dirty="0"/>
              <a:t> of the pipe. The cross section of the bend also deforms significantly, and, more specifically, it ovalizes with the major axis either being oriented in the bend plane or perpendicular to it depending on the direction of the bending moment.</a:t>
            </a:r>
          </a:p>
        </p:txBody>
      </p:sp>
      <p:sp>
        <p:nvSpPr>
          <p:cNvPr id="7" name="Text Placeholder 6">
            <a:extLst>
              <a:ext uri="{FF2B5EF4-FFF2-40B4-BE49-F238E27FC236}">
                <a16:creationId xmlns:a16="http://schemas.microsoft.com/office/drawing/2014/main" id="{F0F6372D-DFEF-4C26-B3CF-D01CF87C8B2F}"/>
              </a:ext>
            </a:extLst>
          </p:cNvPr>
          <p:cNvSpPr>
            <a:spLocks noGrp="1"/>
          </p:cNvSpPr>
          <p:nvPr>
            <p:ph type="body" sz="quarter" idx="24"/>
          </p:nvPr>
        </p:nvSpPr>
        <p:spPr/>
        <p:txBody>
          <a:bodyPr/>
          <a:lstStyle/>
          <a:p>
            <a:pPr marL="466435" indent="-466435">
              <a:buFont typeface="+mj-lt"/>
              <a:buAutoNum type="arabicPeriod"/>
            </a:pPr>
            <a:r>
              <a:rPr lang="en-US" sz="2040" dirty="0"/>
              <a:t>E.A. Wais and E.C. Rodabaugh, “Background of SIFs and Stress Indices for Moment Loadings of Piping Components”, United States, 2005; </a:t>
            </a:r>
            <a:r>
              <a:rPr lang="en-US" sz="2040" dirty="0">
                <a:hlinkClick r:id="rId3"/>
              </a:rPr>
              <a:t>https://www.osti.gov/biblio/841246</a:t>
            </a:r>
            <a:endParaRPr lang="en-US" sz="2040" dirty="0"/>
          </a:p>
          <a:p>
            <a:pPr marL="466435" indent="-466435">
              <a:spcBef>
                <a:spcPts val="612"/>
              </a:spcBef>
              <a:buFont typeface="+mj-lt"/>
              <a:buAutoNum type="arabicPeriod"/>
            </a:pPr>
            <a:r>
              <a:rPr lang="en-US" sz="2040" dirty="0"/>
              <a:t>“Stress Intensification Factors (i-Factors), Flexibility Factors (k-Factors), and Their Determination for Metallic Piping Components”, ASME, 2017; https://www.asme.org/codes-standards/find-codes-standards/b31j-stress-intensification-factors-flexibility-factors-determination-metallic-piping-components/2017/drm-enabled-pdf</a:t>
            </a:r>
          </a:p>
        </p:txBody>
      </p:sp>
      <p:sp>
        <p:nvSpPr>
          <p:cNvPr id="8" name="Content Placeholder 7">
            <a:extLst>
              <a:ext uri="{FF2B5EF4-FFF2-40B4-BE49-F238E27FC236}">
                <a16:creationId xmlns:a16="http://schemas.microsoft.com/office/drawing/2014/main" id="{BE5CEEA8-9232-459D-AD4B-8928FA506582}"/>
              </a:ext>
            </a:extLst>
          </p:cNvPr>
          <p:cNvSpPr>
            <a:spLocks noGrp="1"/>
          </p:cNvSpPr>
          <p:nvPr>
            <p:ph sz="quarter" idx="26"/>
          </p:nvPr>
        </p:nvSpPr>
        <p:spPr>
          <a:xfrm>
            <a:off x="14370877" y="5683427"/>
            <a:ext cx="16558929" cy="4180360"/>
          </a:xfrm>
        </p:spPr>
        <p:txBody>
          <a:bodyPr/>
          <a:lstStyle/>
          <a:p>
            <a:r>
              <a:rPr lang="en-US" sz="5101" dirty="0"/>
              <a:t>For many structural engineers, beam theory is a popular analysis tool. Using the equations can be beneficial when considering structural behavior, as they are easy to apply and provide useful results. This work investigates one such case.</a:t>
            </a:r>
          </a:p>
        </p:txBody>
      </p:sp>
      <p:sp>
        <p:nvSpPr>
          <p:cNvPr id="5" name="Text Placeholder 4">
            <a:extLst>
              <a:ext uri="{FF2B5EF4-FFF2-40B4-BE49-F238E27FC236}">
                <a16:creationId xmlns:a16="http://schemas.microsoft.com/office/drawing/2014/main" id="{160C264A-B626-4CD9-B287-6FFCC6CE4833}"/>
              </a:ext>
            </a:extLst>
          </p:cNvPr>
          <p:cNvSpPr>
            <a:spLocks noGrp="1"/>
          </p:cNvSpPr>
          <p:nvPr>
            <p:ph type="body" sz="quarter" idx="18"/>
          </p:nvPr>
        </p:nvSpPr>
        <p:spPr/>
        <p:txBody>
          <a:bodyPr/>
          <a:lstStyle/>
          <a:p>
            <a:r>
              <a:rPr lang="en-US" dirty="0"/>
              <a:t>Pipe bends are common in piping systems, which typically transport liquids or gas, often under high pressure. One place where you may find a lot of pipes are oil tankers. The labyrinthine piping systems can look pretty fascinating.</a:t>
            </a:r>
          </a:p>
          <a:p>
            <a:r>
              <a:rPr lang="en-US" dirty="0"/>
              <a:t>Many piping standards (or codes) used for industrial applications are based on beam theory when it comes to the structural analysis. But, as we have already discovered, pipe bends generally do not behave like beams. When digging into piping standards, you will find a lot of information dedicated to pipe bends. In particular, piping standards recommend to apply correction factors to the stiffness and stresses for curved pipe sections. (Ref. 1)</a:t>
            </a:r>
          </a:p>
        </p:txBody>
      </p:sp>
      <p:sp>
        <p:nvSpPr>
          <p:cNvPr id="9" name="Text Placeholder 8">
            <a:extLst>
              <a:ext uri="{FF2B5EF4-FFF2-40B4-BE49-F238E27FC236}">
                <a16:creationId xmlns:a16="http://schemas.microsoft.com/office/drawing/2014/main" id="{3EC19DC3-EB5A-4252-8CF2-177F7D0FD322}"/>
              </a:ext>
            </a:extLst>
          </p:cNvPr>
          <p:cNvSpPr>
            <a:spLocks noGrp="1"/>
          </p:cNvSpPr>
          <p:nvPr>
            <p:ph type="body" sz="quarter" idx="27"/>
          </p:nvPr>
        </p:nvSpPr>
        <p:spPr/>
        <p:txBody>
          <a:bodyPr/>
          <a:lstStyle/>
          <a:p>
            <a:r>
              <a:rPr lang="en-US"/>
              <a:t>Introduction &amp; Goals</a:t>
            </a:r>
            <a:endParaRPr lang="en-US" dirty="0"/>
          </a:p>
        </p:txBody>
      </p:sp>
      <p:sp>
        <p:nvSpPr>
          <p:cNvPr id="10" name="Text Placeholder 9">
            <a:extLst>
              <a:ext uri="{FF2B5EF4-FFF2-40B4-BE49-F238E27FC236}">
                <a16:creationId xmlns:a16="http://schemas.microsoft.com/office/drawing/2014/main" id="{8E1B62C2-E6F3-41A7-9CD5-C73537DC56D0}"/>
              </a:ext>
            </a:extLst>
          </p:cNvPr>
          <p:cNvSpPr>
            <a:spLocks noGrp="1"/>
          </p:cNvSpPr>
          <p:nvPr>
            <p:ph type="body" sz="quarter" idx="28"/>
          </p:nvPr>
        </p:nvSpPr>
        <p:spPr/>
        <p:txBody>
          <a:bodyPr/>
          <a:lstStyle/>
          <a:p>
            <a:r>
              <a:rPr lang="en-US"/>
              <a:t>Methodology</a:t>
            </a:r>
            <a:endParaRPr lang="en-US" dirty="0"/>
          </a:p>
        </p:txBody>
      </p:sp>
      <p:pic>
        <p:nvPicPr>
          <p:cNvPr id="1026" name="Picture 2" descr="A close-up view of a red piping system on an oil/chemical tanker.">
            <a:extLst>
              <a:ext uri="{FF2B5EF4-FFF2-40B4-BE49-F238E27FC236}">
                <a16:creationId xmlns:a16="http://schemas.microsoft.com/office/drawing/2014/main" id="{5BC21493-AB08-4EF9-A749-F4D9D1C9CF1F}"/>
              </a:ext>
            </a:extLst>
          </p:cNvPr>
          <p:cNvPicPr>
            <a:picLocks noGrp="1" noChangeAspect="1" noChangeArrowheads="1"/>
          </p:cNvPicPr>
          <p:nvPr>
            <p:ph type="pic" sz="quarter" idx="29"/>
          </p:nvPr>
        </p:nvPicPr>
        <p:blipFill>
          <a:blip r:embed="rId4">
            <a:extLst>
              <a:ext uri="{28A0092B-C50C-407E-A947-70E740481C1C}">
                <a14:useLocalDpi xmlns:a14="http://schemas.microsoft.com/office/drawing/2010/main" val="0"/>
              </a:ext>
            </a:extLst>
          </a:blip>
          <a:srcRect t="19580" b="19580"/>
          <a:stretch>
            <a:fillRect/>
          </a:stretch>
        </p:blipFill>
        <p:spPr bwMode="auto">
          <a:xfrm>
            <a:off x="1196912" y="20870778"/>
            <a:ext cx="13710909" cy="6256212"/>
          </a:xfrm>
          <a:prstGeom prst="rect">
            <a:avLst/>
          </a:prstGeom>
          <a:noFill/>
          <a:extLst>
            <a:ext uri="{909E8E84-426E-40DD-AFC4-6F175D3DCCD1}">
              <a14:hiddenFill xmlns:a14="http://schemas.microsoft.com/office/drawing/2010/main">
                <a:solidFill>
                  <a:srgbClr val="FFFFFF"/>
                </a:solidFill>
              </a14:hiddenFill>
            </a:ext>
          </a:extLst>
        </p:spPr>
      </p:pic>
      <p:sp>
        <p:nvSpPr>
          <p:cNvPr id="12" name="Text Placeholder 11">
            <a:extLst>
              <a:ext uri="{FF2B5EF4-FFF2-40B4-BE49-F238E27FC236}">
                <a16:creationId xmlns:a16="http://schemas.microsoft.com/office/drawing/2014/main" id="{05BCBD67-5335-465C-AB7F-DFA3AD05F3B9}"/>
              </a:ext>
            </a:extLst>
          </p:cNvPr>
          <p:cNvSpPr>
            <a:spLocks noGrp="1"/>
          </p:cNvSpPr>
          <p:nvPr>
            <p:ph type="body" sz="quarter" idx="30"/>
          </p:nvPr>
        </p:nvSpPr>
        <p:spPr>
          <a:xfrm>
            <a:off x="1196912" y="27433826"/>
            <a:ext cx="13020195" cy="1468347"/>
          </a:xfrm>
        </p:spPr>
        <p:txBody>
          <a:bodyPr/>
          <a:lstStyle/>
          <a:p>
            <a:r>
              <a:rPr lang="en-US" sz="3673" dirty="0"/>
              <a:t>FIGURE 1. Piping systems on an oil/chemical tanker. Image licensed under CC BY-SA 3.0 via Wikimedia Commons.</a:t>
            </a:r>
          </a:p>
        </p:txBody>
      </p:sp>
      <p:pic>
        <p:nvPicPr>
          <p:cNvPr id="21" name="Picture Placeholder 24">
            <a:extLst>
              <a:ext uri="{FF2B5EF4-FFF2-40B4-BE49-F238E27FC236}">
                <a16:creationId xmlns:a16="http://schemas.microsoft.com/office/drawing/2014/main" id="{9E2CCB9F-1124-492F-BC58-935741613C2E}"/>
              </a:ext>
            </a:extLst>
          </p:cNvPr>
          <p:cNvPicPr>
            <a:picLocks noGrp="1" noChangeAspect="1"/>
          </p:cNvPicPr>
          <p:nvPr>
            <p:ph type="pic" sz="quarter" idx="31"/>
          </p:nvPr>
        </p:nvPicPr>
        <p:blipFill rotWithShape="1">
          <a:blip r:embed="rId5">
            <a:extLst>
              <a:ext uri="{28A0092B-C50C-407E-A947-70E740481C1C}">
                <a14:useLocalDpi xmlns:a14="http://schemas.microsoft.com/office/drawing/2010/main" val="0"/>
              </a:ext>
            </a:extLst>
          </a:blip>
          <a:srcRect l="-5450" t="-91582" r="-7334" b="-89301"/>
          <a:stretch/>
        </p:blipFill>
        <p:spPr>
          <a:xfrm>
            <a:off x="17081105" y="38786405"/>
            <a:ext cx="13848701" cy="3153247"/>
          </a:xfrm>
          <a:prstGeom prst="rect">
            <a:avLst/>
          </a:prstGeom>
        </p:spPr>
      </p:pic>
      <mc:AlternateContent xmlns:mc="http://schemas.openxmlformats.org/markup-compatibility/2006" xmlns:a14="http://schemas.microsoft.com/office/drawing/2010/main">
        <mc:Choice Requires="a14">
          <p:sp>
            <p:nvSpPr>
              <p:cNvPr id="14" name="Text Placeholder 13">
                <a:extLst>
                  <a:ext uri="{FF2B5EF4-FFF2-40B4-BE49-F238E27FC236}">
                    <a16:creationId xmlns:a16="http://schemas.microsoft.com/office/drawing/2014/main" id="{5DC46656-C03A-422F-A731-3F53691989C5}"/>
                  </a:ext>
                </a:extLst>
              </p:cNvPr>
              <p:cNvSpPr>
                <a:spLocks noGrp="1"/>
              </p:cNvSpPr>
              <p:nvPr>
                <p:ph type="body" sz="quarter" idx="32"/>
              </p:nvPr>
            </p:nvSpPr>
            <p:spPr>
              <a:xfrm>
                <a:off x="1290116" y="30943096"/>
                <a:ext cx="13883433" cy="7101577"/>
              </a:xfrm>
            </p:spPr>
            <p:txBody>
              <a:bodyPr/>
              <a:lstStyle/>
              <a:p>
                <a:r>
                  <a:rPr lang="en-US" dirty="0"/>
                  <a:t>At a relative thickness of </a:t>
                </a:r>
                <a14:m>
                  <m:oMath xmlns:m="http://schemas.openxmlformats.org/officeDocument/2006/math">
                    <m:r>
                      <a:rPr lang="en-US" b="0" i="1" smtClean="0">
                        <a:latin typeface="Cambria Math" panose="02040503050406030204" pitchFamily="18" charset="0"/>
                      </a:rPr>
                      <m:t>𝑡</m:t>
                    </m:r>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𝑅</m:t>
                        </m:r>
                      </m:e>
                      <m:sub>
                        <m:r>
                          <m:rPr>
                            <m:nor/>
                          </m:rPr>
                          <a:rPr lang="en-US" b="0" i="0" smtClean="0">
                            <a:latin typeface="Cambria Math" panose="02040503050406030204" pitchFamily="18" charset="0"/>
                          </a:rPr>
                          <m:t>o</m:t>
                        </m:r>
                      </m:sub>
                    </m:sSub>
                    <m:r>
                      <a:rPr lang="en-US" b="0" i="1" smtClean="0">
                        <a:solidFill>
                          <a:schemeClr val="tx1">
                            <a:lumMod val="75000"/>
                          </a:schemeClr>
                        </a:solidFill>
                        <a:effectLst/>
                        <a:latin typeface="Cambria Math" panose="02040503050406030204" pitchFamily="18" charset="0"/>
                        <a:ea typeface="Cambria Math" panose="02040503050406030204" pitchFamily="18" charset="0"/>
                      </a:rPr>
                      <m:t>≈</m:t>
                    </m:r>
                  </m:oMath>
                </a14:m>
                <a:r>
                  <a:rPr lang="en-US" b="0" i="1" dirty="0">
                    <a:solidFill>
                      <a:schemeClr val="tx1">
                        <a:lumMod val="75000"/>
                      </a:schemeClr>
                    </a:solidFill>
                    <a:effectLst/>
                  </a:rPr>
                  <a:t> </a:t>
                </a:r>
                <a:r>
                  <a:rPr lang="en-US" b="0" dirty="0">
                    <a:solidFill>
                      <a:schemeClr val="tx1">
                        <a:lumMod val="75000"/>
                      </a:schemeClr>
                    </a:solidFill>
                    <a:effectLst/>
                  </a:rPr>
                  <a:t>35%</a:t>
                </a:r>
                <a:r>
                  <a:rPr lang="en-US" dirty="0">
                    <a:solidFill>
                      <a:schemeClr val="tx1">
                        <a:lumMod val="75000"/>
                      </a:schemeClr>
                    </a:solidFill>
                  </a:rPr>
                  <a:t> </a:t>
                </a:r>
                <a:r>
                  <a:rPr lang="en-US" dirty="0"/>
                  <a:t>(which for any real application would be considered very thick), the stress distribution starts to change quite significantly. Additional perpendicular tensional stresses superpose the beam solution at the inner- and outer-bend radii.</a:t>
                </a:r>
              </a:p>
              <a:p>
                <a:r>
                  <a:rPr lang="en-US" dirty="0"/>
                  <a:t>Simultaneously, the top and bottom of the pipe show compressional stresses. These additional circumferential stresses arise due to the ovalization of the cross section. Ordinary beam theory explicitly ignores such cross-sectional deformations, and it does fall short in capturing its effect.</a:t>
                </a:r>
              </a:p>
            </p:txBody>
          </p:sp>
        </mc:Choice>
        <mc:Fallback xmlns="">
          <p:sp>
            <p:nvSpPr>
              <p:cNvPr id="14" name="Text Placeholder 13">
                <a:extLst>
                  <a:ext uri="{FF2B5EF4-FFF2-40B4-BE49-F238E27FC236}">
                    <a16:creationId xmlns:a16="http://schemas.microsoft.com/office/drawing/2014/main" id="{5DC46656-C03A-422F-A731-3F53691989C5}"/>
                  </a:ext>
                </a:extLst>
              </p:cNvPr>
              <p:cNvSpPr>
                <a:spLocks noGrp="1" noRot="1" noChangeAspect="1" noMove="1" noResize="1" noEditPoints="1" noAdjustHandles="1" noChangeArrowheads="1" noChangeShapeType="1" noTextEdit="1"/>
              </p:cNvSpPr>
              <p:nvPr>
                <p:ph type="body" sz="quarter" idx="32"/>
              </p:nvPr>
            </p:nvSpPr>
            <p:spPr>
              <a:xfrm>
                <a:off x="1290116" y="30943096"/>
                <a:ext cx="13883433" cy="7101577"/>
              </a:xfrm>
              <a:blipFill>
                <a:blip r:embed="rId6"/>
                <a:stretch>
                  <a:fillRect l="-1554" t="-2321" r="-2285"/>
                </a:stretch>
              </a:blipFill>
            </p:spPr>
            <p:txBody>
              <a:bodyPr/>
              <a:lstStyle/>
              <a:p>
                <a:r>
                  <a:rPr lang="en-US">
                    <a:noFill/>
                  </a:rPr>
                  <a:t> </a:t>
                </a:r>
              </a:p>
            </p:txBody>
          </p:sp>
        </mc:Fallback>
      </mc:AlternateContent>
      <p:sp>
        <p:nvSpPr>
          <p:cNvPr id="15" name="Text Placeholder 14">
            <a:extLst>
              <a:ext uri="{FF2B5EF4-FFF2-40B4-BE49-F238E27FC236}">
                <a16:creationId xmlns:a16="http://schemas.microsoft.com/office/drawing/2014/main" id="{47CB7505-8ADD-4EF6-94EF-18BAB964C341}"/>
              </a:ext>
            </a:extLst>
          </p:cNvPr>
          <p:cNvSpPr>
            <a:spLocks noGrp="1"/>
          </p:cNvSpPr>
          <p:nvPr>
            <p:ph type="body" sz="quarter" idx="33"/>
          </p:nvPr>
        </p:nvSpPr>
        <p:spPr>
          <a:xfrm>
            <a:off x="1290116" y="29529122"/>
            <a:ext cx="15362501" cy="1303795"/>
          </a:xfrm>
        </p:spPr>
        <p:txBody>
          <a:bodyPr/>
          <a:lstStyle/>
          <a:p>
            <a:r>
              <a:rPr lang="en-US" dirty="0"/>
              <a:t>Results</a:t>
            </a:r>
          </a:p>
        </p:txBody>
      </p:sp>
      <p:sp>
        <p:nvSpPr>
          <p:cNvPr id="17" name="Text Placeholder 16">
            <a:extLst>
              <a:ext uri="{FF2B5EF4-FFF2-40B4-BE49-F238E27FC236}">
                <a16:creationId xmlns:a16="http://schemas.microsoft.com/office/drawing/2014/main" id="{648B7680-D57A-4EAF-9917-2C2A7CFFB16F}"/>
              </a:ext>
            </a:extLst>
          </p:cNvPr>
          <p:cNvSpPr>
            <a:spLocks noGrp="1"/>
          </p:cNvSpPr>
          <p:nvPr>
            <p:ph type="body" sz="quarter" idx="35"/>
          </p:nvPr>
        </p:nvSpPr>
        <p:spPr>
          <a:xfrm>
            <a:off x="17436447" y="36779363"/>
            <a:ext cx="13444053" cy="1468347"/>
          </a:xfrm>
        </p:spPr>
        <p:txBody>
          <a:bodyPr/>
          <a:lstStyle/>
          <a:p>
            <a:r>
              <a:rPr lang="en-US" sz="3673"/>
              <a:t>FIGURE 2. View of the pipe bend showing the von Mises stress (normalized) and principal stresses for different wall thicknesses.</a:t>
            </a:r>
            <a:endParaRPr lang="en-US" sz="3673" dirty="0"/>
          </a:p>
        </p:txBody>
      </p:sp>
      <p:pic>
        <p:nvPicPr>
          <p:cNvPr id="1030" name="Picture 6" descr="A close-up view of the pipe bend showing the Von Mises stress and principal stresses for a wall thickness of 2.5 percent.">
            <a:extLst>
              <a:ext uri="{FF2B5EF4-FFF2-40B4-BE49-F238E27FC236}">
                <a16:creationId xmlns:a16="http://schemas.microsoft.com/office/drawing/2014/main" id="{CFA5566F-38A1-45D1-B2F0-07CC83CEAF4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4641591" y="29803487"/>
            <a:ext cx="5103607" cy="2870779"/>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A close-up view of the pipe bend showing the Von Mises stress and principal stresses for a wall thickness of 5 percent.">
            <a:extLst>
              <a:ext uri="{FF2B5EF4-FFF2-40B4-BE49-F238E27FC236}">
                <a16:creationId xmlns:a16="http://schemas.microsoft.com/office/drawing/2014/main" id="{21F36865-F4C7-4A86-9C02-50F55BAFD8E6}"/>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4674154" y="32919181"/>
            <a:ext cx="5112009" cy="2875505"/>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A close-up view of the pipe bend showing the Von Mises stress and principal stresses for a wall thickness of 20 percent.">
            <a:extLst>
              <a:ext uri="{FF2B5EF4-FFF2-40B4-BE49-F238E27FC236}">
                <a16:creationId xmlns:a16="http://schemas.microsoft.com/office/drawing/2014/main" id="{3CE5F697-E8B5-44E3-8D79-1C8A7C6C3966}"/>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7961920" y="29798760"/>
            <a:ext cx="5112011" cy="2875506"/>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A close-up view of the pipe bend showing the Von Mises stress and principal stresses for a wall thickness of 75 percent.">
            <a:extLst>
              <a:ext uri="{FF2B5EF4-FFF2-40B4-BE49-F238E27FC236}">
                <a16:creationId xmlns:a16="http://schemas.microsoft.com/office/drawing/2014/main" id="{8A9A8352-6A05-45B2-BFD9-902C22F409FC}"/>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7961919" y="32919180"/>
            <a:ext cx="5112011" cy="28755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0159535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362</TotalTime>
  <Words>1659</Words>
  <Application>Microsoft Office PowerPoint</Application>
  <PresentationFormat>Custom</PresentationFormat>
  <Paragraphs>90</Paragraphs>
  <Slides>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vt:i4>
      </vt:variant>
    </vt:vector>
  </HeadingPairs>
  <TitlesOfParts>
    <vt:vector size="10" baseType="lpstr">
      <vt:lpstr>Arial</vt:lpstr>
      <vt:lpstr>Calibri</vt:lpstr>
      <vt:lpstr>Calibri Light</vt:lpstr>
      <vt:lpstr>Cambria Math</vt:lpstr>
      <vt:lpstr>Wingdings</vt:lpstr>
      <vt:lpstr>Office Theme</vt:lpstr>
      <vt:lpstr>3D Ultrasonic Simulations for Pulse Echo and Pitch Catch Testing</vt:lpstr>
      <vt:lpstr>PowerPoint Presentation</vt:lpstr>
      <vt:lpstr>Analysis of a Permanent Magnet Motor in 3D</vt:lpstr>
      <vt:lpstr>The Intriguing Stresses in Pipe Bends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Wen, Haiqi</cp:lastModifiedBy>
  <cp:revision>107</cp:revision>
  <cp:lastPrinted>2023-01-06T15:48:30Z</cp:lastPrinted>
  <dcterms:created xsi:type="dcterms:W3CDTF">2023-01-03T14:57:49Z</dcterms:created>
  <dcterms:modified xsi:type="dcterms:W3CDTF">2024-08-31T03:57:26Z</dcterms:modified>
</cp:coreProperties>
</file>