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3" r:id="rId4"/>
  </p:sldMasterIdLst>
  <p:notesMasterIdLst>
    <p:notesMasterId r:id="rId19"/>
  </p:notesMasterIdLst>
  <p:sldIdLst>
    <p:sldId id="2147475276" r:id="rId5"/>
    <p:sldId id="2147475278" r:id="rId6"/>
    <p:sldId id="2147475277" r:id="rId7"/>
    <p:sldId id="2147475285" r:id="rId8"/>
    <p:sldId id="2147475282" r:id="rId9"/>
    <p:sldId id="2147475290" r:id="rId10"/>
    <p:sldId id="2147475279" r:id="rId11"/>
    <p:sldId id="2147475286" r:id="rId12"/>
    <p:sldId id="2147475280" r:id="rId13"/>
    <p:sldId id="2147475287" r:id="rId14"/>
    <p:sldId id="2147475288" r:id="rId15"/>
    <p:sldId id="2147475289" r:id="rId16"/>
    <p:sldId id="2147475283" r:id="rId17"/>
    <p:sldId id="294" r:id="rId18"/>
  </p:sldIdLst>
  <p:sldSz cx="12192000" cy="6858000"/>
  <p:notesSz cx="7008813" cy="9294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slides" id="{7E9E9887-3E4D-DA4A-86C8-F638C55176C0}">
          <p14:sldIdLst>
            <p14:sldId id="2147475276"/>
          </p14:sldIdLst>
        </p14:section>
        <p14:section name="Intro" id="{5B4B7485-5E6A-4689-BC24-64A6794EFBA0}">
          <p14:sldIdLst>
            <p14:sldId id="2147475278"/>
            <p14:sldId id="2147475277"/>
          </p14:sldIdLst>
        </p14:section>
        <p14:section name="Modeling Piezoelectric Transducer in Water" id="{7F039086-BD6C-4321-8280-834CD5985464}">
          <p14:sldIdLst>
            <p14:sldId id="2147475285"/>
            <p14:sldId id="2147475282"/>
            <p14:sldId id="2147475290"/>
            <p14:sldId id="2147475279"/>
            <p14:sldId id="2147475286"/>
          </p14:sldIdLst>
        </p14:section>
        <p14:section name="Pulse Echo Measurement" id="{5DF89263-7B23-4EA7-BF74-54AB96FCDB29}">
          <p14:sldIdLst>
            <p14:sldId id="2147475280"/>
            <p14:sldId id="2147475287"/>
          </p14:sldIdLst>
        </p14:section>
        <p14:section name="Pitch Catch Measurement" id="{CDB53B96-5835-4AFD-8B3D-FB9B7EDEA1C5}">
          <p14:sldIdLst>
            <p14:sldId id="2147475288"/>
            <p14:sldId id="2147475289"/>
          </p14:sldIdLst>
        </p14:section>
        <p14:section name="Summary" id="{BC7FC063-19C6-40AB-99B8-43A9C3C4F232}">
          <p14:sldIdLst>
            <p14:sldId id="2147475283"/>
          </p14:sldIdLst>
        </p14:section>
        <p14:section name="Last Slide" id="{4A0DA369-2153-4E6A-97AC-9B75B77A6F08}">
          <p14:sldIdLst>
            <p14:sldId id="29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C4C4EF-1521-4586-C599-C5FE79211487}" name="Jennifer Dewar" initials="JD" userId="fb64d1c0c1e26183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Dewar" initials="JD" lastIdx="49" clrIdx="0">
    <p:extLst>
      <p:ext uri="{19B8F6BF-5375-455C-9EA6-DF929625EA0E}">
        <p15:presenceInfo xmlns:p15="http://schemas.microsoft.com/office/powerpoint/2012/main" userId="Jennifer Dewar" providerId="None"/>
      </p:ext>
    </p:extLst>
  </p:cmAuthor>
  <p:cmAuthor id="2" name="Lam, Wendy" initials="LW" lastIdx="7" clrIdx="1">
    <p:extLst>
      <p:ext uri="{19B8F6BF-5375-455C-9EA6-DF929625EA0E}">
        <p15:presenceInfo xmlns:p15="http://schemas.microsoft.com/office/powerpoint/2012/main" userId="S::wendy.lam@bakerhughes.com::1dca5d21-d1df-47c7-ae68-4edc2b5c184f" providerId="AD"/>
      </p:ext>
    </p:extLst>
  </p:cmAuthor>
  <p:cmAuthor id="3" name="Pinto, Nicholas" initials="PN" lastIdx="9" clrIdx="2">
    <p:extLst>
      <p:ext uri="{19B8F6BF-5375-455C-9EA6-DF929625EA0E}">
        <p15:presenceInfo xmlns:p15="http://schemas.microsoft.com/office/powerpoint/2012/main" userId="S::nicholas.pinto@bakerhughes.com::71f63574-2fd5-4372-b27b-592eed91e534" providerId="AD"/>
      </p:ext>
    </p:extLst>
  </p:cmAuthor>
  <p:cmAuthor id="4" name="Benmaamar, Sobh" initials="BS" lastIdx="5" clrIdx="3">
    <p:extLst>
      <p:ext uri="{19B8F6BF-5375-455C-9EA6-DF929625EA0E}">
        <p15:presenceInfo xmlns:p15="http://schemas.microsoft.com/office/powerpoint/2012/main" userId="S::sobh.benmaamar@bakerhughes.com::8c0add7f-6206-4a4e-aa06-9653c0c510f6" providerId="AD"/>
      </p:ext>
    </p:extLst>
  </p:cmAuthor>
  <p:cmAuthor id="5" name="Santhakumar, Seema" initials="SS" lastIdx="5" clrIdx="4">
    <p:extLst>
      <p:ext uri="{19B8F6BF-5375-455C-9EA6-DF929625EA0E}">
        <p15:presenceInfo xmlns:p15="http://schemas.microsoft.com/office/powerpoint/2012/main" userId="S::Seema.Santhakumar@bakerhughes.com::e70187f9-1b54-45fa-ae44-064645ee92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714"/>
    <a:srgbClr val="16CFE8"/>
    <a:srgbClr val="00A5B8"/>
    <a:srgbClr val="0F8336"/>
    <a:srgbClr val="DB821F"/>
    <a:srgbClr val="041BC8"/>
    <a:srgbClr val="006F79"/>
    <a:srgbClr val="D0D0D0"/>
    <a:srgbClr val="DFE7EC"/>
    <a:srgbClr val="A1D1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7" autoAdjust="0"/>
  </p:normalViewPr>
  <p:slideViewPr>
    <p:cSldViewPr snapToGrid="0">
      <p:cViewPr>
        <p:scale>
          <a:sx n="100" d="100"/>
          <a:sy n="100" d="100"/>
        </p:scale>
        <p:origin x="954" y="3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152" cy="466355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039" y="0"/>
            <a:ext cx="3037152" cy="466355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r">
              <a:defRPr sz="1200"/>
            </a:lvl1pPr>
          </a:lstStyle>
          <a:p>
            <a:fld id="{893B9CE5-7D00-4B21-AA95-55AE76A8E971}" type="datetimeFigureOut">
              <a:rPr lang="en-GB" smtClean="0"/>
              <a:t>30/08/2024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9" tIns="46580" rIns="93159" bIns="4658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82" y="4473129"/>
            <a:ext cx="5607050" cy="3659833"/>
          </a:xfrm>
          <a:prstGeom prst="rect">
            <a:avLst/>
          </a:prstGeom>
        </p:spPr>
        <p:txBody>
          <a:bodyPr vert="horz" lIns="93159" tIns="46580" rIns="93159" bIns="4658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8460"/>
            <a:ext cx="3037152" cy="466354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039" y="8828460"/>
            <a:ext cx="3037152" cy="466354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r">
              <a:defRPr sz="1200"/>
            </a:lvl1pPr>
          </a:lstStyle>
          <a:p>
            <a:fld id="{BC88D4A2-1D90-4152-A0E8-D892FF3CDA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04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Cropped Mobius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067285"/>
            <a:ext cx="5558400" cy="683264"/>
          </a:xfrm>
        </p:spPr>
        <p:txBody>
          <a:bodyPr wrap="square" anchor="b">
            <a:spAutoFit/>
          </a:bodyPr>
          <a:lstStyle>
            <a:lvl1pPr marL="0" marR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799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marL="0" marR="0" lvl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999" y="3852373"/>
            <a:ext cx="5558400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999" y="4597180"/>
            <a:ext cx="55584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999" y="5638341"/>
            <a:ext cx="5558400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D6220-FFB6-48BC-8EC2-C9F7D79F5EBD}"/>
              </a:ext>
            </a:extLst>
          </p:cNvPr>
          <p:cNvSpPr txBox="1"/>
          <p:nvPr userDrawn="1"/>
        </p:nvSpPr>
        <p:spPr>
          <a:xfrm>
            <a:off x="539752" y="6374920"/>
            <a:ext cx="73108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spc="0" baseline="0">
                <a:solidFill>
                  <a:schemeClr val="accent5"/>
                </a:solidFill>
              </a:rPr>
              <a:t>Copyright 2023 Baker Hughes Company. All rights reserved. The information contained in this document is company confidential and proprietary property of Baker Hughes and its affiliates. </a:t>
            </a:r>
            <a:br>
              <a:rPr lang="en-US" sz="600" spc="0" baseline="0">
                <a:solidFill>
                  <a:schemeClr val="accent5"/>
                </a:solidFill>
              </a:rPr>
            </a:br>
            <a:r>
              <a:rPr lang="en-US" sz="600" spc="0" baseline="0">
                <a:solidFill>
                  <a:schemeClr val="accent5"/>
                </a:solidFill>
              </a:rPr>
              <a:t>It is to be used only for the benefit of Baker Hughes and may not be distributed, transmitted, reproduced, altered, or used for any purpose without the express written consent of Baker Hughes.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0A04DC-0DA4-C513-6A8F-C7FF6A0A8B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2216" y="1661160"/>
            <a:ext cx="5129784" cy="5196840"/>
          </a:xfrm>
          <a:prstGeom prst="rect">
            <a:avLst/>
          </a:prstGeom>
        </p:spPr>
      </p:pic>
      <p:pic>
        <p:nvPicPr>
          <p:cNvPr id="3" name="Picture 8">
            <a:extLst>
              <a:ext uri="{FF2B5EF4-FFF2-40B4-BE49-F238E27FC236}">
                <a16:creationId xmlns:a16="http://schemas.microsoft.com/office/drawing/2014/main" id="{3D0884FA-4917-077B-20E9-2955DCC7BC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392400" y="320400"/>
            <a:ext cx="2505597" cy="73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40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Dark 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0000" y="1710000"/>
            <a:ext cx="111132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4AFCF-D318-47F1-9433-394885B746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9C0F7-74D9-F6B2-25AE-C54EAE2FB2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6692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Impact Statem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1" y="1980000"/>
            <a:ext cx="11113200" cy="405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10CBB2A-D79F-4386-9118-80467BA327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1530000"/>
            <a:ext cx="11113200" cy="261937"/>
          </a:xfrm>
        </p:spPr>
        <p:txBody>
          <a:bodyPr/>
          <a:lstStyle>
            <a:lvl1pPr marL="0" indent="0">
              <a:buNone/>
              <a:defRPr sz="1400">
                <a:latin typeface="+mj-lt"/>
                <a:cs typeface="Poppins Light" panose="00000400000000000000" pitchFamily="2" charset="0"/>
              </a:defRPr>
            </a:lvl1pPr>
            <a:lvl2pPr marL="172748" indent="0">
              <a:buNone/>
              <a:defRPr/>
            </a:lvl2pPr>
            <a:lvl3pPr marL="346846" indent="0">
              <a:buNone/>
              <a:defRPr/>
            </a:lvl3pPr>
            <a:lvl4pPr marL="519594" indent="0">
              <a:buNone/>
              <a:defRPr/>
            </a:lvl4pPr>
            <a:lvl5pPr marL="692342" indent="0">
              <a:buNone/>
              <a:defRPr/>
            </a:lvl5pPr>
          </a:lstStyle>
          <a:p>
            <a:pPr lvl="0"/>
            <a:r>
              <a:rPr lang="en-US"/>
              <a:t>Impact statement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3FB4B8-4066-559E-2229-DA44EC9C3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41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Impact Statement, Dark 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113200" cy="398571"/>
          </a:xfrm>
        </p:spPr>
        <p:txBody>
          <a:bodyPr anchor="t"/>
          <a:lstStyle>
            <a:lvl1pPr>
              <a:defRPr sz="2800" b="0" i="0">
                <a:latin typeface="Poppins Light" pitchFamily="2" charset="77"/>
                <a:cs typeface="Poppins Light" pitchFamily="2" charset="77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0000" y="1980000"/>
            <a:ext cx="11113200" cy="405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10CBB2A-D79F-4386-9118-80467BA327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0000" y="1530000"/>
            <a:ext cx="11113200" cy="26193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172748" indent="0">
              <a:buNone/>
              <a:defRPr/>
            </a:lvl2pPr>
            <a:lvl3pPr marL="346846" indent="0">
              <a:buNone/>
              <a:defRPr/>
            </a:lvl3pPr>
            <a:lvl4pPr marL="519594" indent="0">
              <a:buNone/>
              <a:defRPr/>
            </a:lvl4pPr>
            <a:lvl5pPr marL="692342" indent="0">
              <a:buNone/>
              <a:defRPr/>
            </a:lvl5pPr>
          </a:lstStyle>
          <a:p>
            <a:pPr lvl="0"/>
            <a:r>
              <a:rPr lang="en-US"/>
              <a:t>Impact statement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A821A6-4014-40AD-9C08-D9B5C00C56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83FD614-BCF0-4325-A6A3-6A405CB07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34598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39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1" y="1710000"/>
            <a:ext cx="5288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4104F070-2238-B2DA-1B4C-14FC8C1085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64939" y="1710000"/>
            <a:ext cx="5288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D16B134-A2BC-2675-2ECB-76F819162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401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(Dark 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0000" y="1710000"/>
            <a:ext cx="5288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4AFCF-D318-47F1-9433-394885B746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3802E42-339B-DDF7-344E-2A081B3620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64800" y="1710000"/>
            <a:ext cx="5288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F7D81A0-6B28-9300-7D0F-8805F4769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6104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39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1" y="1710000"/>
            <a:ext cx="3344399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4104F070-2238-B2DA-1B4C-14FC8C1085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3801" y="1710000"/>
            <a:ext cx="3344399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501E299-645F-FC4D-C57A-0550A11E79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8940" y="1710000"/>
            <a:ext cx="3344399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CA24BD6-5D47-49DC-993A-022572A27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414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(Dark 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0001" y="1710000"/>
            <a:ext cx="3344399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4AFCF-D318-47F1-9433-394885B746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3802E42-339B-DDF7-344E-2A081B3620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3801" y="1710000"/>
            <a:ext cx="3344399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1A3609A-2D53-4801-A13C-E7A2199966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8801" y="1710000"/>
            <a:ext cx="3344399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05285F5-A894-E3A5-71EA-B09C3A328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24981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39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1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4104F070-2238-B2DA-1B4C-14FC8C1085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53574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2501E299-645F-FC4D-C57A-0550A11E79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67257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031F1B6-3490-8F26-48CD-E9331372E7F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80939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AF2A6A6-A333-43C5-3AF6-B6C895B2BF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860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(Dark 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0001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4AFCF-D318-47F1-9433-394885B746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33802E42-339B-DDF7-344E-2A081B3620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53601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F1A3609A-2D53-4801-A13C-E7A2199966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67201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382E4175-9221-E6B1-5139-C33FD10135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80800" y="1710000"/>
            <a:ext cx="2372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3AB8F70-E909-BCE5-D1CE-43A3A2EE1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80720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tonta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39" y="32004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096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1" y="4050000"/>
            <a:ext cx="11113200" cy="198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A928BC2-2737-4CDA-BAC9-C28350595F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9891" y="540000"/>
            <a:ext cx="11113200" cy="2340000"/>
          </a:xfr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CD1984-8768-D1E2-A4E6-BADF7CA004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00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Cropped Mobius, Dark Green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067285"/>
            <a:ext cx="5558400" cy="683264"/>
          </a:xfrm>
        </p:spPr>
        <p:txBody>
          <a:bodyPr wrap="square" anchor="b">
            <a:spAutoFit/>
          </a:bodyPr>
          <a:lstStyle>
            <a:lvl1pPr marL="0" marR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marL="0" marR="0" lvl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0000" y="3852373"/>
            <a:ext cx="5558400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0000" y="4597200"/>
            <a:ext cx="55584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5638341"/>
            <a:ext cx="5558400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D6220-FFB6-48BC-8EC2-C9F7D79F5EBD}"/>
              </a:ext>
            </a:extLst>
          </p:cNvPr>
          <p:cNvSpPr txBox="1"/>
          <p:nvPr userDrawn="1"/>
        </p:nvSpPr>
        <p:spPr>
          <a:xfrm>
            <a:off x="539752" y="6374920"/>
            <a:ext cx="73108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spc="0" baseline="0">
                <a:solidFill>
                  <a:schemeClr val="accent2"/>
                </a:solidFill>
              </a:rPr>
              <a:t>Copyright 2023 Baker Hughes Company. All rights reserved. The information contained in this document is company confidential and proprietary property of Baker Hughes and its affiliates. </a:t>
            </a:r>
            <a:br>
              <a:rPr lang="en-US" sz="600" spc="0" baseline="0">
                <a:solidFill>
                  <a:schemeClr val="accent2"/>
                </a:solidFill>
              </a:rPr>
            </a:br>
            <a:r>
              <a:rPr lang="en-US" sz="600" spc="0" baseline="0">
                <a:solidFill>
                  <a:schemeClr val="accent2"/>
                </a:solidFill>
              </a:rPr>
              <a:t>It is to be used only for the benefit of Baker Hughes and may not be distributed, transmitted, reproduced, altered, or used for any purpose without the express written consent of Baker Hughes.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9776182-6F7C-4E04-9BA7-46E2B83AF9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92400" y="320400"/>
            <a:ext cx="2508903" cy="73168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00A04DC-0DA4-C513-6A8F-C7FF6A0A8B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62216" y="1661160"/>
            <a:ext cx="5129784" cy="51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64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32BBB5-5EEA-4B71-9EB8-BAB469142F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9892" y="539750"/>
            <a:ext cx="5558400" cy="5778000"/>
          </a:xfr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6DB9D7D-2F25-4DF6-8A9F-8BAE075ABE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38400" y="1710000"/>
            <a:ext cx="50148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38400" y="540000"/>
            <a:ext cx="50148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A35724C-A606-403F-828B-F00B5C86ED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80000" y="989013"/>
            <a:ext cx="3096431" cy="2001837"/>
          </a:xfrm>
        </p:spPr>
        <p:txBody>
          <a:bodyPr/>
          <a:lstStyle>
            <a:lvl1pPr marL="0" indent="0">
              <a:buNone/>
              <a:defRPr sz="2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Impact statement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096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DC6F6C-CB4E-0E1E-944C-9CA7A0DEE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2557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ight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32BBB5-5EEA-4B71-9EB8-BAB469142F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539750"/>
            <a:ext cx="5558400" cy="5778000"/>
          </a:xfr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6DB9D7D-2F25-4DF6-8A9F-8BAE075ABE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40000" y="1710000"/>
            <a:ext cx="50148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50148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CA35724C-A606-403F-828B-F00B5C86ED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34800" y="989013"/>
            <a:ext cx="3096000" cy="2001837"/>
          </a:xfrm>
        </p:spPr>
        <p:txBody>
          <a:bodyPr/>
          <a:lstStyle>
            <a:lvl1pPr marL="0" indent="0">
              <a:buNone/>
              <a:defRPr sz="2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Impact statement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096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75961E-B2A0-6AFF-F7AA-D937A6570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7677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li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6DB9D7D-2F25-4DF6-8A9F-8BAE075ABE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754" y="1710000"/>
            <a:ext cx="50148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1" y="540000"/>
            <a:ext cx="50148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47448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 userDrawn="1"/>
        </p:nvSpPr>
        <p:spPr>
          <a:xfrm>
            <a:off x="6096000" y="0"/>
            <a:ext cx="6096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7ED734D8-CFAB-4AC7-AA06-CF8D78FB3F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EA855A33-456E-02FC-8C14-A564603587D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36600" y="1710000"/>
            <a:ext cx="5014800" cy="4320000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AC8E8B6-AD19-5D07-2052-C149020AB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3661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uble-wide Sideba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6DB9D7D-2F25-4DF6-8A9F-8BAE075ABE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754" y="1710000"/>
            <a:ext cx="63504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1" y="540000"/>
            <a:ext cx="63504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60804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 userDrawn="1"/>
        </p:nvSpPr>
        <p:spPr>
          <a:xfrm>
            <a:off x="7432800" y="0"/>
            <a:ext cx="47592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7ED734D8-CFAB-4AC7-AA06-CF8D78FB3F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4112190C-238D-AE62-3DB2-56EB4914F92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972800" y="540000"/>
            <a:ext cx="3679200" cy="5490000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80BEA55-F578-B72A-366B-8B67253E81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64567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r Sideba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56DB9D7D-2F25-4DF6-8A9F-8BAE075ABE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754" y="1710000"/>
            <a:ext cx="7686000" cy="4320000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1" y="540000"/>
            <a:ext cx="76860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74160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 userDrawn="1"/>
        </p:nvSpPr>
        <p:spPr>
          <a:xfrm>
            <a:off x="8768400" y="0"/>
            <a:ext cx="3423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7ED734D8-CFAB-4AC7-AA06-CF8D78FB3F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9594B989-4E3C-4A96-A62F-B8E14A62FF4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219600" y="540000"/>
            <a:ext cx="2433600" cy="5490000"/>
          </a:xfrm>
        </p:spPr>
        <p:txBody>
          <a:bodyPr/>
          <a:lstStyle>
            <a:lvl1pPr>
              <a:spcAft>
                <a:spcPts val="600"/>
              </a:spcAft>
              <a:defRPr sz="1200">
                <a:solidFill>
                  <a:schemeClr val="bg1"/>
                </a:solidFill>
              </a:defRPr>
            </a:lvl1pPr>
            <a:lvl2pPr>
              <a:spcAft>
                <a:spcPts val="600"/>
              </a:spcAft>
              <a:defRPr sz="1200">
                <a:solidFill>
                  <a:schemeClr val="bg1"/>
                </a:solidFill>
              </a:defRPr>
            </a:lvl2pPr>
            <a:lvl3pPr>
              <a:spcAft>
                <a:spcPts val="600"/>
              </a:spcAft>
              <a:defRPr sz="1200">
                <a:solidFill>
                  <a:schemeClr val="bg1"/>
                </a:solidFill>
              </a:defRPr>
            </a:lvl3pPr>
            <a:lvl4pPr>
              <a:spcAft>
                <a:spcPts val="600"/>
              </a:spcAft>
              <a:defRPr sz="1200">
                <a:solidFill>
                  <a:schemeClr val="bg1"/>
                </a:solidFill>
              </a:defRPr>
            </a:lvl4pPr>
            <a:lvl5pPr>
              <a:spcAft>
                <a:spcPts val="600"/>
              </a:spcAft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B565A27-8F10-DC04-0060-97C0AE1E0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8096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deba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87336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636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 userDrawn="1"/>
        </p:nvSpPr>
        <p:spPr>
          <a:xfrm>
            <a:off x="9812382" y="0"/>
            <a:ext cx="2379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7ED734D8-CFAB-4AC7-AA06-CF8D78FB3F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85416-E344-4FF6-B852-75FBDCBC4D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40000" y="1710000"/>
            <a:ext cx="8733600" cy="43200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9A251B9-B5FE-4E83-BEF6-961108724F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352382" y="540000"/>
            <a:ext cx="1299600" cy="5490000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B8A330F-91FB-69A1-4AC7-AB8382AC2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5186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debar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4" y="540000"/>
            <a:ext cx="41436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636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 userDrawn="1"/>
        </p:nvSpPr>
        <p:spPr>
          <a:xfrm>
            <a:off x="9813600" y="0"/>
            <a:ext cx="2379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7ED734D8-CFAB-4AC7-AA06-CF8D78FB3F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C87394E0-DECD-46EE-9ED1-277FB5B294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9753" y="540000"/>
            <a:ext cx="4143600" cy="5490001"/>
          </a:xfr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85416-E344-4FF6-B852-75FBDCBC4D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9753" y="1710000"/>
            <a:ext cx="4143600" cy="43200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9A251B9-B5FE-4E83-BEF6-961108724F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263600" y="720000"/>
            <a:ext cx="1389600" cy="5310000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DDF2F155-2844-4DA9-97AF-018B14F2D0E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79753" y="3578400"/>
            <a:ext cx="3096000" cy="2001837"/>
          </a:xfrm>
        </p:spPr>
        <p:txBody>
          <a:bodyPr anchor="b"/>
          <a:lstStyle>
            <a:lvl1pPr marL="0" indent="0">
              <a:buNone/>
              <a:defRPr sz="2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Impact statement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22819A2-9CF2-654E-0D16-E604812B8C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0985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ider Sidebar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3" y="540000"/>
            <a:ext cx="41436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7023600" cy="92333"/>
          </a:xfrm>
        </p:spPr>
        <p:txBody>
          <a:bodyPr>
            <a:spAutoFit/>
          </a:bodyPr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1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/>
        </p:nvSpPr>
        <p:spPr>
          <a:xfrm>
            <a:off x="8372400" y="0"/>
            <a:ext cx="3819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7ED734D8-CFAB-4AC7-AA06-CF8D78FB3F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0155011" y="6207921"/>
            <a:ext cx="1675837" cy="488733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85416-E344-4FF6-B852-75FBDCBC4D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39752" y="1710000"/>
            <a:ext cx="4143600" cy="43200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9A251B9-B5FE-4E83-BEF6-961108724F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723600" y="539999"/>
            <a:ext cx="1929600" cy="5490001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964A79-13A1-3185-63FF-153EE2FDF6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29753" y="540000"/>
            <a:ext cx="4143600" cy="5490001"/>
          </a:xfrm>
          <a:solidFill>
            <a:schemeClr val="accent5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4" name="Text Placeholder 26">
            <a:extLst>
              <a:ext uri="{FF2B5EF4-FFF2-40B4-BE49-F238E27FC236}">
                <a16:creationId xmlns:a16="http://schemas.microsoft.com/office/drawing/2014/main" id="{F348CD6A-AC7E-3B93-C29F-C053F0CA3DB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79753" y="3578400"/>
            <a:ext cx="3096000" cy="2001837"/>
          </a:xfrm>
        </p:spPr>
        <p:txBody>
          <a:bodyPr anchor="b"/>
          <a:lstStyle>
            <a:lvl1pPr marL="0" indent="0">
              <a:buNone/>
              <a:defRPr sz="2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lvl="0"/>
            <a:r>
              <a:rPr lang="en-US"/>
              <a:t>Impact statement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80F932-BD37-757E-E8AC-D8312077D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5163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Sideba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Placeholder 1">
            <a:extLst>
              <a:ext uri="{FF2B5EF4-FFF2-40B4-BE49-F238E27FC236}">
                <a16:creationId xmlns:a16="http://schemas.microsoft.com/office/drawing/2014/main" id="{8B1FA4F5-E80B-48CA-9DAD-7934C72547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19600" y="540000"/>
            <a:ext cx="87336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2800"/>
            </a:lvl1pPr>
          </a:lstStyle>
          <a:p>
            <a:r>
              <a:rPr lang="en-CA"/>
              <a:t>Slide title</a:t>
            </a:r>
          </a:p>
        </p:txBody>
      </p:sp>
      <p:sp>
        <p:nvSpPr>
          <p:cNvPr id="32" name="Footer Placeholder 3">
            <a:extLst>
              <a:ext uri="{FF2B5EF4-FFF2-40B4-BE49-F238E27FC236}">
                <a16:creationId xmlns:a16="http://schemas.microsoft.com/office/drawing/2014/main" id="{11383AD8-4D79-417D-8057-2CEBA31E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19600" y="6375343"/>
            <a:ext cx="6300000" cy="153888"/>
          </a:xfrm>
        </p:spPr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33" name="Picture 8">
            <a:extLst>
              <a:ext uri="{FF2B5EF4-FFF2-40B4-BE49-F238E27FC236}">
                <a16:creationId xmlns:a16="http://schemas.microsoft.com/office/drawing/2014/main" id="{1309D7DD-C30F-4757-8313-D808660AE3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9D32A8B-10C6-4C87-A4B8-F94A39868A0C}"/>
              </a:ext>
            </a:extLst>
          </p:cNvPr>
          <p:cNvSpPr/>
          <p:nvPr userDrawn="1"/>
        </p:nvSpPr>
        <p:spPr>
          <a:xfrm>
            <a:off x="0" y="0"/>
            <a:ext cx="237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85416-E344-4FF6-B852-75FBDCBC4D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919600" y="1710000"/>
            <a:ext cx="8733600" cy="43200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9A251B9-B5FE-4E83-BEF6-961108724F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40000" y="540000"/>
            <a:ext cx="1389600" cy="5749200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302DF7-B48E-F06D-FA84-0B8463F42A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5239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082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Core Shap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1A702132-6E06-3C91-86B5-10B0DF8D6C1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0"/>
            <a:ext cx="12189600" cy="4943027"/>
          </a:xfrm>
          <a:custGeom>
            <a:avLst/>
            <a:gdLst>
              <a:gd name="T0" fmla="*/ 1281 w 1281"/>
              <a:gd name="T1" fmla="*/ 0 h 519"/>
              <a:gd name="T2" fmla="*/ 1281 w 1281"/>
              <a:gd name="T3" fmla="*/ 214 h 519"/>
              <a:gd name="T4" fmla="*/ 544 w 1281"/>
              <a:gd name="T5" fmla="*/ 482 h 519"/>
              <a:gd name="T6" fmla="*/ 544 w 1281"/>
              <a:gd name="T7" fmla="*/ 482 h 519"/>
              <a:gd name="T8" fmla="*/ 340 w 1281"/>
              <a:gd name="T9" fmla="*/ 519 h 519"/>
              <a:gd name="T10" fmla="*/ 0 w 1281"/>
              <a:gd name="T11" fmla="*/ 409 h 519"/>
              <a:gd name="T12" fmla="*/ 0 w 1281"/>
              <a:gd name="T13" fmla="*/ 0 h 519"/>
              <a:gd name="T14" fmla="*/ 1281 w 1281"/>
              <a:gd name="T15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1" h="519">
                <a:moveTo>
                  <a:pt x="1281" y="0"/>
                </a:moveTo>
                <a:cubicBezTo>
                  <a:pt x="1281" y="214"/>
                  <a:pt x="1281" y="214"/>
                  <a:pt x="1281" y="214"/>
                </a:cubicBezTo>
                <a:cubicBezTo>
                  <a:pt x="544" y="482"/>
                  <a:pt x="544" y="482"/>
                  <a:pt x="544" y="482"/>
                </a:cubicBezTo>
                <a:cubicBezTo>
                  <a:pt x="544" y="482"/>
                  <a:pt x="544" y="482"/>
                  <a:pt x="544" y="482"/>
                </a:cubicBezTo>
                <a:cubicBezTo>
                  <a:pt x="481" y="506"/>
                  <a:pt x="412" y="519"/>
                  <a:pt x="340" y="519"/>
                </a:cubicBezTo>
                <a:cubicBezTo>
                  <a:pt x="213" y="519"/>
                  <a:pt x="96" y="478"/>
                  <a:pt x="0" y="409"/>
                </a:cubicBezTo>
                <a:cubicBezTo>
                  <a:pt x="0" y="0"/>
                  <a:pt x="0" y="0"/>
                  <a:pt x="0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627200"/>
            <a:ext cx="7718400" cy="683264"/>
          </a:xfrm>
        </p:spPr>
        <p:txBody>
          <a:bodyPr wrap="square" anchor="b">
            <a:spAutoFit/>
          </a:bodyPr>
          <a:lstStyle>
            <a:lvl1pPr marL="0" marR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799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marL="0" marR="0" lvl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999" y="2412000"/>
            <a:ext cx="7718400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999" y="3157200"/>
            <a:ext cx="55584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999" y="5637600"/>
            <a:ext cx="5558400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D6220-FFB6-48BC-8EC2-C9F7D79F5EBD}"/>
              </a:ext>
            </a:extLst>
          </p:cNvPr>
          <p:cNvSpPr txBox="1"/>
          <p:nvPr userDrawn="1"/>
        </p:nvSpPr>
        <p:spPr>
          <a:xfrm>
            <a:off x="539752" y="6374920"/>
            <a:ext cx="73108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spc="0" baseline="0">
                <a:solidFill>
                  <a:schemeClr val="accent2"/>
                </a:solidFill>
              </a:rPr>
              <a:t>Copyright 2023 Baker Hughes Company. All rights reserved. The information contained in this document is company confidential and proprietary property of Baker Hughes and its affiliates. </a:t>
            </a:r>
            <a:br>
              <a:rPr lang="en-US" sz="600" spc="0" baseline="0">
                <a:solidFill>
                  <a:schemeClr val="accent2"/>
                </a:solidFill>
              </a:rPr>
            </a:br>
            <a:r>
              <a:rPr lang="en-US" sz="600" spc="0" baseline="0">
                <a:solidFill>
                  <a:schemeClr val="accent2"/>
                </a:solidFill>
              </a:rPr>
              <a:t>It is to be used only for the benefit of Baker Hughes and may not be distributed, transmitted, reproduced, altered, or used for any purpose without the express written consent of Baker Hughes.</a:t>
            </a: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3D0884FA-4917-077B-20E9-2955DCC7BC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392400" y="320400"/>
            <a:ext cx="2505597" cy="73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66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381E25B-98F4-E34E-A871-AC2609F288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4546" y="2931699"/>
            <a:ext cx="6322909" cy="99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43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92C0B-38CD-4CBB-B713-3CD140911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E7F19A-AB4E-4AAE-AA21-F5263FA5FC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D4AFE1-CFBA-4F44-A6F1-F78E15726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5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Core Shape, Dark Gree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1A702132-6E06-3C91-86B5-10B0DF8D6C1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0"/>
            <a:ext cx="12189600" cy="4943027"/>
          </a:xfrm>
          <a:custGeom>
            <a:avLst/>
            <a:gdLst>
              <a:gd name="T0" fmla="*/ 1281 w 1281"/>
              <a:gd name="T1" fmla="*/ 0 h 519"/>
              <a:gd name="T2" fmla="*/ 1281 w 1281"/>
              <a:gd name="T3" fmla="*/ 214 h 519"/>
              <a:gd name="T4" fmla="*/ 544 w 1281"/>
              <a:gd name="T5" fmla="*/ 482 h 519"/>
              <a:gd name="T6" fmla="*/ 544 w 1281"/>
              <a:gd name="T7" fmla="*/ 482 h 519"/>
              <a:gd name="T8" fmla="*/ 340 w 1281"/>
              <a:gd name="T9" fmla="*/ 519 h 519"/>
              <a:gd name="T10" fmla="*/ 0 w 1281"/>
              <a:gd name="T11" fmla="*/ 409 h 519"/>
              <a:gd name="T12" fmla="*/ 0 w 1281"/>
              <a:gd name="T13" fmla="*/ 0 h 519"/>
              <a:gd name="T14" fmla="*/ 1281 w 1281"/>
              <a:gd name="T15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1" h="519">
                <a:moveTo>
                  <a:pt x="1281" y="0"/>
                </a:moveTo>
                <a:cubicBezTo>
                  <a:pt x="1281" y="214"/>
                  <a:pt x="1281" y="214"/>
                  <a:pt x="1281" y="214"/>
                </a:cubicBezTo>
                <a:cubicBezTo>
                  <a:pt x="544" y="482"/>
                  <a:pt x="544" y="482"/>
                  <a:pt x="544" y="482"/>
                </a:cubicBezTo>
                <a:cubicBezTo>
                  <a:pt x="544" y="482"/>
                  <a:pt x="544" y="482"/>
                  <a:pt x="544" y="482"/>
                </a:cubicBezTo>
                <a:cubicBezTo>
                  <a:pt x="481" y="506"/>
                  <a:pt x="412" y="519"/>
                  <a:pt x="340" y="519"/>
                </a:cubicBezTo>
                <a:cubicBezTo>
                  <a:pt x="213" y="519"/>
                  <a:pt x="96" y="478"/>
                  <a:pt x="0" y="409"/>
                </a:cubicBezTo>
                <a:cubicBezTo>
                  <a:pt x="0" y="0"/>
                  <a:pt x="0" y="0"/>
                  <a:pt x="0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627200"/>
            <a:ext cx="7718400" cy="683264"/>
          </a:xfrm>
        </p:spPr>
        <p:txBody>
          <a:bodyPr wrap="square" anchor="b">
            <a:spAutoFit/>
          </a:bodyPr>
          <a:lstStyle>
            <a:lvl1pPr marL="0" marR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marL="0" marR="0" lvl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999" y="2412000"/>
            <a:ext cx="7718400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999" y="3157200"/>
            <a:ext cx="55584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999" y="5637600"/>
            <a:ext cx="5558400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D6220-FFB6-48BC-8EC2-C9F7D79F5EBD}"/>
              </a:ext>
            </a:extLst>
          </p:cNvPr>
          <p:cNvSpPr txBox="1"/>
          <p:nvPr userDrawn="1"/>
        </p:nvSpPr>
        <p:spPr>
          <a:xfrm>
            <a:off x="539752" y="6374920"/>
            <a:ext cx="73108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spc="0" baseline="0">
                <a:solidFill>
                  <a:schemeClr val="accent5"/>
                </a:solidFill>
              </a:rPr>
              <a:t>Copyright 2023 Baker Hughes Company. All rights reserved. The information contained in this document is company confidential and proprietary property of Baker Hughes and its affiliates. </a:t>
            </a:r>
            <a:br>
              <a:rPr lang="en-US" sz="600" spc="0" baseline="0">
                <a:solidFill>
                  <a:schemeClr val="accent5"/>
                </a:solidFill>
              </a:rPr>
            </a:br>
            <a:r>
              <a:rPr lang="en-US" sz="600" spc="0" baseline="0">
                <a:solidFill>
                  <a:schemeClr val="accent5"/>
                </a:solidFill>
              </a:rPr>
              <a:t>It is to be used only for the benefit of Baker Hughes and may not be distributed, transmitted, reproduced, altered, or used for any purpose without the express written consent of Baker Hughes.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DF1D27C-7D11-B00B-3EC5-7F5DE1E27E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92400" y="320400"/>
            <a:ext cx="2508903" cy="73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275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Core Shape Im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1A702132-6E06-3C91-86B5-10B0DF8D6C1B}"/>
              </a:ext>
            </a:extLst>
          </p:cNvPr>
          <p:cNvSpPr>
            <a:spLocks noChangeAspect="1"/>
          </p:cNvSpPr>
          <p:nvPr userDrawn="1"/>
        </p:nvSpPr>
        <p:spPr bwMode="auto">
          <a:xfrm>
            <a:off x="0" y="0"/>
            <a:ext cx="12189600" cy="4943027"/>
          </a:xfrm>
          <a:custGeom>
            <a:avLst/>
            <a:gdLst>
              <a:gd name="T0" fmla="*/ 1281 w 1281"/>
              <a:gd name="T1" fmla="*/ 0 h 519"/>
              <a:gd name="T2" fmla="*/ 1281 w 1281"/>
              <a:gd name="T3" fmla="*/ 214 h 519"/>
              <a:gd name="T4" fmla="*/ 544 w 1281"/>
              <a:gd name="T5" fmla="*/ 482 h 519"/>
              <a:gd name="T6" fmla="*/ 544 w 1281"/>
              <a:gd name="T7" fmla="*/ 482 h 519"/>
              <a:gd name="T8" fmla="*/ 340 w 1281"/>
              <a:gd name="T9" fmla="*/ 519 h 519"/>
              <a:gd name="T10" fmla="*/ 0 w 1281"/>
              <a:gd name="T11" fmla="*/ 409 h 519"/>
              <a:gd name="T12" fmla="*/ 0 w 1281"/>
              <a:gd name="T13" fmla="*/ 0 h 519"/>
              <a:gd name="T14" fmla="*/ 1281 w 1281"/>
              <a:gd name="T15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1" h="519">
                <a:moveTo>
                  <a:pt x="1281" y="0"/>
                </a:moveTo>
                <a:cubicBezTo>
                  <a:pt x="1281" y="214"/>
                  <a:pt x="1281" y="214"/>
                  <a:pt x="1281" y="214"/>
                </a:cubicBezTo>
                <a:cubicBezTo>
                  <a:pt x="544" y="482"/>
                  <a:pt x="544" y="482"/>
                  <a:pt x="544" y="482"/>
                </a:cubicBezTo>
                <a:cubicBezTo>
                  <a:pt x="544" y="482"/>
                  <a:pt x="544" y="482"/>
                  <a:pt x="544" y="482"/>
                </a:cubicBezTo>
                <a:cubicBezTo>
                  <a:pt x="481" y="506"/>
                  <a:pt x="412" y="519"/>
                  <a:pt x="340" y="519"/>
                </a:cubicBezTo>
                <a:cubicBezTo>
                  <a:pt x="213" y="519"/>
                  <a:pt x="96" y="478"/>
                  <a:pt x="0" y="409"/>
                </a:cubicBezTo>
                <a:cubicBezTo>
                  <a:pt x="0" y="0"/>
                  <a:pt x="0" y="0"/>
                  <a:pt x="0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627200"/>
            <a:ext cx="7718400" cy="683264"/>
          </a:xfrm>
        </p:spPr>
        <p:txBody>
          <a:bodyPr wrap="square" anchor="b">
            <a:spAutoFit/>
          </a:bodyPr>
          <a:lstStyle>
            <a:lvl1pPr marL="0" marR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799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marL="0" marR="0" lvl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999" y="2412000"/>
            <a:ext cx="7718400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999" y="3157200"/>
            <a:ext cx="55584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999" y="5637600"/>
            <a:ext cx="5558400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D6220-FFB6-48BC-8EC2-C9F7D79F5EBD}"/>
              </a:ext>
            </a:extLst>
          </p:cNvPr>
          <p:cNvSpPr txBox="1"/>
          <p:nvPr userDrawn="1"/>
        </p:nvSpPr>
        <p:spPr>
          <a:xfrm>
            <a:off x="539752" y="6374920"/>
            <a:ext cx="73108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spc="0" baseline="0">
                <a:solidFill>
                  <a:schemeClr val="bg1"/>
                </a:solidFill>
              </a:rPr>
              <a:t>Copyright 2023 Baker Hughes Company. All rights reserved. The information contained in this document is company confidential and proprietary property of Baker Hughes and its affiliates. </a:t>
            </a:r>
            <a:br>
              <a:rPr lang="en-US" sz="600" spc="0" baseline="0">
                <a:solidFill>
                  <a:schemeClr val="bg1"/>
                </a:solidFill>
              </a:rPr>
            </a:br>
            <a:r>
              <a:rPr lang="en-US" sz="600" spc="0" baseline="0">
                <a:solidFill>
                  <a:schemeClr val="bg1"/>
                </a:solidFill>
              </a:rPr>
              <a:t>It is to be used only for the benefit of Baker Hughes and may not be distributed, transmitted, reproduced, altered, or used for any purpose without the express written consent of Baker Hughes.</a:t>
            </a: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3D0884FA-4917-077B-20E9-2955DCC7BC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392400" y="320400"/>
            <a:ext cx="2505597" cy="73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467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Ima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B223104-85DE-FA48-8758-9751AD8D67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3067285"/>
            <a:ext cx="5558400" cy="683264"/>
          </a:xfrm>
        </p:spPr>
        <p:txBody>
          <a:bodyPr wrap="square" anchor="b">
            <a:spAutoFit/>
          </a:bodyPr>
          <a:lstStyle>
            <a:lvl1pPr marL="0" marR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799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pPr marL="0" marR="0" lvl="0" indent="0" algn="l" defTabSz="121862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Presentation title</a:t>
            </a:r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5D16D76C-A25F-3546-982F-DDEB980AB9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999" y="3852373"/>
            <a:ext cx="5558400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600">
                <a:solidFill>
                  <a:schemeClr val="accent3"/>
                </a:solidFill>
                <a:latin typeface="+mj-lt"/>
              </a:defRPr>
            </a:lvl1pPr>
          </a:lstStyle>
          <a:p>
            <a:pPr lvl="0"/>
            <a:r>
              <a:rPr lang="en-US"/>
              <a:t>Subhead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id="{6DE51537-39B4-8542-9743-5A2DD1ECF4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999" y="4597180"/>
            <a:ext cx="5558400" cy="21544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  <a:cs typeface="Poppins" pitchFamily="2" charset="77"/>
              </a:defRPr>
            </a:lvl1pPr>
          </a:lstStyle>
          <a:p>
            <a:pPr lvl="0"/>
            <a:r>
              <a:rPr lang="en-US"/>
              <a:t>Presenter’s name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996A6ABC-034D-4932-A8F3-E632BE271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999" y="5638341"/>
            <a:ext cx="5558400" cy="165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D6220-FFB6-48BC-8EC2-C9F7D79F5EBD}"/>
              </a:ext>
            </a:extLst>
          </p:cNvPr>
          <p:cNvSpPr txBox="1"/>
          <p:nvPr userDrawn="1"/>
        </p:nvSpPr>
        <p:spPr>
          <a:xfrm>
            <a:off x="539752" y="6374920"/>
            <a:ext cx="73108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spc="0" baseline="0">
                <a:solidFill>
                  <a:schemeClr val="bg1"/>
                </a:solidFill>
              </a:rPr>
              <a:t>Copyright 2023 Baker Hughes Company. All rights reserved. The information contained in this document is company confidential and proprietary property of Baker Hughes and its affiliates. </a:t>
            </a:r>
            <a:br>
              <a:rPr lang="en-US" sz="600" spc="0" baseline="0">
                <a:solidFill>
                  <a:schemeClr val="bg1"/>
                </a:solidFill>
              </a:rPr>
            </a:br>
            <a:r>
              <a:rPr lang="en-US" sz="600" spc="0" baseline="0">
                <a:solidFill>
                  <a:schemeClr val="bg1"/>
                </a:solidFill>
              </a:rPr>
              <a:t>It is to be used only for the benefit of Baker Hughes and may not be distributed, transmitted, reproduced, altered, or used for any purpose without the express written consent of Baker Hughes.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9776182-6F7C-4E04-9BA7-46E2B83AF9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92400" y="320400"/>
            <a:ext cx="2508903" cy="73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61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765627C-0936-985C-E88E-9661B46026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2700" y="0"/>
            <a:ext cx="5829300" cy="5905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39" y="2887531"/>
            <a:ext cx="8679600" cy="455509"/>
          </a:xfr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en-US"/>
              <a:t>Divider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09600" cy="92333"/>
          </a:xfrm>
        </p:spPr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B8B5F0-88D0-4284-7BCA-41663A78D1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160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(Dark 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0D614C-BF12-AADA-D625-32EC865AA5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62700" y="0"/>
            <a:ext cx="5829300" cy="5905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40" y="2887862"/>
            <a:ext cx="8679600" cy="45550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Divider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4AFCF-D318-47F1-9433-394885B746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155012" y="6207923"/>
            <a:ext cx="1675837" cy="48873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4130A-12D0-CF8F-48E5-4D1D0D7B7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2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207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82B63-C6DB-4E5D-AFD4-13E7CE701B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139" y="540000"/>
            <a:ext cx="11113200" cy="398571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8FC3B-7E8B-4445-A859-6CDED9A69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1E6DEA9-05AA-4951-A417-FE29B7C16B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9891" y="1710000"/>
            <a:ext cx="11113200" cy="43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FD674-4BFF-B8A4-FC53-7FE4D0B2C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38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140" y="540000"/>
            <a:ext cx="11113200" cy="39857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CA"/>
              <a:t>Slide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600" b="0" spc="-13" baseline="0">
                <a:solidFill>
                  <a:schemeClr val="accent4"/>
                </a:solidFill>
                <a:latin typeface="+mj-lt"/>
                <a:cs typeface="Poppins" pitchFamily="2" charset="77"/>
              </a:defRPr>
            </a:lvl1pPr>
          </a:lstStyle>
          <a:p>
            <a:fld id="{00E6A5BD-C011-4A45-AA3A-201790FB7F2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DC04FB-F95A-7644-A8D0-8254923AA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753" y="1710000"/>
            <a:ext cx="111132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First level bullet</a:t>
            </a:r>
          </a:p>
          <a:p>
            <a:pPr lvl="1"/>
            <a:r>
              <a:rPr lang="en-US"/>
              <a:t>Second level bullet</a:t>
            </a:r>
          </a:p>
          <a:p>
            <a:pPr lvl="2"/>
            <a:r>
              <a:rPr lang="en-US"/>
              <a:t>Third level bullet</a:t>
            </a:r>
          </a:p>
          <a:p>
            <a:pPr lvl="3"/>
            <a:r>
              <a:rPr lang="en-US"/>
              <a:t>Fourth level bullet</a:t>
            </a:r>
          </a:p>
          <a:p>
            <a:pPr lvl="4"/>
            <a:r>
              <a:rPr lang="en-US"/>
              <a:t>Fifth level bullet</a:t>
            </a:r>
          </a:p>
          <a:p>
            <a:pPr lvl="5"/>
            <a:r>
              <a:rPr lang="en-US"/>
              <a:t>Sixth level bullet</a:t>
            </a:r>
          </a:p>
          <a:p>
            <a:pPr lvl="6"/>
            <a:r>
              <a:rPr lang="en-US"/>
              <a:t>Seventh level bullet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32EDD-2D31-4A31-B97E-C37BA8A2AA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0000" y="6375343"/>
            <a:ext cx="8409600" cy="9233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l">
              <a:defRPr sz="600" spc="0" baseline="0">
                <a:solidFill>
                  <a:schemeClr val="accent5"/>
                </a:solidFill>
              </a:defRPr>
            </a:lvl1pPr>
          </a:lstStyle>
          <a:p>
            <a:r>
              <a:rPr lang="en-US"/>
              <a:t>Copyright 2023 Baker Hughes Company. All rights reserved.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85AC49-917A-4E47-803B-64809E37F99D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>
          <a:xfrm>
            <a:off x="10155012" y="6207920"/>
            <a:ext cx="1675837" cy="4887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3824D3-F93A-2F2D-3A87-703CEC8F12A5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256975" y="6705600"/>
            <a:ext cx="171132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18374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Baker Hughes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2719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8" r:id="rId4"/>
    <p:sldLayoutId id="2147483764" r:id="rId5"/>
    <p:sldLayoutId id="2147483753" r:id="rId6"/>
    <p:sldLayoutId id="2147483762" r:id="rId7"/>
    <p:sldLayoutId id="2147483745" r:id="rId8"/>
    <p:sldLayoutId id="2147483735" r:id="rId9"/>
    <p:sldLayoutId id="2147483736" r:id="rId10"/>
    <p:sldLayoutId id="2147483737" r:id="rId11"/>
    <p:sldLayoutId id="2147483738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70" r:id="rId18"/>
    <p:sldLayoutId id="2147483739" r:id="rId19"/>
    <p:sldLayoutId id="2147483740" r:id="rId20"/>
    <p:sldLayoutId id="2147483741" r:id="rId21"/>
    <p:sldLayoutId id="2147483742" r:id="rId22"/>
    <p:sldLayoutId id="2147483746" r:id="rId23"/>
    <p:sldLayoutId id="2147483748" r:id="rId24"/>
    <p:sldLayoutId id="2147483743" r:id="rId25"/>
    <p:sldLayoutId id="2147483761" r:id="rId26"/>
    <p:sldLayoutId id="2147483751" r:id="rId27"/>
    <p:sldLayoutId id="2147483750" r:id="rId28"/>
    <p:sldLayoutId id="2147483747" r:id="rId29"/>
    <p:sldLayoutId id="2147483744" r:id="rId30"/>
    <p:sldLayoutId id="2147483771" r:id="rId3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218621" rtl="0" eaLnBrk="1" latinLnBrk="0" hangingPunct="1">
        <a:lnSpc>
          <a:spcPct val="90000"/>
        </a:lnSpc>
        <a:spcBef>
          <a:spcPct val="0"/>
        </a:spcBef>
        <a:buNone/>
        <a:defRPr sz="2800" b="0" i="0" u="none" kern="1200">
          <a:solidFill>
            <a:schemeClr val="tx1"/>
          </a:solidFill>
          <a:latin typeface="Poppins Light" pitchFamily="2" charset="77"/>
          <a:ea typeface="+mj-ea"/>
          <a:cs typeface="Poppins Light" pitchFamily="2" charset="77"/>
        </a:defRPr>
      </a:lvl1pPr>
    </p:titleStyle>
    <p:bodyStyle>
      <a:lvl1pPr marL="172748" indent="-172748" algn="l" defTabSz="1218621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+mn-lt"/>
          <a:ea typeface="+mn-ea"/>
          <a:cs typeface="Poppins SemiBold" pitchFamily="2" charset="77"/>
        </a:defRPr>
      </a:lvl1pPr>
      <a:lvl2pPr marL="345496" indent="-172748" algn="l" defTabSz="1218621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Cambria" panose="02040503050406030204" pitchFamily="18" charset="0"/>
        <a:buChar char="⎻"/>
        <a:defRPr sz="1200" kern="1200">
          <a:solidFill>
            <a:schemeClr val="tx1"/>
          </a:solidFill>
          <a:latin typeface="+mn-lt"/>
          <a:ea typeface="+mn-ea"/>
          <a:cs typeface="Poppins" pitchFamily="2" charset="77"/>
        </a:defRPr>
      </a:lvl2pPr>
      <a:lvl3pPr marL="518244" indent="-171399" algn="l" defTabSz="1218621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Poppins" pitchFamily="2" charset="77"/>
        </a:defRPr>
      </a:lvl3pPr>
      <a:lvl4pPr marL="690993" indent="-171399" algn="l" defTabSz="1218621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Cambria Math" panose="02040503050406030204" pitchFamily="18" charset="0"/>
        <a:buChar char="⎯"/>
        <a:defRPr sz="1200" kern="1200">
          <a:solidFill>
            <a:schemeClr val="tx1"/>
          </a:solidFill>
          <a:latin typeface="+mn-lt"/>
          <a:ea typeface="+mn-ea"/>
          <a:cs typeface="Poppins" pitchFamily="2" charset="77"/>
        </a:defRPr>
      </a:lvl4pPr>
      <a:lvl5pPr marL="863741" indent="-171399" algn="l" defTabSz="1218621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Poppins" pitchFamily="2" charset="77"/>
        </a:defRPr>
      </a:lvl5pPr>
      <a:lvl6pPr marL="1036489" indent="-172748" algn="l" defTabSz="1218621" rtl="0" eaLnBrk="1" latinLnBrk="0" hangingPunct="1">
        <a:lnSpc>
          <a:spcPct val="99000"/>
        </a:lnSpc>
        <a:spcBef>
          <a:spcPts val="0"/>
        </a:spcBef>
        <a:spcAft>
          <a:spcPts val="600"/>
        </a:spcAft>
        <a:buSzPct val="100000"/>
        <a:buFont typeface="Cambria Math" panose="02040503050406030204" pitchFamily="18" charset="0"/>
        <a:buChar char="⎯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09237" indent="-172748" algn="l" defTabSz="1218621" rtl="0" eaLnBrk="1" latinLnBrk="0" hangingPunct="1">
        <a:lnSpc>
          <a:spcPct val="99000"/>
        </a:lnSpc>
        <a:spcBef>
          <a:spcPts val="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81985" indent="-172748" algn="l" defTabSz="1218621" rtl="0" eaLnBrk="1" latinLnBrk="0" hangingPunct="1">
        <a:lnSpc>
          <a:spcPct val="99000"/>
        </a:lnSpc>
        <a:spcBef>
          <a:spcPts val="0"/>
        </a:spcBef>
        <a:spcAft>
          <a:spcPts val="500"/>
        </a:spcAft>
        <a:buSzPct val="100000"/>
        <a:buFont typeface="Cambria Math" panose="02040503050406030204" pitchFamily="18" charset="0"/>
        <a:buChar char="⎯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733" indent="-172748" algn="l" defTabSz="1218621" rtl="0" eaLnBrk="1" latinLnBrk="0" hangingPunct="1">
        <a:lnSpc>
          <a:spcPct val="99000"/>
        </a:lnSpc>
        <a:spcBef>
          <a:spcPts val="0"/>
        </a:spcBef>
        <a:spcAft>
          <a:spcPts val="50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algn="l" defTabSz="1218621" rtl="0" eaLnBrk="1" latinLnBrk="0" hangingPunct="1">
        <a:defRPr sz="1600" kern="1200">
          <a:solidFill>
            <a:schemeClr val="accent2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gif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8.png"/><Relationship Id="rId4" Type="http://schemas.openxmlformats.org/officeDocument/2006/relationships/image" Target="../media/image4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B353C-6A68-68A9-A871-E6FBDD9E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11" y="516771"/>
            <a:ext cx="6488874" cy="1000146"/>
          </a:xfrm>
        </p:spPr>
        <p:txBody>
          <a:bodyPr/>
          <a:lstStyle/>
          <a:p>
            <a:r>
              <a:rPr lang="en-US" sz="3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3D Ultrasonic Simulations for Pulse Echo and Pitch Catch Testing</a:t>
            </a:r>
            <a:endParaRPr lang="en-US" sz="7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8CD316-D61D-D802-F60E-FF74F1501A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8701" y="4729887"/>
            <a:ext cx="5558400" cy="507831"/>
          </a:xfrm>
        </p:spPr>
        <p:txBody>
          <a:bodyPr/>
          <a:lstStyle/>
          <a:p>
            <a:r>
              <a:rPr lang="en-US" dirty="0"/>
              <a:t>Haiqi Wen</a:t>
            </a:r>
          </a:p>
          <a:p>
            <a:r>
              <a:rPr lang="en-US" dirty="0"/>
              <a:t>Lead Scientist @ Baker Hughes</a:t>
            </a:r>
          </a:p>
        </p:txBody>
      </p:sp>
      <p:pic>
        <p:nvPicPr>
          <p:cNvPr id="6" name="Picture 5" descr="A white rectangular object with a black background&#10;&#10;Description automatically generated">
            <a:extLst>
              <a:ext uri="{FF2B5EF4-FFF2-40B4-BE49-F238E27FC236}">
                <a16:creationId xmlns:a16="http://schemas.microsoft.com/office/drawing/2014/main" id="{E5D74E95-3649-25ED-C280-9A46EB600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879" y="427652"/>
            <a:ext cx="6794241" cy="679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66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3CD51-1C8D-B79B-1992-A2CF9693B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 Casing Thickness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CA5DB2-4882-0EB0-1574-797D21FAED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5C19F9-BA50-53A3-DE9B-730DB5FC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30D651-ADD6-DF59-C51B-4F13D5C0B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161" y="3429000"/>
            <a:ext cx="3699882" cy="27224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DCC2C2-14E8-5629-7F88-1EC518EBD953}"/>
              </a:ext>
            </a:extLst>
          </p:cNvPr>
          <p:cNvSpPr txBox="1"/>
          <p:nvPr/>
        </p:nvSpPr>
        <p:spPr>
          <a:xfrm>
            <a:off x="719752" y="1293877"/>
            <a:ext cx="53333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Extract Waveform Envelope using Hilbert Transform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2735A05-68B8-E4F8-CCA8-D44CEED2AFA4}"/>
                  </a:ext>
                </a:extLst>
              </p:cNvPr>
              <p:cNvSpPr txBox="1"/>
              <p:nvPr/>
            </p:nvSpPr>
            <p:spPr>
              <a:xfrm>
                <a:off x="5498836" y="2311817"/>
                <a:ext cx="4815207" cy="19528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𝑐𝑎𝑠𝑖𝑛𝑔</m:t>
                          </m:r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𝑒𝑠𝑡𝑖𝑚𝑎𝑡𝑒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𝑐𝑎𝑠𝑖𝑛𝑔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2∗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𝑟𝑖𝑛𝑔𝑑𝑜𝑤𝑛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=0.476 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𝑖𝑛𝑐h</m:t>
                      </m:r>
                    </m:oMath>
                  </m:oMathPara>
                </a14:m>
                <a:endParaRPr lang="en-US" b="0" dirty="0">
                  <a:solidFill>
                    <a:schemeClr val="accent2"/>
                  </a:solidFill>
                  <a:ea typeface="Cambria Math" panose="020405030504060302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𝑐𝑎𝑠𝑖𝑛𝑔</m:t>
                          </m:r>
                          <m:r>
                            <a:rPr lang="en-US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𝑎𝑐𝑡𝑢𝑎𝑙</m:t>
                          </m:r>
                        </m:sub>
                      </m:sSub>
                      <m:r>
                        <m:rPr>
                          <m:nor/>
                        </m:rPr>
                        <a:rPr lang="en-US" b="0" i="0" dirty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𝑐𝑎𝑠𝑖𝑛𝑔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2∗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𝑟𝑖𝑛𝑔𝑑𝑜𝑤𝑛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𝑖𝑛𝑐h</m:t>
                      </m:r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  <a:p>
                <a:endParaRPr lang="en-US" dirty="0">
                  <a:solidFill>
                    <a:schemeClr val="accent2"/>
                  </a:solidFill>
                </a:endParaRPr>
              </a:p>
              <a:p>
                <a:endParaRPr lang="en-US" dirty="0">
                  <a:solidFill>
                    <a:schemeClr val="accent2"/>
                  </a:solidFill>
                </a:endParaRPr>
              </a:p>
              <a:p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2735A05-68B8-E4F8-CCA8-D44CEED2A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836" y="2311817"/>
                <a:ext cx="4815207" cy="19528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DB4E2C64-8BB1-A03F-BA48-3B449AF95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14" y="1734256"/>
            <a:ext cx="3971046" cy="4687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92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91665-67C8-5C8C-DBB6-75E107B39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546" y="410515"/>
            <a:ext cx="11113200" cy="398571"/>
          </a:xfrm>
        </p:spPr>
        <p:txBody>
          <a:bodyPr/>
          <a:lstStyle/>
          <a:p>
            <a:r>
              <a:rPr lang="en-US" dirty="0"/>
              <a:t>Pitch Catch Simulation	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077FCE-F329-CA55-3D8D-2032D3FD7B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571161" y="6627013"/>
            <a:ext cx="180000" cy="92333"/>
          </a:xfrm>
        </p:spPr>
        <p:txBody>
          <a:bodyPr/>
          <a:lstStyle/>
          <a:p>
            <a:fld id="{00E6A5BD-C011-4A45-AA3A-201790FB7F2B}" type="slidenum">
              <a:rPr lang="en-CA" smtClean="0"/>
              <a:pPr/>
              <a:t>11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0F6DF-5CEE-48F7-E1EF-D2785A6D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0724" y="6456950"/>
            <a:ext cx="8409600" cy="92333"/>
          </a:xfrm>
        </p:spPr>
        <p:txBody>
          <a:bodyPr/>
          <a:lstStyle/>
          <a:p>
            <a:r>
              <a:rPr lang="en-US" dirty="0"/>
              <a:t>Copyright 2023 Baker Hughes Company. All rights reserved.</a:t>
            </a:r>
          </a:p>
        </p:txBody>
      </p:sp>
      <p:pic>
        <p:nvPicPr>
          <p:cNvPr id="6" name="Picture 5" descr="A red and blue lines&#10;&#10;Description automatically generated">
            <a:extLst>
              <a:ext uri="{FF2B5EF4-FFF2-40B4-BE49-F238E27FC236}">
                <a16:creationId xmlns:a16="http://schemas.microsoft.com/office/drawing/2014/main" id="{51495842-F9FF-AFD9-DA4B-F71AB0187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3104333"/>
            <a:ext cx="12070080" cy="316530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9CAF347A-BDD0-74DF-F40D-77BF02466EBA}"/>
              </a:ext>
            </a:extLst>
          </p:cNvPr>
          <p:cNvGrpSpPr/>
          <p:nvPr/>
        </p:nvGrpSpPr>
        <p:grpSpPr>
          <a:xfrm>
            <a:off x="5583375" y="3503643"/>
            <a:ext cx="5890136" cy="2840174"/>
            <a:chOff x="5551966" y="3251973"/>
            <a:chExt cx="5890136" cy="284017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F868BB0-5D6C-B53A-B75A-3197DC44A821}"/>
                </a:ext>
              </a:extLst>
            </p:cNvPr>
            <p:cNvSpPr/>
            <p:nvPr/>
          </p:nvSpPr>
          <p:spPr>
            <a:xfrm>
              <a:off x="8019821" y="4858614"/>
              <a:ext cx="914400" cy="27432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95D105D-69AE-33C2-75CE-08D79AAE54FA}"/>
                </a:ext>
              </a:extLst>
            </p:cNvPr>
            <p:cNvSpPr txBox="1"/>
            <p:nvPr/>
          </p:nvSpPr>
          <p:spPr>
            <a:xfrm>
              <a:off x="9489449" y="3853729"/>
              <a:ext cx="667494" cy="369332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Primary A0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7F93701-C42F-0BF4-4621-1043AE16FC55}"/>
                </a:ext>
              </a:extLst>
            </p:cNvPr>
            <p:cNvSpPr txBox="1"/>
            <p:nvPr/>
          </p:nvSpPr>
          <p:spPr>
            <a:xfrm>
              <a:off x="8501413" y="3265059"/>
              <a:ext cx="659444" cy="553998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Primary A0 arrival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9DECFEF-4260-42B2-A915-92914016D181}"/>
                </a:ext>
              </a:extLst>
            </p:cNvPr>
            <p:cNvSpPr txBox="1"/>
            <p:nvPr/>
          </p:nvSpPr>
          <p:spPr>
            <a:xfrm>
              <a:off x="6956570" y="5168817"/>
              <a:ext cx="723154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Casing A0 leaking into water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111FED-9CB2-CCF1-3C3D-51BEBF313F3C}"/>
                </a:ext>
              </a:extLst>
            </p:cNvPr>
            <p:cNvSpPr txBox="1"/>
            <p:nvPr/>
          </p:nvSpPr>
          <p:spPr>
            <a:xfrm>
              <a:off x="7502902" y="3851207"/>
              <a:ext cx="822960" cy="369332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SecondaryA0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AE3AEB6-0CEE-B34A-DBEC-2587E85C4F45}"/>
                </a:ext>
              </a:extLst>
            </p:cNvPr>
            <p:cNvSpPr txBox="1"/>
            <p:nvPr/>
          </p:nvSpPr>
          <p:spPr>
            <a:xfrm>
              <a:off x="6466021" y="3357392"/>
              <a:ext cx="926412" cy="369332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Secondary A0 arrival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610213-C387-071B-571D-143A2018D180}"/>
                </a:ext>
              </a:extLst>
            </p:cNvPr>
            <p:cNvSpPr txBox="1"/>
            <p:nvPr/>
          </p:nvSpPr>
          <p:spPr>
            <a:xfrm>
              <a:off x="8707435" y="5131753"/>
              <a:ext cx="822960" cy="184666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Casing A0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6F19582-27C8-2040-7409-01B162D1072D}"/>
                </a:ext>
              </a:extLst>
            </p:cNvPr>
            <p:cNvSpPr/>
            <p:nvPr/>
          </p:nvSpPr>
          <p:spPr>
            <a:xfrm>
              <a:off x="7127706" y="4175045"/>
              <a:ext cx="914400" cy="27432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C8D5B05-C30E-DAB5-81A7-FBF46F0FA396}"/>
                </a:ext>
              </a:extLst>
            </p:cNvPr>
            <p:cNvSpPr/>
            <p:nvPr/>
          </p:nvSpPr>
          <p:spPr>
            <a:xfrm>
              <a:off x="8944329" y="4176433"/>
              <a:ext cx="914400" cy="27432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9630EB1-0356-3831-FBB6-5AEC187AF90E}"/>
                </a:ext>
              </a:extLst>
            </p:cNvPr>
            <p:cNvSpPr txBox="1"/>
            <p:nvPr/>
          </p:nvSpPr>
          <p:spPr>
            <a:xfrm>
              <a:off x="10613528" y="4450040"/>
              <a:ext cx="822960" cy="369332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Secondary S0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038AADE-CFC9-93BE-E22C-EAB9DFB6BA40}"/>
                </a:ext>
              </a:extLst>
            </p:cNvPr>
            <p:cNvSpPr/>
            <p:nvPr/>
          </p:nvSpPr>
          <p:spPr>
            <a:xfrm>
              <a:off x="10527702" y="4165618"/>
              <a:ext cx="914400" cy="27432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F539013-3D91-5D99-E18F-FC58984272DE}"/>
                </a:ext>
              </a:extLst>
            </p:cNvPr>
            <p:cNvSpPr txBox="1"/>
            <p:nvPr/>
          </p:nvSpPr>
          <p:spPr>
            <a:xfrm>
              <a:off x="5551966" y="3880502"/>
              <a:ext cx="457200" cy="369332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Fluid mode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B36F9B-EBC0-377A-DA8A-3FF40DC8F35C}"/>
                </a:ext>
              </a:extLst>
            </p:cNvPr>
            <p:cNvSpPr txBox="1"/>
            <p:nvPr/>
          </p:nvSpPr>
          <p:spPr>
            <a:xfrm>
              <a:off x="10463462" y="3251973"/>
              <a:ext cx="659444" cy="553998"/>
            </a:xfrm>
            <a:prstGeom prst="rect">
              <a:avLst/>
            </a:prstGeom>
            <a:solidFill>
              <a:schemeClr val="bg1">
                <a:alpha val="32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Primary S0 arrival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79B65ECB-1C9B-F7BC-4E1C-D67D56339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8143" y="551610"/>
            <a:ext cx="1612715" cy="268651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09BE12-1090-8799-08C4-40A5A2339B5A}"/>
              </a:ext>
            </a:extLst>
          </p:cNvPr>
          <p:cNvSpPr txBox="1"/>
          <p:nvPr/>
        </p:nvSpPr>
        <p:spPr>
          <a:xfrm>
            <a:off x="434480" y="1608077"/>
            <a:ext cx="6452131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Unlike the pulse-echo testing, where the same transducer is used to send and receive the signal. In pitch-catch testing, a transmitter and one or multiple receiver are used to send and receive the signal </a:t>
            </a:r>
          </a:p>
        </p:txBody>
      </p:sp>
      <p:pic>
        <p:nvPicPr>
          <p:cNvPr id="25" name="Picture 24" descr="A yellow and grey object with a white background&#10;&#10;Description automatically generated">
            <a:extLst>
              <a:ext uri="{FF2B5EF4-FFF2-40B4-BE49-F238E27FC236}">
                <a16:creationId xmlns:a16="http://schemas.microsoft.com/office/drawing/2014/main" id="{834F4C4C-E1BA-952E-93A2-AB9D7FAC7B1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0000"/>
          </a:blip>
          <a:srcRect l="27002" t="49192" r="9811" b="41392"/>
          <a:stretch/>
        </p:blipFill>
        <p:spPr>
          <a:xfrm flipV="1">
            <a:off x="522321" y="3333181"/>
            <a:ext cx="11036507" cy="9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7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waveform&#10;&#10;Description automatically generated">
            <a:extLst>
              <a:ext uri="{FF2B5EF4-FFF2-40B4-BE49-F238E27FC236}">
                <a16:creationId xmlns:a16="http://schemas.microsoft.com/office/drawing/2014/main" id="{786E709D-A2B7-E9D8-FFBF-B1DECCF28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469" y="1088502"/>
            <a:ext cx="5212080" cy="5212080"/>
          </a:xfrm>
          <a:prstGeom prst="rect">
            <a:avLst/>
          </a:prstGeom>
        </p:spPr>
      </p:pic>
      <p:pic>
        <p:nvPicPr>
          <p:cNvPr id="11" name="Picture 10" descr="A graph of a waveform&#10;&#10;Description automatically generated">
            <a:extLst>
              <a:ext uri="{FF2B5EF4-FFF2-40B4-BE49-F238E27FC236}">
                <a16:creationId xmlns:a16="http://schemas.microsoft.com/office/drawing/2014/main" id="{1DCDD566-65E5-92D3-188F-A39CC804D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451" y="1088502"/>
            <a:ext cx="5212080" cy="521208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8FA8C48-7765-E912-F76E-AEF74ECCC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13200" cy="391389"/>
          </a:xfrm>
        </p:spPr>
        <p:txBody>
          <a:bodyPr/>
          <a:lstStyle/>
          <a:p>
            <a:r>
              <a:rPr lang="en-US" dirty="0"/>
              <a:t>Simulations vs. TOC Fixture Measurements. Waveforms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65D40285-643C-7574-76FB-79D9C59F3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0000" y="6375343"/>
            <a:ext cx="8409600" cy="92333"/>
          </a:xfrm>
        </p:spPr>
        <p:txBody>
          <a:bodyPr/>
          <a:lstStyle/>
          <a:p>
            <a:r>
              <a:rPr lang="en-US"/>
              <a:t>Copyright 2023 Baker Hughes Company. All rights reserved.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D984DE30-5A62-19CA-05C6-27D8C5B46627}"/>
              </a:ext>
            </a:extLst>
          </p:cNvPr>
          <p:cNvSpPr txBox="1">
            <a:spLocks/>
          </p:cNvSpPr>
          <p:nvPr/>
        </p:nvSpPr>
        <p:spPr>
          <a:xfrm>
            <a:off x="539752" y="6375343"/>
            <a:ext cx="180000" cy="923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E6A5BD-C011-4A45-AA3A-201790FB7F2B}" type="slidenum">
              <a:rPr lang="en-CA" smtClean="0"/>
              <a:pPr/>
              <a:t>12</a:t>
            </a:fld>
            <a:endParaRPr lang="en-CA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A68373F-F84D-A9F3-C1DB-FA410CC15815}"/>
              </a:ext>
            </a:extLst>
          </p:cNvPr>
          <p:cNvSpPr txBox="1">
            <a:spLocks/>
          </p:cNvSpPr>
          <p:nvPr/>
        </p:nvSpPr>
        <p:spPr>
          <a:xfrm>
            <a:off x="8419634" y="956056"/>
            <a:ext cx="1153386" cy="5241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+mj-lt"/>
                <a:ea typeface="+mn-ea"/>
                <a:cs typeface="Poppins Light" panose="00000400000000000000" pitchFamily="2" charset="0"/>
              </a:defRPr>
            </a:lvl1pPr>
            <a:lvl2pPr marL="172748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mbria" panose="02040503050406030204" pitchFamily="18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2pPr>
            <a:lvl3pPr marL="346846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3pPr>
            <a:lvl4pPr marL="519594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mbria Math" panose="02040503050406030204" pitchFamily="18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4pPr>
            <a:lvl5pPr marL="692342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5pPr>
            <a:lvl6pPr marL="1036489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Cambria Math" panose="02040503050406030204" pitchFamily="18" charset="0"/>
              <a:buChar char="⎯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9237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81985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500"/>
              </a:spcAft>
              <a:buSzPct val="100000"/>
              <a:buFont typeface="Cambria Math" panose="02040503050406030204" pitchFamily="18" charset="0"/>
              <a:buChar char="⎯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733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500"/>
              </a:spcAft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sz="1600" dirty="0"/>
              <a:t>Expt.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AF9DA08F-01D1-6EE6-38D8-7EB1ED663BD7}"/>
              </a:ext>
            </a:extLst>
          </p:cNvPr>
          <p:cNvSpPr txBox="1">
            <a:spLocks/>
          </p:cNvSpPr>
          <p:nvPr/>
        </p:nvSpPr>
        <p:spPr>
          <a:xfrm>
            <a:off x="2752950" y="956056"/>
            <a:ext cx="1001157" cy="5241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+mj-lt"/>
                <a:ea typeface="+mn-ea"/>
                <a:cs typeface="Poppins Light" panose="00000400000000000000" pitchFamily="2" charset="0"/>
              </a:defRPr>
            </a:lvl1pPr>
            <a:lvl2pPr marL="172748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mbria" panose="02040503050406030204" pitchFamily="18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2pPr>
            <a:lvl3pPr marL="346846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3pPr>
            <a:lvl4pPr marL="519594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mbria Math" panose="02040503050406030204" pitchFamily="18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4pPr>
            <a:lvl5pPr marL="692342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5pPr>
            <a:lvl6pPr marL="1036489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Cambria Math" panose="02040503050406030204" pitchFamily="18" charset="0"/>
              <a:buChar char="⎯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9237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81985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500"/>
              </a:spcAft>
              <a:buSzPct val="100000"/>
              <a:buFont typeface="Cambria Math" panose="02040503050406030204" pitchFamily="18" charset="0"/>
              <a:buChar char="⎯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733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500"/>
              </a:spcAft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sz="1600" dirty="0"/>
              <a:t>Sim.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F2CF671-9706-9823-02B8-89DA0E44532C}"/>
              </a:ext>
            </a:extLst>
          </p:cNvPr>
          <p:cNvGrpSpPr/>
          <p:nvPr/>
        </p:nvGrpSpPr>
        <p:grpSpPr>
          <a:xfrm>
            <a:off x="3068642" y="1458909"/>
            <a:ext cx="2456009" cy="1655311"/>
            <a:chOff x="3068642" y="1458909"/>
            <a:chExt cx="2456009" cy="165531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541E7EB-CF71-F485-C604-3F6B58E62031}"/>
                </a:ext>
              </a:extLst>
            </p:cNvPr>
            <p:cNvSpPr txBox="1"/>
            <p:nvPr/>
          </p:nvSpPr>
          <p:spPr>
            <a:xfrm>
              <a:off x="3068642" y="1840285"/>
              <a:ext cx="618813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Primary A0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538D74-FE66-73DF-FF92-586EF881BD22}"/>
                </a:ext>
              </a:extLst>
            </p:cNvPr>
            <p:cNvSpPr txBox="1"/>
            <p:nvPr/>
          </p:nvSpPr>
          <p:spPr>
            <a:xfrm>
              <a:off x="3408955" y="1463092"/>
              <a:ext cx="869372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Secondary A0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0DE7F02-2EEC-47F8-8BF7-B4EF7F425CF6}"/>
                </a:ext>
              </a:extLst>
            </p:cNvPr>
            <p:cNvSpPr txBox="1"/>
            <p:nvPr/>
          </p:nvSpPr>
          <p:spPr>
            <a:xfrm>
              <a:off x="3899624" y="1810036"/>
              <a:ext cx="611463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Tertiary A0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EB1396E-FC84-D5CF-BD9C-A22A048D79D1}"/>
                </a:ext>
              </a:extLst>
            </p:cNvPr>
            <p:cNvSpPr txBox="1"/>
            <p:nvPr/>
          </p:nvSpPr>
          <p:spPr>
            <a:xfrm>
              <a:off x="5064804" y="1465427"/>
              <a:ext cx="459847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Fluid Mode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BAA6337-A840-B84F-879C-4BAA0FF8C725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2840233" y="2657020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ADDD868-2441-3B3A-D592-9C664CCB8935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3304891" y="2265661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878CC0F-04CD-5F4A-039D-8EE0BF9B8517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3666804" y="2635747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F0A7A6C-0EF0-7E65-FD2C-E822546BE61E}"/>
                </a:ext>
              </a:extLst>
            </p:cNvPr>
            <p:cNvSpPr txBox="1"/>
            <p:nvPr/>
          </p:nvSpPr>
          <p:spPr>
            <a:xfrm>
              <a:off x="4472215" y="1458909"/>
              <a:ext cx="426634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Quat. A0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274A59A-2C3B-B3E6-8CBD-F1126DDC5AEB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4158263" y="2284620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0F6EC13-D955-CA94-BA7C-FB3354B63903}"/>
                </a:ext>
              </a:extLst>
            </p:cNvPr>
            <p:cNvCxnSpPr>
              <a:cxnSpLocks/>
            </p:cNvCxnSpPr>
            <p:nvPr/>
          </p:nvCxnSpPr>
          <p:spPr>
            <a:xfrm rot="17400000" flipV="1">
              <a:off x="4698983" y="2197920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610E4EAF-08BF-A8EE-CCBA-31D8ACF9AC87}"/>
              </a:ext>
            </a:extLst>
          </p:cNvPr>
          <p:cNvSpPr txBox="1">
            <a:spLocks/>
          </p:cNvSpPr>
          <p:nvPr/>
        </p:nvSpPr>
        <p:spPr>
          <a:xfrm>
            <a:off x="5591103" y="1170497"/>
            <a:ext cx="1019406" cy="24029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+mj-lt"/>
                <a:ea typeface="+mn-ea"/>
                <a:cs typeface="Poppins Light" panose="00000400000000000000" pitchFamily="2" charset="0"/>
              </a:defRPr>
            </a:lvl1pPr>
            <a:lvl2pPr marL="172748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mbria" panose="02040503050406030204" pitchFamily="18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2pPr>
            <a:lvl3pPr marL="346846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3pPr>
            <a:lvl4pPr marL="519594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ambria Math" panose="02040503050406030204" pitchFamily="18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4pPr>
            <a:lvl5pPr marL="692342" indent="0" algn="l" defTabSz="121862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Poppins" pitchFamily="2" charset="77"/>
              </a:defRPr>
            </a:lvl5pPr>
            <a:lvl6pPr marL="1036489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Cambria Math" panose="02040503050406030204" pitchFamily="18" charset="0"/>
              <a:buChar char="⎯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09237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81985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500"/>
              </a:spcAft>
              <a:buSzPct val="100000"/>
              <a:buFont typeface="Cambria Math" panose="02040503050406030204" pitchFamily="18" charset="0"/>
              <a:buChar char="⎯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54733" indent="-172748" algn="l" defTabSz="1218621" rtl="0" eaLnBrk="1" latinLnBrk="0" hangingPunct="1">
              <a:lnSpc>
                <a:spcPct val="99000"/>
              </a:lnSpc>
              <a:spcBef>
                <a:spcPts val="0"/>
              </a:spcBef>
              <a:spcAft>
                <a:spcPts val="500"/>
              </a:spcAft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1200"/>
              </a:spcAft>
            </a:pPr>
            <a:r>
              <a:rPr lang="en-GB" sz="1600" dirty="0"/>
              <a:t>Free Pipe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ABE4C6D-52E0-F513-A565-65F95A2FA745}"/>
              </a:ext>
            </a:extLst>
          </p:cNvPr>
          <p:cNvGrpSpPr/>
          <p:nvPr/>
        </p:nvGrpSpPr>
        <p:grpSpPr>
          <a:xfrm>
            <a:off x="8866706" y="1471468"/>
            <a:ext cx="1830207" cy="4153489"/>
            <a:chOff x="8866706" y="1471468"/>
            <a:chExt cx="1830207" cy="415348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CDC2B47-4A08-10E1-A406-BB32F30998C9}"/>
                </a:ext>
              </a:extLst>
            </p:cNvPr>
            <p:cNvSpPr txBox="1"/>
            <p:nvPr/>
          </p:nvSpPr>
          <p:spPr>
            <a:xfrm>
              <a:off x="8866706" y="1852844"/>
              <a:ext cx="618813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Primary A0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E54F9FF-F696-9384-C83A-5BFA6AB2D2E7}"/>
                </a:ext>
              </a:extLst>
            </p:cNvPr>
            <p:cNvSpPr txBox="1"/>
            <p:nvPr/>
          </p:nvSpPr>
          <p:spPr>
            <a:xfrm>
              <a:off x="9207019" y="1475651"/>
              <a:ext cx="869372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Secondary A0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5B5B04C-15FE-0ACD-EDC4-47408DF223C3}"/>
                </a:ext>
              </a:extLst>
            </p:cNvPr>
            <p:cNvSpPr txBox="1"/>
            <p:nvPr/>
          </p:nvSpPr>
          <p:spPr>
            <a:xfrm>
              <a:off x="9697688" y="1822595"/>
              <a:ext cx="611463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Tertiary A0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D27B74E-6C7A-A228-2579-D1660F3D4EEE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8620881" y="2669586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C5A3440-1140-6088-AB6E-609EE06F26B9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9102957" y="2278227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5A9EB7A-4D10-C458-116A-B5AB270E3193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9473579" y="2648313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449CD9D-D319-CCA7-3D9F-61DCA17468E3}"/>
                </a:ext>
              </a:extLst>
            </p:cNvPr>
            <p:cNvSpPr txBox="1"/>
            <p:nvPr/>
          </p:nvSpPr>
          <p:spPr>
            <a:xfrm>
              <a:off x="10270279" y="1471468"/>
              <a:ext cx="426634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Quat. A0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B0A754C-20E7-6916-11B4-14236C539DC8}"/>
                </a:ext>
              </a:extLst>
            </p:cNvPr>
            <p:cNvCxnSpPr>
              <a:cxnSpLocks/>
            </p:cNvCxnSpPr>
            <p:nvPr/>
          </p:nvCxnSpPr>
          <p:spPr>
            <a:xfrm rot="16800000" flipV="1">
              <a:off x="9965038" y="2297186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BA58741-B922-6B1F-7B3C-25FBC1913BC9}"/>
                </a:ext>
              </a:extLst>
            </p:cNvPr>
            <p:cNvCxnSpPr>
              <a:cxnSpLocks/>
            </p:cNvCxnSpPr>
            <p:nvPr/>
          </p:nvCxnSpPr>
          <p:spPr>
            <a:xfrm rot="17400000" flipV="1">
              <a:off x="9328981" y="5167757"/>
              <a:ext cx="9144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A51C0EF-5817-33D7-93F3-CA983E36F449}"/>
                </a:ext>
              </a:extLst>
            </p:cNvPr>
            <p:cNvSpPr txBox="1"/>
            <p:nvPr/>
          </p:nvSpPr>
          <p:spPr>
            <a:xfrm>
              <a:off x="9932705" y="4371692"/>
              <a:ext cx="459847" cy="369332"/>
            </a:xfrm>
            <a:prstGeom prst="rect">
              <a:avLst/>
            </a:prstGeom>
            <a:solidFill>
              <a:schemeClr val="bg1">
                <a:alpha val="45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Fluid Mode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619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DDA21-D7E5-9D72-67C6-39C77D9E0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E6054A-5788-BA17-63F3-951F29B545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13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B3927-EFCC-F971-2626-A32B23E5F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9739FA-6E65-FB97-C355-AD6B5E63C0A4}"/>
              </a:ext>
            </a:extLst>
          </p:cNvPr>
          <p:cNvSpPr txBox="1"/>
          <p:nvPr/>
        </p:nvSpPr>
        <p:spPr>
          <a:xfrm>
            <a:off x="971550" y="1714500"/>
            <a:ext cx="9639300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In this study, ultrasonic piezoelectric transducers are coupled to the fluid to study acoustic wave propagation in pulse-echo and pitch catch simulation.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The model can be used to characterize transducer’s free field response, estimate casing thickness and provide cement bonding evaluation.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Overall, COMSOL model simulations are capable to capture the experimental response. With good tuning, the model can be used to develop transducers and test setups to reduce prototyping cost.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3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87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B4679-5A75-0BD6-357A-951D95461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01" y="156383"/>
            <a:ext cx="11113200" cy="398571"/>
          </a:xfrm>
        </p:spPr>
        <p:txBody>
          <a:bodyPr/>
          <a:lstStyle/>
          <a:p>
            <a:r>
              <a:rPr lang="en-US" dirty="0"/>
              <a:t>Oil and Gas Production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298BFF-EF21-9C24-5052-CE84F5A256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2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59D92D-D255-5830-D457-7E703A6E5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CB833D-0DB5-DACB-C76A-3DD8161F1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804" y="812275"/>
            <a:ext cx="619125" cy="5429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34BB34C-5EFF-01F6-DA95-CE6F4BCD5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190" y="2128978"/>
            <a:ext cx="619125" cy="571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831ACB-B883-A36A-76FA-AF91D6D60F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993" y="1401612"/>
            <a:ext cx="600075" cy="600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6C3BCC-9352-79B0-4644-A172A301C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7264" y="2891461"/>
            <a:ext cx="666750" cy="5810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746869F-F5CD-F144-A16A-4D9510EE3D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7733" y="3578151"/>
            <a:ext cx="647700" cy="6381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75D637E-42D4-3C28-3DBA-FC10A477B9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7367" y="4313684"/>
            <a:ext cx="800100" cy="56197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5E0EF2-56F8-939D-0F62-01E6AEEED3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0044" y="4941927"/>
            <a:ext cx="733425" cy="6572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B60842C-85AC-9EC3-35B5-3586D7234C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27733" y="5708593"/>
            <a:ext cx="714375" cy="6667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85C9C55-6150-A2A7-6D1F-337F29C190CC}"/>
              </a:ext>
            </a:extLst>
          </p:cNvPr>
          <p:cNvSpPr txBox="1"/>
          <p:nvPr/>
        </p:nvSpPr>
        <p:spPr>
          <a:xfrm>
            <a:off x="112301" y="1825006"/>
            <a:ext cx="19546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Upstream</a:t>
            </a:r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05BDF525-1F1C-66F7-6C37-FE38BFBCDBB3}"/>
              </a:ext>
            </a:extLst>
          </p:cNvPr>
          <p:cNvSpPr/>
          <p:nvPr/>
        </p:nvSpPr>
        <p:spPr>
          <a:xfrm>
            <a:off x="1274593" y="1164347"/>
            <a:ext cx="268448" cy="1496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E0D06E-6578-DE0D-BBA5-73BE242FF8A5}"/>
              </a:ext>
            </a:extLst>
          </p:cNvPr>
          <p:cNvSpPr txBox="1"/>
          <p:nvPr/>
        </p:nvSpPr>
        <p:spPr>
          <a:xfrm>
            <a:off x="112300" y="3797409"/>
            <a:ext cx="19546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Midstream</a:t>
            </a:r>
          </a:p>
        </p:txBody>
      </p:sp>
      <p:sp>
        <p:nvSpPr>
          <p:cNvPr id="24" name="Left Brace 23">
            <a:extLst>
              <a:ext uri="{FF2B5EF4-FFF2-40B4-BE49-F238E27FC236}">
                <a16:creationId xmlns:a16="http://schemas.microsoft.com/office/drawing/2014/main" id="{BFA01948-CD94-6496-16F3-3DE673F3C64E}"/>
              </a:ext>
            </a:extLst>
          </p:cNvPr>
          <p:cNvSpPr/>
          <p:nvPr/>
        </p:nvSpPr>
        <p:spPr>
          <a:xfrm>
            <a:off x="1274593" y="3093392"/>
            <a:ext cx="264761" cy="158963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F50DB4-EB3D-3191-67E6-6AE77EDFC2E7}"/>
              </a:ext>
            </a:extLst>
          </p:cNvPr>
          <p:cNvSpPr txBox="1"/>
          <p:nvPr/>
        </p:nvSpPr>
        <p:spPr>
          <a:xfrm>
            <a:off x="31855" y="5539363"/>
            <a:ext cx="19546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Downstream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85713291-FDB7-AA63-F50C-14A995300812}"/>
              </a:ext>
            </a:extLst>
          </p:cNvPr>
          <p:cNvSpPr/>
          <p:nvPr/>
        </p:nvSpPr>
        <p:spPr>
          <a:xfrm>
            <a:off x="1274593" y="5115672"/>
            <a:ext cx="264761" cy="10797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92066C-657F-F0D6-77ED-0F2C94E1CC6E}"/>
              </a:ext>
            </a:extLst>
          </p:cNvPr>
          <p:cNvSpPr txBox="1"/>
          <p:nvPr/>
        </p:nvSpPr>
        <p:spPr>
          <a:xfrm>
            <a:off x="2400283" y="974536"/>
            <a:ext cx="88252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Exploration:  Locating potential sites for oil and gas drilling and extraction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BBF560-6897-8C37-4C22-CB8D6C3575D5}"/>
              </a:ext>
            </a:extLst>
          </p:cNvPr>
          <p:cNvSpPr txBox="1"/>
          <p:nvPr/>
        </p:nvSpPr>
        <p:spPr>
          <a:xfrm>
            <a:off x="2400283" y="1697103"/>
            <a:ext cx="88252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Drilling:  Boring a hole using a drill bit to create a well for oil and natural gas production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3B28C4-6EA6-95D3-B692-C32D325205B9}"/>
              </a:ext>
            </a:extLst>
          </p:cNvPr>
          <p:cNvSpPr txBox="1"/>
          <p:nvPr/>
        </p:nvSpPr>
        <p:spPr>
          <a:xfrm>
            <a:off x="2400283" y="2326597"/>
            <a:ext cx="88252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Extraction:  Oil and natural gas flows up from the well bore and fracturing fluid is then recovered 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BFBB67-C603-13A4-A0EF-7D9032A947D2}"/>
              </a:ext>
            </a:extLst>
          </p:cNvPr>
          <p:cNvSpPr txBox="1"/>
          <p:nvPr/>
        </p:nvSpPr>
        <p:spPr>
          <a:xfrm>
            <a:off x="2400283" y="3093392"/>
            <a:ext cx="88252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Processing:  Oil and natural gas are separated, then transferred to the gas processing plants.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6C3DEC-B2EC-30CD-84D9-89B27B43DD87}"/>
              </a:ext>
            </a:extLst>
          </p:cNvPr>
          <p:cNvSpPr txBox="1"/>
          <p:nvPr/>
        </p:nvSpPr>
        <p:spPr>
          <a:xfrm>
            <a:off x="2400283" y="3820779"/>
            <a:ext cx="95154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Storing:  Natural gases are usually stored in underground spaces such as depleted reservoirs, while finished oil products, crude oil and refined oil commonly use above ground tanks as storage.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28852D-DA7B-4F6B-5865-7D53D6258E97}"/>
              </a:ext>
            </a:extLst>
          </p:cNvPr>
          <p:cNvSpPr txBox="1"/>
          <p:nvPr/>
        </p:nvSpPr>
        <p:spPr>
          <a:xfrm>
            <a:off x="2400283" y="4411202"/>
            <a:ext cx="95154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Transportation: Unrefined oil is transported via tankers and pipelines, while final petroleum products travel to the market through trucks, railroad cars, </a:t>
            </a:r>
            <a:r>
              <a:rPr lang="en-US" sz="1400" dirty="0" err="1">
                <a:solidFill>
                  <a:schemeClr val="accent2"/>
                </a:solidFill>
              </a:rPr>
              <a:t>etc</a:t>
            </a:r>
            <a:r>
              <a:rPr lang="en-US" sz="1400" dirty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B0A8A9-0F52-D47A-338A-619A41B233F2}"/>
              </a:ext>
            </a:extLst>
          </p:cNvPr>
          <p:cNvSpPr txBox="1"/>
          <p:nvPr/>
        </p:nvSpPr>
        <p:spPr>
          <a:xfrm>
            <a:off x="2367467" y="5154621"/>
            <a:ext cx="101536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Refining: Converting oil and natural gas into petroleum products that can be used for various purpose.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5F781E-4B18-81F4-9E2B-723F52974F0A}"/>
              </a:ext>
            </a:extLst>
          </p:cNvPr>
          <p:cNvSpPr txBox="1"/>
          <p:nvPr/>
        </p:nvSpPr>
        <p:spPr>
          <a:xfrm>
            <a:off x="2367467" y="5929093"/>
            <a:ext cx="101536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Distribution: The finished petroleum products are distributed to business and consumers.</a:t>
            </a:r>
          </a:p>
        </p:txBody>
      </p:sp>
    </p:spTree>
    <p:extLst>
      <p:ext uri="{BB962C8B-B14F-4D97-AF65-F5344CB8AC3E}">
        <p14:creationId xmlns:p14="http://schemas.microsoft.com/office/powerpoint/2010/main" val="353290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6AFF2-5FE0-CB6E-7C8D-6EF94C63A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Cement Bonding Evaluation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759053-F960-5E37-5A22-51F1940FBD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4F50E-F634-C251-BE0C-82A01F7DA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pic>
        <p:nvPicPr>
          <p:cNvPr id="6" name="Picture 5" descr="A diagram of a brain oscillogram&#10;&#10;Description automatically generated">
            <a:extLst>
              <a:ext uri="{FF2B5EF4-FFF2-40B4-BE49-F238E27FC236}">
                <a16:creationId xmlns:a16="http://schemas.microsoft.com/office/drawing/2014/main" id="{4F80BA4F-221F-4C76-38F0-04F7DE7F0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562" y="3000991"/>
            <a:ext cx="3863178" cy="2311456"/>
          </a:xfrm>
          <a:prstGeom prst="rect">
            <a:avLst/>
          </a:prstGeom>
        </p:spPr>
      </p:pic>
      <p:pic>
        <p:nvPicPr>
          <p:cNvPr id="8" name="Picture 7" descr="A diagram of a drilling process&#10;&#10;Description automatically generated">
            <a:extLst>
              <a:ext uri="{FF2B5EF4-FFF2-40B4-BE49-F238E27FC236}">
                <a16:creationId xmlns:a16="http://schemas.microsoft.com/office/drawing/2014/main" id="{C0F11BC9-CE92-43F0-47B1-8FD077A7D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120" y="3000991"/>
            <a:ext cx="3561248" cy="23180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A23338-89D6-5844-4E01-CCC96C0E9E0B}"/>
              </a:ext>
            </a:extLst>
          </p:cNvPr>
          <p:cNvSpPr txBox="1"/>
          <p:nvPr/>
        </p:nvSpPr>
        <p:spPr>
          <a:xfrm>
            <a:off x="629752" y="1381125"/>
            <a:ext cx="8334375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Well cementing is a key procedure during well construction, The cement sheath provides a hydraulic seal that prevents fluid communication between producing zones in the borehole and blocking the escape of fluids to the surface. </a:t>
            </a:r>
          </a:p>
          <a:p>
            <a:endParaRPr lang="en-US" sz="1400" dirty="0">
              <a:solidFill>
                <a:schemeClr val="accent2"/>
              </a:solidFill>
            </a:endParaRPr>
          </a:p>
          <a:p>
            <a:r>
              <a:rPr lang="en-US" sz="1400" dirty="0">
                <a:solidFill>
                  <a:schemeClr val="accent2"/>
                </a:solidFill>
              </a:rPr>
              <a:t>Cement-bonding logs (CBL) and variable-density log (VDL) leverage ultrasonic tools run on wireline to  provide highly reliable estimates of well integrity and zone isolation. </a:t>
            </a:r>
          </a:p>
          <a:p>
            <a:endParaRPr lang="en-US" sz="1400" dirty="0">
              <a:solidFill>
                <a:schemeClr val="accent2"/>
              </a:solidFill>
            </a:endParaRPr>
          </a:p>
          <a:p>
            <a:endParaRPr lang="en-US" sz="1400" dirty="0">
              <a:solidFill>
                <a:schemeClr val="accent2"/>
              </a:solidFill>
            </a:endParaRPr>
          </a:p>
          <a:p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D71F99-0F6D-41F3-9C1A-D2206B6D023E}"/>
              </a:ext>
            </a:extLst>
          </p:cNvPr>
          <p:cNvSpPr txBox="1"/>
          <p:nvPr/>
        </p:nvSpPr>
        <p:spPr>
          <a:xfrm>
            <a:off x="3441187" y="5570966"/>
            <a:ext cx="2952750" cy="2762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Fang et al. 2022 </a:t>
            </a:r>
          </a:p>
        </p:txBody>
      </p:sp>
    </p:spTree>
    <p:extLst>
      <p:ext uri="{BB962C8B-B14F-4D97-AF65-F5344CB8AC3E}">
        <p14:creationId xmlns:p14="http://schemas.microsoft.com/office/powerpoint/2010/main" val="333872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rectangular object with a black background&#10;&#10;Description automatically generated">
            <a:extLst>
              <a:ext uri="{FF2B5EF4-FFF2-40B4-BE49-F238E27FC236}">
                <a16:creationId xmlns:a16="http://schemas.microsoft.com/office/drawing/2014/main" id="{ECC8CBC4-C15C-16A5-28E9-B7750EC04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5493" y="-1505032"/>
            <a:ext cx="9492494" cy="94924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E0F153-48AB-7EF3-7395-79B55D9D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93" y="233762"/>
            <a:ext cx="11113200" cy="398571"/>
          </a:xfrm>
        </p:spPr>
        <p:txBody>
          <a:bodyPr/>
          <a:lstStyle/>
          <a:p>
            <a:r>
              <a:rPr lang="en-US" dirty="0"/>
              <a:t>Piezoelectric Transducer Modeling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39B2A4-4D30-CCA4-0951-645EAEB667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839706-0BDD-2262-D86D-EF2B98EEF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C5B5F42-60E4-37FF-8BD4-47A14D2DCA57}"/>
              </a:ext>
            </a:extLst>
          </p:cNvPr>
          <p:cNvCxnSpPr>
            <a:cxnSpLocks/>
          </p:cNvCxnSpPr>
          <p:nvPr/>
        </p:nvCxnSpPr>
        <p:spPr>
          <a:xfrm flipV="1">
            <a:off x="1789680" y="2371127"/>
            <a:ext cx="1154856" cy="104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B6518A5-E841-F3FB-7AF5-2AA4C66E2E41}"/>
              </a:ext>
            </a:extLst>
          </p:cNvPr>
          <p:cNvSpPr txBox="1"/>
          <p:nvPr/>
        </p:nvSpPr>
        <p:spPr>
          <a:xfrm>
            <a:off x="333783" y="2371127"/>
            <a:ext cx="19965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Matching Layer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7982CA-DEB4-4ADC-C92B-6ECB25331A3E}"/>
              </a:ext>
            </a:extLst>
          </p:cNvPr>
          <p:cNvSpPr txBox="1"/>
          <p:nvPr/>
        </p:nvSpPr>
        <p:spPr>
          <a:xfrm>
            <a:off x="629752" y="1500152"/>
            <a:ext cx="16564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Damping Material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5DE798-E704-A00E-B3B8-FBE7212DFF78}"/>
              </a:ext>
            </a:extLst>
          </p:cNvPr>
          <p:cNvCxnSpPr>
            <a:cxnSpLocks/>
          </p:cNvCxnSpPr>
          <p:nvPr/>
        </p:nvCxnSpPr>
        <p:spPr>
          <a:xfrm>
            <a:off x="2052638" y="1715596"/>
            <a:ext cx="995362" cy="368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7994550-B835-86A2-2C4A-0BFBF9FA0283}"/>
              </a:ext>
            </a:extLst>
          </p:cNvPr>
          <p:cNvSpPr txBox="1"/>
          <p:nvPr/>
        </p:nvSpPr>
        <p:spPr>
          <a:xfrm>
            <a:off x="152328" y="1976172"/>
            <a:ext cx="22514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Piezoelectric Material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01925EC-B319-2143-FA05-E3EECC2C9AE3}"/>
              </a:ext>
            </a:extLst>
          </p:cNvPr>
          <p:cNvCxnSpPr>
            <a:cxnSpLocks/>
          </p:cNvCxnSpPr>
          <p:nvPr/>
        </p:nvCxnSpPr>
        <p:spPr>
          <a:xfrm>
            <a:off x="2148908" y="2083894"/>
            <a:ext cx="795628" cy="222174"/>
          </a:xfrm>
          <a:prstGeom prst="straightConnector1">
            <a:avLst/>
          </a:prstGeom>
          <a:ln w="31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D99271-2740-EFEA-4697-50E4C1542732}"/>
              </a:ext>
            </a:extLst>
          </p:cNvPr>
          <p:cNvCxnSpPr>
            <a:cxnSpLocks/>
          </p:cNvCxnSpPr>
          <p:nvPr/>
        </p:nvCxnSpPr>
        <p:spPr>
          <a:xfrm flipH="1">
            <a:off x="3852863" y="2586571"/>
            <a:ext cx="859681" cy="10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065CB0C-86AE-2998-328E-20AABA031652}"/>
              </a:ext>
            </a:extLst>
          </p:cNvPr>
          <p:cNvSpPr txBox="1"/>
          <p:nvPr/>
        </p:nvSpPr>
        <p:spPr>
          <a:xfrm>
            <a:off x="4746829" y="2474412"/>
            <a:ext cx="19965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Absorbing Layer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33C1464-C023-1716-2C72-79B6EAB6D0A5}"/>
              </a:ext>
            </a:extLst>
          </p:cNvPr>
          <p:cNvCxnSpPr>
            <a:cxnSpLocks/>
          </p:cNvCxnSpPr>
          <p:nvPr/>
        </p:nvCxnSpPr>
        <p:spPr>
          <a:xfrm flipH="1" flipV="1">
            <a:off x="3598863" y="2929243"/>
            <a:ext cx="935037" cy="16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D321B97-2A88-2770-695F-A0A53969F493}"/>
              </a:ext>
            </a:extLst>
          </p:cNvPr>
          <p:cNvSpPr txBox="1"/>
          <p:nvPr/>
        </p:nvSpPr>
        <p:spPr>
          <a:xfrm>
            <a:off x="4746829" y="2964216"/>
            <a:ext cx="14160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Fluid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B37B7E9-F175-CE44-9F02-1DC2500E87E7}"/>
              </a:ext>
            </a:extLst>
          </p:cNvPr>
          <p:cNvCxnSpPr/>
          <p:nvPr/>
        </p:nvCxnSpPr>
        <p:spPr>
          <a:xfrm flipV="1">
            <a:off x="2052638" y="2423410"/>
            <a:ext cx="995362" cy="587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B54766C-6B6F-54FD-08F9-D011E75E247D}"/>
              </a:ext>
            </a:extLst>
          </p:cNvPr>
          <p:cNvSpPr txBox="1"/>
          <p:nvPr/>
        </p:nvSpPr>
        <p:spPr>
          <a:xfrm>
            <a:off x="129593" y="2912421"/>
            <a:ext cx="199658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Transducer Housing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6412EC-1F5B-1FC2-A52D-443A58FCA6D0}"/>
              </a:ext>
            </a:extLst>
          </p:cNvPr>
          <p:cNvSpPr txBox="1"/>
          <p:nvPr/>
        </p:nvSpPr>
        <p:spPr>
          <a:xfrm>
            <a:off x="6743409" y="3261123"/>
            <a:ext cx="5277141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In this study, four physics modules are introduced to the Multiphysics model:</a:t>
            </a:r>
          </a:p>
          <a:p>
            <a:endParaRPr lang="en-US" sz="14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Electrostatics module (es) is coupled to the Elastic Waves, Time Explicit (</a:t>
            </a:r>
            <a:r>
              <a:rPr lang="en-US" sz="1400" dirty="0" err="1">
                <a:solidFill>
                  <a:schemeClr val="accent2"/>
                </a:solidFill>
              </a:rPr>
              <a:t>elte</a:t>
            </a:r>
            <a:r>
              <a:rPr lang="en-US" sz="1400" dirty="0">
                <a:solidFill>
                  <a:schemeClr val="accent2"/>
                </a:solidFill>
              </a:rPr>
              <a:t>) module to transform voltage signal to elastic wave.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Elastic Waves, Time Explicit (</a:t>
            </a:r>
            <a:r>
              <a:rPr lang="en-US" sz="1400" dirty="0" err="1">
                <a:solidFill>
                  <a:schemeClr val="accent2"/>
                </a:solidFill>
              </a:rPr>
              <a:t>elte</a:t>
            </a:r>
            <a:r>
              <a:rPr lang="en-US" sz="1400" dirty="0">
                <a:solidFill>
                  <a:schemeClr val="accent2"/>
                </a:solidFill>
              </a:rPr>
              <a:t>) module is coupled to Pressure Acoustics, Time Explicit (pate) module to model fluid-structural interaction at the transducer’s boundary.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/>
                </a:solidFill>
              </a:rPr>
              <a:t>An external electrical circuit is coupled to the terminal of the piezoelectric element.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FDD2739-DA44-8C8A-AEC8-2FE868028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0470" y="1798609"/>
            <a:ext cx="3371850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5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D1469-797E-DB77-7BB5-1F43D16D1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815" y="307076"/>
            <a:ext cx="11113200" cy="398571"/>
          </a:xfrm>
        </p:spPr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4350F6-36AD-A89E-51DB-EF5EA2FBB3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2D65E5-F6F3-0E74-D909-3E9048434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A21DAB-257B-0B90-1F89-DEC5E44AE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950" y="928666"/>
            <a:ext cx="1979832" cy="3729059"/>
          </a:xfrm>
          <a:prstGeom prst="rect">
            <a:avLst/>
          </a:prstGeom>
        </p:spPr>
      </p:pic>
      <p:pic>
        <p:nvPicPr>
          <p:cNvPr id="10" name="Picture 9" descr="A grey square with a black border&#10;&#10;Description automatically generated">
            <a:extLst>
              <a:ext uri="{FF2B5EF4-FFF2-40B4-BE49-F238E27FC236}">
                <a16:creationId xmlns:a16="http://schemas.microsoft.com/office/drawing/2014/main" id="{8D5761E5-DD92-6DB7-5BA5-7B4EA4A66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815" y="1198484"/>
            <a:ext cx="4070935" cy="30532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BA9E30-ADB1-D7D8-2263-8676679617A8}"/>
              </a:ext>
            </a:extLst>
          </p:cNvPr>
          <p:cNvSpPr txBox="1"/>
          <p:nvPr/>
        </p:nvSpPr>
        <p:spPr>
          <a:xfrm>
            <a:off x="1118281" y="5036515"/>
            <a:ext cx="477769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Absorbing layer is introduced to absorb acoustic waves and prevent reflection</a:t>
            </a:r>
          </a:p>
        </p:txBody>
      </p:sp>
      <p:pic>
        <p:nvPicPr>
          <p:cNvPr id="15" name="Picture 14" descr="A white rectangular object with a black background&#10;&#10;Description automatically generated">
            <a:extLst>
              <a:ext uri="{FF2B5EF4-FFF2-40B4-BE49-F238E27FC236}">
                <a16:creationId xmlns:a16="http://schemas.microsoft.com/office/drawing/2014/main" id="{B433F603-8D75-6216-2C92-812A33B59E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2149" y="2156950"/>
            <a:ext cx="2679920" cy="2009940"/>
          </a:xfrm>
          <a:prstGeom prst="rect">
            <a:avLst/>
          </a:prstGeom>
        </p:spPr>
      </p:pic>
      <p:pic>
        <p:nvPicPr>
          <p:cNvPr id="17" name="Picture 16" descr="A red rectangular object on a black background&#10;&#10;Description automatically generated">
            <a:extLst>
              <a:ext uri="{FF2B5EF4-FFF2-40B4-BE49-F238E27FC236}">
                <a16:creationId xmlns:a16="http://schemas.microsoft.com/office/drawing/2014/main" id="{8D28EDCB-F36C-701A-D3D2-CC54EEF38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3686" y="1631170"/>
            <a:ext cx="4348267" cy="3261200"/>
          </a:xfrm>
          <a:prstGeom prst="rect">
            <a:avLst/>
          </a:prstGeom>
        </p:spPr>
      </p:pic>
      <p:pic>
        <p:nvPicPr>
          <p:cNvPr id="19" name="Picture 18" descr="A red rectangular object on a black background&#10;&#10;Description automatically generated">
            <a:extLst>
              <a:ext uri="{FF2B5EF4-FFF2-40B4-BE49-F238E27FC236}">
                <a16:creationId xmlns:a16="http://schemas.microsoft.com/office/drawing/2014/main" id="{776B9D0D-861B-4199-F6B8-8DA3379CCC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1944" y="2131467"/>
            <a:ext cx="3031667" cy="2273750"/>
          </a:xfrm>
          <a:prstGeom prst="rect">
            <a:avLst/>
          </a:prstGeom>
        </p:spPr>
      </p:pic>
      <p:pic>
        <p:nvPicPr>
          <p:cNvPr id="21" name="Picture 20" descr="A red rectangular object on a black background&#10;&#10;Description automatically generated">
            <a:extLst>
              <a:ext uri="{FF2B5EF4-FFF2-40B4-BE49-F238E27FC236}">
                <a16:creationId xmlns:a16="http://schemas.microsoft.com/office/drawing/2014/main" id="{C1B946FF-3DB8-307F-90F6-6AD1CA65F3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36929" y="1757370"/>
            <a:ext cx="3530463" cy="264784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5E6F33C-9AD2-C5B0-A153-34D163F8A9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3885" y="1246682"/>
            <a:ext cx="1047750" cy="5238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86E5D7D-7DA7-BAEE-7162-FEA42B98F800}"/>
              </a:ext>
            </a:extLst>
          </p:cNvPr>
          <p:cNvSpPr txBox="1"/>
          <p:nvPr/>
        </p:nvSpPr>
        <p:spPr>
          <a:xfrm>
            <a:off x="6688071" y="2050120"/>
            <a:ext cx="13877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1/8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41A31D-DE07-6D8A-F87C-D4C1FDBBDE2C}"/>
              </a:ext>
            </a:extLst>
          </p:cNvPr>
          <p:cNvSpPr txBox="1"/>
          <p:nvPr/>
        </p:nvSpPr>
        <p:spPr>
          <a:xfrm>
            <a:off x="7759023" y="2088916"/>
            <a:ext cx="13877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1/4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7E9E8E-B5EB-3972-AD77-F812D7D1E9C3}"/>
              </a:ext>
            </a:extLst>
          </p:cNvPr>
          <p:cNvSpPr txBox="1"/>
          <p:nvPr/>
        </p:nvSpPr>
        <p:spPr>
          <a:xfrm>
            <a:off x="9123021" y="2106590"/>
            <a:ext cx="13877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1/2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731D08-1C96-3B3A-3BC9-5AE4153FDC92}"/>
              </a:ext>
            </a:extLst>
          </p:cNvPr>
          <p:cNvSpPr txBox="1"/>
          <p:nvPr/>
        </p:nvSpPr>
        <p:spPr>
          <a:xfrm>
            <a:off x="10404059" y="2102156"/>
            <a:ext cx="13877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Full Model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B5F06B-4292-23A9-7B04-36316B9E4D46}"/>
              </a:ext>
            </a:extLst>
          </p:cNvPr>
          <p:cNvSpPr txBox="1"/>
          <p:nvPr/>
        </p:nvSpPr>
        <p:spPr>
          <a:xfrm>
            <a:off x="6664319" y="4653998"/>
            <a:ext cx="529981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Only 1/8 of the model is simulated to improve computation efficiency. Full model response can be obtained by creating mirror data sets.</a:t>
            </a:r>
          </a:p>
        </p:txBody>
      </p:sp>
    </p:spTree>
    <p:extLst>
      <p:ext uri="{BB962C8B-B14F-4D97-AF65-F5344CB8AC3E}">
        <p14:creationId xmlns:p14="http://schemas.microsoft.com/office/powerpoint/2010/main" val="68247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05EA8-B5FC-531C-BE78-4BCCFADAE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Transducer Dimension and Mesh Setting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D9082B-5E74-61A3-02EB-528F9C27A5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ABE270-E32D-178F-D686-610D364F0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53A812-0CF3-79CD-2C84-2C06EAE68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482" y="3406736"/>
            <a:ext cx="2514600" cy="428625"/>
          </a:xfrm>
          <a:prstGeom prst="rect">
            <a:avLst/>
          </a:prstGeom>
        </p:spPr>
      </p:pic>
      <p:pic>
        <p:nvPicPr>
          <p:cNvPr id="10" name="Picture 9" descr="A diagram of a layer of waves&#10;&#10;Description automatically generated">
            <a:extLst>
              <a:ext uri="{FF2B5EF4-FFF2-40B4-BE49-F238E27FC236}">
                <a16:creationId xmlns:a16="http://schemas.microsoft.com/office/drawing/2014/main" id="{CEE8CEC8-BD8F-C332-1A4C-A22CAFC6C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52" y="4138541"/>
            <a:ext cx="2085975" cy="19526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3482762-4C5B-E027-CE0E-2C47808046D5}"/>
                  </a:ext>
                </a:extLst>
              </p:cNvPr>
              <p:cNvSpPr txBox="1"/>
              <p:nvPr/>
            </p:nvSpPr>
            <p:spPr>
              <a:xfrm>
                <a:off x="629752" y="1236943"/>
                <a:ext cx="4019550" cy="16132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Thickness of the piezoelectric transducer is set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of the wavelength, the thickness of the matching layer is set to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accent2"/>
                    </a:solidFill>
                  </a:rPr>
                  <a:t> of the wavelength.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3482762-4C5B-E027-CE0E-2C4780804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752" y="1236943"/>
                <a:ext cx="4019550" cy="1613262"/>
              </a:xfrm>
              <a:prstGeom prst="rect">
                <a:avLst/>
              </a:prstGeom>
              <a:blipFill>
                <a:blip r:embed="rId4"/>
                <a:stretch>
                  <a:fillRect l="-3485" t="-4906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B07E178A-5D62-C042-D266-534AF161A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0036" y="2385408"/>
            <a:ext cx="1762125" cy="1066800"/>
          </a:xfrm>
          <a:prstGeom prst="rect">
            <a:avLst/>
          </a:prstGeom>
        </p:spPr>
      </p:pic>
      <p:pic>
        <p:nvPicPr>
          <p:cNvPr id="20" name="Picture 19" descr="A wireframe of a building&#10;&#10;Description automatically generated">
            <a:extLst>
              <a:ext uri="{FF2B5EF4-FFF2-40B4-BE49-F238E27FC236}">
                <a16:creationId xmlns:a16="http://schemas.microsoft.com/office/drawing/2014/main" id="{E084D977-4B38-621E-8F0F-67DEABC82B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6562" y="3798913"/>
            <a:ext cx="3245788" cy="2434341"/>
          </a:xfrm>
          <a:prstGeom prst="rect">
            <a:avLst/>
          </a:prstGeom>
        </p:spPr>
      </p:pic>
      <p:pic>
        <p:nvPicPr>
          <p:cNvPr id="22" name="Picture 21" descr="A wireframe of a rectangular object&#10;&#10;Description automatically generated">
            <a:extLst>
              <a:ext uri="{FF2B5EF4-FFF2-40B4-BE49-F238E27FC236}">
                <a16:creationId xmlns:a16="http://schemas.microsoft.com/office/drawing/2014/main" id="{5DB9F85D-1521-1CCA-5B03-B8D225EE37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8535" y="3815718"/>
            <a:ext cx="3245788" cy="243434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0B66EB1-BFC3-AE3E-8E0E-9CE78F3051C1}"/>
                  </a:ext>
                </a:extLst>
              </p:cNvPr>
              <p:cNvSpPr txBox="1"/>
              <p:nvPr/>
            </p:nvSpPr>
            <p:spPr>
              <a:xfrm>
                <a:off x="5316686" y="1265051"/>
                <a:ext cx="5650907" cy="9895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2"/>
                    </a:solidFill>
                  </a:rPr>
                  <a:t>In this study, a </a:t>
                </a:r>
                <a:r>
                  <a:rPr lang="en-US" sz="1400" dirty="0" err="1">
                    <a:solidFill>
                      <a:schemeClr val="accent2"/>
                    </a:solidFill>
                  </a:rPr>
                  <a:t>dG</a:t>
                </a:r>
                <a:r>
                  <a:rPr lang="en-US" sz="1400" dirty="0">
                    <a:solidFill>
                      <a:schemeClr val="accent2"/>
                    </a:solidFill>
                  </a:rPr>
                  <a:t> time-explicit method is used to solve the system. The default for Elastic Waves interface is to use quartic shape functions. The maximum element size is defined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  <m:r>
                          <a:rPr lang="en-US" sz="14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1400" b="0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𝑎𝑥</m:t>
                            </m:r>
                          </m:sub>
                        </m:sSub>
                      </m:den>
                    </m:f>
                  </m:oMath>
                </a14:m>
                <a:endParaRPr lang="en-US" sz="1400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0B66EB1-BFC3-AE3E-8E0E-9CE78F3051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686" y="1265051"/>
                <a:ext cx="5650907" cy="989502"/>
              </a:xfrm>
              <a:prstGeom prst="rect">
                <a:avLst/>
              </a:prstGeom>
              <a:blipFill>
                <a:blip r:embed="rId8"/>
                <a:stretch>
                  <a:fillRect l="-1942" t="-6173" b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:a16="http://schemas.microsoft.com/office/drawing/2014/main" id="{D668A5FF-35E2-8AAD-F8EF-5773B9D069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4473" y="6240549"/>
            <a:ext cx="3028950" cy="1714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F4076D3-DE29-F2C3-8146-489CC94C6C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4973" y="6250059"/>
            <a:ext cx="3200400" cy="2000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F75A07D-EE6B-09E0-0C35-22E55119ED9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47848" y="2001794"/>
            <a:ext cx="2514600" cy="1427206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17A7EBF-6029-602F-0328-0F906F6CB06A}"/>
              </a:ext>
            </a:extLst>
          </p:cNvPr>
          <p:cNvCxnSpPr>
            <a:cxnSpLocks/>
          </p:cNvCxnSpPr>
          <p:nvPr/>
        </p:nvCxnSpPr>
        <p:spPr>
          <a:xfrm flipV="1">
            <a:off x="5248275" y="4970247"/>
            <a:ext cx="847725" cy="2193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28A01CD-FE29-9575-22FF-8603F792FE3D}"/>
              </a:ext>
            </a:extLst>
          </p:cNvPr>
          <p:cNvSpPr txBox="1"/>
          <p:nvPr/>
        </p:nvSpPr>
        <p:spPr>
          <a:xfrm>
            <a:off x="3058364" y="4974200"/>
            <a:ext cx="24423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Mesh size does not to be continuous at interface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7FDFEE-2458-A1F0-0498-FF7CC9E517E5}"/>
              </a:ext>
            </a:extLst>
          </p:cNvPr>
          <p:cNvSpPr txBox="1"/>
          <p:nvPr/>
        </p:nvSpPr>
        <p:spPr>
          <a:xfrm>
            <a:off x="10961991" y="4684896"/>
            <a:ext cx="118922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Mesh size is continuous at interface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3584F04-36C5-5B8F-1489-B1D9AE9C9BD2}"/>
              </a:ext>
            </a:extLst>
          </p:cNvPr>
          <p:cNvCxnSpPr>
            <a:cxnSpLocks/>
            <a:stCxn id="22" idx="3"/>
          </p:cNvCxnSpPr>
          <p:nvPr/>
        </p:nvCxnSpPr>
        <p:spPr>
          <a:xfrm flipH="1" flipV="1">
            <a:off x="9572625" y="4990165"/>
            <a:ext cx="1251698" cy="4272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90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rawing of a door&#10;&#10;Description automatically generated">
            <a:extLst>
              <a:ext uri="{FF2B5EF4-FFF2-40B4-BE49-F238E27FC236}">
                <a16:creationId xmlns:a16="http://schemas.microsoft.com/office/drawing/2014/main" id="{4A6FFB7D-AB73-F95B-1391-F85F0417C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400" y="1064546"/>
            <a:ext cx="6319450" cy="4739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BE4749F-F8D2-C42B-FB2A-3DBD6A49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684" y="92184"/>
            <a:ext cx="11113200" cy="779188"/>
          </a:xfrm>
        </p:spPr>
        <p:txBody>
          <a:bodyPr/>
          <a:lstStyle/>
          <a:p>
            <a:r>
              <a:rPr lang="en-US" sz="2800" dirty="0"/>
              <a:t>2D Axisymmetric Model vs 3D Model</a:t>
            </a:r>
            <a:br>
              <a:rPr lang="en-US" sz="2800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7B135D-FCE1-73EC-80F9-BEB022E7D9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7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9DA5E-0FF2-56BC-A63D-9CD80BBDC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9E7463-B8AA-785B-2C43-D3F30D1444F9}"/>
              </a:ext>
            </a:extLst>
          </p:cNvPr>
          <p:cNvSpPr txBox="1"/>
          <p:nvPr/>
        </p:nvSpPr>
        <p:spPr>
          <a:xfrm>
            <a:off x="921344" y="1213420"/>
            <a:ext cx="3590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2D Axisymmetric Model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E210E0-254A-6612-8D69-B24C0660EDF0}"/>
              </a:ext>
            </a:extLst>
          </p:cNvPr>
          <p:cNvSpPr txBox="1"/>
          <p:nvPr/>
        </p:nvSpPr>
        <p:spPr>
          <a:xfrm>
            <a:off x="5288544" y="1213420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Model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12943A-5021-831B-187C-8078F302295F}"/>
              </a:ext>
            </a:extLst>
          </p:cNvPr>
          <p:cNvSpPr txBox="1"/>
          <p:nvPr/>
        </p:nvSpPr>
        <p:spPr>
          <a:xfrm>
            <a:off x="10566398" y="168032"/>
            <a:ext cx="2023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F0 = 280 kHz</a:t>
            </a:r>
          </a:p>
        </p:txBody>
      </p:sp>
      <p:pic>
        <p:nvPicPr>
          <p:cNvPr id="6" name="Content Placeholder 4" descr="A drawing of a door&#10;&#10;Description automatically generated">
            <a:extLst>
              <a:ext uri="{FF2B5EF4-FFF2-40B4-BE49-F238E27FC236}">
                <a16:creationId xmlns:a16="http://schemas.microsoft.com/office/drawing/2014/main" id="{A3EA42D2-FC51-18F6-7A7C-3817F1483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" y="1789245"/>
            <a:ext cx="4691063" cy="351829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26FFC94-7E6A-F2EF-645E-526C74984116}"/>
              </a:ext>
            </a:extLst>
          </p:cNvPr>
          <p:cNvSpPr txBox="1"/>
          <p:nvPr/>
        </p:nvSpPr>
        <p:spPr>
          <a:xfrm>
            <a:off x="7663463" y="1007143"/>
            <a:ext cx="30015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3D model results were obtained by evaluating the pressure response at the </a:t>
            </a:r>
            <a:r>
              <a:rPr lang="en-US" sz="1200" dirty="0" err="1">
                <a:solidFill>
                  <a:schemeClr val="accent2"/>
                </a:solidFill>
              </a:rPr>
              <a:t>yz</a:t>
            </a:r>
            <a:r>
              <a:rPr lang="en-US" sz="1200" dirty="0">
                <a:solidFill>
                  <a:schemeClr val="accent2"/>
                </a:solidFill>
              </a:rPr>
              <a:t>-cut plane (x = 0)</a:t>
            </a:r>
          </a:p>
        </p:txBody>
      </p:sp>
      <p:pic>
        <p:nvPicPr>
          <p:cNvPr id="33" name="Picture 32" descr="A transparent box with a shelf&#10;&#10;Description automatically generated">
            <a:extLst>
              <a:ext uri="{FF2B5EF4-FFF2-40B4-BE49-F238E27FC236}">
                <a16:creationId xmlns:a16="http://schemas.microsoft.com/office/drawing/2014/main" id="{D288DD5F-CAFA-B025-12FF-F5DBB46A3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5683" y="750553"/>
            <a:ext cx="2847566" cy="3559457"/>
          </a:xfrm>
          <a:prstGeom prst="rect">
            <a:avLst/>
          </a:prstGeom>
        </p:spPr>
      </p:pic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0783C85A-7A3B-2BBD-E04E-C637C8A1BC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463" y="3708303"/>
            <a:ext cx="3052007" cy="228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2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CCDB2-57CD-0F6A-0B57-F6214DBAD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Validation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DDDFD0-B10B-A4DD-D242-62E725C11E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8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C59CEE-D7E0-E921-CE20-8155A8829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2023 Baker Hughes Company. All rights reserved.</a:t>
            </a:r>
            <a:endParaRPr lang="en-US" dirty="0"/>
          </a:p>
        </p:txBody>
      </p:sp>
      <p:pic>
        <p:nvPicPr>
          <p:cNvPr id="5" name="Content Placeholder 4" descr="A close-up of a computer generated image&#10;&#10;Description automatically generated">
            <a:extLst>
              <a:ext uri="{FF2B5EF4-FFF2-40B4-BE49-F238E27FC236}">
                <a16:creationId xmlns:a16="http://schemas.microsoft.com/office/drawing/2014/main" id="{DD7E8D35-EB9E-9D93-9B04-887884730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92" y="1391988"/>
            <a:ext cx="6402916" cy="48021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FA8008-3E7B-B33C-EECD-65958B47CB78}"/>
              </a:ext>
            </a:extLst>
          </p:cNvPr>
          <p:cNvSpPr txBox="1"/>
          <p:nvPr/>
        </p:nvSpPr>
        <p:spPr>
          <a:xfrm>
            <a:off x="2649239" y="1268958"/>
            <a:ext cx="32213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Peak Pressure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AC2A12-B798-60D3-E418-F4A82527C0DA}"/>
              </a:ext>
            </a:extLst>
          </p:cNvPr>
          <p:cNvSpPr txBox="1"/>
          <p:nvPr/>
        </p:nvSpPr>
        <p:spPr>
          <a:xfrm>
            <a:off x="7436939" y="734392"/>
            <a:ext cx="514245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Transducer’s center frequency is at 280 kHz</a:t>
            </a:r>
          </a:p>
          <a:p>
            <a:r>
              <a:rPr lang="en-US" sz="1400" dirty="0">
                <a:solidFill>
                  <a:schemeClr val="accent2"/>
                </a:solidFill>
              </a:rPr>
              <a:t>Amplitude is normalized.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3C0441-36A6-E249-6BDB-E7066DAA7E7F}"/>
              </a:ext>
            </a:extLst>
          </p:cNvPr>
          <p:cNvSpPr txBox="1"/>
          <p:nvPr/>
        </p:nvSpPr>
        <p:spPr>
          <a:xfrm>
            <a:off x="6734411" y="2634143"/>
            <a:ext cx="4970378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Simulation and measurement data agrees well at near field. The maximum pressure is found on axis.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Side lobes were observed in measurement data, whereas the model results does not exhibit side lobe.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Local cancellation are found in simulation, while the experiment data shows a continuous decay.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4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9C55B-32BA-D7FE-A970-97B6091B6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560" y="162039"/>
            <a:ext cx="11113200" cy="398571"/>
          </a:xfrm>
        </p:spPr>
        <p:txBody>
          <a:bodyPr/>
          <a:lstStyle/>
          <a:p>
            <a:r>
              <a:rPr lang="en-US" dirty="0"/>
              <a:t>Pulse Echo Simulation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8B46B3-9C6D-DA9C-A805-95541D437A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6A5BD-C011-4A45-AA3A-201790FB7F2B}" type="slidenum">
              <a:rPr lang="en-CA" smtClean="0"/>
              <a:pPr/>
              <a:t>9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96EED4-C6FD-28BE-6990-0DBCD2D9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2023 Baker Hughes Company. All rights reserved.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A5A2CC-0B40-AF6B-217D-0C4C1C883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124" y="4053932"/>
            <a:ext cx="4235563" cy="1955173"/>
          </a:xfrm>
          <a:prstGeom prst="rect">
            <a:avLst/>
          </a:prstGeom>
        </p:spPr>
      </p:pic>
      <p:pic>
        <p:nvPicPr>
          <p:cNvPr id="11" name="Picture 10" descr="A grey square with a hole in the center&#10;&#10;Description automatically generated">
            <a:extLst>
              <a:ext uri="{FF2B5EF4-FFF2-40B4-BE49-F238E27FC236}">
                <a16:creationId xmlns:a16="http://schemas.microsoft.com/office/drawing/2014/main" id="{8E4F3BBC-61AC-5648-4F98-9C70B59B55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4194" y="1693550"/>
            <a:ext cx="5265756" cy="3949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A7E38D-9EAF-634F-8E8A-1C9D5C36FAB6}"/>
              </a:ext>
            </a:extLst>
          </p:cNvPr>
          <p:cNvSpPr txBox="1"/>
          <p:nvPr/>
        </p:nvSpPr>
        <p:spPr>
          <a:xfrm>
            <a:off x="1283043" y="1804479"/>
            <a:ext cx="277206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7 in casing (0.5 in thickness)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658B47F-2338-5F83-90D4-74BA51D8542B}"/>
              </a:ext>
            </a:extLst>
          </p:cNvPr>
          <p:cNvCxnSpPr>
            <a:cxnSpLocks/>
          </p:cNvCxnSpPr>
          <p:nvPr/>
        </p:nvCxnSpPr>
        <p:spPr>
          <a:xfrm flipH="1">
            <a:off x="2709644" y="2019923"/>
            <a:ext cx="201336" cy="552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59116FF-157B-9D06-1162-CABC17ED8709}"/>
              </a:ext>
            </a:extLst>
          </p:cNvPr>
          <p:cNvCxnSpPr>
            <a:cxnSpLocks/>
          </p:cNvCxnSpPr>
          <p:nvPr/>
        </p:nvCxnSpPr>
        <p:spPr>
          <a:xfrm flipV="1">
            <a:off x="2498684" y="4595944"/>
            <a:ext cx="0" cy="856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8D23B58-35C4-1CD5-FD5C-FE275C6271F3}"/>
              </a:ext>
            </a:extLst>
          </p:cNvPr>
          <p:cNvSpPr txBox="1"/>
          <p:nvPr/>
        </p:nvSpPr>
        <p:spPr>
          <a:xfrm>
            <a:off x="2290195" y="5522435"/>
            <a:ext cx="16442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Fluid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89C7E4-112F-A88D-3C2D-E155413F8CB9}"/>
              </a:ext>
            </a:extLst>
          </p:cNvPr>
          <p:cNvSpPr txBox="1"/>
          <p:nvPr/>
        </p:nvSpPr>
        <p:spPr>
          <a:xfrm>
            <a:off x="3180375" y="5497014"/>
            <a:ext cx="16442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Transducer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A6DFF45-721B-6484-7C2B-104D2A9D5542}"/>
              </a:ext>
            </a:extLst>
          </p:cNvPr>
          <p:cNvCxnSpPr>
            <a:cxnSpLocks/>
          </p:cNvCxnSpPr>
          <p:nvPr/>
        </p:nvCxnSpPr>
        <p:spPr>
          <a:xfrm flipH="1" flipV="1">
            <a:off x="2810312" y="4037067"/>
            <a:ext cx="838899" cy="1415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47DC42C-9BD7-62BE-B1B1-5A617B11B246}"/>
              </a:ext>
            </a:extLst>
          </p:cNvPr>
          <p:cNvSpPr txBox="1"/>
          <p:nvPr/>
        </p:nvSpPr>
        <p:spPr>
          <a:xfrm>
            <a:off x="9648579" y="4731736"/>
            <a:ext cx="288581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Pressure Waveform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3F63EE3-6C6C-69B9-324B-C71E4910F663}"/>
              </a:ext>
            </a:extLst>
          </p:cNvPr>
          <p:cNvSpPr/>
          <p:nvPr/>
        </p:nvSpPr>
        <p:spPr>
          <a:xfrm flipH="1" flipV="1">
            <a:off x="2471161" y="4123218"/>
            <a:ext cx="55041" cy="511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613E4DE-B594-75E7-79B4-03EC77B24EB6}"/>
              </a:ext>
            </a:extLst>
          </p:cNvPr>
          <p:cNvCxnSpPr>
            <a:cxnSpLocks/>
          </p:cNvCxnSpPr>
          <p:nvPr/>
        </p:nvCxnSpPr>
        <p:spPr>
          <a:xfrm flipV="1">
            <a:off x="1283043" y="4169107"/>
            <a:ext cx="1173496" cy="1249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7FDB2B0-E542-38B1-793A-140EE810249D}"/>
              </a:ext>
            </a:extLst>
          </p:cNvPr>
          <p:cNvSpPr txBox="1"/>
          <p:nvPr/>
        </p:nvSpPr>
        <p:spPr>
          <a:xfrm>
            <a:off x="645953" y="5497014"/>
            <a:ext cx="164424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Pressure Probe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4351A5-09CD-3D3A-7EB3-2F19857067C6}"/>
              </a:ext>
            </a:extLst>
          </p:cNvPr>
          <p:cNvSpPr txBox="1"/>
          <p:nvPr/>
        </p:nvSpPr>
        <p:spPr>
          <a:xfrm>
            <a:off x="5282124" y="1804479"/>
            <a:ext cx="355663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Modified Square Pulse Signal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8B29A2B-6309-3F33-7178-DE6155589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4889" y="2005518"/>
            <a:ext cx="2565925" cy="192444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F355FA6-57D3-0F6B-A434-70E6DD598019}"/>
              </a:ext>
            </a:extLst>
          </p:cNvPr>
          <p:cNvSpPr txBox="1"/>
          <p:nvPr/>
        </p:nvSpPr>
        <p:spPr>
          <a:xfrm>
            <a:off x="8681571" y="1797277"/>
            <a:ext cx="19340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Wave Propagation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0CA8524-BF58-31A1-0929-0E71EC067B3E}"/>
              </a:ext>
            </a:extLst>
          </p:cNvPr>
          <p:cNvSpPr txBox="1"/>
          <p:nvPr/>
        </p:nvSpPr>
        <p:spPr>
          <a:xfrm>
            <a:off x="751727" y="949816"/>
            <a:ext cx="81457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Pulse-echo is an ultrasonic non-destructive testing (NDT) technique using ultrasonic pulsed waves to find defects in materials. </a:t>
            </a:r>
          </a:p>
        </p:txBody>
      </p:sp>
      <p:pic>
        <p:nvPicPr>
          <p:cNvPr id="34" name="Picture 33" descr="A graph with lines on it&#10;&#10;Description automatically generated">
            <a:extLst>
              <a:ext uri="{FF2B5EF4-FFF2-40B4-BE49-F238E27FC236}">
                <a16:creationId xmlns:a16="http://schemas.microsoft.com/office/drawing/2014/main" id="{2B2FBDDC-BABC-376D-6030-75EBF711ED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2124" y="2039234"/>
            <a:ext cx="2580391" cy="193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2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ker Hughes Template 2023">
  <a:themeElements>
    <a:clrScheme name="Custom 5">
      <a:dk1>
        <a:srgbClr val="000000"/>
      </a:dk1>
      <a:lt1>
        <a:srgbClr val="FFFFFF"/>
      </a:lt1>
      <a:dk2>
        <a:srgbClr val="05322B"/>
      </a:dk2>
      <a:lt2>
        <a:srgbClr val="D0D0D0"/>
      </a:lt2>
      <a:accent1>
        <a:srgbClr val="05322B"/>
      </a:accent1>
      <a:accent2>
        <a:srgbClr val="018374"/>
      </a:accent2>
      <a:accent3>
        <a:srgbClr val="02BC94"/>
      </a:accent3>
      <a:accent4>
        <a:srgbClr val="939393"/>
      </a:accent4>
      <a:accent5>
        <a:srgbClr val="D0D0D0"/>
      </a:accent5>
      <a:accent6>
        <a:srgbClr val="05322B"/>
      </a:accent6>
      <a:hlink>
        <a:srgbClr val="018374"/>
      </a:hlink>
      <a:folHlink>
        <a:srgbClr val="02BC94"/>
      </a:folHlink>
    </a:clrScheme>
    <a:fontScheme name="Poppins">
      <a:majorFont>
        <a:latin typeface="Poppins SemiBold"/>
        <a:ea typeface=""/>
        <a:cs typeface=""/>
      </a:majorFont>
      <a:minorFont>
        <a:latin typeface="Poppi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dirty="0" smtClean="0">
            <a:solidFill>
              <a:schemeClr val="accent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A6A5E7A1-7DC3-4262-8485-2B36081E0BBC}" vid="{29B93154-2012-464C-8421-8C3CAFC3EF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33B2B6ABADC64384A6F62144A81435" ma:contentTypeVersion="33" ma:contentTypeDescription="Create a new document." ma:contentTypeScope="" ma:versionID="86221529b0620ad9048d7b16c2f9eb92">
  <xsd:schema xmlns:xsd="http://www.w3.org/2001/XMLSchema" xmlns:xs="http://www.w3.org/2001/XMLSchema" xmlns:p="http://schemas.microsoft.com/office/2006/metadata/properties" xmlns:ns2="f8afbfc3-0e06-41dc-b85b-135b3a4dc1ae" xmlns:ns3="808f8e8a-92be-4ca6-a1fd-a7670a0e18a3" targetNamespace="http://schemas.microsoft.com/office/2006/metadata/properties" ma:root="true" ma:fieldsID="406446c3eaced385de1e87f3e8576650" ns2:_="" ns3:_="">
    <xsd:import namespace="f8afbfc3-0e06-41dc-b85b-135b3a4dc1ae"/>
    <xsd:import namespace="808f8e8a-92be-4ca6-a1fd-a7670a0e18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GuidelineTags" minOccurs="0"/>
                <xsd:element ref="ns2:ProjectID" minOccurs="0"/>
                <xsd:element ref="ns3:SharedWithUsers" minOccurs="0"/>
                <xsd:element ref="ns3:SharedWithDetails" minOccurs="0"/>
                <xsd:element ref="ns2:Test" minOccurs="0"/>
                <xsd:element ref="ns2:SondexTool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afbfc3-0e06-41dc-b85b-135b3a4dc1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GuidelineTags" ma:index="12" nillable="true" ma:displayName="Guideline Tags" ma:format="Dropdown" ma:internalName="GuidelineTag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echanical"/>
                    <xsd:enumeration value="Electrical"/>
                    <xsd:enumeration value="Compliance"/>
                    <xsd:enumeration value="Software"/>
                    <xsd:enumeration value="Firmware"/>
                  </xsd:restriction>
                </xsd:simpleType>
              </xsd:element>
            </xsd:sequence>
          </xsd:extension>
        </xsd:complexContent>
      </xsd:complexType>
    </xsd:element>
    <xsd:element name="ProjectID" ma:index="13" nillable="true" ma:displayName="Project ID" ma:format="Dropdown" ma:internalName="ProjectID">
      <xsd:simpleType>
        <xsd:restriction base="dms:Text">
          <xsd:maxLength value="255"/>
        </xsd:restriction>
      </xsd:simpleType>
    </xsd:element>
    <xsd:element name="Test" ma:index="16" nillable="true" ma:displayName="Product Line" ma:format="Dropdown" ma:list="9b639fc2-fda3-42a8-8d99-886d9c1ef555" ma:internalName="Test" ma:showField="Titl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ondexToolCode" ma:index="17" nillable="true" ma:displayName="Other" ma:format="Dropdown" ma:indexed="true" ma:list="794edbcc-b8d6-42a1-a40c-f42af7d5ceb9" ma:internalName="SondexToolCode" ma:showField="Title">
      <xsd:simpleType>
        <xsd:restriction base="dms:Lookup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d353e800-03c9-4307-8f44-a6ef47167f8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6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8f8e8a-92be-4ca6-a1fd-a7670a0e18a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72fe48e3-9537-452c-8020-78a8e95b929a}" ma:internalName="TaxCatchAll" ma:showField="CatchAllData" ma:web="808f8e8a-92be-4ca6-a1fd-a7670a0e18a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8afbfc3-0e06-41dc-b85b-135b3a4dc1ae">
      <Terms xmlns="http://schemas.microsoft.com/office/infopath/2007/PartnerControls"/>
    </lcf76f155ced4ddcb4097134ff3c332f>
    <TaxCatchAll xmlns="808f8e8a-92be-4ca6-a1fd-a7670a0e18a3" xsi:nil="true"/>
    <Test xmlns="f8afbfc3-0e06-41dc-b85b-135b3a4dc1ae" xsi:nil="true"/>
    <SondexToolCode xmlns="f8afbfc3-0e06-41dc-b85b-135b3a4dc1ae" xsi:nil="true"/>
    <ProjectID xmlns="f8afbfc3-0e06-41dc-b85b-135b3a4dc1ae" xsi:nil="true"/>
    <GuidelineTags xmlns="f8afbfc3-0e06-41dc-b85b-135b3a4dc1ae" xsi:nil="true"/>
    <SharedWithUsers xmlns="808f8e8a-92be-4ca6-a1fd-a7670a0e18a3">
      <UserInfo>
        <DisplayName>Dutta, Sushant M</DisplayName>
        <AccountId>22</AccountId>
        <AccountType/>
      </UserInfo>
      <UserInfo>
        <DisplayName>Ramirez, Marc</DisplayName>
        <AccountId>19</AccountId>
        <AccountType/>
      </UserInfo>
      <UserInfo>
        <DisplayName>Cousin, Daniel M</DisplayName>
        <AccountId>14</AccountId>
        <AccountType/>
      </UserInfo>
      <UserInfo>
        <DisplayName>Taylor, James</DisplayName>
        <AccountId>50</AccountId>
        <AccountType/>
      </UserInfo>
      <UserInfo>
        <DisplayName>Ratcliffe, Paul</DisplayName>
        <AccountId>75</AccountId>
        <AccountType/>
      </UserInfo>
      <UserInfo>
        <DisplayName>Gavin, Matthew</DisplayName>
        <AccountId>44</AccountId>
        <AccountType/>
      </UserInfo>
      <UserInfo>
        <DisplayName>Gill, Tim</DisplayName>
        <AccountId>15</AccountId>
        <AccountType/>
      </UserInfo>
      <UserInfo>
        <DisplayName>Chatterjee, Kamalesh</DisplayName>
        <AccountId>204</AccountId>
        <AccountType/>
      </UserInfo>
      <UserInfo>
        <DisplayName>Smith, Andy</DisplayName>
        <AccountId>112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85D5C058-C0A7-402A-A2CC-F43C6ED693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62051B-ECEC-4799-B8C9-C249FA03AD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afbfc3-0e06-41dc-b85b-135b3a4dc1ae"/>
    <ds:schemaRef ds:uri="808f8e8a-92be-4ca6-a1fd-a7670a0e18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789A666-BBE7-405F-BF2B-5A9577FE4A62}">
  <ds:schemaRefs>
    <ds:schemaRef ds:uri="http://purl.org/dc/terms/"/>
    <ds:schemaRef ds:uri="http://schemas.microsoft.com/office/2006/metadata/properties"/>
    <ds:schemaRef ds:uri="http://purl.org/dc/dcmitype/"/>
    <ds:schemaRef ds:uri="f8afbfc3-0e06-41dc-b85b-135b3a4dc1a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808f8e8a-92be-4ca6-a1fd-a7670a0e18a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2039</TotalTime>
  <Words>963</Words>
  <Application>Microsoft Office PowerPoint</Application>
  <PresentationFormat>Widescreen</PresentationFormat>
  <Paragraphs>132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</vt:lpstr>
      <vt:lpstr>Cambria Math</vt:lpstr>
      <vt:lpstr>Poppins</vt:lpstr>
      <vt:lpstr>Poppins Light</vt:lpstr>
      <vt:lpstr>Poppins SemiBold</vt:lpstr>
      <vt:lpstr>Baker Hughes Template 2023</vt:lpstr>
      <vt:lpstr>3D Ultrasonic Simulations for Pulse Echo and Pitch Catch Testing</vt:lpstr>
      <vt:lpstr>Oil and Gas Production Process</vt:lpstr>
      <vt:lpstr>Cement Bonding Evaluation </vt:lpstr>
      <vt:lpstr>Piezoelectric Transducer Modeling </vt:lpstr>
      <vt:lpstr>Boundary Conditions</vt:lpstr>
      <vt:lpstr>Transducer Dimension and Mesh Setting</vt:lpstr>
      <vt:lpstr>2D Axisymmetric Model vs 3D Model </vt:lpstr>
      <vt:lpstr>Model Validation</vt:lpstr>
      <vt:lpstr>Pulse Echo Simulation</vt:lpstr>
      <vt:lpstr>Estimate Casing Thickness</vt:lpstr>
      <vt:lpstr>Pitch Catch Simulation </vt:lpstr>
      <vt:lpstr>Simulations vs. TOC Fixture Measurements. Waveforms</vt:lpstr>
      <vt:lpstr>Summary</vt:lpstr>
      <vt:lpstr>PowerPoint Presentation</vt:lpstr>
    </vt:vector>
  </TitlesOfParts>
  <Company>Baker Hughes Incorporated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MACBL Technology</dc:title>
  <dc:creator>Sushant.Dutta@bakerhughes.com</dc:creator>
  <cp:lastModifiedBy>Wen, Haiqi</cp:lastModifiedBy>
  <cp:revision>45</cp:revision>
  <cp:lastPrinted>2021-06-30T17:27:19Z</cp:lastPrinted>
  <dcterms:created xsi:type="dcterms:W3CDTF">2021-04-27T09:41:27Z</dcterms:created>
  <dcterms:modified xsi:type="dcterms:W3CDTF">2024-08-30T21:47:03Z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0x010100C433B2B6ABADC64384A6F62144A81435</vt:lpwstr>
  </property>
  <property fmtid="{D5CDD505-2E9C-101B-9397-08002B2CF9AE}" pid="3" name="MediaServiceImageTags">
    <vt:lpwstr/>
  </property>
  <property fmtid="{D5CDD505-2E9C-101B-9397-08002B2CF9AE}" pid="4" name="MSIP_Label_5e9b8670-7aa7-46fe-bc5d-db51cd81d267_Enabled">
    <vt:lpwstr>true</vt:lpwstr>
  </property>
  <property fmtid="{D5CDD505-2E9C-101B-9397-08002B2CF9AE}" pid="5" name="MSIP_Label_5e9b8670-7aa7-46fe-bc5d-db51cd81d267_SetDate">
    <vt:lpwstr>2023-11-10T18:26:35Z</vt:lpwstr>
  </property>
  <property fmtid="{D5CDD505-2E9C-101B-9397-08002B2CF9AE}" pid="6" name="MSIP_Label_5e9b8670-7aa7-46fe-bc5d-db51cd81d267_Method">
    <vt:lpwstr>Standard</vt:lpwstr>
  </property>
  <property fmtid="{D5CDD505-2E9C-101B-9397-08002B2CF9AE}" pid="7" name="MSIP_Label_5e9b8670-7aa7-46fe-bc5d-db51cd81d267_Name">
    <vt:lpwstr>Baker Hughes Confidential - Not Encrypted</vt:lpwstr>
  </property>
  <property fmtid="{D5CDD505-2E9C-101B-9397-08002B2CF9AE}" pid="8" name="MSIP_Label_5e9b8670-7aa7-46fe-bc5d-db51cd81d267_SiteId">
    <vt:lpwstr>d584a4b7-b1f2-4714-a578-fd4d43c146a6</vt:lpwstr>
  </property>
  <property fmtid="{D5CDD505-2E9C-101B-9397-08002B2CF9AE}" pid="9" name="MSIP_Label_5e9b8670-7aa7-46fe-bc5d-db51cd81d267_ActionId">
    <vt:lpwstr>986e94f2-4d67-4bcd-afe9-cef5d2d39090</vt:lpwstr>
  </property>
  <property fmtid="{D5CDD505-2E9C-101B-9397-08002B2CF9AE}" pid="10" name="MSIP_Label_5e9b8670-7aa7-46fe-bc5d-db51cd81d267_ContentBits">
    <vt:lpwstr>2</vt:lpwstr>
  </property>
  <property fmtid="{D5CDD505-2E9C-101B-9397-08002B2CF9AE}" pid="11" name="ClassificationContentMarkingFooterLocations">
    <vt:lpwstr>Baker Hughes Template 2023:7</vt:lpwstr>
  </property>
  <property fmtid="{D5CDD505-2E9C-101B-9397-08002B2CF9AE}" pid="12" name="ClassificationContentMarkingFooterText">
    <vt:lpwstr>Baker Hughes Confidential</vt:lpwstr>
  </property>
  <property fmtid="{D5CDD505-2E9C-101B-9397-08002B2CF9AE}" pid="13" name="Status">
    <vt:lpwstr>Active</vt:lpwstr>
  </property>
</Properties>
</file>