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188075" cy="93170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our poster" id="{FBD8B3AE-BE91-4C46-B2EC-4082CAFA89BA}">
          <p14:sldIdLst>
            <p14:sldId id="285"/>
          </p14:sldIdLst>
        </p14:section>
        <p14:section name="Guidelines &amp; Examples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65" autoAdjust="0"/>
    <p:restoredTop sz="96405" autoAdjust="0"/>
  </p:normalViewPr>
  <p:slideViewPr>
    <p:cSldViewPr snapToGrid="0">
      <p:cViewPr>
        <p:scale>
          <a:sx n="30" d="100"/>
          <a:sy n="30" d="100"/>
        </p:scale>
        <p:origin x="18" y="-43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681499" cy="4674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505144" y="0"/>
            <a:ext cx="2681499" cy="4674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916113" y="1165225"/>
            <a:ext cx="235585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18808" y="4483824"/>
            <a:ext cx="4950460" cy="3668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49570"/>
            <a:ext cx="2681499" cy="4674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505144" y="8849570"/>
            <a:ext cx="2681499" cy="4674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6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5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0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76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8203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The Title of Poster (try to keep short, font size is 90-120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8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Affiliation (30-40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simulation results (export the image from COMSOL using the image snap shot with the format: PNG &amp; Background: transparent)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7600083" y="42714590"/>
            <a:ext cx="15200764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Boston</a:t>
            </a: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methods here.</a:t>
            </a:r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8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Add your references here.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86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21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101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12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Short 1-2 sentence introductory information about your project (font size 50-60 </a:t>
            </a:r>
            <a:r>
              <a:rPr lang="en-US" noProof="0" dirty="0" err="1"/>
              <a:t>pt</a:t>
            </a:r>
            <a:r>
              <a:rPr lang="en-US" noProof="0" dirty="0"/>
              <a:t>).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This space is best used for including your paper abstract/introduction and conclusions. Do NOT include images here. Keep the text in two columns as it is set </a:t>
            </a:r>
            <a:br>
              <a:rPr lang="en-US" noProof="0" dirty="0"/>
            </a:br>
            <a:r>
              <a:rPr lang="en-US" noProof="0" dirty="0"/>
              <a:t>(text in just 1 column would not be readable). </a:t>
            </a:r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 either: Abstract, Introduction, or Goals)</a:t>
            </a:r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Methodology)</a:t>
            </a:r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organization logo</a:t>
            </a:r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results here.</a:t>
            </a:r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Results)</a:t>
            </a:r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0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7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1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7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47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6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1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.jp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000" dirty="0">
                <a:latin typeface="+mn-lt"/>
                <a:cs typeface="Times New Roman" panose="02020603050405020304" pitchFamily="18" charset="0"/>
              </a:rPr>
              <a:t>Transport Modeling </a:t>
            </a:r>
            <a:r>
              <a:rPr lang="en-US" sz="9000" dirty="0" smtClean="0">
                <a:latin typeface="+mn-lt"/>
                <a:cs typeface="Times New Roman" panose="02020603050405020304" pitchFamily="18" charset="0"/>
              </a:rPr>
              <a:t>in </a:t>
            </a:r>
            <a:r>
              <a:rPr lang="en-US" sz="9000" dirty="0">
                <a:latin typeface="+mn-lt"/>
                <a:cs typeface="Times New Roman" panose="02020603050405020304" pitchFamily="18" charset="0"/>
              </a:rPr>
              <a:t>Fumasep FAA-3-50 Membrane </a:t>
            </a:r>
            <a:r>
              <a:rPr lang="en-US" sz="9000" dirty="0" smtClean="0">
                <a:latin typeface="+mn-lt"/>
                <a:cs typeface="Times New Roman" panose="02020603050405020304" pitchFamily="18" charset="0"/>
              </a:rPr>
              <a:t>for Optimizing </a:t>
            </a:r>
            <a:r>
              <a:rPr lang="en-US" sz="9000" dirty="0">
                <a:latin typeface="+mn-lt"/>
                <a:cs typeface="Times New Roman" panose="02020603050405020304" pitchFamily="18" charset="0"/>
              </a:rPr>
              <a:t>Direct Air Capture Systems</a:t>
            </a:r>
            <a:endParaRPr lang="en-US" sz="90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4000" dirty="0" smtClean="0"/>
              <a:t>S. Bayati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, J. Wade</a:t>
            </a:r>
            <a:r>
              <a:rPr lang="en-US" sz="4000" baseline="30000" dirty="0" smtClean="0"/>
              <a:t>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1. </a:t>
            </a:r>
            <a:r>
              <a:rPr lang="en-US" sz="4000" dirty="0"/>
              <a:t>Department </a:t>
            </a:r>
            <a:r>
              <a:rPr lang="en-US" sz="4000" dirty="0" smtClean="0"/>
              <a:t>of Mechanical Engineering, Northern Arizona University, Flagstaff, Arizona, United States.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31C6298-FDF9-47FA-8627-A8259918CF73}"/>
                  </a:ext>
                </a:extLst>
              </p:cNvPr>
              <p:cNvSpPr>
                <a:spLocks noGrp="1"/>
              </p:cNvSpPr>
              <p:nvPr>
                <p:ph type="body" sz="quarter" idx="23"/>
              </p:nvPr>
            </p:nvSpPr>
            <p:spPr>
              <a:xfrm>
                <a:off x="15655927" y="21603112"/>
                <a:ext cx="16062185" cy="7138040"/>
              </a:xfrm>
            </p:spPr>
            <p:txBody>
              <a:bodyPr/>
              <a:lstStyle/>
              <a:p>
                <a:r>
                  <a:rPr lang="en-US" sz="4400" dirty="0" smtClean="0"/>
                  <a:t>A 2D time-dependent simulation is conducted to study mass transport in a Fumasep FAA-3-50 anion exchange membrane. The simulation employs the Nernst–Planck Equations interface to model the diffusion and migration of dissolved ionic species. The </a:t>
                </a:r>
                <a:r>
                  <a:rPr lang="en-US" sz="4400" dirty="0"/>
                  <a:t>flux of the ionic species </a:t>
                </a:r>
                <a:r>
                  <a:rPr lang="en-US" sz="4400" dirty="0" err="1"/>
                  <a:t>i</a:t>
                </a:r>
                <a:r>
                  <a:rPr lang="en-US" sz="4400" dirty="0"/>
                  <a:t> in the solution is given by the mass flux </a:t>
                </a:r>
                <a:r>
                  <a:rPr lang="en-US" sz="4400" dirty="0" smtClean="0"/>
                  <a:t>vector              (SI unit: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/(</m:t>
                    </m:r>
                    <m:sSup>
                      <m:sSupPr>
                        <m:ctrlPr>
                          <a:rPr lang="en-US" sz="4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400" dirty="0" smtClean="0"/>
                  <a:t>.</a:t>
                </a:r>
                <a14:m>
                  <m:oMath xmlns:m="http://schemas.openxmlformats.org/officeDocument/2006/math">
                    <m:r>
                      <a:rPr lang="en-US" sz="44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4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400" dirty="0" smtClean="0"/>
                  <a:t>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1" i="0" smtClean="0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4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𝐮</m:t>
                      </m:r>
                    </m:oMath>
                  </m:oMathPara>
                </a14:m>
                <a:endParaRPr lang="en-US" sz="4400" b="1" dirty="0"/>
              </a:p>
              <a:p>
                <a:r>
                  <a:rPr lang="en-US" sz="4400" dirty="0" smtClean="0"/>
                  <a:t>The </a:t>
                </a:r>
                <a:r>
                  <a:rPr lang="en-US" sz="4400" dirty="0"/>
                  <a:t>study considered two scenarios: one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400" dirty="0" smtClean="0"/>
                  <a:t>constant </a:t>
                </a:r>
                <a:r>
                  <a:rPr lang="en-US" sz="4400" dirty="0"/>
                  <a:t>diffusivity and another with concentration-dependent diffusivity. This approach allows for a detailed analysis of how variations in diffusivity influence the overall </a:t>
                </a:r>
                <a:r>
                  <a:rPr lang="en-US" sz="4400" dirty="0" smtClean="0"/>
                  <a:t>transport </a:t>
                </a:r>
                <a:r>
                  <a:rPr lang="en-US" sz="4400" dirty="0"/>
                  <a:t>behavior within the </a:t>
                </a:r>
                <a:r>
                  <a:rPr lang="en-US" sz="4400" dirty="0" smtClean="0"/>
                  <a:t>membrane.</a:t>
                </a:r>
                <a:endParaRPr lang="en-US" sz="4400" dirty="0"/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31C6298-FDF9-47FA-8627-A8259918CF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3"/>
              </p:nvPr>
            </p:nvSpPr>
            <p:spPr>
              <a:xfrm>
                <a:off x="15655927" y="21603112"/>
                <a:ext cx="16062185" cy="7138040"/>
              </a:xfrm>
              <a:blipFill>
                <a:blip r:embed="rId3"/>
                <a:stretch>
                  <a:fillRect l="-1518" t="-2733" r="-1290" b="-5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236971" y="39623895"/>
            <a:ext cx="15220541" cy="2315228"/>
          </a:xfrm>
        </p:spPr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. J. L. Wade, H. L. Marques, W. Wang, J. Flory,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B.Freeman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“Moisture-driven 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CO2 pump for direct air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capture”, </a:t>
            </a:r>
            <a:r>
              <a:rPr lang="en-US" sz="2000" i="1" dirty="0">
                <a:ea typeface="Calibri" panose="020F0502020204030204" pitchFamily="34" charset="0"/>
                <a:cs typeface="Arial" panose="020B0604020202020204" pitchFamily="34" charset="0"/>
              </a:rPr>
              <a:t>Journal of Membrane Science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Vol. 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685, 2023. 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Kuldeep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P.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Kauranen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H.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Pajari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R.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Pajarre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L.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Murtomäki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2000" dirty="0" err="1" smtClean="0">
                <a:ea typeface="Calibri" panose="020F0502020204030204" pitchFamily="34" charset="0"/>
                <a:cs typeface="Arial" panose="020B0604020202020204" pitchFamily="34" charset="0"/>
              </a:rPr>
              <a:t>Electrodiffusion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of ions in ion exchange membranes: Finite element simulations and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  experiments”, </a:t>
            </a:r>
            <a:r>
              <a:rPr lang="en-US" sz="2000" i="1" dirty="0">
                <a:ea typeface="Calibri" panose="020F0502020204030204" pitchFamily="34" charset="0"/>
                <a:cs typeface="Arial" panose="020B0604020202020204" pitchFamily="34" charset="0"/>
              </a:rPr>
              <a:t>Chemical Engineering Journal Advances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Vol. 8, 2021.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. M.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Erans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E. S.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Sanz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-Pérez, D. P.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Hanak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Z.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Clulow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D. M. Reiner, and G. A.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Mutch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.,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“Direct 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air capture: process technology, </a:t>
            </a:r>
            <a:r>
              <a:rPr lang="en-US" sz="2000" dirty="0" err="1">
                <a:ea typeface="Calibri" panose="020F0502020204030204" pitchFamily="34" charset="0"/>
                <a:cs typeface="Arial" panose="020B0604020202020204" pitchFamily="34" charset="0"/>
              </a:rPr>
              <a:t>technoeconomic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 and socio-political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challenges”, </a:t>
            </a:r>
            <a:r>
              <a:rPr lang="en-US" sz="2000" i="1" dirty="0">
                <a:ea typeface="Calibri" panose="020F0502020204030204" pitchFamily="34" charset="0"/>
                <a:cs typeface="Arial" panose="020B0604020202020204" pitchFamily="34" charset="0"/>
              </a:rPr>
              <a:t>Energy &amp; Environmental Science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, 15, </a:t>
            </a: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pp. 1360–1405, 2022.</a:t>
            </a:r>
            <a:endParaRPr lang="en-US" sz="20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4. </a:t>
            </a:r>
            <a:r>
              <a:rPr lang="en-US" sz="2000" dirty="0">
                <a:ea typeface="Calibri" panose="020F0502020204030204" pitchFamily="34" charset="0"/>
                <a:cs typeface="Arial" panose="020B0604020202020204" pitchFamily="34" charset="0"/>
              </a:rPr>
              <a:t>https://www.fuelcellstore.com/fumasep-faa-3-50</a:t>
            </a:r>
          </a:p>
          <a:p>
            <a:endParaRPr lang="en-US" sz="1800" dirty="0">
              <a:latin typeface="+mn-l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5300" dirty="0">
                <a:latin typeface="+mn-lt"/>
                <a:cs typeface="Times New Roman" panose="02020603050405020304" pitchFamily="18" charset="0"/>
              </a:rPr>
              <a:t>This study optimizes Direct Air Capture systems using advanced membrane modeling. This improves efficiency in removing CO₂ from the atmosphere, making carbon capture more sustainable and cost-efficiently; essential for combating climate change.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22870161-6EDA-42E3-AC05-0552171DAD15}"/>
                  </a:ext>
                </a:extLst>
              </p:cNvPr>
              <p:cNvSpPr>
                <a:spLocks noGrp="1"/>
              </p:cNvSpPr>
              <p:nvPr>
                <p:ph type="body" sz="quarter" idx="18"/>
              </p:nvPr>
            </p:nvSpPr>
            <p:spPr/>
            <p:txBody>
              <a:bodyPr/>
              <a:lstStyle/>
              <a:p>
                <a:r>
                  <a:rPr lang="en-US" sz="4400" dirty="0"/>
                  <a:t>The engineering problem being addressed </a:t>
                </a:r>
                <a:r>
                  <a:rPr lang="en-US" sz="4400" dirty="0" smtClean="0"/>
                  <a:t>in </a:t>
                </a:r>
                <a:r>
                  <a:rPr lang="en-US" sz="4400" dirty="0"/>
                  <a:t>this study is the time-dependent transport modeling in the Fumasep FAA-3-50 membrane used in moisture swing Direct Air </a:t>
                </a:r>
                <a:r>
                  <a:rPr lang="en-US" sz="4400" dirty="0" smtClean="0"/>
                  <a:t>Capture, a </a:t>
                </a:r>
                <a:r>
                  <a:rPr lang="en-US" sz="4400" dirty="0"/>
                  <a:t>technology gaining attention as a potential solution for mitigating carbon dioxide emissions. Understanding the transport mechanisms in the membrane is crucial for optimizing the efficiency and performance of the membrane in DAC systems. Energy-efficient and continuous carbon dioxide membrane separation has recently gained attention with the advent of facilitated chemical transport and novel electrochemical methods. This study </a:t>
                </a:r>
                <a:r>
                  <a:rPr lang="en-US" sz="4400" dirty="0" smtClean="0"/>
                  <a:t>highlights </a:t>
                </a:r>
                <a:r>
                  <a:rPr lang="en-US" sz="4400" dirty="0"/>
                  <a:t>the potential </a:t>
                </a:r>
                <a:r>
                  <a:rPr lang="en-US" sz="4400" dirty="0" smtClean="0"/>
                  <a:t>for </a:t>
                </a:r>
                <a:r>
                  <a:rPr lang="en-US" sz="4400" dirty="0"/>
                  <a:t>continuously removing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</m:t>
                        </m:r>
                      </m:e>
                      <m:sub>
                        <m:r>
                          <a:rPr lang="en-US" sz="4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4400" dirty="0" smtClean="0"/>
                  <a:t> from </a:t>
                </a:r>
                <a:r>
                  <a:rPr lang="en-US" sz="4400" dirty="0"/>
                  <a:t>air using commercial anion exchange membranes driven </a:t>
                </a:r>
                <a:r>
                  <a:rPr lang="en-US" sz="4400" dirty="0" smtClean="0"/>
                  <a:t>exclusively </a:t>
                </a:r>
                <a:r>
                  <a:rPr lang="en-US" sz="4400" dirty="0"/>
                  <a:t>by a water vapor gradient.</a:t>
                </a:r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22870161-6EDA-42E3-AC05-0552171DAD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8"/>
              </p:nvPr>
            </p:nvSpPr>
            <p:spPr>
              <a:blipFill>
                <a:blip r:embed="rId4"/>
                <a:stretch>
                  <a:fillRect l="-844" t="-4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Introduction &amp; Goals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655928" y="20299317"/>
            <a:ext cx="16062185" cy="1303795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49531" y="25866071"/>
            <a:ext cx="5746481" cy="1023511"/>
          </a:xfrm>
        </p:spPr>
        <p:txBody>
          <a:bodyPr/>
          <a:lstStyle/>
          <a:p>
            <a:r>
              <a:rPr lang="en-US" sz="2800" dirty="0" smtClean="0"/>
              <a:t>FIGURE 1. Fumasep </a:t>
            </a:r>
            <a:r>
              <a:rPr lang="en-US" sz="2800" dirty="0"/>
              <a:t>FAA-3-50 </a:t>
            </a:r>
            <a:r>
              <a:rPr lang="en-US" sz="2800" dirty="0" smtClean="0"/>
              <a:t>membrane (</a:t>
            </a:r>
            <a:r>
              <a:rPr lang="en-US" sz="2800" dirty="0"/>
              <a:t>Ref. </a:t>
            </a:r>
            <a:r>
              <a:rPr lang="en-US" sz="2800" dirty="0" smtClean="0"/>
              <a:t>4)</a:t>
            </a:r>
            <a:endParaRPr lang="en-US" sz="2800" dirty="0"/>
          </a:p>
          <a:p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61" name="Picture Placeholder 60"/>
          <p:cNvPicPr>
            <a:picLocks noGrp="1" noChangeAspect="1"/>
          </p:cNvPicPr>
          <p:nvPr>
            <p:ph type="pic" sz="quarter" idx="3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6" b="30876"/>
          <a:stretch>
            <a:fillRect/>
          </a:stretch>
        </p:blipFill>
        <p:spPr/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0431597"/>
            <a:ext cx="15434125" cy="790801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200" dirty="0"/>
              <a:t>The simulation results for steady-state carbon flux, including the flux of HCO₃⁻, CO₃²⁻, and CO₂, yielded 10.8 </a:t>
            </a:r>
            <a:r>
              <a:rPr lang="en-US" sz="4200" dirty="0" err="1"/>
              <a:t>μmol</a:t>
            </a:r>
            <a:r>
              <a:rPr lang="en-US" sz="4200" dirty="0"/>
              <a:t>/(m²·s), closely matching the published value of 11 </a:t>
            </a:r>
            <a:r>
              <a:rPr lang="en-US" sz="4200" dirty="0" err="1"/>
              <a:t>μmol</a:t>
            </a:r>
            <a:r>
              <a:rPr lang="en-US" sz="4200" dirty="0"/>
              <a:t>/(m²·s). For steady-state H₂O flux, the values were </a:t>
            </a:r>
            <a:r>
              <a:rPr lang="en-US" sz="4200" dirty="0" smtClean="0"/>
              <a:t>0.58 </a:t>
            </a:r>
            <a:r>
              <a:rPr lang="en-US" sz="4200" dirty="0" err="1"/>
              <a:t>mmol</a:t>
            </a:r>
            <a:r>
              <a:rPr lang="en-US" sz="4200" dirty="0"/>
              <a:t>/(m²·s) with a constant diffusion coefficient and 0.55 </a:t>
            </a:r>
            <a:r>
              <a:rPr lang="en-US" sz="4200" dirty="0" err="1"/>
              <a:t>mmol</a:t>
            </a:r>
            <a:r>
              <a:rPr lang="en-US" sz="4200" dirty="0"/>
              <a:t>/(m²·s) with concentration-dependent diffusivity, aligning well with the reported value of 0.58 </a:t>
            </a:r>
            <a:r>
              <a:rPr lang="en-US" sz="4200" dirty="0" err="1"/>
              <a:t>mmol</a:t>
            </a:r>
            <a:r>
              <a:rPr lang="en-US" sz="4200" dirty="0"/>
              <a:t>/(m²·s). </a:t>
            </a:r>
            <a:r>
              <a:rPr lang="en-US" sz="4200" dirty="0" smtClean="0"/>
              <a:t>Also, An </a:t>
            </a:r>
            <a:r>
              <a:rPr lang="en-US" sz="4200" dirty="0"/>
              <a:t>ion concentration gradient generated an electric field of approximately 1.9 mV in the membrane. These results </a:t>
            </a:r>
            <a:r>
              <a:rPr lang="en-US" sz="4200" dirty="0" smtClean="0"/>
              <a:t>demonstrate </a:t>
            </a:r>
            <a:r>
              <a:rPr lang="en-US" sz="4200" dirty="0"/>
              <a:t>the importance of </a:t>
            </a:r>
            <a:r>
              <a:rPr lang="en-US" sz="4200" dirty="0" smtClean="0"/>
              <a:t>maximizing carbon flux while </a:t>
            </a:r>
            <a:r>
              <a:rPr lang="en-US" sz="4200" dirty="0"/>
              <a:t>minimizing water usage and energy </a:t>
            </a:r>
            <a:r>
              <a:rPr lang="en-US" sz="4200" dirty="0" smtClean="0"/>
              <a:t>costs</a:t>
            </a:r>
            <a:r>
              <a:rPr lang="en-US" sz="4200" dirty="0"/>
              <a:t> effects to enhance DAC performance</a:t>
            </a:r>
            <a:r>
              <a:rPr lang="en-US" sz="4200" dirty="0" smtClean="0"/>
              <a:t>. </a:t>
            </a:r>
            <a:r>
              <a:rPr lang="en-US" sz="4200" dirty="0"/>
              <a:t>Future work will extend these findings by incorporating electric </a:t>
            </a:r>
            <a:r>
              <a:rPr lang="en-US" sz="4200" dirty="0" smtClean="0"/>
              <a:t>field, </a:t>
            </a:r>
            <a:r>
              <a:rPr lang="en-US" sz="4200" dirty="0"/>
              <a:t>making the system more efficient and sustainable for large-scale deployment</a:t>
            </a:r>
            <a:r>
              <a:rPr lang="en-US" sz="4200" dirty="0" smtClean="0"/>
              <a:t>. </a:t>
            </a:r>
            <a:endParaRPr lang="en-US" sz="42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236971" y="29093098"/>
            <a:ext cx="15362501" cy="1303795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0652541" y="33301618"/>
            <a:ext cx="11670751" cy="477525"/>
          </a:xfrm>
        </p:spPr>
        <p:txBody>
          <a:bodyPr/>
          <a:lstStyle/>
          <a:p>
            <a:r>
              <a:rPr lang="en-US" sz="2000" dirty="0" smtClean="0">
                <a:cs typeface="Times New Roman" panose="02020603050405020304" pitchFamily="18" charset="0"/>
              </a:rPr>
              <a:t>FIGURE 3. </a:t>
            </a:r>
            <a:r>
              <a:rPr lang="en-US" sz="2000" dirty="0">
                <a:cs typeface="Times New Roman" panose="02020603050405020304" pitchFamily="18" charset="0"/>
              </a:rPr>
              <a:t>Total </a:t>
            </a:r>
            <a:r>
              <a:rPr lang="en-US" sz="2000" dirty="0" smtClean="0">
                <a:cs typeface="Times New Roman" panose="02020603050405020304" pitchFamily="18" charset="0"/>
              </a:rPr>
              <a:t>carbon flux distribution in </a:t>
            </a:r>
            <a:r>
              <a:rPr lang="en-US" sz="2000" dirty="0">
                <a:cs typeface="Times New Roman" panose="02020603050405020304" pitchFamily="18" charset="0"/>
              </a:rPr>
              <a:t>the </a:t>
            </a:r>
            <a:r>
              <a:rPr lang="en-US" sz="2000" dirty="0" smtClean="0">
                <a:cs typeface="Times New Roman" panose="02020603050405020304" pitchFamily="18" charset="0"/>
              </a:rPr>
              <a:t>membrane over time</a:t>
            </a:r>
            <a:endParaRPr lang="en-US" sz="2000" dirty="0"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69280" y="38786587"/>
            <a:ext cx="14177207" cy="3200400"/>
          </a:xfrm>
          <a:prstGeom prst="rect">
            <a:avLst/>
          </a:prstGeom>
        </p:spPr>
      </p:pic>
      <p:pic>
        <p:nvPicPr>
          <p:cNvPr id="46" name="Picture Placeholder 45"/>
          <p:cNvPicPr>
            <a:picLocks noGrp="1" noChangeAspect="1"/>
          </p:cNvPicPr>
          <p:nvPr>
            <p:ph type="pic" sz="quarter" idx="2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531" y="22147714"/>
            <a:ext cx="5303520" cy="3305310"/>
          </a:xfrm>
          <a:prstGeom prst="rect">
            <a:avLst/>
          </a:prstGeom>
        </p:spPr>
      </p:pic>
      <p:pic>
        <p:nvPicPr>
          <p:cNvPr id="49" name="Picture Placeholder 48"/>
          <p:cNvPicPr>
            <a:picLocks noGrp="1" noChangeAspect="1"/>
          </p:cNvPicPr>
          <p:nvPr>
            <p:ph type="pic" sz="quarter" idx="11"/>
          </p:nvPr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5" b="4615"/>
          <a:stretch>
            <a:fillRect/>
          </a:stretch>
        </p:blipFill>
        <p:spPr/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Placeholder 16">
                <a:extLst>
                  <a:ext uri="{FF2B5EF4-FFF2-40B4-BE49-F238E27FC236}">
                    <a16:creationId xmlns:a16="http://schemas.microsoft.com/office/drawing/2014/main" id="{E699D37B-2F3A-487B-B2C4-0E90B616EB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652541" y="38025289"/>
                <a:ext cx="12338451" cy="6286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3291840" rtl="0" eaLnBrk="1" latinLnBrk="0" hangingPunct="1">
                  <a:lnSpc>
                    <a:spcPct val="90000"/>
                  </a:lnSpc>
                  <a:spcBef>
                    <a:spcPts val="3600"/>
                  </a:spcBef>
                  <a:buFont typeface="Arial" panose="020B0604020202020204" pitchFamily="34" charset="0"/>
                  <a:buNone/>
                  <a:defRPr sz="408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552197" indent="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328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104394" indent="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87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656591" indent="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0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6208788" indent="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None/>
                  <a:defRPr sz="20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905256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9848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34440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990320" indent="-822960" algn="l" defTabSz="329184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  <a:defRPr sz="648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 smtClean="0">
                    <a:cs typeface="Times New Roman" panose="02020603050405020304" pitchFamily="18" charset="0"/>
                  </a:rPr>
                  <a:t>FIGURE 4. Total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O</m:t>
                    </m:r>
                  </m:oMath>
                </a14:m>
                <a:r>
                  <a:rPr lang="en-US" sz="2000" dirty="0" smtClean="0">
                    <a:cs typeface="Times New Roman" panose="02020603050405020304" pitchFamily="18" charset="0"/>
                  </a:rPr>
                  <a:t> flux </a:t>
                </a:r>
                <a:r>
                  <a:rPr lang="en-US" sz="2000" dirty="0">
                    <a:cs typeface="Times New Roman" panose="02020603050405020304" pitchFamily="18" charset="0"/>
                  </a:rPr>
                  <a:t>d</a:t>
                </a:r>
                <a:r>
                  <a:rPr lang="en-US" sz="2000" dirty="0" smtClean="0">
                    <a:cs typeface="Times New Roman" panose="02020603050405020304" pitchFamily="18" charset="0"/>
                  </a:rPr>
                  <a:t>istribution in the membrane over time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54" name="Text Placeholder 16">
                <a:extLst>
                  <a:ext uri="{FF2B5EF4-FFF2-40B4-BE49-F238E27FC236}">
                    <a16:creationId xmlns:a16="http://schemas.microsoft.com/office/drawing/2014/main" id="{E699D37B-2F3A-487B-B2C4-0E90B616E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52541" y="38025289"/>
                <a:ext cx="12338451" cy="628639"/>
              </a:xfrm>
              <a:prstGeom prst="rect">
                <a:avLst/>
              </a:prstGeom>
              <a:blipFill>
                <a:blip r:embed="rId9"/>
                <a:stretch>
                  <a:fillRect l="-543" t="-106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 txBox="1">
            <a:spLocks/>
          </p:cNvSpPr>
          <p:nvPr/>
        </p:nvSpPr>
        <p:spPr>
          <a:xfrm>
            <a:off x="8708569" y="27452552"/>
            <a:ext cx="5643076" cy="1347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FIGURE 2</a:t>
            </a:r>
            <a:r>
              <a:rPr lang="en-US" sz="2800" dirty="0"/>
              <a:t>. </a:t>
            </a:r>
            <a:r>
              <a:rPr lang="en-US" sz="2800" dirty="0">
                <a:cs typeface="Times New Roman" panose="02020603050405020304" pitchFamily="18" charset="0"/>
              </a:rPr>
              <a:t>CO₂</a:t>
            </a:r>
            <a:r>
              <a:rPr lang="en-US" sz="2800" dirty="0" smtClean="0"/>
              <a:t> Pumping in </a:t>
            </a:r>
            <a:r>
              <a:rPr lang="en-US" sz="2800" dirty="0"/>
              <a:t>the </a:t>
            </a:r>
            <a:r>
              <a:rPr lang="en-US" sz="2800" dirty="0" smtClean="0"/>
              <a:t>presence of </a:t>
            </a:r>
            <a:r>
              <a:rPr lang="en-US" sz="2800" dirty="0"/>
              <a:t>a </a:t>
            </a:r>
            <a:r>
              <a:rPr lang="en-US" sz="2800" dirty="0" smtClean="0"/>
              <a:t>water gradient </a:t>
            </a:r>
            <a:r>
              <a:rPr lang="en-US" sz="2800" dirty="0"/>
              <a:t>in </a:t>
            </a:r>
            <a:r>
              <a:rPr lang="en-US" sz="2800" dirty="0" smtClean="0"/>
              <a:t>moisture-swing membranes </a:t>
            </a:r>
            <a:r>
              <a:rPr lang="en-US" sz="2800" dirty="0"/>
              <a:t>(Ref. 1)</a:t>
            </a:r>
          </a:p>
          <a:p>
            <a:endParaRPr lang="en-US" sz="2800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0"/>
          <a:srcRect t="8985" r="896"/>
          <a:stretch/>
        </p:blipFill>
        <p:spPr>
          <a:xfrm>
            <a:off x="20013894" y="29093098"/>
            <a:ext cx="7793373" cy="4216936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11"/>
          <a:srcRect t="8784"/>
          <a:stretch/>
        </p:blipFill>
        <p:spPr>
          <a:xfrm>
            <a:off x="20016579" y="33806300"/>
            <a:ext cx="7790688" cy="418694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" r="35288"/>
          <a:stretch/>
        </p:blipFill>
        <p:spPr>
          <a:xfrm>
            <a:off x="7224654" y="20687834"/>
            <a:ext cx="731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10754</TotalTime>
  <Words>566</Words>
  <Application>Microsoft Office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Times New Roman</vt:lpstr>
      <vt:lpstr>Office Theme</vt:lpstr>
      <vt:lpstr>Transport Modeling in Fumasep FAA-3-50 Membrane for Optimizing Direct Air Capture Systems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Samaneh Bayati</cp:lastModifiedBy>
  <cp:revision>165</cp:revision>
  <cp:lastPrinted>2023-01-06T15:48:30Z</cp:lastPrinted>
  <dcterms:created xsi:type="dcterms:W3CDTF">2023-01-03T14:57:49Z</dcterms:created>
  <dcterms:modified xsi:type="dcterms:W3CDTF">2024-08-30T18:44:02Z</dcterms:modified>
</cp:coreProperties>
</file>