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16" d="100"/>
          <a:sy n="16" d="100"/>
        </p:scale>
        <p:origin x="1116" y="1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Development of Radiofrequency </a:t>
            </a:r>
            <a:r>
              <a:rPr lang="en-US" dirty="0" err="1"/>
              <a:t>Microcoils</a:t>
            </a:r>
            <a:r>
              <a:rPr lang="en-US" dirty="0"/>
              <a:t> Towards Oxygen Guided Radiation Treatment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14:m>
                  <m:oMath xmlns:m="http://schemas.openxmlformats.org/officeDocument/2006/math">
                    <m:sSup>
                      <m:sSupPr>
                        <m:ctrlPr>
                          <a:rPr lang="en-US" sz="4000" i="1" smtClean="0">
                            <a:latin typeface="Cambria Math" panose="02040503050406030204" pitchFamily="18" charset="0"/>
                          </a:rPr>
                        </m:ctrlPr>
                      </m:sSupPr>
                      <m:e>
                        <m:r>
                          <m:rPr>
                            <m:nor/>
                          </m:rPr>
                          <a:rPr lang="en-US" sz="4000" dirty="0"/>
                          <m:t>D</m:t>
                        </m:r>
                        <m:r>
                          <m:rPr>
                            <m:nor/>
                          </m:rPr>
                          <a:rPr lang="en-US" sz="4000" dirty="0"/>
                          <m:t>. </m:t>
                        </m:r>
                        <m:r>
                          <m:rPr>
                            <m:nor/>
                          </m:rPr>
                          <a:rPr lang="en-US" sz="4000" dirty="0"/>
                          <m:t>Olivera</m:t>
                        </m:r>
                        <m:r>
                          <m:rPr>
                            <m:nor/>
                          </m:rPr>
                          <a:rPr lang="en-US" sz="4000" dirty="0"/>
                          <m:t> </m:t>
                        </m:r>
                        <m:r>
                          <m:rPr>
                            <m:nor/>
                          </m:rPr>
                          <a:rPr lang="en-US" sz="4000" dirty="0"/>
                          <m:t>Velarde</m:t>
                        </m:r>
                      </m:e>
                      <m:sup>
                        <m:r>
                          <a:rPr lang="en-US" sz="4000" b="0" i="1" smtClean="0">
                            <a:latin typeface="Cambria Math" panose="02040503050406030204" pitchFamily="18" charset="0"/>
                          </a:rPr>
                          <m:t>1</m:t>
                        </m:r>
                      </m:sup>
                    </m:sSup>
                  </m:oMath>
                </a14:m>
                <a:r>
                  <a:rPr lang="en-US" sz="4000" dirty="0"/>
                  <a:t>, </a:t>
                </a:r>
                <a14:m>
                  <m:oMath xmlns:m="http://schemas.openxmlformats.org/officeDocument/2006/math">
                    <m:sSup>
                      <m:sSupPr>
                        <m:ctrlPr>
                          <a:rPr lang="en-US" sz="4000" b="0" i="1" smtClean="0">
                            <a:latin typeface="Cambria Math" panose="02040503050406030204" pitchFamily="18" charset="0"/>
                          </a:rPr>
                        </m:ctrlPr>
                      </m:sSupPr>
                      <m:e>
                        <m:r>
                          <m:rPr>
                            <m:nor/>
                          </m:rPr>
                          <a:rPr lang="en-US" sz="4000" dirty="0"/>
                          <m:t>S</m:t>
                        </m:r>
                        <m:r>
                          <m:rPr>
                            <m:nor/>
                          </m:rPr>
                          <a:rPr lang="en-US" sz="4000" dirty="0"/>
                          <m:t>. </m:t>
                        </m:r>
                        <m:r>
                          <m:rPr>
                            <m:nor/>
                          </m:rPr>
                          <a:rPr lang="en-US" sz="4000" dirty="0"/>
                          <m:t>Sundramoorthy</m:t>
                        </m:r>
                      </m:e>
                      <m:sup>
                        <m:r>
                          <a:rPr lang="en-US" sz="4000" b="0" i="1" smtClean="0">
                            <a:latin typeface="Cambria Math" panose="02040503050406030204" pitchFamily="18" charset="0"/>
                          </a:rPr>
                          <m:t>1</m:t>
                        </m:r>
                      </m:sup>
                    </m:sSup>
                    <m:r>
                      <a:rPr lang="en-US" sz="4000" b="0" i="1" smtClean="0">
                        <a:latin typeface="Cambria Math" panose="02040503050406030204" pitchFamily="18" charset="0"/>
                      </a:rPr>
                      <m:t>,</m:t>
                    </m:r>
                    <m:sSup>
                      <m:sSupPr>
                        <m:ctrlPr>
                          <a:rPr lang="en-US" sz="4000" b="0" i="1" smtClean="0">
                            <a:latin typeface="Cambria Math" panose="02040503050406030204" pitchFamily="18" charset="0"/>
                          </a:rPr>
                        </m:ctrlPr>
                      </m:sSupPr>
                      <m:e>
                        <m:r>
                          <a:rPr lang="en-US" sz="4000" b="0" i="1" smtClean="0">
                            <a:latin typeface="Cambria Math" panose="02040503050406030204" pitchFamily="18" charset="0"/>
                          </a:rPr>
                          <m:t> </m:t>
                        </m:r>
                        <m:r>
                          <m:rPr>
                            <m:nor/>
                          </m:rPr>
                          <a:rPr lang="en-US" sz="4000" dirty="0"/>
                          <m:t>B</m:t>
                        </m:r>
                        <m:r>
                          <m:rPr>
                            <m:nor/>
                          </m:rPr>
                          <a:rPr lang="en-US" sz="4000" dirty="0"/>
                          <m:t>. </m:t>
                        </m:r>
                        <m:r>
                          <m:rPr>
                            <m:nor/>
                          </m:rPr>
                          <a:rPr lang="en-US" sz="4000" dirty="0"/>
                          <m:t>Epel</m:t>
                        </m:r>
                      </m:e>
                      <m:sup>
                        <m:r>
                          <a:rPr lang="en-US" sz="4000" b="0" i="1" smtClean="0">
                            <a:latin typeface="Cambria Math" panose="02040503050406030204" pitchFamily="18" charset="0"/>
                          </a:rPr>
                          <m:t>1</m:t>
                        </m:r>
                      </m:sup>
                    </m:sSup>
                    <m:r>
                      <a:rPr lang="en-US" sz="4000" b="0" i="1" smtClean="0">
                        <a:latin typeface="Cambria Math" panose="02040503050406030204" pitchFamily="18" charset="0"/>
                      </a:rPr>
                      <m:t>, </m:t>
                    </m:r>
                    <m:sSup>
                      <m:sSupPr>
                        <m:ctrlPr>
                          <a:rPr lang="en-US" sz="4000" i="1">
                            <a:latin typeface="Cambria Math" panose="02040503050406030204" pitchFamily="18" charset="0"/>
                          </a:rPr>
                        </m:ctrlPr>
                      </m:sSupPr>
                      <m:e>
                        <m:r>
                          <m:rPr>
                            <m:nor/>
                          </m:rPr>
                          <a:rPr lang="en-US" sz="4000" b="0" i="0" smtClean="0">
                            <a:latin typeface="Cambria Math" panose="02040503050406030204" pitchFamily="18" charset="0"/>
                          </a:rPr>
                          <m:t> </m:t>
                        </m:r>
                        <m:r>
                          <m:rPr>
                            <m:nor/>
                          </m:rPr>
                          <a:rPr lang="en-US" sz="4000" dirty="0"/>
                          <m:t>E</m:t>
                        </m:r>
                        <m:r>
                          <m:rPr>
                            <m:nor/>
                          </m:rPr>
                          <a:rPr lang="en-US" sz="4000" dirty="0"/>
                          <m:t>. </m:t>
                        </m:r>
                        <m:r>
                          <m:rPr>
                            <m:nor/>
                          </m:rPr>
                          <a:rPr lang="en-US" sz="4000" dirty="0"/>
                          <m:t>Pearson</m:t>
                        </m:r>
                        <m:r>
                          <m:rPr>
                            <m:nor/>
                          </m:rPr>
                          <a:rPr lang="en-US" sz="4000" dirty="0"/>
                          <m:t>1</m:t>
                        </m:r>
                      </m:e>
                      <m:sup>
                        <m:r>
                          <a:rPr lang="en-US" sz="4000" i="1">
                            <a:latin typeface="Cambria Math" panose="02040503050406030204" pitchFamily="18" charset="0"/>
                          </a:rPr>
                          <m:t>1</m:t>
                        </m:r>
                      </m:sup>
                    </m:sSup>
                    <m:r>
                      <a:rPr lang="en-US" sz="4000" b="0" i="1" smtClean="0">
                        <a:latin typeface="Cambria Math" panose="02040503050406030204" pitchFamily="18" charset="0"/>
                      </a:rPr>
                      <m:t>, </m:t>
                    </m:r>
                    <m:sSup>
                      <m:sSupPr>
                        <m:ctrlPr>
                          <a:rPr lang="en-US" sz="4000" b="0" i="1" smtClean="0">
                            <a:latin typeface="Cambria Math" panose="02040503050406030204" pitchFamily="18" charset="0"/>
                          </a:rPr>
                        </m:ctrlPr>
                      </m:sSupPr>
                      <m:e>
                        <m:r>
                          <m:rPr>
                            <m:nor/>
                          </m:rPr>
                          <a:rPr lang="en-US" sz="4000" dirty="0"/>
                          <m:t>H</m:t>
                        </m:r>
                        <m:r>
                          <m:rPr>
                            <m:nor/>
                          </m:rPr>
                          <a:rPr lang="en-US" sz="4000" dirty="0"/>
                          <m:t>. </m:t>
                        </m:r>
                        <m:r>
                          <m:rPr>
                            <m:nor/>
                          </m:rPr>
                          <a:rPr lang="en-US" sz="4000" dirty="0"/>
                          <m:t>Halpern</m:t>
                        </m:r>
                      </m:e>
                      <m:sup>
                        <m:r>
                          <a:rPr lang="en-US" sz="4000" b="0" i="1" smtClean="0">
                            <a:latin typeface="Cambria Math" panose="02040503050406030204" pitchFamily="18" charset="0"/>
                          </a:rPr>
                          <m:t>1</m:t>
                        </m:r>
                      </m:sup>
                    </m:sSup>
                    <m:r>
                      <a:rPr lang="en-US" sz="4000" i="1" smtClean="0">
                        <a:latin typeface="Cambria Math" panose="02040503050406030204" pitchFamily="18" charset="0"/>
                      </a:rPr>
                      <m:t>,</m:t>
                    </m:r>
                    <m:r>
                      <a:rPr lang="en-US" sz="4000" b="0" i="1" smtClean="0">
                        <a:latin typeface="Cambria Math" panose="02040503050406030204" pitchFamily="18" charset="0"/>
                      </a:rPr>
                      <m:t>  </m:t>
                    </m:r>
                    <m:sSup>
                      <m:sSupPr>
                        <m:ctrlPr>
                          <a:rPr lang="en-US" sz="4000" i="1">
                            <a:latin typeface="Cambria Math" panose="02040503050406030204" pitchFamily="18" charset="0"/>
                          </a:rPr>
                        </m:ctrlPr>
                      </m:sSupPr>
                      <m:e>
                        <m:r>
                          <m:rPr>
                            <m:nor/>
                          </m:rPr>
                          <a:rPr lang="en-US" sz="4000" dirty="0"/>
                          <m:t>B</m:t>
                        </m:r>
                        <m:r>
                          <m:rPr>
                            <m:nor/>
                          </m:rPr>
                          <a:rPr lang="en-US" sz="4000" dirty="0"/>
                          <m:t>. </m:t>
                        </m:r>
                        <m:r>
                          <m:rPr>
                            <m:nor/>
                          </m:rPr>
                          <a:rPr lang="en-US" sz="4000" dirty="0"/>
                          <m:t>Aydogan</m:t>
                        </m:r>
                      </m:e>
                      <m:sup>
                        <m:r>
                          <a:rPr lang="en-US" sz="4000" i="1">
                            <a:latin typeface="Cambria Math" panose="02040503050406030204" pitchFamily="18" charset="0"/>
                          </a:rPr>
                          <m:t>1</m:t>
                        </m:r>
                      </m:sup>
                    </m:sSup>
                  </m:oMath>
                </a14:m>
                <a:r>
                  <a:rPr lang="en-US" sz="4000" dirty="0"/>
                  <a:t> </a:t>
                </a:r>
              </a:p>
              <a:p>
                <a:pPr/>
                <a14:m>
                  <m:oMathPara xmlns:m="http://schemas.openxmlformats.org/officeDocument/2006/math">
                    <m:oMathParaPr>
                      <m:jc m:val="left"/>
                    </m:oMathParaPr>
                    <m:oMath xmlns:m="http://schemas.openxmlformats.org/officeDocument/2006/math">
                      <m:sSub>
                        <m:sSubPr>
                          <m:ctrlPr>
                            <a:rPr lang="en-US" sz="4000" i="1" smtClean="0">
                              <a:latin typeface="Cambria Math" panose="02040503050406030204" pitchFamily="18" charset="0"/>
                            </a:rPr>
                          </m:ctrlPr>
                        </m:sSubPr>
                        <m:e>
                          <m:r>
                            <a:rPr lang="en-US" sz="4000" b="0" i="1" smtClean="0">
                              <a:latin typeface="Cambria Math" panose="02040503050406030204" pitchFamily="18" charset="0"/>
                            </a:rPr>
                            <m:t>1</m:t>
                          </m:r>
                        </m:e>
                        <m:sub>
                          <m:r>
                            <m:rPr>
                              <m:nor/>
                            </m:rPr>
                            <a:rPr lang="en-US" sz="4000" dirty="0"/>
                            <m:t>The</m:t>
                          </m:r>
                          <m:r>
                            <m:rPr>
                              <m:nor/>
                            </m:rPr>
                            <a:rPr lang="en-US" sz="4000" dirty="0"/>
                            <m:t> </m:t>
                          </m:r>
                          <m:r>
                            <m:rPr>
                              <m:nor/>
                            </m:rPr>
                            <a:rPr lang="en-US" sz="4000" dirty="0"/>
                            <m:t>University</m:t>
                          </m:r>
                          <m:r>
                            <m:rPr>
                              <m:nor/>
                            </m:rPr>
                            <a:rPr lang="en-US" sz="4000" dirty="0"/>
                            <m:t> </m:t>
                          </m:r>
                          <m:r>
                            <m:rPr>
                              <m:nor/>
                            </m:rPr>
                            <a:rPr lang="en-US" sz="4000" dirty="0"/>
                            <m:t>of</m:t>
                          </m:r>
                          <m:r>
                            <m:rPr>
                              <m:nor/>
                            </m:rPr>
                            <a:rPr lang="en-US" sz="4000" dirty="0"/>
                            <m:t> </m:t>
                          </m:r>
                          <m:r>
                            <m:rPr>
                              <m:nor/>
                            </m:rPr>
                            <a:rPr lang="en-US" sz="4000" dirty="0"/>
                            <m:t>Chicago</m:t>
                          </m:r>
                        </m:sub>
                      </m:sSub>
                    </m:oMath>
                  </m:oMathPara>
                </a14:m>
                <a:endParaRPr lang="en-US" sz="4000" dirty="0"/>
              </a:p>
            </p:txBody>
          </p:sp>
        </mc:Choice>
        <mc:Fallback xmlns="">
          <p:sp>
            <p:nvSpPr>
              <p:cNvPr id="3" name="Content Placeholder 2">
                <a:extLst>
                  <a:ext uri="{FF2B5EF4-FFF2-40B4-BE49-F238E27FC236}">
                    <a16:creationId xmlns:a16="http://schemas.microsoft.com/office/drawing/2014/main" id="{B93C8F3F-7BC6-4E8C-81F3-43C909BB185F}"/>
                  </a:ext>
                </a:extLst>
              </p:cNvPr>
              <p:cNvSpPr>
                <a:spLocks noGrp="1" noRot="1" noChangeAspect="1" noMove="1" noResize="1" noEditPoints="1" noAdjustHandles="1" noChangeArrowheads="1" noChangeShapeType="1" noTextEdit="1"/>
              </p:cNvSpPr>
              <p:nvPr>
                <p:ph sz="quarter" idx="10"/>
              </p:nvPr>
            </p:nvSpPr>
            <p:spPr>
              <a:blipFill>
                <a:blip r:embed="rId2"/>
                <a:stretch>
                  <a:fillRect t="-5215" b="-613"/>
                </a:stretch>
              </a:blipFill>
            </p:spPr>
            <p:txBody>
              <a:bodyPr/>
              <a:lstStyle/>
              <a:p>
                <a:r>
                  <a:rPr lang="en-US">
                    <a:noFill/>
                  </a:rPr>
                  <a:t> </a:t>
                </a:r>
              </a:p>
            </p:txBody>
          </p:sp>
        </mc:Fallback>
      </mc:AlternateContent>
      <p:pic>
        <p:nvPicPr>
          <p:cNvPr id="22" name="Picture Placeholder 21" descr="A close-up of a tube&#10;&#10;Description automatically generated">
            <a:extLst>
              <a:ext uri="{FF2B5EF4-FFF2-40B4-BE49-F238E27FC236}">
                <a16:creationId xmlns:a16="http://schemas.microsoft.com/office/drawing/2014/main" id="{EC75854F-B4DA-AA71-4262-D0D0106C6D5B}"/>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622" r="1622"/>
          <a:stretch>
            <a:fillRect/>
          </a:stretch>
        </p:blipFill>
        <p:spPr>
          <a:xfrm>
            <a:off x="0" y="-33338"/>
            <a:ext cx="12557125" cy="12209463"/>
          </a:xfrm>
        </p:spPr>
      </p:pic>
      <mc:AlternateContent xmlns:mc="http://schemas.openxmlformats.org/markup-compatibility/2006">
        <mc:Choice xmlns:a14="http://schemas.microsoft.com/office/drawing/2010/main"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algn="just"/>
                <a:r>
                  <a:rPr lang="en-US" sz="3600" dirty="0"/>
                  <a:t>RFMCs attached to a miniature (1.2mm OD) coax line were modeled in COMSOL using parametric equations to allow parametric sweep studies seeking to maximize the strength of the oscillating magnetic field perpendicular to the main magnetic field, that is </a:t>
                </a:r>
                <a14:m>
                  <m:oMath xmlns:m="http://schemas.openxmlformats.org/officeDocument/2006/math">
                    <m:sSub>
                      <m:sSubPr>
                        <m:ctrlPr>
                          <a:rPr lang="en-US" sz="3600" b="1" i="1" smtClean="0">
                            <a:latin typeface="Cambria Math" panose="02040503050406030204" pitchFamily="18" charset="0"/>
                          </a:rPr>
                        </m:ctrlPr>
                      </m:sSubPr>
                      <m:e>
                        <m:r>
                          <a:rPr lang="en-US" sz="3600" b="1" i="1" smtClean="0">
                            <a:latin typeface="Cambria Math" panose="02040503050406030204" pitchFamily="18" charset="0"/>
                          </a:rPr>
                          <m:t>𝑩</m:t>
                        </m:r>
                      </m:e>
                      <m:sub>
                        <m:r>
                          <a:rPr lang="en-US" sz="3600" b="1" i="1" smtClean="0">
                            <a:latin typeface="Cambria Math" panose="02040503050406030204" pitchFamily="18" charset="0"/>
                          </a:rPr>
                          <m:t>𝟏</m:t>
                        </m:r>
                      </m:sub>
                    </m:sSub>
                    <m:r>
                      <a:rPr lang="en-US" sz="3600" b="1" i="1" smtClean="0">
                        <a:latin typeface="Cambria Math" panose="02040503050406030204" pitchFamily="18" charset="0"/>
                      </a:rPr>
                      <m:t>⊥</m:t>
                    </m:r>
                  </m:oMath>
                </a14:m>
                <a:r>
                  <a:rPr lang="en-US" sz="3600" b="1" dirty="0"/>
                  <a:t>, </a:t>
                </a:r>
                <a:r>
                  <a:rPr lang="en-US" sz="3600" dirty="0"/>
                  <a:t>which is directly proportional to the signal-to-noise ratio (SNR) in EPR measurements. To represent the location of the LiPc probe, a 3mm long, 0.1mm thick cylindrical layer with an OD matching that of the HDR needles (1.98mm) was used as the target where </a:t>
                </a:r>
                <a14:m>
                  <m:oMath xmlns:m="http://schemas.openxmlformats.org/officeDocument/2006/math">
                    <m:sSub>
                      <m:sSubPr>
                        <m:ctrlPr>
                          <a:rPr lang="en-US" sz="3600" b="1" i="1" smtClean="0">
                            <a:latin typeface="Cambria Math" panose="02040503050406030204" pitchFamily="18" charset="0"/>
                          </a:rPr>
                        </m:ctrlPr>
                      </m:sSubPr>
                      <m:e>
                        <m:r>
                          <a:rPr lang="en-US" sz="3600" b="1" i="1" smtClean="0">
                            <a:latin typeface="Cambria Math" panose="02040503050406030204" pitchFamily="18" charset="0"/>
                          </a:rPr>
                          <m:t>𝑩</m:t>
                        </m:r>
                      </m:e>
                      <m:sub>
                        <m:r>
                          <a:rPr lang="en-US" sz="3600" b="1" i="1" smtClean="0">
                            <a:latin typeface="Cambria Math" panose="02040503050406030204" pitchFamily="18" charset="0"/>
                          </a:rPr>
                          <m:t>𝟏</m:t>
                        </m:r>
                      </m:sub>
                    </m:sSub>
                    <m:r>
                      <a:rPr lang="en-US" sz="3600" b="1" i="1" smtClean="0">
                        <a:latin typeface="Cambria Math" panose="02040503050406030204" pitchFamily="18" charset="0"/>
                      </a:rPr>
                      <m:t>⊥</m:t>
                    </m:r>
                  </m:oMath>
                </a14:m>
                <a:r>
                  <a:rPr lang="en-US" sz="3600" b="1" dirty="0"/>
                  <a:t> </a:t>
                </a:r>
                <a:r>
                  <a:rPr lang="en-US" sz="3600" dirty="0"/>
                  <a:t>was calculated and plotted using the RF module (Figure 1).</a:t>
                </a:r>
                <a:endParaRPr lang="en-US" sz="3600" b="1" dirty="0"/>
              </a:p>
              <a:p>
                <a:pPr algn="just"/>
                <a:r>
                  <a:rPr lang="en-US" sz="3600" dirty="0"/>
                  <a:t>Two proof of concept experiments were performed using a gas enclosure to represent a hypoxic environment , a single loop RFMC from which we obtained EPR spectra to calculate the signal-to-noise (SNR) ratio or a skewed helix RFMC from which we obtained fan intensity image, and a tube with a ring of LiPc representing a high dose rate brachytherapy (HDR) needle coated with oxygen-sensitive materials</a:t>
                </a:r>
              </a:p>
            </p:txBody>
          </p:sp>
        </mc:Choice>
        <mc:Fallback>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4"/>
                <a:stretch>
                  <a:fillRect l="-1139" t="-2222" r="-1176"/>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lnSpc>
                <a:spcPct val="100000"/>
              </a:lnSpc>
              <a:spcBef>
                <a:spcPts val="0"/>
              </a:spcBef>
              <a:buAutoNum type="arabicPeriod"/>
            </a:pPr>
            <a:r>
              <a:rPr lang="en-US" sz="2200" dirty="0" err="1"/>
              <a:t>Epel</a:t>
            </a:r>
            <a:r>
              <a:rPr lang="en-US" sz="2200" dirty="0"/>
              <a:t> B, Maggio MC, Barth ED, Miller RC, </a:t>
            </a:r>
            <a:r>
              <a:rPr lang="en-US" sz="2200" dirty="0" err="1"/>
              <a:t>Pelizzari</a:t>
            </a:r>
            <a:r>
              <a:rPr lang="en-US" sz="2200" dirty="0"/>
              <a:t> CA, </a:t>
            </a:r>
            <a:r>
              <a:rPr lang="en-US" sz="2200" dirty="0" err="1"/>
              <a:t>Krzykawska-Serda</a:t>
            </a:r>
            <a:r>
              <a:rPr lang="en-US" sz="2200" dirty="0"/>
              <a:t> M, </a:t>
            </a:r>
            <a:r>
              <a:rPr lang="en-US" sz="2200" dirty="0" err="1"/>
              <a:t>Sundramoorthy</a:t>
            </a:r>
            <a:r>
              <a:rPr lang="en-US" sz="2200" dirty="0"/>
              <a:t> S V., </a:t>
            </a:r>
            <a:r>
              <a:rPr lang="en-US" sz="2200" dirty="0" err="1"/>
              <a:t>Aydogan</a:t>
            </a:r>
            <a:r>
              <a:rPr lang="en-US" sz="2200" dirty="0"/>
              <a:t> B, </a:t>
            </a:r>
            <a:r>
              <a:rPr lang="en-US" sz="2200" dirty="0" err="1"/>
              <a:t>Weichselbaum</a:t>
            </a:r>
            <a:r>
              <a:rPr lang="en-US" sz="2200" dirty="0"/>
              <a:t> RR, </a:t>
            </a:r>
            <a:r>
              <a:rPr lang="en-US" sz="2200" dirty="0" err="1"/>
              <a:t>Tormyshev</a:t>
            </a:r>
            <a:r>
              <a:rPr lang="en-US" sz="2200" dirty="0"/>
              <a:t> VM, Halpern HJ. Oxygen-Guided Radiation Therapy. Int J </a:t>
            </a:r>
            <a:r>
              <a:rPr lang="en-US" sz="2200" dirty="0" err="1"/>
              <a:t>Radiat</a:t>
            </a:r>
            <a:r>
              <a:rPr lang="en-US" sz="2200" dirty="0"/>
              <a:t> Oncol Biol. Phys. Elsevier Inc.; 2019 Mar 15;103(4):977–984.</a:t>
            </a:r>
          </a:p>
          <a:p>
            <a:pPr marL="514350" indent="-514350">
              <a:lnSpc>
                <a:spcPct val="100000"/>
              </a:lnSpc>
              <a:spcBef>
                <a:spcPts val="0"/>
              </a:spcBef>
              <a:buAutoNum type="arabicPeriod"/>
            </a:pPr>
            <a:r>
              <a:rPr lang="en-US" sz="2200" dirty="0" err="1"/>
              <a:t>Gertsenshteyn</a:t>
            </a:r>
            <a:r>
              <a:rPr lang="en-US" sz="2200" dirty="0"/>
              <a:t> I, </a:t>
            </a:r>
            <a:r>
              <a:rPr lang="en-US" sz="2200" dirty="0" err="1"/>
              <a:t>Epel</a:t>
            </a:r>
            <a:r>
              <a:rPr lang="en-US" sz="2200" dirty="0"/>
              <a:t> B, </a:t>
            </a:r>
            <a:r>
              <a:rPr lang="en-US" sz="2200" dirty="0" err="1"/>
              <a:t>Giurcanu</a:t>
            </a:r>
            <a:r>
              <a:rPr lang="en-US" sz="2200" dirty="0"/>
              <a:t> M, Barth E, Lukens J, Hall K, Martinez JF, Grana M, Maggio M, Miller RC,  </a:t>
            </a:r>
            <a:r>
              <a:rPr lang="en-US" sz="2200" dirty="0" err="1"/>
              <a:t>Sundramoorthy</a:t>
            </a:r>
            <a:r>
              <a:rPr lang="en-US" sz="2200" dirty="0"/>
              <a:t> S V., </a:t>
            </a:r>
            <a:r>
              <a:rPr lang="en-US" sz="2200" dirty="0" err="1"/>
              <a:t>Krzykawska-Serda</a:t>
            </a:r>
            <a:r>
              <a:rPr lang="en-US" sz="2200" dirty="0"/>
              <a:t> M, Pearson E, </a:t>
            </a:r>
            <a:r>
              <a:rPr lang="en-US" sz="2200" dirty="0" err="1"/>
              <a:t>Aydogan</a:t>
            </a:r>
            <a:r>
              <a:rPr lang="en-US" sz="2200" dirty="0"/>
              <a:t> B, </a:t>
            </a:r>
            <a:r>
              <a:rPr lang="en-US" sz="2200" dirty="0" err="1"/>
              <a:t>Weichselbaum</a:t>
            </a:r>
            <a:r>
              <a:rPr lang="en-US" sz="2200" dirty="0"/>
              <a:t> RR, </a:t>
            </a:r>
            <a:r>
              <a:rPr lang="en-US" sz="2200" dirty="0" err="1"/>
              <a:t>Tormyshev</a:t>
            </a:r>
            <a:r>
              <a:rPr lang="en-US" sz="2200" dirty="0"/>
              <a:t> VM, Kotecha M, Halpern H. Absolute Oxygen-Guided Radiation Therapy Improves Tumor Control in Three Preclinical Tumor Models. Front Med Sec </a:t>
            </a:r>
            <a:r>
              <a:rPr lang="en-US" sz="2200" dirty="0" err="1"/>
              <a:t>Nucl</a:t>
            </a:r>
            <a:r>
              <a:rPr lang="en-US" sz="2200" dirty="0"/>
              <a:t> Med. 2023;10.</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5400" dirty="0"/>
              <a:t>Hypoxia has widely been recognized to be a primary cause of poor clinical outcomes. However, the lack of a device to measure tumor oxygen in clinical conditions poses a barrier to incorporation of tumor oxygen information into treatment planning.</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algn="just"/>
            <a:r>
              <a:rPr lang="en-US" sz="3600" dirty="0"/>
              <a:t>It has been established that nearly all solid tumors develop hypoxic or oxygen-deficient volumes (pO2 &lt; 10mmHg)  and that the presence of hypoxic volumes significantly correlate with increased radiation resistance, treatment failure, and metastasis. In fact, hypoxic cancer cells require three times the amount of radiation needed to kill </a:t>
            </a:r>
            <a:r>
              <a:rPr lang="en-US" sz="3600" dirty="0" err="1"/>
              <a:t>normoxic</a:t>
            </a:r>
            <a:r>
              <a:rPr lang="en-US" sz="3600" dirty="0"/>
              <a:t> cancer cells. Pre-clinical experiments where the dose of radiation therapy was adjusted based on the local tissue oxygen levels obtained via electron paramagnetic resonance (EPR) imaging demonstrated the critical role of hypoxia in treatment outcomes (Refs 1, 2).  However, there is no clinical method or device capable of measuring tissue oxygen levels in real-time under clinical conditions. We present the development of four EPR radio frequency micro coils (RFMC) designed for clinical use to enable personalization of radiation treatments based on the oxygen levels at different locations inside tumor tissues. The purpose of the RFMCs is to provide an oscillating magnetic field (B1) to the oxygen sensitive spin probe composed of lithium phthalocyanine (LiPc) and medical grade silicone to excite the free electrons in the probe.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 &amp;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pic>
        <p:nvPicPr>
          <p:cNvPr id="13" name="Picture Placeholder 12">
            <a:extLst>
              <a:ext uri="{FF2B5EF4-FFF2-40B4-BE49-F238E27FC236}">
                <a16:creationId xmlns:a16="http://schemas.microsoft.com/office/drawing/2014/main" id="{16D6BB39-3AA4-B3E1-4314-A94DA4C4DA56}"/>
              </a:ext>
            </a:extLst>
          </p:cNvPr>
          <p:cNvPicPr>
            <a:picLocks noGrp="1" noChangeAspect="1"/>
          </p:cNvPicPr>
          <p:nvPr>
            <p:ph type="pic" sz="quarter" idx="29"/>
          </p:nvPr>
        </p:nvPicPr>
        <p:blipFill>
          <a:blip r:embed="rId5"/>
          <a:srcRect l="835" r="835"/>
          <a:stretch>
            <a:fillRect/>
          </a:stretch>
        </p:blipFill>
        <p:spPr>
          <a:prstGeom prst="rect">
            <a:avLst/>
          </a:prstGeo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sz="2800" dirty="0"/>
              <a:t>Figure 1. 𝐵1⊥ field distributions on a surface cylinder representing the paramagnetic oxygen sensitive probe. The single loop RFMC design is shown in A and the skewed helical micro coil in B. Higher flux will provide increased sensitivity.</a:t>
            </a:r>
          </a:p>
        </p:txBody>
      </p:sp>
      <p:pic>
        <p:nvPicPr>
          <p:cNvPr id="18" name="Picture Placeholder 17">
            <a:extLst>
              <a:ext uri="{FF2B5EF4-FFF2-40B4-BE49-F238E27FC236}">
                <a16:creationId xmlns:a16="http://schemas.microsoft.com/office/drawing/2014/main" id="{FFE2BBBF-5E5E-E96F-B0C1-03BC9A50128E}"/>
              </a:ext>
            </a:extLst>
          </p:cNvPr>
          <p:cNvPicPr>
            <a:picLocks noGrp="1" noChangeAspect="1"/>
          </p:cNvPicPr>
          <p:nvPr>
            <p:ph type="pic" sz="quarter" idx="31"/>
          </p:nvPr>
        </p:nvPicPr>
        <p:blipFill>
          <a:blip r:embed="rId6"/>
          <a:srcRect t="15159" b="15159"/>
          <a:stretch>
            <a:fillRect/>
          </a:stretch>
        </p:blipFill>
        <p:spPr>
          <a:prstGeom prst="rect">
            <a:avLst/>
          </a:prstGeo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pPr algn="just">
              <a:spcBef>
                <a:spcPts val="1800"/>
              </a:spcBef>
            </a:pPr>
            <a:r>
              <a:rPr lang="en-US" sz="3600" dirty="0"/>
              <a:t>The simulation results showed that the skewed helix produced the strongest oscillating 𝐵1⊥ field and its active volume had the greatest coverage of the LiPc probe.</a:t>
            </a:r>
          </a:p>
          <a:p>
            <a:pPr algn="just">
              <a:spcBef>
                <a:spcPts val="1800"/>
              </a:spcBef>
            </a:pPr>
            <a:r>
              <a:rPr lang="en-US" sz="3600" dirty="0"/>
              <a:t>The proof-of-concept measurement with the single turn loop RFMC, which produced a significantly smaller oscillating 𝐵1⊥ field in simulations was able to obtain EPR measurements with adequate SNR &gt; 100 with under 5 seconds of data collection per measurement point (Figure 2 left).</a:t>
            </a:r>
          </a:p>
          <a:p>
            <a:pPr algn="just">
              <a:spcBef>
                <a:spcPts val="1800"/>
              </a:spcBef>
            </a:pPr>
            <a:r>
              <a:rPr lang="en-US" sz="3600" dirty="0"/>
              <a:t>The experiment with the skewed helix RFMC, which produced the largest 𝐵1⊥ field in simulations, successfully allowed EPR imaging of our LiPc ring in a hypoxic environment. The variation in the intensity image can be explained due to a combination of the variation in 𝐵1⊥ field intensity as shown in the simulations and variation of the spin density in the LiPc ring which was applied by hand (Figure 2 right).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6" name="Picture Placeholder 15">
            <a:extLst>
              <a:ext uri="{FF2B5EF4-FFF2-40B4-BE49-F238E27FC236}">
                <a16:creationId xmlns:a16="http://schemas.microsoft.com/office/drawing/2014/main" id="{EE2E1FB8-7408-4F58-A909-B840F5F43371}"/>
              </a:ext>
            </a:extLst>
          </p:cNvPr>
          <p:cNvSpPr>
            <a:spLocks noGrp="1"/>
          </p:cNvSpPr>
          <p:nvPr>
            <p:ph type="pic" sz="quarter" idx="34"/>
          </p:nvPr>
        </p:nvSpPr>
        <p:spPr>
          <a:xfrm>
            <a:off x="17347535" y="29798942"/>
            <a:ext cx="14191997" cy="6565522"/>
          </a:xfrm>
        </p:spPr>
        <p:txBody>
          <a:bodyPr/>
          <a:lstStyle/>
          <a:p>
            <a:endParaRPr lang="en-US" dirty="0"/>
          </a:p>
        </p:txBody>
      </p:sp>
      <mc:AlternateContent xmlns:mc="http://schemas.openxmlformats.org/markup-compatibility/2006">
        <mc:Choice xmlns:a14="http://schemas.microsoft.com/office/drawing/2010/main" Requires="a14">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2800" dirty="0"/>
                  <a:t>Figure 2. Left: EPR spectrum showing </a:t>
                </a:r>
                <a:r>
                  <a:rPr lang="en-US" sz="2800" dirty="0" err="1"/>
                  <a:t>LiPC</a:t>
                </a:r>
                <a:r>
                  <a:rPr lang="en-US" sz="2800" dirty="0"/>
                  <a:t> sensed through wall of needle-like tube with RF </a:t>
                </a:r>
                <a:r>
                  <a:rPr lang="en-US" sz="2800" dirty="0" err="1"/>
                  <a:t>microcoil</a:t>
                </a:r>
                <a:r>
                  <a:rPr lang="en-US" sz="2800" dirty="0"/>
                  <a:t> in bore.  SNR over 100 provides  good sensitivity. Right: EPR intensity image showing the skewed helix produces an oscillating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𝐵</m:t>
                        </m:r>
                      </m:e>
                      <m:sub>
                        <m:r>
                          <a:rPr lang="en-US" sz="2800" b="0" i="1" smtClean="0">
                            <a:latin typeface="Cambria Math" panose="02040503050406030204" pitchFamily="18" charset="0"/>
                          </a:rPr>
                          <m:t>1</m:t>
                        </m:r>
                      </m:sub>
                    </m:sSub>
                    <m:r>
                      <a:rPr lang="en-US" sz="2800" b="0" i="1" smtClean="0">
                        <a:latin typeface="Cambria Math" panose="02040503050406030204" pitchFamily="18" charset="0"/>
                      </a:rPr>
                      <m:t>⊥</m:t>
                    </m:r>
                  </m:oMath>
                </a14:m>
                <a:r>
                  <a:rPr lang="en-US" sz="2800" dirty="0"/>
                  <a:t> field strong enough to obtain EPR data from almost the entire LiPc coating ring around the HDR needle.</a:t>
                </a:r>
              </a:p>
            </p:txBody>
          </p:sp>
        </mc:Choice>
        <mc:Fallback>
          <p:sp>
            <p:nvSpPr>
              <p:cNvPr id="17" name="Text Placeholder 16">
                <a:extLst>
                  <a:ext uri="{FF2B5EF4-FFF2-40B4-BE49-F238E27FC236}">
                    <a16:creationId xmlns:a16="http://schemas.microsoft.com/office/drawing/2014/main" id="{E699D37B-2F3A-487B-B2C4-0E90B616EB07}"/>
                  </a:ext>
                </a:extLst>
              </p:cNvPr>
              <p:cNvSpPr>
                <a:spLocks noGrp="1" noRot="1" noChangeAspect="1" noMove="1" noResize="1" noEditPoints="1" noAdjustHandles="1" noChangeArrowheads="1" noChangeShapeType="1" noTextEdit="1"/>
              </p:cNvSpPr>
              <p:nvPr>
                <p:ph type="body" sz="quarter" idx="35"/>
              </p:nvPr>
            </p:nvSpPr>
            <p:spPr>
              <a:blipFill>
                <a:blip r:embed="rId7"/>
                <a:stretch>
                  <a:fillRect l="-857" t="-6639" r="-1371" b="-22822"/>
                </a:stretch>
              </a:blipFill>
            </p:spPr>
            <p:txBody>
              <a:bodyPr/>
              <a:lstStyle/>
              <a:p>
                <a:r>
                  <a:rPr lang="en-US">
                    <a:noFill/>
                  </a:rPr>
                  <a:t> </a:t>
                </a:r>
              </a:p>
            </p:txBody>
          </p:sp>
        </mc:Fallback>
      </mc:AlternateContent>
      <p:pic>
        <p:nvPicPr>
          <p:cNvPr id="32" name="Picture 31">
            <a:extLst>
              <a:ext uri="{FF2B5EF4-FFF2-40B4-BE49-F238E27FC236}">
                <a16:creationId xmlns:a16="http://schemas.microsoft.com/office/drawing/2014/main" id="{13FD1519-E81D-E61F-DF57-2D0766CD5F96}"/>
              </a:ext>
            </a:extLst>
          </p:cNvPr>
          <p:cNvPicPr>
            <a:picLocks noChangeAspect="1"/>
          </p:cNvPicPr>
          <p:nvPr/>
        </p:nvPicPr>
        <p:blipFill>
          <a:blip r:embed="rId8"/>
          <a:stretch>
            <a:fillRect/>
          </a:stretch>
        </p:blipFill>
        <p:spPr>
          <a:xfrm>
            <a:off x="17730887" y="30117039"/>
            <a:ext cx="12939613" cy="5814837"/>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786</TotalTime>
  <Words>837</Words>
  <Application>Microsoft Office PowerPoint</Application>
  <PresentationFormat>Custom</PresentationFormat>
  <Paragraphs>17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Development of Radiofrequency Microcoils Towards Oxygen Guided Radiation Treatment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Daniela Olivera Velarde</cp:lastModifiedBy>
  <cp:revision>123</cp:revision>
  <cp:lastPrinted>2023-01-06T15:48:30Z</cp:lastPrinted>
  <dcterms:created xsi:type="dcterms:W3CDTF">2023-01-03T14:57:49Z</dcterms:created>
  <dcterms:modified xsi:type="dcterms:W3CDTF">2024-08-31T02:23:38Z</dcterms:modified>
</cp:coreProperties>
</file>